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58" r:id="rId5"/>
    <p:sldId id="265" r:id="rId6"/>
    <p:sldId id="282" r:id="rId7"/>
    <p:sldId id="266" r:id="rId8"/>
    <p:sldId id="260" r:id="rId9"/>
    <p:sldId id="292" r:id="rId10"/>
    <p:sldId id="290" r:id="rId11"/>
    <p:sldId id="291" r:id="rId12"/>
    <p:sldId id="275" r:id="rId13"/>
    <p:sldId id="272" r:id="rId14"/>
    <p:sldId id="284" r:id="rId15"/>
    <p:sldId id="285" r:id="rId16"/>
    <p:sldId id="270" r:id="rId17"/>
    <p:sldId id="268" r:id="rId18"/>
    <p:sldId id="267" r:id="rId19"/>
    <p:sldId id="280" r:id="rId20"/>
    <p:sldId id="281" r:id="rId21"/>
    <p:sldId id="294" r:id="rId22"/>
    <p:sldId id="295" r:id="rId23"/>
    <p:sldId id="286" r:id="rId24"/>
    <p:sldId id="293" r:id="rId25"/>
    <p:sldId id="259" r:id="rId26"/>
    <p:sldId id="287" r:id="rId27"/>
    <p:sldId id="288" r:id="rId28"/>
    <p:sldId id="289" r:id="rId29"/>
    <p:sldId id="273" r:id="rId30"/>
    <p:sldId id="271" r:id="rId31"/>
    <p:sldId id="283" r:id="rId32"/>
    <p:sldId id="274" r:id="rId33"/>
    <p:sldId id="269" r:id="rId34"/>
    <p:sldId id="278" r:id="rId35"/>
    <p:sldId id="279" r:id="rId36"/>
    <p:sldId id="261" r:id="rId37"/>
    <p:sldId id="264" r:id="rId38"/>
    <p:sldId id="25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11" y="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2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9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6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7044-F4E2-4144-985B-7258BCC0AA23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1E65-34D4-4D5C-869C-30DA0CF36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290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KÖNYÖKÍZÜLET BIOMECHANIKÁJA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2.ma.psu.edu/~pt/384el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40067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2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2.ma.psu.edu/~pt/384elb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336704" cy="45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5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pt.ntu.edu.tw/hmchai/SurfaceAnatomy/SFAupper/ElbowForearm.files/ElbowAx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394153" cy="38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File:Gray2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6988"/>
            <a:ext cx="2047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-44993" y="3117012"/>
            <a:ext cx="45541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err="1" smtClean="0"/>
              <a:t>incisura</a:t>
            </a:r>
            <a:r>
              <a:rPr lang="hu-HU" sz="2800" dirty="0" smtClean="0"/>
              <a:t> </a:t>
            </a:r>
            <a:r>
              <a:rPr lang="hu-HU" sz="2800" dirty="0" err="1" smtClean="0"/>
              <a:t>trochlearis</a:t>
            </a:r>
            <a:endParaRPr lang="hu-HU" sz="2800" dirty="0" smtClean="0"/>
          </a:p>
          <a:p>
            <a:pPr algn="ctr"/>
            <a:r>
              <a:rPr lang="hu-HU" sz="2800" dirty="0" err="1" smtClean="0"/>
              <a:t>izületi</a:t>
            </a:r>
            <a:r>
              <a:rPr lang="hu-HU" sz="2800" dirty="0" smtClean="0"/>
              <a:t> pörgő </a:t>
            </a:r>
            <a:r>
              <a:rPr lang="hu-HU" sz="2800" dirty="0" smtClean="0"/>
              <a:t>bevágás</a:t>
            </a:r>
          </a:p>
          <a:p>
            <a:pPr algn="ctr"/>
            <a:r>
              <a:rPr lang="hu-HU" sz="2800" dirty="0" smtClean="0"/>
              <a:t>Nyíróirányú erőkkel szembeni </a:t>
            </a:r>
          </a:p>
          <a:p>
            <a:pPr algn="ctr"/>
            <a:r>
              <a:rPr lang="hu-HU" sz="2800" dirty="0" smtClean="0"/>
              <a:t>stabilitás</a:t>
            </a:r>
            <a:endParaRPr lang="en-US" sz="2800" dirty="0"/>
          </a:p>
        </p:txBody>
      </p:sp>
      <p:pic>
        <p:nvPicPr>
          <p:cNvPr id="2050" name="Picture 2" descr="http://t0.gstatic.com/images?q=tbn:ANd9GcQ4xMui_2r6ED4sryL2VFde9m32F2DusebYYvh0pNra7vhg4tbtvTkR60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9"/>
            <a:ext cx="3634658" cy="536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ivisuals.com/images/products/display/205098_0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778"/>
            <a:ext cx="8568952" cy="66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5878095"/>
            <a:ext cx="2982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Supináció-Pronáció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1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eurolab.ua/img/anatomy/a_18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894628" cy="66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atomy Of The Elbow, Animation - Everything You Need To Know - Dr. Nabil Ebraheim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775" y="333375"/>
            <a:ext cx="5656263" cy="4525963"/>
          </a:xfrm>
        </p:spPr>
      </p:pic>
      <p:sp>
        <p:nvSpPr>
          <p:cNvPr id="4" name="Téglalap 3"/>
          <p:cNvSpPr/>
          <p:nvPr/>
        </p:nvSpPr>
        <p:spPr>
          <a:xfrm>
            <a:off x="1835696" y="5517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http://www.youtube.com/watch?v=VEg2rReyM6k&amp;feature=related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perfectgolfswingreview.net/ElbowJ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0" y="548680"/>
            <a:ext cx="826241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594854" cy="48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816" y="-30480"/>
            <a:ext cx="8229600" cy="867192"/>
          </a:xfrm>
        </p:spPr>
        <p:txBody>
          <a:bodyPr/>
          <a:lstStyle/>
          <a:p>
            <a:r>
              <a:rPr lang="hu-HU" dirty="0" err="1" smtClean="0"/>
              <a:t>Izületi</a:t>
            </a:r>
            <a:r>
              <a:rPr lang="hu-HU" dirty="0" smtClean="0"/>
              <a:t> szalagok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aafp.org/afp/2000/0201/afp20000201p691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836712"/>
            <a:ext cx="709404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3130"/>
            <a:ext cx="5313759" cy="346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58" y="1124744"/>
            <a:ext cx="3500289" cy="466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aaos75th.org/images/library/story_photos/john_Labeled%20elbow%20diagram_op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6" y="260648"/>
            <a:ext cx="8091042" cy="62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2.ma.psu.edu/~pt/384elb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5631105" cy="54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48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2.ma.psu.edu/~pt/384elb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381625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4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Radioulnar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endParaRPr lang="en-US" dirty="0"/>
          </a:p>
        </p:txBody>
      </p:sp>
      <p:pic>
        <p:nvPicPr>
          <p:cNvPr id="1026" name="Picture 2" descr="http://ittcs.files.wordpress.com/2010/10/img_02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759"/>
            <a:ext cx="4248472" cy="64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12096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0862" y="6281248"/>
            <a:ext cx="24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Tibtiofibular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0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2.ma.psu.edu/~pt/384fore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7"/>
          <a:stretch/>
        </p:blipFill>
        <p:spPr bwMode="auto">
          <a:xfrm>
            <a:off x="-343799" y="1412775"/>
            <a:ext cx="4464386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2.ma.psu.edu/~pt/384fore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/>
          <a:stretch/>
        </p:blipFill>
        <p:spPr bwMode="auto">
          <a:xfrm>
            <a:off x="4097438" y="1196752"/>
            <a:ext cx="5126582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3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41624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96" y="3429000"/>
            <a:ext cx="52387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3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86113" cy="463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349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ronation_supination_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048672" cy="66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8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ma.psu.edu/%7Ept/384for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154"/>
            <a:ext cx="53721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/>
          <a:stretch/>
        </p:blipFill>
        <p:spPr bwMode="auto">
          <a:xfrm>
            <a:off x="4424087" y="1379721"/>
            <a:ext cx="4719913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11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File:Gray413 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6" cy="65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" y="1746152"/>
            <a:ext cx="4486496" cy="401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ligaments of elbow j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194489" cy="39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835696" y="2420888"/>
            <a:ext cx="1825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tx2"/>
                </a:solidFill>
              </a:rPr>
              <a:t>koronanyúlvány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13536" y="5766980"/>
            <a:ext cx="1632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tx2"/>
                </a:solidFill>
              </a:rPr>
              <a:t>könyökkampó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195736" y="2790220"/>
            <a:ext cx="144016" cy="9788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1021779" y="4829048"/>
            <a:ext cx="374695" cy="9379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847353" y="40050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tx2"/>
                </a:solidFill>
              </a:rPr>
              <a:t>singcsont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75755" y="3399728"/>
            <a:ext cx="120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tx2"/>
                </a:solidFill>
              </a:rPr>
              <a:t>orsócsont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ihhospitals.com/images/ereplac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" y="764704"/>
            <a:ext cx="9127263" cy="39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Mozgásterjedelem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971600" y="4102332"/>
            <a:ext cx="3521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0˚-146</a:t>
            </a:r>
            <a:r>
              <a:rPr lang="hu-HU" sz="2800" dirty="0" smtClean="0"/>
              <a:t>˚</a:t>
            </a:r>
          </a:p>
          <a:p>
            <a:pPr algn="ctr"/>
            <a:r>
              <a:rPr lang="hu-HU" sz="2000" dirty="0" smtClean="0"/>
              <a:t>Aktív flexió kisebb, mint passzív </a:t>
            </a:r>
            <a:endParaRPr lang="en-US" sz="2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86227" y="5049688"/>
            <a:ext cx="57791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/>
              <a:t>Funkcionális mozgásterjedelem</a:t>
            </a:r>
          </a:p>
          <a:p>
            <a:r>
              <a:rPr lang="hu-HU" sz="2800" dirty="0" smtClean="0"/>
              <a:t>30˚-130˚                                             ±50˚</a:t>
            </a:r>
            <a:endParaRPr lang="en-US" sz="2800" dirty="0" smtClean="0"/>
          </a:p>
          <a:p>
            <a:pPr algn="ctr"/>
            <a:endParaRPr lang="hu-HU" sz="2800" dirty="0" smtClean="0"/>
          </a:p>
          <a:p>
            <a:pPr algn="ctr"/>
            <a:endParaRPr lang="en-US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28184" y="4040778"/>
            <a:ext cx="2156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Pronáció</a:t>
            </a:r>
            <a:r>
              <a:rPr lang="hu-HU" sz="2800" dirty="0" smtClean="0"/>
              <a:t> 71˚</a:t>
            </a:r>
          </a:p>
          <a:p>
            <a:r>
              <a:rPr lang="hu-HU" sz="2800" dirty="0" err="1" smtClean="0"/>
              <a:t>Supináció</a:t>
            </a:r>
            <a:r>
              <a:rPr lang="hu-HU" sz="2800" dirty="0" smtClean="0"/>
              <a:t> 81˚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1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mariorad.com/lectures/mskexpert/data/Images/App%201-X2963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1471"/>
            <a:ext cx="2952328" cy="67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oganatomy.org/images/carryingan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90" y="3166506"/>
            <a:ext cx="2476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t.ntu.edu.tw/hmchai/SurfaceAnatomy/SFAupper/ElbowForearm.files/CarryingAng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471"/>
            <a:ext cx="25922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ay Cutler Arms - Biceps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2062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</a:t>
            </a:r>
            <a:r>
              <a:rPr lang="hu-HU" dirty="0" smtClean="0"/>
              <a:t>tatikus terhelés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43038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43608" y="41490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2182735" y="4072880"/>
            <a:ext cx="301031" cy="296416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>
            <a:stCxn id="7" idx="4"/>
          </p:cNvCxnSpPr>
          <p:nvPr/>
        </p:nvCxnSpPr>
        <p:spPr>
          <a:xfrm flipH="1">
            <a:off x="2333250" y="4369296"/>
            <a:ext cx="1" cy="7878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1331640" y="2348880"/>
            <a:ext cx="144018" cy="17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483766" y="47552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G</a:t>
            </a:r>
            <a:endParaRPr lang="en-US" sz="2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91680" y="3068960"/>
            <a:ext cx="63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Fm</a:t>
            </a:r>
            <a:endParaRPr lang="en-US" sz="2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572000" y="2079566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G=0.05*mg=30N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932040" y="1484784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mg=60kg</a:t>
            </a:r>
            <a:endParaRPr lang="en-US" sz="2400" dirty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1115616" y="4763244"/>
            <a:ext cx="1217634" cy="0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1037111" y="4005064"/>
            <a:ext cx="438547" cy="67816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95536" y="4038972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k</a:t>
            </a:r>
            <a:r>
              <a:rPr lang="hu-HU" sz="2000" dirty="0" smtClean="0"/>
              <a:t>m</a:t>
            </a:r>
            <a:endParaRPr lang="en-US" sz="20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484733" y="4923426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k</a:t>
            </a:r>
            <a:r>
              <a:rPr lang="hu-HU" sz="2000" dirty="0" err="1"/>
              <a:t>G</a:t>
            </a:r>
            <a:endParaRPr lang="en-US" sz="20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499992" y="2660721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0.05</a:t>
            </a:r>
            <a:r>
              <a:rPr lang="hu-HU" dirty="0" smtClean="0"/>
              <a:t>*</a:t>
            </a:r>
            <a:r>
              <a:rPr lang="hu-HU" sz="2400" dirty="0" smtClean="0"/>
              <a:t>mg</a:t>
            </a:r>
            <a:r>
              <a:rPr lang="hu-HU" dirty="0" smtClean="0"/>
              <a:t>*</a:t>
            </a:r>
            <a:r>
              <a:rPr lang="hu-HU" sz="2400" dirty="0" err="1" smtClean="0"/>
              <a:t>k</a:t>
            </a:r>
            <a:r>
              <a:rPr lang="hu-HU" dirty="0" err="1" smtClean="0"/>
              <a:t>G</a:t>
            </a:r>
            <a:r>
              <a:rPr lang="hu-HU" sz="2400" dirty="0" smtClean="0"/>
              <a:t>=</a:t>
            </a:r>
            <a:r>
              <a:rPr lang="hu-HU" sz="2400" dirty="0" err="1" smtClean="0"/>
              <a:t>F</a:t>
            </a:r>
            <a:r>
              <a:rPr lang="hu-HU" dirty="0" err="1" smtClean="0"/>
              <a:t>m</a:t>
            </a:r>
            <a:r>
              <a:rPr lang="hu-HU" dirty="0" smtClean="0"/>
              <a:t>*</a:t>
            </a:r>
            <a:r>
              <a:rPr lang="hu-HU" sz="2400" dirty="0" smtClean="0"/>
              <a:t>k</a:t>
            </a:r>
            <a:r>
              <a:rPr lang="hu-HU" dirty="0" smtClean="0"/>
              <a:t>m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572000" y="3298478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k</a:t>
            </a:r>
            <a:r>
              <a:rPr lang="hu-HU" dirty="0" err="1" smtClean="0"/>
              <a:t>G</a:t>
            </a:r>
            <a:r>
              <a:rPr lang="hu-HU" sz="2400" dirty="0" smtClean="0"/>
              <a:t>=0.2m, k</a:t>
            </a:r>
            <a:r>
              <a:rPr lang="hu-HU" dirty="0" smtClean="0"/>
              <a:t>m</a:t>
            </a:r>
            <a:r>
              <a:rPr lang="hu-HU" sz="2400" dirty="0" smtClean="0"/>
              <a:t>=0.05m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5431375" y="399025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m</a:t>
            </a:r>
            <a:r>
              <a:rPr lang="hu-HU" sz="2400" dirty="0" smtClean="0"/>
              <a:t>=120N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3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/>
      <p:bldP spid="12" grpId="0"/>
      <p:bldP spid="13" grpId="0"/>
      <p:bldP spid="14" grpId="0"/>
      <p:bldP spid="21" grpId="0"/>
      <p:bldP spid="22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</a:t>
            </a:r>
            <a:r>
              <a:rPr lang="hu-HU" dirty="0" smtClean="0"/>
              <a:t>tatikus terhelés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43038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43608" y="41490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2182735" y="4072880"/>
            <a:ext cx="301031" cy="296416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>
            <a:stCxn id="7" idx="4"/>
          </p:cNvCxnSpPr>
          <p:nvPr/>
        </p:nvCxnSpPr>
        <p:spPr>
          <a:xfrm flipH="1">
            <a:off x="2333250" y="4369296"/>
            <a:ext cx="1" cy="7878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1331640" y="2348880"/>
            <a:ext cx="144018" cy="17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483766" y="4755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G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91680" y="306896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Fm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444208" y="1484782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G=0.05*mg=30N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932040" y="1484783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mg=60kg</a:t>
            </a:r>
            <a:endParaRPr lang="en-US" sz="2400" dirty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1115616" y="4763244"/>
            <a:ext cx="1217634" cy="0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1037111" y="4005064"/>
            <a:ext cx="438547" cy="67816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95536" y="403897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k</a:t>
            </a:r>
            <a:r>
              <a:rPr lang="hu-HU" sz="1400" dirty="0" smtClean="0"/>
              <a:t>m</a:t>
            </a:r>
            <a:endParaRPr lang="en-US" sz="14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484733" y="4923426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k</a:t>
            </a:r>
            <a:r>
              <a:rPr lang="hu-HU" sz="1400" dirty="0" err="1"/>
              <a:t>G</a:t>
            </a:r>
            <a:endParaRPr lang="en-US" sz="1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5109971" y="3273018"/>
            <a:ext cx="351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0.05</a:t>
            </a:r>
            <a:r>
              <a:rPr lang="hu-HU" dirty="0" smtClean="0"/>
              <a:t>*</a:t>
            </a:r>
            <a:r>
              <a:rPr lang="hu-HU" sz="2400" dirty="0" smtClean="0"/>
              <a:t>mg</a:t>
            </a:r>
            <a:r>
              <a:rPr lang="hu-HU" dirty="0" smtClean="0"/>
              <a:t>*</a:t>
            </a:r>
            <a:r>
              <a:rPr lang="hu-HU" sz="2400" dirty="0" err="1" smtClean="0"/>
              <a:t>k</a:t>
            </a:r>
            <a:r>
              <a:rPr lang="hu-HU" dirty="0" err="1" smtClean="0"/>
              <a:t>G</a:t>
            </a:r>
            <a:r>
              <a:rPr lang="hu-HU" sz="2400" dirty="0" smtClean="0"/>
              <a:t>+</a:t>
            </a:r>
            <a:r>
              <a:rPr lang="hu-HU" sz="2400" dirty="0" err="1" smtClean="0"/>
              <a:t>Fs</a:t>
            </a:r>
            <a:r>
              <a:rPr lang="hu-HU" dirty="0" smtClean="0"/>
              <a:t>*</a:t>
            </a:r>
            <a:r>
              <a:rPr lang="hu-HU" sz="2400" dirty="0" err="1" smtClean="0"/>
              <a:t>k</a:t>
            </a:r>
            <a:r>
              <a:rPr lang="hu-HU" dirty="0" err="1" smtClean="0"/>
              <a:t>Fs</a:t>
            </a:r>
            <a:r>
              <a:rPr lang="hu-HU" sz="2400" dirty="0" smtClean="0"/>
              <a:t>=</a:t>
            </a:r>
            <a:r>
              <a:rPr lang="hu-HU" sz="2400" dirty="0" err="1" smtClean="0"/>
              <a:t>F</a:t>
            </a:r>
            <a:r>
              <a:rPr lang="hu-HU" dirty="0" err="1" smtClean="0"/>
              <a:t>m</a:t>
            </a:r>
            <a:r>
              <a:rPr lang="hu-HU" dirty="0" smtClean="0"/>
              <a:t>*</a:t>
            </a:r>
            <a:r>
              <a:rPr lang="hu-HU" sz="2400" dirty="0" smtClean="0"/>
              <a:t>k</a:t>
            </a:r>
            <a:r>
              <a:rPr lang="hu-HU" dirty="0" smtClean="0"/>
              <a:t>m</a:t>
            </a: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727433" y="2191137"/>
            <a:ext cx="399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k</a:t>
            </a:r>
            <a:r>
              <a:rPr lang="hu-HU" dirty="0" err="1" smtClean="0"/>
              <a:t>G</a:t>
            </a:r>
            <a:r>
              <a:rPr lang="hu-HU" sz="2400" dirty="0" smtClean="0"/>
              <a:t>=0.2m, k</a:t>
            </a:r>
            <a:r>
              <a:rPr lang="hu-HU" dirty="0" smtClean="0"/>
              <a:t>m</a:t>
            </a:r>
            <a:r>
              <a:rPr lang="hu-HU" sz="2400" dirty="0" smtClean="0"/>
              <a:t>=0.05m, </a:t>
            </a:r>
            <a:r>
              <a:rPr lang="hu-HU" sz="2400" dirty="0" err="1" smtClean="0"/>
              <a:t>k</a:t>
            </a:r>
            <a:r>
              <a:rPr lang="hu-HU" dirty="0" err="1" smtClean="0"/>
              <a:t>Fs</a:t>
            </a:r>
            <a:r>
              <a:rPr lang="hu-HU" sz="2400" dirty="0" smtClean="0"/>
              <a:t>=0.4m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6123421" y="399025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m</a:t>
            </a:r>
            <a:r>
              <a:rPr lang="hu-HU" sz="2400" dirty="0" smtClean="0"/>
              <a:t>=840N</a:t>
            </a:r>
            <a:endParaRPr lang="en-US" sz="2400" dirty="0"/>
          </a:p>
        </p:txBody>
      </p:sp>
      <p:sp>
        <p:nvSpPr>
          <p:cNvPr id="3" name="Téglalap 2"/>
          <p:cNvSpPr/>
          <p:nvPr/>
        </p:nvSpPr>
        <p:spPr>
          <a:xfrm>
            <a:off x="3263424" y="3682757"/>
            <a:ext cx="360040" cy="28323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gyenes összekötő nyíllal 24"/>
          <p:cNvCxnSpPr/>
          <p:nvPr/>
        </p:nvCxnSpPr>
        <p:spPr>
          <a:xfrm flipH="1">
            <a:off x="3458330" y="3974440"/>
            <a:ext cx="1" cy="7878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3621799" y="432445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Fs</a:t>
            </a:r>
            <a:endParaRPr lang="en-US" dirty="0"/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1100416" y="4509121"/>
            <a:ext cx="2343028" cy="0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4729444" y="2749215"/>
            <a:ext cx="430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Fs</a:t>
            </a:r>
            <a:r>
              <a:rPr lang="hu-HU" sz="2400" dirty="0" smtClean="0"/>
              <a:t>=90N (hatos csomag ásványvíz)</a:t>
            </a:r>
            <a:endParaRPr lang="en-US" sz="2400" dirty="0"/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1120456" y="4335173"/>
            <a:ext cx="1" cy="14700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2812991" y="4563189"/>
            <a:ext cx="45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k</a:t>
            </a:r>
            <a:r>
              <a:rPr lang="hu-HU" sz="1400" dirty="0" err="1" smtClean="0"/>
              <a:t>Fs</a:t>
            </a:r>
            <a:endParaRPr lang="en-US" sz="1400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1331640" y="534417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Fr</a:t>
            </a:r>
            <a:endParaRPr lang="en-US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6123421" y="4662947"/>
            <a:ext cx="1612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Fr</a:t>
            </a:r>
            <a:r>
              <a:rPr lang="hu-HU" sz="2400" dirty="0" smtClean="0"/>
              <a:t>=</a:t>
            </a:r>
            <a:r>
              <a:rPr lang="hu-HU" sz="2400" dirty="0" err="1" smtClean="0"/>
              <a:t>Fm-G-Fs</a:t>
            </a:r>
            <a:endParaRPr lang="en-US" sz="2400" dirty="0"/>
          </a:p>
        </p:txBody>
      </p:sp>
      <p:sp>
        <p:nvSpPr>
          <p:cNvPr id="32" name="Szövegdoboz 31"/>
          <p:cNvSpPr txBox="1"/>
          <p:nvPr/>
        </p:nvSpPr>
        <p:spPr>
          <a:xfrm>
            <a:off x="6223995" y="5251843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Fr</a:t>
            </a:r>
            <a:r>
              <a:rPr lang="hu-HU" sz="2400" dirty="0" smtClean="0"/>
              <a:t>=720N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76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2" grpId="0"/>
      <p:bldP spid="24" grpId="0"/>
      <p:bldP spid="3" grpId="0" animBg="1"/>
      <p:bldP spid="26" grpId="0"/>
      <p:bldP spid="8" grpId="0"/>
      <p:bldP spid="29" grpId="0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Dinamikus terhelés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343038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zis 3"/>
          <p:cNvSpPr/>
          <p:nvPr/>
        </p:nvSpPr>
        <p:spPr>
          <a:xfrm>
            <a:off x="1043608" y="41490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2182735" y="4072880"/>
            <a:ext cx="301031" cy="296416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>
            <a:stCxn id="7" idx="4"/>
          </p:cNvCxnSpPr>
          <p:nvPr/>
        </p:nvCxnSpPr>
        <p:spPr>
          <a:xfrm flipH="1">
            <a:off x="2333250" y="4369296"/>
            <a:ext cx="1" cy="7878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 flipV="1">
            <a:off x="1331640" y="2348880"/>
            <a:ext cx="144018" cy="17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483766" y="475528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G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91680" y="306896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Fm</a:t>
            </a:r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444208" y="1253951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G=0.05*mg=30N</a:t>
            </a:r>
            <a:endParaRPr lang="en-US" sz="2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932040" y="1253951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mg=60kg</a:t>
            </a:r>
            <a:endParaRPr lang="en-US" sz="2400" dirty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1115616" y="4763244"/>
            <a:ext cx="1217634" cy="0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1037111" y="4005064"/>
            <a:ext cx="438547" cy="67816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95536" y="403897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k</a:t>
            </a:r>
            <a:r>
              <a:rPr lang="hu-HU" sz="1400" dirty="0" smtClean="0"/>
              <a:t>m</a:t>
            </a:r>
            <a:endParaRPr lang="en-US" sz="1400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1484733" y="4923426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k</a:t>
            </a:r>
            <a:r>
              <a:rPr lang="hu-HU" sz="1400" dirty="0" err="1"/>
              <a:t>G</a:t>
            </a:r>
            <a:endParaRPr lang="en-US" sz="1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729444" y="1729472"/>
            <a:ext cx="399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k</a:t>
            </a:r>
            <a:r>
              <a:rPr lang="hu-HU" dirty="0" err="1" smtClean="0"/>
              <a:t>G</a:t>
            </a:r>
            <a:r>
              <a:rPr lang="hu-HU" sz="2400" dirty="0" smtClean="0"/>
              <a:t>=0.2m, k</a:t>
            </a:r>
            <a:r>
              <a:rPr lang="hu-HU" dirty="0" smtClean="0"/>
              <a:t>m</a:t>
            </a:r>
            <a:r>
              <a:rPr lang="hu-HU" sz="2400" dirty="0" smtClean="0"/>
              <a:t>=0.05m, </a:t>
            </a:r>
            <a:r>
              <a:rPr lang="hu-HU" sz="2400" dirty="0" err="1" smtClean="0"/>
              <a:t>k</a:t>
            </a:r>
            <a:r>
              <a:rPr lang="hu-HU" dirty="0" err="1" smtClean="0"/>
              <a:t>Fs</a:t>
            </a:r>
            <a:r>
              <a:rPr lang="hu-HU" sz="2400" dirty="0" smtClean="0"/>
              <a:t>=0.4m</a:t>
            </a:r>
            <a:endParaRPr lang="en-US" sz="24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6588224" y="623731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</a:t>
            </a:r>
            <a:r>
              <a:rPr lang="hu-HU" dirty="0" err="1" smtClean="0"/>
              <a:t>m</a:t>
            </a:r>
            <a:r>
              <a:rPr lang="hu-HU" sz="2400" dirty="0" smtClean="0"/>
              <a:t>=1494N</a:t>
            </a:r>
            <a:endParaRPr lang="en-US" sz="2400" dirty="0"/>
          </a:p>
        </p:txBody>
      </p:sp>
      <p:sp>
        <p:nvSpPr>
          <p:cNvPr id="3" name="Téglalap 2"/>
          <p:cNvSpPr/>
          <p:nvPr/>
        </p:nvSpPr>
        <p:spPr>
          <a:xfrm>
            <a:off x="3263424" y="3682757"/>
            <a:ext cx="360040" cy="28323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gyenes összekötő nyíllal 24"/>
          <p:cNvCxnSpPr/>
          <p:nvPr/>
        </p:nvCxnSpPr>
        <p:spPr>
          <a:xfrm flipH="1">
            <a:off x="3458330" y="3974440"/>
            <a:ext cx="1" cy="78789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3621799" y="432445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Fs</a:t>
            </a:r>
            <a:endParaRPr lang="en-US" dirty="0"/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1100416" y="4509121"/>
            <a:ext cx="2343028" cy="0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4729444" y="2210380"/>
            <a:ext cx="430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Fs</a:t>
            </a:r>
            <a:r>
              <a:rPr lang="hu-HU" sz="2400" dirty="0" smtClean="0"/>
              <a:t>=90N (hatos csomag ásványvíz)</a:t>
            </a:r>
            <a:endParaRPr lang="en-US" sz="2400" dirty="0"/>
          </a:p>
        </p:txBody>
      </p:sp>
      <p:cxnSp>
        <p:nvCxnSpPr>
          <p:cNvPr id="28" name="Egyenes összekötő nyíllal 27"/>
          <p:cNvCxnSpPr/>
          <p:nvPr/>
        </p:nvCxnSpPr>
        <p:spPr>
          <a:xfrm flipH="1">
            <a:off x="1120456" y="4335173"/>
            <a:ext cx="1" cy="14700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2812991" y="4563189"/>
            <a:ext cx="45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k</a:t>
            </a:r>
            <a:r>
              <a:rPr lang="hu-HU" sz="1400" dirty="0" err="1" smtClean="0"/>
              <a:t>Fs</a:t>
            </a:r>
            <a:endParaRPr lang="en-US" sz="1400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1331640" y="5344176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Fr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49751" y="2749215"/>
            <a:ext cx="346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t=0.4s alatt 90˚</a:t>
            </a:r>
            <a:r>
              <a:rPr lang="hu-HU" sz="2400" dirty="0" err="1" smtClean="0"/>
              <a:t>-ról</a:t>
            </a:r>
            <a:r>
              <a:rPr lang="hu-HU" sz="2400" dirty="0" smtClean="0"/>
              <a:t> 140˚</a:t>
            </a:r>
            <a:r>
              <a:rPr lang="hu-HU" sz="2400" dirty="0" err="1" smtClean="0"/>
              <a:t>-ra</a:t>
            </a:r>
            <a:endParaRPr lang="en-US" sz="240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149750" y="3363280"/>
            <a:ext cx="366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t=0.2s alatt 25˚ szögváltozás</a:t>
            </a:r>
            <a:endParaRPr lang="en-US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33229" y="3888214"/>
            <a:ext cx="1580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25˚=0.436rad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64" y="4257546"/>
            <a:ext cx="1247460" cy="7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4" y="4221088"/>
            <a:ext cx="2346614" cy="7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zövegdoboz 34"/>
              <p:cNvSpPr txBox="1"/>
              <p:nvPr/>
            </p:nvSpPr>
            <p:spPr>
              <a:xfrm>
                <a:off x="3906666" y="4939946"/>
                <a:ext cx="4960589" cy="52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/>
                      </a:rPr>
                      <m:t>ϴ</m:t>
                    </m:r>
                    <m:r>
                      <a:rPr lang="hu-HU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u-HU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hu-HU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hu-HU" sz="2000" b="0" i="1" smtClean="0">
                            <a:latin typeface="Cambria Math"/>
                          </a:rPr>
                          <m:t>𝑘𝑎𝑟</m:t>
                        </m:r>
                      </m:sub>
                    </m:sSub>
                    <m:r>
                      <a:rPr lang="hu-HU" sz="2000" b="0" i="1" smtClean="0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hu-HU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/>
                          </a:rPr>
                          <m:t>𝑘𝐺</m:t>
                        </m:r>
                      </m:e>
                      <m:sup>
                        <m:r>
                          <a:rPr lang="hu-HU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hu-HU" sz="20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hu-HU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0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hu-HU" sz="2000" b="0" i="1" smtClean="0">
                            <a:latin typeface="Cambria Math"/>
                          </a:rPr>
                          <m:t>𝑠</m:t>
                        </m:r>
                        <m:r>
                          <a:rPr lang="hu-HU" sz="2000" b="0" i="1" smtClean="0">
                            <a:latin typeface="Cambria Math"/>
                          </a:rPr>
                          <m:t>ú</m:t>
                        </m:r>
                        <m:r>
                          <a:rPr lang="hu-HU" sz="2000" b="0" i="1" smtClean="0">
                            <a:latin typeface="Cambria Math"/>
                          </a:rPr>
                          <m:t>𝑙𝑦</m:t>
                        </m:r>
                      </m:sub>
                    </m:sSub>
                    <m:r>
                      <a:rPr lang="hu-HU" sz="2000" b="0" i="1" smtClean="0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hu-HU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/>
                          </a:rPr>
                          <m:t>𝑘𝐹𝑠</m:t>
                        </m:r>
                      </m:e>
                      <m:sup>
                        <m:r>
                          <a:rPr lang="hu-HU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sz="2000" dirty="0" smtClean="0"/>
                  <a:t>=0.06+1.44</a:t>
                </a:r>
                <a:endParaRPr lang="en-US" sz="2000" dirty="0"/>
              </a:p>
            </p:txBody>
          </p:sp>
        </mc:Choice>
        <mc:Fallback xmlns="">
          <p:sp>
            <p:nvSpPr>
              <p:cNvPr id="35" name="Szövegdoboz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666" y="4939946"/>
                <a:ext cx="4960589" cy="526939"/>
              </a:xfrm>
              <a:prstGeom prst="rect">
                <a:avLst/>
              </a:prstGeom>
              <a:blipFill rotWithShape="1">
                <a:blip r:embed="rId5"/>
                <a:stretch>
                  <a:fillRect l="-123" r="-369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Szövegdoboz 36"/>
              <p:cNvSpPr txBox="1"/>
              <p:nvPr/>
            </p:nvSpPr>
            <p:spPr>
              <a:xfrm>
                <a:off x="6274609" y="5435932"/>
                <a:ext cx="13826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latin typeface="Calibri"/>
                    <a:cs typeface="Calibri"/>
                  </a:rPr>
                  <a:t>ϴ</a:t>
                </a:r>
                <a:r>
                  <a:rPr lang="hu-HU" sz="2000" dirty="0" smtClean="0">
                    <a:latin typeface="Calibri"/>
                    <a:cs typeface="Calibri"/>
                  </a:rPr>
                  <a:t>=1.5kg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hu-HU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Szövegdoboz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609" y="5435932"/>
                <a:ext cx="1382686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4405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Szövegdoboz 37"/>
              <p:cNvSpPr txBox="1"/>
              <p:nvPr/>
            </p:nvSpPr>
            <p:spPr>
              <a:xfrm>
                <a:off x="3623464" y="5894181"/>
                <a:ext cx="15365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𝑀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/>
                          <a:sym typeface="Symbol"/>
                        </a:rPr>
                        <m:t>ϴβ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Szövegdoboz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464" y="5894181"/>
                <a:ext cx="1536511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79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Szövegdoboz 38"/>
              <p:cNvSpPr txBox="1"/>
              <p:nvPr/>
            </p:nvSpPr>
            <p:spPr>
              <a:xfrm>
                <a:off x="5480864" y="5851278"/>
                <a:ext cx="26421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 err="1" smtClean="0"/>
                  <a:t>F</a:t>
                </a:r>
                <a:r>
                  <a:rPr lang="hu-HU" sz="1600" dirty="0" err="1" smtClean="0"/>
                  <a:t>m</a:t>
                </a:r>
                <a:r>
                  <a:rPr lang="hu-HU" sz="1600" dirty="0" smtClean="0"/>
                  <a:t>*</a:t>
                </a:r>
                <a:r>
                  <a:rPr lang="hu-HU" sz="2000" dirty="0" err="1" smtClean="0"/>
                  <a:t>k</a:t>
                </a:r>
                <a:r>
                  <a:rPr lang="hu-HU" sz="1600" dirty="0" err="1" smtClean="0"/>
                  <a:t>m-</a:t>
                </a:r>
                <a:r>
                  <a:rPr lang="hu-HU" sz="2000" dirty="0" err="1" smtClean="0"/>
                  <a:t>G</a:t>
                </a:r>
                <a:r>
                  <a:rPr lang="hu-HU" sz="1600" dirty="0" smtClean="0"/>
                  <a:t>*</a:t>
                </a:r>
                <a:r>
                  <a:rPr lang="hu-HU" sz="2000" dirty="0" err="1" smtClean="0"/>
                  <a:t>k</a:t>
                </a:r>
                <a:r>
                  <a:rPr lang="hu-HU" sz="1600" dirty="0" err="1" smtClean="0"/>
                  <a:t>G</a:t>
                </a:r>
                <a:r>
                  <a:rPr lang="hu-HU" sz="2000" dirty="0" err="1" smtClean="0"/>
                  <a:t>-Fs</a:t>
                </a:r>
                <a:r>
                  <a:rPr lang="hu-HU" sz="1600" dirty="0" smtClean="0"/>
                  <a:t>*</a:t>
                </a:r>
                <a:r>
                  <a:rPr lang="hu-HU" sz="2000" dirty="0" err="1" smtClean="0"/>
                  <a:t>k</a:t>
                </a:r>
                <a:r>
                  <a:rPr lang="hu-HU" sz="1600" dirty="0" err="1" smtClean="0"/>
                  <a:t>Fs</a:t>
                </a:r>
                <a:r>
                  <a:rPr lang="hu-HU" sz="2000" dirty="0" smtClean="0"/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/>
                        <a:sym typeface="Symbol"/>
                      </a:rPr>
                      <m:t>ϴβ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Szövegdoboz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864" y="5851278"/>
                <a:ext cx="2642198" cy="400110"/>
              </a:xfrm>
              <a:prstGeom prst="rect">
                <a:avLst/>
              </a:prstGeom>
              <a:blipFill rotWithShape="1">
                <a:blip r:embed="rId8"/>
                <a:stretch>
                  <a:fillRect l="-2304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zalagnyíl balra 39"/>
          <p:cNvSpPr/>
          <p:nvPr/>
        </p:nvSpPr>
        <p:spPr>
          <a:xfrm flipV="1">
            <a:off x="3941669" y="2502827"/>
            <a:ext cx="732512" cy="181476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  <p:bldP spid="24" grpId="0"/>
      <p:bldP spid="8" grpId="0"/>
      <p:bldP spid="5" grpId="0"/>
      <p:bldP spid="33" grpId="0"/>
      <p:bldP spid="9" grpId="0"/>
      <p:bldP spid="35" grpId="0"/>
      <p:bldP spid="37" grpId="0"/>
      <p:bldP spid="38" grpId="0"/>
      <p:bldP spid="39" grpId="0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Osteoarthritis joint abnormal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571875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19" y="1196752"/>
            <a:ext cx="4641304" cy="4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3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68" y="15584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8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297563"/>
            <a:ext cx="6192688" cy="495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6963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8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585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67743" y="6021287"/>
            <a:ext cx="2545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tx2"/>
                </a:solidFill>
              </a:rPr>
              <a:t>pörgő bevágása</a:t>
            </a:r>
          </a:p>
          <a:p>
            <a:pPr algn="ctr"/>
            <a:r>
              <a:rPr lang="hu-HU" sz="2400" dirty="0" err="1" smtClean="0">
                <a:solidFill>
                  <a:schemeClr val="tx2"/>
                </a:solidFill>
              </a:rPr>
              <a:t>incisura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trochlearis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H="1" flipV="1">
            <a:off x="2843808" y="3861048"/>
            <a:ext cx="144016" cy="21602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6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108218" cy="466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imageinterpretation.co.uk/images/elbow/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5527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3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4" y="1700808"/>
            <a:ext cx="66675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11560" y="708723"/>
            <a:ext cx="2914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/>
              <a:t>Humeroulnaris</a:t>
            </a:r>
            <a:endParaRPr lang="hu-HU" sz="2400" dirty="0" smtClean="0"/>
          </a:p>
          <a:p>
            <a:pPr algn="ctr"/>
            <a:r>
              <a:rPr lang="hu-HU" sz="2400" dirty="0" smtClean="0"/>
              <a:t>karcsont-singcsonti </a:t>
            </a:r>
            <a:r>
              <a:rPr lang="hu-HU" sz="2400" dirty="0" err="1" smtClean="0"/>
              <a:t>iz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smtClean="0"/>
              <a:t>henger, </a:t>
            </a:r>
            <a:r>
              <a:rPr lang="hu-HU" sz="2400" dirty="0" err="1" smtClean="0"/>
              <a:t>csapóizület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61372" y="339391"/>
            <a:ext cx="44026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/>
              <a:t>Humeroradialis</a:t>
            </a:r>
            <a:endParaRPr lang="hu-HU" sz="2400" dirty="0" smtClean="0"/>
          </a:p>
          <a:p>
            <a:pPr algn="ctr"/>
            <a:r>
              <a:rPr lang="hu-HU" sz="2400" dirty="0" smtClean="0"/>
              <a:t>karcsont-orsócsonti </a:t>
            </a:r>
            <a:r>
              <a:rPr lang="hu-HU" sz="2400" dirty="0" err="1" smtClean="0"/>
              <a:t>iz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err="1" smtClean="0"/>
              <a:t>gömbizület</a:t>
            </a:r>
            <a:r>
              <a:rPr lang="hu-HU" sz="2400" dirty="0" smtClean="0"/>
              <a:t>, </a:t>
            </a:r>
          </a:p>
          <a:p>
            <a:pPr algn="ctr"/>
            <a:r>
              <a:rPr lang="hu-HU" sz="2400" dirty="0" smtClean="0"/>
              <a:t>korlátozott </a:t>
            </a:r>
            <a:r>
              <a:rPr lang="hu-HU" sz="2400" dirty="0" err="1" smtClean="0"/>
              <a:t>szabadizület</a:t>
            </a:r>
            <a:endParaRPr lang="hu-HU" sz="2400" dirty="0" smtClean="0"/>
          </a:p>
          <a:p>
            <a:pPr algn="ctr"/>
            <a:r>
              <a:rPr lang="hu-HU" sz="2400" dirty="0"/>
              <a:t>T</a:t>
            </a:r>
            <a:r>
              <a:rPr lang="hu-HU" sz="2400" dirty="0" smtClean="0"/>
              <a:t>eljes </a:t>
            </a:r>
            <a:r>
              <a:rPr lang="hu-HU" sz="2400" dirty="0" err="1" smtClean="0"/>
              <a:t>extenziónál</a:t>
            </a:r>
            <a:r>
              <a:rPr lang="hu-HU" sz="2400" dirty="0" smtClean="0"/>
              <a:t> nincs érintkezés</a:t>
            </a:r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796136" y="5005534"/>
            <a:ext cx="3079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/>
              <a:t>Radiournalis</a:t>
            </a:r>
            <a:r>
              <a:rPr lang="hu-HU" sz="2400" dirty="0" smtClean="0"/>
              <a:t> </a:t>
            </a:r>
            <a:r>
              <a:rPr lang="hu-HU" sz="2400" dirty="0" err="1" smtClean="0"/>
              <a:t>proximalis</a:t>
            </a:r>
            <a:endParaRPr lang="hu-HU" sz="2400" dirty="0" smtClean="0"/>
          </a:p>
          <a:p>
            <a:pPr algn="ctr"/>
            <a:r>
              <a:rPr lang="hu-HU" sz="2400" dirty="0" smtClean="0"/>
              <a:t>felső orsó-singcsont </a:t>
            </a:r>
            <a:r>
              <a:rPr lang="hu-HU" sz="2400" dirty="0" err="1" smtClean="0"/>
              <a:t>iz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err="1" smtClean="0"/>
              <a:t>forgóizület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68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jamesdisabilitylaw.com/images/Synovial_Membra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4" y="692696"/>
            <a:ext cx="817675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2.ma.psu.edu/~pt/384el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3848"/>
            <a:ext cx="6663812" cy="54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6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207</Words>
  <Application>Microsoft Office PowerPoint</Application>
  <PresentationFormat>Diavetítés a képernyőre (4:3 oldalarány)</PresentationFormat>
  <Paragraphs>80</Paragraphs>
  <Slides>38</Slides>
  <Notes>0</Notes>
  <HiddenSlides>2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A KÖNYÖKÍZÜLET BIOMECHANIKÁJA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Izületi szalagok</vt:lpstr>
      <vt:lpstr>PowerPoint bemutató</vt:lpstr>
      <vt:lpstr>PowerPoint bemutató</vt:lpstr>
      <vt:lpstr>PowerPoint bemutató</vt:lpstr>
      <vt:lpstr>Radioulnar membrane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Mozgásterjedelem</vt:lpstr>
      <vt:lpstr>PowerPoint bemutató</vt:lpstr>
      <vt:lpstr>PowerPoint bemutató</vt:lpstr>
      <vt:lpstr>Statikus terhelés</vt:lpstr>
      <vt:lpstr>Statikus terhelés</vt:lpstr>
      <vt:lpstr>Dinamikus terhelés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KÖNYÖKÍZÜLET BIOMECHANIKÁJA</dc:title>
  <dc:creator>Bence</dc:creator>
  <cp:lastModifiedBy>Bence</cp:lastModifiedBy>
  <cp:revision>28</cp:revision>
  <dcterms:created xsi:type="dcterms:W3CDTF">2012-05-14T08:57:17Z</dcterms:created>
  <dcterms:modified xsi:type="dcterms:W3CDTF">2012-05-22T12:14:00Z</dcterms:modified>
</cp:coreProperties>
</file>