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992" y="3933056"/>
            <a:ext cx="4244008" cy="360041"/>
          </a:xfrm>
        </p:spPr>
        <p:txBody>
          <a:bodyPr>
            <a:no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Informatika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99992" y="4365104"/>
            <a:ext cx="4240560" cy="504056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Oktató: Katona Péter 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hu-HU" dirty="0"/>
              <a:t>A </a:t>
            </a:r>
            <a:r>
              <a:rPr lang="hu-HU" b="1" dirty="0"/>
              <a:t>normalizálás</a:t>
            </a:r>
            <a:r>
              <a:rPr lang="hu-HU" dirty="0"/>
              <a:t> folyamata során az adatbázisból kiküszöböljük a kü­lönféle anomáliákat, a redundanciát (adattöbbszörözést), így csökken az adatbázisfájl mérete, és az adatbázis tartalma logikailag </a:t>
            </a:r>
            <a:r>
              <a:rPr lang="hu-HU" dirty="0" smtClean="0"/>
              <a:t>áttekinthetőbb </a:t>
            </a:r>
            <a:r>
              <a:rPr lang="hu-HU" dirty="0"/>
              <a:t>lesz.</a:t>
            </a:r>
          </a:p>
          <a:p>
            <a:pPr hangingPunct="0"/>
            <a:r>
              <a:rPr lang="hu-HU" dirty="0"/>
              <a:t>Az adatbázisrendszernek az alábbi követelményeknek kell megfelelni:</a:t>
            </a:r>
          </a:p>
          <a:p>
            <a:pPr lvl="1" hangingPunct="0"/>
            <a:r>
              <a:rPr lang="hu-HU" dirty="0"/>
              <a:t>biztosítsa nagy mennyiségű adat hatékony </a:t>
            </a:r>
            <a:r>
              <a:rPr lang="hu-HU" dirty="0" smtClean="0"/>
              <a:t>kezelését</a:t>
            </a:r>
            <a:endParaRPr lang="hu-HU" dirty="0"/>
          </a:p>
          <a:p>
            <a:pPr lvl="1" hangingPunct="0"/>
            <a:r>
              <a:rPr lang="hu-HU" dirty="0"/>
              <a:t>egyszerre több felhasználó is </a:t>
            </a:r>
            <a:r>
              <a:rPr lang="hu-HU" dirty="0" smtClean="0"/>
              <a:t>használhassa</a:t>
            </a:r>
            <a:endParaRPr lang="hu-HU" dirty="0"/>
          </a:p>
          <a:p>
            <a:pPr lvl="1" hangingPunct="0"/>
            <a:r>
              <a:rPr lang="hu-HU" dirty="0"/>
              <a:t>őrizze meg az adatok integritását, feleljen meg a megadott </a:t>
            </a:r>
            <a:r>
              <a:rPr lang="hu-HU" dirty="0" smtClean="0"/>
              <a:t>szabályoknak</a:t>
            </a:r>
            <a:endParaRPr lang="hu-HU" dirty="0"/>
          </a:p>
          <a:p>
            <a:pPr lvl="1" hangingPunct="0"/>
            <a:r>
              <a:rPr lang="hu-HU" dirty="0"/>
              <a:t>nyújtson adatvesztés elleni </a:t>
            </a:r>
            <a:r>
              <a:rPr lang="hu-HU" dirty="0" smtClean="0"/>
              <a:t>védelmet</a:t>
            </a:r>
            <a:endParaRPr lang="hu-HU" dirty="0"/>
          </a:p>
          <a:p>
            <a:pPr lvl="1" hangingPunct="0"/>
            <a:r>
              <a:rPr lang="hu-HU" dirty="0"/>
              <a:t>tegye lehetővé az egyes felhasználók hozzáférési jogainak </a:t>
            </a:r>
            <a:r>
              <a:rPr lang="hu-HU" dirty="0" smtClean="0"/>
              <a:t>szabályozását</a:t>
            </a:r>
            <a:endParaRPr lang="hu-HU" dirty="0"/>
          </a:p>
          <a:p>
            <a:pPr lvl="1" hangingPunct="0"/>
            <a:r>
              <a:rPr lang="hu-HU" dirty="0"/>
              <a:t>továbbfejleszthető </a:t>
            </a:r>
            <a:r>
              <a:rPr lang="hu-HU" dirty="0" smtClean="0"/>
              <a:t>legyen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4954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cap="all" dirty="0" smtClean="0"/>
              <a:t>adatmodell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</a:t>
            </a:r>
            <a:r>
              <a:rPr lang="hu-HU" dirty="0"/>
              <a:t>adatmodell egyértelműen meghatározza az adatbázis szerkezetét, magában foglalja az adatok típusát, kapcsolatát, a korlátozó </a:t>
            </a:r>
            <a:r>
              <a:rPr lang="hu-HU" dirty="0" smtClean="0"/>
              <a:t>feltételeket </a:t>
            </a:r>
            <a:r>
              <a:rPr lang="hu-HU" dirty="0"/>
              <a:t>és az adatkezelési </a:t>
            </a:r>
            <a:r>
              <a:rPr lang="hu-HU" dirty="0" smtClean="0"/>
              <a:t>műveleteket</a:t>
            </a:r>
          </a:p>
          <a:p>
            <a:r>
              <a:rPr lang="hu-HU" dirty="0" smtClean="0"/>
              <a:t>A </a:t>
            </a:r>
            <a:r>
              <a:rPr lang="hu-HU" dirty="0"/>
              <a:t>mai adatbázisokban négyféle logikai adatmodellt használunk: a </a:t>
            </a:r>
            <a:r>
              <a:rPr lang="hu-HU" dirty="0" smtClean="0"/>
              <a:t>hierarchikus</a:t>
            </a:r>
            <a:r>
              <a:rPr lang="hu-HU" dirty="0"/>
              <a:t>, a hálós, az objektumorientált, illetve a relációs </a:t>
            </a:r>
            <a:r>
              <a:rPr lang="hu-HU" dirty="0" smtClean="0"/>
              <a:t>adatmodellt</a:t>
            </a:r>
          </a:p>
          <a:p>
            <a:r>
              <a:rPr lang="hu-HU" dirty="0" smtClean="0"/>
              <a:t>Az</a:t>
            </a:r>
            <a:r>
              <a:rPr lang="hu-HU" dirty="0"/>
              <a:t> Access a relációs adatmodellt használja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70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cap="all" dirty="0"/>
              <a:t>adatmodell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hu-HU" dirty="0"/>
              <a:t>A </a:t>
            </a:r>
            <a:r>
              <a:rPr lang="hu-HU" b="1" dirty="0"/>
              <a:t>relációs</a:t>
            </a:r>
            <a:r>
              <a:rPr lang="hu-HU" dirty="0"/>
              <a:t> adatmodellben az adatokat egymással logikai </a:t>
            </a:r>
            <a:r>
              <a:rPr lang="hu-HU" dirty="0" smtClean="0"/>
              <a:t>kapcsolatban </a:t>
            </a:r>
            <a:r>
              <a:rPr lang="hu-HU" dirty="0"/>
              <a:t>álló táblázatokba </a:t>
            </a:r>
            <a:r>
              <a:rPr lang="hu-HU" dirty="0" smtClean="0"/>
              <a:t>rendszerezzük</a:t>
            </a:r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táblázat oszlopainak és </a:t>
            </a:r>
            <a:r>
              <a:rPr lang="hu-HU" dirty="0" smtClean="0"/>
              <a:t>sorainak </a:t>
            </a:r>
            <a:r>
              <a:rPr lang="hu-HU" dirty="0"/>
              <a:t>a következő feltételeknek kell megfelelniük:</a:t>
            </a:r>
          </a:p>
          <a:p>
            <a:pPr lvl="2" hangingPunct="0"/>
            <a:r>
              <a:rPr lang="hu-HU" dirty="0"/>
              <a:t>minden oszlopnak egyértelmű neve </a:t>
            </a:r>
            <a:r>
              <a:rPr lang="hu-HU" dirty="0" smtClean="0"/>
              <a:t>van</a:t>
            </a:r>
            <a:endParaRPr lang="hu-HU" dirty="0"/>
          </a:p>
          <a:p>
            <a:pPr lvl="2" hangingPunct="0"/>
            <a:r>
              <a:rPr lang="hu-HU" dirty="0"/>
              <a:t>minden sorban ugyanazok az oszlopok </a:t>
            </a:r>
            <a:r>
              <a:rPr lang="hu-HU" dirty="0" smtClean="0"/>
              <a:t>vannak</a:t>
            </a:r>
            <a:endParaRPr lang="hu-HU" dirty="0"/>
          </a:p>
          <a:p>
            <a:pPr lvl="2" hangingPunct="0"/>
            <a:r>
              <a:rPr lang="hu-HU" dirty="0"/>
              <a:t>az oszlopokban található adatok meghatározott értéket vehetnek </a:t>
            </a:r>
            <a:r>
              <a:rPr lang="hu-HU" dirty="0" smtClean="0"/>
              <a:t>fel</a:t>
            </a:r>
            <a:endParaRPr lang="hu-HU" dirty="0"/>
          </a:p>
          <a:p>
            <a:pPr lvl="2" hangingPunct="0"/>
            <a:r>
              <a:rPr lang="hu-HU" dirty="0"/>
              <a:t>az oszlopok soronként csak egy értéket vehetnek </a:t>
            </a:r>
            <a:r>
              <a:rPr lang="hu-HU" dirty="0" smtClean="0"/>
              <a:t>fel</a:t>
            </a:r>
            <a:endParaRPr lang="hu-HU" dirty="0"/>
          </a:p>
          <a:p>
            <a:pPr lvl="2" hangingPunct="0"/>
            <a:r>
              <a:rPr lang="hu-HU" dirty="0"/>
              <a:t>a táblázatot a neve egyértelműen </a:t>
            </a:r>
            <a:r>
              <a:rPr lang="hu-HU" dirty="0" smtClean="0"/>
              <a:t>azonosítja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6801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0"/>
            <a:r>
              <a:rPr lang="hu-HU" cap="all" dirty="0"/>
              <a:t>Adatbázisok tervezése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endParaRPr lang="hu-HU" dirty="0"/>
          </a:p>
          <a:p>
            <a:pPr hangingPunct="0"/>
            <a:r>
              <a:rPr lang="hu-HU" dirty="0" smtClean="0"/>
              <a:t>Egy </a:t>
            </a:r>
            <a:r>
              <a:rPr lang="hu-HU" dirty="0"/>
              <a:t>megfelelően működő adatbázis készítéséhez alaposan át kell gondolnunk a megoldandó </a:t>
            </a:r>
            <a:r>
              <a:rPr lang="hu-HU" dirty="0" smtClean="0"/>
              <a:t>feladatot</a:t>
            </a:r>
          </a:p>
          <a:p>
            <a:pPr hangingPunct="0"/>
            <a:r>
              <a:rPr lang="hu-HU" dirty="0" smtClean="0"/>
              <a:t>Meg </a:t>
            </a:r>
            <a:r>
              <a:rPr lang="hu-HU" dirty="0"/>
              <a:t>kell </a:t>
            </a:r>
            <a:r>
              <a:rPr lang="hu-HU" dirty="0" smtClean="0"/>
              <a:t>határoznunk</a:t>
            </a:r>
            <a:r>
              <a:rPr lang="hu-HU" dirty="0"/>
              <a:t>, hogy az egyedek mely tulajdonságait szeretnénk tárolni, ez alapján kell </a:t>
            </a:r>
            <a:r>
              <a:rPr lang="hu-HU" dirty="0" smtClean="0"/>
              <a:t>definiálnunk </a:t>
            </a:r>
            <a:r>
              <a:rPr lang="hu-HU" dirty="0"/>
              <a:t>az egyedtípusokat és az </a:t>
            </a:r>
            <a:r>
              <a:rPr lang="hu-HU" dirty="0" smtClean="0"/>
              <a:t>adatbázis </a:t>
            </a:r>
            <a:r>
              <a:rPr lang="hu-HU" dirty="0" smtClean="0"/>
              <a:t>felépítését</a:t>
            </a:r>
          </a:p>
          <a:p>
            <a:pPr hangingPunct="0"/>
            <a:r>
              <a:rPr lang="hu-HU" dirty="0" smtClean="0"/>
              <a:t>A </a:t>
            </a:r>
            <a:r>
              <a:rPr lang="hu-HU" dirty="0"/>
              <a:t>következőkben hét lépésben ismertetjük egy Access adatbázis ter­vezésének java­solt </a:t>
            </a:r>
            <a:r>
              <a:rPr lang="hu-HU" dirty="0" smtClean="0"/>
              <a:t>lépéseit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5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cap="all" dirty="0"/>
              <a:t>Adatbázisok tervezése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14</a:t>
            </a:fld>
            <a:endParaRPr lang="hu-H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62" y="1438027"/>
            <a:ext cx="7535237" cy="503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97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cap="all" dirty="0"/>
              <a:t>1. lépés: </a:t>
            </a:r>
            <a:r>
              <a:rPr lang="hu-HU" cap="all" dirty="0" smtClean="0"/>
              <a:t>Követelményelemzés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Az </a:t>
            </a:r>
            <a:r>
              <a:rPr lang="hu-HU" dirty="0"/>
              <a:t>első lépésben a megoldandó feladatot, az adatbázis célját, az </a:t>
            </a:r>
            <a:r>
              <a:rPr lang="hu-HU" dirty="0" smtClean="0"/>
              <a:t>alkalmazás </a:t>
            </a:r>
            <a:r>
              <a:rPr lang="hu-HU" dirty="0"/>
              <a:t>rendeltetését határozzuk </a:t>
            </a:r>
            <a:r>
              <a:rPr lang="hu-HU" dirty="0" smtClean="0"/>
              <a:t>meg</a:t>
            </a:r>
          </a:p>
          <a:p>
            <a:r>
              <a:rPr lang="hu-HU" dirty="0" smtClean="0"/>
              <a:t>Vizsgáljuk </a:t>
            </a:r>
            <a:r>
              <a:rPr lang="hu-HU" dirty="0"/>
              <a:t>meg az </a:t>
            </a:r>
            <a:r>
              <a:rPr lang="hu-HU" dirty="0" smtClean="0"/>
              <a:t>alkalmazási </a:t>
            </a:r>
            <a:r>
              <a:rPr lang="hu-HU" dirty="0"/>
              <a:t>területet, hogyan oldják meg hagyományos eszközökkel a </a:t>
            </a:r>
            <a:r>
              <a:rPr lang="hu-HU" dirty="0" smtClean="0"/>
              <a:t>feladatot</a:t>
            </a:r>
          </a:p>
          <a:p>
            <a:r>
              <a:rPr lang="hu-HU" dirty="0" smtClean="0"/>
              <a:t>Határozzuk </a:t>
            </a:r>
            <a:r>
              <a:rPr lang="hu-HU" dirty="0"/>
              <a:t>meg, milyen információkhoz szeretnénk jutni az </a:t>
            </a:r>
            <a:r>
              <a:rPr lang="hu-HU" dirty="0" smtClean="0"/>
              <a:t>adatbázisból</a:t>
            </a:r>
          </a:p>
          <a:p>
            <a:r>
              <a:rPr lang="hu-HU" i="1" dirty="0" smtClean="0"/>
              <a:t>(</a:t>
            </a:r>
            <a:r>
              <a:rPr lang="hu-HU" i="1" dirty="0" smtClean="0"/>
              <a:t>Tanulmányozzuk</a:t>
            </a:r>
            <a:r>
              <a:rPr lang="hu-HU" i="1" dirty="0"/>
              <a:t>, milyen adatokat kapnak a felhasználók, hogyan </a:t>
            </a:r>
            <a:r>
              <a:rPr lang="hu-HU" i="1" dirty="0" smtClean="0"/>
              <a:t>dolgozzák </a:t>
            </a:r>
            <a:r>
              <a:rPr lang="hu-HU" i="1" dirty="0"/>
              <a:t>azokat fel, gyűjtsük össze az adatok felvételére jelenleg </a:t>
            </a:r>
            <a:r>
              <a:rPr lang="hu-HU" i="1" dirty="0" smtClean="0"/>
              <a:t>használt űrlapokat</a:t>
            </a:r>
            <a:r>
              <a:rPr lang="hu-HU" i="1" dirty="0" smtClean="0"/>
              <a:t>)</a:t>
            </a:r>
            <a:endParaRPr lang="hu-HU" i="1" dirty="0"/>
          </a:p>
          <a:p>
            <a:r>
              <a:rPr lang="hu-HU" i="1" dirty="0" smtClean="0"/>
              <a:t>(Elemezzük </a:t>
            </a:r>
            <a:r>
              <a:rPr lang="hu-HU" i="1" dirty="0"/>
              <a:t>a hasonló felépítésű és szerepű, működő </a:t>
            </a:r>
            <a:r>
              <a:rPr lang="hu-HU" i="1" dirty="0" smtClean="0"/>
              <a:t>adatbázisokat</a:t>
            </a:r>
            <a:r>
              <a:rPr lang="hu-HU" i="1" dirty="0" smtClean="0"/>
              <a:t>)</a:t>
            </a:r>
          </a:p>
          <a:p>
            <a:r>
              <a:rPr lang="hu-HU" dirty="0" smtClean="0"/>
              <a:t>Ezek </a:t>
            </a:r>
            <a:r>
              <a:rPr lang="hu-HU" dirty="0"/>
              <a:t>alapján </a:t>
            </a:r>
            <a:r>
              <a:rPr lang="hu-HU" dirty="0" smtClean="0"/>
              <a:t>határozzuk </a:t>
            </a:r>
            <a:r>
              <a:rPr lang="hu-HU" dirty="0"/>
              <a:t>meg, hogy milyen témákról, </a:t>
            </a:r>
            <a:r>
              <a:rPr lang="hu-HU" dirty="0" smtClean="0"/>
              <a:t>egyedekről </a:t>
            </a:r>
            <a:r>
              <a:rPr lang="hu-HU" dirty="0"/>
              <a:t>kell adatokat tárolni, és konkrétan mely adatok azok, </a:t>
            </a:r>
            <a:r>
              <a:rPr lang="hu-HU" dirty="0" smtClean="0"/>
              <a:t>amelyeket </a:t>
            </a:r>
            <a:r>
              <a:rPr lang="hu-HU" dirty="0"/>
              <a:t>tárolnunk </a:t>
            </a:r>
            <a:r>
              <a:rPr lang="hu-HU" dirty="0" smtClean="0"/>
              <a:t>kell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0672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2. lépés: Egyedek, táblák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Ebben a lépésben az összegyűjtött adatokat rendszerezzük és egy </a:t>
            </a:r>
            <a:r>
              <a:rPr lang="hu-HU" dirty="0" smtClean="0"/>
              <a:t>információrendszerbe </a:t>
            </a:r>
            <a:r>
              <a:rPr lang="hu-HU" dirty="0" smtClean="0"/>
              <a:t>szervezzük</a:t>
            </a:r>
          </a:p>
          <a:p>
            <a:r>
              <a:rPr lang="hu-HU" dirty="0" smtClean="0"/>
              <a:t>Egy</a:t>
            </a:r>
            <a:r>
              <a:rPr lang="hu-HU" dirty="0"/>
              <a:t> információrendszer például egy személyi nyilvántartás, amely a következő egyedekkel foglalkozik: személyek, munkahelyek, lakóhelyek, iskolai végzettségek </a:t>
            </a:r>
            <a:r>
              <a:rPr lang="hu-HU" dirty="0" smtClean="0"/>
              <a:t>stb</a:t>
            </a:r>
          </a:p>
          <a:p>
            <a:r>
              <a:rPr lang="hu-HU" dirty="0" smtClean="0"/>
              <a:t>Ebben </a:t>
            </a:r>
            <a:r>
              <a:rPr lang="hu-HU" dirty="0"/>
              <a:t>az esetben a személy egy egyedtípus, annak egy példánya lehet </a:t>
            </a:r>
            <a:r>
              <a:rPr lang="hu-HU" dirty="0" smtClean="0"/>
              <a:t>például </a:t>
            </a:r>
            <a:r>
              <a:rPr lang="hu-HU" dirty="0"/>
              <a:t>Kis Ede és a hozzá tartozó tulajdonságok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189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2. lépés: Egyedek, táblák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Fizikailag az egyed </a:t>
            </a:r>
            <a:r>
              <a:rPr lang="hu-HU" dirty="0" smtClean="0"/>
              <a:t>tulajdonságait </a:t>
            </a:r>
            <a:r>
              <a:rPr lang="hu-HU" dirty="0"/>
              <a:t>egy táblában </a:t>
            </a:r>
            <a:r>
              <a:rPr lang="hu-HU" dirty="0" smtClean="0"/>
              <a:t>tároljuk</a:t>
            </a:r>
          </a:p>
          <a:p>
            <a:r>
              <a:rPr lang="hu-HU" dirty="0" smtClean="0"/>
              <a:t>A</a:t>
            </a:r>
            <a:r>
              <a:rPr lang="hu-HU" dirty="0"/>
              <a:t> tábla soraiba (rekordjaiba) </a:t>
            </a:r>
            <a:r>
              <a:rPr lang="hu-HU" dirty="0" smtClean="0"/>
              <a:t>kerülnek </a:t>
            </a:r>
            <a:r>
              <a:rPr lang="hu-HU" dirty="0"/>
              <a:t>az egyedpéldányok, azaz az egyedtípusok tényleges </a:t>
            </a:r>
            <a:r>
              <a:rPr lang="hu-HU" dirty="0" smtClean="0"/>
              <a:t>előfordulásai</a:t>
            </a:r>
            <a:r>
              <a:rPr lang="hu-HU" dirty="0"/>
              <a:t>, a </a:t>
            </a:r>
            <a:r>
              <a:rPr lang="hu-HU" dirty="0" smtClean="0"/>
              <a:t>rekord </a:t>
            </a:r>
            <a:r>
              <a:rPr lang="hu-HU" dirty="0"/>
              <a:t>mezőibe (oszlopokba) az </a:t>
            </a:r>
            <a:r>
              <a:rPr lang="hu-HU" dirty="0" smtClean="0"/>
              <a:t>attribútumok</a:t>
            </a:r>
          </a:p>
          <a:p>
            <a:pPr hangingPunct="0"/>
            <a:r>
              <a:rPr lang="hu-HU" dirty="0"/>
              <a:t>Minden adatot csak egy táblában tároljunk, hogy később csak egy </a:t>
            </a:r>
            <a:r>
              <a:rPr lang="hu-HU" dirty="0" smtClean="0"/>
              <a:t>helyen </a:t>
            </a:r>
            <a:r>
              <a:rPr lang="hu-HU" dirty="0"/>
              <a:t>kelljen frissítenünk </a:t>
            </a:r>
            <a:r>
              <a:rPr lang="hu-HU" dirty="0" smtClean="0"/>
              <a:t>azokat</a:t>
            </a:r>
          </a:p>
          <a:p>
            <a:pPr hangingPunct="0"/>
            <a:r>
              <a:rPr lang="hu-HU" dirty="0" smtClean="0"/>
              <a:t>Egy</a:t>
            </a:r>
            <a:r>
              <a:rPr lang="hu-HU" dirty="0"/>
              <a:t> táblában csak egy adott témára vonatkozó információ legyen, így az egyes </a:t>
            </a:r>
            <a:r>
              <a:rPr lang="hu-HU" dirty="0" smtClean="0"/>
              <a:t>témákra </a:t>
            </a:r>
            <a:r>
              <a:rPr lang="hu-HU" dirty="0"/>
              <a:t>vonatkozó </a:t>
            </a:r>
            <a:r>
              <a:rPr lang="hu-HU" dirty="0" smtClean="0"/>
              <a:t>adatokat </a:t>
            </a:r>
            <a:r>
              <a:rPr lang="hu-HU" dirty="0"/>
              <a:t>egymástól függetlenül lehet </a:t>
            </a:r>
            <a:r>
              <a:rPr lang="hu-HU" dirty="0" smtClean="0"/>
              <a:t>törölni </a:t>
            </a:r>
            <a:r>
              <a:rPr lang="hu-HU" dirty="0"/>
              <a:t>vagy </a:t>
            </a:r>
            <a:r>
              <a:rPr lang="hu-HU" dirty="0" smtClean="0"/>
              <a:t>megtartani</a:t>
            </a:r>
            <a:endParaRPr lang="hu-HU" dirty="0"/>
          </a:p>
          <a:p>
            <a:pPr hangingPunct="0"/>
            <a:r>
              <a:rPr lang="hu-HU" dirty="0"/>
              <a:t>Például ha egy könyvtár adatait vizsgáljuk és a </a:t>
            </a:r>
            <a:r>
              <a:rPr lang="hu-HU" dirty="0" smtClean="0"/>
              <a:t>kölcsönző </a:t>
            </a:r>
            <a:r>
              <a:rPr lang="hu-HU" dirty="0"/>
              <a:t>személyi adatait – nevét, címét, munkahelyét, telefonszámát – külön táblán </a:t>
            </a:r>
            <a:r>
              <a:rPr lang="hu-HU" dirty="0" smtClean="0"/>
              <a:t>kezeljük </a:t>
            </a:r>
            <a:r>
              <a:rPr lang="hu-HU" dirty="0"/>
              <a:t>a kikölcsönzött könyvektől – ISBN szám, író, cím, kulcsszavak – törölhetünk egy kölcsönzést, ugyanakkor </a:t>
            </a:r>
            <a:r>
              <a:rPr lang="hu-HU" dirty="0" smtClean="0"/>
              <a:t>megtarthatjuk </a:t>
            </a:r>
            <a:r>
              <a:rPr lang="hu-HU" dirty="0"/>
              <a:t>a kölcsönző </a:t>
            </a:r>
            <a:r>
              <a:rPr lang="hu-HU" dirty="0" smtClean="0"/>
              <a:t>adatait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813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3. lépés: Attribútumok, mezők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hu-HU" dirty="0" smtClean="0"/>
              <a:t>Ebben </a:t>
            </a:r>
            <a:r>
              <a:rPr lang="hu-HU" dirty="0"/>
              <a:t>a lépésben tervezzük meg a táblákat és a táblákat felépítő </a:t>
            </a:r>
            <a:r>
              <a:rPr lang="hu-HU" dirty="0" smtClean="0"/>
              <a:t>mezőket</a:t>
            </a:r>
            <a:r>
              <a:rPr lang="hu-HU" dirty="0"/>
              <a:t>, vagyis konkrétan definiáljuk az </a:t>
            </a:r>
            <a:r>
              <a:rPr lang="hu-HU" dirty="0" smtClean="0"/>
              <a:t>egyedtípusokat</a:t>
            </a:r>
            <a:endParaRPr lang="hu-HU" dirty="0"/>
          </a:p>
          <a:p>
            <a:pPr hangingPunct="0"/>
            <a:r>
              <a:rPr lang="hu-HU" dirty="0"/>
              <a:t>Az attribútumokat a következőképpen osztályozhatjuk:</a:t>
            </a:r>
          </a:p>
          <a:p>
            <a:pPr lvl="1"/>
            <a:r>
              <a:rPr lang="hu-HU" b="1" dirty="0"/>
              <a:t>egyszerű</a:t>
            </a:r>
            <a:r>
              <a:rPr lang="hu-HU" dirty="0"/>
              <a:t>, azaz tovább nem bontható, illetve </a:t>
            </a:r>
            <a:r>
              <a:rPr lang="hu-HU" b="1" dirty="0"/>
              <a:t>összetett</a:t>
            </a:r>
            <a:r>
              <a:rPr lang="hu-HU" dirty="0"/>
              <a:t>, azaz több </a:t>
            </a:r>
            <a:r>
              <a:rPr lang="hu-HU" dirty="0" smtClean="0"/>
              <a:t>egyszerű </a:t>
            </a:r>
            <a:r>
              <a:rPr lang="hu-HU" dirty="0"/>
              <a:t>értékből alkotott (például az irányítószámból, </a:t>
            </a:r>
            <a:r>
              <a:rPr lang="hu-HU" dirty="0" smtClean="0"/>
              <a:t>városnévből</a:t>
            </a:r>
            <a:r>
              <a:rPr lang="hu-HU" dirty="0"/>
              <a:t>, közterület-azonosítóból stb. álló cím</a:t>
            </a:r>
            <a:r>
              <a:rPr lang="hu-HU" dirty="0" smtClean="0"/>
              <a:t>)</a:t>
            </a:r>
            <a:endParaRPr lang="hu-HU" dirty="0"/>
          </a:p>
          <a:p>
            <a:pPr lvl="1"/>
            <a:r>
              <a:rPr lang="hu-HU" b="1" dirty="0"/>
              <a:t>egyértékű</a:t>
            </a:r>
            <a:r>
              <a:rPr lang="hu-HU" dirty="0"/>
              <a:t>, mely minden egyes előfordulásnál csak egy értéket </a:t>
            </a:r>
            <a:r>
              <a:rPr lang="hu-HU" dirty="0" smtClean="0"/>
              <a:t>vehet </a:t>
            </a:r>
            <a:r>
              <a:rPr lang="hu-HU" dirty="0"/>
              <a:t>fel (például a születési hely), illetve </a:t>
            </a:r>
            <a:r>
              <a:rPr lang="hu-HU" b="1" dirty="0"/>
              <a:t>többértékű</a:t>
            </a:r>
            <a:r>
              <a:rPr lang="hu-HU" dirty="0"/>
              <a:t> vagy </a:t>
            </a:r>
            <a:r>
              <a:rPr lang="hu-HU" dirty="0" smtClean="0"/>
              <a:t>halmazértékű</a:t>
            </a:r>
            <a:r>
              <a:rPr lang="hu-HU" dirty="0"/>
              <a:t>, amely minden előfordulásnál akár több értéket is felvehet (például, hogy egy személy milyen nyelvvizsgákkal rendelkezik</a:t>
            </a:r>
            <a:r>
              <a:rPr lang="hu-HU" dirty="0" smtClean="0"/>
              <a:t>)</a:t>
            </a:r>
            <a:endParaRPr lang="hu-HU" dirty="0"/>
          </a:p>
          <a:p>
            <a:pPr lvl="1"/>
            <a:r>
              <a:rPr lang="hu-HU" b="1" dirty="0"/>
              <a:t>tárolt</a:t>
            </a:r>
            <a:r>
              <a:rPr lang="hu-HU" dirty="0"/>
              <a:t>, amely értékeit az adatbázis </a:t>
            </a:r>
            <a:r>
              <a:rPr lang="hu-HU" dirty="0" smtClean="0"/>
              <a:t>tartalmazza</a:t>
            </a:r>
          </a:p>
          <a:p>
            <a:pPr lvl="1"/>
            <a:r>
              <a:rPr lang="hu-HU" b="1" dirty="0" smtClean="0"/>
              <a:t>származtatott</a:t>
            </a:r>
            <a:r>
              <a:rPr lang="hu-HU" dirty="0"/>
              <a:t>, melyek értéke más attribútumok alapján határozható meg, </a:t>
            </a:r>
            <a:r>
              <a:rPr lang="hu-HU" dirty="0" smtClean="0"/>
              <a:t>illetve </a:t>
            </a:r>
            <a:r>
              <a:rPr lang="hu-HU" dirty="0"/>
              <a:t>számítható </a:t>
            </a:r>
            <a:r>
              <a:rPr lang="hu-HU" dirty="0" smtClean="0"/>
              <a:t>ki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7441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3. lépés: Attribútumok, mezők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hu-HU" dirty="0"/>
              <a:t>Egyes attribútumok tartalmazhatnak egyedi, azaz nem ismétlődő </a:t>
            </a:r>
            <a:r>
              <a:rPr lang="hu-HU" dirty="0" smtClean="0"/>
              <a:t>adatot</a:t>
            </a:r>
            <a:r>
              <a:rPr lang="hu-HU" dirty="0"/>
              <a:t>, amelyet később kulcsként, a rekordok egyértelmű azonosítására </a:t>
            </a:r>
            <a:r>
              <a:rPr lang="hu-HU" dirty="0" smtClean="0"/>
              <a:t>használhatunk</a:t>
            </a:r>
            <a:endParaRPr lang="hu-HU" dirty="0"/>
          </a:p>
          <a:p>
            <a:pPr hangingPunct="0"/>
            <a:r>
              <a:rPr lang="hu-HU" dirty="0"/>
              <a:t>A mezők meghatározásakor ügyeljünk a következőkre:</a:t>
            </a:r>
          </a:p>
          <a:p>
            <a:pPr lvl="1"/>
            <a:r>
              <a:rPr lang="hu-HU" dirty="0"/>
              <a:t>minden szükséges adatot vegyünk </a:t>
            </a:r>
            <a:r>
              <a:rPr lang="hu-HU" dirty="0" smtClean="0"/>
              <a:t>fel</a:t>
            </a:r>
            <a:endParaRPr lang="hu-HU" dirty="0"/>
          </a:p>
          <a:p>
            <a:pPr lvl="1"/>
            <a:r>
              <a:rPr lang="hu-HU" dirty="0"/>
              <a:t>hagyjuk ki a származtatott vagy kalkulált </a:t>
            </a:r>
            <a:r>
              <a:rPr lang="hu-HU" dirty="0" smtClean="0"/>
              <a:t>adatokat</a:t>
            </a:r>
            <a:endParaRPr lang="hu-HU" dirty="0"/>
          </a:p>
          <a:p>
            <a:pPr lvl="1"/>
            <a:r>
              <a:rPr lang="hu-HU" dirty="0"/>
              <a:t>az összetett attribútumokat bontsuk fel egyszerű attribútumokra, azaz tároljuk az információt a legkisebb egységek szerint (például külön a családnevet és a keresztnevet</a:t>
            </a:r>
            <a:r>
              <a:rPr lang="hu-HU" dirty="0" smtClean="0"/>
              <a:t>)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441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cap="all" dirty="0" smtClean="0"/>
              <a:t>adatbázis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hu-HU" dirty="0"/>
              <a:t>Az adatbázis tágabb értelemben egy olyan adathalmaz, amelynek </a:t>
            </a:r>
            <a:r>
              <a:rPr lang="hu-HU" dirty="0" smtClean="0"/>
              <a:t>elemei </a:t>
            </a:r>
            <a:r>
              <a:rPr lang="hu-HU" dirty="0"/>
              <a:t>egy meghatározott tulajdonságuk alapján összetartozónak </a:t>
            </a:r>
            <a:r>
              <a:rPr lang="hu-HU" dirty="0" smtClean="0"/>
              <a:t>tekinthetők</a:t>
            </a:r>
            <a:endParaRPr lang="hu-HU" dirty="0" smtClean="0"/>
          </a:p>
          <a:p>
            <a:pPr hangingPunct="0"/>
            <a:r>
              <a:rPr lang="hu-HU" dirty="0" smtClean="0"/>
              <a:t>Az</a:t>
            </a:r>
            <a:r>
              <a:rPr lang="hu-HU" dirty="0"/>
              <a:t> </a:t>
            </a:r>
            <a:r>
              <a:rPr lang="hu-HU" dirty="0" smtClean="0"/>
              <a:t>adatbáziskezelőknek </a:t>
            </a:r>
            <a:r>
              <a:rPr lang="hu-HU" dirty="0"/>
              <a:t>meg kell oldani ezen adatok </a:t>
            </a:r>
            <a:r>
              <a:rPr lang="hu-HU" dirty="0" smtClean="0"/>
              <a:t>rendezését</a:t>
            </a:r>
            <a:r>
              <a:rPr lang="hu-HU" dirty="0"/>
              <a:t>, a köztük lévő kapcsolat nyilvántartását, az </a:t>
            </a:r>
            <a:r>
              <a:rPr lang="hu-HU" dirty="0" smtClean="0"/>
              <a:t>adatokhoz </a:t>
            </a:r>
            <a:r>
              <a:rPr lang="hu-HU" dirty="0"/>
              <a:t>való </a:t>
            </a:r>
            <a:r>
              <a:rPr lang="hu-HU" dirty="0" smtClean="0"/>
              <a:t>hozzáférés </a:t>
            </a:r>
            <a:r>
              <a:rPr lang="hu-HU" dirty="0"/>
              <a:t>szabályozását, az </a:t>
            </a:r>
            <a:r>
              <a:rPr lang="hu-HU" dirty="0" smtClean="0"/>
              <a:t>adatok </a:t>
            </a:r>
            <a:r>
              <a:rPr lang="hu-HU" dirty="0"/>
              <a:t>védelmét, az integritás </a:t>
            </a:r>
            <a:r>
              <a:rPr lang="hu-HU" dirty="0" smtClean="0"/>
              <a:t>megőrzését</a:t>
            </a:r>
            <a:r>
              <a:rPr lang="hu-HU" dirty="0"/>
              <a:t>, az adatok módosíthatóságát, </a:t>
            </a:r>
            <a:r>
              <a:rPr lang="hu-HU" dirty="0" smtClean="0"/>
              <a:t>lekérdezését</a:t>
            </a:r>
            <a:r>
              <a:rPr lang="hu-HU" dirty="0"/>
              <a:t>, különféle szempontok </a:t>
            </a:r>
            <a:r>
              <a:rPr lang="hu-HU" dirty="0" smtClean="0"/>
              <a:t>szerinti kigyűjtését</a:t>
            </a:r>
            <a:r>
              <a:rPr lang="hu-HU" dirty="0"/>
              <a:t>, válogatását és egyéb statisztikai funkciókat </a:t>
            </a:r>
            <a:r>
              <a:rPr lang="hu-HU" dirty="0" smtClean="0"/>
              <a:t>is</a:t>
            </a:r>
            <a:endParaRPr lang="hu-HU" dirty="0"/>
          </a:p>
          <a:p>
            <a:pPr hangingPunct="0"/>
            <a:r>
              <a:rPr lang="hu-HU" dirty="0"/>
              <a:t>Egy meghatározott témakörrel kapcsolatos információk lehetnek </a:t>
            </a:r>
            <a:r>
              <a:rPr lang="hu-HU" dirty="0" smtClean="0"/>
              <a:t>például </a:t>
            </a:r>
            <a:r>
              <a:rPr lang="hu-HU" dirty="0"/>
              <a:t>a vevői megrendelések, </a:t>
            </a:r>
            <a:r>
              <a:rPr lang="hu-HU" dirty="0" smtClean="0"/>
              <a:t>számlázási </a:t>
            </a:r>
            <a:r>
              <a:rPr lang="hu-HU" dirty="0"/>
              <a:t>vagy </a:t>
            </a:r>
            <a:r>
              <a:rPr lang="hu-HU" dirty="0" smtClean="0"/>
              <a:t>készletnyilvántartási </a:t>
            </a:r>
            <a:r>
              <a:rPr lang="hu-HU" dirty="0"/>
              <a:t>adatok </a:t>
            </a:r>
            <a:r>
              <a:rPr lang="hu-HU" dirty="0" smtClean="0"/>
              <a:t>stb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833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4. lépés: Az azonosítók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>
            <a:noAutofit/>
          </a:bodyPr>
          <a:lstStyle/>
          <a:p>
            <a:pPr hangingPunct="0"/>
            <a:endParaRPr lang="hu-HU" sz="2000" dirty="0"/>
          </a:p>
          <a:p>
            <a:pPr hangingPunct="0"/>
            <a:r>
              <a:rPr lang="hu-HU" sz="2000" dirty="0" smtClean="0"/>
              <a:t>A </a:t>
            </a:r>
            <a:r>
              <a:rPr lang="hu-HU" sz="2000" dirty="0"/>
              <a:t>táblák közötti kapcsolatok kialakításához követelmény a táblákban tárolt információ egyértelmű </a:t>
            </a:r>
            <a:r>
              <a:rPr lang="hu-HU" sz="2000" dirty="0" smtClean="0"/>
              <a:t>azonosítása</a:t>
            </a:r>
          </a:p>
          <a:p>
            <a:pPr hangingPunct="0"/>
            <a:r>
              <a:rPr lang="hu-HU" sz="2000" dirty="0" smtClean="0"/>
              <a:t>Az</a:t>
            </a:r>
            <a:r>
              <a:rPr lang="hu-HU" sz="2000" dirty="0"/>
              <a:t> azonosítók segítségével például egy vásárlót összekapcsolhatunk a megvásárolt </a:t>
            </a:r>
            <a:r>
              <a:rPr lang="hu-HU" sz="2000" dirty="0" smtClean="0"/>
              <a:t>áruval</a:t>
            </a:r>
          </a:p>
          <a:p>
            <a:pPr hangingPunct="0"/>
            <a:r>
              <a:rPr lang="hu-HU" sz="2000" dirty="0" smtClean="0"/>
              <a:t>Minden </a:t>
            </a:r>
            <a:r>
              <a:rPr lang="hu-HU" sz="2000" dirty="0"/>
              <a:t>olyan táblában, amelynek rekordjait egyenként, egyedileg </a:t>
            </a:r>
            <a:r>
              <a:rPr lang="hu-HU" sz="2000" dirty="0" smtClean="0"/>
              <a:t>szeretnénk </a:t>
            </a:r>
            <a:r>
              <a:rPr lang="hu-HU" sz="2000" dirty="0"/>
              <a:t>azonosítani, lennie kell egy úgynevezett elsődleges </a:t>
            </a:r>
            <a:r>
              <a:rPr lang="hu-HU" sz="2000" dirty="0" smtClean="0"/>
              <a:t>kulcsnak</a:t>
            </a:r>
            <a:endParaRPr lang="hu-HU" sz="2000" dirty="0" smtClean="0"/>
          </a:p>
          <a:p>
            <a:pPr lvl="1" hangingPunct="0"/>
            <a:r>
              <a:rPr lang="hu-HU" sz="1600" dirty="0" smtClean="0"/>
              <a:t>Az</a:t>
            </a:r>
            <a:r>
              <a:rPr lang="hu-HU" sz="1600" dirty="0"/>
              <a:t> elsődleges kulcs olyan azonosító, amelynek értékei az adott </a:t>
            </a:r>
            <a:r>
              <a:rPr lang="hu-HU" sz="1600" dirty="0" smtClean="0"/>
              <a:t>táblában </a:t>
            </a:r>
            <a:r>
              <a:rPr lang="hu-HU" sz="1600" dirty="0"/>
              <a:t>nem </a:t>
            </a:r>
            <a:r>
              <a:rPr lang="hu-HU" sz="1600" dirty="0" smtClean="0"/>
              <a:t>ismétlődhetnek</a:t>
            </a:r>
          </a:p>
          <a:p>
            <a:pPr lvl="1" hangingPunct="0"/>
            <a:r>
              <a:rPr lang="hu-HU" sz="1600" dirty="0" smtClean="0"/>
              <a:t>Az</a:t>
            </a:r>
            <a:r>
              <a:rPr lang="hu-HU" sz="1600" dirty="0"/>
              <a:t> elsődleges kulcs leggyakrabban egy mező, de különleges esetben több mezőből álló elsődleges </a:t>
            </a:r>
            <a:r>
              <a:rPr lang="hu-HU" sz="1600" dirty="0" smtClean="0"/>
              <a:t>kulcsot </a:t>
            </a:r>
            <a:r>
              <a:rPr lang="hu-HU" sz="1600" dirty="0"/>
              <a:t>is létrehozhatunk, ebben az esetben összetett elsődleges kulcsról </a:t>
            </a:r>
            <a:r>
              <a:rPr lang="hu-HU" sz="1600" dirty="0" smtClean="0"/>
              <a:t>beszélünk</a:t>
            </a:r>
            <a:endParaRPr lang="hu-HU" sz="1600" dirty="0"/>
          </a:p>
          <a:p>
            <a:pPr hangingPunct="0"/>
            <a:r>
              <a:rPr lang="hu-HU" sz="2000" dirty="0"/>
              <a:t>A relációs adatbázis-kezelő rendszerek hatékonyságát, a különböző táblákban tárolt információk gyors megkeresését és összegyűjtését a megfelelően megválasztott elsődleges kulcs </a:t>
            </a:r>
            <a:r>
              <a:rPr lang="hu-HU" sz="2000" dirty="0" smtClean="0"/>
              <a:t>biztosítja</a:t>
            </a:r>
          </a:p>
          <a:p>
            <a:pPr hangingPunct="0"/>
            <a:r>
              <a:rPr lang="hu-HU" sz="2000" dirty="0" smtClean="0"/>
              <a:t>Az</a:t>
            </a:r>
            <a:r>
              <a:rPr lang="hu-HU" sz="2000" dirty="0"/>
              <a:t> Access-ben háromféle elsődleges kulcs alkalmazható: számláló, egyetlen mező és több </a:t>
            </a:r>
            <a:r>
              <a:rPr lang="hu-HU" sz="2000" dirty="0" smtClean="0"/>
              <a:t>mező</a:t>
            </a:r>
            <a:endParaRPr lang="hu-HU" sz="2000" dirty="0"/>
          </a:p>
          <a:p>
            <a:endParaRPr lang="hu-HU" sz="2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194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hangingPunct="0"/>
            <a:r>
              <a:rPr lang="hu-HU" dirty="0"/>
              <a:t>Számláló típusú elsődleges kulcs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hu-HU" dirty="0" smtClean="0"/>
              <a:t>Ez </a:t>
            </a:r>
            <a:r>
              <a:rPr lang="hu-HU" dirty="0"/>
              <a:t>a legegyszerűbb elsődleges </a:t>
            </a:r>
            <a:r>
              <a:rPr lang="hu-HU" dirty="0" smtClean="0"/>
              <a:t>kulcs</a:t>
            </a:r>
          </a:p>
          <a:p>
            <a:pPr hangingPunct="0"/>
            <a:r>
              <a:rPr lang="hu-HU" dirty="0" smtClean="0"/>
              <a:t>Ekkor </a:t>
            </a:r>
            <a:r>
              <a:rPr lang="hu-HU" dirty="0"/>
              <a:t>egy Számláló típusú </a:t>
            </a:r>
            <a:r>
              <a:rPr lang="hu-HU" dirty="0" smtClean="0"/>
              <a:t>mezőt </a:t>
            </a:r>
            <a:r>
              <a:rPr lang="hu-HU" dirty="0"/>
              <a:t>hozunk létre, amelyben az Access minden egyes új rekord </a:t>
            </a:r>
            <a:r>
              <a:rPr lang="hu-HU" dirty="0" smtClean="0"/>
              <a:t>számára </a:t>
            </a:r>
            <a:r>
              <a:rPr lang="hu-HU" dirty="0"/>
              <a:t>egyedi sorszámot </a:t>
            </a:r>
            <a:r>
              <a:rPr lang="hu-HU" dirty="0" smtClean="0"/>
              <a:t>generál</a:t>
            </a:r>
          </a:p>
          <a:p>
            <a:pPr hangingPunct="0"/>
            <a:r>
              <a:rPr lang="hu-HU" dirty="0" smtClean="0"/>
              <a:t>A</a:t>
            </a:r>
            <a:r>
              <a:rPr lang="hu-HU" dirty="0"/>
              <a:t> kulcs típusa, mérete befolyásolja az </a:t>
            </a:r>
            <a:r>
              <a:rPr lang="hu-HU" dirty="0" smtClean="0"/>
              <a:t>adatfeldolgozás </a:t>
            </a:r>
            <a:r>
              <a:rPr lang="hu-HU" dirty="0" smtClean="0"/>
              <a:t>sebességét</a:t>
            </a:r>
          </a:p>
          <a:p>
            <a:pPr hangingPunct="0"/>
            <a:r>
              <a:rPr lang="hu-HU" dirty="0" smtClean="0"/>
              <a:t>Szélsőségesen </a:t>
            </a:r>
            <a:r>
              <a:rPr lang="hu-HU" dirty="0"/>
              <a:t>nagy kulcs megadása </a:t>
            </a:r>
            <a:r>
              <a:rPr lang="hu-HU" dirty="0" smtClean="0"/>
              <a:t>lassíthatja </a:t>
            </a:r>
            <a:r>
              <a:rPr lang="hu-HU" dirty="0"/>
              <a:t>a program futását, a lekérdezések, szűrések </a:t>
            </a:r>
            <a:r>
              <a:rPr lang="hu-HU" dirty="0" smtClean="0"/>
              <a:t>végrehajtását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901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Egyetlen mezőből álló elsődleges </a:t>
            </a:r>
            <a:r>
              <a:rPr lang="hu-HU" dirty="0" smtClean="0"/>
              <a:t>kulcs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hu-HU" dirty="0" smtClean="0"/>
              <a:t>Elsődleges </a:t>
            </a:r>
            <a:r>
              <a:rPr lang="hu-HU" dirty="0"/>
              <a:t>kulcs nem számláló típusú – például tb-számot tartalmazó – mező is lehet, amennyiben az egyetlen ismétlődő értéket sem </a:t>
            </a:r>
            <a:r>
              <a:rPr lang="hu-HU" dirty="0" smtClean="0"/>
              <a:t>tartalmaz</a:t>
            </a:r>
            <a:endParaRPr lang="hu-HU" dirty="0" smtClean="0"/>
          </a:p>
          <a:p>
            <a:pPr hangingPunct="0"/>
            <a:r>
              <a:rPr lang="hu-HU" dirty="0" smtClean="0"/>
              <a:t>Az</a:t>
            </a:r>
            <a:r>
              <a:rPr lang="hu-HU" dirty="0"/>
              <a:t> elsődleges kulcs mezőbe az Access nem engedi ismétlődő </a:t>
            </a:r>
            <a:r>
              <a:rPr lang="hu-HU" dirty="0" smtClean="0"/>
              <a:t>adatok </a:t>
            </a:r>
            <a:r>
              <a:rPr lang="hu-HU" dirty="0" smtClean="0"/>
              <a:t>bevitelét</a:t>
            </a:r>
          </a:p>
          <a:p>
            <a:pPr hangingPunct="0"/>
            <a:r>
              <a:rPr lang="hu-HU" dirty="0" smtClean="0"/>
              <a:t>Amennyiben </a:t>
            </a:r>
            <a:r>
              <a:rPr lang="hu-HU" dirty="0"/>
              <a:t>a táblában nincs egyedi értékeket </a:t>
            </a:r>
            <a:r>
              <a:rPr lang="hu-HU" dirty="0" smtClean="0"/>
              <a:t>tartalmazó </a:t>
            </a:r>
            <a:r>
              <a:rPr lang="hu-HU" dirty="0"/>
              <a:t>mező, hozzunk létre Számláló típusú mezőt elsődleges </a:t>
            </a:r>
            <a:r>
              <a:rPr lang="hu-HU" dirty="0" smtClean="0"/>
              <a:t>kulcsként</a:t>
            </a:r>
            <a:r>
              <a:rPr lang="hu-HU" dirty="0"/>
              <a:t>, vagy hozzunk létre több mezőből álló elsődleges </a:t>
            </a:r>
            <a:r>
              <a:rPr lang="hu-HU" dirty="0" smtClean="0"/>
              <a:t>kulcsot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798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Több mezőből álló elsődleges </a:t>
            </a:r>
            <a:r>
              <a:rPr lang="hu-HU" dirty="0" smtClean="0"/>
              <a:t>kulcs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hu-HU" dirty="0" smtClean="0"/>
              <a:t>Összetett </a:t>
            </a:r>
            <a:r>
              <a:rPr lang="hu-HU" dirty="0"/>
              <a:t>elsődleges kulcsot több mező felhasználásával </a:t>
            </a:r>
            <a:r>
              <a:rPr lang="hu-HU" dirty="0" smtClean="0"/>
              <a:t>képezünk</a:t>
            </a:r>
          </a:p>
          <a:p>
            <a:pPr hangingPunct="0"/>
            <a:r>
              <a:rPr lang="hu-HU" dirty="0" smtClean="0"/>
              <a:t>Erre </a:t>
            </a:r>
            <a:r>
              <a:rPr lang="hu-HU" dirty="0"/>
              <a:t>akkor van szükség, ha egyetlen mező egyediségét sem lehet </a:t>
            </a:r>
            <a:r>
              <a:rPr lang="hu-HU" dirty="0" smtClean="0"/>
              <a:t>biztosítani</a:t>
            </a:r>
          </a:p>
          <a:p>
            <a:pPr hangingPunct="0"/>
            <a:r>
              <a:rPr lang="hu-HU" dirty="0"/>
              <a:t>Ha nem tudjuk eldönteni, hogy több mezőből létrehozható-e a </a:t>
            </a:r>
            <a:r>
              <a:rPr lang="hu-HU" dirty="0" smtClean="0"/>
              <a:t>rekordok </a:t>
            </a:r>
            <a:r>
              <a:rPr lang="hu-HU" dirty="0"/>
              <a:t>egyértelmű azonosítására alkalmas mezőkombináció, akkor </a:t>
            </a:r>
            <a:r>
              <a:rPr lang="hu-HU" dirty="0" smtClean="0"/>
              <a:t>inkább adjunk </a:t>
            </a:r>
            <a:r>
              <a:rPr lang="hu-HU" dirty="0"/>
              <a:t>egy Számláló típusú mezőt a táblához és azt adjuk meg </a:t>
            </a:r>
            <a:r>
              <a:rPr lang="hu-HU" dirty="0" smtClean="0"/>
              <a:t>elsődleges </a:t>
            </a:r>
            <a:r>
              <a:rPr lang="hu-HU" dirty="0" smtClean="0"/>
              <a:t>kulcsként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6127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cap="all" dirty="0"/>
              <a:t>5. lépés: A kapcsolatok meghatározása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Ebben </a:t>
            </a:r>
            <a:r>
              <a:rPr lang="hu-HU" dirty="0"/>
              <a:t>a lépésben a táblák rekordjait kapcsoljuk össze egymással, a táblák kialakítása során azonosított elsődleges kulcsmezők </a:t>
            </a:r>
            <a:r>
              <a:rPr lang="hu-HU" dirty="0" smtClean="0"/>
              <a:t>segítségével</a:t>
            </a:r>
            <a:endParaRPr lang="hu-HU" dirty="0" smtClean="0"/>
          </a:p>
          <a:p>
            <a:r>
              <a:rPr lang="hu-HU" dirty="0" smtClean="0"/>
              <a:t>A</a:t>
            </a:r>
            <a:r>
              <a:rPr lang="hu-HU" dirty="0"/>
              <a:t> kapcsolat a rendszer szempontjából fontos két egyed </a:t>
            </a:r>
            <a:r>
              <a:rPr lang="hu-HU" dirty="0" smtClean="0"/>
              <a:t>összetartozását </a:t>
            </a:r>
            <a:r>
              <a:rPr lang="hu-HU" dirty="0"/>
              <a:t>fejezi </a:t>
            </a:r>
            <a:r>
              <a:rPr lang="hu-HU" dirty="0" smtClean="0"/>
              <a:t>ki</a:t>
            </a:r>
            <a:endParaRPr lang="hu-HU" dirty="0"/>
          </a:p>
          <a:p>
            <a:r>
              <a:rPr lang="hu-HU" dirty="0"/>
              <a:t>A kapcsolat számosságát három csoportba oszthatjuk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51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Egy az egyhez (1:1)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Egy</a:t>
            </a:r>
            <a:r>
              <a:rPr lang="hu-HU" dirty="0"/>
              <a:t> </a:t>
            </a:r>
            <a:r>
              <a:rPr lang="hu-HU" dirty="0" smtClean="0"/>
              <a:t>egyedelőforduláshoz</a:t>
            </a:r>
            <a:r>
              <a:rPr lang="hu-HU" dirty="0"/>
              <a:t>, azaz </a:t>
            </a:r>
            <a:r>
              <a:rPr lang="hu-HU" dirty="0" smtClean="0"/>
              <a:t>rekordhoz </a:t>
            </a:r>
            <a:r>
              <a:rPr lang="hu-HU" dirty="0"/>
              <a:t>mindig csak egy másik egyed-előfordulás </a:t>
            </a:r>
            <a:r>
              <a:rPr lang="hu-HU" dirty="0" smtClean="0"/>
              <a:t>tartozik</a:t>
            </a:r>
          </a:p>
          <a:p>
            <a:pPr lvl="0"/>
            <a:r>
              <a:rPr lang="hu-HU" dirty="0" smtClean="0"/>
              <a:t>Ezt</a:t>
            </a:r>
            <a:r>
              <a:rPr lang="hu-HU" dirty="0"/>
              <a:t> a kapcsolattípust használhatjuk például házastársak </a:t>
            </a:r>
            <a:r>
              <a:rPr lang="hu-HU" dirty="0" smtClean="0"/>
              <a:t>nyilvántartása </a:t>
            </a:r>
            <a:r>
              <a:rPr lang="hu-HU" dirty="0" smtClean="0"/>
              <a:t>esetén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25</a:t>
            </a:fld>
            <a:endParaRPr lang="hu-HU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2786063" y="4653136"/>
            <a:ext cx="2786063" cy="971550"/>
            <a:chOff x="3978" y="6507"/>
            <a:chExt cx="4388" cy="1531"/>
          </a:xfrm>
        </p:grpSpPr>
        <p:sp>
          <p:nvSpPr>
            <p:cNvPr id="9" name="Oval 16"/>
            <p:cNvSpPr>
              <a:spLocks noChangeAspect="1" noChangeArrowheads="1"/>
            </p:cNvSpPr>
            <p:nvPr/>
          </p:nvSpPr>
          <p:spPr bwMode="auto">
            <a:xfrm>
              <a:off x="3978" y="6507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Text Box 15"/>
            <p:cNvSpPr txBox="1">
              <a:spLocks noChangeAspect="1" noChangeArrowheads="1"/>
            </p:cNvSpPr>
            <p:nvPr/>
          </p:nvSpPr>
          <p:spPr bwMode="auto">
            <a:xfrm>
              <a:off x="4488" y="6605"/>
              <a:ext cx="919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Férfiak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Oval 14"/>
            <p:cNvSpPr>
              <a:spLocks noChangeAspect="1" noChangeArrowheads="1"/>
            </p:cNvSpPr>
            <p:nvPr/>
          </p:nvSpPr>
          <p:spPr bwMode="auto">
            <a:xfrm>
              <a:off x="4590" y="7119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Oval 13"/>
            <p:cNvSpPr>
              <a:spLocks noChangeAspect="1" noChangeArrowheads="1"/>
            </p:cNvSpPr>
            <p:nvPr/>
          </p:nvSpPr>
          <p:spPr bwMode="auto">
            <a:xfrm>
              <a:off x="5203" y="7017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Oval 12"/>
            <p:cNvSpPr>
              <a:spLocks noChangeAspect="1" noChangeArrowheads="1"/>
            </p:cNvSpPr>
            <p:nvPr/>
          </p:nvSpPr>
          <p:spPr bwMode="auto">
            <a:xfrm>
              <a:off x="4896" y="7324"/>
              <a:ext cx="205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386" y="7528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" name="Oval 10"/>
            <p:cNvSpPr>
              <a:spLocks noChangeAspect="1" noChangeArrowheads="1"/>
            </p:cNvSpPr>
            <p:nvPr/>
          </p:nvSpPr>
          <p:spPr bwMode="auto">
            <a:xfrm>
              <a:off x="5203" y="7630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Oval 9"/>
            <p:cNvSpPr>
              <a:spLocks noChangeAspect="1" noChangeArrowheads="1"/>
            </p:cNvSpPr>
            <p:nvPr/>
          </p:nvSpPr>
          <p:spPr bwMode="auto">
            <a:xfrm>
              <a:off x="6427" y="6507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Text Box 8"/>
            <p:cNvSpPr txBox="1">
              <a:spLocks noChangeAspect="1" noChangeArrowheads="1"/>
            </p:cNvSpPr>
            <p:nvPr/>
          </p:nvSpPr>
          <p:spPr bwMode="auto">
            <a:xfrm>
              <a:off x="6937" y="6605"/>
              <a:ext cx="919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Nők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Oval 7"/>
            <p:cNvSpPr>
              <a:spLocks noChangeAspect="1" noChangeArrowheads="1"/>
            </p:cNvSpPr>
            <p:nvPr/>
          </p:nvSpPr>
          <p:spPr bwMode="auto">
            <a:xfrm>
              <a:off x="7754" y="7324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Oval 6"/>
            <p:cNvSpPr>
              <a:spLocks noChangeAspect="1" noChangeArrowheads="1"/>
            </p:cNvSpPr>
            <p:nvPr/>
          </p:nvSpPr>
          <p:spPr bwMode="auto">
            <a:xfrm>
              <a:off x="7448" y="7221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Oval 5"/>
            <p:cNvSpPr>
              <a:spLocks noChangeAspect="1" noChangeArrowheads="1"/>
            </p:cNvSpPr>
            <p:nvPr/>
          </p:nvSpPr>
          <p:spPr bwMode="auto">
            <a:xfrm>
              <a:off x="7141" y="7017"/>
              <a:ext cx="205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Oval 4"/>
            <p:cNvSpPr>
              <a:spLocks noChangeAspect="1" noChangeArrowheads="1"/>
            </p:cNvSpPr>
            <p:nvPr/>
          </p:nvSpPr>
          <p:spPr bwMode="auto">
            <a:xfrm>
              <a:off x="6835" y="7324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Oval 3"/>
            <p:cNvSpPr>
              <a:spLocks noChangeAspect="1" noChangeArrowheads="1"/>
            </p:cNvSpPr>
            <p:nvPr/>
          </p:nvSpPr>
          <p:spPr bwMode="auto">
            <a:xfrm>
              <a:off x="7346" y="7630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Line 2"/>
            <p:cNvSpPr>
              <a:spLocks noChangeAspect="1" noChangeShapeType="1"/>
            </p:cNvSpPr>
            <p:nvPr/>
          </p:nvSpPr>
          <p:spPr bwMode="auto">
            <a:xfrm>
              <a:off x="5101" y="7426"/>
              <a:ext cx="1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84750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 a többhöz (1:n)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Egy adott </a:t>
            </a:r>
            <a:r>
              <a:rPr lang="hu-HU" dirty="0" smtClean="0"/>
              <a:t>egyedelőfordulás </a:t>
            </a:r>
            <a:r>
              <a:rPr lang="hu-HU" dirty="0"/>
              <a:t>egy vagy több másik </a:t>
            </a:r>
            <a:r>
              <a:rPr lang="hu-HU" dirty="0" smtClean="0"/>
              <a:t>egyedelőforduláshoz </a:t>
            </a:r>
            <a:r>
              <a:rPr lang="hu-HU" dirty="0"/>
              <a:t>van rendelve, azaz az egyik tábla egy rekordjához a másik tábla több rekordja </a:t>
            </a:r>
            <a:r>
              <a:rPr lang="hu-HU" dirty="0" smtClean="0"/>
              <a:t>kapcsolódhat</a:t>
            </a:r>
            <a:endParaRPr lang="hu-HU" dirty="0" smtClean="0"/>
          </a:p>
          <a:p>
            <a:r>
              <a:rPr lang="hu-HU" dirty="0" smtClean="0"/>
              <a:t>Ilyen </a:t>
            </a:r>
            <a:r>
              <a:rPr lang="hu-HU" dirty="0"/>
              <a:t>kapcsolattípust használhatunk például a </a:t>
            </a:r>
            <a:r>
              <a:rPr lang="hu-HU" dirty="0" smtClean="0"/>
              <a:t>megrendelők </a:t>
            </a:r>
            <a:r>
              <a:rPr lang="hu-HU" dirty="0"/>
              <a:t>és megrendeléseik </a:t>
            </a:r>
            <a:r>
              <a:rPr lang="hu-HU" dirty="0" smtClean="0"/>
              <a:t>nyilvántartásakor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26</a:t>
            </a:fld>
            <a:endParaRPr lang="hu-HU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4860032" y="5013176"/>
            <a:ext cx="2786063" cy="971550"/>
            <a:chOff x="3978" y="9573"/>
            <a:chExt cx="4388" cy="1531"/>
          </a:xfrm>
        </p:grpSpPr>
        <p:sp>
          <p:nvSpPr>
            <p:cNvPr id="9" name="Oval 19"/>
            <p:cNvSpPr>
              <a:spLocks noChangeAspect="1" noChangeArrowheads="1"/>
            </p:cNvSpPr>
            <p:nvPr/>
          </p:nvSpPr>
          <p:spPr bwMode="auto">
            <a:xfrm>
              <a:off x="3978" y="9573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Text Box 18"/>
            <p:cNvSpPr txBox="1">
              <a:spLocks noChangeAspect="1" noChangeArrowheads="1"/>
            </p:cNvSpPr>
            <p:nvPr/>
          </p:nvSpPr>
          <p:spPr bwMode="auto">
            <a:xfrm>
              <a:off x="4299" y="9671"/>
              <a:ext cx="1327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Megrendelők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Oval 17"/>
            <p:cNvSpPr>
              <a:spLocks noChangeAspect="1" noChangeArrowheads="1"/>
            </p:cNvSpPr>
            <p:nvPr/>
          </p:nvSpPr>
          <p:spPr bwMode="auto">
            <a:xfrm>
              <a:off x="4794" y="10390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Oval 16"/>
            <p:cNvSpPr>
              <a:spLocks noChangeAspect="1" noChangeArrowheads="1"/>
            </p:cNvSpPr>
            <p:nvPr/>
          </p:nvSpPr>
          <p:spPr bwMode="auto">
            <a:xfrm>
              <a:off x="4182" y="10185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Oval 15"/>
            <p:cNvSpPr>
              <a:spLocks noChangeAspect="1" noChangeArrowheads="1"/>
            </p:cNvSpPr>
            <p:nvPr/>
          </p:nvSpPr>
          <p:spPr bwMode="auto">
            <a:xfrm>
              <a:off x="5407" y="10287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Oval 14"/>
            <p:cNvSpPr>
              <a:spLocks noChangeAspect="1" noChangeArrowheads="1"/>
            </p:cNvSpPr>
            <p:nvPr/>
          </p:nvSpPr>
          <p:spPr bwMode="auto">
            <a:xfrm>
              <a:off x="4386" y="10594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" name="Oval 13"/>
            <p:cNvSpPr>
              <a:spLocks noChangeAspect="1" noChangeArrowheads="1"/>
            </p:cNvSpPr>
            <p:nvPr/>
          </p:nvSpPr>
          <p:spPr bwMode="auto">
            <a:xfrm>
              <a:off x="4794" y="1069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Oval 12"/>
            <p:cNvSpPr>
              <a:spLocks noChangeAspect="1" noChangeArrowheads="1"/>
            </p:cNvSpPr>
            <p:nvPr/>
          </p:nvSpPr>
          <p:spPr bwMode="auto">
            <a:xfrm>
              <a:off x="6427" y="9573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Text Box 11"/>
            <p:cNvSpPr txBox="1">
              <a:spLocks noChangeAspect="1" noChangeArrowheads="1"/>
            </p:cNvSpPr>
            <p:nvPr/>
          </p:nvSpPr>
          <p:spPr bwMode="auto">
            <a:xfrm>
              <a:off x="6646" y="9671"/>
              <a:ext cx="1531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Megrendelések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Oval 10"/>
            <p:cNvSpPr>
              <a:spLocks noChangeAspect="1" noChangeArrowheads="1"/>
            </p:cNvSpPr>
            <p:nvPr/>
          </p:nvSpPr>
          <p:spPr bwMode="auto">
            <a:xfrm>
              <a:off x="7754" y="10390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Oval 9"/>
            <p:cNvSpPr>
              <a:spLocks noChangeAspect="1" noChangeArrowheads="1"/>
            </p:cNvSpPr>
            <p:nvPr/>
          </p:nvSpPr>
          <p:spPr bwMode="auto">
            <a:xfrm>
              <a:off x="7448" y="10287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Oval 8"/>
            <p:cNvSpPr>
              <a:spLocks noChangeAspect="1" noChangeArrowheads="1"/>
            </p:cNvSpPr>
            <p:nvPr/>
          </p:nvSpPr>
          <p:spPr bwMode="auto">
            <a:xfrm>
              <a:off x="7141" y="10083"/>
              <a:ext cx="205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Oval 7"/>
            <p:cNvSpPr>
              <a:spLocks noChangeAspect="1" noChangeArrowheads="1"/>
            </p:cNvSpPr>
            <p:nvPr/>
          </p:nvSpPr>
          <p:spPr bwMode="auto">
            <a:xfrm>
              <a:off x="6835" y="10390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Oval 6"/>
            <p:cNvSpPr>
              <a:spLocks noChangeAspect="1" noChangeArrowheads="1"/>
            </p:cNvSpPr>
            <p:nvPr/>
          </p:nvSpPr>
          <p:spPr bwMode="auto">
            <a:xfrm>
              <a:off x="7346" y="1069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Line 5"/>
            <p:cNvSpPr>
              <a:spLocks noChangeAspect="1" noChangeShapeType="1"/>
            </p:cNvSpPr>
            <p:nvPr/>
          </p:nvSpPr>
          <p:spPr bwMode="auto">
            <a:xfrm>
              <a:off x="5611" y="10390"/>
              <a:ext cx="1224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Oval 4"/>
            <p:cNvSpPr>
              <a:spLocks noChangeAspect="1" noChangeArrowheads="1"/>
            </p:cNvSpPr>
            <p:nvPr/>
          </p:nvSpPr>
          <p:spPr bwMode="auto">
            <a:xfrm>
              <a:off x="4998" y="10083"/>
              <a:ext cx="205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Line 3"/>
            <p:cNvSpPr>
              <a:spLocks noChangeAspect="1" noChangeShapeType="1"/>
            </p:cNvSpPr>
            <p:nvPr/>
          </p:nvSpPr>
          <p:spPr bwMode="auto">
            <a:xfrm>
              <a:off x="5611" y="10390"/>
              <a:ext cx="1735" cy="4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6" name="Line 2"/>
            <p:cNvSpPr>
              <a:spLocks noChangeAspect="1" noChangeShapeType="1"/>
            </p:cNvSpPr>
            <p:nvPr/>
          </p:nvSpPr>
          <p:spPr bwMode="auto">
            <a:xfrm flipV="1">
              <a:off x="5611" y="10185"/>
              <a:ext cx="1530" cy="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82611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Több a többhöz (n:m)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u-HU" dirty="0" smtClean="0"/>
              <a:t>Egy</a:t>
            </a:r>
            <a:r>
              <a:rPr lang="hu-HU" dirty="0"/>
              <a:t> adott egyed egy vagy több előfordulása kapcsolatban állhat egy vagy több másik egyed </a:t>
            </a:r>
            <a:r>
              <a:rPr lang="hu-HU" dirty="0" smtClean="0"/>
              <a:t>előfordulásával</a:t>
            </a:r>
          </a:p>
          <a:p>
            <a:pPr lvl="0"/>
            <a:r>
              <a:rPr lang="hu-HU" dirty="0" smtClean="0"/>
              <a:t>Ilyenkor </a:t>
            </a:r>
            <a:r>
              <a:rPr lang="hu-HU" dirty="0"/>
              <a:t>a kapcsolatot egy harmadik (illesztő) tábla beiktatásával, hálós szerkezettel képezzük </a:t>
            </a:r>
            <a:r>
              <a:rPr lang="hu-HU" dirty="0" smtClean="0"/>
              <a:t>le</a:t>
            </a:r>
          </a:p>
          <a:p>
            <a:pPr lvl="0"/>
            <a:r>
              <a:rPr lang="hu-HU" dirty="0" smtClean="0"/>
              <a:t>Az</a:t>
            </a:r>
            <a:r>
              <a:rPr lang="hu-HU" dirty="0"/>
              <a:t> </a:t>
            </a:r>
            <a:r>
              <a:rPr lang="hu-HU" dirty="0" smtClean="0"/>
              <a:t>illesztőtáblába </a:t>
            </a:r>
            <a:r>
              <a:rPr lang="hu-HU" dirty="0"/>
              <a:t>kell </a:t>
            </a:r>
            <a:r>
              <a:rPr lang="hu-HU" dirty="0" smtClean="0"/>
              <a:t>felvenni </a:t>
            </a:r>
            <a:r>
              <a:rPr lang="hu-HU" dirty="0"/>
              <a:t>mindkét tábla elsődleges kulcs </a:t>
            </a:r>
            <a:r>
              <a:rPr lang="hu-HU" dirty="0" smtClean="0"/>
              <a:t>mezőjét</a:t>
            </a:r>
          </a:p>
          <a:p>
            <a:pPr lvl="0"/>
            <a:r>
              <a:rPr lang="hu-HU" dirty="0" smtClean="0"/>
              <a:t>Ezzel </a:t>
            </a:r>
            <a:r>
              <a:rPr lang="hu-HU" dirty="0"/>
              <a:t>a kapcsolattípussal írhatjuk le például egy cég ügyfeleinek és az </a:t>
            </a:r>
            <a:r>
              <a:rPr lang="hu-HU" dirty="0" smtClean="0"/>
              <a:t>ügyfelek </a:t>
            </a:r>
            <a:r>
              <a:rPr lang="hu-HU" dirty="0"/>
              <a:t>számára nyújtott szolgáltatásainak </a:t>
            </a:r>
            <a:r>
              <a:rPr lang="hu-HU" dirty="0" smtClean="0"/>
              <a:t>kapcsolatát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011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Több a többhöz (n:m)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kapcsolatokban szereplő egyedeket szerepük szerint nevezik még </a:t>
            </a:r>
            <a:r>
              <a:rPr lang="hu-HU" dirty="0" smtClean="0"/>
              <a:t>főegyednek </a:t>
            </a:r>
            <a:r>
              <a:rPr lang="hu-HU" dirty="0"/>
              <a:t>vagy szülőnek, illetve alegyednek vagy </a:t>
            </a:r>
            <a:r>
              <a:rPr lang="hu-HU" dirty="0" smtClean="0"/>
              <a:t>gyereknek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28</a:t>
            </a:fld>
            <a:endParaRPr lang="hu-HU"/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2732429" y="4357831"/>
            <a:ext cx="2786063" cy="971550"/>
            <a:chOff x="3978" y="13146"/>
            <a:chExt cx="4388" cy="1531"/>
          </a:xfrm>
        </p:grpSpPr>
        <p:sp>
          <p:nvSpPr>
            <p:cNvPr id="9" name="Oval 29"/>
            <p:cNvSpPr>
              <a:spLocks noChangeAspect="1" noChangeArrowheads="1"/>
            </p:cNvSpPr>
            <p:nvPr/>
          </p:nvSpPr>
          <p:spPr bwMode="auto">
            <a:xfrm>
              <a:off x="3978" y="13146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Text Box 28"/>
            <p:cNvSpPr txBox="1">
              <a:spLocks noChangeAspect="1" noChangeArrowheads="1"/>
            </p:cNvSpPr>
            <p:nvPr/>
          </p:nvSpPr>
          <p:spPr bwMode="auto">
            <a:xfrm>
              <a:off x="4299" y="13244"/>
              <a:ext cx="1327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Ügyfelek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Oval 27"/>
            <p:cNvSpPr>
              <a:spLocks noChangeAspect="1" noChangeArrowheads="1"/>
            </p:cNvSpPr>
            <p:nvPr/>
          </p:nvSpPr>
          <p:spPr bwMode="auto">
            <a:xfrm>
              <a:off x="4692" y="13963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Oval 26"/>
            <p:cNvSpPr>
              <a:spLocks noChangeAspect="1" noChangeArrowheads="1"/>
            </p:cNvSpPr>
            <p:nvPr/>
          </p:nvSpPr>
          <p:spPr bwMode="auto">
            <a:xfrm>
              <a:off x="4182" y="13758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Oval 25"/>
            <p:cNvSpPr>
              <a:spLocks noChangeAspect="1" noChangeArrowheads="1"/>
            </p:cNvSpPr>
            <p:nvPr/>
          </p:nvSpPr>
          <p:spPr bwMode="auto">
            <a:xfrm>
              <a:off x="5407" y="1365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" name="Oval 24"/>
            <p:cNvSpPr>
              <a:spLocks noChangeAspect="1" noChangeArrowheads="1"/>
            </p:cNvSpPr>
            <p:nvPr/>
          </p:nvSpPr>
          <p:spPr bwMode="auto">
            <a:xfrm>
              <a:off x="4386" y="14167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" name="Oval 23"/>
            <p:cNvSpPr>
              <a:spLocks noChangeAspect="1" noChangeArrowheads="1"/>
            </p:cNvSpPr>
            <p:nvPr/>
          </p:nvSpPr>
          <p:spPr bwMode="auto">
            <a:xfrm>
              <a:off x="5101" y="14371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Oval 22"/>
            <p:cNvSpPr>
              <a:spLocks noChangeAspect="1" noChangeArrowheads="1"/>
            </p:cNvSpPr>
            <p:nvPr/>
          </p:nvSpPr>
          <p:spPr bwMode="auto">
            <a:xfrm>
              <a:off x="6427" y="13146"/>
              <a:ext cx="1939" cy="153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Text Box 21"/>
            <p:cNvSpPr txBox="1">
              <a:spLocks noChangeAspect="1" noChangeArrowheads="1"/>
            </p:cNvSpPr>
            <p:nvPr/>
          </p:nvSpPr>
          <p:spPr bwMode="auto">
            <a:xfrm>
              <a:off x="6646" y="13244"/>
              <a:ext cx="1531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Szolgáltatások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Oval 20"/>
            <p:cNvSpPr>
              <a:spLocks noChangeAspect="1" noChangeArrowheads="1"/>
            </p:cNvSpPr>
            <p:nvPr/>
          </p:nvSpPr>
          <p:spPr bwMode="auto">
            <a:xfrm>
              <a:off x="8060" y="13963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Oval 19"/>
            <p:cNvSpPr>
              <a:spLocks noChangeAspect="1" noChangeArrowheads="1"/>
            </p:cNvSpPr>
            <p:nvPr/>
          </p:nvSpPr>
          <p:spPr bwMode="auto">
            <a:xfrm>
              <a:off x="7754" y="1365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Oval 18"/>
            <p:cNvSpPr>
              <a:spLocks noChangeAspect="1" noChangeArrowheads="1"/>
            </p:cNvSpPr>
            <p:nvPr/>
          </p:nvSpPr>
          <p:spPr bwMode="auto">
            <a:xfrm>
              <a:off x="7448" y="13963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Oval 17"/>
            <p:cNvSpPr>
              <a:spLocks noChangeAspect="1" noChangeArrowheads="1"/>
            </p:cNvSpPr>
            <p:nvPr/>
          </p:nvSpPr>
          <p:spPr bwMode="auto">
            <a:xfrm>
              <a:off x="7039" y="13758"/>
              <a:ext cx="204" cy="2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Oval 16"/>
            <p:cNvSpPr>
              <a:spLocks noChangeAspect="1" noChangeArrowheads="1"/>
            </p:cNvSpPr>
            <p:nvPr/>
          </p:nvSpPr>
          <p:spPr bwMode="auto">
            <a:xfrm>
              <a:off x="7346" y="14371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Line 15"/>
            <p:cNvSpPr>
              <a:spLocks noChangeAspect="1" noChangeShapeType="1"/>
            </p:cNvSpPr>
            <p:nvPr/>
          </p:nvSpPr>
          <p:spPr bwMode="auto">
            <a:xfrm>
              <a:off x="5611" y="13758"/>
              <a:ext cx="1428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Oval 14"/>
            <p:cNvSpPr>
              <a:spLocks noChangeAspect="1" noChangeArrowheads="1"/>
            </p:cNvSpPr>
            <p:nvPr/>
          </p:nvSpPr>
          <p:spPr bwMode="auto">
            <a:xfrm>
              <a:off x="5101" y="13963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Line 13"/>
            <p:cNvSpPr>
              <a:spLocks noChangeAspect="1" noChangeShapeType="1"/>
            </p:cNvSpPr>
            <p:nvPr/>
          </p:nvSpPr>
          <p:spPr bwMode="auto">
            <a:xfrm flipV="1">
              <a:off x="5305" y="13860"/>
              <a:ext cx="1734" cy="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6" name="Line 12"/>
            <p:cNvSpPr>
              <a:spLocks noChangeAspect="1" noChangeShapeType="1"/>
            </p:cNvSpPr>
            <p:nvPr/>
          </p:nvSpPr>
          <p:spPr bwMode="auto">
            <a:xfrm flipV="1">
              <a:off x="5611" y="13656"/>
              <a:ext cx="1020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7" name="Oval 11"/>
            <p:cNvSpPr>
              <a:spLocks noChangeAspect="1" noChangeArrowheads="1"/>
            </p:cNvSpPr>
            <p:nvPr/>
          </p:nvSpPr>
          <p:spPr bwMode="auto">
            <a:xfrm>
              <a:off x="4488" y="1365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8" name="Oval 10"/>
            <p:cNvSpPr>
              <a:spLocks noChangeAspect="1" noChangeArrowheads="1"/>
            </p:cNvSpPr>
            <p:nvPr/>
          </p:nvSpPr>
          <p:spPr bwMode="auto">
            <a:xfrm>
              <a:off x="4794" y="14269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4998" y="13554"/>
              <a:ext cx="205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0" name="Oval 8"/>
            <p:cNvSpPr>
              <a:spLocks noChangeAspect="1" noChangeArrowheads="1"/>
            </p:cNvSpPr>
            <p:nvPr/>
          </p:nvSpPr>
          <p:spPr bwMode="auto">
            <a:xfrm>
              <a:off x="6631" y="13554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1" name="Oval 7"/>
            <p:cNvSpPr>
              <a:spLocks noChangeAspect="1" noChangeArrowheads="1"/>
            </p:cNvSpPr>
            <p:nvPr/>
          </p:nvSpPr>
          <p:spPr bwMode="auto">
            <a:xfrm>
              <a:off x="6733" y="14065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2" name="Oval 6"/>
            <p:cNvSpPr>
              <a:spLocks noChangeAspect="1" noChangeArrowheads="1"/>
            </p:cNvSpPr>
            <p:nvPr/>
          </p:nvSpPr>
          <p:spPr bwMode="auto">
            <a:xfrm>
              <a:off x="7346" y="13656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3" name="Oval 5"/>
            <p:cNvSpPr>
              <a:spLocks noChangeAspect="1" noChangeArrowheads="1"/>
            </p:cNvSpPr>
            <p:nvPr/>
          </p:nvSpPr>
          <p:spPr bwMode="auto">
            <a:xfrm>
              <a:off x="7039" y="14269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4" name="Oval 4"/>
            <p:cNvSpPr>
              <a:spLocks noChangeAspect="1" noChangeArrowheads="1"/>
            </p:cNvSpPr>
            <p:nvPr/>
          </p:nvSpPr>
          <p:spPr bwMode="auto">
            <a:xfrm>
              <a:off x="7754" y="14269"/>
              <a:ext cx="204" cy="2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5" name="Line 3"/>
            <p:cNvSpPr>
              <a:spLocks noChangeAspect="1" noChangeShapeType="1"/>
            </p:cNvSpPr>
            <p:nvPr/>
          </p:nvSpPr>
          <p:spPr bwMode="auto">
            <a:xfrm>
              <a:off x="5305" y="14065"/>
              <a:ext cx="1734" cy="3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36" name="Line 2"/>
            <p:cNvSpPr>
              <a:spLocks noChangeAspect="1" noChangeShapeType="1"/>
            </p:cNvSpPr>
            <p:nvPr/>
          </p:nvSpPr>
          <p:spPr bwMode="auto">
            <a:xfrm flipV="1">
              <a:off x="5305" y="13860"/>
              <a:ext cx="1734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60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cap="all" dirty="0"/>
              <a:t>6. lépés: Ellenőrzés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hu-HU" dirty="0" smtClean="0"/>
              <a:t>A </a:t>
            </a:r>
            <a:r>
              <a:rPr lang="hu-HU" dirty="0"/>
              <a:t>táblák, a mezők és a szükséges kapcsolatok megtervezése után </a:t>
            </a:r>
            <a:r>
              <a:rPr lang="hu-HU" dirty="0" smtClean="0"/>
              <a:t>nézzük </a:t>
            </a:r>
            <a:r>
              <a:rPr lang="hu-HU" dirty="0"/>
              <a:t>át a tervet, nem maradt-e benne </a:t>
            </a:r>
            <a:r>
              <a:rPr lang="hu-HU" dirty="0" smtClean="0"/>
              <a:t>hiba</a:t>
            </a:r>
          </a:p>
          <a:p>
            <a:pPr hangingPunct="0"/>
            <a:r>
              <a:rPr lang="hu-HU" dirty="0" smtClean="0"/>
              <a:t>Alapos </a:t>
            </a:r>
            <a:r>
              <a:rPr lang="hu-HU" dirty="0"/>
              <a:t>ellenőrzést </a:t>
            </a:r>
            <a:r>
              <a:rPr lang="hu-HU" dirty="0" smtClean="0"/>
              <a:t>követően </a:t>
            </a:r>
            <a:r>
              <a:rPr lang="hu-HU" dirty="0"/>
              <a:t>könnyebb az adatbázis tervét most megváltoztatni, mint amikor a </a:t>
            </a:r>
            <a:r>
              <a:rPr lang="hu-HU" dirty="0" smtClean="0"/>
              <a:t>táblákat </a:t>
            </a:r>
            <a:r>
              <a:rPr lang="hu-HU" dirty="0"/>
              <a:t>már feltöltöttük </a:t>
            </a:r>
            <a:r>
              <a:rPr lang="hu-HU" dirty="0" smtClean="0"/>
              <a:t>adatokkal</a:t>
            </a:r>
          </a:p>
          <a:p>
            <a:pPr hangingPunct="0"/>
            <a:r>
              <a:rPr lang="hu-HU" dirty="0" smtClean="0"/>
              <a:t>Az </a:t>
            </a:r>
            <a:r>
              <a:rPr lang="hu-HU" dirty="0"/>
              <a:t>Access segítségével hozzuk létre a táblákat, határozzuk meg </a:t>
            </a:r>
            <a:r>
              <a:rPr lang="hu-HU" dirty="0" smtClean="0"/>
              <a:t>közöttük </a:t>
            </a:r>
            <a:r>
              <a:rPr lang="hu-HU" dirty="0"/>
              <a:t>a kapcsolatot, vagyis alakítsuk ki az adatbázis külső </a:t>
            </a:r>
            <a:r>
              <a:rPr lang="hu-HU" dirty="0" smtClean="0"/>
              <a:t>szerkezetét</a:t>
            </a:r>
            <a:endParaRPr lang="hu-HU" dirty="0" smtClean="0"/>
          </a:p>
          <a:p>
            <a:pPr hangingPunct="0"/>
            <a:r>
              <a:rPr lang="hu-HU" dirty="0" smtClean="0"/>
              <a:t>Ezt</a:t>
            </a:r>
            <a:r>
              <a:rPr lang="hu-HU" dirty="0"/>
              <a:t> követően próbaképpen írjunk be néhány rekordot minden táblába és vizsgáljuk meg, hogy megválaszolhatók-e a kívánt kérdések az adatbázis </a:t>
            </a:r>
            <a:r>
              <a:rPr lang="hu-HU" dirty="0" smtClean="0"/>
              <a:t>alapján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86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</a:t>
            </a:r>
            <a:r>
              <a:rPr lang="hu-HU" b="1" dirty="0"/>
              <a:t>adatbázis</a:t>
            </a:r>
            <a:r>
              <a:rPr lang="hu-HU" dirty="0"/>
              <a:t> az adatok és a köztük lévő összefüggések rendszere, amelyet egymás mellett </a:t>
            </a:r>
            <a:r>
              <a:rPr lang="hu-HU" dirty="0" smtClean="0"/>
              <a:t>tárolunk</a:t>
            </a:r>
          </a:p>
          <a:p>
            <a:r>
              <a:rPr lang="hu-HU" dirty="0" smtClean="0"/>
              <a:t>Nagyon </a:t>
            </a:r>
            <a:r>
              <a:rPr lang="hu-HU" dirty="0"/>
              <a:t>fontos, hogy az </a:t>
            </a:r>
            <a:r>
              <a:rPr lang="hu-HU" dirty="0" smtClean="0"/>
              <a:t>adatbázisunk </a:t>
            </a:r>
            <a:r>
              <a:rPr lang="hu-HU" dirty="0"/>
              <a:t>szerkezetét jól megtervezzük, mert a későbbiekben csak így </a:t>
            </a:r>
            <a:r>
              <a:rPr lang="hu-HU" dirty="0" smtClean="0"/>
              <a:t>tudunk </a:t>
            </a:r>
            <a:r>
              <a:rPr lang="hu-HU" dirty="0"/>
              <a:t>hatékonyan dolgozni </a:t>
            </a:r>
            <a:r>
              <a:rPr lang="hu-HU" dirty="0" smtClean="0"/>
              <a:t>vele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5620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cap="all" dirty="0"/>
              <a:t>7. lépés: Adatbevitel és további objektumok </a:t>
            </a:r>
            <a:r>
              <a:rPr lang="hu-HU" sz="3600" cap="all" dirty="0" smtClean="0"/>
              <a:t>létrehozása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 </a:t>
            </a:r>
            <a:r>
              <a:rPr lang="hu-HU" dirty="0"/>
              <a:t>elvégeztük a szükséges javításokat és ellenőrzésünk szerint az </a:t>
            </a:r>
            <a:r>
              <a:rPr lang="hu-HU" dirty="0" smtClean="0"/>
              <a:t>adatbázis </a:t>
            </a:r>
            <a:r>
              <a:rPr lang="hu-HU" dirty="0"/>
              <a:t>terve hibátlan és a táblaszerkezet megfelel a céloknak, </a:t>
            </a:r>
            <a:r>
              <a:rPr lang="hu-HU" dirty="0" smtClean="0"/>
              <a:t>továbbmehetünk</a:t>
            </a:r>
            <a:r>
              <a:rPr lang="hu-HU" dirty="0"/>
              <a:t>, és bevihetjük az adatokat a már létező </a:t>
            </a:r>
            <a:r>
              <a:rPr lang="hu-HU" dirty="0" smtClean="0"/>
              <a:t>táblákba</a:t>
            </a:r>
          </a:p>
          <a:p>
            <a:r>
              <a:rPr lang="hu-HU" smtClean="0"/>
              <a:t>Kialakíthatjuk </a:t>
            </a:r>
            <a:r>
              <a:rPr lang="hu-HU" dirty="0"/>
              <a:t>a többi objektumot: létrehozhatunk például </a:t>
            </a:r>
            <a:r>
              <a:rPr lang="hu-HU"/>
              <a:t>beviteli </a:t>
            </a:r>
            <a:r>
              <a:rPr lang="hu-HU" smtClean="0"/>
              <a:t>űrlapokat</a:t>
            </a:r>
            <a:r>
              <a:rPr lang="hu-HU"/>
              <a:t>, </a:t>
            </a:r>
            <a:r>
              <a:rPr lang="hu-HU" smtClean="0"/>
              <a:t>lekérdezéseket</a:t>
            </a:r>
            <a:r>
              <a:rPr lang="hu-HU" dirty="0"/>
              <a:t>, </a:t>
            </a:r>
            <a:r>
              <a:rPr lang="hu-HU" dirty="0" smtClean="0"/>
              <a:t>jelentéseket is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0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</a:t>
            </a:r>
            <a:r>
              <a:rPr lang="hu-HU" b="1" dirty="0"/>
              <a:t>tábla</a:t>
            </a:r>
            <a:r>
              <a:rPr lang="hu-HU" dirty="0"/>
              <a:t> a logikailag összetartozó adatokat foglalja </a:t>
            </a:r>
            <a:r>
              <a:rPr lang="hu-HU" dirty="0" smtClean="0"/>
              <a:t>össze</a:t>
            </a:r>
          </a:p>
          <a:p>
            <a:pPr lvl="1"/>
            <a:r>
              <a:rPr lang="hu-HU" dirty="0" smtClean="0"/>
              <a:t>A</a:t>
            </a:r>
            <a:r>
              <a:rPr lang="hu-HU" dirty="0"/>
              <a:t> tábla </a:t>
            </a:r>
            <a:r>
              <a:rPr lang="hu-HU" dirty="0" smtClean="0"/>
              <a:t>oszlopokból </a:t>
            </a:r>
            <a:r>
              <a:rPr lang="hu-HU" dirty="0"/>
              <a:t>és sorokból áll, melyeket mezőknek, illetve rekordoknak </a:t>
            </a:r>
            <a:r>
              <a:rPr lang="hu-HU" dirty="0" smtClean="0"/>
              <a:t>nevezünk</a:t>
            </a:r>
            <a:endParaRPr lang="hu-HU" dirty="0" smtClean="0"/>
          </a:p>
          <a:p>
            <a:pPr hangingPunct="0"/>
            <a:r>
              <a:rPr lang="hu-HU" dirty="0"/>
              <a:t>A </a:t>
            </a:r>
            <a:r>
              <a:rPr lang="hu-HU" b="1" dirty="0"/>
              <a:t>rekord</a:t>
            </a:r>
            <a:r>
              <a:rPr lang="hu-HU" dirty="0"/>
              <a:t> az adatbázis egy </a:t>
            </a:r>
            <a:r>
              <a:rPr lang="hu-HU" dirty="0" smtClean="0"/>
              <a:t>sora</a:t>
            </a:r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rekordban tároljuk az egymással összefüggő </a:t>
            </a:r>
            <a:r>
              <a:rPr lang="hu-HU" dirty="0" smtClean="0"/>
              <a:t>adatokat</a:t>
            </a:r>
            <a:endParaRPr lang="hu-HU" dirty="0"/>
          </a:p>
          <a:p>
            <a:pPr hangingPunct="0"/>
            <a:r>
              <a:rPr lang="hu-HU" dirty="0"/>
              <a:t>A </a:t>
            </a:r>
            <a:r>
              <a:rPr lang="hu-HU" b="1" dirty="0"/>
              <a:t>mező</a:t>
            </a:r>
            <a:r>
              <a:rPr lang="hu-HU" dirty="0"/>
              <a:t> az adatbázis egy oszlopa, amelyben az egyedek </a:t>
            </a:r>
            <a:r>
              <a:rPr lang="hu-HU" dirty="0" smtClean="0"/>
              <a:t>tulajdonságértékeit </a:t>
            </a:r>
            <a:r>
              <a:rPr lang="hu-HU" dirty="0" smtClean="0"/>
              <a:t>tároljuk</a:t>
            </a:r>
            <a:endParaRPr lang="hu-HU" dirty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2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hu-HU" dirty="0"/>
              <a:t>Az </a:t>
            </a:r>
            <a:r>
              <a:rPr lang="hu-HU" b="1" dirty="0"/>
              <a:t>egyed</a:t>
            </a:r>
            <a:r>
              <a:rPr lang="hu-HU" dirty="0"/>
              <a:t> az, amit le akarunk írni, amelynek az adatait tároljuk és gyűjtjük az adatbázisban</a:t>
            </a:r>
          </a:p>
          <a:p>
            <a:pPr lvl="1" hangingPunct="0"/>
            <a:r>
              <a:rPr lang="hu-HU" dirty="0"/>
              <a:t>Az egyedet idegen szóval </a:t>
            </a:r>
            <a:r>
              <a:rPr lang="hu-HU" i="1" dirty="0"/>
              <a:t>entitásnak</a:t>
            </a:r>
            <a:r>
              <a:rPr lang="hu-HU" dirty="0"/>
              <a:t> </a:t>
            </a:r>
            <a:r>
              <a:rPr lang="hu-HU" dirty="0" smtClean="0"/>
              <a:t>nevezzük</a:t>
            </a:r>
            <a:endParaRPr lang="hu-HU" dirty="0"/>
          </a:p>
          <a:p>
            <a:pPr lvl="1" hangingPunct="0"/>
            <a:r>
              <a:rPr lang="hu-HU" dirty="0"/>
              <a:t>Egyednek tekinthetünk például egy személyt</a:t>
            </a:r>
          </a:p>
          <a:p>
            <a:pPr hangingPunct="0"/>
            <a:r>
              <a:rPr lang="hu-HU" dirty="0" smtClean="0"/>
              <a:t>Az </a:t>
            </a:r>
            <a:r>
              <a:rPr lang="hu-HU" b="1" dirty="0"/>
              <a:t>elemi adatok</a:t>
            </a:r>
            <a:r>
              <a:rPr lang="hu-HU" dirty="0"/>
              <a:t> a táblázat celláiban szereplő értékek, amelyek az </a:t>
            </a:r>
            <a:r>
              <a:rPr lang="hu-HU" dirty="0" smtClean="0"/>
              <a:t>egyed </a:t>
            </a:r>
            <a:r>
              <a:rPr lang="hu-HU" dirty="0"/>
              <a:t>konkrét </a:t>
            </a:r>
            <a:r>
              <a:rPr lang="hu-HU" dirty="0" smtClean="0"/>
              <a:t>tulajdonságai</a:t>
            </a:r>
            <a:endParaRPr lang="hu-HU" dirty="0"/>
          </a:p>
          <a:p>
            <a:pPr hangingPunct="0"/>
            <a:r>
              <a:rPr lang="hu-HU" dirty="0" smtClean="0"/>
              <a:t>Az </a:t>
            </a:r>
            <a:r>
              <a:rPr lang="hu-HU" b="1" dirty="0"/>
              <a:t>attribútum</a:t>
            </a:r>
            <a:r>
              <a:rPr lang="hu-HU" dirty="0"/>
              <a:t> vagyis tulajdonság az egyed valamely </a:t>
            </a:r>
            <a:r>
              <a:rPr lang="hu-HU" dirty="0" smtClean="0"/>
              <a:t>jellemzője</a:t>
            </a:r>
          </a:p>
          <a:p>
            <a:pPr lvl="1" hangingPunct="0"/>
            <a:r>
              <a:rPr lang="hu-HU" dirty="0" smtClean="0"/>
              <a:t>Az</a:t>
            </a:r>
            <a:r>
              <a:rPr lang="hu-HU" dirty="0"/>
              <a:t> egyed az attribútumok összességével </a:t>
            </a:r>
            <a:r>
              <a:rPr lang="hu-HU" dirty="0" smtClean="0"/>
              <a:t>jellemezhető</a:t>
            </a:r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személy egy jellemzője lehet például a </a:t>
            </a:r>
            <a:r>
              <a:rPr lang="hu-HU" dirty="0" smtClean="0"/>
              <a:t>neve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8026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hu-HU" dirty="0"/>
              <a:t>Az egyedre vonatkozóan megadott tulajdonságok összességét </a:t>
            </a:r>
            <a:r>
              <a:rPr lang="hu-HU" b="1" dirty="0" smtClean="0"/>
              <a:t>egyedtípusnak</a:t>
            </a:r>
            <a:r>
              <a:rPr lang="hu-HU" dirty="0" smtClean="0"/>
              <a:t> </a:t>
            </a:r>
            <a:r>
              <a:rPr lang="hu-HU" dirty="0" smtClean="0"/>
              <a:t>nevezzük</a:t>
            </a:r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személy leírható például a nevével, </a:t>
            </a:r>
            <a:r>
              <a:rPr lang="hu-HU" dirty="0" smtClean="0"/>
              <a:t>életkorával</a:t>
            </a:r>
            <a:r>
              <a:rPr lang="hu-HU" dirty="0"/>
              <a:t>, testmagasságával, a szeme és haja színével </a:t>
            </a:r>
            <a:r>
              <a:rPr lang="hu-HU" dirty="0" smtClean="0"/>
              <a:t>együttesen</a:t>
            </a:r>
            <a:endParaRPr lang="hu-HU" dirty="0"/>
          </a:p>
          <a:p>
            <a:pPr hangingPunct="0"/>
            <a:r>
              <a:rPr lang="hu-HU" dirty="0"/>
              <a:t>Az egyedre vonatkozóan megadott konkrét tulajdonságokat </a:t>
            </a:r>
            <a:r>
              <a:rPr lang="hu-HU" b="1" dirty="0" smtClean="0"/>
              <a:t>egyedelőfordulásnak </a:t>
            </a:r>
            <a:r>
              <a:rPr lang="hu-HU" dirty="0" smtClean="0"/>
              <a:t>nevezzük</a:t>
            </a:r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</a:t>
            </a:r>
            <a:r>
              <a:rPr lang="hu-HU" dirty="0" smtClean="0"/>
              <a:t>egyedelőfordulás </a:t>
            </a:r>
            <a:r>
              <a:rPr lang="hu-HU" dirty="0"/>
              <a:t>például Kis Ede, aki 29 éves, 183 cm magas, kék szemű, barna </a:t>
            </a:r>
            <a:r>
              <a:rPr lang="hu-HU" dirty="0" smtClean="0"/>
              <a:t>hajú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436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hu-HU" b="1" dirty="0"/>
              <a:t>Elsődleges kulcs</a:t>
            </a:r>
            <a:r>
              <a:rPr lang="hu-HU" dirty="0"/>
              <a:t>: a táblázat rekordjainak egyértelmű azonosítója, </a:t>
            </a:r>
            <a:r>
              <a:rPr lang="hu-HU" dirty="0" smtClean="0"/>
              <a:t>értéke </a:t>
            </a:r>
            <a:r>
              <a:rPr lang="hu-HU" dirty="0" smtClean="0"/>
              <a:t>egyedi</a:t>
            </a:r>
          </a:p>
          <a:p>
            <a:pPr hangingPunct="0"/>
            <a:endParaRPr lang="hu-HU" dirty="0"/>
          </a:p>
          <a:p>
            <a:pPr hangingPunct="0"/>
            <a:r>
              <a:rPr lang="hu-HU" b="1" dirty="0"/>
              <a:t>Idegen kulcs</a:t>
            </a:r>
            <a:r>
              <a:rPr lang="hu-HU" dirty="0"/>
              <a:t>: olyan azonosító, amelynek segítségével egy másik </a:t>
            </a:r>
            <a:r>
              <a:rPr lang="hu-HU" dirty="0" smtClean="0"/>
              <a:t>táblázat  </a:t>
            </a:r>
            <a:r>
              <a:rPr lang="hu-HU" dirty="0"/>
              <a:t>elsődleges kulcsára </a:t>
            </a:r>
            <a:r>
              <a:rPr lang="hu-HU" dirty="0" smtClean="0"/>
              <a:t>hivatkozhatunk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3207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hu-HU" dirty="0"/>
              <a:t>Az </a:t>
            </a:r>
            <a:r>
              <a:rPr lang="hu-HU" b="1" dirty="0"/>
              <a:t>anomáliák</a:t>
            </a:r>
            <a:r>
              <a:rPr lang="hu-HU" dirty="0"/>
              <a:t> egy nem megfelelő modellből eredő problémák, </a:t>
            </a:r>
            <a:r>
              <a:rPr lang="hu-HU" dirty="0" smtClean="0"/>
              <a:t>ellentmondások</a:t>
            </a:r>
            <a:endParaRPr lang="hu-HU" dirty="0" smtClean="0"/>
          </a:p>
          <a:p>
            <a:pPr lvl="1" hangingPunct="0"/>
            <a:r>
              <a:rPr lang="hu-HU" dirty="0" smtClean="0"/>
              <a:t>Egy</a:t>
            </a:r>
            <a:r>
              <a:rPr lang="hu-HU" dirty="0"/>
              <a:t> relációs adatbázisban a következő anomáliák léphet­nek fel:</a:t>
            </a:r>
          </a:p>
          <a:p>
            <a:pPr lvl="2" hangingPunct="0"/>
            <a:r>
              <a:rPr lang="hu-HU" dirty="0"/>
              <a:t>Bővítési anomália: ha egy rekord felvételekor a már </a:t>
            </a:r>
            <a:r>
              <a:rPr lang="hu-HU" dirty="0" smtClean="0"/>
              <a:t>korábban tárolásra </a:t>
            </a:r>
            <a:r>
              <a:rPr lang="hu-HU" dirty="0"/>
              <a:t>került információkat is újra be kell </a:t>
            </a:r>
            <a:r>
              <a:rPr lang="hu-HU" dirty="0" smtClean="0"/>
              <a:t>vinni</a:t>
            </a:r>
            <a:endParaRPr lang="hu-HU" dirty="0"/>
          </a:p>
          <a:p>
            <a:pPr lvl="2" hangingPunct="0"/>
            <a:r>
              <a:rPr lang="hu-HU" dirty="0"/>
              <a:t>Törlési anomália: amikor az elem megszüntetésekor a nem hozzá </a:t>
            </a:r>
            <a:r>
              <a:rPr lang="hu-HU" dirty="0" smtClean="0"/>
              <a:t>tartozó </a:t>
            </a:r>
            <a:r>
              <a:rPr lang="hu-HU" dirty="0"/>
              <a:t>információk is </a:t>
            </a:r>
            <a:r>
              <a:rPr lang="hu-HU" dirty="0" smtClean="0"/>
              <a:t>elvesznek</a:t>
            </a:r>
            <a:endParaRPr lang="hu-HU" dirty="0"/>
          </a:p>
          <a:p>
            <a:pPr lvl="2" hangingPunct="0"/>
            <a:r>
              <a:rPr lang="hu-HU" dirty="0"/>
              <a:t>Módosítási anomália: amikor az elemi adat módosulásakor az </a:t>
            </a:r>
            <a:r>
              <a:rPr lang="hu-HU" dirty="0" smtClean="0"/>
              <a:t>adatbázisban </a:t>
            </a:r>
            <a:r>
              <a:rPr lang="hu-HU" dirty="0"/>
              <a:t>az elemi adat összes előfordulási helyén el kell </a:t>
            </a:r>
            <a:r>
              <a:rPr lang="hu-HU" dirty="0" smtClean="0"/>
              <a:t>végezni </a:t>
            </a:r>
            <a:r>
              <a:rPr lang="hu-HU" dirty="0"/>
              <a:t>a </a:t>
            </a:r>
            <a:r>
              <a:rPr lang="hu-HU" dirty="0" smtClean="0"/>
              <a:t>módosítást</a:t>
            </a:r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65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adatbázishoz kapcsolódó fogalmak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hu-HU" dirty="0"/>
              <a:t>A táblák közti </a:t>
            </a:r>
            <a:r>
              <a:rPr lang="hu-HU" b="1" dirty="0"/>
              <a:t>kapcsolatok</a:t>
            </a:r>
            <a:r>
              <a:rPr lang="hu-HU" dirty="0"/>
              <a:t> az egyedek egymáshoz való viszonyát </a:t>
            </a:r>
            <a:r>
              <a:rPr lang="hu-HU" dirty="0" smtClean="0"/>
              <a:t>írják </a:t>
            </a:r>
            <a:r>
              <a:rPr lang="hu-HU" dirty="0" smtClean="0"/>
              <a:t>le</a:t>
            </a:r>
          </a:p>
          <a:p>
            <a:pPr lvl="1" hangingPunct="0"/>
            <a:r>
              <a:rPr lang="hu-HU" dirty="0" smtClean="0"/>
              <a:t>Az</a:t>
            </a:r>
            <a:r>
              <a:rPr lang="hu-HU" dirty="0"/>
              <a:t> egyedek közti kapcsolatot háromféleképpen írhatjuk </a:t>
            </a:r>
            <a:r>
              <a:rPr lang="hu-HU" dirty="0" smtClean="0"/>
              <a:t>le</a:t>
            </a:r>
            <a:endParaRPr lang="hu-HU" dirty="0"/>
          </a:p>
          <a:p>
            <a:pPr lvl="2" hangingPunct="0"/>
            <a:r>
              <a:rPr lang="hu-HU" dirty="0"/>
              <a:t>egy-egy (1:1) kapcsolat: az egyik tábla egy eleméhez a </a:t>
            </a:r>
            <a:r>
              <a:rPr lang="hu-HU" dirty="0" smtClean="0"/>
              <a:t>másik </a:t>
            </a:r>
            <a:r>
              <a:rPr lang="hu-HU" dirty="0"/>
              <a:t>tábla pontosan egy eleme kapcsolódik</a:t>
            </a:r>
          </a:p>
          <a:p>
            <a:pPr lvl="2" hangingPunct="0"/>
            <a:r>
              <a:rPr lang="hu-HU" dirty="0"/>
              <a:t>egy-több (1:N) kapcsolat: az egyik tábla egy eleméhez a </a:t>
            </a:r>
            <a:r>
              <a:rPr lang="hu-HU" dirty="0" smtClean="0"/>
              <a:t>másik </a:t>
            </a:r>
            <a:r>
              <a:rPr lang="hu-HU" dirty="0"/>
              <a:t>tábla több eleme is tartozhat</a:t>
            </a:r>
          </a:p>
          <a:p>
            <a:pPr lvl="2" hangingPunct="0"/>
            <a:r>
              <a:rPr lang="hu-HU" dirty="0"/>
              <a:t>több-több (N:M) kapcsolat: bármely tábla elemeihez a </a:t>
            </a:r>
            <a:r>
              <a:rPr lang="hu-HU" dirty="0" smtClean="0"/>
              <a:t>másik </a:t>
            </a:r>
            <a:r>
              <a:rPr lang="hu-HU" dirty="0"/>
              <a:t>tábla </a:t>
            </a:r>
            <a:r>
              <a:rPr lang="hu-HU" dirty="0" smtClean="0"/>
              <a:t>tetszőleges </a:t>
            </a:r>
            <a:r>
              <a:rPr lang="hu-HU" dirty="0"/>
              <a:t>számú eleme tartozhat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4648-DC54-4FC8-A498-9AC042D1FC6E}" type="datetime1">
              <a:rPr lang="hu-HU" smtClean="0"/>
              <a:t>15. 11. 16.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Katona Péter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A68B4-28DC-4DF9-9FB8-23BF6E1EFF7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430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430</Words>
  <Application>Microsoft Macintosh PowerPoint</Application>
  <PresentationFormat>On-screen Show (4:3)</PresentationFormat>
  <Paragraphs>241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Office-téma</vt:lpstr>
      <vt:lpstr>Informatika</vt:lpstr>
      <vt:lpstr>adatbázis</vt:lpstr>
      <vt:lpstr>Az adatbázishoz kapcsolódó fogalmak </vt:lpstr>
      <vt:lpstr>Az adatbázishoz kapcsolódó fogalmak </vt:lpstr>
      <vt:lpstr>Az adatbázishoz kapcsolódó fogalmak </vt:lpstr>
      <vt:lpstr>Az adatbázishoz kapcsolódó fogalmak </vt:lpstr>
      <vt:lpstr>Az adatbázishoz kapcsolódó fogalmak </vt:lpstr>
      <vt:lpstr>Az adatbázishoz kapcsolódó fogalmak </vt:lpstr>
      <vt:lpstr>Az adatbázishoz kapcsolódó fogalmak </vt:lpstr>
      <vt:lpstr>Az adatbázishoz kapcsolódó fogalmak </vt:lpstr>
      <vt:lpstr>adatmodell</vt:lpstr>
      <vt:lpstr>adatmodell</vt:lpstr>
      <vt:lpstr>Adatbázisok tervezése</vt:lpstr>
      <vt:lpstr>Adatbázisok tervezése</vt:lpstr>
      <vt:lpstr>1. lépés: Követelményelemzés</vt:lpstr>
      <vt:lpstr>2. lépés: Egyedek, táblák meghatározása </vt:lpstr>
      <vt:lpstr>2. lépés: Egyedek, táblák meghatározása </vt:lpstr>
      <vt:lpstr>3. lépés: Attribútumok, mezők meghatározása </vt:lpstr>
      <vt:lpstr>3. lépés: Attribútumok, mezők meghatározása </vt:lpstr>
      <vt:lpstr>4. lépés: Az azonosítók meghatározása </vt:lpstr>
      <vt:lpstr>Számláló típusú elsődleges kulcs</vt:lpstr>
      <vt:lpstr>Egyetlen mezőből álló elsődleges kulcs</vt:lpstr>
      <vt:lpstr>Több mezőből álló elsődleges kulcs</vt:lpstr>
      <vt:lpstr>5. lépés: A kapcsolatok meghatározása </vt:lpstr>
      <vt:lpstr>Egy az egyhez (1:1)</vt:lpstr>
      <vt:lpstr>Egy a többhöz (1:n)</vt:lpstr>
      <vt:lpstr>Több a többhöz (n:m)</vt:lpstr>
      <vt:lpstr>Több a többhöz (n:m)</vt:lpstr>
      <vt:lpstr>6. lépés: Ellenőrzés </vt:lpstr>
      <vt:lpstr>7. lépés: Adatbevitel és további objektumok létrehozása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Péter Katona</cp:lastModifiedBy>
  <cp:revision>16</cp:revision>
  <dcterms:created xsi:type="dcterms:W3CDTF">2015-08-18T11:06:56Z</dcterms:created>
  <dcterms:modified xsi:type="dcterms:W3CDTF">2015-11-16T10:10:29Z</dcterms:modified>
</cp:coreProperties>
</file>