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39" autoAdjust="0"/>
  </p:normalViewPr>
  <p:slideViewPr>
    <p:cSldViewPr>
      <p:cViewPr varScale="1">
        <p:scale>
          <a:sx n="103" d="100"/>
          <a:sy n="103" d="100"/>
        </p:scale>
        <p:origin x="-102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751B-12F5-43F2-8FA0-BC0689434EA8}" type="datetimeFigureOut">
              <a:rPr lang="hu-HU" smtClean="0"/>
              <a:pPr/>
              <a:t>2015.09.17.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1.png"/><Relationship Id="rId3" Type="http://schemas.openxmlformats.org/officeDocument/2006/relationships/video" Target="file:///D:\Users\speckoll\heizb50.avi" TargetMode="Externa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0.jpeg"/><Relationship Id="rId2" Type="http://schemas.microsoft.com/office/2007/relationships/media" Target="file:///D:\Users\speckoll\heizb50.avi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99992" y="3933056"/>
            <a:ext cx="4244008" cy="360041"/>
          </a:xfrm>
        </p:spPr>
        <p:txBody>
          <a:bodyPr>
            <a:noAutofit/>
          </a:bodyPr>
          <a:lstStyle/>
          <a:p>
            <a:pPr algn="r"/>
            <a:r>
              <a:rPr lang="hu-H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nformatika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99992" y="4365104"/>
            <a:ext cx="4240560" cy="504056"/>
          </a:xfrm>
        </p:spPr>
        <p:txBody>
          <a:bodyPr>
            <a:normAutofit/>
          </a:bodyPr>
          <a:lstStyle/>
          <a:p>
            <a:pPr algn="r"/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Oktató: Katona Péter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katonap\Asztal\word_2010_blan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60648"/>
            <a:ext cx="9000000" cy="540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4962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hu-HU"/>
              <a:t>Parancsvégrehajtás</a:t>
            </a: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dirty="0"/>
              <a:t>Shortcut 	      </a:t>
            </a:r>
            <a:endParaRPr lang="hu-HU" dirty="0" smtClean="0"/>
          </a:p>
          <a:p>
            <a:pPr>
              <a:lnSpc>
                <a:spcPct val="90000"/>
              </a:lnSpc>
            </a:pPr>
            <a:r>
              <a:rPr lang="hu-HU" dirty="0" smtClean="0"/>
              <a:t>Eszköz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Menü</a:t>
            </a:r>
          </a:p>
          <a:p>
            <a:pPr>
              <a:lnSpc>
                <a:spcPct val="90000"/>
              </a:lnSpc>
            </a:pPr>
            <a:r>
              <a:rPr lang="hu-HU" dirty="0"/>
              <a:t>Gyorsmenü (helyi menü)</a:t>
            </a:r>
          </a:p>
          <a:p>
            <a:pPr>
              <a:lnSpc>
                <a:spcPct val="90000"/>
              </a:lnSpc>
            </a:pPr>
            <a:endParaRPr lang="hu-HU" dirty="0"/>
          </a:p>
          <a:p>
            <a:pPr>
              <a:lnSpc>
                <a:spcPct val="90000"/>
              </a:lnSpc>
            </a:pPr>
            <a:r>
              <a:rPr lang="hu-HU" dirty="0"/>
              <a:t>Státuszsor gombjai</a:t>
            </a:r>
          </a:p>
          <a:p>
            <a:pPr>
              <a:lnSpc>
                <a:spcPct val="90000"/>
              </a:lnSpc>
            </a:pPr>
            <a:r>
              <a:rPr lang="hu-HU" dirty="0"/>
              <a:t>Vonalzó</a:t>
            </a:r>
            <a:endParaRPr lang="en-GB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919538" y="2947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95588" y="2619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662363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804988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3819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60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File-kezelés</a:t>
            </a: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1 dokumentum= 1 file (*.</a:t>
            </a:r>
            <a:r>
              <a:rPr lang="hu-HU" dirty="0" smtClean="0"/>
              <a:t>docx)</a:t>
            </a:r>
            <a:endParaRPr lang="hu-HU" dirty="0"/>
          </a:p>
          <a:p>
            <a:r>
              <a:rPr lang="hu-HU" dirty="0"/>
              <a:t>Több dokumentum lehet nyitva</a:t>
            </a:r>
          </a:p>
          <a:p>
            <a:r>
              <a:rPr lang="hu-HU" dirty="0"/>
              <a:t>1 aktív </a:t>
            </a:r>
            <a:r>
              <a:rPr lang="hu-HU" dirty="0" smtClean="0"/>
              <a:t>docx </a:t>
            </a:r>
            <a:r>
              <a:rPr lang="hu-HU" dirty="0"/>
              <a:t>(Ablak (Window) menü)</a:t>
            </a:r>
          </a:p>
          <a:p>
            <a:r>
              <a:rPr lang="hu-HU" dirty="0"/>
              <a:t>Megnyitás (Open)</a:t>
            </a:r>
          </a:p>
          <a:p>
            <a:r>
              <a:rPr lang="hu-HU" dirty="0"/>
              <a:t>Új dokumentum</a:t>
            </a:r>
          </a:p>
          <a:p>
            <a:r>
              <a:rPr lang="hu-HU" dirty="0"/>
              <a:t>Aktuális dokumentum mentése (Save)</a:t>
            </a:r>
          </a:p>
          <a:p>
            <a:r>
              <a:rPr lang="hu-HU" dirty="0"/>
              <a:t>Minden nyitott doc. mentése (Save all)</a:t>
            </a:r>
          </a:p>
          <a:p>
            <a:r>
              <a:rPr lang="hu-HU" dirty="0"/>
              <a:t>Bezárás (Close)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223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Konverziók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hu-HU" dirty="0"/>
              <a:t>Text only  </a:t>
            </a:r>
            <a:r>
              <a:rPr lang="hu-HU" sz="2800" dirty="0"/>
              <a:t>(formátum nélkül)</a:t>
            </a:r>
            <a:r>
              <a:rPr lang="hu-HU" dirty="0"/>
              <a:t> 	</a:t>
            </a:r>
            <a:r>
              <a:rPr lang="hu-HU" dirty="0" smtClean="0"/>
              <a:t>*.</a:t>
            </a:r>
            <a:r>
              <a:rPr lang="hu-HU" dirty="0"/>
              <a:t>txt</a:t>
            </a:r>
          </a:p>
          <a:p>
            <a:r>
              <a:rPr lang="hu-HU" dirty="0"/>
              <a:t>Reach text				</a:t>
            </a:r>
            <a:r>
              <a:rPr lang="hu-HU" dirty="0" smtClean="0"/>
              <a:t>*.</a:t>
            </a:r>
            <a:r>
              <a:rPr lang="hu-HU" dirty="0"/>
              <a:t>rtf</a:t>
            </a:r>
          </a:p>
          <a:p>
            <a:pPr>
              <a:buFontTx/>
              <a:buNone/>
            </a:pPr>
            <a:r>
              <a:rPr lang="hu-HU" sz="2800" dirty="0"/>
              <a:t>		(formátummal, verziófüggetlen)</a:t>
            </a:r>
            <a:r>
              <a:rPr lang="hu-HU" dirty="0"/>
              <a:t> </a:t>
            </a:r>
          </a:p>
          <a:p>
            <a:r>
              <a:rPr lang="hu-HU" dirty="0"/>
              <a:t>Word dokumentum 		</a:t>
            </a:r>
            <a:r>
              <a:rPr lang="hu-HU" dirty="0" smtClean="0"/>
              <a:t>*.doc; *.docx</a:t>
            </a:r>
            <a:endParaRPr lang="hu-HU" dirty="0"/>
          </a:p>
          <a:p>
            <a:pPr lvl="1">
              <a:buFontTx/>
              <a:buNone/>
            </a:pPr>
            <a:r>
              <a:rPr lang="hu-HU" dirty="0"/>
              <a:t>		(korábbi verziókra is)</a:t>
            </a:r>
          </a:p>
          <a:p>
            <a:r>
              <a:rPr lang="hu-HU" dirty="0" smtClean="0"/>
              <a:t>HTML		</a:t>
            </a:r>
            <a:r>
              <a:rPr lang="hu-HU" dirty="0"/>
              <a:t>			</a:t>
            </a:r>
            <a:r>
              <a:rPr lang="hu-HU" dirty="0" smtClean="0"/>
              <a:t>*.</a:t>
            </a:r>
            <a:r>
              <a:rPr lang="hu-HU" dirty="0"/>
              <a:t>html</a:t>
            </a:r>
          </a:p>
          <a:p>
            <a:pPr lvl="1">
              <a:buFontTx/>
              <a:buNone/>
            </a:pPr>
            <a:r>
              <a:rPr lang="hu-HU" dirty="0"/>
              <a:t>		(formátumban  korlátozás lehet</a:t>
            </a:r>
            <a:r>
              <a:rPr lang="hu-HU" dirty="0" smtClean="0"/>
              <a:t>)</a:t>
            </a:r>
          </a:p>
          <a:p>
            <a:r>
              <a:rPr lang="hu-HU" dirty="0" smtClean="0"/>
              <a:t>PDF					*.pdf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0652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bevitele </a:t>
            </a:r>
            <a:r>
              <a:rPr lang="hu-HU" dirty="0" smtClean="0"/>
              <a:t>I.</a:t>
            </a:r>
            <a:endParaRPr lang="hu-HU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Automatikus sortördelés, oldaltördelés</a:t>
            </a:r>
          </a:p>
          <a:p>
            <a:r>
              <a:rPr lang="hu-HU" dirty="0"/>
              <a:t>Ne tördeljük fölöslegesen az össszetartozó dokumnetumrészeket, csak bekezdés végén legyen soremelés</a:t>
            </a:r>
          </a:p>
          <a:p>
            <a:r>
              <a:rPr lang="hu-HU" dirty="0"/>
              <a:t>Í</a:t>
            </a:r>
            <a:r>
              <a:rPr lang="hu-HU" dirty="0" smtClean="0"/>
              <a:t>rásjel </a:t>
            </a:r>
            <a:r>
              <a:rPr lang="hu-HU" dirty="0"/>
              <a:t>a szó után, utána szóköz, zárójel a szóhoz kapcsolva</a:t>
            </a:r>
          </a:p>
          <a:p>
            <a:pPr lvl="2" algn="just">
              <a:lnSpc>
                <a:spcPct val="110000"/>
              </a:lnSpc>
              <a:buFontTx/>
              <a:buNone/>
            </a:pPr>
            <a:r>
              <a:rPr lang="hu-HU" dirty="0"/>
              <a:t>azért , mert igazításnál csúnya ( áttekinthetetlen </a:t>
            </a:r>
            <a:r>
              <a:rPr lang="hu-HU" dirty="0" smtClean="0"/>
              <a:t>) </a:t>
            </a:r>
            <a:br>
              <a:rPr lang="hu-HU" dirty="0" smtClean="0"/>
            </a:br>
            <a:r>
              <a:rPr lang="hu-HU" dirty="0" smtClean="0"/>
              <a:t>azért</a:t>
            </a:r>
            <a:r>
              <a:rPr lang="hu-HU" dirty="0"/>
              <a:t>, mert igazításnál csúnya (áttekinthetetlen)</a:t>
            </a:r>
            <a:br>
              <a:rPr lang="hu-HU" dirty="0"/>
            </a:br>
            <a:r>
              <a:rPr lang="hu-HU" dirty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38078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hu-HU"/>
              <a:t>Szöveg bevitele II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34" t="3610" b="54187"/>
          <a:stretch/>
        </p:blipFill>
        <p:spPr bwMode="auto">
          <a:xfrm>
            <a:off x="971600" y="1340768"/>
            <a:ext cx="7200000" cy="405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005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Szerkesztés</a:t>
            </a:r>
            <a:endParaRPr lang="en-GB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8723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Szövegegységek (szerkesztéshez)</a:t>
            </a:r>
            <a:endParaRPr lang="en-GB" b="1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1978025"/>
            <a:ext cx="5470525" cy="4114800"/>
          </a:xfrm>
          <a:noFill/>
        </p:spPr>
        <p:txBody>
          <a:bodyPr>
            <a:normAutofit/>
          </a:bodyPr>
          <a:lstStyle/>
          <a:p>
            <a:r>
              <a:rPr lang="hu-HU" sz="3200" dirty="0"/>
              <a:t>Betű</a:t>
            </a:r>
          </a:p>
          <a:p>
            <a:r>
              <a:rPr lang="hu-HU" sz="3200" dirty="0"/>
              <a:t>Mondat</a:t>
            </a:r>
          </a:p>
          <a:p>
            <a:r>
              <a:rPr lang="hu-HU" sz="3200" dirty="0"/>
              <a:t>Bekezdés </a:t>
            </a:r>
            <a:br>
              <a:rPr lang="hu-HU" sz="3200" dirty="0"/>
            </a:br>
            <a:r>
              <a:rPr lang="hu-HU" sz="3200" dirty="0"/>
              <a:t>(végjele: enter (</a:t>
            </a:r>
            <a:r>
              <a:rPr lang="hu-HU" sz="3200" dirty="0">
                <a:cs typeface="Times New Roman" charset="0"/>
              </a:rPr>
              <a:t>¶</a:t>
            </a:r>
            <a:r>
              <a:rPr lang="hu-HU" sz="3200" dirty="0"/>
              <a:t>))</a:t>
            </a:r>
          </a:p>
          <a:p>
            <a:r>
              <a:rPr lang="hu-HU" sz="3200" dirty="0"/>
              <a:t>Teljes dokumentum-file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859338" y="1978025"/>
            <a:ext cx="42846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3200" dirty="0"/>
              <a:t>Szó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3200" dirty="0"/>
              <a:t>Sor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3200" dirty="0"/>
              <a:t>Szakasz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3200" dirty="0"/>
              <a:t>Téglalap alakú blokk</a:t>
            </a:r>
            <a:br>
              <a:rPr lang="hu-HU" sz="3200" dirty="0"/>
            </a:br>
            <a:r>
              <a:rPr lang="hu-HU" sz="3200" dirty="0"/>
              <a:t>(kijelölése: </a:t>
            </a:r>
            <a:br>
              <a:rPr lang="hu-HU" sz="3200" dirty="0"/>
            </a:br>
            <a:r>
              <a:rPr lang="hu-HU" sz="3200" dirty="0"/>
              <a:t>Ctrl+Shift+F8)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10283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hu-HU"/>
              <a:t>Tevékenységek I</a:t>
            </a:r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hu-HU" dirty="0"/>
              <a:t>Pozicionálás</a:t>
            </a:r>
          </a:p>
          <a:p>
            <a:pPr marL="609600" indent="-609600">
              <a:lnSpc>
                <a:spcPct val="90000"/>
              </a:lnSpc>
            </a:pPr>
            <a:r>
              <a:rPr lang="hu-HU" dirty="0"/>
              <a:t>Javítás</a:t>
            </a:r>
          </a:p>
          <a:p>
            <a:pPr marL="609600" indent="-609600">
              <a:lnSpc>
                <a:spcPct val="90000"/>
              </a:lnSpc>
            </a:pPr>
            <a:r>
              <a:rPr lang="hu-HU" dirty="0"/>
              <a:t>Dokumentumrészlet kijelölése</a:t>
            </a:r>
          </a:p>
          <a:p>
            <a:pPr marL="990600" lvl="1" indent="-533400">
              <a:lnSpc>
                <a:spcPct val="90000"/>
              </a:lnSpc>
            </a:pPr>
            <a:r>
              <a:rPr lang="hu-HU" dirty="0"/>
              <a:t>Többszörös click</a:t>
            </a:r>
          </a:p>
          <a:p>
            <a:pPr marL="990600" lvl="1" indent="-533400">
              <a:lnSpc>
                <a:spcPct val="90000"/>
              </a:lnSpc>
            </a:pPr>
            <a:r>
              <a:rPr lang="hu-HU" dirty="0"/>
              <a:t>Kijelölősáv</a:t>
            </a:r>
          </a:p>
          <a:p>
            <a:pPr marL="609600" indent="-609600">
              <a:lnSpc>
                <a:spcPct val="90000"/>
              </a:lnSpc>
            </a:pPr>
            <a:r>
              <a:rPr lang="hu-HU" dirty="0"/>
              <a:t>Törlés (Delete)</a:t>
            </a:r>
          </a:p>
          <a:p>
            <a:pPr marL="609600" indent="-609600">
              <a:lnSpc>
                <a:spcPct val="90000"/>
              </a:lnSpc>
            </a:pPr>
            <a:r>
              <a:rPr lang="hu-HU" dirty="0"/>
              <a:t>Spec. karakterek (</a:t>
            </a:r>
            <a:r>
              <a:rPr lang="hu-HU" dirty="0">
                <a:sym typeface="Wingdings" charset="0"/>
              </a:rPr>
              <a:t>,,</a:t>
            </a:r>
            <a:r>
              <a:rPr lang="hu-HU" dirty="0">
                <a:sym typeface="Symbol" charset="0"/>
              </a:rPr>
              <a:t></a:t>
            </a:r>
            <a:r>
              <a:rPr lang="hu-HU" dirty="0"/>
              <a:t>) </a:t>
            </a:r>
            <a:r>
              <a:rPr lang="hu-HU" dirty="0" smtClean="0"/>
              <a:t>beillesztése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5085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Tevékenységek II</a:t>
            </a: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Vágólap (Clipboard) használata</a:t>
            </a:r>
          </a:p>
          <a:p>
            <a:pPr lvl="1"/>
            <a:r>
              <a:rPr lang="hu-HU" dirty="0"/>
              <a:t>Dokumentumon belül</a:t>
            </a:r>
          </a:p>
          <a:p>
            <a:pPr lvl="1"/>
            <a:r>
              <a:rPr lang="hu-HU" dirty="0"/>
              <a:t>Dokumentumok között</a:t>
            </a:r>
          </a:p>
          <a:p>
            <a:pPr lvl="1"/>
            <a:r>
              <a:rPr lang="hu-HU" dirty="0"/>
              <a:t>Windows alkalmazások között</a:t>
            </a:r>
          </a:p>
          <a:p>
            <a:r>
              <a:rPr lang="hu-HU" dirty="0"/>
              <a:t>Másolás (Copy)</a:t>
            </a:r>
          </a:p>
          <a:p>
            <a:r>
              <a:rPr lang="hu-HU" dirty="0"/>
              <a:t>Kivágás (Cut)</a:t>
            </a:r>
          </a:p>
          <a:p>
            <a:r>
              <a:rPr lang="hu-HU" dirty="0"/>
              <a:t>Beillesztés a kurrens pozícióra (Paste</a:t>
            </a:r>
            <a:r>
              <a:rPr lang="hu-HU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633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/>
              <a:t>Számítógépes dokumentumkészítés 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609600" indent="-609600"/>
            <a:r>
              <a:rPr lang="hu-HU" dirty="0">
                <a:solidFill>
                  <a:schemeClr val="tx1"/>
                </a:solidFill>
              </a:rPr>
              <a:t>Szövegszerkesztés</a:t>
            </a:r>
          </a:p>
        </p:txBody>
      </p:sp>
    </p:spTree>
    <p:extLst>
      <p:ext uri="{BB962C8B-B14F-4D97-AF65-F5344CB8AC3E}">
        <p14:creationId xmlns:p14="http://schemas.microsoft.com/office/powerpoint/2010/main" val="1619155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Tevékenységek III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hu-HU" dirty="0"/>
              <a:t>Keresés</a:t>
            </a:r>
          </a:p>
          <a:p>
            <a:r>
              <a:rPr lang="hu-HU" dirty="0"/>
              <a:t>Csere</a:t>
            </a:r>
          </a:p>
          <a:p>
            <a:r>
              <a:rPr lang="hu-HU" dirty="0" smtClean="0"/>
              <a:t>Visszavonás</a:t>
            </a:r>
            <a:endParaRPr lang="hu-HU" dirty="0"/>
          </a:p>
          <a:p>
            <a:r>
              <a:rPr lang="hu-HU" dirty="0"/>
              <a:t>Visszavont lépes újra végrehajtása</a:t>
            </a:r>
          </a:p>
        </p:txBody>
      </p:sp>
    </p:spTree>
    <p:extLst>
      <p:ext uri="{BB962C8B-B14F-4D97-AF65-F5344CB8AC3E}">
        <p14:creationId xmlns:p14="http://schemas.microsoft.com/office/powerpoint/2010/main" val="989730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Formázás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7900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Word dokumentum szintjei</a:t>
            </a:r>
            <a:endParaRPr lang="en-GB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Karakter (character)</a:t>
            </a:r>
          </a:p>
          <a:p>
            <a:r>
              <a:rPr lang="hu-HU" dirty="0"/>
              <a:t>Paragrafus (paragraph) (végjele: ¶)</a:t>
            </a:r>
          </a:p>
          <a:p>
            <a:r>
              <a:rPr lang="hu-HU" dirty="0"/>
              <a:t>Szakasz (section) (végjele: ::::::::::::::)</a:t>
            </a:r>
          </a:p>
          <a:p>
            <a:r>
              <a:rPr lang="hu-HU" dirty="0" smtClean="0"/>
              <a:t>hierarchikusan </a:t>
            </a:r>
            <a:r>
              <a:rPr lang="hu-HU" dirty="0"/>
              <a:t>egymásra épülő </a:t>
            </a:r>
            <a:r>
              <a:rPr lang="hu-HU" dirty="0" smtClean="0"/>
              <a:t>egységek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9233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hu-HU"/>
              <a:t>Formázás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8840"/>
            <a:ext cx="7772400" cy="4107160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 dokumentum arculatát határozza meg</a:t>
            </a:r>
          </a:p>
          <a:p>
            <a:r>
              <a:rPr lang="hu-HU" dirty="0"/>
              <a:t>Formázási paraméterek definiálhatók az egyes szintekhez</a:t>
            </a:r>
          </a:p>
          <a:p>
            <a:r>
              <a:rPr lang="hu-HU" dirty="0"/>
              <a:t>A formázés mindig a kijelölt dokumentum-részen hajtódik végre</a:t>
            </a:r>
          </a:p>
          <a:p>
            <a:r>
              <a:rPr lang="hu-HU" dirty="0"/>
              <a:t>lépések:</a:t>
            </a:r>
          </a:p>
          <a:p>
            <a:pPr lvl="1">
              <a:buFontTx/>
              <a:buNone/>
            </a:pPr>
            <a:r>
              <a:rPr lang="hu-HU" dirty="0"/>
              <a:t>1. kijelölés</a:t>
            </a:r>
          </a:p>
          <a:p>
            <a:pPr lvl="1">
              <a:buFontTx/>
              <a:buNone/>
            </a:pPr>
            <a:r>
              <a:rPr lang="hu-HU" dirty="0"/>
              <a:t>2. formázás</a:t>
            </a:r>
          </a:p>
        </p:txBody>
      </p:sp>
    </p:spTree>
    <p:extLst>
      <p:ext uri="{BB962C8B-B14F-4D97-AF65-F5344CB8AC3E}">
        <p14:creationId xmlns:p14="http://schemas.microsoft.com/office/powerpoint/2010/main" val="41243020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Lehetőségek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Karakterformázás </a:t>
            </a:r>
          </a:p>
          <a:p>
            <a:pPr lvl="1"/>
            <a:r>
              <a:rPr lang="hu-HU" dirty="0"/>
              <a:t>(Menü használata esetén) minta látható</a:t>
            </a:r>
            <a:br>
              <a:rPr lang="hu-HU" dirty="0"/>
            </a:br>
            <a:endParaRPr lang="hu-HU" dirty="0"/>
          </a:p>
          <a:p>
            <a:r>
              <a:rPr lang="hu-HU" dirty="0"/>
              <a:t>Bekezdésformázás</a:t>
            </a:r>
            <a:br>
              <a:rPr lang="hu-HU" dirty="0"/>
            </a:br>
            <a:endParaRPr lang="hu-HU" dirty="0"/>
          </a:p>
          <a:p>
            <a:r>
              <a:rPr lang="hu-HU" dirty="0" smtClean="0"/>
              <a:t>Tördelés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7809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Karakterformátum 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Betűtípus (font)</a:t>
            </a:r>
          </a:p>
          <a:p>
            <a:pPr lvl="1"/>
            <a:r>
              <a:rPr lang="hu-HU" dirty="0"/>
              <a:t>proporcionális (Times Roman, Ariel)</a:t>
            </a:r>
          </a:p>
          <a:p>
            <a:pPr lvl="1"/>
            <a:r>
              <a:rPr lang="hu-HU" dirty="0"/>
              <a:t>fix szélességű (Courier)</a:t>
            </a:r>
          </a:p>
          <a:p>
            <a:pPr>
              <a:lnSpc>
                <a:spcPct val="160000"/>
              </a:lnSpc>
              <a:buFontTx/>
              <a:buNone/>
            </a:pPr>
            <a:r>
              <a:rPr lang="hu-HU" dirty="0"/>
              <a:t>	256 karakterből álló </a:t>
            </a:r>
            <a:r>
              <a:rPr lang="hu-HU" dirty="0" smtClean="0"/>
              <a:t>karakterkészlet</a:t>
            </a:r>
            <a:endParaRPr lang="hu-HU" dirty="0"/>
          </a:p>
          <a:p>
            <a:pPr>
              <a:lnSpc>
                <a:spcPct val="160000"/>
              </a:lnSpc>
              <a:buFontTx/>
              <a:buNone/>
            </a:pPr>
            <a:r>
              <a:rPr lang="hu-HU" dirty="0"/>
              <a:t>	karakterformátum </a:t>
            </a:r>
            <a:r>
              <a:rPr lang="hu-HU" dirty="0" smtClean="0"/>
              <a:t>másolható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7487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4" t="3047" r="57289" b="64823"/>
          <a:stretch/>
        </p:blipFill>
        <p:spPr bwMode="auto">
          <a:xfrm>
            <a:off x="899592" y="1196752"/>
            <a:ext cx="7200000" cy="333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églalap 1"/>
          <p:cNvSpPr/>
          <p:nvPr/>
        </p:nvSpPr>
        <p:spPr>
          <a:xfrm>
            <a:off x="1979712" y="1484784"/>
            <a:ext cx="295232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1038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048000" y="0"/>
            <a:ext cx="4343400" cy="6597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733800" y="685800"/>
            <a:ext cx="3048000" cy="54102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114800" y="1143000"/>
            <a:ext cx="2209800" cy="5334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810000" y="1981200"/>
            <a:ext cx="2971800" cy="7620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609600" y="4953000"/>
            <a:ext cx="8097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Margó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33400" y="2133600"/>
            <a:ext cx="8831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 dirty="0"/>
              <a:t>Szegély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533400" y="3124200"/>
            <a:ext cx="1064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 dirty="0"/>
              <a:t>Bekezdés</a:t>
            </a: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V="1">
            <a:off x="1600200" y="5085184"/>
            <a:ext cx="1790700" cy="964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1752600" y="14478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4038600" y="3200400"/>
            <a:ext cx="2438400" cy="7620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4038600" y="3200400"/>
            <a:ext cx="457200" cy="2286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3733800" y="4495800"/>
            <a:ext cx="3048000" cy="838200"/>
          </a:xfrm>
          <a:prstGeom prst="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3733800" y="4648200"/>
            <a:ext cx="2286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V="1">
            <a:off x="2133600" y="2362200"/>
            <a:ext cx="2438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2209800" y="3352800"/>
            <a:ext cx="1786136" cy="3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1905000" y="3581400"/>
            <a:ext cx="1905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3810000" y="1981200"/>
            <a:ext cx="28912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dirty="0">
                <a:solidFill>
                  <a:srgbClr val="00B050"/>
                </a:solidFill>
              </a:rPr>
              <a:t>Bekezdésformázás bekezdésformázás</a:t>
            </a:r>
            <a:br>
              <a:rPr lang="hu-HU" sz="1400" dirty="0">
                <a:solidFill>
                  <a:srgbClr val="00B050"/>
                </a:solidFill>
              </a:rPr>
            </a:br>
            <a:r>
              <a:rPr lang="hu-HU" sz="1400" dirty="0">
                <a:solidFill>
                  <a:srgbClr val="00B050"/>
                </a:solidFill>
              </a:rPr>
              <a:t/>
            </a:r>
            <a:br>
              <a:rPr lang="hu-HU" sz="1400" dirty="0">
                <a:solidFill>
                  <a:srgbClr val="00B050"/>
                </a:solidFill>
              </a:rPr>
            </a:br>
            <a:r>
              <a:rPr lang="hu-HU" sz="1400" dirty="0">
                <a:solidFill>
                  <a:srgbClr val="00B050"/>
                </a:solidFill>
              </a:rPr>
              <a:t>bekezdésformázás</a:t>
            </a:r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>
            <a:off x="4648200" y="0"/>
            <a:ext cx="0" cy="685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4191000" y="6172200"/>
            <a:ext cx="0" cy="425152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Line 30"/>
          <p:cNvSpPr>
            <a:spLocks noChangeShapeType="1"/>
          </p:cNvSpPr>
          <p:nvPr/>
        </p:nvSpPr>
        <p:spPr bwMode="auto">
          <a:xfrm>
            <a:off x="3048000" y="5029200"/>
            <a:ext cx="685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>
            <a:off x="6781800" y="5638800"/>
            <a:ext cx="609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>
            <a:off x="3733800" y="1295400"/>
            <a:ext cx="381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6324600" y="1371600"/>
            <a:ext cx="457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>
            <a:off x="4038600" y="3352800"/>
            <a:ext cx="4572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>
            <a:off x="3733800" y="4953000"/>
            <a:ext cx="2286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9" name="Line 39"/>
          <p:cNvSpPr>
            <a:spLocks noChangeShapeType="1"/>
          </p:cNvSpPr>
          <p:nvPr/>
        </p:nvSpPr>
        <p:spPr bwMode="auto">
          <a:xfrm>
            <a:off x="4800600" y="685800"/>
            <a:ext cx="0" cy="4572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>
            <a:off x="4724400" y="1676400"/>
            <a:ext cx="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4" name="Line 44"/>
          <p:cNvSpPr>
            <a:spLocks noChangeShapeType="1"/>
          </p:cNvSpPr>
          <p:nvPr/>
        </p:nvSpPr>
        <p:spPr bwMode="auto">
          <a:xfrm>
            <a:off x="4800600" y="2209800"/>
            <a:ext cx="0" cy="3048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82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/>
              <a:t>Bekezdés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6" t="2829" r="48202" b="50625"/>
          <a:stretch/>
        </p:blipFill>
        <p:spPr bwMode="auto">
          <a:xfrm>
            <a:off x="611560" y="1340768"/>
            <a:ext cx="7200000" cy="391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églalap 3"/>
          <p:cNvSpPr/>
          <p:nvPr/>
        </p:nvSpPr>
        <p:spPr>
          <a:xfrm>
            <a:off x="3923928" y="1628800"/>
            <a:ext cx="1872208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76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Bekezdés II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Felsorolás</a:t>
            </a:r>
          </a:p>
          <a:p>
            <a:r>
              <a:rPr lang="hu-HU" dirty="0"/>
              <a:t>Sorszámozás (több szintű)</a:t>
            </a:r>
          </a:p>
          <a:p>
            <a:r>
              <a:rPr lang="hu-HU" dirty="0"/>
              <a:t>Szegély, mintázat</a:t>
            </a:r>
          </a:p>
          <a:p>
            <a:r>
              <a:rPr lang="hu-HU" dirty="0"/>
              <a:t>Iniciálé</a:t>
            </a:r>
          </a:p>
          <a:p>
            <a:r>
              <a:rPr lang="hu-HU" dirty="0"/>
              <a:t>Tabulátorok</a:t>
            </a:r>
          </a:p>
        </p:txBody>
      </p:sp>
    </p:spTree>
    <p:extLst>
      <p:ext uri="{BB962C8B-B14F-4D97-AF65-F5344CB8AC3E}">
        <p14:creationId xmlns:p14="http://schemas.microsoft.com/office/powerpoint/2010/main" val="4094078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hu-HU"/>
              <a:t>Szövegfile-ok típusai</a:t>
            </a:r>
            <a:endParaRPr lang="en-GB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hu-HU" b="1" dirty="0"/>
              <a:t>Formázatlan (ASCII file)</a:t>
            </a:r>
          </a:p>
          <a:p>
            <a:pPr marL="990600" lvl="1" indent="-533400"/>
            <a:r>
              <a:rPr lang="hu-HU" dirty="0"/>
              <a:t>Text editorral megjeleníthető</a:t>
            </a:r>
          </a:p>
          <a:p>
            <a:pPr marL="609600" indent="-609600"/>
            <a:r>
              <a:rPr lang="hu-HU" b="1" dirty="0" smtClean="0"/>
              <a:t>Formázott</a:t>
            </a:r>
            <a:endParaRPr lang="hu-HU" b="1" dirty="0"/>
          </a:p>
          <a:p>
            <a:pPr marL="990600" lvl="1" indent="-533400"/>
            <a:r>
              <a:rPr lang="hu-HU" dirty="0"/>
              <a:t>Binárisan kódolt (pl. Microsoft WORD)</a:t>
            </a:r>
          </a:p>
          <a:p>
            <a:pPr marL="990600" lvl="1" indent="-533400"/>
            <a:r>
              <a:rPr lang="hu-HU" dirty="0"/>
              <a:t>Karakteresen kódolt (pl. TEX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77835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/>
              <a:t>Szakasz, Dokumentum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margó</a:t>
            </a:r>
          </a:p>
          <a:p>
            <a:r>
              <a:rPr lang="hu-HU" dirty="0"/>
              <a:t>lapállás (tájolás)</a:t>
            </a:r>
          </a:p>
          <a:p>
            <a:r>
              <a:rPr lang="en-US" dirty="0" smtClean="0"/>
              <a:t>L</a:t>
            </a:r>
            <a:r>
              <a:rPr lang="hu-HU" dirty="0" smtClean="0"/>
              <a:t>apméret</a:t>
            </a:r>
            <a:endParaRPr lang="hu-HU" dirty="0"/>
          </a:p>
          <a:p>
            <a:r>
              <a:rPr lang="hu-HU" dirty="0" smtClean="0"/>
              <a:t>fejléc</a:t>
            </a:r>
            <a:r>
              <a:rPr lang="hu-HU" dirty="0"/>
              <a:t>, lábléc </a:t>
            </a:r>
          </a:p>
          <a:p>
            <a:r>
              <a:rPr lang="hu-HU" dirty="0"/>
              <a:t>oldalszámozás</a:t>
            </a:r>
          </a:p>
          <a:p>
            <a:r>
              <a:rPr lang="hu-HU" dirty="0"/>
              <a:t>hasábszám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334000" y="5791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grpSp>
        <p:nvGrpSpPr>
          <p:cNvPr id="42002" name="Group 18"/>
          <p:cNvGrpSpPr>
            <a:grpSpLocks/>
          </p:cNvGrpSpPr>
          <p:nvPr/>
        </p:nvGrpSpPr>
        <p:grpSpPr bwMode="auto">
          <a:xfrm>
            <a:off x="4800600" y="1828800"/>
            <a:ext cx="2895600" cy="4343400"/>
            <a:chOff x="3024" y="1152"/>
            <a:chExt cx="1824" cy="2736"/>
          </a:xfrm>
        </p:grpSpPr>
        <p:grpSp>
          <p:nvGrpSpPr>
            <p:cNvPr id="42000" name="Group 16"/>
            <p:cNvGrpSpPr>
              <a:grpSpLocks/>
            </p:cNvGrpSpPr>
            <p:nvPr/>
          </p:nvGrpSpPr>
          <p:grpSpPr bwMode="auto">
            <a:xfrm>
              <a:off x="3024" y="1152"/>
              <a:ext cx="1824" cy="2736"/>
              <a:chOff x="3024" y="1152"/>
              <a:chExt cx="1824" cy="2736"/>
            </a:xfrm>
          </p:grpSpPr>
          <p:sp>
            <p:nvSpPr>
              <p:cNvPr id="41988" name="Rectangle 4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1824" cy="26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89" name="Text Box 5"/>
              <p:cNvSpPr txBox="1">
                <a:spLocks noChangeArrowheads="1"/>
              </p:cNvSpPr>
              <p:nvPr/>
            </p:nvSpPr>
            <p:spPr bwMode="auto">
              <a:xfrm>
                <a:off x="4512" y="3600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/>
                  <a:t>1</a:t>
                </a:r>
              </a:p>
            </p:txBody>
          </p:sp>
          <p:sp>
            <p:nvSpPr>
              <p:cNvPr id="41990" name="Text Box 6"/>
              <p:cNvSpPr txBox="1">
                <a:spLocks noChangeArrowheads="1"/>
              </p:cNvSpPr>
              <p:nvPr/>
            </p:nvSpPr>
            <p:spPr bwMode="auto">
              <a:xfrm>
                <a:off x="3168" y="1152"/>
                <a:ext cx="89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2000"/>
                  <a:t>Bevezetés</a:t>
                </a:r>
              </a:p>
            </p:txBody>
          </p:sp>
          <p:sp>
            <p:nvSpPr>
              <p:cNvPr id="41991" name="Rectangle 7"/>
              <p:cNvSpPr>
                <a:spLocks noChangeArrowheads="1"/>
              </p:cNvSpPr>
              <p:nvPr/>
            </p:nvSpPr>
            <p:spPr bwMode="auto">
              <a:xfrm>
                <a:off x="3216" y="1392"/>
                <a:ext cx="1392" cy="2112"/>
              </a:xfrm>
              <a:prstGeom prst="rect">
                <a:avLst/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92" name="Line 8"/>
              <p:cNvSpPr>
                <a:spLocks noChangeShapeType="1"/>
              </p:cNvSpPr>
              <p:nvPr/>
            </p:nvSpPr>
            <p:spPr bwMode="auto">
              <a:xfrm>
                <a:off x="3216" y="1344"/>
                <a:ext cx="1392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93" name="Line 9"/>
              <p:cNvSpPr>
                <a:spLocks noChangeShapeType="1"/>
              </p:cNvSpPr>
              <p:nvPr/>
            </p:nvSpPr>
            <p:spPr bwMode="auto">
              <a:xfrm>
                <a:off x="3216" y="3600"/>
                <a:ext cx="1392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001" name="Rectangle 17"/>
            <p:cNvSpPr>
              <a:spLocks noChangeArrowheads="1"/>
            </p:cNvSpPr>
            <p:nvPr/>
          </p:nvSpPr>
          <p:spPr bwMode="auto">
            <a:xfrm>
              <a:off x="3840" y="1392"/>
              <a:ext cx="48" cy="21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62991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Tördelés</a:t>
            </a:r>
            <a:endParaRPr lang="hu-H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 lvl="1"/>
            <a:r>
              <a:rPr lang="hu-HU" sz="3200" b="1" dirty="0"/>
              <a:t>Sorok</a:t>
            </a:r>
          </a:p>
          <a:p>
            <a:pPr lvl="1"/>
            <a:r>
              <a:rPr lang="hu-HU" sz="3200" b="1" dirty="0"/>
              <a:t>lapok</a:t>
            </a:r>
          </a:p>
          <a:p>
            <a:pPr lvl="1"/>
            <a:r>
              <a:rPr lang="hu-HU" sz="3200" b="1" dirty="0"/>
              <a:t>hasábok</a:t>
            </a:r>
            <a:endParaRPr lang="hu-HU" b="1" dirty="0"/>
          </a:p>
          <a:p>
            <a:pPr>
              <a:buFontTx/>
              <a:buNone/>
            </a:pPr>
            <a:endParaRPr lang="hu-HU" b="1" dirty="0"/>
          </a:p>
          <a:p>
            <a:r>
              <a:rPr lang="hu-HU" dirty="0"/>
              <a:t>kényszerített töréspontok:</a:t>
            </a:r>
          </a:p>
          <a:p>
            <a:pPr lvl="1"/>
            <a:r>
              <a:rPr lang="hu-HU" dirty="0"/>
              <a:t>shift+enter soremelés bekezdésen belül </a:t>
            </a:r>
            <a:r>
              <a:rPr lang="hu-HU" dirty="0" smtClean="0">
                <a:sym typeface="Symbol" charset="0"/>
              </a:rPr>
              <a:t></a:t>
            </a:r>
            <a:endParaRPr lang="hu-HU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429000" y="2209800"/>
            <a:ext cx="5410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hu-HU" sz="3200" dirty="0"/>
              <a:t>	a tördelés automatikus, de paraméterei beállíthatók</a:t>
            </a:r>
          </a:p>
          <a:p>
            <a:pPr marL="342900" indent="-342900">
              <a:spcBef>
                <a:spcPct val="20000"/>
              </a:spcBef>
            </a:pPr>
            <a:endParaRPr lang="hu-HU" sz="3200" dirty="0"/>
          </a:p>
          <a:p>
            <a:pPr marL="342900" indent="-342900">
              <a:spcBef>
                <a:spcPct val="20000"/>
              </a:spcBef>
            </a:pPr>
            <a:endParaRPr lang="hu-HU" sz="32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hu-HU" sz="3200" dirty="0"/>
          </a:p>
        </p:txBody>
      </p:sp>
      <p:sp>
        <p:nvSpPr>
          <p:cNvPr id="38917" name="AutoShape 5"/>
          <p:cNvSpPr>
            <a:spLocks/>
          </p:cNvSpPr>
          <p:nvPr/>
        </p:nvSpPr>
        <p:spPr bwMode="auto">
          <a:xfrm>
            <a:off x="3200400" y="20574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392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/>
              <a:t>Speciális elemek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005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Stílusok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Formázási paraméterek névvel ellátva</a:t>
            </a:r>
          </a:p>
          <a:p>
            <a:r>
              <a:rPr lang="hu-HU" dirty="0"/>
              <a:t>karakter-stílus</a:t>
            </a:r>
          </a:p>
          <a:p>
            <a:r>
              <a:rPr lang="hu-HU" dirty="0"/>
              <a:t>bekezdés-stílus (stílus)</a:t>
            </a:r>
          </a:p>
          <a:p>
            <a:r>
              <a:rPr lang="hu-HU" dirty="0"/>
              <a:t>tevékenységek</a:t>
            </a:r>
          </a:p>
          <a:p>
            <a:pPr lvl="1"/>
            <a:r>
              <a:rPr lang="hu-HU" dirty="0"/>
              <a:t>stílus létrehozása</a:t>
            </a:r>
          </a:p>
          <a:p>
            <a:pPr lvl="1"/>
            <a:r>
              <a:rPr lang="hu-HU" dirty="0"/>
              <a:t>stílus módosítása</a:t>
            </a:r>
          </a:p>
          <a:p>
            <a:pPr lvl="1"/>
            <a:r>
              <a:rPr lang="hu-HU" dirty="0"/>
              <a:t>stílus törlése</a:t>
            </a:r>
          </a:p>
          <a:p>
            <a:pPr lvl="1"/>
            <a:r>
              <a:rPr lang="hu-HU" dirty="0"/>
              <a:t>stílus </a:t>
            </a:r>
            <a:r>
              <a:rPr lang="hu-HU" dirty="0" smtClean="0"/>
              <a:t>hozzárendelése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3237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hu-HU"/>
              <a:t>Nyelvi elemek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844824"/>
            <a:ext cx="8153400" cy="4536504"/>
          </a:xfrm>
        </p:spPr>
        <p:txBody>
          <a:bodyPr numCol="2">
            <a:normAutofit fontScale="92500" lnSpcReduction="20000"/>
          </a:bodyPr>
          <a:lstStyle/>
          <a:p>
            <a:r>
              <a:rPr lang="hu-HU" dirty="0"/>
              <a:t>Nyelv beállítása /bekezdésenként/ (Language)</a:t>
            </a:r>
          </a:p>
          <a:p>
            <a:r>
              <a:rPr lang="hu-HU" dirty="0"/>
              <a:t>Helyesírás ellenőrzése (spelling)</a:t>
            </a:r>
          </a:p>
          <a:p>
            <a:r>
              <a:rPr lang="hu-HU" dirty="0"/>
              <a:t>Nyelvtani ellenőrzés  (grammar)</a:t>
            </a:r>
          </a:p>
          <a:p>
            <a:r>
              <a:rPr lang="hu-HU" dirty="0"/>
              <a:t>Automatikusan is</a:t>
            </a:r>
          </a:p>
          <a:p>
            <a:r>
              <a:rPr lang="hu-HU" dirty="0"/>
              <a:t>Automatikus javítás (auto-correct)</a:t>
            </a:r>
          </a:p>
          <a:p>
            <a:r>
              <a:rPr lang="hu-HU" dirty="0"/>
              <a:t>Rövidítésszótár (auto-text, kész szöveg)</a:t>
            </a:r>
          </a:p>
          <a:p>
            <a:r>
              <a:rPr lang="hu-HU" dirty="0"/>
              <a:t>Saját szótár </a:t>
            </a:r>
          </a:p>
          <a:p>
            <a:r>
              <a:rPr lang="hu-HU" dirty="0"/>
              <a:t>Szinonimaszótár (Thesaurus)</a:t>
            </a:r>
          </a:p>
          <a:p>
            <a:r>
              <a:rPr lang="hu-HU" dirty="0"/>
              <a:t>Elválasztás kezelése (Hyphenation)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371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hu-HU" dirty="0"/>
              <a:t>Beszúrások	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4038600" cy="4114800"/>
          </a:xfrm>
        </p:spPr>
        <p:txBody>
          <a:bodyPr>
            <a:noAutofit/>
          </a:bodyPr>
          <a:lstStyle/>
          <a:p>
            <a:r>
              <a:rPr lang="hu-HU" sz="2800" dirty="0"/>
              <a:t>Oldalszám</a:t>
            </a:r>
          </a:p>
          <a:p>
            <a:r>
              <a:rPr lang="hu-HU" sz="2800" dirty="0"/>
              <a:t>Dátum, idő</a:t>
            </a:r>
          </a:p>
          <a:p>
            <a:r>
              <a:rPr lang="hu-HU" sz="2800" dirty="0"/>
              <a:t>Lábjegyzet, végjegyzet</a:t>
            </a:r>
          </a:p>
          <a:p>
            <a:r>
              <a:rPr lang="hu-HU" sz="2800" dirty="0"/>
              <a:t>Kereszthivatkozás</a:t>
            </a:r>
          </a:p>
          <a:p>
            <a:r>
              <a:rPr lang="hu-HU" sz="2800" dirty="0"/>
              <a:t>Könyvjelző</a:t>
            </a:r>
          </a:p>
          <a:p>
            <a:r>
              <a:rPr lang="hu-HU" sz="2800" dirty="0" smtClean="0"/>
              <a:t>Hiperhivatkozás</a:t>
            </a:r>
            <a:endParaRPr lang="hu-HU" sz="2800" dirty="0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572000" y="1772816"/>
            <a:ext cx="426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800" dirty="0" smtClean="0"/>
              <a:t>Képaláírás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800" dirty="0" smtClean="0"/>
              <a:t>Ábrajegyzék</a:t>
            </a:r>
            <a:endParaRPr lang="hu-HU" sz="28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800" dirty="0"/>
              <a:t>Tárgymutató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800" dirty="0"/>
              <a:t>Tartalomjegyzék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800" dirty="0"/>
              <a:t>Kép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800" dirty="0"/>
              <a:t>File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u-HU" sz="2800" dirty="0"/>
              <a:t>Objektum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716299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hu-HU"/>
              <a:t>Objektumok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7772400" cy="4114800"/>
          </a:xfrm>
        </p:spPr>
        <p:txBody>
          <a:bodyPr/>
          <a:lstStyle/>
          <a:p>
            <a:r>
              <a:rPr lang="hu-HU" dirty="0"/>
              <a:t>Egyenlet</a:t>
            </a:r>
          </a:p>
          <a:p>
            <a:r>
              <a:rPr lang="hu-HU" dirty="0"/>
              <a:t>Táblázat </a:t>
            </a:r>
          </a:p>
          <a:p>
            <a:r>
              <a:rPr lang="hu-HU" dirty="0"/>
              <a:t>Diagram</a:t>
            </a:r>
          </a:p>
          <a:p>
            <a:r>
              <a:rPr lang="hu-HU" dirty="0"/>
              <a:t>Rajz</a:t>
            </a:r>
          </a:p>
          <a:p>
            <a:r>
              <a:rPr lang="hu-HU" dirty="0"/>
              <a:t>Térkép</a:t>
            </a:r>
          </a:p>
          <a:p>
            <a:r>
              <a:rPr lang="hu-HU" dirty="0"/>
              <a:t>Kép</a:t>
            </a:r>
          </a:p>
          <a:p>
            <a:r>
              <a:rPr lang="hu-HU" dirty="0"/>
              <a:t>Mozgókép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2743200" y="1524000"/>
          <a:ext cx="19812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gyenlet" r:id="rId5" imgW="1218960" imgH="444240" progId="Equation.3">
                  <p:embed/>
                </p:oleObj>
              </mc:Choice>
              <mc:Fallback>
                <p:oleObj name="Egyenlet" r:id="rId5" imgW="12189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524000"/>
                        <a:ext cx="1981200" cy="71913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426900"/>
              </p:ext>
            </p:extLst>
          </p:nvPr>
        </p:nvGraphicFramePr>
        <p:xfrm>
          <a:off x="6170613" y="1219200"/>
          <a:ext cx="2746375" cy="193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Chart" r:id="rId7" imgW="4505436" imgH="3181426" progId="MSGraph.Chart.8">
                  <p:embed followColorScheme="full"/>
                </p:oleObj>
              </mc:Choice>
              <mc:Fallback>
                <p:oleObj name="Chart" r:id="rId7" imgW="4505436" imgH="318142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0613" y="1219200"/>
                        <a:ext cx="2746375" cy="193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14600"/>
            <a:ext cx="3962400" cy="81121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49160" name="Group 8"/>
          <p:cNvGrpSpPr>
            <a:grpSpLocks/>
          </p:cNvGrpSpPr>
          <p:nvPr/>
        </p:nvGrpSpPr>
        <p:grpSpPr bwMode="auto">
          <a:xfrm>
            <a:off x="3200400" y="3124200"/>
            <a:ext cx="1447800" cy="1697038"/>
            <a:chOff x="7776" y="8769"/>
            <a:chExt cx="1584" cy="1584"/>
          </a:xfrm>
        </p:grpSpPr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7776" y="8769"/>
              <a:ext cx="1584" cy="1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Freeform 10"/>
            <p:cNvSpPr>
              <a:spLocks/>
            </p:cNvSpPr>
            <p:nvPr/>
          </p:nvSpPr>
          <p:spPr bwMode="auto">
            <a:xfrm>
              <a:off x="7800" y="8979"/>
              <a:ext cx="1545" cy="1260"/>
            </a:xfrm>
            <a:custGeom>
              <a:avLst/>
              <a:gdLst>
                <a:gd name="T0" fmla="*/ 60 w 600"/>
                <a:gd name="T1" fmla="*/ 315 h 690"/>
                <a:gd name="T2" fmla="*/ 225 w 600"/>
                <a:gd name="T3" fmla="*/ 690 h 690"/>
                <a:gd name="T4" fmla="*/ 600 w 600"/>
                <a:gd name="T5" fmla="*/ 660 h 690"/>
                <a:gd name="T6" fmla="*/ 450 w 600"/>
                <a:gd name="T7" fmla="*/ 360 h 690"/>
                <a:gd name="T8" fmla="*/ 120 w 600"/>
                <a:gd name="T9" fmla="*/ 0 h 690"/>
                <a:gd name="T10" fmla="*/ 0 w 600"/>
                <a:gd name="T11" fmla="*/ 60 h 690"/>
                <a:gd name="T12" fmla="*/ 60 w 600"/>
                <a:gd name="T13" fmla="*/ 31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0" h="690">
                  <a:moveTo>
                    <a:pt x="60" y="315"/>
                  </a:moveTo>
                  <a:lnTo>
                    <a:pt x="225" y="690"/>
                  </a:lnTo>
                  <a:lnTo>
                    <a:pt x="600" y="660"/>
                  </a:lnTo>
                  <a:lnTo>
                    <a:pt x="450" y="360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60" y="315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3" name="Freeform 11"/>
            <p:cNvSpPr>
              <a:spLocks/>
            </p:cNvSpPr>
            <p:nvPr/>
          </p:nvSpPr>
          <p:spPr bwMode="auto">
            <a:xfrm>
              <a:off x="7830" y="9504"/>
              <a:ext cx="750" cy="705"/>
            </a:xfrm>
            <a:custGeom>
              <a:avLst/>
              <a:gdLst>
                <a:gd name="T0" fmla="*/ 60 w 600"/>
                <a:gd name="T1" fmla="*/ 315 h 690"/>
                <a:gd name="T2" fmla="*/ 225 w 600"/>
                <a:gd name="T3" fmla="*/ 690 h 690"/>
                <a:gd name="T4" fmla="*/ 600 w 600"/>
                <a:gd name="T5" fmla="*/ 660 h 690"/>
                <a:gd name="T6" fmla="*/ 450 w 600"/>
                <a:gd name="T7" fmla="*/ 360 h 690"/>
                <a:gd name="T8" fmla="*/ 120 w 600"/>
                <a:gd name="T9" fmla="*/ 0 h 690"/>
                <a:gd name="T10" fmla="*/ 0 w 600"/>
                <a:gd name="T11" fmla="*/ 60 h 690"/>
                <a:gd name="T12" fmla="*/ 60 w 600"/>
                <a:gd name="T13" fmla="*/ 31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0" h="690">
                  <a:moveTo>
                    <a:pt x="60" y="315"/>
                  </a:moveTo>
                  <a:lnTo>
                    <a:pt x="225" y="690"/>
                  </a:lnTo>
                  <a:lnTo>
                    <a:pt x="600" y="660"/>
                  </a:lnTo>
                  <a:lnTo>
                    <a:pt x="450" y="360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60" y="315"/>
                  </a:lnTo>
                  <a:close/>
                </a:path>
              </a:pathLst>
            </a:custGeom>
            <a:solidFill>
              <a:srgbClr val="FFFFFF"/>
            </a:solidFill>
            <a:ln w="28575" cap="rnd" cmpd="sng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Freeform 12"/>
            <p:cNvSpPr>
              <a:spLocks/>
            </p:cNvSpPr>
            <p:nvPr/>
          </p:nvSpPr>
          <p:spPr bwMode="auto">
            <a:xfrm>
              <a:off x="7845" y="9684"/>
              <a:ext cx="540" cy="540"/>
            </a:xfrm>
            <a:custGeom>
              <a:avLst/>
              <a:gdLst>
                <a:gd name="T0" fmla="*/ 60 w 600"/>
                <a:gd name="T1" fmla="*/ 315 h 690"/>
                <a:gd name="T2" fmla="*/ 225 w 600"/>
                <a:gd name="T3" fmla="*/ 690 h 690"/>
                <a:gd name="T4" fmla="*/ 600 w 600"/>
                <a:gd name="T5" fmla="*/ 660 h 690"/>
                <a:gd name="T6" fmla="*/ 450 w 600"/>
                <a:gd name="T7" fmla="*/ 360 h 690"/>
                <a:gd name="T8" fmla="*/ 120 w 600"/>
                <a:gd name="T9" fmla="*/ 0 h 690"/>
                <a:gd name="T10" fmla="*/ 0 w 600"/>
                <a:gd name="T11" fmla="*/ 60 h 690"/>
                <a:gd name="T12" fmla="*/ 60 w 600"/>
                <a:gd name="T13" fmla="*/ 31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0" h="690">
                  <a:moveTo>
                    <a:pt x="60" y="315"/>
                  </a:moveTo>
                  <a:lnTo>
                    <a:pt x="225" y="690"/>
                  </a:lnTo>
                  <a:lnTo>
                    <a:pt x="600" y="660"/>
                  </a:lnTo>
                  <a:lnTo>
                    <a:pt x="450" y="360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60" y="315"/>
                  </a:lnTo>
                  <a:close/>
                </a:path>
              </a:pathLst>
            </a:custGeom>
            <a:solidFill>
              <a:srgbClr val="FFFFFF"/>
            </a:solidFill>
            <a:ln w="381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49165" name="Object 13"/>
          <p:cNvGraphicFramePr>
            <a:graphicFrameLocks noChangeAspect="1"/>
          </p:cNvGraphicFramePr>
          <p:nvPr/>
        </p:nvGraphicFramePr>
        <p:xfrm>
          <a:off x="6553200" y="3429000"/>
          <a:ext cx="2117725" cy="157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Microsoft Map" r:id="rId10" imgW="2118240" imgH="1569600" progId="MSMap.8">
                  <p:embed/>
                </p:oleObj>
              </mc:Choice>
              <mc:Fallback>
                <p:oleObj name="Microsoft Map" r:id="rId10" imgW="2118240" imgH="1569600" progId="MSMap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429000"/>
                        <a:ext cx="2117725" cy="157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167" name="Picture 15" descr="kaktusz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495800"/>
            <a:ext cx="2065338" cy="141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68" name="heizb50.avi">
            <a:hlinkClick r:id="" action="ppaction://media"/>
          </p:cNvPr>
          <p:cNvPicPr>
            <a:picLocks noRot="1" noChangeAspect="1" noChangeArrowheads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10200"/>
            <a:ext cx="116522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529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91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916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Szövegszerkesztők típusai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b="1" dirty="0"/>
              <a:t>Egyszerű (Text editor)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dirty="0"/>
              <a:t>Szöveg megjelenési formája érdektelen </a:t>
            </a:r>
            <a:br>
              <a:rPr lang="hu-HU" dirty="0"/>
            </a:br>
            <a:r>
              <a:rPr lang="hu-HU" dirty="0"/>
              <a:t>(pico, textedit, ...)</a:t>
            </a:r>
          </a:p>
          <a:p>
            <a:pPr>
              <a:lnSpc>
                <a:spcPct val="90000"/>
              </a:lnSpc>
            </a:pPr>
            <a:r>
              <a:rPr lang="hu-HU" b="1" dirty="0"/>
              <a:t>Professzionális (Word processor)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dirty="0"/>
              <a:t>Formázott dokumentumok (WORD,...)</a:t>
            </a:r>
          </a:p>
          <a:p>
            <a:pPr>
              <a:lnSpc>
                <a:spcPct val="90000"/>
              </a:lnSpc>
            </a:pPr>
            <a:r>
              <a:rPr lang="hu-HU" b="1" dirty="0"/>
              <a:t>Kiadványszerkesztő (Desctop Publishing)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hu-HU" dirty="0"/>
              <a:t>Nyomdai termékek (Ventura Publisher, Page Maker, ...)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776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/>
              <a:t>Szövegszerkesztők szolgáltatásai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Szerkesztés (tartalom)</a:t>
            </a:r>
          </a:p>
          <a:p>
            <a:pPr lvl="1">
              <a:buFontTx/>
              <a:buNone/>
            </a:pPr>
            <a:r>
              <a:rPr lang="hu-HU" dirty="0"/>
              <a:t>Minden szövegszerkesztő támogatja</a:t>
            </a:r>
          </a:p>
          <a:p>
            <a:r>
              <a:rPr lang="hu-HU" b="1" dirty="0"/>
              <a:t>Formázás (megjelenési forma)</a:t>
            </a:r>
          </a:p>
          <a:p>
            <a:pPr lvl="1">
              <a:buFontTx/>
              <a:buNone/>
            </a:pPr>
            <a:r>
              <a:rPr lang="hu-HU" dirty="0"/>
              <a:t>Professzionális szövegszerkesztő támogatja</a:t>
            </a:r>
          </a:p>
          <a:p>
            <a:r>
              <a:rPr lang="hu-HU" b="1" dirty="0"/>
              <a:t>Speciális</a:t>
            </a:r>
          </a:p>
          <a:p>
            <a:pPr lvl="1">
              <a:buFontTx/>
              <a:buNone/>
            </a:pPr>
            <a:r>
              <a:rPr lang="hu-HU" dirty="0"/>
              <a:t>Professzionális szövegszerkesztők extra </a:t>
            </a:r>
            <a:r>
              <a:rPr lang="hu-HU" dirty="0" smtClean="0"/>
              <a:t>szolgáltatásai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7029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Mértékegységek</a:t>
            </a:r>
            <a:endParaRPr lang="en-GB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pont	pt	1 pt    = 0.0351 cm</a:t>
            </a:r>
          </a:p>
          <a:p>
            <a:r>
              <a:rPr lang="hu-HU" dirty="0"/>
              <a:t>inch 	in, ”  </a:t>
            </a:r>
            <a:r>
              <a:rPr lang="hu-HU" dirty="0" smtClean="0"/>
              <a:t>	1 </a:t>
            </a:r>
            <a:r>
              <a:rPr lang="hu-HU" dirty="0"/>
              <a:t>in    = 72.27 pt =2.54 cm</a:t>
            </a:r>
          </a:p>
          <a:p>
            <a:r>
              <a:rPr lang="hu-HU" dirty="0"/>
              <a:t>cm 	</a:t>
            </a:r>
            <a:r>
              <a:rPr lang="hu-HU" dirty="0" smtClean="0"/>
              <a:t>	</a:t>
            </a:r>
            <a:r>
              <a:rPr lang="hu-HU" dirty="0" smtClean="0"/>
              <a:t>1 cm </a:t>
            </a:r>
            <a:r>
              <a:rPr lang="hu-HU" dirty="0"/>
              <a:t>	 </a:t>
            </a:r>
            <a:r>
              <a:rPr lang="hu-HU" dirty="0" smtClean="0"/>
              <a:t>= </a:t>
            </a:r>
            <a:r>
              <a:rPr lang="hu-HU" dirty="0"/>
              <a:t>28.54 pt</a:t>
            </a:r>
          </a:p>
          <a:p>
            <a:r>
              <a:rPr lang="hu-HU" dirty="0" smtClean="0"/>
              <a:t>sor</a:t>
            </a:r>
            <a:r>
              <a:rPr lang="hu-HU" dirty="0"/>
              <a:t>, line	li	1 line = 12 pt</a:t>
            </a:r>
          </a:p>
          <a:p>
            <a:endParaRPr lang="hu-HU" dirty="0" smtClean="0"/>
          </a:p>
          <a:p>
            <a:r>
              <a:rPr lang="hu-HU" dirty="0" smtClean="0"/>
              <a:t>A4 </a:t>
            </a:r>
            <a:r>
              <a:rPr lang="hu-HU" dirty="0"/>
              <a:t>		</a:t>
            </a:r>
            <a:r>
              <a:rPr lang="hu-HU" dirty="0" smtClean="0"/>
              <a:t>210 </a:t>
            </a:r>
            <a:r>
              <a:rPr lang="hu-HU" dirty="0"/>
              <a:t>* 297 mm   </a:t>
            </a:r>
          </a:p>
          <a:p>
            <a:r>
              <a:rPr lang="hu-HU" dirty="0"/>
              <a:t>Letter	8.5” * 11” ~  216 * 279 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756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Microsoft Word szövegszerkesztők</a:t>
            </a:r>
            <a:endParaRPr lang="en-GB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4585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hu-HU"/>
              <a:t>Verziók</a:t>
            </a: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343400"/>
          </a:xfrm>
        </p:spPr>
        <p:txBody>
          <a:bodyPr>
            <a:normAutofit/>
          </a:bodyPr>
          <a:lstStyle/>
          <a:p>
            <a:r>
              <a:rPr lang="hu-HU" sz="2800" dirty="0"/>
              <a:t>MS WORD			</a:t>
            </a:r>
            <a:r>
              <a:rPr lang="hu-HU" sz="2800" dirty="0" smtClean="0"/>
              <a:t>(</a:t>
            </a:r>
            <a:r>
              <a:rPr lang="hu-HU" sz="2800" dirty="0"/>
              <a:t>DOS)</a:t>
            </a:r>
          </a:p>
          <a:p>
            <a:r>
              <a:rPr lang="hu-HU" sz="2800" dirty="0"/>
              <a:t>Word for Windows 2.0, 6.0 	(WIN 3.1)</a:t>
            </a:r>
          </a:p>
          <a:p>
            <a:pPr>
              <a:lnSpc>
                <a:spcPct val="140000"/>
              </a:lnSpc>
            </a:pPr>
            <a:r>
              <a:rPr lang="hu-HU" sz="2800" dirty="0"/>
              <a:t>Word for Windows 7.0		(WIN 95-)</a:t>
            </a:r>
          </a:p>
          <a:p>
            <a:r>
              <a:rPr lang="hu-HU" sz="2800" dirty="0"/>
              <a:t>Word for </a:t>
            </a:r>
            <a:r>
              <a:rPr lang="hu-HU" sz="2800" dirty="0" smtClean="0"/>
              <a:t>Windows 8.0</a:t>
            </a:r>
            <a:r>
              <a:rPr lang="hu-HU" sz="2800" dirty="0"/>
              <a:t>	</a:t>
            </a:r>
            <a:r>
              <a:rPr lang="hu-HU" sz="2800" dirty="0" smtClean="0"/>
              <a:t>	(</a:t>
            </a:r>
            <a:r>
              <a:rPr lang="hu-HU" sz="2800" dirty="0"/>
              <a:t>WIN 98-)</a:t>
            </a:r>
          </a:p>
          <a:p>
            <a:r>
              <a:rPr lang="hu-HU" sz="2800" dirty="0"/>
              <a:t>Microsoft Word 2000		(WIN 2000-)</a:t>
            </a:r>
          </a:p>
          <a:p>
            <a:r>
              <a:rPr lang="hu-HU" sz="2800" dirty="0"/>
              <a:t>Microsoft Word 2003		(WIN XP-)</a:t>
            </a:r>
          </a:p>
          <a:p>
            <a:r>
              <a:rPr lang="hu-HU" sz="2800" dirty="0"/>
              <a:t>Microsoft Word 2007		(WIN Vista-</a:t>
            </a:r>
            <a:r>
              <a:rPr lang="hu-HU" sz="2800" dirty="0" smtClean="0"/>
              <a:t>)</a:t>
            </a:r>
          </a:p>
          <a:p>
            <a:pPr algn="ctr"/>
            <a:r>
              <a:rPr lang="hu-HU" sz="2800" b="1" u="sng" dirty="0" smtClean="0"/>
              <a:t>Microsoft Word 2010</a:t>
            </a:r>
            <a:endParaRPr lang="hu-HU" sz="2800" b="1" u="sng" dirty="0"/>
          </a:p>
        </p:txBody>
      </p:sp>
    </p:spTree>
    <p:extLst>
      <p:ext uri="{BB962C8B-B14F-4D97-AF65-F5344CB8AC3E}">
        <p14:creationId xmlns:p14="http://schemas.microsoft.com/office/powerpoint/2010/main" val="17351187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Tulajdonságok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057400"/>
            <a:ext cx="8784976" cy="4114800"/>
          </a:xfrm>
        </p:spPr>
        <p:txBody>
          <a:bodyPr/>
          <a:lstStyle/>
          <a:p>
            <a:r>
              <a:rPr lang="hu-HU" dirty="0"/>
              <a:t>WYSIWYG (What you see is what you get)</a:t>
            </a:r>
          </a:p>
          <a:p>
            <a:r>
              <a:rPr lang="hu-HU" dirty="0"/>
              <a:t>Binárisan formázott </a:t>
            </a:r>
          </a:p>
          <a:p>
            <a:r>
              <a:rPr lang="hu-HU" dirty="0"/>
              <a:t>Dokumentum-file  	*.</a:t>
            </a:r>
            <a:r>
              <a:rPr lang="hu-HU" dirty="0" smtClean="0"/>
              <a:t>docx </a:t>
            </a:r>
            <a:r>
              <a:rPr lang="hu-HU" dirty="0"/>
              <a:t>(Word dokumentum)</a:t>
            </a:r>
          </a:p>
          <a:p>
            <a:r>
              <a:rPr lang="hu-HU" dirty="0"/>
              <a:t>Honosított software-ek is</a:t>
            </a:r>
          </a:p>
          <a:p>
            <a:pPr>
              <a:lnSpc>
                <a:spcPct val="90000"/>
              </a:lnSpc>
            </a:pPr>
            <a:r>
              <a:rPr lang="hu-HU" dirty="0"/>
              <a:t>a </a:t>
            </a:r>
            <a:r>
              <a:rPr lang="hu-HU" dirty="0">
                <a:solidFill>
                  <a:srgbClr val="FF0000"/>
                </a:solidFill>
              </a:rPr>
              <a:t>Microsoft Office xx </a:t>
            </a:r>
            <a:r>
              <a:rPr lang="hu-HU" dirty="0"/>
              <a:t>irodai software-csomag </a:t>
            </a:r>
            <a:r>
              <a:rPr lang="hu-HU" dirty="0" smtClean="0"/>
              <a:t>részeként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225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488</Words>
  <Application>Microsoft Office PowerPoint</Application>
  <PresentationFormat>Diavetítés a képernyőre (4:3 oldalarány)</PresentationFormat>
  <Paragraphs>206</Paragraphs>
  <Slides>36</Slides>
  <Notes>0</Notes>
  <HiddenSlides>0</HiddenSlides>
  <MMClips>1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3</vt:i4>
      </vt:variant>
      <vt:variant>
        <vt:lpstr>Diacímek</vt:lpstr>
      </vt:variant>
      <vt:variant>
        <vt:i4>36</vt:i4>
      </vt:variant>
    </vt:vector>
  </HeadingPairs>
  <TitlesOfParts>
    <vt:vector size="40" baseType="lpstr">
      <vt:lpstr>Office-téma</vt:lpstr>
      <vt:lpstr>Egyenlet</vt:lpstr>
      <vt:lpstr>Chart</vt:lpstr>
      <vt:lpstr>Microsoft Map</vt:lpstr>
      <vt:lpstr>Informatika</vt:lpstr>
      <vt:lpstr>Számítógépes dokumentumkészítés </vt:lpstr>
      <vt:lpstr>Szövegfile-ok típusai</vt:lpstr>
      <vt:lpstr>Szövegszerkesztők típusai</vt:lpstr>
      <vt:lpstr>Szövegszerkesztők szolgáltatásai</vt:lpstr>
      <vt:lpstr>Mértékegységek</vt:lpstr>
      <vt:lpstr>Microsoft Word szövegszerkesztők</vt:lpstr>
      <vt:lpstr>Verziók</vt:lpstr>
      <vt:lpstr>Tulajdonságok</vt:lpstr>
      <vt:lpstr>PowerPoint bemutató</vt:lpstr>
      <vt:lpstr>Parancsvégrehajtás</vt:lpstr>
      <vt:lpstr>File-kezelés</vt:lpstr>
      <vt:lpstr>Konverziók</vt:lpstr>
      <vt:lpstr>Szöveg bevitele I.</vt:lpstr>
      <vt:lpstr>Szöveg bevitele II</vt:lpstr>
      <vt:lpstr>Szerkesztés</vt:lpstr>
      <vt:lpstr>Szövegegységek (szerkesztéshez)</vt:lpstr>
      <vt:lpstr>Tevékenységek I</vt:lpstr>
      <vt:lpstr>Tevékenységek II</vt:lpstr>
      <vt:lpstr>Tevékenységek III</vt:lpstr>
      <vt:lpstr>Formázás</vt:lpstr>
      <vt:lpstr>Word dokumentum szintjei</vt:lpstr>
      <vt:lpstr>Formázás</vt:lpstr>
      <vt:lpstr>Lehetőségek</vt:lpstr>
      <vt:lpstr>Karakterformátum I</vt:lpstr>
      <vt:lpstr>PowerPoint bemutató</vt:lpstr>
      <vt:lpstr>PowerPoint bemutató</vt:lpstr>
      <vt:lpstr>Bekezdés</vt:lpstr>
      <vt:lpstr>Bekezdés II</vt:lpstr>
      <vt:lpstr>Szakasz, Dokumentum</vt:lpstr>
      <vt:lpstr>Tördelés</vt:lpstr>
      <vt:lpstr>Speciális elemek</vt:lpstr>
      <vt:lpstr>Stílusok</vt:lpstr>
      <vt:lpstr>Nyelvi elemek</vt:lpstr>
      <vt:lpstr>Beszúrások </vt:lpstr>
      <vt:lpstr>Objektumok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Tantárgy neve</dc:title>
  <dc:creator>Biomechanika</dc:creator>
  <cp:lastModifiedBy>Katona Péter</cp:lastModifiedBy>
  <cp:revision>24</cp:revision>
  <dcterms:created xsi:type="dcterms:W3CDTF">2015-08-18T11:06:56Z</dcterms:created>
  <dcterms:modified xsi:type="dcterms:W3CDTF">2015-09-17T08:50:24Z</dcterms:modified>
</cp:coreProperties>
</file>