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5" r:id="rId11"/>
    <p:sldId id="269" r:id="rId12"/>
    <p:sldId id="266" r:id="rId13"/>
    <p:sldId id="267" r:id="rId14"/>
    <p:sldId id="268" r:id="rId15"/>
    <p:sldId id="270" r:id="rId16"/>
    <p:sldId id="272" r:id="rId17"/>
    <p:sldId id="273" r:id="rId18"/>
    <p:sldId id="274" r:id="rId19"/>
    <p:sldId id="271" r:id="rId20"/>
    <p:sldId id="276" r:id="rId21"/>
    <p:sldId id="277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CC3D0507-257B-48A7-9789-AB919E51A688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5"/>
            <p14:sldId id="265"/>
            <p14:sldId id="269"/>
            <p14:sldId id="266"/>
            <p14:sldId id="267"/>
            <p14:sldId id="268"/>
            <p14:sldId id="270"/>
            <p14:sldId id="272"/>
            <p14:sldId id="273"/>
            <p14:sldId id="274"/>
            <p14:sldId id="271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B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72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C1BBE-877D-4338-8F40-ADC53856ED2A}" type="datetimeFigureOut">
              <a:rPr lang="hu-HU" smtClean="0"/>
              <a:t>2015.11.26.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dirty="0" smtClean="0"/>
              <a:t>Bock Ádám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8C0ED-B7C4-4E0D-96C3-B50CFC067CD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30892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3B529-C4B3-4B18-98A7-EECC303AC870}" type="datetimeFigureOut">
              <a:rPr lang="hu-HU" smtClean="0"/>
              <a:t>2015.11.26.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dirty="0" smtClean="0"/>
              <a:t>Bock Ádám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B5C9F-243A-4C3B-804E-AFCDD5EF00C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59304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148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115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9D1B-24F2-4908-894E-7465890CCDA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2015.11.26.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Bock Ádám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5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D8ED-5A6B-4829-AB43-8DDFD7F1C12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2015.11.26.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Bock Ádám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7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0D0D-E2BD-4892-8BCF-E756E6F94C5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2015.11.26.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Bock Ádám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8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C251-5DE1-4782-8648-E908E5F84A0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2015.11.26.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Bock Ádám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2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6355-F896-4E03-BEB0-E5F826EE984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2015.11.26.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Bock Ádám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4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FE77-0842-4722-9B73-272242FC02B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2015.11.26.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Bock Ádám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1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EE57-B386-4050-B2B5-EDA971B63BD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2015.11.26.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Bock Ádám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3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E369-DC74-4523-B1A7-0023D8D816C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2015.11.26.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Bock Ádám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7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69B5-59BC-44ED-AEFA-924823BF792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2015.11.26.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Bock Ádám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2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7492-8881-4FBF-B42D-3D8A78D3923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2015.11.26.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Bock Ádám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1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4A13-9054-4572-893F-99C8D6DF67C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2015.11.26.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Bock Ádám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8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90D0-286A-4706-9E5D-B79ADCC7697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2015.11.26.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 smtClean="0">
                <a:solidFill>
                  <a:prstClr val="black">
                    <a:tint val="75000"/>
                  </a:prstClr>
                </a:solidFill>
              </a:rPr>
              <a:t>Bock Ádám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2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9992" y="3933056"/>
            <a:ext cx="4244008" cy="36004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Informatika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Bock Ádám </a:t>
            </a:r>
            <a:endParaRPr lang="hu-H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Új dia készítése - törlés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5987008" cy="4785395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Új dia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parancsikonnal -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új, üres dia.</a:t>
            </a:r>
          </a:p>
          <a:p>
            <a:pPr marL="0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Jobb oldalon a minta diák fölött jobb egér kattintással.</a:t>
            </a:r>
          </a:p>
          <a:p>
            <a:pPr lvl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Új dia.</a:t>
            </a:r>
          </a:p>
          <a:p>
            <a:pPr lvl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Előző dia másolata.</a:t>
            </a:r>
          </a:p>
          <a:p>
            <a:pPr lvl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Adott dia törlése.</a:t>
            </a:r>
          </a:p>
          <a:p>
            <a:pPr lvl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Diák szakaszba rendezése.</a:t>
            </a:r>
          </a:p>
          <a:p>
            <a:pPr lvl="1"/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1531"/>
            <a:ext cx="1900411" cy="116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23" y="2549135"/>
            <a:ext cx="2422946" cy="284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gyenes összekötő nyíllal 6"/>
          <p:cNvCxnSpPr/>
          <p:nvPr/>
        </p:nvCxnSpPr>
        <p:spPr>
          <a:xfrm>
            <a:off x="2627784" y="3861048"/>
            <a:ext cx="3312368" cy="36004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4436368" y="4437112"/>
            <a:ext cx="1863824" cy="1800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076328" y="4941168"/>
            <a:ext cx="2223864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5652120" y="5229200"/>
            <a:ext cx="792088" cy="16426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endCxn id="5122" idx="1"/>
          </p:cNvCxnSpPr>
          <p:nvPr/>
        </p:nvCxnSpPr>
        <p:spPr>
          <a:xfrm>
            <a:off x="3712096" y="1593679"/>
            <a:ext cx="3308176" cy="18002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9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 beállításai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endParaRPr lang="hu-H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Lehetőség van előre beépített sablont használni a diákhoz. Ez </a:t>
            </a: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mintát </a:t>
            </a: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 a </a:t>
            </a: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diáknak, mind a háttérnek, mind az elemeknek a dián.</a:t>
            </a:r>
            <a:endParaRPr lang="hu-HU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Beállíthatjuk a dia méretét és tájolását.</a:t>
            </a:r>
          </a:p>
          <a:p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1129"/>
            <a:ext cx="5424419" cy="160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Jobbra nyíl 5"/>
          <p:cNvSpPr/>
          <p:nvPr/>
        </p:nvSpPr>
        <p:spPr>
          <a:xfrm rot="16200000">
            <a:off x="4301970" y="2762926"/>
            <a:ext cx="792088" cy="39604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 rot="16200000">
            <a:off x="35496" y="3717032"/>
            <a:ext cx="2412268" cy="39604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44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Új dia elrendezése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Jobb oldalon a minta diák fölött jobb egér kattintással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Az adott tartalom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meghatározza az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új dia elrendezését.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58" y="1844824"/>
            <a:ext cx="5217342" cy="390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9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Beszúrás – új elemek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28286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5462761" cy="136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79512" y="3573016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Számos új elemet illeszthetünk  be, amelyeket   parancsikonokkal érünk el.</a:t>
            </a:r>
            <a:endParaRPr lang="hu-H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1979712" y="2636912"/>
            <a:ext cx="2016224" cy="93610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2699792" y="2636912"/>
            <a:ext cx="2376264" cy="131154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2699792" y="2636912"/>
            <a:ext cx="3091420" cy="131154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2699792" y="2636913"/>
            <a:ext cx="3888432" cy="131154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2229278" y="4573695"/>
            <a:ext cx="1008112" cy="43948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2229278" y="4573695"/>
            <a:ext cx="1910674" cy="43948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2246402" y="4573695"/>
            <a:ext cx="2506591" cy="29546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Alakzatok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Egyszerű 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alakzatok.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SmartArt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	Szövegdoboz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Különböző ábrák szöveg		Új szöveg tartalom.</a:t>
            </a:r>
            <a:endParaRPr lang="hu-HU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helyekkel.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78" y="116632"/>
            <a:ext cx="2818399" cy="221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07"/>
          <a:stretch/>
        </p:blipFill>
        <p:spPr bwMode="auto">
          <a:xfrm>
            <a:off x="1835696" y="3789040"/>
            <a:ext cx="2857500" cy="18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574" y="3639593"/>
            <a:ext cx="3103518" cy="215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2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Áttűnések</a:t>
            </a:r>
            <a:endParaRPr lang="hu-H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6491064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Áttűnéssel az egyes diák vetítés közbeni „megérkezését” állítjuk be (effektusok).</a:t>
            </a:r>
          </a:p>
          <a:p>
            <a:pPr marL="0" indent="0">
              <a:buNone/>
            </a:pPr>
            <a:endParaRPr lang="hu-H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Megszabhatjuk, hogy kísérje-e hang a váltást, mennyi ideig tartson az effektus, melyik diákra legyen érvényes, valamint, hogy kattintásra, vagy automatikusan induljon. 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7" y="1988840"/>
            <a:ext cx="7200800" cy="178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37" y="5085184"/>
            <a:ext cx="4560230" cy="11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9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Animációk</a:t>
            </a:r>
            <a:endParaRPr lang="hu-H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147248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Animációkkal a dia egyes elemeit (szövegdoboz, kép, stb.) „mozgatjuk”, beállítjuk, hogyan jelenjenek meg, hogyan legyenek kiemelve, vagy hogyan tűnjek el.</a:t>
            </a:r>
          </a:p>
          <a:p>
            <a:pPr marL="0" indent="0">
              <a:buNone/>
            </a:pP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Megjelenés</a:t>
            </a:r>
          </a:p>
          <a:p>
            <a:pPr marL="0" indent="0">
              <a:buNone/>
            </a:pP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Kiemelés</a:t>
            </a:r>
          </a:p>
          <a:p>
            <a:pPr marL="0" indent="0">
              <a:buNone/>
            </a:pP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Eltűnés</a:t>
            </a:r>
          </a:p>
          <a:p>
            <a:pPr marL="0" indent="0">
              <a:buNone/>
            </a:pP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Megadhatjuk, hogy az animált elem egyes részei (pl. szövegdobozban felsorolás) egyszerre, vagy külön-külön legyenek animálva.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1"/>
          <a:stretch/>
        </p:blipFill>
        <p:spPr bwMode="auto">
          <a:xfrm>
            <a:off x="3779912" y="2348880"/>
            <a:ext cx="5007904" cy="179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69" y="2118079"/>
            <a:ext cx="864096" cy="7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69" y="3015680"/>
            <a:ext cx="854571" cy="72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79" y="3932797"/>
            <a:ext cx="751949" cy="72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Jobbra nyíl 3"/>
          <p:cNvSpPr/>
          <p:nvPr/>
        </p:nvSpPr>
        <p:spPr>
          <a:xfrm rot="17338147">
            <a:off x="7247841" y="3864378"/>
            <a:ext cx="1462329" cy="611223"/>
          </a:xfrm>
          <a:prstGeom prst="rightArrow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49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65278"/>
            <a:ext cx="2120255" cy="186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Animációk</a:t>
            </a:r>
            <a:endParaRPr lang="hu-H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620303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Az animált elemek sorszámot kapnak, ez alapján kerülnek lejátszásra a vetítés során.</a:t>
            </a:r>
          </a:p>
          <a:p>
            <a:pPr marL="0" indent="0">
              <a:buNone/>
            </a:pP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Beállíthatjuk, hogy hogyan induljon az animáció, mennyi ideig tartson és legyen-e késleltetve az indulása. </a:t>
            </a:r>
          </a:p>
          <a:p>
            <a:pPr marL="0" indent="0">
              <a:buNone/>
            </a:pP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Indítás: </a:t>
            </a:r>
          </a:p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Kattintásra.</a:t>
            </a:r>
          </a:p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Együtt az előzővel.</a:t>
            </a:r>
          </a:p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Az előző után.</a:t>
            </a:r>
          </a:p>
          <a:p>
            <a:pPr marL="0" indent="0">
              <a:buNone/>
            </a:pP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6228184" y="1196752"/>
            <a:ext cx="720080" cy="7200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6228184" y="1196752"/>
            <a:ext cx="720080" cy="76512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3744416" cy="190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2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Animációk</a:t>
            </a:r>
            <a:endParaRPr lang="hu-H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778720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Az animációk szerkesztéséhez könnyű felületet biztosít az „Animáció munkaablak”.</a:t>
            </a:r>
          </a:p>
          <a:p>
            <a:pPr marL="0" indent="0">
              <a:buNone/>
            </a:pPr>
            <a:endParaRPr lang="hu-HU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Egy elemhez több animációt is rendelhetünk, amelyeknél külön-külön tudjuk beállítani, hogy melyik mikor induljon és hogyan kerüljön lejátszásra. 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80039"/>
            <a:ext cx="407879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Jobbra nyíl 3"/>
          <p:cNvSpPr/>
          <p:nvPr/>
        </p:nvSpPr>
        <p:spPr>
          <a:xfrm rot="7599418">
            <a:off x="4758709" y="1543141"/>
            <a:ext cx="919776" cy="38894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09958"/>
            <a:ext cx="2475731" cy="211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abadkézi sokszög 4"/>
          <p:cNvSpPr/>
          <p:nvPr/>
        </p:nvSpPr>
        <p:spPr>
          <a:xfrm>
            <a:off x="734291" y="2867891"/>
            <a:ext cx="1419101" cy="983673"/>
          </a:xfrm>
          <a:custGeom>
            <a:avLst/>
            <a:gdLst>
              <a:gd name="connsiteX0" fmla="*/ 0 w 1419101"/>
              <a:gd name="connsiteY0" fmla="*/ 983673 h 983673"/>
              <a:gd name="connsiteX1" fmla="*/ 27709 w 1419101"/>
              <a:gd name="connsiteY1" fmla="*/ 831273 h 983673"/>
              <a:gd name="connsiteX2" fmla="*/ 55418 w 1419101"/>
              <a:gd name="connsiteY2" fmla="*/ 789709 h 983673"/>
              <a:gd name="connsiteX3" fmla="*/ 110836 w 1419101"/>
              <a:gd name="connsiteY3" fmla="*/ 665018 h 983673"/>
              <a:gd name="connsiteX4" fmla="*/ 152400 w 1419101"/>
              <a:gd name="connsiteY4" fmla="*/ 637309 h 983673"/>
              <a:gd name="connsiteX5" fmla="*/ 193964 w 1419101"/>
              <a:gd name="connsiteY5" fmla="*/ 568036 h 983673"/>
              <a:gd name="connsiteX6" fmla="*/ 207818 w 1419101"/>
              <a:gd name="connsiteY6" fmla="*/ 526473 h 983673"/>
              <a:gd name="connsiteX7" fmla="*/ 290945 w 1419101"/>
              <a:gd name="connsiteY7" fmla="*/ 498764 h 983673"/>
              <a:gd name="connsiteX8" fmla="*/ 332509 w 1419101"/>
              <a:gd name="connsiteY8" fmla="*/ 484909 h 983673"/>
              <a:gd name="connsiteX9" fmla="*/ 374073 w 1419101"/>
              <a:gd name="connsiteY9" fmla="*/ 471054 h 983673"/>
              <a:gd name="connsiteX10" fmla="*/ 609600 w 1419101"/>
              <a:gd name="connsiteY10" fmla="*/ 484909 h 983673"/>
              <a:gd name="connsiteX11" fmla="*/ 623454 w 1419101"/>
              <a:gd name="connsiteY11" fmla="*/ 623454 h 983673"/>
              <a:gd name="connsiteX12" fmla="*/ 581891 w 1419101"/>
              <a:gd name="connsiteY12" fmla="*/ 637309 h 983673"/>
              <a:gd name="connsiteX13" fmla="*/ 471054 w 1419101"/>
              <a:gd name="connsiteY13" fmla="*/ 595745 h 983673"/>
              <a:gd name="connsiteX14" fmla="*/ 443345 w 1419101"/>
              <a:gd name="connsiteY14" fmla="*/ 512618 h 983673"/>
              <a:gd name="connsiteX15" fmla="*/ 457200 w 1419101"/>
              <a:gd name="connsiteY15" fmla="*/ 387927 h 983673"/>
              <a:gd name="connsiteX16" fmla="*/ 581891 w 1419101"/>
              <a:gd name="connsiteY16" fmla="*/ 318654 h 983673"/>
              <a:gd name="connsiteX17" fmla="*/ 623454 w 1419101"/>
              <a:gd name="connsiteY17" fmla="*/ 290945 h 983673"/>
              <a:gd name="connsiteX18" fmla="*/ 706582 w 1419101"/>
              <a:gd name="connsiteY18" fmla="*/ 263236 h 983673"/>
              <a:gd name="connsiteX19" fmla="*/ 831273 w 1419101"/>
              <a:gd name="connsiteY19" fmla="*/ 207818 h 983673"/>
              <a:gd name="connsiteX20" fmla="*/ 872836 w 1419101"/>
              <a:gd name="connsiteY20" fmla="*/ 193964 h 983673"/>
              <a:gd name="connsiteX21" fmla="*/ 1343891 w 1419101"/>
              <a:gd name="connsiteY21" fmla="*/ 166254 h 983673"/>
              <a:gd name="connsiteX22" fmla="*/ 1371600 w 1419101"/>
              <a:gd name="connsiteY22" fmla="*/ 124691 h 983673"/>
              <a:gd name="connsiteX23" fmla="*/ 1316182 w 1419101"/>
              <a:gd name="connsiteY23" fmla="*/ 41564 h 983673"/>
              <a:gd name="connsiteX24" fmla="*/ 1274618 w 1419101"/>
              <a:gd name="connsiteY24" fmla="*/ 27709 h 983673"/>
              <a:gd name="connsiteX25" fmla="*/ 1233054 w 1419101"/>
              <a:gd name="connsiteY25" fmla="*/ 0 h 983673"/>
              <a:gd name="connsiteX26" fmla="*/ 1260764 w 1419101"/>
              <a:gd name="connsiteY26" fmla="*/ 27709 h 983673"/>
              <a:gd name="connsiteX27" fmla="*/ 1302327 w 1419101"/>
              <a:gd name="connsiteY27" fmla="*/ 41564 h 983673"/>
              <a:gd name="connsiteX28" fmla="*/ 1385454 w 1419101"/>
              <a:gd name="connsiteY28" fmla="*/ 83127 h 983673"/>
              <a:gd name="connsiteX29" fmla="*/ 1413164 w 1419101"/>
              <a:gd name="connsiteY29" fmla="*/ 166254 h 983673"/>
              <a:gd name="connsiteX30" fmla="*/ 1302327 w 1419101"/>
              <a:gd name="connsiteY30" fmla="*/ 249382 h 983673"/>
              <a:gd name="connsiteX31" fmla="*/ 1260764 w 1419101"/>
              <a:gd name="connsiteY31" fmla="*/ 277091 h 983673"/>
              <a:gd name="connsiteX32" fmla="*/ 1246909 w 1419101"/>
              <a:gd name="connsiteY32" fmla="*/ 318654 h 983673"/>
              <a:gd name="connsiteX33" fmla="*/ 1219200 w 1419101"/>
              <a:gd name="connsiteY33" fmla="*/ 346364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19101" h="983673">
                <a:moveTo>
                  <a:pt x="0" y="983673"/>
                </a:moveTo>
                <a:cubicBezTo>
                  <a:pt x="3211" y="961193"/>
                  <a:pt x="13709" y="863938"/>
                  <a:pt x="27709" y="831273"/>
                </a:cubicBezTo>
                <a:cubicBezTo>
                  <a:pt x="34268" y="815968"/>
                  <a:pt x="48655" y="804925"/>
                  <a:pt x="55418" y="789709"/>
                </a:cubicBezTo>
                <a:cubicBezTo>
                  <a:pt x="77367" y="740324"/>
                  <a:pt x="73211" y="702643"/>
                  <a:pt x="110836" y="665018"/>
                </a:cubicBezTo>
                <a:cubicBezTo>
                  <a:pt x="122610" y="653244"/>
                  <a:pt x="138545" y="646545"/>
                  <a:pt x="152400" y="637309"/>
                </a:cubicBezTo>
                <a:cubicBezTo>
                  <a:pt x="191645" y="519569"/>
                  <a:pt x="136911" y="663122"/>
                  <a:pt x="193964" y="568036"/>
                </a:cubicBezTo>
                <a:cubicBezTo>
                  <a:pt x="201478" y="555513"/>
                  <a:pt x="195934" y="534961"/>
                  <a:pt x="207818" y="526473"/>
                </a:cubicBezTo>
                <a:cubicBezTo>
                  <a:pt x="231585" y="509496"/>
                  <a:pt x="263236" y="508000"/>
                  <a:pt x="290945" y="498764"/>
                </a:cubicBezTo>
                <a:lnTo>
                  <a:pt x="332509" y="484909"/>
                </a:lnTo>
                <a:lnTo>
                  <a:pt x="374073" y="471054"/>
                </a:lnTo>
                <a:cubicBezTo>
                  <a:pt x="452582" y="475672"/>
                  <a:pt x="532642" y="468707"/>
                  <a:pt x="609600" y="484909"/>
                </a:cubicBezTo>
                <a:cubicBezTo>
                  <a:pt x="663458" y="496248"/>
                  <a:pt x="623906" y="622551"/>
                  <a:pt x="623454" y="623454"/>
                </a:cubicBezTo>
                <a:cubicBezTo>
                  <a:pt x="616923" y="636516"/>
                  <a:pt x="595745" y="632691"/>
                  <a:pt x="581891" y="637309"/>
                </a:cubicBezTo>
                <a:cubicBezTo>
                  <a:pt x="541686" y="630608"/>
                  <a:pt x="492678" y="638992"/>
                  <a:pt x="471054" y="595745"/>
                </a:cubicBezTo>
                <a:cubicBezTo>
                  <a:pt x="457992" y="569621"/>
                  <a:pt x="443345" y="512618"/>
                  <a:pt x="443345" y="512618"/>
                </a:cubicBezTo>
                <a:cubicBezTo>
                  <a:pt x="447963" y="471054"/>
                  <a:pt x="437373" y="424748"/>
                  <a:pt x="457200" y="387927"/>
                </a:cubicBezTo>
                <a:cubicBezTo>
                  <a:pt x="489387" y="328151"/>
                  <a:pt x="536402" y="341399"/>
                  <a:pt x="581891" y="318654"/>
                </a:cubicBezTo>
                <a:cubicBezTo>
                  <a:pt x="596784" y="311207"/>
                  <a:pt x="608238" y="297708"/>
                  <a:pt x="623454" y="290945"/>
                </a:cubicBezTo>
                <a:cubicBezTo>
                  <a:pt x="650145" y="279082"/>
                  <a:pt x="682279" y="279438"/>
                  <a:pt x="706582" y="263236"/>
                </a:cubicBezTo>
                <a:cubicBezTo>
                  <a:pt x="772447" y="219325"/>
                  <a:pt x="732349" y="240792"/>
                  <a:pt x="831273" y="207818"/>
                </a:cubicBezTo>
                <a:cubicBezTo>
                  <a:pt x="845127" y="203200"/>
                  <a:pt x="858283" y="195177"/>
                  <a:pt x="872836" y="193964"/>
                </a:cubicBezTo>
                <a:cubicBezTo>
                  <a:pt x="1140445" y="171663"/>
                  <a:pt x="983538" y="182634"/>
                  <a:pt x="1343891" y="166254"/>
                </a:cubicBezTo>
                <a:cubicBezTo>
                  <a:pt x="1353127" y="152400"/>
                  <a:pt x="1368863" y="141115"/>
                  <a:pt x="1371600" y="124691"/>
                </a:cubicBezTo>
                <a:cubicBezTo>
                  <a:pt x="1376684" y="94188"/>
                  <a:pt x="1334351" y="53677"/>
                  <a:pt x="1316182" y="41564"/>
                </a:cubicBezTo>
                <a:cubicBezTo>
                  <a:pt x="1304031" y="33463"/>
                  <a:pt x="1287680" y="34240"/>
                  <a:pt x="1274618" y="27709"/>
                </a:cubicBezTo>
                <a:cubicBezTo>
                  <a:pt x="1259725" y="20262"/>
                  <a:pt x="1249705" y="0"/>
                  <a:pt x="1233054" y="0"/>
                </a:cubicBezTo>
                <a:cubicBezTo>
                  <a:pt x="1219992" y="0"/>
                  <a:pt x="1249563" y="20988"/>
                  <a:pt x="1260764" y="27709"/>
                </a:cubicBezTo>
                <a:cubicBezTo>
                  <a:pt x="1273287" y="35223"/>
                  <a:pt x="1289265" y="35033"/>
                  <a:pt x="1302327" y="41564"/>
                </a:cubicBezTo>
                <a:cubicBezTo>
                  <a:pt x="1409748" y="95275"/>
                  <a:pt x="1280992" y="48307"/>
                  <a:pt x="1385454" y="83127"/>
                </a:cubicBezTo>
                <a:cubicBezTo>
                  <a:pt x="1394691" y="110836"/>
                  <a:pt x="1433817" y="145601"/>
                  <a:pt x="1413164" y="166254"/>
                </a:cubicBezTo>
                <a:cubicBezTo>
                  <a:pt x="1361906" y="217512"/>
                  <a:pt x="1396324" y="186717"/>
                  <a:pt x="1302327" y="249382"/>
                </a:cubicBezTo>
                <a:lnTo>
                  <a:pt x="1260764" y="277091"/>
                </a:lnTo>
                <a:cubicBezTo>
                  <a:pt x="1256146" y="290945"/>
                  <a:pt x="1254423" y="306131"/>
                  <a:pt x="1246909" y="318654"/>
                </a:cubicBezTo>
                <a:cubicBezTo>
                  <a:pt x="1240188" y="329855"/>
                  <a:pt x="1219200" y="346364"/>
                  <a:pt x="1219200" y="34636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42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Diavetítés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Itt lehetőség van a diavetítés megtekintésére, formázására.</a:t>
            </a:r>
          </a:p>
          <a:p>
            <a:pPr marL="0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diavetítés időzítése egy automatikus lejátszást tesz lehetővé.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709614" cy="16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01688" y="3853239"/>
            <a:ext cx="176419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Előnézet</a:t>
            </a:r>
            <a:endParaRPr lang="hu-H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680289" y="3853239"/>
            <a:ext cx="176419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Webes vetítés</a:t>
            </a:r>
            <a:endParaRPr lang="hu-H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716016" y="3853238"/>
            <a:ext cx="176419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Egyéni beállítások</a:t>
            </a:r>
            <a:endParaRPr lang="hu-H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804248" y="3853239"/>
            <a:ext cx="176419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Időzítés</a:t>
            </a:r>
            <a:endParaRPr lang="hu-H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1151620" y="3501008"/>
            <a:ext cx="36004" cy="35223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 flipV="1">
            <a:off x="3347864" y="3501008"/>
            <a:ext cx="504056" cy="51029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 flipV="1">
            <a:off x="5148064" y="3501008"/>
            <a:ext cx="979525" cy="51029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7350224" y="3480641"/>
            <a:ext cx="0" cy="51029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174035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Prezentáció készítés</a:t>
            </a:r>
          </a:p>
          <a:p>
            <a:pPr marL="0" indent="0" algn="ctr">
              <a:buNone/>
            </a:pPr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PowerPoint program segítségével</a:t>
            </a:r>
          </a:p>
          <a:p>
            <a:pPr marL="0" indent="0" algn="ctr">
              <a:buNone/>
            </a:pPr>
            <a:endParaRPr lang="hu-HU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hu-H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Egyéb</a:t>
            </a:r>
            <a:r>
              <a:rPr lang="hu-HU" dirty="0" smtClean="0"/>
              <a:t> </a:t>
            </a:r>
            <a:r>
              <a:rPr lang="hu-H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eszközök</a:t>
            </a:r>
            <a:endParaRPr lang="hu-H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Korrektúra</a:t>
            </a:r>
          </a:p>
          <a:p>
            <a:pPr lvl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Helyesírás ellenőrzése, megjegyzés beszúrása, fordítás megadása.</a:t>
            </a:r>
          </a:p>
          <a:p>
            <a:pPr lvl="1"/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Nézet</a:t>
            </a:r>
          </a:p>
          <a:p>
            <a:pPr lvl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Normál – szerkesztési nézet minta diákkal.</a:t>
            </a:r>
          </a:p>
          <a:p>
            <a:pPr lvl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Diarendező – sorrend beállítása.</a:t>
            </a:r>
          </a:p>
          <a:p>
            <a:pPr lvl="1"/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Jegyzetoldal – jegyzet készítése a diákhoz.</a:t>
            </a:r>
          </a:p>
          <a:p>
            <a:pPr lvl="1"/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4134"/>
            <a:ext cx="2953295" cy="109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5794434" cy="12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7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Köszönöm a figyelmet!</a:t>
            </a:r>
            <a:endParaRPr lang="hu-HU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Hogyan álljunk neki?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68052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 PowerPoint előadás egymás utáni diákat tartalmaz.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Egy </a:t>
            </a:r>
            <a:r>
              <a:rPr lang="hu-HU" dirty="0" smtClean="0"/>
              <a:t>szálra </a:t>
            </a:r>
            <a:r>
              <a:rPr lang="hu-HU" dirty="0" smtClean="0"/>
              <a:t>fűzzük fel a gondolatmentet. </a:t>
            </a:r>
          </a:p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diasor csupán kiegészítője az előadásnak.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Címszavakat, képeket, ábrákat tartalmaz főként, mivel a többit az előadó mondja el.</a:t>
            </a:r>
            <a:endParaRPr lang="hu-HU" dirty="0"/>
          </a:p>
        </p:txBody>
      </p:sp>
      <p:sp>
        <p:nvSpPr>
          <p:cNvPr id="6" name="Lefelé nyíl 5"/>
          <p:cNvSpPr/>
          <p:nvPr/>
        </p:nvSpPr>
        <p:spPr>
          <a:xfrm>
            <a:off x="2457778" y="2060848"/>
            <a:ext cx="360040" cy="360040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Lefelé nyíl 6"/>
          <p:cNvSpPr/>
          <p:nvPr/>
        </p:nvSpPr>
        <p:spPr>
          <a:xfrm>
            <a:off x="3604577" y="4448975"/>
            <a:ext cx="360040" cy="360040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83568" y="3284984"/>
            <a:ext cx="504056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9" name="Jobbra nyíl 8"/>
          <p:cNvSpPr/>
          <p:nvPr/>
        </p:nvSpPr>
        <p:spPr>
          <a:xfrm>
            <a:off x="1403648" y="3410998"/>
            <a:ext cx="288032" cy="25202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917718" y="3284984"/>
            <a:ext cx="5040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B</a:t>
            </a:r>
            <a:endParaRPr lang="hu-HU" dirty="0"/>
          </a:p>
        </p:txBody>
      </p:sp>
      <p:sp>
        <p:nvSpPr>
          <p:cNvPr id="11" name="Jobbra nyíl 10"/>
          <p:cNvSpPr/>
          <p:nvPr/>
        </p:nvSpPr>
        <p:spPr>
          <a:xfrm>
            <a:off x="2637798" y="3410998"/>
            <a:ext cx="288032" cy="25202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3100521" y="3284984"/>
            <a:ext cx="50405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C</a:t>
            </a:r>
            <a:endParaRPr lang="hu-HU" dirty="0"/>
          </a:p>
        </p:txBody>
      </p:sp>
      <p:sp>
        <p:nvSpPr>
          <p:cNvPr id="13" name="Jobbra nyíl 12"/>
          <p:cNvSpPr/>
          <p:nvPr/>
        </p:nvSpPr>
        <p:spPr>
          <a:xfrm>
            <a:off x="3820601" y="3410998"/>
            <a:ext cx="288032" cy="2520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4334671" y="3284984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D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5054751" y="3410998"/>
            <a:ext cx="288032" cy="2520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5498090" y="3284984"/>
            <a:ext cx="5040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" name="Jobbra nyíl 16"/>
          <p:cNvSpPr/>
          <p:nvPr/>
        </p:nvSpPr>
        <p:spPr>
          <a:xfrm>
            <a:off x="6218170" y="3410998"/>
            <a:ext cx="288032" cy="25202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6732240" y="3284984"/>
            <a:ext cx="5040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F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" name="Jobbra nyíl 18"/>
          <p:cNvSpPr/>
          <p:nvPr/>
        </p:nvSpPr>
        <p:spPr>
          <a:xfrm>
            <a:off x="7452320" y="3410998"/>
            <a:ext cx="288032" cy="2520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69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89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program megnyitása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 fontScale="92500" lnSpcReduction="10000"/>
          </a:bodyPr>
          <a:lstStyle/>
          <a:p>
            <a:pPr lvl="8">
              <a:buFont typeface="Arial" pitchFamily="34" charset="0"/>
              <a:buChar char="­"/>
            </a:pP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Start menüből,</a:t>
            </a:r>
          </a:p>
          <a:p>
            <a:pPr>
              <a:buFont typeface="Arial" pitchFamily="34" charset="0"/>
              <a:buChar char="­"/>
            </a:pP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 typeface="Arial" pitchFamily="34" charset="0"/>
              <a:buChar char="­"/>
            </a:pPr>
            <a:endParaRPr lang="hu-H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 typeface="Arial" pitchFamily="34" charset="0"/>
              <a:buChar char="­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A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sztali parancsikonon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duplán kattintva,</a:t>
            </a:r>
          </a:p>
          <a:p>
            <a:pPr>
              <a:buFont typeface="Arial" pitchFamily="34" charset="0"/>
              <a:buChar char="­"/>
            </a:pP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 typeface="Arial" pitchFamily="34" charset="0"/>
              <a:buChar char="­"/>
            </a:pPr>
            <a:endParaRPr lang="hu-H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>
              <a:buFont typeface="Arial" pitchFamily="34" charset="0"/>
              <a:buChar char="­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B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ármely PowerPoint file-on duplán kattintva.</a:t>
            </a:r>
          </a:p>
          <a:p>
            <a:pPr>
              <a:buFont typeface="Arial" pitchFamily="34" charset="0"/>
              <a:buChar char="­"/>
            </a:pP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80727"/>
            <a:ext cx="1950399" cy="423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04312"/>
            <a:ext cx="1688976" cy="174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31278"/>
            <a:ext cx="3222723" cy="118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Jobbra nyíl 5"/>
          <p:cNvSpPr/>
          <p:nvPr/>
        </p:nvSpPr>
        <p:spPr>
          <a:xfrm>
            <a:off x="6642595" y="1323791"/>
            <a:ext cx="521693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 rot="16200000">
            <a:off x="1854521" y="2360179"/>
            <a:ext cx="1130874" cy="34364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Jobbra nyíl 11"/>
          <p:cNvSpPr/>
          <p:nvPr/>
        </p:nvSpPr>
        <p:spPr>
          <a:xfrm rot="19419263">
            <a:off x="4212475" y="4702334"/>
            <a:ext cx="936107" cy="343644"/>
          </a:xfrm>
          <a:prstGeom prst="rightArrow">
            <a:avLst>
              <a:gd name="adj1" fmla="val 5078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24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Megjelenés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32" y="1089458"/>
            <a:ext cx="7084268" cy="47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524328" y="620688"/>
            <a:ext cx="129614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Címsor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516216" y="1758396"/>
            <a:ext cx="243453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Menüszalag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358117" y="4771267"/>
            <a:ext cx="286657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Szerkesztő felület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196977" y="2636912"/>
            <a:ext cx="286657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Eszköztárak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79512" y="4074304"/>
            <a:ext cx="286657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Minta dia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Egyenes összekötő nyíllal 7"/>
          <p:cNvCxnSpPr>
            <a:stCxn id="6" idx="1"/>
          </p:cNvCxnSpPr>
          <p:nvPr/>
        </p:nvCxnSpPr>
        <p:spPr>
          <a:xfrm flipH="1">
            <a:off x="7020272" y="851521"/>
            <a:ext cx="504056" cy="23083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 flipV="1">
            <a:off x="5580112" y="1412776"/>
            <a:ext cx="936104" cy="57645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 flipV="1">
            <a:off x="3358117" y="2220061"/>
            <a:ext cx="468052" cy="41685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V="1">
            <a:off x="2051720" y="3482188"/>
            <a:ext cx="0" cy="65556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V="1">
            <a:off x="5868144" y="4137750"/>
            <a:ext cx="1656184" cy="74383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3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Az előadás elkészítése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Amennyiben az előadást nem adjuk ki előre, vagy utólag a hallgatóságnak, úgy a diák kevés elemet tartalmazzanak.</a:t>
            </a: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Egy-egy dián egy-egy gondolat.</a:t>
            </a: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Címdia (előadás címe, szerzője, készítés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dátuma és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helye).</a:t>
            </a: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Tartalom dia – röviden összegzi, miről lesz szó az előadáson (címszavakban, képekkel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  <a:solidFill>
            <a:srgbClr val="33B376"/>
          </a:solidFill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Prezentáció készítés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Készítette: Bock Ádám</a:t>
            </a:r>
          </a:p>
          <a:p>
            <a:r>
              <a:rPr lang="hu-H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Testnevelési Egyetem</a:t>
            </a:r>
          </a:p>
          <a:p>
            <a:r>
              <a:rPr lang="hu-H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hu-H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585862" y="60593"/>
            <a:ext cx="425065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Formázott szövegdoboz</a:t>
            </a:r>
            <a:endParaRPr lang="hu-H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-1665" y="5301208"/>
            <a:ext cx="313053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Formázott háttér</a:t>
            </a:r>
            <a:endParaRPr lang="hu-H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5701318"/>
            <a:ext cx="3130531" cy="119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62" y="460703"/>
            <a:ext cx="4250659" cy="100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5868144" y="5253553"/>
            <a:ext cx="313053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Élőláb, diaszám</a:t>
            </a:r>
            <a:endParaRPr lang="hu-H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5220072" y="5653663"/>
            <a:ext cx="2016224" cy="64639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7230500" y="5638430"/>
            <a:ext cx="1143744" cy="66162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>
            <a:off x="3590892" y="1137663"/>
            <a:ext cx="1008112" cy="64639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 flipV="1">
            <a:off x="971600" y="4507438"/>
            <a:ext cx="1656184" cy="99382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27175" y="60593"/>
            <a:ext cx="177251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Címdia</a:t>
            </a:r>
            <a:endParaRPr lang="hu-H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800" b="1" dirty="0" smtClean="0">
                <a:solidFill>
                  <a:schemeClr val="bg1"/>
                </a:solidFill>
              </a:rPr>
              <a:t>Bock Ádám</a:t>
            </a:r>
            <a:endParaRPr lang="hu-HU" sz="1800" b="1" dirty="0">
              <a:solidFill>
                <a:schemeClr val="bg1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z="1800" b="1" smtClean="0">
                <a:solidFill>
                  <a:schemeClr val="bg1"/>
                </a:solidFill>
              </a:rPr>
              <a:pPr/>
              <a:t>7</a:t>
            </a:fld>
            <a:endParaRPr lang="hu-H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Szöveg és háttér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576064"/>
          </a:xfrm>
          <a:gradFill flip="none" rotWithShape="1">
            <a:gsLst>
              <a:gs pos="34000">
                <a:srgbClr val="AEC3E9"/>
              </a:gs>
              <a:gs pos="0">
                <a:schemeClr val="accent6">
                  <a:lumMod val="75000"/>
                </a:schemeClr>
              </a:gs>
              <a:gs pos="59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</p:spPr>
        <p:txBody>
          <a:bodyPr>
            <a:normAutofit fontScale="92500"/>
          </a:bodyPr>
          <a:lstStyle/>
          <a:p>
            <a:r>
              <a:rPr lang="hu-H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Mindig</a:t>
            </a: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jól olvasható szöveg-háttér párt </a:t>
            </a:r>
            <a:r>
              <a:rPr lang="hu-H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használjunk.</a:t>
            </a: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hu-H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7544" y="2276872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szöveg formázására a már megszokott „Betűtípus” eszköztár áll rendelkezésünkre. 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háttér beállításánál formázhatjuk a szövegdoboz („Rajz” eszköztárral) hátterét, vagy az egész dia hátterét (dia hátterén jobb egér kattintás, „Háttér formázása…”) is.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29" y="2855377"/>
            <a:ext cx="3113119" cy="112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5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Szöveg és háttér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2773" y="1412776"/>
            <a:ext cx="57733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dia hátteréhez használhatunk színeket, anyagmintákat, de akár képeket is. </a:t>
            </a:r>
            <a:endParaRPr lang="hu-HU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kép hátteret beilleszthetjük fájlból, vágólapról, vagy akár a </a:t>
            </a:r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CipArt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menüből.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képet később halványra is állíthatjuk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mivel háttérként zavaró lehet, ha éles. 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ás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formázásokat is beállíthatunk a kép színénél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r="21039"/>
          <a:stretch/>
        </p:blipFill>
        <p:spPr bwMode="auto">
          <a:xfrm>
            <a:off x="5796136" y="1176542"/>
            <a:ext cx="3167189" cy="445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9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617</Words>
  <Application>Microsoft Office PowerPoint</Application>
  <PresentationFormat>Diavetítés a képernyőre (4:3 oldalarány)</PresentationFormat>
  <Paragraphs>153</Paragraphs>
  <Slides>21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1_Office-téma</vt:lpstr>
      <vt:lpstr>Informatika</vt:lpstr>
      <vt:lpstr>PowerPoint bemutató</vt:lpstr>
      <vt:lpstr>Hogyan álljunk neki?</vt:lpstr>
      <vt:lpstr>A program megnyitása</vt:lpstr>
      <vt:lpstr>Megjelenés</vt:lpstr>
      <vt:lpstr>Az előadás elkészítése</vt:lpstr>
      <vt:lpstr>Prezentáció készítés</vt:lpstr>
      <vt:lpstr>Szöveg és háttér</vt:lpstr>
      <vt:lpstr>Szöveg és háttér</vt:lpstr>
      <vt:lpstr>Új dia készítése - törlés</vt:lpstr>
      <vt:lpstr>Dia beállításai</vt:lpstr>
      <vt:lpstr>Új dia elrendezése</vt:lpstr>
      <vt:lpstr>Beszúrás – új elemek</vt:lpstr>
      <vt:lpstr>PowerPoint bemutató</vt:lpstr>
      <vt:lpstr>Áttűnések</vt:lpstr>
      <vt:lpstr>Animációk</vt:lpstr>
      <vt:lpstr>Animációk</vt:lpstr>
      <vt:lpstr>Animációk</vt:lpstr>
      <vt:lpstr>Diavetítés</vt:lpstr>
      <vt:lpstr>Egyéb eszközök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Fizioterápia I.</dc:title>
  <dc:creator>Ádám</dc:creator>
  <cp:lastModifiedBy>Ádám</cp:lastModifiedBy>
  <cp:revision>33</cp:revision>
  <dcterms:created xsi:type="dcterms:W3CDTF">2015-08-29T15:25:09Z</dcterms:created>
  <dcterms:modified xsi:type="dcterms:W3CDTF">2015-11-26T15:25:01Z</dcterms:modified>
</cp:coreProperties>
</file>