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2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15. 09. 16.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9992" y="3933056"/>
            <a:ext cx="4244008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Biofizika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hőleadása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Hő</a:t>
            </a:r>
            <a:r>
              <a:rPr lang="en-US" dirty="0" smtClean="0"/>
              <a:t> </a:t>
            </a:r>
            <a:r>
              <a:rPr lang="en-US" dirty="0" err="1" smtClean="0"/>
              <a:t>leadható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víz</a:t>
            </a:r>
            <a:r>
              <a:rPr lang="en-US" dirty="0"/>
              <a:t> </a:t>
            </a:r>
            <a:r>
              <a:rPr lang="en-US" dirty="0" err="1" smtClean="0"/>
              <a:t>bőrön</a:t>
            </a:r>
            <a:r>
              <a:rPr lang="en-US" dirty="0" smtClean="0"/>
              <a:t> </a:t>
            </a:r>
            <a:r>
              <a:rPr lang="en-US" dirty="0" err="1"/>
              <a:t>át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légzés</a:t>
            </a:r>
            <a:r>
              <a:rPr lang="en-US" dirty="0"/>
              <a:t> </a:t>
            </a:r>
            <a:r>
              <a:rPr lang="en-US" dirty="0" err="1"/>
              <a:t>során</a:t>
            </a:r>
            <a:r>
              <a:rPr lang="en-US" dirty="0"/>
              <a:t> </a:t>
            </a:r>
            <a:r>
              <a:rPr lang="en-US" dirty="0" err="1" smtClean="0"/>
              <a:t>történő</a:t>
            </a:r>
            <a:r>
              <a:rPr lang="en-US" dirty="0" smtClean="0"/>
              <a:t> </a:t>
            </a:r>
            <a:r>
              <a:rPr lang="en-US" b="1" dirty="0" err="1" smtClean="0"/>
              <a:t>párologtatásával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hőleadás</a:t>
            </a:r>
            <a:r>
              <a:rPr lang="en-US" dirty="0" smtClean="0"/>
              <a:t> </a:t>
            </a:r>
            <a:r>
              <a:rPr lang="en-US" dirty="0" err="1" smtClean="0"/>
              <a:t>mértéke</a:t>
            </a:r>
            <a:r>
              <a:rPr lang="en-US" dirty="0" smtClean="0"/>
              <a:t> </a:t>
            </a:r>
            <a:r>
              <a:rPr lang="en-US" dirty="0" err="1"/>
              <a:t>függ</a:t>
            </a:r>
            <a:r>
              <a:rPr lang="en-US" dirty="0"/>
              <a:t> a </a:t>
            </a:r>
            <a:r>
              <a:rPr lang="en-US" dirty="0" err="1"/>
              <a:t>párologtatás</a:t>
            </a:r>
            <a:r>
              <a:rPr lang="en-US" dirty="0"/>
              <a:t> </a:t>
            </a:r>
            <a:r>
              <a:rPr lang="en-US" dirty="0" err="1" smtClean="0"/>
              <a:t>mértékétől</a:t>
            </a:r>
            <a:r>
              <a:rPr lang="en-US" dirty="0"/>
              <a:t>, </a:t>
            </a:r>
            <a:r>
              <a:rPr lang="en-US" dirty="0" err="1"/>
              <a:t>amit</a:t>
            </a:r>
            <a:r>
              <a:rPr lang="en-US" dirty="0"/>
              <a:t> </a:t>
            </a:r>
            <a:r>
              <a:rPr lang="en-US" dirty="0" err="1"/>
              <a:t>viszont</a:t>
            </a:r>
            <a:r>
              <a:rPr lang="en-US" dirty="0"/>
              <a:t> a </a:t>
            </a:r>
            <a:r>
              <a:rPr lang="en-US" dirty="0" err="1" smtClean="0"/>
              <a:t>levegő</a:t>
            </a:r>
            <a:r>
              <a:rPr lang="en-US" dirty="0" smtClean="0"/>
              <a:t> </a:t>
            </a:r>
            <a:r>
              <a:rPr lang="en-US" dirty="0" err="1"/>
              <a:t>páratartalma</a:t>
            </a:r>
            <a:r>
              <a:rPr lang="en-US" dirty="0"/>
              <a:t> </a:t>
            </a:r>
            <a:r>
              <a:rPr lang="en-US" dirty="0" err="1"/>
              <a:t>határoz</a:t>
            </a:r>
            <a:r>
              <a:rPr lang="en-US" dirty="0"/>
              <a:t> meg (100% </a:t>
            </a:r>
            <a:r>
              <a:rPr lang="en-US" dirty="0" err="1"/>
              <a:t>páratartalomnál</a:t>
            </a:r>
            <a:r>
              <a:rPr lang="en-US" dirty="0"/>
              <a:t>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párolgás</a:t>
            </a:r>
            <a:r>
              <a:rPr lang="en-US" dirty="0"/>
              <a:t>, </a:t>
            </a:r>
            <a:r>
              <a:rPr lang="en-US" dirty="0" err="1"/>
              <a:t>míg</a:t>
            </a:r>
            <a:r>
              <a:rPr lang="en-US" dirty="0"/>
              <a:t> 0% </a:t>
            </a:r>
            <a:r>
              <a:rPr lang="en-US" dirty="0" err="1"/>
              <a:t>páratartalomnál</a:t>
            </a:r>
            <a:r>
              <a:rPr lang="en-US" dirty="0"/>
              <a:t> a </a:t>
            </a:r>
            <a:r>
              <a:rPr lang="en-US" dirty="0" err="1"/>
              <a:t>párolgás</a:t>
            </a:r>
            <a:r>
              <a:rPr lang="en-US" dirty="0"/>
              <a:t> </a:t>
            </a:r>
            <a:r>
              <a:rPr lang="en-US" dirty="0" err="1"/>
              <a:t>maximális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g </a:t>
            </a:r>
            <a:r>
              <a:rPr lang="en-US" dirty="0" err="1"/>
              <a:t>víz</a:t>
            </a:r>
            <a:r>
              <a:rPr lang="en-US" dirty="0"/>
              <a:t> </a:t>
            </a:r>
            <a:r>
              <a:rPr lang="en-US" dirty="0" err="1"/>
              <a:t>elpárologtatásához</a:t>
            </a:r>
            <a:r>
              <a:rPr lang="en-US" dirty="0"/>
              <a:t> 2,4 kJ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 smtClean="0"/>
              <a:t>szükséges</a:t>
            </a:r>
            <a:endParaRPr lang="en-US" dirty="0" smtClean="0"/>
          </a:p>
          <a:p>
            <a:r>
              <a:rPr lang="en-US" dirty="0" err="1" smtClean="0"/>
              <a:t>Izzadáskor</a:t>
            </a:r>
            <a:r>
              <a:rPr lang="en-US" dirty="0" smtClean="0"/>
              <a:t> </a:t>
            </a:r>
            <a:r>
              <a:rPr lang="en-US" dirty="0" err="1"/>
              <a:t>átlagosan</a:t>
            </a:r>
            <a:r>
              <a:rPr lang="en-US" dirty="0"/>
              <a:t> 0,6 liter </a:t>
            </a:r>
            <a:r>
              <a:rPr lang="en-US" dirty="0" err="1"/>
              <a:t>víz</a:t>
            </a:r>
            <a:r>
              <a:rPr lang="en-US" dirty="0"/>
              <a:t> </a:t>
            </a:r>
            <a:r>
              <a:rPr lang="en-US" dirty="0" err="1"/>
              <a:t>párolog</a:t>
            </a:r>
            <a:r>
              <a:rPr lang="en-US" dirty="0"/>
              <a:t> </a:t>
            </a:r>
            <a:r>
              <a:rPr lang="en-US" dirty="0" err="1" smtClean="0"/>
              <a:t>naponta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60 kJ/h </a:t>
            </a:r>
            <a:r>
              <a:rPr lang="en-US" dirty="0" err="1" smtClean="0"/>
              <a:t>hővesztésnek</a:t>
            </a:r>
            <a:r>
              <a:rPr lang="en-US" dirty="0" smtClean="0"/>
              <a:t> </a:t>
            </a:r>
            <a:r>
              <a:rPr lang="en-US" dirty="0" err="1"/>
              <a:t>felel</a:t>
            </a:r>
            <a:r>
              <a:rPr lang="en-US" dirty="0"/>
              <a:t> meg. </a:t>
            </a:r>
            <a:r>
              <a:rPr lang="en-US" dirty="0" err="1" smtClean="0"/>
              <a:t>Szélsőséges</a:t>
            </a:r>
            <a:r>
              <a:rPr lang="en-US" dirty="0" smtClean="0"/>
              <a:t> </a:t>
            </a:r>
            <a:r>
              <a:rPr lang="en-US" dirty="0" err="1"/>
              <a:t>viszonyok</a:t>
            </a:r>
            <a:r>
              <a:rPr lang="en-US" dirty="0"/>
              <a:t> </a:t>
            </a:r>
            <a:r>
              <a:rPr lang="en-US" dirty="0" err="1"/>
              <a:t>közepette</a:t>
            </a:r>
            <a:r>
              <a:rPr lang="en-US" dirty="0"/>
              <a:t> 2 liter/h is </a:t>
            </a:r>
            <a:r>
              <a:rPr lang="en-US" dirty="0" err="1"/>
              <a:t>lehet</a:t>
            </a:r>
            <a:r>
              <a:rPr lang="en-US" dirty="0"/>
              <a:t> a </a:t>
            </a:r>
            <a:r>
              <a:rPr lang="en-US" dirty="0" err="1"/>
              <a:t>vízvesztés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~130 W </a:t>
            </a:r>
            <a:r>
              <a:rPr lang="en-US" dirty="0" err="1"/>
              <a:t>leadott</a:t>
            </a:r>
            <a:r>
              <a:rPr lang="en-US" dirty="0"/>
              <a:t> </a:t>
            </a:r>
            <a:r>
              <a:rPr lang="en-US" dirty="0" err="1"/>
              <a:t>teljesítménynek</a:t>
            </a:r>
            <a:r>
              <a:rPr lang="en-US" dirty="0"/>
              <a:t> </a:t>
            </a:r>
            <a:r>
              <a:rPr lang="en-US" dirty="0" err="1"/>
              <a:t>felel</a:t>
            </a:r>
            <a:r>
              <a:rPr lang="en-US" dirty="0"/>
              <a:t> meg (~4800 kJ/h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/>
              <a:t>Érdemes</a:t>
            </a:r>
            <a:r>
              <a:rPr lang="en-US" dirty="0"/>
              <a:t> </a:t>
            </a:r>
            <a:r>
              <a:rPr lang="en-US" dirty="0" err="1"/>
              <a:t>megjegyezni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vizelettel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széklettel</a:t>
            </a:r>
            <a:r>
              <a:rPr lang="en-US" dirty="0"/>
              <a:t> is </a:t>
            </a:r>
            <a:r>
              <a:rPr lang="en-US" dirty="0" err="1"/>
              <a:t>távozik</a:t>
            </a:r>
            <a:r>
              <a:rPr lang="en-US" dirty="0"/>
              <a:t> </a:t>
            </a:r>
            <a:r>
              <a:rPr lang="en-US" dirty="0" err="1" smtClean="0"/>
              <a:t>hő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3B6F-5532-5A4D-91B8-6830F860E2C9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hőleadása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Hővezetés</a:t>
            </a:r>
            <a:r>
              <a:rPr lang="en-US" dirty="0" smtClean="0"/>
              <a:t> </a:t>
            </a:r>
            <a:r>
              <a:rPr lang="en-US" dirty="0" err="1"/>
              <a:t>testen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, </a:t>
            </a:r>
            <a:r>
              <a:rPr lang="en-US" dirty="0" err="1" smtClean="0"/>
              <a:t>egymással</a:t>
            </a:r>
            <a:r>
              <a:rPr lang="en-US" dirty="0"/>
              <a:t> </a:t>
            </a:r>
            <a:r>
              <a:rPr lang="en-US" dirty="0" err="1" smtClean="0"/>
              <a:t>kontaktusban</a:t>
            </a:r>
            <a:r>
              <a:rPr lang="en-US" dirty="0" smtClean="0"/>
              <a:t> </a:t>
            </a:r>
            <a:r>
              <a:rPr lang="en-US" dirty="0" err="1" smtClean="0"/>
              <a:t>lévő</a:t>
            </a:r>
            <a:r>
              <a:rPr lang="en-US" dirty="0" smtClean="0"/>
              <a:t> </a:t>
            </a:r>
            <a:r>
              <a:rPr lang="en-US" dirty="0"/>
              <a:t>test </a:t>
            </a:r>
            <a:r>
              <a:rPr lang="en-US" dirty="0" err="1"/>
              <a:t>között</a:t>
            </a:r>
            <a:r>
              <a:rPr lang="en-US" dirty="0"/>
              <a:t> </a:t>
            </a:r>
            <a:r>
              <a:rPr lang="en-US" dirty="0" err="1"/>
              <a:t>jön</a:t>
            </a:r>
            <a:r>
              <a:rPr lang="en-US" dirty="0"/>
              <a:t> </a:t>
            </a:r>
            <a:r>
              <a:rPr lang="en-US" dirty="0" err="1" smtClean="0"/>
              <a:t>létre</a:t>
            </a:r>
            <a:endParaRPr lang="en-US" dirty="0" smtClean="0"/>
          </a:p>
          <a:p>
            <a:r>
              <a:rPr lang="en-US" dirty="0" err="1" smtClean="0"/>
              <a:t>Tipikusan</a:t>
            </a:r>
            <a:r>
              <a:rPr lang="en-US" dirty="0" smtClean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emberi</a:t>
            </a:r>
            <a:r>
              <a:rPr lang="en-US" dirty="0"/>
              <a:t> test a </a:t>
            </a:r>
            <a:r>
              <a:rPr lang="en-US" dirty="0" err="1"/>
              <a:t>környezeténél</a:t>
            </a:r>
            <a:r>
              <a:rPr lang="en-US" dirty="0"/>
              <a:t> </a:t>
            </a:r>
            <a:r>
              <a:rPr lang="en-US" dirty="0" err="1"/>
              <a:t>melegebb</a:t>
            </a:r>
            <a:r>
              <a:rPr lang="en-US" dirty="0"/>
              <a:t>, </a:t>
            </a:r>
            <a:r>
              <a:rPr lang="en-US" dirty="0" err="1"/>
              <a:t>így</a:t>
            </a:r>
            <a:r>
              <a:rPr lang="en-US" dirty="0"/>
              <a:t> a </a:t>
            </a:r>
            <a:r>
              <a:rPr lang="en-US" dirty="0" err="1" smtClean="0"/>
              <a:t>hő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környező</a:t>
            </a:r>
            <a:r>
              <a:rPr lang="en-US" dirty="0" smtClean="0"/>
              <a:t> </a:t>
            </a:r>
            <a:r>
              <a:rPr lang="en-US" dirty="0" err="1" smtClean="0"/>
              <a:t>levegő</a:t>
            </a:r>
            <a:r>
              <a:rPr lang="en-US" dirty="0" smtClean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testek</a:t>
            </a:r>
            <a:r>
              <a:rPr lang="en-US" dirty="0"/>
              <a:t> </a:t>
            </a:r>
            <a:r>
              <a:rPr lang="en-US" dirty="0" err="1"/>
              <a:t>felé</a:t>
            </a:r>
            <a:r>
              <a:rPr lang="en-US" dirty="0"/>
              <a:t> </a:t>
            </a:r>
            <a:r>
              <a:rPr lang="en-US" dirty="0" err="1" smtClean="0"/>
              <a:t>áramlik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0C99-E54E-C74F-A272-E77B67615B0C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 smtClean="0"/>
              <a:t>hőszabályozása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 smtClean="0"/>
              <a:t>hőszabályozását</a:t>
            </a:r>
            <a:r>
              <a:rPr lang="en-US" dirty="0" smtClean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agy</a:t>
            </a:r>
            <a:r>
              <a:rPr lang="en-US" dirty="0"/>
              <a:t> </a:t>
            </a:r>
            <a:r>
              <a:rPr lang="en-US" dirty="0" err="1"/>
              <a:t>hipotalamusz</a:t>
            </a:r>
            <a:r>
              <a:rPr lang="en-US" dirty="0"/>
              <a:t> </a:t>
            </a:r>
            <a:r>
              <a:rPr lang="en-US" dirty="0" err="1"/>
              <a:t>része</a:t>
            </a:r>
            <a:r>
              <a:rPr lang="en-US" dirty="0"/>
              <a:t> </a:t>
            </a:r>
            <a:r>
              <a:rPr lang="en-US" dirty="0" err="1" smtClean="0"/>
              <a:t>végzi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hipotalamusz</a:t>
            </a:r>
            <a:r>
              <a:rPr lang="en-US" dirty="0"/>
              <a:t> </a:t>
            </a:r>
            <a:r>
              <a:rPr lang="en-US" dirty="0" err="1" smtClean="0"/>
              <a:t>gyakorlatilag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fontos</a:t>
            </a:r>
            <a:r>
              <a:rPr lang="en-US" dirty="0"/>
              <a:t> </a:t>
            </a:r>
            <a:r>
              <a:rPr lang="en-US" dirty="0" err="1"/>
              <a:t>élettani</a:t>
            </a:r>
            <a:r>
              <a:rPr lang="en-US" dirty="0"/>
              <a:t> </a:t>
            </a:r>
            <a:r>
              <a:rPr lang="en-US" dirty="0" err="1" smtClean="0"/>
              <a:t>működését</a:t>
            </a:r>
            <a:r>
              <a:rPr lang="en-US" dirty="0" smtClean="0"/>
              <a:t> </a:t>
            </a:r>
            <a:r>
              <a:rPr lang="en-US" dirty="0" err="1"/>
              <a:t>befolyásolja</a:t>
            </a:r>
            <a:r>
              <a:rPr lang="en-US" dirty="0"/>
              <a:t> (a </a:t>
            </a:r>
            <a:r>
              <a:rPr lang="en-US" dirty="0" err="1"/>
              <a:t>hormonális</a:t>
            </a:r>
            <a:r>
              <a:rPr lang="en-US" dirty="0"/>
              <a:t> </a:t>
            </a:r>
            <a:r>
              <a:rPr lang="en-US" dirty="0" err="1"/>
              <a:t>rendszer</a:t>
            </a:r>
            <a:r>
              <a:rPr lang="en-US" dirty="0"/>
              <a:t> </a:t>
            </a:r>
            <a:r>
              <a:rPr lang="en-US" dirty="0" err="1" smtClean="0"/>
              <a:t>vezérlésén</a:t>
            </a:r>
            <a:r>
              <a:rPr lang="en-US" dirty="0" smtClean="0"/>
              <a:t> </a:t>
            </a:r>
            <a:r>
              <a:rPr lang="en-US" dirty="0" err="1"/>
              <a:t>keresztül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Koordinálja</a:t>
            </a:r>
            <a:r>
              <a:rPr lang="en-US" dirty="0" smtClean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autonóm</a:t>
            </a:r>
            <a:r>
              <a:rPr lang="en-US" dirty="0"/>
              <a:t> </a:t>
            </a:r>
            <a:r>
              <a:rPr lang="en-US" dirty="0" err="1"/>
              <a:t>idegrendszer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endokrin</a:t>
            </a:r>
            <a:r>
              <a:rPr lang="en-US" dirty="0"/>
              <a:t> (</a:t>
            </a:r>
            <a:r>
              <a:rPr lang="en-US" dirty="0" err="1" smtClean="0"/>
              <a:t>belső</a:t>
            </a:r>
            <a:r>
              <a:rPr lang="en-US" dirty="0" smtClean="0"/>
              <a:t> </a:t>
            </a:r>
            <a:r>
              <a:rPr lang="en-US" dirty="0" err="1" smtClean="0"/>
              <a:t>elválasztású</a:t>
            </a:r>
            <a:r>
              <a:rPr lang="en-US" dirty="0"/>
              <a:t>) </a:t>
            </a:r>
            <a:r>
              <a:rPr lang="en-US" dirty="0" err="1"/>
              <a:t>rendszer</a:t>
            </a:r>
            <a:r>
              <a:rPr lang="en-US" dirty="0"/>
              <a:t> </a:t>
            </a:r>
            <a:r>
              <a:rPr lang="en-US" dirty="0" err="1" smtClean="0"/>
              <a:t>működését</a:t>
            </a:r>
            <a:r>
              <a:rPr lang="en-US" dirty="0"/>
              <a:t>, </a:t>
            </a:r>
            <a:r>
              <a:rPr lang="en-US" dirty="0" err="1" smtClean="0"/>
              <a:t>alapvető</a:t>
            </a:r>
            <a:r>
              <a:rPr lang="en-US" dirty="0" smtClean="0"/>
              <a:t> </a:t>
            </a:r>
            <a:r>
              <a:rPr lang="en-US" dirty="0" err="1"/>
              <a:t>szerepet</a:t>
            </a:r>
            <a:r>
              <a:rPr lang="en-US" dirty="0"/>
              <a:t> </a:t>
            </a:r>
            <a:r>
              <a:rPr lang="en-US" dirty="0" err="1"/>
              <a:t>játszik</a:t>
            </a:r>
            <a:r>
              <a:rPr lang="en-US" dirty="0"/>
              <a:t> 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homeosztázisának</a:t>
            </a:r>
            <a:r>
              <a:rPr lang="en-US" dirty="0"/>
              <a:t> (</a:t>
            </a:r>
            <a:r>
              <a:rPr lang="en-US" dirty="0" err="1" smtClean="0"/>
              <a:t>belső</a:t>
            </a:r>
            <a:r>
              <a:rPr lang="en-US" dirty="0" smtClean="0"/>
              <a:t> </a:t>
            </a:r>
            <a:r>
              <a:rPr lang="en-US" dirty="0" err="1"/>
              <a:t>környezeti</a:t>
            </a:r>
            <a:r>
              <a:rPr lang="en-US" dirty="0"/>
              <a:t> </a:t>
            </a:r>
            <a:r>
              <a:rPr lang="en-US" dirty="0" err="1" smtClean="0"/>
              <a:t>összetevők</a:t>
            </a:r>
            <a:r>
              <a:rPr lang="en-US" dirty="0" smtClean="0"/>
              <a:t> </a:t>
            </a:r>
            <a:r>
              <a:rPr lang="en-US" dirty="0" err="1"/>
              <a:t>dinamikus</a:t>
            </a:r>
            <a:r>
              <a:rPr lang="en-US" dirty="0"/>
              <a:t> </a:t>
            </a:r>
            <a:r>
              <a:rPr lang="en-US" dirty="0" err="1"/>
              <a:t>állandóságának</a:t>
            </a:r>
            <a:r>
              <a:rPr lang="en-US" dirty="0"/>
              <a:t>) </a:t>
            </a:r>
            <a:r>
              <a:rPr lang="en-US" dirty="0" err="1"/>
              <a:t>fenntartásában</a:t>
            </a:r>
            <a:r>
              <a:rPr lang="en-US" dirty="0"/>
              <a:t> – </a:t>
            </a:r>
            <a:r>
              <a:rPr lang="en-US" dirty="0" err="1"/>
              <a:t>így</a:t>
            </a:r>
            <a:r>
              <a:rPr lang="en-US" dirty="0"/>
              <a:t> pl. a </a:t>
            </a:r>
            <a:r>
              <a:rPr lang="en-US" dirty="0" err="1" smtClean="0"/>
              <a:t>testhőmérséklet</a:t>
            </a:r>
            <a:r>
              <a:rPr lang="en-US" dirty="0" smtClean="0"/>
              <a:t> </a:t>
            </a:r>
            <a:r>
              <a:rPr lang="en-US" dirty="0" err="1"/>
              <a:t>szabályozásában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testfolyadékok</a:t>
            </a:r>
            <a:r>
              <a:rPr lang="en-US" dirty="0"/>
              <a:t> </a:t>
            </a:r>
            <a:r>
              <a:rPr lang="en-US" dirty="0" err="1"/>
              <a:t>közel</a:t>
            </a:r>
            <a:r>
              <a:rPr lang="en-US" dirty="0"/>
              <a:t> </a:t>
            </a:r>
            <a:r>
              <a:rPr lang="en-US" dirty="0" err="1"/>
              <a:t>állandó</a:t>
            </a:r>
            <a:r>
              <a:rPr lang="en-US" dirty="0"/>
              <a:t> </a:t>
            </a:r>
            <a:r>
              <a:rPr lang="en-US" dirty="0" err="1"/>
              <a:t>összetételének</a:t>
            </a:r>
            <a:r>
              <a:rPr lang="en-US" dirty="0"/>
              <a:t> </a:t>
            </a:r>
            <a:r>
              <a:rPr lang="en-US" dirty="0" err="1"/>
              <a:t>biztosításában</a:t>
            </a:r>
            <a:r>
              <a:rPr lang="en-US" dirty="0"/>
              <a:t>, </a:t>
            </a:r>
            <a:r>
              <a:rPr lang="en-US" dirty="0" err="1" smtClean="0"/>
              <a:t>valamint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táplálék</a:t>
            </a:r>
            <a:r>
              <a:rPr lang="en-US" dirty="0"/>
              <a:t>-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vízfelvétel</a:t>
            </a:r>
            <a:r>
              <a:rPr lang="en-US" dirty="0"/>
              <a:t> </a:t>
            </a:r>
            <a:r>
              <a:rPr lang="en-US" dirty="0" err="1" smtClean="0"/>
              <a:t>elősegítésében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C243-082C-2E4F-AFEA-2A7826EBA01E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5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 smtClean="0"/>
              <a:t>hőszabályozása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err="1"/>
              <a:t>magas</a:t>
            </a:r>
            <a:r>
              <a:rPr lang="en-US" i="1" dirty="0"/>
              <a:t> </a:t>
            </a:r>
            <a:r>
              <a:rPr lang="en-US" i="1" dirty="0" err="1" smtClean="0"/>
              <a:t>hőmérséklet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Értágulás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>
                <a:solidFill>
                  <a:schemeClr val="tx1"/>
                </a:solidFill>
              </a:rPr>
              <a:t>keringési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rendszer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vérplazma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révén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hőt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dirty="0" err="1" smtClean="0">
                <a:solidFill>
                  <a:schemeClr val="tx1"/>
                </a:solidFill>
              </a:rPr>
              <a:t>szállít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test </a:t>
            </a:r>
            <a:r>
              <a:rPr lang="en-US" dirty="0" err="1">
                <a:solidFill>
                  <a:schemeClr val="tx1"/>
                </a:solidFill>
              </a:rPr>
              <a:t>belsejében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vér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hőt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vesz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és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testfelszín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felé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szállítja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Ez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folyamat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rendkívül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fontos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végtagok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melegítésében</a:t>
            </a:r>
            <a:r>
              <a:rPr lang="en-US" dirty="0">
                <a:solidFill>
                  <a:schemeClr val="tx1"/>
                </a:solidFill>
              </a:rPr>
              <a:t> (a </a:t>
            </a:r>
            <a:r>
              <a:rPr lang="en-US" dirty="0" err="1">
                <a:solidFill>
                  <a:schemeClr val="tx1"/>
                </a:solidFill>
              </a:rPr>
              <a:t>hideg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végtag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rossz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hőcsere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következménye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 smtClean="0">
                <a:solidFill>
                  <a:schemeClr val="tx1"/>
                </a:solidFill>
              </a:rPr>
              <a:t>felületről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err="1" smtClean="0">
                <a:solidFill>
                  <a:schemeClr val="tx1"/>
                </a:solidFill>
              </a:rPr>
              <a:t>hő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err="1">
                <a:solidFill>
                  <a:schemeClr val="tx1"/>
                </a:solidFill>
              </a:rPr>
              <a:t>környezet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felé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disszipálódik</a:t>
            </a:r>
            <a:r>
              <a:rPr lang="en-US" dirty="0">
                <a:solidFill>
                  <a:schemeClr val="tx1"/>
                </a:solidFill>
              </a:rPr>
              <a:t>. Ha a </a:t>
            </a:r>
            <a:r>
              <a:rPr lang="en-US" dirty="0" err="1" smtClean="0">
                <a:solidFill>
                  <a:schemeClr val="tx1"/>
                </a:solidFill>
              </a:rPr>
              <a:t>testhőmérséklet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az</a:t>
            </a:r>
            <a:r>
              <a:rPr lang="en-US" dirty="0">
                <a:solidFill>
                  <a:schemeClr val="tx1"/>
                </a:solidFill>
              </a:rPr>
              <a:t> optimum </a:t>
            </a:r>
            <a:r>
              <a:rPr lang="en-US" dirty="0" err="1">
                <a:solidFill>
                  <a:schemeClr val="tx1"/>
                </a:solidFill>
              </a:rPr>
              <a:t>fölé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emelkedik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több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vér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áramlik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bőr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felé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úgy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hogy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bőrfelszíni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hajszálerek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kitágulnak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Akár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err="1">
                <a:solidFill>
                  <a:schemeClr val="tx1"/>
                </a:solidFill>
              </a:rPr>
              <a:t>szív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felől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érkező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vér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egyharmada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dirty="0" err="1">
                <a:solidFill>
                  <a:schemeClr val="tx1"/>
                </a:solidFill>
              </a:rPr>
              <a:t>átirányítható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szélsőséges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esetben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és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bőrön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történő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hővezetés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8-szorosára is </a:t>
            </a:r>
            <a:r>
              <a:rPr lang="en-US" dirty="0" err="1" smtClean="0">
                <a:solidFill>
                  <a:schemeClr val="tx1"/>
                </a:solidFill>
              </a:rPr>
              <a:t>növelhető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(a 20 C-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 err="1" smtClean="0">
                <a:solidFill>
                  <a:schemeClr val="tx1"/>
                </a:solidFill>
              </a:rPr>
              <a:t>mérthez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képest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4960-6222-A049-9DC0-DF1C4C957391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hőszabályozása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 err="1"/>
              <a:t>magas</a:t>
            </a:r>
            <a:r>
              <a:rPr lang="en-US" i="1" dirty="0"/>
              <a:t> </a:t>
            </a:r>
            <a:r>
              <a:rPr lang="en-US" i="1" dirty="0" err="1"/>
              <a:t>hőmérséklet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Párologtatás</a:t>
            </a:r>
            <a:endParaRPr lang="en-US" b="1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egyetlen</a:t>
            </a:r>
            <a:r>
              <a:rPr lang="en-US" dirty="0"/>
              <a:t> </a:t>
            </a:r>
            <a:r>
              <a:rPr lang="en-US" dirty="0" err="1"/>
              <a:t>disszipatív</a:t>
            </a:r>
            <a:r>
              <a:rPr lang="en-US" dirty="0"/>
              <a:t> </a:t>
            </a:r>
            <a:r>
              <a:rPr lang="en-US" dirty="0" err="1"/>
              <a:t>mechanizmus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</a:t>
            </a:r>
            <a:r>
              <a:rPr lang="en-US" dirty="0" err="1"/>
              <a:t>akkor</a:t>
            </a:r>
            <a:r>
              <a:rPr lang="en-US" dirty="0"/>
              <a:t> is </a:t>
            </a:r>
            <a:r>
              <a:rPr lang="en-US" dirty="0" err="1" smtClean="0"/>
              <a:t>működik</a:t>
            </a:r>
            <a:r>
              <a:rPr lang="en-US" dirty="0"/>
              <a:t>, ha a </a:t>
            </a:r>
            <a:r>
              <a:rPr lang="en-US" dirty="0" err="1"/>
              <a:t>környezet</a:t>
            </a:r>
            <a:r>
              <a:rPr lang="en-US" dirty="0"/>
              <a:t> a </a:t>
            </a:r>
            <a:r>
              <a:rPr lang="en-US" dirty="0" err="1"/>
              <a:t>testnél</a:t>
            </a:r>
            <a:r>
              <a:rPr lang="en-US" dirty="0"/>
              <a:t> </a:t>
            </a:r>
            <a:r>
              <a:rPr lang="en-US" dirty="0" err="1" smtClean="0"/>
              <a:t>melegebb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i="1" dirty="0" err="1"/>
              <a:t>izzadás</a:t>
            </a:r>
            <a:r>
              <a:rPr lang="en-US" i="1" dirty="0"/>
              <a:t> </a:t>
            </a:r>
            <a:r>
              <a:rPr lang="en-US" dirty="0"/>
              <a:t>a </a:t>
            </a:r>
            <a:r>
              <a:rPr lang="en-US" dirty="0" err="1"/>
              <a:t>párologtatásos</a:t>
            </a:r>
            <a:r>
              <a:rPr lang="en-US" dirty="0"/>
              <a:t> </a:t>
            </a:r>
            <a:r>
              <a:rPr lang="en-US" dirty="0" err="1" smtClean="0"/>
              <a:t>hűtés</a:t>
            </a:r>
            <a:r>
              <a:rPr lang="en-US" dirty="0" smtClean="0"/>
              <a:t> </a:t>
            </a:r>
            <a:r>
              <a:rPr lang="en-US" dirty="0" err="1" smtClean="0"/>
              <a:t>fő</a:t>
            </a:r>
            <a:r>
              <a:rPr lang="en-US" dirty="0" smtClean="0"/>
              <a:t> </a:t>
            </a:r>
            <a:r>
              <a:rPr lang="en-US" dirty="0" err="1"/>
              <a:t>formája</a:t>
            </a:r>
            <a:r>
              <a:rPr lang="en-US" dirty="0"/>
              <a:t> (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szervezeteknél</a:t>
            </a:r>
            <a:r>
              <a:rPr lang="en-US" dirty="0"/>
              <a:t>, </a:t>
            </a:r>
            <a:r>
              <a:rPr lang="en-US" dirty="0" err="1"/>
              <a:t>amelyeknek</a:t>
            </a:r>
            <a:r>
              <a:rPr lang="en-US" dirty="0"/>
              <a:t> van </a:t>
            </a:r>
            <a:r>
              <a:rPr lang="en-US" dirty="0" err="1"/>
              <a:t>izzadságmirigyük</a:t>
            </a:r>
            <a:r>
              <a:rPr lang="en-US" dirty="0"/>
              <a:t>).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állat</a:t>
            </a:r>
            <a:r>
              <a:rPr lang="en-US" dirty="0"/>
              <a:t> </a:t>
            </a:r>
            <a:r>
              <a:rPr lang="en-US" dirty="0" err="1"/>
              <a:t>azonban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izzad</a:t>
            </a:r>
            <a:r>
              <a:rPr lang="en-US" dirty="0"/>
              <a:t>: </a:t>
            </a:r>
            <a:r>
              <a:rPr lang="en-US" dirty="0" err="1"/>
              <a:t>ezek</a:t>
            </a:r>
            <a:r>
              <a:rPr lang="en-US" dirty="0"/>
              <a:t> </a:t>
            </a:r>
            <a:r>
              <a:rPr lang="en-US" dirty="0" err="1" smtClean="0"/>
              <a:t>különböző</a:t>
            </a:r>
            <a:r>
              <a:rPr lang="en-US" dirty="0" smtClean="0"/>
              <a:t> </a:t>
            </a:r>
            <a:r>
              <a:rPr lang="en-US" i="1" dirty="0" err="1"/>
              <a:t>viselkedésformák</a:t>
            </a:r>
            <a:r>
              <a:rPr lang="en-US" dirty="0" err="1"/>
              <a:t>kal</a:t>
            </a:r>
            <a:r>
              <a:rPr lang="en-US" dirty="0"/>
              <a:t> </a:t>
            </a:r>
            <a:r>
              <a:rPr lang="en-US" dirty="0" err="1"/>
              <a:t>rendelkeznek</a:t>
            </a:r>
            <a:r>
              <a:rPr lang="en-US" dirty="0"/>
              <a:t> </a:t>
            </a:r>
            <a:r>
              <a:rPr lang="en-US" dirty="0" err="1"/>
              <a:t>testük</a:t>
            </a:r>
            <a:r>
              <a:rPr lang="en-US" dirty="0"/>
              <a:t> </a:t>
            </a:r>
            <a:r>
              <a:rPr lang="en-US" dirty="0" err="1" smtClean="0"/>
              <a:t>hűtésére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kutyák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madarak</a:t>
            </a:r>
            <a:r>
              <a:rPr lang="en-US" dirty="0"/>
              <a:t> pl. </a:t>
            </a:r>
            <a:r>
              <a:rPr lang="en-US" dirty="0" err="1"/>
              <a:t>szájukban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torkukban</a:t>
            </a:r>
            <a:r>
              <a:rPr lang="en-US" dirty="0"/>
              <a:t> </a:t>
            </a:r>
            <a:r>
              <a:rPr lang="en-US" dirty="0" err="1"/>
              <a:t>igyekeznek</a:t>
            </a:r>
            <a:r>
              <a:rPr lang="en-US" dirty="0"/>
              <a:t> a </a:t>
            </a:r>
            <a:r>
              <a:rPr lang="en-US" dirty="0" err="1"/>
              <a:t>párolgási</a:t>
            </a:r>
            <a:r>
              <a:rPr lang="en-US" dirty="0"/>
              <a:t> </a:t>
            </a:r>
            <a:r>
              <a:rPr lang="en-US" dirty="0" err="1" smtClean="0"/>
              <a:t>hőveszteséget</a:t>
            </a:r>
            <a:r>
              <a:rPr lang="en-US" dirty="0" smtClean="0"/>
              <a:t> </a:t>
            </a:r>
            <a:r>
              <a:rPr lang="en-US" dirty="0" err="1" smtClean="0"/>
              <a:t>növelni</a:t>
            </a:r>
            <a:endParaRPr lang="en-US" dirty="0" smtClean="0"/>
          </a:p>
          <a:p>
            <a:r>
              <a:rPr lang="en-US" dirty="0" err="1" smtClean="0"/>
              <a:t>Mivel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nedves</a:t>
            </a:r>
            <a:r>
              <a:rPr lang="en-US" dirty="0"/>
              <a:t> </a:t>
            </a:r>
            <a:r>
              <a:rPr lang="en-US" dirty="0" err="1"/>
              <a:t>felület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2 </a:t>
            </a:r>
            <a:r>
              <a:rPr lang="en-US" dirty="0" err="1"/>
              <a:t>nagyságrenddel</a:t>
            </a:r>
            <a:r>
              <a:rPr lang="en-US" dirty="0"/>
              <a:t> is </a:t>
            </a:r>
            <a:r>
              <a:rPr lang="en-US" dirty="0" err="1"/>
              <a:t>hatékonyabb</a:t>
            </a:r>
            <a:r>
              <a:rPr lang="en-US" dirty="0"/>
              <a:t> </a:t>
            </a:r>
            <a:r>
              <a:rPr lang="en-US" dirty="0" err="1" smtClean="0"/>
              <a:t>hővezetést</a:t>
            </a:r>
            <a:r>
              <a:rPr lang="en-US" dirty="0" smtClean="0"/>
              <a:t> </a:t>
            </a:r>
            <a:r>
              <a:rPr lang="en-US" dirty="0" err="1"/>
              <a:t>biztosít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állatok</a:t>
            </a:r>
            <a:r>
              <a:rPr lang="en-US" dirty="0"/>
              <a:t> (ha </a:t>
            </a:r>
            <a:r>
              <a:rPr lang="en-US" dirty="0" err="1"/>
              <a:t>tehetik</a:t>
            </a:r>
            <a:r>
              <a:rPr lang="en-US" dirty="0"/>
              <a:t>) </a:t>
            </a:r>
            <a:r>
              <a:rPr lang="en-US" dirty="0" err="1"/>
              <a:t>szívesen</a:t>
            </a:r>
            <a:r>
              <a:rPr lang="en-US" dirty="0"/>
              <a:t> </a:t>
            </a:r>
            <a:r>
              <a:rPr lang="en-US" dirty="0" err="1" smtClean="0"/>
              <a:t>fürdőznek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DD79-906F-0045-B26B-BB40DFB7727D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hőszabályozása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 err="1"/>
              <a:t>magas</a:t>
            </a:r>
            <a:r>
              <a:rPr lang="en-US" i="1" dirty="0"/>
              <a:t> </a:t>
            </a:r>
            <a:r>
              <a:rPr lang="en-US" i="1" dirty="0" err="1"/>
              <a:t>hőmérséklet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Csökkentett</a:t>
            </a:r>
            <a:r>
              <a:rPr lang="en-US" b="1" dirty="0"/>
              <a:t> </a:t>
            </a:r>
            <a:r>
              <a:rPr lang="en-US" b="1" dirty="0" err="1" smtClean="0"/>
              <a:t>anyagcsere</a:t>
            </a:r>
            <a:endParaRPr lang="en-US" i="1" dirty="0"/>
          </a:p>
          <a:p>
            <a:r>
              <a:rPr lang="en-US" dirty="0" smtClean="0"/>
              <a:t>A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módszer</a:t>
            </a:r>
            <a:r>
              <a:rPr lang="en-US" dirty="0"/>
              <a:t> </a:t>
            </a:r>
            <a:r>
              <a:rPr lang="en-US" dirty="0" err="1"/>
              <a:t>közvetlenül</a:t>
            </a:r>
            <a:r>
              <a:rPr lang="en-US" dirty="0"/>
              <a:t> a </a:t>
            </a:r>
            <a:r>
              <a:rPr lang="en-US" dirty="0" err="1" smtClean="0"/>
              <a:t>hőtermelés</a:t>
            </a:r>
            <a:r>
              <a:rPr lang="en-US" dirty="0" smtClean="0"/>
              <a:t> </a:t>
            </a:r>
            <a:r>
              <a:rPr lang="en-US" dirty="0" err="1" smtClean="0"/>
              <a:t>csökkentése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metabolikus</a:t>
            </a:r>
            <a:r>
              <a:rPr lang="en-US" dirty="0"/>
              <a:t> </a:t>
            </a:r>
            <a:r>
              <a:rPr lang="en-US" dirty="0" err="1"/>
              <a:t>aktivitás</a:t>
            </a:r>
            <a:r>
              <a:rPr lang="en-US" dirty="0"/>
              <a:t> </a:t>
            </a:r>
            <a:r>
              <a:rPr lang="en-US" dirty="0" err="1"/>
              <a:t>csökkentése</a:t>
            </a:r>
            <a:r>
              <a:rPr lang="en-US" dirty="0"/>
              <a:t> </a:t>
            </a:r>
            <a:r>
              <a:rPr lang="en-US" dirty="0" err="1"/>
              <a:t>révén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– a </a:t>
            </a:r>
            <a:r>
              <a:rPr lang="en-US" dirty="0" err="1"/>
              <a:t>hipotalamusz</a:t>
            </a:r>
            <a:r>
              <a:rPr lang="en-US" dirty="0"/>
              <a:t> </a:t>
            </a:r>
            <a:r>
              <a:rPr lang="en-US" dirty="0" err="1"/>
              <a:t>jelzésére</a:t>
            </a:r>
            <a:r>
              <a:rPr lang="en-US" dirty="0"/>
              <a:t> –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anyagcsere-útvonalakat</a:t>
            </a:r>
            <a:r>
              <a:rPr lang="en-US" dirty="0"/>
              <a:t> </a:t>
            </a:r>
            <a:r>
              <a:rPr lang="en-US" dirty="0" err="1"/>
              <a:t>szabályozó</a:t>
            </a:r>
            <a:r>
              <a:rPr lang="en-US" dirty="0"/>
              <a:t> </a:t>
            </a:r>
            <a:r>
              <a:rPr lang="en-US" dirty="0" err="1"/>
              <a:t>agyi</a:t>
            </a:r>
            <a:r>
              <a:rPr lang="en-US" dirty="0"/>
              <a:t> </a:t>
            </a:r>
            <a:r>
              <a:rPr lang="en-US" dirty="0" err="1"/>
              <a:t>területek</a:t>
            </a:r>
            <a:r>
              <a:rPr lang="en-US" dirty="0"/>
              <a:t> </a:t>
            </a:r>
            <a:r>
              <a:rPr lang="en-US" dirty="0" err="1"/>
              <a:t>beavatkozásával</a:t>
            </a:r>
            <a:r>
              <a:rPr lang="en-US" dirty="0"/>
              <a:t> </a:t>
            </a:r>
            <a:r>
              <a:rPr lang="en-US" dirty="0" err="1"/>
              <a:t>megy</a:t>
            </a:r>
            <a:r>
              <a:rPr lang="en-US" dirty="0"/>
              <a:t> </a:t>
            </a:r>
            <a:r>
              <a:rPr lang="en-US" dirty="0" err="1" smtClean="0"/>
              <a:t>végbe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E8A-4BA0-6D4E-AB90-81968BC00ECE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hőszabályozása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 err="1" smtClean="0"/>
              <a:t>alacsony</a:t>
            </a:r>
            <a:r>
              <a:rPr lang="en-US" i="1" dirty="0" smtClean="0"/>
              <a:t> </a:t>
            </a:r>
            <a:r>
              <a:rPr lang="en-US" i="1" dirty="0" err="1"/>
              <a:t>hőmérséklet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Érösszehúzódás</a:t>
            </a:r>
            <a:endParaRPr lang="en-US" b="1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értágulással</a:t>
            </a:r>
            <a:r>
              <a:rPr lang="en-US" dirty="0"/>
              <a:t> </a:t>
            </a:r>
            <a:r>
              <a:rPr lang="en-US" dirty="0" err="1"/>
              <a:t>ellentétes</a:t>
            </a:r>
            <a:r>
              <a:rPr lang="en-US" dirty="0"/>
              <a:t> </a:t>
            </a:r>
            <a:r>
              <a:rPr lang="en-US" dirty="0" err="1"/>
              <a:t>folyamatban</a:t>
            </a:r>
            <a:r>
              <a:rPr lang="en-US" dirty="0"/>
              <a:t> a </a:t>
            </a:r>
            <a:r>
              <a:rPr lang="en-US" dirty="0" err="1"/>
              <a:t>szervezet</a:t>
            </a:r>
            <a:r>
              <a:rPr lang="en-US" dirty="0"/>
              <a:t> a </a:t>
            </a:r>
            <a:r>
              <a:rPr lang="en-US" dirty="0" err="1" smtClean="0"/>
              <a:t>hőt</a:t>
            </a:r>
            <a:r>
              <a:rPr lang="en-US" dirty="0" smtClean="0"/>
              <a:t> </a:t>
            </a:r>
            <a:r>
              <a:rPr lang="en-US" dirty="0" err="1"/>
              <a:t>úgy</a:t>
            </a:r>
            <a:r>
              <a:rPr lang="en-US" dirty="0"/>
              <a:t> </a:t>
            </a:r>
            <a:r>
              <a:rPr lang="en-US" dirty="0" err="1"/>
              <a:t>tartja</a:t>
            </a:r>
            <a:r>
              <a:rPr lang="en-US" dirty="0"/>
              <a:t> a </a:t>
            </a:r>
            <a:r>
              <a:rPr lang="en-US" dirty="0" err="1"/>
              <a:t>magban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megakadályozza</a:t>
            </a:r>
            <a:r>
              <a:rPr lang="en-US" dirty="0"/>
              <a:t> </a:t>
            </a:r>
            <a:r>
              <a:rPr lang="en-US" dirty="0" err="1"/>
              <a:t>annak</a:t>
            </a:r>
            <a:r>
              <a:rPr lang="en-US" dirty="0"/>
              <a:t> </a:t>
            </a:r>
            <a:r>
              <a:rPr lang="en-US" dirty="0" err="1"/>
              <a:t>véráramlásos</a:t>
            </a:r>
            <a:r>
              <a:rPr lang="en-US" dirty="0"/>
              <a:t> </a:t>
            </a:r>
            <a:r>
              <a:rPr lang="en-US" dirty="0" err="1" smtClean="0"/>
              <a:t>transzportját</a:t>
            </a:r>
            <a:endParaRPr lang="en-US" dirty="0" smtClean="0"/>
          </a:p>
          <a:p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/>
              <a:t>tengeri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változó</a:t>
            </a:r>
            <a:r>
              <a:rPr lang="en-US" dirty="0"/>
              <a:t> </a:t>
            </a:r>
            <a:r>
              <a:rPr lang="en-US" dirty="0" err="1" smtClean="0"/>
              <a:t>testhőmérsékletű</a:t>
            </a:r>
            <a:r>
              <a:rPr lang="en-US" dirty="0" smtClean="0"/>
              <a:t> </a:t>
            </a:r>
            <a:r>
              <a:rPr lang="en-US" dirty="0" err="1"/>
              <a:t>állatnál</a:t>
            </a:r>
            <a:r>
              <a:rPr lang="en-US" dirty="0"/>
              <a:t>, de pl. a </a:t>
            </a:r>
            <a:r>
              <a:rPr lang="en-US" dirty="0" err="1"/>
              <a:t>madaraknál</a:t>
            </a:r>
            <a:r>
              <a:rPr lang="en-US" dirty="0"/>
              <a:t> is </a:t>
            </a:r>
            <a:r>
              <a:rPr lang="en-US" dirty="0" err="1"/>
              <a:t>ún</a:t>
            </a:r>
            <a:r>
              <a:rPr lang="en-US" dirty="0"/>
              <a:t>. </a:t>
            </a:r>
            <a:r>
              <a:rPr lang="en-US" dirty="0" err="1" smtClean="0"/>
              <a:t>ellenáramlásos</a:t>
            </a:r>
            <a:r>
              <a:rPr lang="en-US" dirty="0" smtClean="0"/>
              <a:t> </a:t>
            </a:r>
            <a:r>
              <a:rPr lang="en-US" dirty="0" err="1" smtClean="0"/>
              <a:t>hőcserélő</a:t>
            </a:r>
            <a:r>
              <a:rPr lang="en-US" dirty="0" smtClean="0"/>
              <a:t> </a:t>
            </a:r>
            <a:r>
              <a:rPr lang="en-US" dirty="0" err="1" smtClean="0"/>
              <a:t>fejlődött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  <a:p>
            <a:pPr lvl="1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artériák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vénák</a:t>
            </a:r>
            <a:r>
              <a:rPr lang="en-US" dirty="0"/>
              <a:t> </a:t>
            </a:r>
            <a:r>
              <a:rPr lang="en-US" dirty="0" err="1"/>
              <a:t>úgy</a:t>
            </a:r>
            <a:r>
              <a:rPr lang="en-US" dirty="0"/>
              <a:t> </a:t>
            </a:r>
            <a:r>
              <a:rPr lang="en-US" dirty="0" err="1"/>
              <a:t>futnak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bennük</a:t>
            </a:r>
            <a:r>
              <a:rPr lang="en-US" dirty="0"/>
              <a:t> a </a:t>
            </a:r>
            <a:r>
              <a:rPr lang="en-US" dirty="0" err="1"/>
              <a:t>véráramlás</a:t>
            </a:r>
            <a:r>
              <a:rPr lang="en-US" dirty="0"/>
              <a:t> </a:t>
            </a:r>
            <a:r>
              <a:rPr lang="en-US" dirty="0" err="1" smtClean="0"/>
              <a:t>ellentétes</a:t>
            </a:r>
            <a:endParaRPr lang="en-US" dirty="0"/>
          </a:p>
          <a:p>
            <a:pPr lvl="1"/>
            <a:r>
              <a:rPr lang="en-US" dirty="0" err="1" smtClean="0"/>
              <a:t>ennek</a:t>
            </a:r>
            <a:r>
              <a:rPr lang="en-US" dirty="0" smtClean="0"/>
              <a:t> </a:t>
            </a:r>
            <a:r>
              <a:rPr lang="en-US" dirty="0" err="1" smtClean="0"/>
              <a:t>előnye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áramlás</a:t>
            </a:r>
            <a:r>
              <a:rPr lang="en-US" dirty="0"/>
              <a:t> </a:t>
            </a:r>
            <a:r>
              <a:rPr lang="en-US" dirty="0" err="1"/>
              <a:t>között</a:t>
            </a:r>
            <a:r>
              <a:rPr lang="en-US" dirty="0"/>
              <a:t> </a:t>
            </a:r>
            <a:r>
              <a:rPr lang="en-US" dirty="0" err="1"/>
              <a:t>konstans</a:t>
            </a:r>
            <a:r>
              <a:rPr lang="en-US" dirty="0"/>
              <a:t> </a:t>
            </a:r>
            <a:r>
              <a:rPr lang="en-US" dirty="0" err="1"/>
              <a:t>termikus</a:t>
            </a:r>
            <a:r>
              <a:rPr lang="en-US" dirty="0"/>
              <a:t> </a:t>
            </a:r>
            <a:r>
              <a:rPr lang="en-US" dirty="0" err="1"/>
              <a:t>gradiens</a:t>
            </a:r>
            <a:r>
              <a:rPr lang="en-US" dirty="0"/>
              <a:t> </a:t>
            </a:r>
            <a:r>
              <a:rPr lang="en-US" dirty="0" err="1"/>
              <a:t>tartható</a:t>
            </a:r>
            <a:r>
              <a:rPr lang="en-US" dirty="0"/>
              <a:t> </a:t>
            </a:r>
            <a:r>
              <a:rPr lang="en-US" dirty="0" err="1" smtClean="0"/>
              <a:t>fenn</a:t>
            </a:r>
            <a:endParaRPr lang="en-US" dirty="0" smtClean="0"/>
          </a:p>
          <a:p>
            <a:pPr lvl="1"/>
            <a:r>
              <a:rPr lang="en-US" dirty="0" err="1" smtClean="0"/>
              <a:t>Kellő</a:t>
            </a:r>
            <a:r>
              <a:rPr lang="en-US" dirty="0" smtClean="0"/>
              <a:t> </a:t>
            </a:r>
            <a:r>
              <a:rPr lang="en-US" dirty="0" err="1"/>
              <a:t>hosszon</a:t>
            </a:r>
            <a:r>
              <a:rPr lang="en-US" dirty="0"/>
              <a:t> (pl. </a:t>
            </a:r>
            <a:r>
              <a:rPr lang="en-US" dirty="0" err="1"/>
              <a:t>madár</a:t>
            </a:r>
            <a:r>
              <a:rPr lang="en-US" dirty="0"/>
              <a:t> </a:t>
            </a:r>
            <a:r>
              <a:rPr lang="en-US" dirty="0" err="1" smtClean="0"/>
              <a:t>lába</a:t>
            </a:r>
            <a:r>
              <a:rPr lang="en-US" dirty="0" smtClean="0"/>
              <a:t>)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 smtClean="0"/>
              <a:t>kellően</a:t>
            </a:r>
            <a:r>
              <a:rPr lang="en-US" dirty="0" smtClean="0"/>
              <a:t> </a:t>
            </a:r>
            <a:r>
              <a:rPr lang="en-US" dirty="0" err="1"/>
              <a:t>lassú</a:t>
            </a:r>
            <a:r>
              <a:rPr lang="en-US" dirty="0"/>
              <a:t> </a:t>
            </a:r>
            <a:r>
              <a:rPr lang="en-US" dirty="0" err="1"/>
              <a:t>áramlás</a:t>
            </a:r>
            <a:r>
              <a:rPr lang="en-US" dirty="0"/>
              <a:t> </a:t>
            </a:r>
            <a:r>
              <a:rPr lang="en-US" dirty="0" err="1"/>
              <a:t>esetén</a:t>
            </a:r>
            <a:r>
              <a:rPr lang="en-US" dirty="0"/>
              <a:t> a </a:t>
            </a:r>
            <a:r>
              <a:rPr lang="en-US" dirty="0" err="1" smtClean="0"/>
              <a:t>hőcsere</a:t>
            </a:r>
            <a:r>
              <a:rPr lang="en-US" dirty="0" smtClean="0"/>
              <a:t> </a:t>
            </a:r>
            <a:r>
              <a:rPr lang="en-US" dirty="0" err="1"/>
              <a:t>közel</a:t>
            </a:r>
            <a:r>
              <a:rPr lang="en-US" dirty="0"/>
              <a:t> </a:t>
            </a:r>
            <a:r>
              <a:rPr lang="en-US" dirty="0" err="1"/>
              <a:t>teljesen</a:t>
            </a:r>
            <a:r>
              <a:rPr lang="en-US" dirty="0"/>
              <a:t> </a:t>
            </a:r>
            <a:r>
              <a:rPr lang="en-US" dirty="0" err="1"/>
              <a:t>végbemehet</a:t>
            </a:r>
            <a:r>
              <a:rPr lang="en-US" dirty="0"/>
              <a:t>, </a:t>
            </a:r>
            <a:r>
              <a:rPr lang="en-US" dirty="0" err="1"/>
              <a:t>vagyis</a:t>
            </a:r>
            <a:r>
              <a:rPr lang="en-US" dirty="0"/>
              <a:t> a </a:t>
            </a:r>
            <a:r>
              <a:rPr lang="en-US" dirty="0" err="1"/>
              <a:t>hideg</a:t>
            </a:r>
            <a:r>
              <a:rPr lang="en-US" dirty="0"/>
              <a:t> </a:t>
            </a:r>
            <a:r>
              <a:rPr lang="en-US" dirty="0" err="1"/>
              <a:t>ág</a:t>
            </a:r>
            <a:r>
              <a:rPr lang="en-US" dirty="0"/>
              <a:t> </a:t>
            </a:r>
            <a:r>
              <a:rPr lang="en-US" dirty="0" err="1"/>
              <a:t>közel</a:t>
            </a:r>
            <a:r>
              <a:rPr lang="en-US" dirty="0"/>
              <a:t> a </a:t>
            </a:r>
            <a:r>
              <a:rPr lang="en-US" dirty="0" err="1"/>
              <a:t>meleg</a:t>
            </a:r>
            <a:r>
              <a:rPr lang="en-US" dirty="0"/>
              <a:t> </a:t>
            </a:r>
            <a:r>
              <a:rPr lang="en-US" dirty="0" err="1"/>
              <a:t>ág</a:t>
            </a:r>
            <a:r>
              <a:rPr lang="en-US" dirty="0"/>
              <a:t> </a:t>
            </a:r>
            <a:r>
              <a:rPr lang="en-US" dirty="0" err="1" smtClean="0"/>
              <a:t>hőmérsékletére</a:t>
            </a:r>
            <a:r>
              <a:rPr lang="en-US" dirty="0" smtClean="0"/>
              <a:t> </a:t>
            </a:r>
            <a:r>
              <a:rPr lang="en-US" dirty="0" err="1"/>
              <a:t>emelkedhet</a:t>
            </a:r>
            <a:r>
              <a:rPr lang="en-US" dirty="0"/>
              <a:t> – </a:t>
            </a:r>
            <a:r>
              <a:rPr lang="en-US" dirty="0" err="1"/>
              <a:t>minimalizálva</a:t>
            </a:r>
            <a:r>
              <a:rPr lang="en-US" dirty="0"/>
              <a:t> </a:t>
            </a:r>
            <a:r>
              <a:rPr lang="en-US" dirty="0" err="1" smtClean="0"/>
              <a:t>ezzel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hőveszteséget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 smtClean="0"/>
              <a:t>felé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035D-4FCF-9D47-8292-5DBC34BF8F8C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hőszabályozása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 err="1"/>
              <a:t>alacsony</a:t>
            </a:r>
            <a:r>
              <a:rPr lang="en-US" i="1" dirty="0"/>
              <a:t> </a:t>
            </a:r>
            <a:r>
              <a:rPr lang="en-US" i="1" dirty="0" err="1"/>
              <a:t>hőmérséklet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/>
              <a:t>Didergéses</a:t>
            </a:r>
            <a:r>
              <a:rPr lang="en-US" b="1" dirty="0"/>
              <a:t> </a:t>
            </a:r>
            <a:r>
              <a:rPr lang="en-US" b="1" dirty="0" err="1" smtClean="0"/>
              <a:t>hőtermelés</a:t>
            </a:r>
            <a:endParaRPr lang="en-US" b="1" dirty="0" smtClean="0"/>
          </a:p>
          <a:p>
            <a:r>
              <a:rPr lang="en-US" dirty="0" smtClean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gyors</a:t>
            </a:r>
            <a:r>
              <a:rPr lang="en-US" dirty="0"/>
              <a:t> </a:t>
            </a:r>
            <a:r>
              <a:rPr lang="en-US" dirty="0" err="1"/>
              <a:t>válasza</a:t>
            </a:r>
            <a:r>
              <a:rPr lang="en-US" dirty="0"/>
              <a:t> </a:t>
            </a:r>
            <a:r>
              <a:rPr lang="en-US" dirty="0" err="1"/>
              <a:t>hideg</a:t>
            </a:r>
            <a:r>
              <a:rPr lang="en-US" dirty="0"/>
              <a:t> </a:t>
            </a:r>
            <a:r>
              <a:rPr lang="en-US" dirty="0" err="1"/>
              <a:t>ingerre</a:t>
            </a:r>
            <a:r>
              <a:rPr lang="en-US" dirty="0"/>
              <a:t>, </a:t>
            </a:r>
            <a:r>
              <a:rPr lang="en-US" dirty="0" err="1"/>
              <a:t>mely</a:t>
            </a:r>
            <a:r>
              <a:rPr lang="en-US" dirty="0"/>
              <a:t> </a:t>
            </a:r>
            <a:r>
              <a:rPr lang="en-US" dirty="0" err="1"/>
              <a:t>során</a:t>
            </a:r>
            <a:r>
              <a:rPr lang="en-US" dirty="0"/>
              <a:t> a </a:t>
            </a:r>
            <a:r>
              <a:rPr lang="en-US" dirty="0" err="1" smtClean="0"/>
              <a:t>hőtermelés</a:t>
            </a:r>
            <a:r>
              <a:rPr lang="en-US" dirty="0" smtClean="0"/>
              <a:t> </a:t>
            </a:r>
            <a:r>
              <a:rPr lang="en-US" dirty="0"/>
              <a:t>~4-szeresre is </a:t>
            </a:r>
            <a:r>
              <a:rPr lang="en-US" dirty="0" err="1" smtClean="0"/>
              <a:t>nőhet</a:t>
            </a:r>
            <a:r>
              <a:rPr lang="en-US" dirty="0" smtClean="0"/>
              <a:t> </a:t>
            </a:r>
            <a:r>
              <a:rPr lang="en-US" dirty="0"/>
              <a:t>(~2-szeres </a:t>
            </a:r>
            <a:r>
              <a:rPr lang="en-US" dirty="0" err="1"/>
              <a:t>oxigénfogyasztás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~6-szoros </a:t>
            </a:r>
            <a:r>
              <a:rPr lang="en-US" dirty="0" err="1"/>
              <a:t>anyagcsere</a:t>
            </a:r>
            <a:r>
              <a:rPr lang="en-US" dirty="0"/>
              <a:t> </a:t>
            </a:r>
            <a:r>
              <a:rPr lang="en-US" dirty="0" err="1"/>
              <a:t>mellett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/>
              <a:t>ide </a:t>
            </a:r>
            <a:r>
              <a:rPr lang="en-US" dirty="0" err="1"/>
              <a:t>sorolható</a:t>
            </a:r>
            <a:r>
              <a:rPr lang="en-US" dirty="0"/>
              <a:t> </a:t>
            </a:r>
            <a:r>
              <a:rPr lang="en-US" dirty="0" err="1" smtClean="0"/>
              <a:t>mechanizmusok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izomtónus</a:t>
            </a:r>
            <a:r>
              <a:rPr lang="en-US" dirty="0" smtClean="0"/>
              <a:t> </a:t>
            </a:r>
            <a:r>
              <a:rPr lang="en-US" dirty="0" err="1" smtClean="0"/>
              <a:t>fokozódás</a:t>
            </a:r>
            <a:endParaRPr lang="en-US" dirty="0" smtClean="0"/>
          </a:p>
          <a:p>
            <a:pPr lvl="1"/>
            <a:r>
              <a:rPr lang="en-US" dirty="0" err="1" smtClean="0"/>
              <a:t>akaratlan</a:t>
            </a:r>
            <a:r>
              <a:rPr lang="en-US" dirty="0" smtClean="0"/>
              <a:t> </a:t>
            </a:r>
            <a:r>
              <a:rPr lang="en-US" dirty="0" err="1" smtClean="0"/>
              <a:t>reszketés</a:t>
            </a:r>
            <a:endParaRPr lang="en-US" dirty="0" smtClean="0"/>
          </a:p>
          <a:p>
            <a:pPr lvl="1"/>
            <a:r>
              <a:rPr lang="en-US" dirty="0" err="1" smtClean="0"/>
              <a:t>akaratlagos</a:t>
            </a:r>
            <a:r>
              <a:rPr lang="en-US" dirty="0" smtClean="0"/>
              <a:t> </a:t>
            </a:r>
            <a:r>
              <a:rPr lang="en-US" dirty="0" err="1" smtClean="0"/>
              <a:t>izommozgás</a:t>
            </a:r>
            <a:endParaRPr lang="en-US" dirty="0" smtClean="0"/>
          </a:p>
          <a:p>
            <a:pPr lvl="1"/>
            <a:r>
              <a:rPr lang="en-US" dirty="0" err="1" smtClean="0"/>
              <a:t>libabőr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piloerekció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libabőr</a:t>
            </a:r>
            <a:r>
              <a:rPr lang="en-US" dirty="0" smtClean="0"/>
              <a:t> </a:t>
            </a:r>
            <a:r>
              <a:rPr lang="en-US" dirty="0" err="1"/>
              <a:t>kialakulásával</a:t>
            </a:r>
            <a:r>
              <a:rPr lang="en-US" dirty="0"/>
              <a:t> a </a:t>
            </a:r>
            <a:r>
              <a:rPr lang="en-US" dirty="0" err="1"/>
              <a:t>testet</a:t>
            </a:r>
            <a:r>
              <a:rPr lang="en-US" dirty="0"/>
              <a:t> </a:t>
            </a:r>
            <a:r>
              <a:rPr lang="en-US" dirty="0" err="1" smtClean="0"/>
              <a:t>körülvevő</a:t>
            </a:r>
            <a:r>
              <a:rPr lang="en-US" dirty="0" smtClean="0"/>
              <a:t> </a:t>
            </a:r>
            <a:r>
              <a:rPr lang="en-US" dirty="0" err="1" smtClean="0"/>
              <a:t>szigetelő</a:t>
            </a:r>
            <a:r>
              <a:rPr lang="en-US" dirty="0" smtClean="0"/>
              <a:t> </a:t>
            </a:r>
            <a:r>
              <a:rPr lang="en-US" dirty="0" err="1"/>
              <a:t>légréteg</a:t>
            </a:r>
            <a:r>
              <a:rPr lang="en-US" dirty="0"/>
              <a:t> </a:t>
            </a:r>
            <a:r>
              <a:rPr lang="en-US" dirty="0" err="1" smtClean="0"/>
              <a:t>vastagsága</a:t>
            </a:r>
            <a:r>
              <a:rPr lang="en-US" dirty="0" smtClean="0"/>
              <a:t> </a:t>
            </a:r>
            <a:r>
              <a:rPr lang="en-US" dirty="0" err="1" smtClean="0"/>
              <a:t>növelhető</a:t>
            </a:r>
            <a:endParaRPr lang="en-US" dirty="0"/>
          </a:p>
          <a:p>
            <a:pPr lvl="2"/>
            <a:r>
              <a:rPr lang="en-US" dirty="0" err="1" smtClean="0"/>
              <a:t>Állatoknál</a:t>
            </a:r>
            <a:r>
              <a:rPr lang="en-US" dirty="0" smtClean="0"/>
              <a:t> </a:t>
            </a:r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mechanizmus</a:t>
            </a:r>
            <a:r>
              <a:rPr lang="en-US" dirty="0"/>
              <a:t> a </a:t>
            </a:r>
            <a:r>
              <a:rPr lang="en-US" dirty="0" err="1"/>
              <a:t>bunda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tollazat</a:t>
            </a:r>
            <a:r>
              <a:rPr lang="en-US" dirty="0"/>
              <a:t> „</a:t>
            </a:r>
            <a:r>
              <a:rPr lang="en-US" dirty="0" err="1"/>
              <a:t>felborzolását</a:t>
            </a:r>
            <a:r>
              <a:rPr lang="en-US" dirty="0"/>
              <a:t>” </a:t>
            </a:r>
            <a:r>
              <a:rPr lang="en-US" dirty="0" err="1" smtClean="0"/>
              <a:t>jelenti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libabőr</a:t>
            </a:r>
            <a:r>
              <a:rPr lang="en-US" dirty="0" smtClean="0"/>
              <a:t> </a:t>
            </a:r>
            <a:r>
              <a:rPr lang="en-US" dirty="0" err="1" smtClean="0"/>
              <a:t>tekinthető</a:t>
            </a:r>
            <a:r>
              <a:rPr lang="en-US" dirty="0" smtClean="0"/>
              <a:t> </a:t>
            </a:r>
            <a:r>
              <a:rPr lang="en-US" dirty="0" err="1"/>
              <a:t>evolúciós</a:t>
            </a:r>
            <a:r>
              <a:rPr lang="en-US" dirty="0"/>
              <a:t> </a:t>
            </a:r>
            <a:r>
              <a:rPr lang="en-US" dirty="0" err="1"/>
              <a:t>visszatekintésnek</a:t>
            </a:r>
            <a:r>
              <a:rPr lang="en-US" dirty="0"/>
              <a:t> is: </a:t>
            </a:r>
            <a:r>
              <a:rPr lang="en-US" dirty="0" err="1" smtClean="0"/>
              <a:t>szőrösebb</a:t>
            </a:r>
            <a:r>
              <a:rPr lang="en-US" dirty="0" smtClean="0"/>
              <a:t> </a:t>
            </a:r>
            <a:r>
              <a:rPr lang="en-US" dirty="0" err="1"/>
              <a:t>ő</a:t>
            </a:r>
            <a:r>
              <a:rPr lang="en-US" dirty="0" err="1" smtClean="0"/>
              <a:t>seinknél</a:t>
            </a:r>
            <a:r>
              <a:rPr lang="en-US" dirty="0" smtClean="0"/>
              <a:t> </a:t>
            </a:r>
            <a:r>
              <a:rPr lang="en-US" dirty="0" err="1"/>
              <a:t>bizonyosan</a:t>
            </a:r>
            <a:r>
              <a:rPr lang="en-US" dirty="0"/>
              <a:t> </a:t>
            </a:r>
            <a:r>
              <a:rPr lang="en-US" dirty="0" err="1"/>
              <a:t>hatékonyabban</a:t>
            </a:r>
            <a:r>
              <a:rPr lang="en-US" dirty="0"/>
              <a:t> </a:t>
            </a:r>
            <a:r>
              <a:rPr lang="en-US" dirty="0" err="1" smtClean="0"/>
              <a:t>működött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2A4E-8078-4140-A6C7-39534C44D482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hőszabályozása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 err="1"/>
              <a:t>alacsony</a:t>
            </a:r>
            <a:r>
              <a:rPr lang="en-US" i="1" dirty="0"/>
              <a:t> </a:t>
            </a:r>
            <a:r>
              <a:rPr lang="en-US" i="1" dirty="0" err="1"/>
              <a:t>hőmérséklet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/>
              <a:t>Didergésmentes</a:t>
            </a:r>
            <a:r>
              <a:rPr lang="en-US" b="1" dirty="0"/>
              <a:t> </a:t>
            </a:r>
            <a:r>
              <a:rPr lang="en-US" b="1" dirty="0" err="1" smtClean="0"/>
              <a:t>hőtermelés</a:t>
            </a:r>
            <a:endParaRPr lang="en-US" b="1" dirty="0" smtClean="0"/>
          </a:p>
          <a:p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alapanyagcserén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didergésen</a:t>
            </a:r>
            <a:r>
              <a:rPr lang="en-US" dirty="0"/>
              <a:t> </a:t>
            </a:r>
            <a:r>
              <a:rPr lang="en-US" dirty="0" err="1"/>
              <a:t>kívüli</a:t>
            </a:r>
            <a:r>
              <a:rPr lang="en-US" dirty="0"/>
              <a:t> </a:t>
            </a:r>
            <a:r>
              <a:rPr lang="en-US" dirty="0" err="1" smtClean="0"/>
              <a:t>hőtermelés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hormonok</a:t>
            </a:r>
            <a:r>
              <a:rPr lang="en-US" dirty="0"/>
              <a:t> </a:t>
            </a:r>
            <a:r>
              <a:rPr lang="en-US" dirty="0" err="1"/>
              <a:t>arra</a:t>
            </a:r>
            <a:r>
              <a:rPr lang="en-US" dirty="0"/>
              <a:t> </a:t>
            </a:r>
            <a:r>
              <a:rPr lang="en-US" dirty="0" err="1"/>
              <a:t>ösztönözhetik</a:t>
            </a:r>
            <a:r>
              <a:rPr lang="en-US" dirty="0"/>
              <a:t> a </a:t>
            </a:r>
            <a:r>
              <a:rPr lang="en-US" dirty="0" err="1"/>
              <a:t>sejt</a:t>
            </a:r>
            <a:r>
              <a:rPr lang="en-US" dirty="0"/>
              <a:t> </a:t>
            </a:r>
            <a:r>
              <a:rPr lang="en-US" dirty="0" err="1"/>
              <a:t>anyagcsere</a:t>
            </a:r>
            <a:r>
              <a:rPr lang="en-US" dirty="0"/>
              <a:t> </a:t>
            </a:r>
            <a:r>
              <a:rPr lang="en-US" dirty="0" err="1"/>
              <a:t>folyamatait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ATP </a:t>
            </a:r>
            <a:r>
              <a:rPr lang="en-US" dirty="0" err="1"/>
              <a:t>szintézis</a:t>
            </a:r>
            <a:r>
              <a:rPr lang="en-US" dirty="0"/>
              <a:t> </a:t>
            </a:r>
            <a:r>
              <a:rPr lang="en-US" dirty="0" err="1"/>
              <a:t>helyett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 smtClean="0"/>
              <a:t>hőt</a:t>
            </a:r>
            <a:r>
              <a:rPr lang="en-US" dirty="0" smtClean="0"/>
              <a:t> </a:t>
            </a:r>
            <a:r>
              <a:rPr lang="en-US" dirty="0" err="1"/>
              <a:t>termeljenek</a:t>
            </a:r>
            <a:r>
              <a:rPr lang="en-US" dirty="0"/>
              <a:t> (</a:t>
            </a:r>
            <a:r>
              <a:rPr lang="en-US" i="1" dirty="0" err="1"/>
              <a:t>fokozott</a:t>
            </a:r>
            <a:r>
              <a:rPr lang="en-US" i="1" dirty="0"/>
              <a:t> </a:t>
            </a:r>
            <a:r>
              <a:rPr lang="en-US" i="1" dirty="0" err="1"/>
              <a:t>anyagcsere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dirty="0"/>
              <a:t>– </a:t>
            </a:r>
            <a:r>
              <a:rPr lang="en-US" dirty="0" err="1" smtClean="0"/>
              <a:t>főként</a:t>
            </a:r>
            <a:r>
              <a:rPr lang="en-US" dirty="0" smtClean="0"/>
              <a:t> </a:t>
            </a:r>
            <a:r>
              <a:rPr lang="en-US" dirty="0" err="1"/>
              <a:t>izombeli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májbeli</a:t>
            </a:r>
            <a:r>
              <a:rPr lang="en-US" dirty="0"/>
              <a:t> – </a:t>
            </a:r>
            <a:r>
              <a:rPr lang="en-US" dirty="0" err="1"/>
              <a:t>zsírszövetek</a:t>
            </a:r>
            <a:r>
              <a:rPr lang="en-US" dirty="0"/>
              <a:t>, </a:t>
            </a:r>
            <a:r>
              <a:rPr lang="en-US" dirty="0" err="1"/>
              <a:t>rövidtávú</a:t>
            </a:r>
            <a:r>
              <a:rPr lang="en-US" dirty="0"/>
              <a:t> </a:t>
            </a:r>
            <a:r>
              <a:rPr lang="en-US" dirty="0" err="1"/>
              <a:t>energiaraktárak</a:t>
            </a:r>
            <a:r>
              <a:rPr lang="en-US" dirty="0"/>
              <a:t> (</a:t>
            </a:r>
            <a:r>
              <a:rPr lang="en-US" dirty="0" err="1"/>
              <a:t>glikogén</a:t>
            </a:r>
            <a:r>
              <a:rPr lang="en-US" dirty="0"/>
              <a:t> = </a:t>
            </a:r>
            <a:r>
              <a:rPr lang="en-US" dirty="0" err="1"/>
              <a:t>glükóz</a:t>
            </a:r>
            <a:r>
              <a:rPr lang="en-US" dirty="0"/>
              <a:t> </a:t>
            </a:r>
            <a:r>
              <a:rPr lang="en-US" dirty="0" err="1"/>
              <a:t>poliszacharid</a:t>
            </a:r>
            <a:r>
              <a:rPr lang="en-US" dirty="0"/>
              <a:t>) </a:t>
            </a:r>
            <a:r>
              <a:rPr lang="en-US" dirty="0" err="1" smtClean="0"/>
              <a:t>lebontása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barna</a:t>
            </a:r>
            <a:r>
              <a:rPr lang="en-US" dirty="0"/>
              <a:t> </a:t>
            </a:r>
            <a:r>
              <a:rPr lang="en-US" dirty="0" err="1"/>
              <a:t>zsírszövet</a:t>
            </a:r>
            <a:r>
              <a:rPr lang="en-US" dirty="0"/>
              <a:t> </a:t>
            </a:r>
            <a:r>
              <a:rPr lang="en-US" dirty="0" err="1" smtClean="0"/>
              <a:t>felhasználása</a:t>
            </a:r>
            <a:endParaRPr lang="en-US" dirty="0"/>
          </a:p>
          <a:p>
            <a:pPr lvl="1"/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/>
              <a:t>utóbbi</a:t>
            </a:r>
            <a:r>
              <a:rPr lang="en-US" dirty="0"/>
              <a:t> a </a:t>
            </a:r>
            <a:r>
              <a:rPr lang="en-US" dirty="0" err="1"/>
              <a:t>zsírszövet</a:t>
            </a:r>
            <a:r>
              <a:rPr lang="en-US" dirty="0"/>
              <a:t> </a:t>
            </a:r>
            <a:r>
              <a:rPr lang="en-US" dirty="0" err="1"/>
              <a:t>sötétebb</a:t>
            </a:r>
            <a:r>
              <a:rPr lang="en-US" dirty="0"/>
              <a:t> </a:t>
            </a:r>
            <a:r>
              <a:rPr lang="en-US" dirty="0" err="1" smtClean="0"/>
              <a:t>árnyalatú</a:t>
            </a:r>
            <a:r>
              <a:rPr lang="en-US" dirty="0"/>
              <a:t>, </a:t>
            </a:r>
            <a:r>
              <a:rPr lang="en-US" dirty="0" err="1"/>
              <a:t>erekkel</a:t>
            </a:r>
            <a:r>
              <a:rPr lang="en-US" dirty="0"/>
              <a:t> </a:t>
            </a:r>
            <a:r>
              <a:rPr lang="en-US" dirty="0" err="1" smtClean="0"/>
              <a:t>bővebben</a:t>
            </a:r>
            <a:r>
              <a:rPr lang="en-US" dirty="0" smtClean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régiója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megtalálható</a:t>
            </a:r>
            <a:r>
              <a:rPr lang="en-US" dirty="0"/>
              <a:t> </a:t>
            </a:r>
            <a:r>
              <a:rPr lang="en-US" dirty="0" err="1"/>
              <a:t>újszülöttekben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hibernálódó</a:t>
            </a:r>
            <a:r>
              <a:rPr lang="en-US" dirty="0"/>
              <a:t> </a:t>
            </a:r>
            <a:r>
              <a:rPr lang="en-US" dirty="0" err="1" smtClean="0"/>
              <a:t>állatokban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/>
              <a:t>sejtjeiben</a:t>
            </a:r>
            <a:r>
              <a:rPr lang="en-US" dirty="0"/>
              <a:t> </a:t>
            </a:r>
            <a:r>
              <a:rPr lang="en-US" dirty="0" err="1"/>
              <a:t>számos</a:t>
            </a:r>
            <a:r>
              <a:rPr lang="en-US" dirty="0"/>
              <a:t> </a:t>
            </a:r>
            <a:r>
              <a:rPr lang="en-US" dirty="0" err="1"/>
              <a:t>mitokondrium</a:t>
            </a:r>
            <a:r>
              <a:rPr lang="en-US" dirty="0"/>
              <a:t> van (</a:t>
            </a:r>
            <a:r>
              <a:rPr lang="en-US" dirty="0" err="1"/>
              <a:t>innen</a:t>
            </a:r>
            <a:r>
              <a:rPr lang="en-US" dirty="0"/>
              <a:t> a </a:t>
            </a:r>
            <a:r>
              <a:rPr lang="en-US" dirty="0" err="1"/>
              <a:t>barnás</a:t>
            </a:r>
            <a:r>
              <a:rPr lang="en-US" dirty="0"/>
              <a:t> </a:t>
            </a:r>
            <a:r>
              <a:rPr lang="en-US" dirty="0" err="1"/>
              <a:t>szín</a:t>
            </a:r>
            <a:r>
              <a:rPr lang="en-US" dirty="0"/>
              <a:t>), a </a:t>
            </a:r>
            <a:r>
              <a:rPr lang="en-US" dirty="0" err="1"/>
              <a:t>zsírjaiból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gyorsabban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mennyiségben</a:t>
            </a:r>
            <a:r>
              <a:rPr lang="en-US" dirty="0"/>
              <a:t> </a:t>
            </a:r>
            <a:r>
              <a:rPr lang="en-US" dirty="0" err="1"/>
              <a:t>szabadítható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 smtClean="0"/>
              <a:t>hőenergia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096B-5D6D-A54B-9FA4-DD2934917A41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</a:t>
            </a:r>
            <a:r>
              <a:rPr lang="en-US" b="1" dirty="0" err="1" smtClean="0"/>
              <a:t>sejtszintű</a:t>
            </a:r>
            <a:r>
              <a:rPr lang="en-US" b="1" dirty="0" smtClean="0"/>
              <a:t> </a:t>
            </a:r>
            <a:r>
              <a:rPr lang="en-US" b="1" dirty="0" err="1"/>
              <a:t>energiaátalakítás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 smtClean="0"/>
              <a:t>élő</a:t>
            </a:r>
            <a:r>
              <a:rPr lang="en-US" dirty="0" smtClean="0"/>
              <a:t> </a:t>
            </a:r>
            <a:r>
              <a:rPr lang="en-US" dirty="0" err="1"/>
              <a:t>sejtek</a:t>
            </a:r>
            <a:r>
              <a:rPr lang="en-US" dirty="0"/>
              <a:t> </a:t>
            </a:r>
            <a:r>
              <a:rPr lang="en-US" dirty="0" err="1"/>
              <a:t>funkciói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hasznosítható</a:t>
            </a:r>
            <a:r>
              <a:rPr lang="en-US" dirty="0"/>
              <a:t> </a:t>
            </a:r>
            <a:r>
              <a:rPr lang="en-US" dirty="0" err="1"/>
              <a:t>formáinak</a:t>
            </a:r>
            <a:r>
              <a:rPr lang="en-US" dirty="0"/>
              <a:t> </a:t>
            </a:r>
            <a:r>
              <a:rPr lang="en-US" dirty="0" err="1" smtClean="0"/>
              <a:t>elérhetőségén</a:t>
            </a:r>
            <a:r>
              <a:rPr lang="en-US" dirty="0" smtClean="0"/>
              <a:t> </a:t>
            </a:r>
            <a:r>
              <a:rPr lang="en-US" dirty="0" err="1" smtClean="0"/>
              <a:t>alapulnak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elsődleges</a:t>
            </a:r>
            <a:r>
              <a:rPr lang="en-US" dirty="0" smtClean="0"/>
              <a:t> </a:t>
            </a:r>
            <a:r>
              <a:rPr lang="en-US" dirty="0"/>
              <a:t>forma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elektromágneses</a:t>
            </a:r>
            <a:r>
              <a:rPr lang="en-US" dirty="0"/>
              <a:t> </a:t>
            </a:r>
            <a:r>
              <a:rPr lang="en-US" dirty="0" err="1"/>
              <a:t>sugárzás</a:t>
            </a:r>
            <a:r>
              <a:rPr lang="en-US" dirty="0"/>
              <a:t> (</a:t>
            </a:r>
            <a:r>
              <a:rPr lang="en-US" dirty="0" err="1"/>
              <a:t>napfény</a:t>
            </a:r>
            <a:r>
              <a:rPr lang="en-US" dirty="0"/>
              <a:t>)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átalakítása</a:t>
            </a:r>
            <a:r>
              <a:rPr lang="en-US" dirty="0"/>
              <a:t> – a </a:t>
            </a:r>
            <a:r>
              <a:rPr lang="en-US" i="1" dirty="0" err="1"/>
              <a:t>fotoszintézis</a:t>
            </a:r>
            <a:r>
              <a:rPr lang="en-US" dirty="0"/>
              <a:t>: a </a:t>
            </a:r>
            <a:r>
              <a:rPr lang="en-US" dirty="0" err="1" smtClean="0"/>
              <a:t>fény</a:t>
            </a:r>
            <a:r>
              <a:rPr lang="en-US" dirty="0" smtClean="0"/>
              <a:t> </a:t>
            </a:r>
            <a:r>
              <a:rPr lang="en-US" dirty="0" err="1"/>
              <a:t>átalakítása</a:t>
            </a:r>
            <a:r>
              <a:rPr lang="en-US" dirty="0"/>
              <a:t> </a:t>
            </a:r>
            <a:r>
              <a:rPr lang="en-US" dirty="0" err="1"/>
              <a:t>molekulában</a:t>
            </a:r>
            <a:r>
              <a:rPr lang="en-US" dirty="0"/>
              <a:t> </a:t>
            </a:r>
            <a:r>
              <a:rPr lang="en-US" dirty="0" err="1"/>
              <a:t>tárolt</a:t>
            </a:r>
            <a:r>
              <a:rPr lang="en-US" dirty="0"/>
              <a:t> </a:t>
            </a:r>
            <a:r>
              <a:rPr lang="en-US" dirty="0" err="1"/>
              <a:t>kémiai</a:t>
            </a:r>
            <a:r>
              <a:rPr lang="en-US" dirty="0"/>
              <a:t> </a:t>
            </a:r>
            <a:r>
              <a:rPr lang="en-US" dirty="0" err="1"/>
              <a:t>energiává</a:t>
            </a:r>
            <a:r>
              <a:rPr lang="en-US" dirty="0"/>
              <a:t> (</a:t>
            </a:r>
            <a:r>
              <a:rPr lang="en-US" dirty="0" err="1" smtClean="0"/>
              <a:t>alapvetően</a:t>
            </a:r>
            <a:r>
              <a:rPr lang="en-US" dirty="0" smtClean="0"/>
              <a:t> </a:t>
            </a:r>
            <a:r>
              <a:rPr lang="en-US" dirty="0" err="1"/>
              <a:t>szénatomok</a:t>
            </a:r>
            <a:r>
              <a:rPr lang="en-US" dirty="0"/>
              <a:t> </a:t>
            </a:r>
            <a:r>
              <a:rPr lang="en-US" dirty="0" err="1"/>
              <a:t>kovalens</a:t>
            </a:r>
            <a:r>
              <a:rPr lang="en-US" dirty="0"/>
              <a:t> </a:t>
            </a:r>
            <a:r>
              <a:rPr lang="en-US" dirty="0" err="1"/>
              <a:t>kötéseiben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felszabadítása</a:t>
            </a:r>
            <a:r>
              <a:rPr lang="en-US" dirty="0"/>
              <a:t> a </a:t>
            </a:r>
            <a:r>
              <a:rPr lang="en-US" dirty="0" err="1"/>
              <a:t>sejt</a:t>
            </a:r>
            <a:r>
              <a:rPr lang="en-US" dirty="0"/>
              <a:t> </a:t>
            </a:r>
            <a:r>
              <a:rPr lang="en-US" dirty="0" err="1"/>
              <a:t>számára</a:t>
            </a:r>
            <a:r>
              <a:rPr lang="en-US" dirty="0"/>
              <a:t> a </a:t>
            </a:r>
            <a:r>
              <a:rPr lang="en-US" dirty="0" err="1"/>
              <a:t>szénvegyületek</a:t>
            </a:r>
            <a:r>
              <a:rPr lang="en-US" dirty="0"/>
              <a:t> </a:t>
            </a:r>
            <a:r>
              <a:rPr lang="en-US" dirty="0" err="1" smtClean="0"/>
              <a:t>oxidációjával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elektronleadással</a:t>
            </a:r>
            <a:r>
              <a:rPr lang="en-US" dirty="0"/>
              <a:t>) </a:t>
            </a:r>
            <a:r>
              <a:rPr lang="en-US" dirty="0" err="1"/>
              <a:t>járó</a:t>
            </a:r>
            <a:r>
              <a:rPr lang="en-US" dirty="0"/>
              <a:t> </a:t>
            </a:r>
            <a:r>
              <a:rPr lang="en-US" dirty="0" err="1"/>
              <a:t>reakciósorozatokon</a:t>
            </a:r>
            <a:r>
              <a:rPr lang="en-US" dirty="0"/>
              <a:t> </a:t>
            </a:r>
            <a:r>
              <a:rPr lang="en-US" dirty="0" err="1"/>
              <a:t>keresztül</a:t>
            </a:r>
            <a:r>
              <a:rPr lang="en-US" dirty="0"/>
              <a:t>, </a:t>
            </a:r>
            <a:r>
              <a:rPr lang="en-US" dirty="0" err="1"/>
              <a:t>mely</a:t>
            </a:r>
            <a:r>
              <a:rPr lang="en-US" dirty="0"/>
              <a:t> </a:t>
            </a:r>
            <a:r>
              <a:rPr lang="en-US" dirty="0" err="1"/>
              <a:t>ekkor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 smtClean="0"/>
              <a:t>hővé</a:t>
            </a:r>
            <a:r>
              <a:rPr lang="en-US" dirty="0" smtClean="0"/>
              <a:t> </a:t>
            </a:r>
            <a:r>
              <a:rPr lang="en-US" dirty="0" err="1"/>
              <a:t>alakul</a:t>
            </a:r>
            <a:r>
              <a:rPr lang="en-US" dirty="0"/>
              <a:t>, </a:t>
            </a:r>
            <a:r>
              <a:rPr lang="en-US" dirty="0" err="1"/>
              <a:t>hanem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kötésekké</a:t>
            </a:r>
            <a:r>
              <a:rPr lang="en-US" dirty="0"/>
              <a:t>, </a:t>
            </a:r>
            <a:r>
              <a:rPr lang="en-US" dirty="0" err="1"/>
              <a:t>ahonnan</a:t>
            </a:r>
            <a:r>
              <a:rPr lang="en-US" dirty="0"/>
              <a:t> a </a:t>
            </a:r>
            <a:r>
              <a:rPr lang="en-US" dirty="0" err="1"/>
              <a:t>sejt</a:t>
            </a:r>
            <a:r>
              <a:rPr lang="en-US" dirty="0"/>
              <a:t> </a:t>
            </a:r>
            <a:r>
              <a:rPr lang="en-US" dirty="0" err="1"/>
              <a:t>hatékonyan</a:t>
            </a:r>
            <a:r>
              <a:rPr lang="en-US" dirty="0"/>
              <a:t> </a:t>
            </a:r>
            <a:r>
              <a:rPr lang="en-US" dirty="0" err="1" smtClean="0"/>
              <a:t>felhasználhatja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fő</a:t>
            </a:r>
            <a:r>
              <a:rPr lang="en-US" dirty="0" smtClean="0"/>
              <a:t> </a:t>
            </a:r>
            <a:r>
              <a:rPr lang="en-US" dirty="0" err="1"/>
              <a:t>tároló</a:t>
            </a:r>
            <a:r>
              <a:rPr lang="en-US" dirty="0"/>
              <a:t> </a:t>
            </a:r>
            <a:r>
              <a:rPr lang="en-US" dirty="0" err="1"/>
              <a:t>vegyület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i="1" dirty="0" err="1"/>
              <a:t>adenozin-trifoszfát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b="1" dirty="0"/>
              <a:t>ATP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B136-8A32-2A4C-B6AB-FCBA97421288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 smtClean="0"/>
              <a:t>élő</a:t>
            </a:r>
            <a:r>
              <a:rPr lang="en-US" b="1" dirty="0" smtClean="0"/>
              <a:t> </a:t>
            </a:r>
            <a:r>
              <a:rPr lang="en-US" b="1" dirty="0" err="1"/>
              <a:t>szervezet</a:t>
            </a:r>
            <a:r>
              <a:rPr lang="en-US" b="1" dirty="0"/>
              <a:t> </a:t>
            </a:r>
            <a:r>
              <a:rPr lang="en-US" b="1" dirty="0" err="1"/>
              <a:t>energiaforgalma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 smtClean="0"/>
              <a:t>élővilág</a:t>
            </a:r>
            <a:r>
              <a:rPr lang="en-US" dirty="0" smtClean="0"/>
              <a:t> </a:t>
            </a:r>
            <a:r>
              <a:rPr lang="en-US" dirty="0" err="1"/>
              <a:t>közvetve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közvetlenül</a:t>
            </a:r>
            <a:r>
              <a:rPr lang="en-US" dirty="0"/>
              <a:t> a Nap </a:t>
            </a:r>
            <a:r>
              <a:rPr lang="en-US" dirty="0" err="1"/>
              <a:t>sugárzó</a:t>
            </a:r>
            <a:r>
              <a:rPr lang="en-US" dirty="0"/>
              <a:t> </a:t>
            </a:r>
            <a:r>
              <a:rPr lang="en-US" dirty="0" err="1"/>
              <a:t>energiáját</a:t>
            </a:r>
            <a:r>
              <a:rPr lang="en-US" dirty="0"/>
              <a:t> </a:t>
            </a:r>
            <a:r>
              <a:rPr lang="en-US" dirty="0" err="1"/>
              <a:t>használja</a:t>
            </a:r>
            <a:r>
              <a:rPr lang="en-US" dirty="0"/>
              <a:t> </a:t>
            </a:r>
            <a:r>
              <a:rPr lang="en-US" dirty="0" err="1" smtClean="0"/>
              <a:t>fel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állatvilág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szénhidrátok</a:t>
            </a:r>
            <a:r>
              <a:rPr lang="en-US" dirty="0"/>
              <a:t>, </a:t>
            </a:r>
            <a:r>
              <a:rPr lang="en-US" dirty="0" err="1"/>
              <a:t>zsírok</a:t>
            </a:r>
            <a:r>
              <a:rPr lang="en-US" dirty="0"/>
              <a:t>, </a:t>
            </a:r>
            <a:r>
              <a:rPr lang="en-US" dirty="0" err="1"/>
              <a:t>fehérjék</a:t>
            </a:r>
            <a:r>
              <a:rPr lang="en-US" dirty="0"/>
              <a:t> </a:t>
            </a:r>
            <a:r>
              <a:rPr lang="en-US" dirty="0" err="1"/>
              <a:t>lebontásakor</a:t>
            </a:r>
            <a:r>
              <a:rPr lang="en-US" dirty="0"/>
              <a:t> </a:t>
            </a:r>
            <a:r>
              <a:rPr lang="en-US" dirty="0" err="1"/>
              <a:t>felszabaduló</a:t>
            </a:r>
            <a:r>
              <a:rPr lang="en-US" dirty="0"/>
              <a:t> </a:t>
            </a:r>
            <a:r>
              <a:rPr lang="en-US" dirty="0" err="1"/>
              <a:t>szabadenergiát</a:t>
            </a:r>
            <a:r>
              <a:rPr lang="en-US" dirty="0"/>
              <a:t> </a:t>
            </a:r>
            <a:r>
              <a:rPr lang="en-US" dirty="0" err="1" smtClean="0"/>
              <a:t>használja</a:t>
            </a:r>
            <a:endParaRPr lang="en-US" dirty="0"/>
          </a:p>
          <a:p>
            <a:r>
              <a:rPr lang="en-US" dirty="0" err="1"/>
              <a:t>Embereken</a:t>
            </a:r>
            <a:r>
              <a:rPr lang="en-US" dirty="0"/>
              <a:t> </a:t>
            </a:r>
            <a:r>
              <a:rPr lang="en-US" dirty="0" err="1"/>
              <a:t>indirekt</a:t>
            </a:r>
            <a:r>
              <a:rPr lang="en-US" dirty="0"/>
              <a:t> </a:t>
            </a:r>
            <a:r>
              <a:rPr lang="en-US" dirty="0" err="1"/>
              <a:t>kalorimetriát</a:t>
            </a:r>
            <a:r>
              <a:rPr lang="en-US" dirty="0"/>
              <a:t> </a:t>
            </a:r>
            <a:r>
              <a:rPr lang="en-US" dirty="0" err="1"/>
              <a:t>alkalmaznak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O2-fogyasztás </a:t>
            </a:r>
            <a:r>
              <a:rPr lang="en-US" dirty="0" err="1"/>
              <a:t>és</a:t>
            </a:r>
            <a:r>
              <a:rPr lang="en-US" dirty="0"/>
              <a:t>/</a:t>
            </a:r>
            <a:r>
              <a:rPr lang="en-US" dirty="0" err="1"/>
              <a:t>vagy</a:t>
            </a:r>
            <a:r>
              <a:rPr lang="en-US" dirty="0"/>
              <a:t> CO2- </a:t>
            </a:r>
            <a:r>
              <a:rPr lang="en-US" dirty="0" err="1"/>
              <a:t>kibocsátás</a:t>
            </a:r>
            <a:r>
              <a:rPr lang="en-US" dirty="0"/>
              <a:t> </a:t>
            </a:r>
            <a:r>
              <a:rPr lang="en-US" dirty="0" err="1"/>
              <a:t>mérésén</a:t>
            </a:r>
            <a:r>
              <a:rPr lang="en-US" dirty="0"/>
              <a:t> </a:t>
            </a:r>
            <a:r>
              <a:rPr lang="en-US" dirty="0" err="1"/>
              <a:t>alapuló</a:t>
            </a:r>
            <a:r>
              <a:rPr lang="en-US" dirty="0"/>
              <a:t> </a:t>
            </a:r>
            <a:r>
              <a:rPr lang="en-US" dirty="0" err="1"/>
              <a:t>alapanyagcsere-</a:t>
            </a:r>
            <a:r>
              <a:rPr lang="en-US" dirty="0" err="1" smtClean="0"/>
              <a:t>vizsgálat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2634-516C-BE43-B85A-889CFD1E2C43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</a:t>
            </a:r>
            <a:r>
              <a:rPr lang="en-US" b="1" dirty="0" err="1"/>
              <a:t>sejtszintű</a:t>
            </a:r>
            <a:r>
              <a:rPr lang="en-US" b="1" dirty="0"/>
              <a:t> </a:t>
            </a:r>
            <a:r>
              <a:rPr lang="en-US" b="1" dirty="0" err="1"/>
              <a:t>energiaátalakítás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Indirekt</a:t>
            </a:r>
            <a:r>
              <a:rPr lang="en-US" dirty="0"/>
              <a:t> </a:t>
            </a:r>
            <a:r>
              <a:rPr lang="en-US" dirty="0" err="1"/>
              <a:t>energiaátalakítás</a:t>
            </a:r>
            <a:r>
              <a:rPr lang="en-US" dirty="0"/>
              <a:t> a </a:t>
            </a:r>
            <a:r>
              <a:rPr lang="en-US" i="1" dirty="0" err="1"/>
              <a:t>respiráció</a:t>
            </a:r>
            <a:r>
              <a:rPr lang="en-US" dirty="0"/>
              <a:t>, </a:t>
            </a:r>
            <a:r>
              <a:rPr lang="en-US" dirty="0" err="1"/>
              <a:t>vagyis</a:t>
            </a:r>
            <a:r>
              <a:rPr lang="en-US" dirty="0"/>
              <a:t> a </a:t>
            </a:r>
            <a:r>
              <a:rPr lang="en-US" dirty="0" err="1"/>
              <a:t>sejten</a:t>
            </a:r>
            <a:r>
              <a:rPr lang="en-US" dirty="0"/>
              <a:t> </a:t>
            </a:r>
            <a:r>
              <a:rPr lang="en-US" dirty="0" err="1"/>
              <a:t>belüli</a:t>
            </a:r>
            <a:r>
              <a:rPr lang="en-US" dirty="0"/>
              <a:t> </a:t>
            </a:r>
            <a:r>
              <a:rPr lang="en-US" dirty="0" err="1"/>
              <a:t>energia-felszabadítás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-</a:t>
            </a:r>
            <a:r>
              <a:rPr lang="en-US" dirty="0" err="1"/>
              <a:t>átalakítás</a:t>
            </a:r>
            <a:r>
              <a:rPr lang="en-US" dirty="0"/>
              <a:t> </a:t>
            </a:r>
            <a:r>
              <a:rPr lang="en-US" dirty="0" err="1" smtClean="0"/>
              <a:t>folyamata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b="1" dirty="0"/>
              <a:t>ATP </a:t>
            </a:r>
            <a:r>
              <a:rPr lang="en-US" dirty="0" err="1"/>
              <a:t>molekulák</a:t>
            </a:r>
            <a:r>
              <a:rPr lang="en-US" dirty="0"/>
              <a:t> </a:t>
            </a:r>
            <a:r>
              <a:rPr lang="en-US" dirty="0" err="1"/>
              <a:t>szintéziséhez</a:t>
            </a:r>
            <a:r>
              <a:rPr lang="en-US" dirty="0"/>
              <a:t> (</a:t>
            </a:r>
            <a:r>
              <a:rPr lang="en-US" dirty="0" err="1"/>
              <a:t>nagyenergiájú</a:t>
            </a:r>
            <a:r>
              <a:rPr lang="en-US" dirty="0"/>
              <a:t> </a:t>
            </a:r>
            <a:r>
              <a:rPr lang="en-US" dirty="0" err="1"/>
              <a:t>foszfátkötéseinek</a:t>
            </a:r>
            <a:r>
              <a:rPr lang="en-US" dirty="0"/>
              <a:t> </a:t>
            </a:r>
            <a:r>
              <a:rPr lang="en-US" dirty="0" err="1"/>
              <a:t>kialakításához</a:t>
            </a:r>
            <a:r>
              <a:rPr lang="en-US" dirty="0"/>
              <a:t>)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összetett</a:t>
            </a:r>
            <a:r>
              <a:rPr lang="en-US" dirty="0"/>
              <a:t> </a:t>
            </a:r>
            <a:r>
              <a:rPr lang="en-US" dirty="0" err="1"/>
              <a:t>reakciósorozat</a:t>
            </a:r>
            <a:r>
              <a:rPr lang="en-US" dirty="0"/>
              <a:t> </a:t>
            </a:r>
            <a:r>
              <a:rPr lang="en-US" dirty="0" err="1"/>
              <a:t>révén</a:t>
            </a:r>
            <a:r>
              <a:rPr lang="en-US" dirty="0"/>
              <a:t> a </a:t>
            </a:r>
            <a:r>
              <a:rPr lang="en-US" dirty="0" err="1"/>
              <a:t>glükóz</a:t>
            </a:r>
            <a:r>
              <a:rPr lang="en-US" dirty="0"/>
              <a:t> </a:t>
            </a:r>
            <a:r>
              <a:rPr lang="en-US" dirty="0" err="1"/>
              <a:t>molekulák</a:t>
            </a:r>
            <a:r>
              <a:rPr lang="en-US" dirty="0"/>
              <a:t> </a:t>
            </a:r>
            <a:r>
              <a:rPr lang="en-US" dirty="0" err="1"/>
              <a:t>biológiai</a:t>
            </a:r>
            <a:r>
              <a:rPr lang="en-US" dirty="0"/>
              <a:t> </a:t>
            </a:r>
            <a:r>
              <a:rPr lang="en-US" dirty="0" err="1"/>
              <a:t>oxidációja</a:t>
            </a:r>
            <a:r>
              <a:rPr lang="en-US" dirty="0"/>
              <a:t> </a:t>
            </a:r>
            <a:r>
              <a:rPr lang="en-US" dirty="0" err="1"/>
              <a:t>szolgáltatja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 smtClean="0"/>
              <a:t>energiát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4AAB-970C-A546-AD88-417BB84F508B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1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Az</a:t>
            </a:r>
            <a:r>
              <a:rPr lang="en-US" dirty="0"/>
              <a:t> ATP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256415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Kísérletileg</a:t>
            </a:r>
            <a:r>
              <a:rPr lang="en-US" dirty="0"/>
              <a:t> </a:t>
            </a:r>
            <a:r>
              <a:rPr lang="en-US" dirty="0" err="1"/>
              <a:t>igazolt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 smtClean="0"/>
              <a:t>alapvető</a:t>
            </a:r>
            <a:r>
              <a:rPr lang="en-US" dirty="0" smtClean="0"/>
              <a:t> </a:t>
            </a:r>
            <a:r>
              <a:rPr lang="en-US" dirty="0" err="1"/>
              <a:t>biológiai</a:t>
            </a:r>
            <a:r>
              <a:rPr lang="en-US" dirty="0"/>
              <a:t> </a:t>
            </a:r>
            <a:r>
              <a:rPr lang="en-US" dirty="0" err="1"/>
              <a:t>jelenségek</a:t>
            </a:r>
            <a:r>
              <a:rPr lang="en-US" dirty="0"/>
              <a:t> (</a:t>
            </a:r>
            <a:r>
              <a:rPr lang="en-US" dirty="0" err="1"/>
              <a:t>fehérjeszintézis</a:t>
            </a:r>
            <a:r>
              <a:rPr lang="en-US" dirty="0"/>
              <a:t>, </a:t>
            </a:r>
            <a:r>
              <a:rPr lang="en-US" dirty="0" err="1"/>
              <a:t>mitózis</a:t>
            </a:r>
            <a:r>
              <a:rPr lang="en-US" dirty="0"/>
              <a:t>, </a:t>
            </a:r>
            <a:r>
              <a:rPr lang="en-US" dirty="0" err="1"/>
              <a:t>izom</a:t>
            </a:r>
            <a:r>
              <a:rPr lang="en-US" dirty="0"/>
              <a:t> </a:t>
            </a:r>
            <a:r>
              <a:rPr lang="en-US" dirty="0" err="1"/>
              <a:t>összehúzódás</a:t>
            </a:r>
            <a:r>
              <a:rPr lang="en-US" dirty="0"/>
              <a:t>, </a:t>
            </a:r>
            <a:r>
              <a:rPr lang="en-US" dirty="0" err="1"/>
              <a:t>csillók</a:t>
            </a:r>
            <a:r>
              <a:rPr lang="en-US" dirty="0"/>
              <a:t> </a:t>
            </a:r>
            <a:r>
              <a:rPr lang="en-US" dirty="0" err="1"/>
              <a:t>mozgása</a:t>
            </a:r>
            <a:r>
              <a:rPr lang="en-US" dirty="0"/>
              <a:t>, </a:t>
            </a:r>
            <a:r>
              <a:rPr lang="en-US" dirty="0" err="1"/>
              <a:t>stb</a:t>
            </a:r>
            <a:r>
              <a:rPr lang="en-US" dirty="0"/>
              <a:t>.) </a:t>
            </a:r>
            <a:r>
              <a:rPr lang="en-US" dirty="0" err="1"/>
              <a:t>közvetlen</a:t>
            </a:r>
            <a:r>
              <a:rPr lang="en-US" dirty="0"/>
              <a:t> </a:t>
            </a:r>
            <a:r>
              <a:rPr lang="en-US" dirty="0" err="1"/>
              <a:t>energiaforrása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b="1" dirty="0" smtClean="0"/>
              <a:t>ATP</a:t>
            </a:r>
          </a:p>
          <a:p>
            <a:r>
              <a:rPr lang="en-US" dirty="0" err="1" smtClean="0"/>
              <a:t>Képződése</a:t>
            </a:r>
            <a:r>
              <a:rPr lang="en-US" dirty="0" smtClean="0"/>
              <a:t> </a:t>
            </a:r>
            <a:r>
              <a:rPr lang="en-US" dirty="0" err="1"/>
              <a:t>adenozin-monofoszfát</a:t>
            </a:r>
            <a:r>
              <a:rPr lang="en-US" dirty="0"/>
              <a:t> </a:t>
            </a:r>
            <a:r>
              <a:rPr lang="en-US" dirty="0" err="1"/>
              <a:t>sorozatos</a:t>
            </a:r>
            <a:r>
              <a:rPr lang="en-US" dirty="0"/>
              <a:t> </a:t>
            </a:r>
            <a:r>
              <a:rPr lang="en-US" dirty="0" err="1"/>
              <a:t>foszforilációjával</a:t>
            </a:r>
            <a:r>
              <a:rPr lang="en-US" dirty="0"/>
              <a:t> </a:t>
            </a:r>
            <a:r>
              <a:rPr lang="en-US" dirty="0" err="1"/>
              <a:t>megy</a:t>
            </a:r>
            <a:r>
              <a:rPr lang="en-US" dirty="0"/>
              <a:t> </a:t>
            </a:r>
            <a:r>
              <a:rPr lang="en-US" dirty="0" err="1" smtClean="0"/>
              <a:t>végbe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9AD9-0DD1-4F4F-BA99-3C4283086A7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24" y="4942814"/>
            <a:ext cx="6300751" cy="7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élő</a:t>
            </a:r>
            <a:r>
              <a:rPr lang="en-US" b="1" dirty="0"/>
              <a:t> </a:t>
            </a:r>
            <a:r>
              <a:rPr lang="en-US" b="1" dirty="0" err="1"/>
              <a:t>szervezet</a:t>
            </a:r>
            <a:r>
              <a:rPr lang="en-US" b="1" dirty="0"/>
              <a:t> </a:t>
            </a:r>
            <a:r>
              <a:rPr lang="en-US" b="1" dirty="0" err="1"/>
              <a:t>energiaforgalma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ED26-22DF-B04F-9BF3-144E4470B7F9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4" y="1772816"/>
            <a:ext cx="8446449" cy="1939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623" y="3861048"/>
            <a:ext cx="84268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5.3.1. </a:t>
            </a:r>
            <a:r>
              <a:rPr lang="en-US" sz="2400" i="1" dirty="0" err="1"/>
              <a:t>táblázat</a:t>
            </a:r>
            <a:r>
              <a:rPr lang="en-US" sz="2400" i="1" dirty="0"/>
              <a:t>: </a:t>
            </a:r>
            <a:r>
              <a:rPr lang="en-US" sz="2400" i="1" dirty="0" err="1"/>
              <a:t>Az</a:t>
            </a:r>
            <a:r>
              <a:rPr lang="en-US" sz="2400" i="1" dirty="0"/>
              <a:t> </a:t>
            </a:r>
            <a:r>
              <a:rPr lang="en-US" sz="2400" i="1" dirty="0" err="1"/>
              <a:t>oxigénfogyasztás</a:t>
            </a:r>
            <a:r>
              <a:rPr lang="en-US" sz="2400" i="1" dirty="0"/>
              <a:t>, a </a:t>
            </a:r>
            <a:r>
              <a:rPr lang="en-US" sz="2400" i="1" dirty="0" err="1" smtClean="0"/>
              <a:t>hő</a:t>
            </a:r>
            <a:r>
              <a:rPr lang="en-US" sz="2400" i="1" dirty="0" smtClean="0"/>
              <a:t>- </a:t>
            </a:r>
            <a:r>
              <a:rPr lang="en-US" sz="2400" i="1" dirty="0" err="1"/>
              <a:t>és</a:t>
            </a:r>
            <a:r>
              <a:rPr lang="en-US" sz="2400" i="1" dirty="0"/>
              <a:t> </a:t>
            </a:r>
            <a:r>
              <a:rPr lang="en-US" sz="2400" i="1" dirty="0" err="1"/>
              <a:t>széndioxid-termelés</a:t>
            </a:r>
            <a:r>
              <a:rPr lang="en-US" sz="2400" i="1" dirty="0" smtClean="0"/>
              <a:t>,</a:t>
            </a:r>
          </a:p>
          <a:p>
            <a:pPr algn="ctr"/>
            <a:r>
              <a:rPr lang="en-US" sz="2400" i="1" dirty="0" err="1" smtClean="0"/>
              <a:t>valamint</a:t>
            </a:r>
            <a:r>
              <a:rPr lang="en-US" sz="2400" i="1" dirty="0" smtClean="0"/>
              <a:t> </a:t>
            </a:r>
            <a:r>
              <a:rPr lang="en-US" sz="2400" i="1" dirty="0" err="1"/>
              <a:t>az</a:t>
            </a:r>
            <a:r>
              <a:rPr lang="en-US" sz="2400" i="1" dirty="0"/>
              <a:t> </a:t>
            </a:r>
            <a:r>
              <a:rPr lang="en-US" sz="2400" i="1" dirty="0" err="1"/>
              <a:t>egységnyi</a:t>
            </a:r>
            <a:r>
              <a:rPr lang="en-US" sz="2400" i="1" dirty="0"/>
              <a:t> </a:t>
            </a:r>
            <a:r>
              <a:rPr lang="en-US" sz="2400" i="1" dirty="0" err="1" smtClean="0"/>
              <a:t>oxigénfogyasztásra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eső</a:t>
            </a:r>
            <a:r>
              <a:rPr lang="en-US" sz="2400" i="1" dirty="0" smtClean="0"/>
              <a:t> </a:t>
            </a:r>
            <a:r>
              <a:rPr lang="en-US" sz="2400" i="1" dirty="0" err="1"/>
              <a:t>energia</a:t>
            </a:r>
            <a:r>
              <a:rPr lang="en-US" sz="2400" i="1" dirty="0"/>
              <a:t> </a:t>
            </a:r>
            <a:r>
              <a:rPr lang="en-US" sz="2400" i="1" dirty="0" err="1" smtClean="0"/>
              <a:t>különböző</a:t>
            </a:r>
            <a:r>
              <a:rPr lang="en-US" sz="2400" i="1" dirty="0" smtClean="0"/>
              <a:t> </a:t>
            </a:r>
            <a:r>
              <a:rPr lang="en-US" sz="2400" i="1" dirty="0" err="1"/>
              <a:t>szerves</a:t>
            </a:r>
            <a:r>
              <a:rPr lang="en-US" sz="2400" i="1" dirty="0"/>
              <a:t> </a:t>
            </a:r>
            <a:r>
              <a:rPr lang="en-US" sz="2400" i="1" dirty="0" err="1"/>
              <a:t>anyagok</a:t>
            </a:r>
            <a:r>
              <a:rPr lang="en-US" sz="2400" i="1" dirty="0"/>
              <a:t> </a:t>
            </a:r>
            <a:r>
              <a:rPr lang="en-US" sz="2400" i="1" dirty="0" err="1"/>
              <a:t>esetén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39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élő</a:t>
            </a:r>
            <a:r>
              <a:rPr lang="en-US" b="1" dirty="0"/>
              <a:t> </a:t>
            </a:r>
            <a:r>
              <a:rPr lang="en-US" b="1" dirty="0" err="1"/>
              <a:t>szervezet</a:t>
            </a:r>
            <a:r>
              <a:rPr lang="en-US" b="1" dirty="0"/>
              <a:t> </a:t>
            </a:r>
            <a:r>
              <a:rPr lang="en-US" b="1" dirty="0" err="1"/>
              <a:t>energiaforgalma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i="1" dirty="0" err="1"/>
              <a:t>alapanyagcsere</a:t>
            </a:r>
            <a:r>
              <a:rPr lang="en-US" i="1" dirty="0"/>
              <a:t> </a:t>
            </a:r>
            <a:r>
              <a:rPr lang="en-US" dirty="0" err="1"/>
              <a:t>nyugalmi</a:t>
            </a:r>
            <a:r>
              <a:rPr lang="en-US" dirty="0"/>
              <a:t> </a:t>
            </a:r>
            <a:r>
              <a:rPr lang="en-US" dirty="0" err="1"/>
              <a:t>állapotban</a:t>
            </a:r>
            <a:r>
              <a:rPr lang="en-US" dirty="0"/>
              <a:t>, ~12 h </a:t>
            </a:r>
            <a:r>
              <a:rPr lang="en-US" dirty="0" err="1"/>
              <a:t>éhezés</a:t>
            </a:r>
            <a:r>
              <a:rPr lang="en-US" dirty="0"/>
              <a:t> </a:t>
            </a:r>
            <a:r>
              <a:rPr lang="en-US" dirty="0" err="1"/>
              <a:t>után</a:t>
            </a:r>
            <a:r>
              <a:rPr lang="en-US" dirty="0"/>
              <a:t> </a:t>
            </a:r>
            <a:r>
              <a:rPr lang="en-US" dirty="0" err="1" smtClean="0"/>
              <a:t>végbemenő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körülbelül</a:t>
            </a:r>
            <a:r>
              <a:rPr lang="en-US" dirty="0"/>
              <a:t> 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változatlan</a:t>
            </a:r>
            <a:r>
              <a:rPr lang="en-US" dirty="0"/>
              <a:t> </a:t>
            </a:r>
            <a:r>
              <a:rPr lang="en-US" dirty="0" err="1"/>
              <a:t>állapotban</a:t>
            </a:r>
            <a:r>
              <a:rPr lang="en-US" dirty="0"/>
              <a:t> </a:t>
            </a:r>
            <a:r>
              <a:rPr lang="en-US" dirty="0" err="1"/>
              <a:t>tartásához</a:t>
            </a:r>
            <a:r>
              <a:rPr lang="en-US" dirty="0"/>
              <a:t> </a:t>
            </a:r>
            <a:r>
              <a:rPr lang="en-US" dirty="0" err="1"/>
              <a:t>szükséges</a:t>
            </a:r>
            <a:r>
              <a:rPr lang="en-US" dirty="0"/>
              <a:t>) </a:t>
            </a:r>
            <a:r>
              <a:rPr lang="en-US" dirty="0" err="1"/>
              <a:t>anyagcsere</a:t>
            </a:r>
            <a:r>
              <a:rPr lang="en-US" dirty="0"/>
              <a:t>, </a:t>
            </a:r>
            <a:r>
              <a:rPr lang="en-US" dirty="0" err="1"/>
              <a:t>mely</a:t>
            </a:r>
            <a:r>
              <a:rPr lang="en-US" dirty="0"/>
              <a:t> 70 kg-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 smtClean="0"/>
              <a:t>felnőttre</a:t>
            </a:r>
            <a:r>
              <a:rPr lang="en-US" dirty="0" smtClean="0"/>
              <a:t> </a:t>
            </a:r>
            <a:r>
              <a:rPr lang="en-US" dirty="0"/>
              <a:t>~7100 kJ / 24 h = 82 </a:t>
            </a:r>
            <a:r>
              <a:rPr lang="en-US" dirty="0" smtClean="0"/>
              <a:t>W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átlagember</a:t>
            </a:r>
            <a:r>
              <a:rPr lang="en-US" dirty="0"/>
              <a:t> </a:t>
            </a:r>
            <a:r>
              <a:rPr lang="en-US" dirty="0" err="1"/>
              <a:t>huzamos</a:t>
            </a:r>
            <a:r>
              <a:rPr lang="en-US" dirty="0"/>
              <a:t> </a:t>
            </a:r>
            <a:r>
              <a:rPr lang="en-US" dirty="0" err="1"/>
              <a:t>munkavégzéskor</a:t>
            </a:r>
            <a:r>
              <a:rPr lang="en-US" dirty="0"/>
              <a:t> ~74 W </a:t>
            </a:r>
            <a:r>
              <a:rPr lang="en-US" dirty="0" err="1"/>
              <a:t>teljesítményre</a:t>
            </a:r>
            <a:r>
              <a:rPr lang="en-US" dirty="0"/>
              <a:t> </a:t>
            </a:r>
            <a:r>
              <a:rPr lang="en-US" dirty="0" err="1"/>
              <a:t>képes</a:t>
            </a:r>
            <a:r>
              <a:rPr lang="en-US" dirty="0"/>
              <a:t>, </a:t>
            </a:r>
            <a:r>
              <a:rPr lang="en-US" dirty="0" err="1"/>
              <a:t>ez</a:t>
            </a:r>
            <a:r>
              <a:rPr lang="en-US" dirty="0"/>
              <a:t> ~2664 kJ / 10 h / nap, </a:t>
            </a:r>
            <a:r>
              <a:rPr lang="en-US" dirty="0" err="1"/>
              <a:t>amely</a:t>
            </a:r>
            <a:r>
              <a:rPr lang="en-US" dirty="0"/>
              <a:t>  = 47% </a:t>
            </a:r>
            <a:r>
              <a:rPr lang="en-US" dirty="0" err="1"/>
              <a:t>hatásfoknak</a:t>
            </a:r>
            <a:r>
              <a:rPr lang="en-US" dirty="0"/>
              <a:t> </a:t>
            </a:r>
            <a:r>
              <a:rPr lang="en-US" dirty="0" err="1"/>
              <a:t>felel</a:t>
            </a:r>
            <a:r>
              <a:rPr lang="en-US" dirty="0"/>
              <a:t> </a:t>
            </a:r>
            <a:r>
              <a:rPr lang="en-US" dirty="0" smtClean="0"/>
              <a:t>meg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A278-B5A2-4043-B6F7-3046F5384D44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 smtClean="0"/>
              <a:t>hőháztartása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</a:t>
            </a:r>
            <a:r>
              <a:rPr lang="en-US" dirty="0" err="1" smtClean="0"/>
              <a:t>hőszabályozás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(test) </a:t>
            </a:r>
            <a:r>
              <a:rPr lang="en-US" dirty="0" err="1" smtClean="0"/>
              <a:t>hőmérsékletét</a:t>
            </a:r>
            <a:r>
              <a:rPr lang="en-US" dirty="0" smtClean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tartományban</a:t>
            </a:r>
            <a:r>
              <a:rPr lang="en-US" dirty="0"/>
              <a:t> </a:t>
            </a:r>
            <a:r>
              <a:rPr lang="en-US" dirty="0" err="1"/>
              <a:t>tartja</a:t>
            </a:r>
            <a:r>
              <a:rPr lang="en-US" dirty="0"/>
              <a:t>, </a:t>
            </a:r>
            <a:r>
              <a:rPr lang="en-US" dirty="0" err="1"/>
              <a:t>amelyben</a:t>
            </a:r>
            <a:r>
              <a:rPr lang="en-US" dirty="0"/>
              <a:t> a </a:t>
            </a:r>
            <a:r>
              <a:rPr lang="en-US" dirty="0" err="1"/>
              <a:t>sejtek</a:t>
            </a:r>
            <a:r>
              <a:rPr lang="en-US" dirty="0"/>
              <a:t> a </a:t>
            </a:r>
            <a:r>
              <a:rPr lang="en-US" dirty="0" err="1"/>
              <a:t>leghatékonyabban</a:t>
            </a:r>
            <a:r>
              <a:rPr lang="en-US" dirty="0"/>
              <a:t> </a:t>
            </a:r>
            <a:r>
              <a:rPr lang="en-US" dirty="0" err="1" smtClean="0"/>
              <a:t>működnek</a:t>
            </a:r>
            <a:endParaRPr lang="en-US" dirty="0" smtClean="0"/>
          </a:p>
          <a:p>
            <a:r>
              <a:rPr lang="en-US" dirty="0" err="1" smtClean="0"/>
              <a:t>Bár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különböző</a:t>
            </a:r>
            <a:r>
              <a:rPr lang="en-US" dirty="0" smtClean="0"/>
              <a:t> </a:t>
            </a:r>
            <a:r>
              <a:rPr lang="en-US" dirty="0" err="1"/>
              <a:t>állatfajok</a:t>
            </a:r>
            <a:r>
              <a:rPr lang="en-US" dirty="0"/>
              <a:t> </a:t>
            </a:r>
            <a:r>
              <a:rPr lang="en-US" dirty="0" err="1"/>
              <a:t>más-más</a:t>
            </a:r>
            <a:r>
              <a:rPr lang="en-US" dirty="0"/>
              <a:t> </a:t>
            </a:r>
            <a:r>
              <a:rPr lang="en-US" dirty="0" err="1"/>
              <a:t>módon</a:t>
            </a:r>
            <a:r>
              <a:rPr lang="en-US" dirty="0"/>
              <a:t> </a:t>
            </a:r>
            <a:r>
              <a:rPr lang="en-US" dirty="0" err="1" smtClean="0"/>
              <a:t>alkalmazkodtak</a:t>
            </a:r>
            <a:r>
              <a:rPr lang="en-US" dirty="0"/>
              <a:t>, </a:t>
            </a:r>
            <a:r>
              <a:rPr lang="en-US" dirty="0" err="1"/>
              <a:t>mindegyik</a:t>
            </a:r>
            <a:r>
              <a:rPr lang="en-US" dirty="0"/>
              <a:t> </a:t>
            </a:r>
            <a:r>
              <a:rPr lang="en-US" dirty="0" err="1"/>
              <a:t>rendelkezik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</a:t>
            </a:r>
            <a:r>
              <a:rPr lang="en-US" dirty="0" err="1"/>
              <a:t>magatartásbeli</a:t>
            </a:r>
            <a:r>
              <a:rPr lang="en-US" dirty="0"/>
              <a:t>, </a:t>
            </a:r>
            <a:r>
              <a:rPr lang="en-US" dirty="0" err="1"/>
              <a:t>akár</a:t>
            </a:r>
            <a:r>
              <a:rPr lang="en-US" dirty="0"/>
              <a:t> </a:t>
            </a:r>
            <a:r>
              <a:rPr lang="en-US" dirty="0" err="1"/>
              <a:t>fizikai</a:t>
            </a:r>
            <a:r>
              <a:rPr lang="en-US" dirty="0"/>
              <a:t> </a:t>
            </a:r>
            <a:r>
              <a:rPr lang="en-US" dirty="0" err="1"/>
              <a:t>adaptációs</a:t>
            </a:r>
            <a:r>
              <a:rPr lang="en-US" dirty="0"/>
              <a:t> </a:t>
            </a:r>
            <a:r>
              <a:rPr lang="en-US" dirty="0" err="1" smtClean="0"/>
              <a:t>mechanizmussal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optimális</a:t>
            </a:r>
            <a:r>
              <a:rPr lang="en-US" dirty="0"/>
              <a:t> </a:t>
            </a:r>
            <a:r>
              <a:rPr lang="en-US" dirty="0" err="1" smtClean="0"/>
              <a:t>belső</a:t>
            </a:r>
            <a:r>
              <a:rPr lang="en-US" dirty="0" smtClean="0"/>
              <a:t> </a:t>
            </a:r>
            <a:r>
              <a:rPr lang="en-US" dirty="0" err="1" smtClean="0"/>
              <a:t>hőmérsékletét</a:t>
            </a:r>
            <a:r>
              <a:rPr lang="en-US" dirty="0" smtClean="0"/>
              <a:t> </a:t>
            </a:r>
            <a:r>
              <a:rPr lang="en-US" dirty="0" err="1"/>
              <a:t>fenntarthassa</a:t>
            </a:r>
            <a:r>
              <a:rPr lang="en-US" dirty="0"/>
              <a:t> a </a:t>
            </a:r>
            <a:r>
              <a:rPr lang="en-US" dirty="0" err="1"/>
              <a:t>környezeti</a:t>
            </a:r>
            <a:r>
              <a:rPr lang="en-US" dirty="0"/>
              <a:t> (</a:t>
            </a:r>
            <a:r>
              <a:rPr lang="en-US" dirty="0" err="1" smtClean="0"/>
              <a:t>külső</a:t>
            </a:r>
            <a:r>
              <a:rPr lang="en-US" dirty="0" smtClean="0"/>
              <a:t>) </a:t>
            </a:r>
            <a:r>
              <a:rPr lang="en-US" dirty="0" err="1" smtClean="0"/>
              <a:t>fluktuációk</a:t>
            </a:r>
            <a:r>
              <a:rPr lang="en-US" dirty="0" smtClean="0"/>
              <a:t> </a:t>
            </a:r>
            <a:r>
              <a:rPr lang="en-US" dirty="0" err="1" smtClean="0"/>
              <a:t>ellenére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8D8F-B5E4-874C-8781-85027C45F4BF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hőháztartása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dirty="0" err="1" smtClean="0"/>
              <a:t>testhőmérséklet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bőrfelszínen</a:t>
            </a:r>
            <a:r>
              <a:rPr lang="en-US" dirty="0" smtClean="0"/>
              <a:t> </a:t>
            </a:r>
            <a:r>
              <a:rPr lang="en-US" dirty="0" err="1"/>
              <a:t>sokkal</a:t>
            </a:r>
            <a:r>
              <a:rPr lang="en-US" dirty="0"/>
              <a:t> </a:t>
            </a:r>
            <a:r>
              <a:rPr lang="en-US" dirty="0" err="1"/>
              <a:t>alacsonyabb</a:t>
            </a:r>
            <a:r>
              <a:rPr lang="en-US" dirty="0"/>
              <a:t>, mint a test </a:t>
            </a:r>
            <a:r>
              <a:rPr lang="en-US" dirty="0" err="1"/>
              <a:t>belsejében</a:t>
            </a:r>
            <a:r>
              <a:rPr lang="en-US" dirty="0"/>
              <a:t> </a:t>
            </a:r>
            <a:r>
              <a:rPr lang="en-US" dirty="0" err="1" smtClean="0"/>
              <a:t>lévő</a:t>
            </a:r>
            <a:r>
              <a:rPr lang="en-US" dirty="0" smtClean="0"/>
              <a:t> </a:t>
            </a:r>
            <a:r>
              <a:rPr lang="en-US" dirty="0" err="1" smtClean="0"/>
              <a:t>szövetek</a:t>
            </a:r>
            <a:r>
              <a:rPr lang="en-US" dirty="0" smtClean="0"/>
              <a:t> </a:t>
            </a:r>
            <a:r>
              <a:rPr lang="en-US" dirty="0" err="1"/>
              <a:t>ún</a:t>
            </a:r>
            <a:r>
              <a:rPr lang="en-US" dirty="0"/>
              <a:t>. </a:t>
            </a:r>
            <a:r>
              <a:rPr lang="en-US" i="1" dirty="0" err="1" smtClean="0"/>
              <a:t>maghőmérséklet</a:t>
            </a:r>
            <a:r>
              <a:rPr lang="en-US" dirty="0" err="1" smtClean="0"/>
              <a:t>e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egészséges</a:t>
            </a:r>
            <a:r>
              <a:rPr lang="en-US" dirty="0"/>
              <a:t> </a:t>
            </a:r>
            <a:r>
              <a:rPr lang="en-US" dirty="0" err="1"/>
              <a:t>emberi</a:t>
            </a:r>
            <a:r>
              <a:rPr lang="en-US" dirty="0"/>
              <a:t> test </a:t>
            </a:r>
            <a:r>
              <a:rPr lang="en-US" dirty="0" err="1" smtClean="0"/>
              <a:t>maghőmérséklete</a:t>
            </a:r>
            <a:r>
              <a:rPr lang="en-US" dirty="0" smtClean="0"/>
              <a:t> 36,6-37 </a:t>
            </a:r>
            <a:r>
              <a:rPr lang="en-US" dirty="0"/>
              <a:t>C (</a:t>
            </a:r>
            <a:r>
              <a:rPr lang="en-US" dirty="0" err="1"/>
              <a:t>szájon</a:t>
            </a:r>
            <a:r>
              <a:rPr lang="en-US" dirty="0"/>
              <a:t> </a:t>
            </a:r>
            <a:r>
              <a:rPr lang="en-US" dirty="0" err="1"/>
              <a:t>át</a:t>
            </a:r>
            <a:r>
              <a:rPr lang="en-US" dirty="0"/>
              <a:t> </a:t>
            </a:r>
            <a:r>
              <a:rPr lang="en-US" dirty="0" err="1"/>
              <a:t>mérve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 err="1"/>
              <a:t>valódi</a:t>
            </a:r>
            <a:r>
              <a:rPr lang="en-US" dirty="0"/>
              <a:t> </a:t>
            </a:r>
            <a:r>
              <a:rPr lang="en-US" dirty="0" err="1" smtClean="0"/>
              <a:t>maghőmérséklet</a:t>
            </a:r>
            <a:r>
              <a:rPr lang="en-US" dirty="0" smtClean="0"/>
              <a:t> </a:t>
            </a:r>
            <a:r>
              <a:rPr lang="en-US" dirty="0"/>
              <a:t>pl. a </a:t>
            </a:r>
            <a:r>
              <a:rPr lang="en-US" dirty="0" err="1"/>
              <a:t>centrális</a:t>
            </a:r>
            <a:r>
              <a:rPr lang="en-US" dirty="0"/>
              <a:t> </a:t>
            </a:r>
            <a:r>
              <a:rPr lang="en-US" dirty="0" err="1"/>
              <a:t>vénában</a:t>
            </a:r>
            <a:r>
              <a:rPr lang="en-US" dirty="0"/>
              <a:t> </a:t>
            </a:r>
            <a:r>
              <a:rPr lang="en-US" dirty="0" err="1" smtClean="0"/>
              <a:t>mérhető</a:t>
            </a:r>
            <a:endParaRPr lang="en-US" dirty="0" smtClean="0"/>
          </a:p>
          <a:p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/>
              <a:t>akkor</a:t>
            </a:r>
            <a:r>
              <a:rPr lang="en-US" dirty="0"/>
              <a:t> is, ha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órán</a:t>
            </a:r>
            <a:r>
              <a:rPr lang="en-US" dirty="0"/>
              <a:t> </a:t>
            </a:r>
            <a:r>
              <a:rPr lang="en-US" dirty="0" err="1"/>
              <a:t>át</a:t>
            </a:r>
            <a:r>
              <a:rPr lang="en-US" dirty="0"/>
              <a:t> </a:t>
            </a:r>
            <a:r>
              <a:rPr lang="en-US" dirty="0" err="1" smtClean="0"/>
              <a:t>ettől</a:t>
            </a:r>
            <a:r>
              <a:rPr lang="en-US" dirty="0" smtClean="0"/>
              <a:t> </a:t>
            </a:r>
            <a:r>
              <a:rPr lang="en-US" dirty="0" err="1" smtClean="0"/>
              <a:t>eltérő</a:t>
            </a:r>
            <a:r>
              <a:rPr lang="en-US" dirty="0" smtClean="0"/>
              <a:t> </a:t>
            </a:r>
            <a:r>
              <a:rPr lang="en-US" dirty="0" err="1" smtClean="0"/>
              <a:t>hőmérsékletnek</a:t>
            </a:r>
            <a:r>
              <a:rPr lang="en-US" dirty="0" smtClean="0"/>
              <a:t> </a:t>
            </a:r>
            <a:r>
              <a:rPr lang="en-US" dirty="0"/>
              <a:t>van is </a:t>
            </a:r>
            <a:r>
              <a:rPr lang="en-US" dirty="0" err="1" smtClean="0"/>
              <a:t>kitéve</a:t>
            </a:r>
            <a:r>
              <a:rPr lang="en-US" dirty="0" smtClean="0"/>
              <a:t>, </a:t>
            </a:r>
            <a:r>
              <a:rPr lang="en-US" dirty="0"/>
              <a:t>a </a:t>
            </a:r>
            <a:r>
              <a:rPr lang="en-US" dirty="0" err="1" smtClean="0"/>
              <a:t>maghőmérséklet</a:t>
            </a:r>
            <a:r>
              <a:rPr lang="en-US" dirty="0" smtClean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keveset</a:t>
            </a:r>
            <a:r>
              <a:rPr lang="en-US" dirty="0"/>
              <a:t> </a:t>
            </a:r>
            <a:r>
              <a:rPr lang="en-US" dirty="0" err="1" smtClean="0"/>
              <a:t>változik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FCE4-4113-424B-9C47-C8BDBDC12832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hőháztartása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változó</a:t>
            </a:r>
            <a:r>
              <a:rPr lang="en-US" dirty="0"/>
              <a:t> </a:t>
            </a:r>
            <a:r>
              <a:rPr lang="en-US" dirty="0" err="1" smtClean="0"/>
              <a:t>testhőmérsékletű</a:t>
            </a:r>
            <a:r>
              <a:rPr lang="en-US" dirty="0" smtClean="0"/>
              <a:t> </a:t>
            </a:r>
            <a:r>
              <a:rPr lang="en-US" dirty="0" err="1"/>
              <a:t>állatok</a:t>
            </a:r>
            <a:r>
              <a:rPr lang="en-US" dirty="0"/>
              <a:t> (pl. </a:t>
            </a:r>
            <a:r>
              <a:rPr lang="en-US" dirty="0" err="1"/>
              <a:t>halak</a:t>
            </a:r>
            <a:r>
              <a:rPr lang="en-US" dirty="0"/>
              <a:t>, </a:t>
            </a:r>
            <a:r>
              <a:rPr lang="en-US" dirty="0" err="1" smtClean="0"/>
              <a:t>hüllők</a:t>
            </a:r>
            <a:r>
              <a:rPr lang="en-US" dirty="0"/>
              <a:t>, </a:t>
            </a:r>
            <a:r>
              <a:rPr lang="en-US" dirty="0" err="1" smtClean="0"/>
              <a:t>kétéltűek</a:t>
            </a:r>
            <a:r>
              <a:rPr lang="en-US" dirty="0"/>
              <a:t>) </a:t>
            </a:r>
            <a:r>
              <a:rPr lang="en-US" dirty="0" err="1" smtClean="0"/>
              <a:t>testhőmérsékletét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nagymértékben</a:t>
            </a:r>
            <a:r>
              <a:rPr lang="en-US" dirty="0"/>
              <a:t> </a:t>
            </a:r>
            <a:r>
              <a:rPr lang="en-US" dirty="0" err="1" smtClean="0"/>
              <a:t>befolyásolja</a:t>
            </a:r>
            <a:r>
              <a:rPr lang="en-US" dirty="0" smtClean="0"/>
              <a:t>, </a:t>
            </a:r>
            <a:r>
              <a:rPr lang="en-US" dirty="0" err="1"/>
              <a:t>mert</a:t>
            </a:r>
            <a:r>
              <a:rPr lang="en-US" dirty="0"/>
              <a:t> </a:t>
            </a:r>
            <a:r>
              <a:rPr lang="en-US" dirty="0" err="1" smtClean="0"/>
              <a:t>hőtermelésük</a:t>
            </a:r>
            <a:r>
              <a:rPr lang="en-US" dirty="0" smtClean="0"/>
              <a:t> </a:t>
            </a:r>
            <a:r>
              <a:rPr lang="en-US" dirty="0" err="1" smtClean="0"/>
              <a:t>alacsonyabb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melegvérűek</a:t>
            </a:r>
            <a:r>
              <a:rPr lang="en-US" dirty="0" smtClean="0"/>
              <a:t> </a:t>
            </a:r>
            <a:r>
              <a:rPr lang="en-US" dirty="0" err="1" smtClean="0"/>
              <a:t>hőtermelése</a:t>
            </a:r>
            <a:r>
              <a:rPr lang="en-US" dirty="0" smtClean="0"/>
              <a:t> </a:t>
            </a:r>
            <a:r>
              <a:rPr lang="en-US" dirty="0" err="1"/>
              <a:t>nagy</a:t>
            </a:r>
            <a:r>
              <a:rPr lang="en-US" dirty="0"/>
              <a:t>, </a:t>
            </a:r>
            <a:r>
              <a:rPr lang="en-US" dirty="0" err="1"/>
              <a:t>amit</a:t>
            </a:r>
            <a:r>
              <a:rPr lang="en-US" dirty="0"/>
              <a:t> </a:t>
            </a:r>
            <a:r>
              <a:rPr lang="en-US" dirty="0" err="1"/>
              <a:t>kémiai</a:t>
            </a:r>
            <a:r>
              <a:rPr lang="en-US" dirty="0"/>
              <a:t> </a:t>
            </a:r>
            <a:r>
              <a:rPr lang="en-US" dirty="0" err="1"/>
              <a:t>reakciókból</a:t>
            </a:r>
            <a:r>
              <a:rPr lang="en-US" dirty="0"/>
              <a:t> </a:t>
            </a:r>
            <a:r>
              <a:rPr lang="en-US" dirty="0" err="1"/>
              <a:t>nyernek</a:t>
            </a:r>
            <a:r>
              <a:rPr lang="en-US" dirty="0"/>
              <a:t>. </a:t>
            </a:r>
            <a:r>
              <a:rPr lang="en-US" dirty="0" err="1"/>
              <a:t>Ezen</a:t>
            </a:r>
            <a:r>
              <a:rPr lang="en-US" dirty="0"/>
              <a:t> </a:t>
            </a:r>
            <a:r>
              <a:rPr lang="en-US" dirty="0" err="1"/>
              <a:t>folyamatok</a:t>
            </a:r>
            <a:r>
              <a:rPr lang="en-US" dirty="0"/>
              <a:t> </a:t>
            </a:r>
            <a:r>
              <a:rPr lang="en-US" dirty="0" err="1"/>
              <a:t>összessége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anyagcsere</a:t>
            </a:r>
            <a:r>
              <a:rPr lang="en-US" dirty="0"/>
              <a:t> (</a:t>
            </a:r>
            <a:r>
              <a:rPr lang="en-US" dirty="0" err="1" smtClean="0"/>
              <a:t>metabolizmus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anyagcsere</a:t>
            </a:r>
            <a:r>
              <a:rPr lang="en-US" dirty="0" smtClean="0"/>
              <a:t> </a:t>
            </a:r>
            <a:r>
              <a:rPr lang="en-US" dirty="0" err="1" smtClean="0"/>
              <a:t>során</a:t>
            </a:r>
            <a:r>
              <a:rPr lang="en-US" dirty="0" smtClean="0"/>
              <a:t> </a:t>
            </a:r>
            <a:r>
              <a:rPr lang="en-US" dirty="0" err="1" smtClean="0"/>
              <a:t>termelt</a:t>
            </a:r>
            <a:r>
              <a:rPr lang="en-US" dirty="0" smtClean="0"/>
              <a:t>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/>
              <a:t>&gt;50%-a </a:t>
            </a:r>
            <a:r>
              <a:rPr lang="en-US" dirty="0" err="1" smtClean="0"/>
              <a:t>hőként</a:t>
            </a:r>
            <a:r>
              <a:rPr lang="en-US" dirty="0" smtClean="0"/>
              <a:t> </a:t>
            </a:r>
            <a:r>
              <a:rPr lang="en-US" dirty="0" err="1" smtClean="0"/>
              <a:t>távozik</a:t>
            </a:r>
            <a:endParaRPr lang="en-US" dirty="0" smtClean="0"/>
          </a:p>
          <a:p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/>
              <a:t>több</a:t>
            </a:r>
            <a:r>
              <a:rPr lang="en-US" dirty="0"/>
              <a:t> a </a:t>
            </a:r>
            <a:r>
              <a:rPr lang="en-US" dirty="0" err="1"/>
              <a:t>veszteség</a:t>
            </a:r>
            <a:r>
              <a:rPr lang="en-US" dirty="0"/>
              <a:t>, ha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 smtClean="0"/>
              <a:t>alapanyagcserét</a:t>
            </a:r>
            <a:r>
              <a:rPr lang="en-US" dirty="0"/>
              <a:t>, </a:t>
            </a:r>
            <a:r>
              <a:rPr lang="en-US" dirty="0" err="1"/>
              <a:t>hanem</a:t>
            </a:r>
            <a:r>
              <a:rPr lang="en-US" dirty="0"/>
              <a:t> </a:t>
            </a:r>
            <a:r>
              <a:rPr lang="en-US" dirty="0" err="1"/>
              <a:t>nyugalomban</a:t>
            </a:r>
            <a:r>
              <a:rPr lang="en-US" dirty="0"/>
              <a:t> </a:t>
            </a:r>
            <a:r>
              <a:rPr lang="en-US" dirty="0" err="1" smtClean="0"/>
              <a:t>lévő</a:t>
            </a:r>
            <a:r>
              <a:rPr lang="en-US" dirty="0" smtClean="0"/>
              <a:t> </a:t>
            </a:r>
            <a:r>
              <a:rPr lang="en-US" dirty="0" err="1" smtClean="0"/>
              <a:t>felnőtt</a:t>
            </a:r>
            <a:r>
              <a:rPr lang="en-US" dirty="0" smtClean="0"/>
              <a:t> </a:t>
            </a:r>
            <a:r>
              <a:rPr lang="en-US" dirty="0" err="1" smtClean="0"/>
              <a:t>energiatermelését</a:t>
            </a:r>
            <a:r>
              <a:rPr lang="en-US" dirty="0" smtClean="0"/>
              <a:t> </a:t>
            </a:r>
            <a:r>
              <a:rPr lang="en-US" dirty="0" err="1"/>
              <a:t>vesszük</a:t>
            </a:r>
            <a:r>
              <a:rPr lang="en-US" dirty="0"/>
              <a:t> </a:t>
            </a:r>
            <a:r>
              <a:rPr lang="en-US" dirty="0" err="1" smtClean="0"/>
              <a:t>figyelembe</a:t>
            </a:r>
            <a:r>
              <a:rPr lang="en-US" dirty="0" smtClean="0"/>
              <a:t> (~</a:t>
            </a:r>
            <a:r>
              <a:rPr lang="en-US" dirty="0"/>
              <a:t>120 W 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0FFF-3DCD-9C40-B083-3EC4073DCC6C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 smtClean="0"/>
              <a:t>hőleadása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 smtClean="0"/>
              <a:t>maghőmérsékletet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számos</a:t>
            </a:r>
            <a:r>
              <a:rPr lang="en-US" dirty="0"/>
              <a:t>, a </a:t>
            </a:r>
            <a:r>
              <a:rPr lang="en-US" dirty="0" err="1" smtClean="0"/>
              <a:t>hőtermeléssel</a:t>
            </a:r>
            <a:r>
              <a:rPr lang="en-US" dirty="0" smtClean="0"/>
              <a:t> </a:t>
            </a:r>
            <a:r>
              <a:rPr lang="en-US" dirty="0" err="1"/>
              <a:t>szemben</a:t>
            </a:r>
            <a:r>
              <a:rPr lang="en-US" dirty="0"/>
              <a:t> </a:t>
            </a:r>
            <a:r>
              <a:rPr lang="en-US" dirty="0" err="1" smtClean="0"/>
              <a:t>működő</a:t>
            </a:r>
            <a:r>
              <a:rPr lang="en-US" dirty="0" smtClean="0"/>
              <a:t> </a:t>
            </a:r>
            <a:r>
              <a:rPr lang="en-US" dirty="0" err="1"/>
              <a:t>folyamattal</a:t>
            </a:r>
            <a:r>
              <a:rPr lang="en-US" dirty="0"/>
              <a:t> </a:t>
            </a:r>
            <a:r>
              <a:rPr lang="en-US" dirty="0" err="1"/>
              <a:t>szabályozza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Hősugárzás</a:t>
            </a:r>
            <a:endParaRPr lang="en-US" dirty="0" smtClean="0"/>
          </a:p>
          <a:p>
            <a:pPr lvl="1"/>
            <a:r>
              <a:rPr lang="en-US" dirty="0" err="1" smtClean="0"/>
              <a:t>Párologtatás</a:t>
            </a:r>
            <a:endParaRPr lang="en-US" dirty="0" smtClean="0"/>
          </a:p>
          <a:p>
            <a:pPr lvl="1"/>
            <a:r>
              <a:rPr lang="en-US" dirty="0" err="1" smtClean="0"/>
              <a:t>Hővezetés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levegő</a:t>
            </a:r>
            <a:r>
              <a:rPr lang="en-US" dirty="0" smtClean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testek</a:t>
            </a:r>
            <a:r>
              <a:rPr lang="en-US" dirty="0"/>
              <a:t> </a:t>
            </a:r>
            <a:r>
              <a:rPr lang="en-US" dirty="0" err="1" smtClean="0"/>
              <a:t>felé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AC-EF10-6644-B0E4-09E136369F16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hőleadása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 err="1" smtClean="0"/>
              <a:t>hősugárzás</a:t>
            </a:r>
            <a:r>
              <a:rPr lang="en-US" b="1" i="1" dirty="0" smtClean="0"/>
              <a:t> </a:t>
            </a:r>
            <a:r>
              <a:rPr lang="en-US" dirty="0" err="1" smtClean="0"/>
              <a:t>felelős</a:t>
            </a:r>
            <a:r>
              <a:rPr lang="en-US" dirty="0" smtClean="0"/>
              <a:t> </a:t>
            </a:r>
            <a:r>
              <a:rPr lang="en-US" dirty="0"/>
              <a:t>a test </a:t>
            </a:r>
            <a:r>
              <a:rPr lang="en-US" dirty="0" err="1" smtClean="0"/>
              <a:t>hőveszteségének</a:t>
            </a:r>
            <a:r>
              <a:rPr lang="en-US" dirty="0" smtClean="0"/>
              <a:t> </a:t>
            </a:r>
            <a:r>
              <a:rPr lang="en-US" dirty="0"/>
              <a:t>~60%-</a:t>
            </a:r>
            <a:r>
              <a:rPr lang="en-US" dirty="0" err="1" smtClean="0"/>
              <a:t>ért</a:t>
            </a:r>
            <a:endParaRPr lang="en-US" dirty="0" smtClean="0"/>
          </a:p>
          <a:p>
            <a:pPr lvl="1"/>
            <a:r>
              <a:rPr lang="en-US" dirty="0" smtClean="0"/>
              <a:t>Minden </a:t>
            </a:r>
            <a:r>
              <a:rPr lang="en-US" dirty="0"/>
              <a:t>test </a:t>
            </a:r>
            <a:r>
              <a:rPr lang="en-US" dirty="0" err="1"/>
              <a:t>energiát</a:t>
            </a:r>
            <a:r>
              <a:rPr lang="en-US" dirty="0"/>
              <a:t> </a:t>
            </a:r>
            <a:r>
              <a:rPr lang="en-US" dirty="0" err="1"/>
              <a:t>emittál</a:t>
            </a:r>
            <a:r>
              <a:rPr lang="en-US" dirty="0"/>
              <a:t> </a:t>
            </a:r>
            <a:r>
              <a:rPr lang="en-US" dirty="0" err="1"/>
              <a:t>elektromágneses</a:t>
            </a:r>
            <a:r>
              <a:rPr lang="en-US" dirty="0"/>
              <a:t> </a:t>
            </a:r>
            <a:r>
              <a:rPr lang="en-US" dirty="0" err="1"/>
              <a:t>sugárzás</a:t>
            </a:r>
            <a:r>
              <a:rPr lang="en-US" dirty="0"/>
              <a:t> </a:t>
            </a:r>
            <a:r>
              <a:rPr lang="en-US" dirty="0" err="1" smtClean="0"/>
              <a:t>formájában</a:t>
            </a:r>
            <a:endParaRPr lang="en-US" dirty="0"/>
          </a:p>
          <a:p>
            <a:pPr lvl="1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emberi</a:t>
            </a:r>
            <a:r>
              <a:rPr lang="en-US" dirty="0"/>
              <a:t> test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emittált</a:t>
            </a:r>
            <a:r>
              <a:rPr lang="en-US" dirty="0"/>
              <a:t> </a:t>
            </a:r>
            <a:r>
              <a:rPr lang="en-US" dirty="0" err="1"/>
              <a:t>sugárzás</a:t>
            </a:r>
            <a:r>
              <a:rPr lang="en-US" dirty="0"/>
              <a:t> </a:t>
            </a:r>
            <a:r>
              <a:rPr lang="en-US" dirty="0" err="1"/>
              <a:t>maximuma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infravörös</a:t>
            </a:r>
            <a:r>
              <a:rPr lang="en-US" dirty="0"/>
              <a:t> </a:t>
            </a:r>
            <a:r>
              <a:rPr lang="en-US" dirty="0" err="1"/>
              <a:t>tartományba</a:t>
            </a:r>
            <a:r>
              <a:rPr lang="en-US" dirty="0"/>
              <a:t> </a:t>
            </a:r>
            <a:r>
              <a:rPr lang="en-US" dirty="0" err="1" smtClean="0"/>
              <a:t>esik</a:t>
            </a:r>
            <a:endParaRPr lang="en-US" dirty="0" smtClean="0"/>
          </a:p>
          <a:p>
            <a:pPr lvl="1"/>
            <a:r>
              <a:rPr lang="en-US" dirty="0" err="1"/>
              <a:t>Normál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=37C=310K </a:t>
            </a:r>
            <a:r>
              <a:rPr lang="en-US" dirty="0" err="1" smtClean="0"/>
              <a:t>hőmérsékletű</a:t>
            </a:r>
            <a:r>
              <a:rPr lang="en-US" dirty="0" smtClean="0"/>
              <a:t> </a:t>
            </a:r>
            <a:r>
              <a:rPr lang="en-US" dirty="0" err="1"/>
              <a:t>testre</a:t>
            </a:r>
            <a:r>
              <a:rPr lang="en-US" dirty="0"/>
              <a:t>, </a:t>
            </a:r>
            <a:r>
              <a:rPr lang="en-US" i="1" dirty="0" err="1"/>
              <a:t>T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=25C=298K </a:t>
            </a:r>
            <a:r>
              <a:rPr lang="en-US" dirty="0" err="1"/>
              <a:t>esetén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e</a:t>
            </a:r>
            <a:r>
              <a:rPr lang="en-US" i="1" dirty="0"/>
              <a:t> </a:t>
            </a:r>
            <a:r>
              <a:rPr lang="en-US" dirty="0"/>
              <a:t> 92 </a:t>
            </a:r>
            <a:r>
              <a:rPr lang="en-US" dirty="0" smtClean="0"/>
              <a:t>W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nyugalomban</a:t>
            </a:r>
            <a:r>
              <a:rPr lang="en-US" dirty="0"/>
              <a:t> </a:t>
            </a:r>
            <a:r>
              <a:rPr lang="en-US" dirty="0" err="1" smtClean="0"/>
              <a:t>lévő</a:t>
            </a:r>
            <a:r>
              <a:rPr lang="en-US" dirty="0" smtClean="0"/>
              <a:t> </a:t>
            </a:r>
            <a:r>
              <a:rPr lang="en-US" dirty="0" err="1" smtClean="0"/>
              <a:t>felnőtt</a:t>
            </a:r>
            <a:r>
              <a:rPr lang="en-US" dirty="0" smtClean="0"/>
              <a:t> </a:t>
            </a:r>
            <a:r>
              <a:rPr lang="en-US" dirty="0"/>
              <a:t>~120 W </a:t>
            </a:r>
            <a:r>
              <a:rPr lang="en-US" dirty="0" err="1"/>
              <a:t>energiatermelésének</a:t>
            </a:r>
            <a:r>
              <a:rPr lang="en-US" dirty="0"/>
              <a:t> ~75%-</a:t>
            </a:r>
            <a:r>
              <a:rPr lang="en-US" dirty="0" smtClean="0"/>
              <a:t>a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4D91-2CAE-AC46-B3C7-F0E2AD29032C}" type="datetime1">
              <a:rPr lang="hu-HU" smtClean="0"/>
              <a:t>15. 09. 16.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1395</Words>
  <Application>Microsoft Macintosh PowerPoint</Application>
  <PresentationFormat>On-screen Show (4:3)</PresentationFormat>
  <Paragraphs>141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Office-téma</vt:lpstr>
      <vt:lpstr>Biofizika</vt:lpstr>
      <vt:lpstr>Az élő szervezet energiaforgalma</vt:lpstr>
      <vt:lpstr>Az élő szervezet energiaforgalma</vt:lpstr>
      <vt:lpstr>Az élő szervezet energiaforgalma</vt:lpstr>
      <vt:lpstr>A szervezet hőháztartása</vt:lpstr>
      <vt:lpstr>A szervezet hőháztartása</vt:lpstr>
      <vt:lpstr>A szervezet hőháztartása</vt:lpstr>
      <vt:lpstr>A szervezet hőleadása</vt:lpstr>
      <vt:lpstr>A szervezet hőleadása</vt:lpstr>
      <vt:lpstr>A szervezet hőleadása</vt:lpstr>
      <vt:lpstr>A szervezet hőleadása</vt:lpstr>
      <vt:lpstr>A szervezet hőszabályozása</vt:lpstr>
      <vt:lpstr>A szervezet hőszabályozása  magas hőmérséklet</vt:lpstr>
      <vt:lpstr>A szervezet hőszabályozása  magas hőmérséklet</vt:lpstr>
      <vt:lpstr>A szervezet hőszabályozása  magas hőmérséklet</vt:lpstr>
      <vt:lpstr>A szervezet hőszabályozása  alacsony hőmérséklet</vt:lpstr>
      <vt:lpstr>A szervezet hőszabályozása  alacsony hőmérséklet</vt:lpstr>
      <vt:lpstr>A szervezet hőszabályozása  alacsony hőmérséklet</vt:lpstr>
      <vt:lpstr>A sejtszintű energiaátalakítás</vt:lpstr>
      <vt:lpstr>A sejtszintű energiaátalakítás</vt:lpstr>
      <vt:lpstr>Az ATP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Péter Katona</cp:lastModifiedBy>
  <cp:revision>12</cp:revision>
  <dcterms:created xsi:type="dcterms:W3CDTF">2015-08-18T11:06:56Z</dcterms:created>
  <dcterms:modified xsi:type="dcterms:W3CDTF">2015-09-16T08:39:12Z</dcterms:modified>
</cp:coreProperties>
</file>