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499992" y="3933056"/>
            <a:ext cx="4244008" cy="360041"/>
          </a:xfrm>
        </p:spPr>
        <p:txBody>
          <a:bodyPr>
            <a:no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Biofizika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499992" y="4365104"/>
            <a:ext cx="4240560" cy="504056"/>
          </a:xfrm>
        </p:spPr>
        <p:txBody>
          <a:bodyPr>
            <a:norm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Oktató: </a:t>
            </a: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Katona Péter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err="1"/>
              <a:t>fény</a:t>
            </a:r>
            <a:r>
              <a:rPr lang="en-US" dirty="0"/>
              <a:t> </a:t>
            </a:r>
            <a:r>
              <a:rPr lang="en-US" dirty="0" err="1"/>
              <a:t>bőrre</a:t>
            </a:r>
            <a:r>
              <a:rPr lang="en-US" dirty="0"/>
              <a:t> </a:t>
            </a:r>
            <a:r>
              <a:rPr lang="en-US" dirty="0" err="1"/>
              <a:t>gyakorolt</a:t>
            </a:r>
            <a:r>
              <a:rPr lang="en-US" dirty="0"/>
              <a:t> </a:t>
            </a:r>
            <a:r>
              <a:rPr lang="en-US" dirty="0" err="1"/>
              <a:t>biológiai</a:t>
            </a:r>
            <a:r>
              <a:rPr lang="en-US" dirty="0"/>
              <a:t> </a:t>
            </a:r>
            <a:r>
              <a:rPr lang="en-US" dirty="0" err="1"/>
              <a:t>hatása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 </a:t>
            </a:r>
            <a:r>
              <a:rPr lang="en-US" dirty="0" err="1"/>
              <a:t>fény</a:t>
            </a:r>
            <a:r>
              <a:rPr lang="en-US" dirty="0"/>
              <a:t> </a:t>
            </a:r>
            <a:r>
              <a:rPr lang="en-US" dirty="0" err="1"/>
              <a:t>bőrre</a:t>
            </a:r>
            <a:r>
              <a:rPr lang="en-US" dirty="0"/>
              <a:t> </a:t>
            </a:r>
            <a:r>
              <a:rPr lang="en-US" dirty="0" err="1"/>
              <a:t>gyakorolt</a:t>
            </a:r>
            <a:r>
              <a:rPr lang="en-US" dirty="0"/>
              <a:t> </a:t>
            </a:r>
            <a:r>
              <a:rPr lang="en-US" dirty="0" err="1"/>
              <a:t>biológiai</a:t>
            </a:r>
            <a:r>
              <a:rPr lang="en-US" dirty="0"/>
              <a:t> </a:t>
            </a:r>
            <a:r>
              <a:rPr lang="en-US" dirty="0" err="1"/>
              <a:t>hatása</a:t>
            </a:r>
            <a:r>
              <a:rPr lang="en-US" dirty="0"/>
              <a:t> </a:t>
            </a:r>
            <a:r>
              <a:rPr lang="en-US" dirty="0" err="1"/>
              <a:t>attól</a:t>
            </a:r>
            <a:r>
              <a:rPr lang="en-US" dirty="0"/>
              <a:t> </a:t>
            </a:r>
            <a:r>
              <a:rPr lang="en-US" dirty="0" err="1"/>
              <a:t>függ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a </a:t>
            </a:r>
            <a:r>
              <a:rPr lang="en-US" dirty="0" err="1"/>
              <a:t>fény</a:t>
            </a:r>
            <a:r>
              <a:rPr lang="en-US" dirty="0"/>
              <a:t> a </a:t>
            </a:r>
            <a:r>
              <a:rPr lang="en-US" dirty="0" err="1"/>
              <a:t>behatolási</a:t>
            </a:r>
            <a:r>
              <a:rPr lang="en-US" dirty="0"/>
              <a:t> </a:t>
            </a:r>
            <a:r>
              <a:rPr lang="en-US" dirty="0" err="1"/>
              <a:t>mélység</a:t>
            </a:r>
            <a:r>
              <a:rPr lang="en-US" dirty="0"/>
              <a:t> </a:t>
            </a:r>
            <a:r>
              <a:rPr lang="en-US" dirty="0" err="1"/>
              <a:t>függvényében</a:t>
            </a:r>
            <a:r>
              <a:rPr lang="en-US" dirty="0"/>
              <a:t> </a:t>
            </a:r>
            <a:r>
              <a:rPr lang="en-US" dirty="0" err="1" smtClean="0"/>
              <a:t>milyen</a:t>
            </a:r>
            <a:r>
              <a:rPr lang="en-US" dirty="0" smtClean="0"/>
              <a:t> </a:t>
            </a:r>
            <a:r>
              <a:rPr lang="en-US" dirty="0" err="1"/>
              <a:t>festékmolekulákban</a:t>
            </a:r>
            <a:r>
              <a:rPr lang="en-US" dirty="0"/>
              <a:t> </a:t>
            </a:r>
            <a:r>
              <a:rPr lang="en-US" dirty="0" err="1"/>
              <a:t>nyelődik</a:t>
            </a:r>
            <a:r>
              <a:rPr lang="en-US" dirty="0"/>
              <a:t> el</a:t>
            </a:r>
            <a:r>
              <a:rPr lang="en-US" dirty="0" smtClean="0"/>
              <a:t>:</a:t>
            </a:r>
          </a:p>
          <a:p>
            <a:r>
              <a:rPr lang="en-US" dirty="0" smtClean="0"/>
              <a:t>UV</a:t>
            </a:r>
            <a:r>
              <a:rPr lang="en-US" dirty="0"/>
              <a:t>-C,B: </a:t>
            </a:r>
            <a:r>
              <a:rPr lang="en-US" dirty="0" err="1"/>
              <a:t>védelem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alsóbb</a:t>
            </a:r>
            <a:r>
              <a:rPr lang="en-US" dirty="0"/>
              <a:t> </a:t>
            </a:r>
            <a:r>
              <a:rPr lang="en-US" dirty="0" err="1"/>
              <a:t>bőrrétegek</a:t>
            </a:r>
            <a:r>
              <a:rPr lang="en-US" dirty="0"/>
              <a:t> </a:t>
            </a:r>
            <a:r>
              <a:rPr lang="en-US" dirty="0" err="1" smtClean="0"/>
              <a:t>számára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/>
              <a:t>légköri</a:t>
            </a:r>
            <a:r>
              <a:rPr lang="en-US" dirty="0"/>
              <a:t> </a:t>
            </a:r>
            <a:r>
              <a:rPr lang="en-US" dirty="0" err="1"/>
              <a:t>ózon</a:t>
            </a:r>
            <a:r>
              <a:rPr lang="en-US" dirty="0"/>
              <a:t> </a:t>
            </a:r>
            <a:r>
              <a:rPr lang="en-US" dirty="0" err="1"/>
              <a:t>elnyeli</a:t>
            </a:r>
            <a:r>
              <a:rPr lang="en-US" dirty="0"/>
              <a:t>, de a </a:t>
            </a:r>
            <a:r>
              <a:rPr lang="en-US" dirty="0" err="1"/>
              <a:t>sztratoszférikus</a:t>
            </a:r>
            <a:r>
              <a:rPr lang="en-US" dirty="0"/>
              <a:t> </a:t>
            </a:r>
            <a:r>
              <a:rPr lang="en-US" dirty="0" err="1"/>
              <a:t>ózonréteg</a:t>
            </a:r>
            <a:r>
              <a:rPr lang="en-US" dirty="0"/>
              <a:t> </a:t>
            </a:r>
            <a:r>
              <a:rPr lang="en-US" dirty="0" err="1"/>
              <a:t>elvékonyodása</a:t>
            </a:r>
            <a:r>
              <a:rPr lang="en-US" dirty="0"/>
              <a:t>, </a:t>
            </a:r>
            <a:r>
              <a:rPr lang="en-US" dirty="0" err="1"/>
              <a:t>mesterséges</a:t>
            </a:r>
            <a:r>
              <a:rPr lang="en-US" dirty="0"/>
              <a:t> </a:t>
            </a:r>
            <a:r>
              <a:rPr lang="en-US" dirty="0" err="1"/>
              <a:t>fényforrások</a:t>
            </a:r>
            <a:r>
              <a:rPr lang="en-US" dirty="0"/>
              <a:t> </a:t>
            </a:r>
            <a:r>
              <a:rPr lang="en-US" dirty="0" err="1"/>
              <a:t>miatt</a:t>
            </a:r>
            <a:r>
              <a:rPr lang="en-US" dirty="0"/>
              <a:t> </a:t>
            </a:r>
            <a:r>
              <a:rPr lang="en-US" i="1" dirty="0" err="1"/>
              <a:t>bőrpír</a:t>
            </a:r>
            <a:r>
              <a:rPr lang="en-US" i="1" dirty="0"/>
              <a:t> </a:t>
            </a:r>
            <a:r>
              <a:rPr lang="en-US" dirty="0" err="1"/>
              <a:t>alakulhat</a:t>
            </a:r>
            <a:r>
              <a:rPr lang="en-US" dirty="0"/>
              <a:t> </a:t>
            </a:r>
            <a:r>
              <a:rPr lang="en-US" dirty="0" err="1" smtClean="0"/>
              <a:t>ki</a:t>
            </a:r>
            <a:endParaRPr lang="en-US" dirty="0"/>
          </a:p>
          <a:p>
            <a:r>
              <a:rPr lang="en-US" dirty="0" smtClean="0"/>
              <a:t>UV</a:t>
            </a:r>
            <a:r>
              <a:rPr lang="en-US" dirty="0"/>
              <a:t>-A,B: </a:t>
            </a:r>
            <a:r>
              <a:rPr lang="en-US" dirty="0" err="1"/>
              <a:t>bőrpír</a:t>
            </a:r>
            <a:r>
              <a:rPr lang="en-US" dirty="0"/>
              <a:t>, </a:t>
            </a:r>
            <a:r>
              <a:rPr lang="en-US" i="1" dirty="0" err="1"/>
              <a:t>pigmentképzés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melanociták</a:t>
            </a:r>
            <a:r>
              <a:rPr lang="en-US" dirty="0"/>
              <a:t> </a:t>
            </a:r>
            <a:r>
              <a:rPr lang="en-US" dirty="0" err="1"/>
              <a:t>festékanyagainak</a:t>
            </a:r>
            <a:r>
              <a:rPr lang="en-US" dirty="0"/>
              <a:t> </a:t>
            </a:r>
            <a:r>
              <a:rPr lang="en-US" dirty="0" err="1"/>
              <a:t>fotopolimerizá</a:t>
            </a:r>
            <a:r>
              <a:rPr lang="en-US" dirty="0"/>
              <a:t>- </a:t>
            </a:r>
            <a:r>
              <a:rPr lang="en-US" dirty="0" err="1"/>
              <a:t>ciója</a:t>
            </a:r>
            <a:r>
              <a:rPr lang="en-US" dirty="0"/>
              <a:t>), </a:t>
            </a:r>
            <a:r>
              <a:rPr lang="en-US" dirty="0" err="1"/>
              <a:t>mely</a:t>
            </a:r>
            <a:r>
              <a:rPr lang="en-US" dirty="0"/>
              <a:t> UV </a:t>
            </a:r>
            <a:r>
              <a:rPr lang="en-US" dirty="0" err="1"/>
              <a:t>védelmet</a:t>
            </a:r>
            <a:r>
              <a:rPr lang="en-US" dirty="0"/>
              <a:t> </a:t>
            </a:r>
            <a:r>
              <a:rPr lang="en-US" dirty="0" err="1"/>
              <a:t>biztosít</a:t>
            </a:r>
            <a:r>
              <a:rPr lang="en-US" dirty="0"/>
              <a:t>, de </a:t>
            </a:r>
            <a:r>
              <a:rPr lang="en-US" dirty="0" err="1"/>
              <a:t>rosszindulatú</a:t>
            </a:r>
            <a:r>
              <a:rPr lang="en-US" dirty="0"/>
              <a:t> </a:t>
            </a:r>
            <a:r>
              <a:rPr lang="en-US" dirty="0" err="1"/>
              <a:t>bőrdaganatok</a:t>
            </a:r>
            <a:r>
              <a:rPr lang="en-US" dirty="0"/>
              <a:t> is </a:t>
            </a:r>
            <a:r>
              <a:rPr lang="en-US" dirty="0" err="1" smtClean="0"/>
              <a:t>kialakulhatnak</a:t>
            </a:r>
            <a:endParaRPr lang="en-US" dirty="0" smtClean="0"/>
          </a:p>
          <a:p>
            <a:pPr lvl="1"/>
            <a:r>
              <a:rPr lang="en-US" dirty="0" smtClean="0"/>
              <a:t>UV</a:t>
            </a:r>
            <a:r>
              <a:rPr lang="en-US" dirty="0"/>
              <a:t>-B </a:t>
            </a:r>
            <a:r>
              <a:rPr lang="en-US" dirty="0" err="1"/>
              <a:t>elnyelők</a:t>
            </a:r>
            <a:r>
              <a:rPr lang="en-US" dirty="0"/>
              <a:t> pl. a </a:t>
            </a:r>
            <a:r>
              <a:rPr lang="en-US" dirty="0" err="1"/>
              <a:t>nukleinsavak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aromás</a:t>
            </a:r>
            <a:r>
              <a:rPr lang="en-US" dirty="0"/>
              <a:t> </a:t>
            </a:r>
            <a:r>
              <a:rPr lang="en-US" dirty="0" err="1"/>
              <a:t>aminosavak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származékaik</a:t>
            </a:r>
            <a:r>
              <a:rPr lang="en-US" dirty="0"/>
              <a:t> (pl. melanin).</a:t>
            </a:r>
          </a:p>
          <a:p>
            <a:r>
              <a:rPr lang="en-US" dirty="0" smtClean="0"/>
              <a:t>UV</a:t>
            </a:r>
            <a:r>
              <a:rPr lang="en-US" dirty="0"/>
              <a:t>-A, VIS </a:t>
            </a:r>
            <a:r>
              <a:rPr lang="en-US" dirty="0" err="1"/>
              <a:t>elnyelők</a:t>
            </a:r>
            <a:r>
              <a:rPr lang="en-US" dirty="0"/>
              <a:t>: hemoglobin, </a:t>
            </a:r>
            <a:r>
              <a:rPr lang="en-US" dirty="0" err="1"/>
              <a:t>karotinok</a:t>
            </a:r>
            <a:r>
              <a:rPr lang="en-US" dirty="0"/>
              <a:t>, bilirubin, </a:t>
            </a:r>
            <a:r>
              <a:rPr lang="en-US" dirty="0" smtClean="0"/>
              <a:t>melanin</a:t>
            </a:r>
          </a:p>
          <a:p>
            <a:r>
              <a:rPr lang="en-US" dirty="0" smtClean="0"/>
              <a:t>IR</a:t>
            </a:r>
            <a:r>
              <a:rPr lang="en-US" dirty="0"/>
              <a:t>-A,B,C: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irha</a:t>
            </a:r>
            <a:r>
              <a:rPr lang="en-US" dirty="0"/>
              <a:t> </a:t>
            </a:r>
            <a:r>
              <a:rPr lang="en-US" dirty="0" err="1"/>
              <a:t>alá</a:t>
            </a:r>
            <a:r>
              <a:rPr lang="en-US" dirty="0"/>
              <a:t> is </a:t>
            </a:r>
            <a:r>
              <a:rPr lang="en-US" dirty="0" err="1"/>
              <a:t>behatol</a:t>
            </a:r>
            <a:r>
              <a:rPr lang="en-US" dirty="0"/>
              <a:t>, </a:t>
            </a:r>
            <a:r>
              <a:rPr lang="en-US" dirty="0" err="1"/>
              <a:t>égési</a:t>
            </a:r>
            <a:r>
              <a:rPr lang="en-US" dirty="0"/>
              <a:t> </a:t>
            </a:r>
            <a:r>
              <a:rPr lang="en-US" dirty="0" err="1"/>
              <a:t>sérüléseket</a:t>
            </a:r>
            <a:r>
              <a:rPr lang="en-US" dirty="0"/>
              <a:t> </a:t>
            </a:r>
            <a:r>
              <a:rPr lang="en-US" dirty="0" err="1" smtClean="0"/>
              <a:t>okozva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2013.02.26.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err="1"/>
              <a:t>fény</a:t>
            </a:r>
            <a:r>
              <a:rPr lang="en-US" dirty="0"/>
              <a:t> </a:t>
            </a:r>
            <a:r>
              <a:rPr lang="en-US" dirty="0" err="1"/>
              <a:t>bőrre</a:t>
            </a:r>
            <a:r>
              <a:rPr lang="en-US" dirty="0"/>
              <a:t> </a:t>
            </a:r>
            <a:r>
              <a:rPr lang="en-US" dirty="0" err="1"/>
              <a:t>gyakorolt</a:t>
            </a:r>
            <a:r>
              <a:rPr lang="en-US" dirty="0"/>
              <a:t> </a:t>
            </a:r>
            <a:r>
              <a:rPr lang="en-US" dirty="0" err="1"/>
              <a:t>biológiai</a:t>
            </a:r>
            <a:r>
              <a:rPr lang="en-US" dirty="0"/>
              <a:t> </a:t>
            </a:r>
            <a:r>
              <a:rPr lang="en-US" dirty="0" err="1"/>
              <a:t>hatása</a:t>
            </a: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2013.02.26.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68760"/>
            <a:ext cx="73152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1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err="1"/>
              <a:t>lézerfény</a:t>
            </a:r>
            <a:r>
              <a:rPr lang="en-US" dirty="0"/>
              <a:t> </a:t>
            </a:r>
            <a:r>
              <a:rPr lang="en-US" dirty="0" err="1"/>
              <a:t>biológiai</a:t>
            </a:r>
            <a:r>
              <a:rPr lang="en-US" dirty="0"/>
              <a:t> </a:t>
            </a:r>
            <a:r>
              <a:rPr lang="en-US" dirty="0" err="1" smtClean="0"/>
              <a:t>hatásai</a:t>
            </a:r>
            <a:r>
              <a:rPr lang="en-US" dirty="0" smtClean="0"/>
              <a:t> - </a:t>
            </a:r>
            <a:r>
              <a:rPr lang="en-US" dirty="0" err="1"/>
              <a:t>Hőhatások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i="1" dirty="0" err="1"/>
              <a:t>Biostimuláció</a:t>
            </a:r>
            <a:r>
              <a:rPr lang="en-US" b="1" i="1" dirty="0"/>
              <a:t>: </a:t>
            </a:r>
            <a:r>
              <a:rPr lang="en-US" dirty="0" err="1"/>
              <a:t>Lokális</a:t>
            </a:r>
            <a:r>
              <a:rPr lang="en-US" dirty="0"/>
              <a:t> </a:t>
            </a:r>
            <a:r>
              <a:rPr lang="en-US" dirty="0" err="1"/>
              <a:t>hevítés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során</a:t>
            </a:r>
            <a:r>
              <a:rPr lang="en-US" dirty="0"/>
              <a:t> a </a:t>
            </a:r>
            <a:r>
              <a:rPr lang="en-US" dirty="0" err="1"/>
              <a:t>szövetben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reverzibilis</a:t>
            </a:r>
            <a:r>
              <a:rPr lang="en-US" dirty="0"/>
              <a:t> </a:t>
            </a:r>
            <a:r>
              <a:rPr lang="en-US" dirty="0" err="1"/>
              <a:t>kémiai</a:t>
            </a:r>
            <a:r>
              <a:rPr lang="en-US" dirty="0"/>
              <a:t> </a:t>
            </a:r>
            <a:r>
              <a:rPr lang="en-US" dirty="0" err="1"/>
              <a:t>folyamatok</a:t>
            </a:r>
            <a:r>
              <a:rPr lang="en-US" dirty="0"/>
              <a:t> </a:t>
            </a:r>
            <a:r>
              <a:rPr lang="en-US" dirty="0" err="1"/>
              <a:t>zajlanak</a:t>
            </a:r>
            <a:r>
              <a:rPr lang="en-US" dirty="0"/>
              <a:t> ~45 C-</a:t>
            </a:r>
            <a:r>
              <a:rPr lang="en-US" dirty="0" err="1"/>
              <a:t>ig</a:t>
            </a:r>
            <a:r>
              <a:rPr lang="en-US" dirty="0"/>
              <a:t>. A </a:t>
            </a:r>
            <a:r>
              <a:rPr lang="en-US" dirty="0" err="1"/>
              <a:t>diffúzió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anyagcsere</a:t>
            </a:r>
            <a:r>
              <a:rPr lang="en-US" dirty="0"/>
              <a:t> </a:t>
            </a:r>
            <a:r>
              <a:rPr lang="en-US" dirty="0" err="1" smtClean="0"/>
              <a:t>gyorsul</a:t>
            </a:r>
            <a:r>
              <a:rPr lang="en-US" dirty="0" smtClean="0"/>
              <a:t>.</a:t>
            </a:r>
          </a:p>
          <a:p>
            <a:r>
              <a:rPr lang="en-US" b="1" i="1" dirty="0" err="1" smtClean="0"/>
              <a:t>Fotopirolízis</a:t>
            </a:r>
            <a:r>
              <a:rPr lang="en-US" b="1" i="1" dirty="0"/>
              <a:t>: </a:t>
            </a:r>
            <a:r>
              <a:rPr lang="en-US" dirty="0"/>
              <a:t>A </a:t>
            </a:r>
            <a:r>
              <a:rPr lang="en-US" dirty="0" err="1"/>
              <a:t>hőmérséklet</a:t>
            </a:r>
            <a:r>
              <a:rPr lang="en-US" dirty="0"/>
              <a:t> </a:t>
            </a:r>
            <a:r>
              <a:rPr lang="en-US" dirty="0" err="1"/>
              <a:t>emelkedésével</a:t>
            </a:r>
            <a:r>
              <a:rPr lang="en-US" dirty="0"/>
              <a:t> (60-90 C) a </a:t>
            </a:r>
            <a:r>
              <a:rPr lang="en-US" dirty="0" err="1"/>
              <a:t>célszövet</a:t>
            </a:r>
            <a:r>
              <a:rPr lang="en-US" dirty="0"/>
              <a:t> </a:t>
            </a:r>
            <a:r>
              <a:rPr lang="en-US" dirty="0" err="1"/>
              <a:t>fehérjéiben</a:t>
            </a:r>
            <a:r>
              <a:rPr lang="en-US" dirty="0"/>
              <a:t> (</a:t>
            </a:r>
            <a:r>
              <a:rPr lang="en-US" dirty="0" err="1" smtClean="0"/>
              <a:t>főként</a:t>
            </a:r>
            <a:r>
              <a:rPr lang="en-US" dirty="0" smtClean="0"/>
              <a:t> </a:t>
            </a:r>
            <a:r>
              <a:rPr lang="en-US" dirty="0" err="1"/>
              <a:t>irreverzibilis</a:t>
            </a:r>
            <a:r>
              <a:rPr lang="en-US" dirty="0"/>
              <a:t>) </a:t>
            </a:r>
            <a:r>
              <a:rPr lang="en-US" dirty="0" err="1"/>
              <a:t>morfológiai</a:t>
            </a:r>
            <a:r>
              <a:rPr lang="en-US" dirty="0"/>
              <a:t> </a:t>
            </a:r>
            <a:r>
              <a:rPr lang="en-US" dirty="0" err="1"/>
              <a:t>változások</a:t>
            </a:r>
            <a:r>
              <a:rPr lang="en-US" dirty="0"/>
              <a:t> </a:t>
            </a:r>
            <a:r>
              <a:rPr lang="en-US" dirty="0" err="1"/>
              <a:t>jelennek</a:t>
            </a:r>
            <a:r>
              <a:rPr lang="en-US" dirty="0"/>
              <a:t> meg (</a:t>
            </a:r>
            <a:r>
              <a:rPr lang="en-US" dirty="0" err="1"/>
              <a:t>kicsapódás</a:t>
            </a:r>
            <a:r>
              <a:rPr lang="en-US" dirty="0"/>
              <a:t> – </a:t>
            </a:r>
            <a:r>
              <a:rPr lang="en-US" i="1" dirty="0" err="1" smtClean="0"/>
              <a:t>fotokoaguláció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err="1" smtClean="0"/>
              <a:t>Ödéma</a:t>
            </a:r>
            <a:endParaRPr lang="en-US" dirty="0" smtClean="0"/>
          </a:p>
          <a:p>
            <a:pPr lvl="1"/>
            <a:r>
              <a:rPr lang="en-US" dirty="0" err="1" smtClean="0"/>
              <a:t>irreverzibilis</a:t>
            </a:r>
            <a:r>
              <a:rPr lang="en-US" dirty="0" smtClean="0"/>
              <a:t> </a:t>
            </a:r>
            <a:r>
              <a:rPr lang="en-US" dirty="0" err="1"/>
              <a:t>kémiai</a:t>
            </a:r>
            <a:r>
              <a:rPr lang="en-US" dirty="0"/>
              <a:t> </a:t>
            </a:r>
            <a:r>
              <a:rPr lang="en-US" dirty="0" err="1" smtClean="0"/>
              <a:t>változások</a:t>
            </a:r>
            <a:endParaRPr lang="en-US" dirty="0" smtClean="0"/>
          </a:p>
          <a:p>
            <a:pPr lvl="1"/>
            <a:r>
              <a:rPr lang="en-US" dirty="0" err="1" smtClean="0"/>
              <a:t>helyi</a:t>
            </a:r>
            <a:r>
              <a:rPr lang="en-US" dirty="0" smtClean="0"/>
              <a:t> </a:t>
            </a:r>
            <a:r>
              <a:rPr lang="en-US" dirty="0" err="1" smtClean="0"/>
              <a:t>égés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hegesedés</a:t>
            </a:r>
            <a:endParaRPr lang="en-US" dirty="0"/>
          </a:p>
          <a:p>
            <a:r>
              <a:rPr lang="en-US" b="1" i="1" dirty="0" err="1" smtClean="0"/>
              <a:t>Fotovaporizáció</a:t>
            </a:r>
            <a:r>
              <a:rPr lang="en-US" b="1" i="1" dirty="0"/>
              <a:t>: </a:t>
            </a:r>
            <a:r>
              <a:rPr lang="en-US" dirty="0"/>
              <a:t>100 C-on a </a:t>
            </a:r>
            <a:r>
              <a:rPr lang="en-US" dirty="0" err="1"/>
              <a:t>lágy</a:t>
            </a:r>
            <a:r>
              <a:rPr lang="en-US" dirty="0"/>
              <a:t> </a:t>
            </a:r>
            <a:r>
              <a:rPr lang="en-US" dirty="0" err="1"/>
              <a:t>szövetekből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inter-/</a:t>
            </a:r>
            <a:r>
              <a:rPr lang="en-US" dirty="0" err="1"/>
              <a:t>intracelluláris</a:t>
            </a:r>
            <a:r>
              <a:rPr lang="en-US" dirty="0"/>
              <a:t>, a </a:t>
            </a:r>
            <a:r>
              <a:rPr lang="en-US" dirty="0" err="1"/>
              <a:t>kemény</a:t>
            </a:r>
            <a:r>
              <a:rPr lang="en-US" dirty="0"/>
              <a:t> </a:t>
            </a:r>
            <a:r>
              <a:rPr lang="en-US" dirty="0" err="1"/>
              <a:t>szövetekből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intersticiális</a:t>
            </a:r>
            <a:r>
              <a:rPr lang="en-US" dirty="0"/>
              <a:t> </a:t>
            </a:r>
            <a:r>
              <a:rPr lang="en-US" dirty="0" err="1"/>
              <a:t>víz</a:t>
            </a:r>
            <a:r>
              <a:rPr lang="en-US" dirty="0"/>
              <a:t> </a:t>
            </a:r>
            <a:r>
              <a:rPr lang="en-US" dirty="0" err="1"/>
              <a:t>elpárolog</a:t>
            </a:r>
            <a:r>
              <a:rPr lang="en-US" dirty="0"/>
              <a:t>, </a:t>
            </a:r>
            <a:r>
              <a:rPr lang="en-US" dirty="0" err="1"/>
              <a:t>destruktív</a:t>
            </a:r>
            <a:r>
              <a:rPr lang="en-US" dirty="0"/>
              <a:t> </a:t>
            </a:r>
            <a:r>
              <a:rPr lang="en-US" dirty="0" err="1"/>
              <a:t>fázisátalakulást</a:t>
            </a:r>
            <a:r>
              <a:rPr lang="en-US" dirty="0"/>
              <a:t> </a:t>
            </a:r>
            <a:r>
              <a:rPr lang="en-US" dirty="0" err="1" smtClean="0"/>
              <a:t>eredményezve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/>
              <a:t>térfogat</a:t>
            </a:r>
            <a:r>
              <a:rPr lang="en-US" dirty="0"/>
              <a:t> </a:t>
            </a:r>
            <a:r>
              <a:rPr lang="en-US" dirty="0" err="1" smtClean="0"/>
              <a:t>növekszik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 err="1"/>
              <a:t>nagy</a:t>
            </a:r>
            <a:r>
              <a:rPr lang="en-US" dirty="0"/>
              <a:t> </a:t>
            </a:r>
            <a:r>
              <a:rPr lang="en-US" dirty="0" err="1"/>
              <a:t>szövetelemek</a:t>
            </a:r>
            <a:r>
              <a:rPr lang="en-US" dirty="0"/>
              <a:t> </a:t>
            </a:r>
            <a:r>
              <a:rPr lang="en-US" dirty="0" err="1" smtClean="0"/>
              <a:t>disszociálnak</a:t>
            </a:r>
            <a:endParaRPr lang="en-US" dirty="0"/>
          </a:p>
          <a:p>
            <a:pPr lvl="1"/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/>
              <a:t>ablatív</a:t>
            </a:r>
            <a:r>
              <a:rPr lang="en-US" dirty="0"/>
              <a:t> </a:t>
            </a:r>
            <a:r>
              <a:rPr lang="en-US" dirty="0" err="1"/>
              <a:t>hatás</a:t>
            </a:r>
            <a:r>
              <a:rPr lang="en-US" dirty="0"/>
              <a:t> </a:t>
            </a:r>
            <a:r>
              <a:rPr lang="en-US" dirty="0" err="1" smtClean="0"/>
              <a:t>erősödik</a:t>
            </a:r>
            <a:r>
              <a:rPr lang="en-US" dirty="0" smtClean="0"/>
              <a:t> </a:t>
            </a:r>
            <a:r>
              <a:rPr lang="en-US" dirty="0"/>
              <a:t>(pl. </a:t>
            </a:r>
            <a:r>
              <a:rPr lang="en-US" dirty="0" err="1"/>
              <a:t>fogszövet</a:t>
            </a:r>
            <a:r>
              <a:rPr lang="en-US" dirty="0"/>
              <a:t> </a:t>
            </a:r>
            <a:r>
              <a:rPr lang="en-US" dirty="0" err="1"/>
              <a:t>vágásánál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err="1" smtClean="0"/>
              <a:t>Magasabb</a:t>
            </a:r>
            <a:r>
              <a:rPr lang="en-US" dirty="0" smtClean="0"/>
              <a:t> </a:t>
            </a:r>
            <a:r>
              <a:rPr lang="en-US" dirty="0" err="1"/>
              <a:t>hőmérsékleten</a:t>
            </a:r>
            <a:r>
              <a:rPr lang="en-US" dirty="0"/>
              <a:t> </a:t>
            </a:r>
            <a:r>
              <a:rPr lang="en-US" dirty="0" err="1"/>
              <a:t>végbemegy</a:t>
            </a:r>
            <a:r>
              <a:rPr lang="en-US" dirty="0"/>
              <a:t> a </a:t>
            </a:r>
            <a:r>
              <a:rPr lang="en-US" i="1" dirty="0" err="1" smtClean="0"/>
              <a:t>karbonizáció</a:t>
            </a:r>
            <a:r>
              <a:rPr lang="en-US" i="1" dirty="0" smtClean="0"/>
              <a:t> </a:t>
            </a:r>
            <a:r>
              <a:rPr lang="en-US" dirty="0"/>
              <a:t>(~150 C)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teljes</a:t>
            </a:r>
            <a:r>
              <a:rPr lang="en-US" dirty="0"/>
              <a:t> </a:t>
            </a:r>
            <a:r>
              <a:rPr lang="en-US" dirty="0" err="1"/>
              <a:t>szövet</a:t>
            </a:r>
            <a:r>
              <a:rPr lang="en-US" dirty="0"/>
              <a:t> </a:t>
            </a:r>
            <a:r>
              <a:rPr lang="en-US" i="1" dirty="0" err="1"/>
              <a:t>elpárolgás</a:t>
            </a:r>
            <a:r>
              <a:rPr lang="en-US" dirty="0" err="1"/>
              <a:t>a</a:t>
            </a:r>
            <a:r>
              <a:rPr lang="en-US" dirty="0"/>
              <a:t> (~300 C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2013.02.26.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3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Ionizáló</a:t>
            </a:r>
            <a:r>
              <a:rPr lang="en-US" dirty="0"/>
              <a:t> (</a:t>
            </a:r>
            <a:r>
              <a:rPr lang="en-US" dirty="0" err="1"/>
              <a:t>fotoelektromos</a:t>
            </a:r>
            <a:r>
              <a:rPr lang="en-US" dirty="0"/>
              <a:t>) </a:t>
            </a:r>
            <a:r>
              <a:rPr lang="en-US" dirty="0" err="1" smtClean="0"/>
              <a:t>hatás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613646"/>
            <a:ext cx="7642598" cy="4742704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404040"/>
                </a:solidFill>
              </a:rPr>
              <a:t>A </a:t>
            </a:r>
            <a:r>
              <a:rPr lang="en-US" b="1" i="1" dirty="0" err="1">
                <a:solidFill>
                  <a:srgbClr val="404040"/>
                </a:solidFill>
              </a:rPr>
              <a:t>fotoplazmolízis</a:t>
            </a:r>
            <a:r>
              <a:rPr lang="en-US" b="1" i="1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során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 smtClean="0">
                <a:solidFill>
                  <a:srgbClr val="404040"/>
                </a:solidFill>
              </a:rPr>
              <a:t>impulzusok</a:t>
            </a:r>
            <a:r>
              <a:rPr lang="en-US" dirty="0" smtClean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hatására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igen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 smtClean="0">
                <a:solidFill>
                  <a:srgbClr val="404040"/>
                </a:solidFill>
              </a:rPr>
              <a:t>magas</a:t>
            </a:r>
            <a:r>
              <a:rPr lang="en-US" dirty="0" smtClean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hőmérséklet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alakul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és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robbanásszeru</a:t>
            </a:r>
            <a:r>
              <a:rPr lang="en-US" dirty="0">
                <a:solidFill>
                  <a:srgbClr val="404040"/>
                </a:solidFill>
              </a:rPr>
              <a:t>̋ </a:t>
            </a:r>
            <a:r>
              <a:rPr lang="en-US" dirty="0" err="1">
                <a:solidFill>
                  <a:srgbClr val="404040"/>
                </a:solidFill>
              </a:rPr>
              <a:t>expanzió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következik</a:t>
            </a:r>
            <a:r>
              <a:rPr lang="en-US" dirty="0">
                <a:solidFill>
                  <a:srgbClr val="404040"/>
                </a:solidFill>
              </a:rPr>
              <a:t> be </a:t>
            </a:r>
            <a:r>
              <a:rPr lang="en-US" dirty="0" err="1">
                <a:solidFill>
                  <a:srgbClr val="404040"/>
                </a:solidFill>
              </a:rPr>
              <a:t>mikroszöveti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és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 smtClean="0">
                <a:solidFill>
                  <a:srgbClr val="404040"/>
                </a:solidFill>
              </a:rPr>
              <a:t>molekuláris</a:t>
            </a:r>
            <a:r>
              <a:rPr lang="en-US" dirty="0" smtClean="0">
                <a:solidFill>
                  <a:srgbClr val="404040"/>
                </a:solidFill>
              </a:rPr>
              <a:t> </a:t>
            </a:r>
            <a:r>
              <a:rPr lang="en-US" dirty="0" err="1" smtClean="0">
                <a:solidFill>
                  <a:srgbClr val="404040"/>
                </a:solidFill>
              </a:rPr>
              <a:t>szinten</a:t>
            </a:r>
            <a:endParaRPr lang="en-US" dirty="0" smtClean="0">
              <a:solidFill>
                <a:srgbClr val="404040"/>
              </a:solidFill>
            </a:endParaRP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A </a:t>
            </a:r>
            <a:r>
              <a:rPr lang="en-US" i="1" dirty="0" err="1">
                <a:solidFill>
                  <a:srgbClr val="404040"/>
                </a:solidFill>
              </a:rPr>
              <a:t>fototermolízis</a:t>
            </a:r>
            <a:r>
              <a:rPr lang="en-US" i="1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velejárója</a:t>
            </a:r>
            <a:r>
              <a:rPr lang="en-US" dirty="0">
                <a:solidFill>
                  <a:srgbClr val="404040"/>
                </a:solidFill>
              </a:rPr>
              <a:t>, </a:t>
            </a:r>
            <a:r>
              <a:rPr lang="en-US" dirty="0" err="1">
                <a:solidFill>
                  <a:srgbClr val="404040"/>
                </a:solidFill>
              </a:rPr>
              <a:t>amikor</a:t>
            </a:r>
            <a:r>
              <a:rPr lang="en-US" dirty="0">
                <a:solidFill>
                  <a:srgbClr val="404040"/>
                </a:solidFill>
              </a:rPr>
              <a:t> is a </a:t>
            </a:r>
            <a:r>
              <a:rPr lang="en-US" dirty="0" err="1">
                <a:solidFill>
                  <a:srgbClr val="404040"/>
                </a:solidFill>
              </a:rPr>
              <a:t>nagy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elektromos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térerősség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és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 smtClean="0">
                <a:solidFill>
                  <a:srgbClr val="404040"/>
                </a:solidFill>
              </a:rPr>
              <a:t>teljesítménysűrűség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 smtClean="0">
                <a:solidFill>
                  <a:srgbClr val="404040"/>
                </a:solidFill>
              </a:rPr>
              <a:t>ionizáló</a:t>
            </a:r>
            <a:r>
              <a:rPr lang="en-US" dirty="0" smtClean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hatására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plazma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alakul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 smtClean="0">
                <a:solidFill>
                  <a:srgbClr val="404040"/>
                </a:solidFill>
              </a:rPr>
              <a:t>ki</a:t>
            </a:r>
            <a:endParaRPr lang="en-US" dirty="0" smtClean="0">
              <a:solidFill>
                <a:srgbClr val="404040"/>
              </a:solidFill>
            </a:endParaRPr>
          </a:p>
          <a:p>
            <a:pPr lvl="1"/>
            <a:r>
              <a:rPr lang="en-US" dirty="0" err="1" smtClean="0">
                <a:solidFill>
                  <a:srgbClr val="404040"/>
                </a:solidFill>
              </a:rPr>
              <a:t>Lágy</a:t>
            </a:r>
            <a:r>
              <a:rPr lang="en-US" dirty="0" smtClean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szövetekben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direkt</a:t>
            </a:r>
            <a:r>
              <a:rPr lang="en-US" dirty="0">
                <a:solidFill>
                  <a:srgbClr val="404040"/>
                </a:solidFill>
              </a:rPr>
              <a:t> (</a:t>
            </a:r>
            <a:r>
              <a:rPr lang="en-US" dirty="0" err="1">
                <a:solidFill>
                  <a:srgbClr val="404040"/>
                </a:solidFill>
              </a:rPr>
              <a:t>foton</a:t>
            </a:r>
            <a:r>
              <a:rPr lang="en-US" dirty="0">
                <a:solidFill>
                  <a:srgbClr val="404040"/>
                </a:solidFill>
              </a:rPr>
              <a:t>-), </a:t>
            </a:r>
            <a:r>
              <a:rPr lang="en-US" dirty="0" err="1">
                <a:solidFill>
                  <a:srgbClr val="404040"/>
                </a:solidFill>
              </a:rPr>
              <a:t>kemény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szövetekben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termionikus</a:t>
            </a:r>
            <a:r>
              <a:rPr lang="en-US" dirty="0">
                <a:solidFill>
                  <a:srgbClr val="404040"/>
                </a:solidFill>
              </a:rPr>
              <a:t> (hő </a:t>
            </a:r>
            <a:r>
              <a:rPr lang="en-US" dirty="0" err="1">
                <a:solidFill>
                  <a:srgbClr val="404040"/>
                </a:solidFill>
              </a:rPr>
              <a:t>hatására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kialakuló</a:t>
            </a:r>
            <a:r>
              <a:rPr lang="en-US" dirty="0">
                <a:solidFill>
                  <a:srgbClr val="404040"/>
                </a:solidFill>
              </a:rPr>
              <a:t>) </a:t>
            </a:r>
            <a:r>
              <a:rPr lang="en-US" dirty="0" err="1">
                <a:solidFill>
                  <a:srgbClr val="404040"/>
                </a:solidFill>
              </a:rPr>
              <a:t>ionizáció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zajlik</a:t>
            </a:r>
            <a:r>
              <a:rPr lang="en-US" dirty="0">
                <a:solidFill>
                  <a:srgbClr val="404040"/>
                </a:solidFill>
              </a:rPr>
              <a:t> – </a:t>
            </a:r>
            <a:r>
              <a:rPr lang="en-US" dirty="0" err="1" smtClean="0">
                <a:solidFill>
                  <a:srgbClr val="404040"/>
                </a:solidFill>
              </a:rPr>
              <a:t>fényfelvillanások</a:t>
            </a:r>
            <a:r>
              <a:rPr lang="en-US" dirty="0" smtClean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és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pattogó</a:t>
            </a:r>
            <a:r>
              <a:rPr lang="en-US" dirty="0">
                <a:solidFill>
                  <a:srgbClr val="404040"/>
                </a:solidFill>
              </a:rPr>
              <a:t> hang </a:t>
            </a:r>
            <a:r>
              <a:rPr lang="en-US" dirty="0" err="1" smtClean="0">
                <a:solidFill>
                  <a:srgbClr val="404040"/>
                </a:solidFill>
              </a:rPr>
              <a:t>kíséretében</a:t>
            </a:r>
            <a:endParaRPr lang="en-US" dirty="0" smtClean="0">
              <a:solidFill>
                <a:srgbClr val="404040"/>
              </a:solidFill>
            </a:endParaRPr>
          </a:p>
          <a:p>
            <a:r>
              <a:rPr lang="en-US" dirty="0"/>
              <a:t>A </a:t>
            </a:r>
            <a:r>
              <a:rPr lang="en-US" dirty="0" err="1"/>
              <a:t>fotoplazmolízis</a:t>
            </a:r>
            <a:r>
              <a:rPr lang="en-US" dirty="0"/>
              <a:t> </a:t>
            </a:r>
            <a:r>
              <a:rPr lang="en-US" dirty="0" err="1"/>
              <a:t>előnye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extrém</a:t>
            </a:r>
            <a:r>
              <a:rPr lang="en-US" dirty="0"/>
              <a:t> </a:t>
            </a:r>
            <a:r>
              <a:rPr lang="en-US" dirty="0" err="1"/>
              <a:t>nagy</a:t>
            </a:r>
            <a:r>
              <a:rPr lang="en-US" dirty="0"/>
              <a:t> </a:t>
            </a:r>
            <a:r>
              <a:rPr lang="en-US" dirty="0" err="1"/>
              <a:t>ablatív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állítható</a:t>
            </a:r>
            <a:r>
              <a:rPr lang="en-US" dirty="0"/>
              <a:t> </a:t>
            </a:r>
            <a:r>
              <a:rPr lang="en-US" dirty="0" err="1" smtClean="0"/>
              <a:t>elo</a:t>
            </a:r>
            <a:r>
              <a:rPr lang="en-US" dirty="0" smtClean="0"/>
              <a:t>̋</a:t>
            </a:r>
            <a:endParaRPr lang="en-US" dirty="0"/>
          </a:p>
          <a:p>
            <a:r>
              <a:rPr lang="en-US" dirty="0" err="1" smtClean="0"/>
              <a:t>Hátránya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plazma</a:t>
            </a:r>
            <a:r>
              <a:rPr lang="en-US" dirty="0"/>
              <a:t> „</a:t>
            </a:r>
            <a:r>
              <a:rPr lang="en-US" dirty="0" err="1"/>
              <a:t>árnyékoló</a:t>
            </a:r>
            <a:r>
              <a:rPr lang="en-US" dirty="0"/>
              <a:t>” </a:t>
            </a:r>
            <a:r>
              <a:rPr lang="en-US" dirty="0" err="1"/>
              <a:t>hatása</a:t>
            </a:r>
            <a:r>
              <a:rPr lang="en-US" dirty="0"/>
              <a:t> a </a:t>
            </a:r>
            <a:r>
              <a:rPr lang="en-US" dirty="0" err="1"/>
              <a:t>célszövetre</a:t>
            </a:r>
            <a:r>
              <a:rPr lang="en-US" dirty="0"/>
              <a:t> (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elektromágneses</a:t>
            </a:r>
            <a:r>
              <a:rPr lang="en-US" dirty="0"/>
              <a:t> </a:t>
            </a:r>
            <a:r>
              <a:rPr lang="en-US" dirty="0" err="1"/>
              <a:t>energiát</a:t>
            </a:r>
            <a:r>
              <a:rPr lang="en-US" dirty="0"/>
              <a:t> </a:t>
            </a:r>
            <a:r>
              <a:rPr lang="en-US" dirty="0" err="1" smtClean="0"/>
              <a:t>elnyeli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 smtClean="0"/>
              <a:t>Terápiában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fotoplazmolízis</a:t>
            </a:r>
            <a:r>
              <a:rPr lang="en-US" dirty="0"/>
              <a:t> </a:t>
            </a:r>
            <a:r>
              <a:rPr lang="en-US" dirty="0" err="1" smtClean="0"/>
              <a:t>ritka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2013.02.26.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Fotomechanikus</a:t>
            </a:r>
            <a:r>
              <a:rPr lang="en-US" dirty="0"/>
              <a:t> </a:t>
            </a:r>
            <a:r>
              <a:rPr lang="en-US" dirty="0" err="1"/>
              <a:t>hatás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Ionizálódott</a:t>
            </a:r>
            <a:r>
              <a:rPr lang="en-US" dirty="0"/>
              <a:t> </a:t>
            </a:r>
            <a:r>
              <a:rPr lang="en-US" dirty="0" err="1"/>
              <a:t>szövetmolekulák</a:t>
            </a:r>
            <a:r>
              <a:rPr lang="en-US" dirty="0"/>
              <a:t> </a:t>
            </a:r>
            <a:r>
              <a:rPr lang="en-US" dirty="0" err="1"/>
              <a:t>hatására</a:t>
            </a:r>
            <a:r>
              <a:rPr lang="en-US" dirty="0"/>
              <a:t> </a:t>
            </a:r>
            <a:r>
              <a:rPr lang="en-US" dirty="0" err="1"/>
              <a:t>akusztikus</a:t>
            </a:r>
            <a:r>
              <a:rPr lang="en-US" dirty="0"/>
              <a:t> (~</a:t>
            </a:r>
            <a:r>
              <a:rPr lang="en-US" dirty="0" err="1"/>
              <a:t>GPa</a:t>
            </a:r>
            <a:r>
              <a:rPr lang="en-US" dirty="0"/>
              <a:t> </a:t>
            </a:r>
            <a:r>
              <a:rPr lang="en-US" dirty="0" err="1"/>
              <a:t>nyomású</a:t>
            </a:r>
            <a:r>
              <a:rPr lang="en-US" dirty="0"/>
              <a:t>) </a:t>
            </a:r>
            <a:r>
              <a:rPr lang="en-US" dirty="0" err="1"/>
              <a:t>lökéshullám</a:t>
            </a:r>
            <a:r>
              <a:rPr lang="en-US" dirty="0"/>
              <a:t> </a:t>
            </a:r>
            <a:r>
              <a:rPr lang="en-US" dirty="0" err="1" smtClean="0"/>
              <a:t>keletkezik</a:t>
            </a:r>
            <a:r>
              <a:rPr lang="en-US" dirty="0"/>
              <a:t>, </a:t>
            </a:r>
            <a:r>
              <a:rPr lang="en-US" dirty="0" err="1"/>
              <a:t>mely</a:t>
            </a:r>
            <a:r>
              <a:rPr lang="en-US" dirty="0"/>
              <a:t> </a:t>
            </a:r>
            <a:r>
              <a:rPr lang="en-US" dirty="0" err="1"/>
              <a:t>szétzúzza</a:t>
            </a:r>
            <a:r>
              <a:rPr lang="en-US" dirty="0"/>
              <a:t> a </a:t>
            </a:r>
            <a:r>
              <a:rPr lang="en-US" dirty="0" err="1"/>
              <a:t>szövetet</a:t>
            </a:r>
            <a:r>
              <a:rPr lang="en-US" dirty="0"/>
              <a:t> (</a:t>
            </a:r>
            <a:r>
              <a:rPr lang="en-US" i="1" dirty="0" err="1"/>
              <a:t>fotodiszrupció</a:t>
            </a:r>
            <a:r>
              <a:rPr lang="en-US" i="1" dirty="0"/>
              <a:t> – </a:t>
            </a:r>
            <a:r>
              <a:rPr lang="en-US" i="1" dirty="0" err="1"/>
              <a:t>zúzás</a:t>
            </a:r>
            <a:r>
              <a:rPr lang="en-US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2013.02.26.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4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Fotokémiai</a:t>
            </a:r>
            <a:r>
              <a:rPr lang="en-US" dirty="0"/>
              <a:t> </a:t>
            </a:r>
            <a:r>
              <a:rPr lang="en-US" dirty="0" err="1"/>
              <a:t>hatások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404040"/>
                </a:solidFill>
              </a:rPr>
              <a:t>A </a:t>
            </a:r>
            <a:r>
              <a:rPr lang="en-US" b="1" i="1" dirty="0" err="1">
                <a:solidFill>
                  <a:srgbClr val="404040"/>
                </a:solidFill>
              </a:rPr>
              <a:t>fotoabláció</a:t>
            </a:r>
            <a:r>
              <a:rPr lang="en-US" b="1" i="1" dirty="0">
                <a:solidFill>
                  <a:srgbClr val="404040"/>
                </a:solidFill>
              </a:rPr>
              <a:t> – </a:t>
            </a:r>
            <a:r>
              <a:rPr lang="en-US" b="1" i="1" dirty="0" err="1">
                <a:solidFill>
                  <a:srgbClr val="404040"/>
                </a:solidFill>
              </a:rPr>
              <a:t>fotodekompozíció</a:t>
            </a:r>
            <a:r>
              <a:rPr lang="en-US" b="1" i="1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során</a:t>
            </a:r>
            <a:r>
              <a:rPr lang="en-US" dirty="0">
                <a:solidFill>
                  <a:srgbClr val="404040"/>
                </a:solidFill>
              </a:rPr>
              <a:t> a </a:t>
            </a:r>
            <a:r>
              <a:rPr lang="en-US" dirty="0" err="1">
                <a:solidFill>
                  <a:srgbClr val="404040"/>
                </a:solidFill>
              </a:rPr>
              <a:t>szövet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rövid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impulzusideju</a:t>
            </a:r>
            <a:r>
              <a:rPr lang="en-US" dirty="0">
                <a:solidFill>
                  <a:srgbClr val="404040"/>
                </a:solidFill>
              </a:rPr>
              <a:t>̋ (10-20 ns), </a:t>
            </a:r>
            <a:r>
              <a:rPr lang="en-US" i="1" dirty="0" err="1" smtClean="0">
                <a:solidFill>
                  <a:srgbClr val="404040"/>
                </a:solidFill>
              </a:rPr>
              <a:t>nagyenergiájú</a:t>
            </a:r>
            <a:r>
              <a:rPr lang="en-US" i="1" dirty="0" smtClean="0">
                <a:solidFill>
                  <a:srgbClr val="404040"/>
                </a:solidFill>
              </a:rPr>
              <a:t> </a:t>
            </a:r>
            <a:r>
              <a:rPr lang="en-US" dirty="0">
                <a:solidFill>
                  <a:srgbClr val="404040"/>
                </a:solidFill>
              </a:rPr>
              <a:t>UV </a:t>
            </a:r>
            <a:r>
              <a:rPr lang="en-US" dirty="0" err="1">
                <a:solidFill>
                  <a:srgbClr val="404040"/>
                </a:solidFill>
              </a:rPr>
              <a:t>sugárzás</a:t>
            </a:r>
            <a:r>
              <a:rPr lang="en-US" dirty="0">
                <a:solidFill>
                  <a:srgbClr val="404040"/>
                </a:solidFill>
              </a:rPr>
              <a:t> (~6,4 </a:t>
            </a:r>
            <a:r>
              <a:rPr lang="en-US" dirty="0" err="1">
                <a:solidFill>
                  <a:srgbClr val="404040"/>
                </a:solidFill>
              </a:rPr>
              <a:t>eV</a:t>
            </a:r>
            <a:r>
              <a:rPr lang="en-US" dirty="0">
                <a:solidFill>
                  <a:srgbClr val="404040"/>
                </a:solidFill>
              </a:rPr>
              <a:t>) </a:t>
            </a:r>
            <a:r>
              <a:rPr lang="en-US" dirty="0" err="1">
                <a:solidFill>
                  <a:srgbClr val="404040"/>
                </a:solidFill>
              </a:rPr>
              <a:t>hatására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hőképződés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nélkül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i="1" dirty="0" err="1">
                <a:solidFill>
                  <a:srgbClr val="404040"/>
                </a:solidFill>
              </a:rPr>
              <a:t>atomizálódik</a:t>
            </a:r>
            <a:r>
              <a:rPr lang="en-US" i="1" dirty="0">
                <a:solidFill>
                  <a:srgbClr val="404040"/>
                </a:solidFill>
              </a:rPr>
              <a:t> </a:t>
            </a:r>
            <a:r>
              <a:rPr lang="en-US" dirty="0">
                <a:solidFill>
                  <a:srgbClr val="404040"/>
                </a:solidFill>
              </a:rPr>
              <a:t>(</a:t>
            </a:r>
            <a:r>
              <a:rPr lang="en-US" i="1" dirty="0" err="1">
                <a:solidFill>
                  <a:srgbClr val="404040"/>
                </a:solidFill>
              </a:rPr>
              <a:t>disszociálódik</a:t>
            </a:r>
            <a:r>
              <a:rPr lang="en-US" dirty="0">
                <a:solidFill>
                  <a:srgbClr val="404040"/>
                </a:solidFill>
              </a:rPr>
              <a:t>: C–H </a:t>
            </a:r>
            <a:r>
              <a:rPr lang="en-US" dirty="0" err="1">
                <a:solidFill>
                  <a:srgbClr val="404040"/>
                </a:solidFill>
              </a:rPr>
              <a:t>kötési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energia</a:t>
            </a:r>
            <a:r>
              <a:rPr lang="en-US" dirty="0">
                <a:solidFill>
                  <a:srgbClr val="404040"/>
                </a:solidFill>
              </a:rPr>
              <a:t> 4,3 </a:t>
            </a:r>
            <a:r>
              <a:rPr lang="en-US" dirty="0" err="1">
                <a:solidFill>
                  <a:srgbClr val="404040"/>
                </a:solidFill>
              </a:rPr>
              <a:t>eV</a:t>
            </a:r>
            <a:r>
              <a:rPr lang="en-US" dirty="0">
                <a:solidFill>
                  <a:srgbClr val="404040"/>
                </a:solidFill>
              </a:rPr>
              <a:t>). </a:t>
            </a:r>
            <a:r>
              <a:rPr lang="en-US" dirty="0" err="1">
                <a:solidFill>
                  <a:srgbClr val="404040"/>
                </a:solidFill>
              </a:rPr>
              <a:t>Kis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hatásmélységu</a:t>
            </a:r>
            <a:r>
              <a:rPr lang="en-US" dirty="0">
                <a:solidFill>
                  <a:srgbClr val="404040"/>
                </a:solidFill>
              </a:rPr>
              <a:t>̋ (~1 m).</a:t>
            </a:r>
          </a:p>
          <a:p>
            <a:r>
              <a:rPr lang="en-US" dirty="0">
                <a:solidFill>
                  <a:srgbClr val="404040"/>
                </a:solidFill>
              </a:rPr>
              <a:t>A </a:t>
            </a:r>
            <a:r>
              <a:rPr lang="en-US" i="1" dirty="0" err="1">
                <a:solidFill>
                  <a:srgbClr val="404040"/>
                </a:solidFill>
              </a:rPr>
              <a:t>fotodinamikus</a:t>
            </a:r>
            <a:r>
              <a:rPr lang="en-US" i="1" dirty="0">
                <a:solidFill>
                  <a:srgbClr val="404040"/>
                </a:solidFill>
              </a:rPr>
              <a:t> </a:t>
            </a:r>
            <a:r>
              <a:rPr lang="en-US" i="1" dirty="0" err="1">
                <a:solidFill>
                  <a:srgbClr val="404040"/>
                </a:solidFill>
              </a:rPr>
              <a:t>terápia</a:t>
            </a:r>
            <a:r>
              <a:rPr lang="en-US" i="1" dirty="0">
                <a:solidFill>
                  <a:srgbClr val="404040"/>
                </a:solidFill>
              </a:rPr>
              <a:t> – PDT </a:t>
            </a:r>
            <a:r>
              <a:rPr lang="en-US" dirty="0" err="1">
                <a:solidFill>
                  <a:srgbClr val="404040"/>
                </a:solidFill>
              </a:rPr>
              <a:t>alapja</a:t>
            </a:r>
            <a:r>
              <a:rPr lang="en-US" dirty="0">
                <a:solidFill>
                  <a:srgbClr val="404040"/>
                </a:solidFill>
              </a:rPr>
              <a:t>, </a:t>
            </a:r>
            <a:r>
              <a:rPr lang="en-US" dirty="0" err="1">
                <a:solidFill>
                  <a:srgbClr val="404040"/>
                </a:solidFill>
              </a:rPr>
              <a:t>hogy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az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intravénásan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bevitt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fotoszenzitív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anyag</a:t>
            </a:r>
            <a:r>
              <a:rPr lang="en-US" dirty="0">
                <a:solidFill>
                  <a:srgbClr val="404040"/>
                </a:solidFill>
              </a:rPr>
              <a:t> (</a:t>
            </a:r>
            <a:r>
              <a:rPr lang="en-US" dirty="0" err="1">
                <a:solidFill>
                  <a:srgbClr val="404040"/>
                </a:solidFill>
              </a:rPr>
              <a:t>hematoporfirin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származék</a:t>
            </a:r>
            <a:r>
              <a:rPr lang="en-US" dirty="0">
                <a:solidFill>
                  <a:srgbClr val="404040"/>
                </a:solidFill>
              </a:rPr>
              <a:t>) </a:t>
            </a:r>
            <a:r>
              <a:rPr lang="en-US" dirty="0" err="1">
                <a:solidFill>
                  <a:srgbClr val="404040"/>
                </a:solidFill>
              </a:rPr>
              <a:t>szelektíven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koncentrálódik</a:t>
            </a:r>
            <a:r>
              <a:rPr lang="en-US" dirty="0">
                <a:solidFill>
                  <a:srgbClr val="404040"/>
                </a:solidFill>
              </a:rPr>
              <a:t> a </a:t>
            </a:r>
            <a:r>
              <a:rPr lang="en-US" dirty="0" err="1">
                <a:solidFill>
                  <a:srgbClr val="404040"/>
                </a:solidFill>
              </a:rPr>
              <a:t>metabolikusan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aktív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 smtClean="0">
                <a:solidFill>
                  <a:srgbClr val="404040"/>
                </a:solidFill>
              </a:rPr>
              <a:t>daganatszövetben</a:t>
            </a:r>
            <a:r>
              <a:rPr lang="en-US" dirty="0" smtClean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és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megfelelo</a:t>
            </a:r>
            <a:r>
              <a:rPr lang="en-US" dirty="0">
                <a:solidFill>
                  <a:srgbClr val="404040"/>
                </a:solidFill>
              </a:rPr>
              <a:t>̋ </a:t>
            </a:r>
            <a:r>
              <a:rPr lang="en-US" dirty="0" err="1">
                <a:solidFill>
                  <a:srgbClr val="404040"/>
                </a:solidFill>
              </a:rPr>
              <a:t>hullámhosszúságú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lézerfény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hatására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ebből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citotoxikus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anyag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 smtClean="0">
                <a:solidFill>
                  <a:srgbClr val="404040"/>
                </a:solidFill>
              </a:rPr>
              <a:t>szabadul</a:t>
            </a:r>
            <a:r>
              <a:rPr lang="en-US" dirty="0" smtClean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fel</a:t>
            </a:r>
            <a:r>
              <a:rPr lang="en-US" dirty="0">
                <a:solidFill>
                  <a:srgbClr val="404040"/>
                </a:solidFill>
              </a:rPr>
              <a:t>, </a:t>
            </a:r>
            <a:r>
              <a:rPr lang="en-US" dirty="0" err="1">
                <a:solidFill>
                  <a:srgbClr val="404040"/>
                </a:solidFill>
              </a:rPr>
              <a:t>amely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elpusztítja</a:t>
            </a:r>
            <a:r>
              <a:rPr lang="en-US" dirty="0">
                <a:solidFill>
                  <a:srgbClr val="404040"/>
                </a:solidFill>
              </a:rPr>
              <a:t> a </a:t>
            </a:r>
            <a:r>
              <a:rPr lang="en-US" dirty="0" err="1" smtClean="0">
                <a:solidFill>
                  <a:srgbClr val="404040"/>
                </a:solidFill>
              </a:rPr>
              <a:t>daganatszövetet</a:t>
            </a:r>
            <a:endParaRPr lang="en-US" dirty="0" smtClean="0">
              <a:solidFill>
                <a:srgbClr val="404040"/>
              </a:solidFill>
            </a:endParaRP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A </a:t>
            </a:r>
            <a:r>
              <a:rPr lang="en-US" dirty="0" err="1">
                <a:solidFill>
                  <a:srgbClr val="404040"/>
                </a:solidFill>
              </a:rPr>
              <a:t>szöveti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hatás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nagymértékben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függ</a:t>
            </a:r>
            <a:r>
              <a:rPr lang="en-US" dirty="0">
                <a:solidFill>
                  <a:srgbClr val="404040"/>
                </a:solidFill>
              </a:rPr>
              <a:t> a </a:t>
            </a:r>
            <a:r>
              <a:rPr lang="en-US" dirty="0" err="1">
                <a:solidFill>
                  <a:srgbClr val="404040"/>
                </a:solidFill>
              </a:rPr>
              <a:t>szövet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felmelegedésétől</a:t>
            </a:r>
            <a:r>
              <a:rPr lang="en-US" dirty="0">
                <a:solidFill>
                  <a:srgbClr val="404040"/>
                </a:solidFill>
              </a:rPr>
              <a:t>: a </a:t>
            </a:r>
            <a:r>
              <a:rPr lang="en-US" dirty="0" err="1">
                <a:solidFill>
                  <a:srgbClr val="404040"/>
                </a:solidFill>
              </a:rPr>
              <a:t>károsodás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elkerüléséhez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rövid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ideju</a:t>
            </a:r>
            <a:r>
              <a:rPr lang="en-US" dirty="0">
                <a:solidFill>
                  <a:srgbClr val="404040"/>
                </a:solidFill>
              </a:rPr>
              <a:t>̋, </a:t>
            </a:r>
            <a:r>
              <a:rPr lang="en-US" dirty="0" err="1">
                <a:solidFill>
                  <a:srgbClr val="404040"/>
                </a:solidFill>
              </a:rPr>
              <a:t>nagyenergiájú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fotonokból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álló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lézerfényt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 smtClean="0">
                <a:solidFill>
                  <a:srgbClr val="404040"/>
                </a:solidFill>
              </a:rPr>
              <a:t>kell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2013.02.26.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3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röntgensugárzás</a:t>
            </a:r>
            <a:r>
              <a:rPr lang="en-US" dirty="0"/>
              <a:t> </a:t>
            </a:r>
            <a:r>
              <a:rPr lang="en-US" dirty="0" err="1"/>
              <a:t>biológiai</a:t>
            </a:r>
            <a:r>
              <a:rPr lang="en-US" dirty="0"/>
              <a:t> </a:t>
            </a:r>
            <a:r>
              <a:rPr lang="en-US" dirty="0" err="1"/>
              <a:t>hatásai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Röntgensugárzás</a:t>
            </a:r>
            <a:r>
              <a:rPr lang="en-US" dirty="0"/>
              <a:t> </a:t>
            </a:r>
            <a:r>
              <a:rPr lang="en-US" dirty="0" err="1"/>
              <a:t>akkor</a:t>
            </a:r>
            <a:r>
              <a:rPr lang="en-US" dirty="0"/>
              <a:t> </a:t>
            </a:r>
            <a:r>
              <a:rPr lang="en-US" dirty="0" err="1"/>
              <a:t>keletkezik</a:t>
            </a:r>
            <a:r>
              <a:rPr lang="en-US" dirty="0"/>
              <a:t>, </a:t>
            </a:r>
            <a:r>
              <a:rPr lang="en-US" dirty="0" err="1"/>
              <a:t>amikor</a:t>
            </a:r>
            <a:r>
              <a:rPr lang="en-US" dirty="0"/>
              <a:t> </a:t>
            </a:r>
            <a:r>
              <a:rPr lang="en-US" dirty="0" err="1"/>
              <a:t>elég</a:t>
            </a:r>
            <a:r>
              <a:rPr lang="en-US" dirty="0"/>
              <a:t> </a:t>
            </a:r>
            <a:r>
              <a:rPr lang="en-US" dirty="0" err="1"/>
              <a:t>nagy</a:t>
            </a:r>
            <a:r>
              <a:rPr lang="en-US" dirty="0"/>
              <a:t> </a:t>
            </a:r>
            <a:r>
              <a:rPr lang="en-US" dirty="0" err="1"/>
              <a:t>sebességu</a:t>
            </a:r>
            <a:r>
              <a:rPr lang="en-US" dirty="0"/>
              <a:t>̋ </a:t>
            </a:r>
            <a:r>
              <a:rPr lang="en-US" dirty="0" err="1"/>
              <a:t>töltött</a:t>
            </a:r>
            <a:r>
              <a:rPr lang="en-US" dirty="0"/>
              <a:t> </a:t>
            </a:r>
            <a:r>
              <a:rPr lang="en-US" dirty="0" err="1"/>
              <a:t>részecskék</a:t>
            </a:r>
            <a:r>
              <a:rPr lang="en-US" dirty="0"/>
              <a:t> (</a:t>
            </a:r>
            <a:r>
              <a:rPr lang="en-US" dirty="0" err="1" smtClean="0"/>
              <a:t>gyakorlatban</a:t>
            </a:r>
            <a:r>
              <a:rPr lang="en-US" dirty="0" smtClean="0"/>
              <a:t> </a:t>
            </a:r>
            <a:r>
              <a:rPr lang="en-US" dirty="0" err="1"/>
              <a:t>elektronok</a:t>
            </a:r>
            <a:r>
              <a:rPr lang="en-US" dirty="0"/>
              <a:t>) </a:t>
            </a:r>
            <a:r>
              <a:rPr lang="en-US" dirty="0" err="1"/>
              <a:t>valamilyen</a:t>
            </a:r>
            <a:r>
              <a:rPr lang="en-US" dirty="0"/>
              <a:t> </a:t>
            </a:r>
            <a:r>
              <a:rPr lang="en-US" dirty="0" err="1"/>
              <a:t>testbe</a:t>
            </a:r>
            <a:r>
              <a:rPr lang="en-US" dirty="0"/>
              <a:t> </a:t>
            </a:r>
            <a:r>
              <a:rPr lang="en-US" dirty="0" err="1"/>
              <a:t>ütköznek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 smtClean="0"/>
              <a:t>lefékeződnek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primer </a:t>
            </a:r>
            <a:r>
              <a:rPr lang="en-US" dirty="0" err="1" smtClean="0"/>
              <a:t>hatás</a:t>
            </a:r>
            <a:r>
              <a:rPr lang="en-US" dirty="0" smtClean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atomok</a:t>
            </a:r>
            <a:r>
              <a:rPr lang="en-US" dirty="0"/>
              <a:t> </a:t>
            </a:r>
            <a:r>
              <a:rPr lang="en-US" dirty="0" err="1"/>
              <a:t>gerjesztése</a:t>
            </a:r>
            <a:r>
              <a:rPr lang="en-US" dirty="0"/>
              <a:t>/</a:t>
            </a:r>
            <a:r>
              <a:rPr lang="en-US" dirty="0" err="1"/>
              <a:t>ionizációja</a:t>
            </a:r>
            <a:r>
              <a:rPr lang="en-US" dirty="0"/>
              <a:t>, </a:t>
            </a:r>
            <a:r>
              <a:rPr lang="en-US" dirty="0" err="1"/>
              <a:t>melyet</a:t>
            </a:r>
            <a:r>
              <a:rPr lang="en-US" dirty="0"/>
              <a:t> </a:t>
            </a:r>
            <a:r>
              <a:rPr lang="en-US" dirty="0" err="1"/>
              <a:t>közvetett</a:t>
            </a:r>
            <a:r>
              <a:rPr lang="en-US" dirty="0"/>
              <a:t> (</a:t>
            </a:r>
            <a:r>
              <a:rPr lang="en-US" dirty="0" err="1"/>
              <a:t>szekunder</a:t>
            </a:r>
            <a:r>
              <a:rPr lang="en-US" dirty="0"/>
              <a:t>, </a:t>
            </a:r>
            <a:r>
              <a:rPr lang="en-US" dirty="0" err="1"/>
              <a:t>tercier</a:t>
            </a:r>
            <a:r>
              <a:rPr lang="en-US" dirty="0"/>
              <a:t>, ...) </a:t>
            </a:r>
            <a:r>
              <a:rPr lang="en-US" dirty="0" err="1"/>
              <a:t>hatások</a:t>
            </a:r>
            <a:r>
              <a:rPr lang="en-US" dirty="0"/>
              <a:t> </a:t>
            </a:r>
            <a:r>
              <a:rPr lang="en-US" dirty="0" err="1"/>
              <a:t>követnek</a:t>
            </a:r>
            <a:r>
              <a:rPr lang="en-US" dirty="0"/>
              <a:t>, </a:t>
            </a:r>
            <a:r>
              <a:rPr lang="en-US" dirty="0" err="1"/>
              <a:t>melyekben</a:t>
            </a:r>
            <a:r>
              <a:rPr lang="en-US" dirty="0"/>
              <a:t> a </a:t>
            </a:r>
            <a:r>
              <a:rPr lang="en-US" dirty="0" err="1"/>
              <a:t>sugárzás</a:t>
            </a:r>
            <a:r>
              <a:rPr lang="en-US" dirty="0"/>
              <a:t> </a:t>
            </a:r>
            <a:r>
              <a:rPr lang="en-US" dirty="0" err="1"/>
              <a:t>energiája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energiafajtává</a:t>
            </a:r>
            <a:r>
              <a:rPr lang="en-US" dirty="0"/>
              <a:t> </a:t>
            </a:r>
            <a:r>
              <a:rPr lang="en-US" dirty="0" err="1" smtClean="0"/>
              <a:t>alakul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2013.02.26.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7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röntgensugárzás</a:t>
            </a:r>
            <a:r>
              <a:rPr lang="en-US" dirty="0"/>
              <a:t> </a:t>
            </a:r>
            <a:r>
              <a:rPr lang="en-US" dirty="0" err="1"/>
              <a:t>biológiai</a:t>
            </a:r>
            <a:r>
              <a:rPr lang="en-US" dirty="0"/>
              <a:t> </a:t>
            </a:r>
            <a:r>
              <a:rPr lang="en-US" dirty="0" err="1"/>
              <a:t>hatásai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613646"/>
            <a:ext cx="7642598" cy="4742704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sz="2000" dirty="0" err="1"/>
              <a:t>Másodlagos</a:t>
            </a:r>
            <a:r>
              <a:rPr lang="en-US" sz="2000" dirty="0"/>
              <a:t> </a:t>
            </a:r>
            <a:r>
              <a:rPr lang="en-US" sz="2000" dirty="0" err="1"/>
              <a:t>röntgensugárzás</a:t>
            </a:r>
            <a:r>
              <a:rPr lang="en-US" sz="2000" dirty="0"/>
              <a:t> (</a:t>
            </a:r>
            <a:r>
              <a:rPr lang="en-US" sz="2000" dirty="0" err="1"/>
              <a:t>vagy</a:t>
            </a:r>
            <a:r>
              <a:rPr lang="en-US" sz="2000" dirty="0"/>
              <a:t> </a:t>
            </a:r>
            <a:r>
              <a:rPr lang="en-US" sz="2000" dirty="0" err="1"/>
              <a:t>szóródás</a:t>
            </a:r>
            <a:r>
              <a:rPr lang="en-US" sz="2000" dirty="0"/>
              <a:t>) </a:t>
            </a:r>
            <a:r>
              <a:rPr lang="en-US" sz="2000" dirty="0" err="1"/>
              <a:t>mindig</a:t>
            </a:r>
            <a:r>
              <a:rPr lang="en-US" sz="2000" dirty="0"/>
              <a:t> </a:t>
            </a:r>
            <a:r>
              <a:rPr lang="en-US" sz="2000" dirty="0" err="1"/>
              <a:t>fellép</a:t>
            </a:r>
            <a:r>
              <a:rPr lang="en-US" sz="2000" dirty="0"/>
              <a:t>, ha a </a:t>
            </a:r>
            <a:r>
              <a:rPr lang="en-US" sz="2000" dirty="0" err="1"/>
              <a:t>röntgensugárzás</a:t>
            </a:r>
            <a:r>
              <a:rPr lang="en-US" sz="2000" dirty="0"/>
              <a:t> </a:t>
            </a:r>
            <a:r>
              <a:rPr lang="en-US" sz="2000" dirty="0" err="1"/>
              <a:t>valamilyen</a:t>
            </a:r>
            <a:r>
              <a:rPr lang="en-US" sz="2000" dirty="0"/>
              <a:t> </a:t>
            </a:r>
            <a:r>
              <a:rPr lang="en-US" sz="2000" dirty="0" err="1"/>
              <a:t>anyagban</a:t>
            </a:r>
            <a:r>
              <a:rPr lang="en-US" sz="2000" dirty="0"/>
              <a:t> </a:t>
            </a:r>
            <a:r>
              <a:rPr lang="en-US" sz="2000" dirty="0" err="1" smtClean="0"/>
              <a:t>terjed</a:t>
            </a:r>
            <a:endParaRPr lang="en-US" sz="2000" dirty="0"/>
          </a:p>
          <a:p>
            <a:pPr>
              <a:spcBef>
                <a:spcPts val="200"/>
              </a:spcBef>
            </a:pPr>
            <a:r>
              <a:rPr lang="en-US" sz="2000" dirty="0" err="1" smtClean="0"/>
              <a:t>Lumineszcencia</a:t>
            </a:r>
            <a:r>
              <a:rPr lang="en-US" sz="2000" dirty="0" err="1"/>
              <a:t>-keltés</a:t>
            </a:r>
            <a:r>
              <a:rPr lang="en-US" sz="2000" dirty="0"/>
              <a:t>: </a:t>
            </a:r>
            <a:r>
              <a:rPr lang="en-US" sz="2000" dirty="0" err="1"/>
              <a:t>egyes</a:t>
            </a:r>
            <a:r>
              <a:rPr lang="en-US" sz="2000" dirty="0"/>
              <a:t> </a:t>
            </a:r>
            <a:r>
              <a:rPr lang="en-US" sz="2000" dirty="0" err="1"/>
              <a:t>anyagok</a:t>
            </a:r>
            <a:r>
              <a:rPr lang="en-US" sz="2000" dirty="0"/>
              <a:t> </a:t>
            </a:r>
            <a:r>
              <a:rPr lang="en-US" sz="2000" dirty="0" err="1"/>
              <a:t>röntgensugárzásra</a:t>
            </a:r>
            <a:r>
              <a:rPr lang="en-US" sz="2000" dirty="0"/>
              <a:t> </a:t>
            </a:r>
            <a:r>
              <a:rPr lang="en-US" sz="2000" dirty="0" err="1"/>
              <a:t>világítanak</a:t>
            </a:r>
            <a:r>
              <a:rPr lang="en-US" sz="2000" dirty="0"/>
              <a:t> – pl. </a:t>
            </a:r>
            <a:r>
              <a:rPr lang="en-US" sz="2000" dirty="0" err="1"/>
              <a:t>bárium</a:t>
            </a:r>
            <a:r>
              <a:rPr lang="en-US" sz="2000" dirty="0" err="1" smtClean="0"/>
              <a:t>-platinocianid</a:t>
            </a:r>
            <a:r>
              <a:rPr lang="en-US" sz="2000" dirty="0"/>
              <a:t>, </a:t>
            </a:r>
            <a:r>
              <a:rPr lang="en-US" sz="2000" dirty="0" err="1"/>
              <a:t>kalcium-wolframit</a:t>
            </a:r>
            <a:r>
              <a:rPr lang="en-US" sz="2000" dirty="0"/>
              <a:t>, </a:t>
            </a:r>
            <a:r>
              <a:rPr lang="en-US" sz="2000" dirty="0" err="1"/>
              <a:t>cink-</a:t>
            </a:r>
            <a:r>
              <a:rPr lang="en-US" sz="2000" dirty="0" err="1" smtClean="0"/>
              <a:t>szilikát</a:t>
            </a:r>
            <a:endParaRPr lang="en-US" sz="2000" dirty="0"/>
          </a:p>
          <a:p>
            <a:pPr>
              <a:spcBef>
                <a:spcPts val="200"/>
              </a:spcBef>
            </a:pPr>
            <a:r>
              <a:rPr lang="en-US" sz="2000" dirty="0" err="1" smtClean="0"/>
              <a:t>Ionizáló</a:t>
            </a:r>
            <a:r>
              <a:rPr lang="en-US" sz="2000" dirty="0" smtClean="0"/>
              <a:t> </a:t>
            </a:r>
            <a:r>
              <a:rPr lang="en-US" sz="2000" dirty="0" err="1"/>
              <a:t>hatás</a:t>
            </a:r>
            <a:r>
              <a:rPr lang="en-US" sz="2000" dirty="0"/>
              <a:t>: </a:t>
            </a:r>
            <a:r>
              <a:rPr lang="en-US" sz="2000" dirty="0" err="1"/>
              <a:t>egyes</a:t>
            </a:r>
            <a:r>
              <a:rPr lang="en-US" sz="2000" dirty="0"/>
              <a:t> </a:t>
            </a:r>
            <a:r>
              <a:rPr lang="en-US" sz="2000" dirty="0" err="1"/>
              <a:t>anyagok</a:t>
            </a:r>
            <a:r>
              <a:rPr lang="en-US" sz="2000" dirty="0"/>
              <a:t> (</a:t>
            </a:r>
            <a:r>
              <a:rPr lang="en-US" sz="2000" dirty="0" err="1"/>
              <a:t>különösen</a:t>
            </a:r>
            <a:r>
              <a:rPr lang="en-US" sz="2000" dirty="0"/>
              <a:t> a </a:t>
            </a:r>
            <a:r>
              <a:rPr lang="en-US" sz="2000" dirty="0" err="1"/>
              <a:t>gázok</a:t>
            </a:r>
            <a:r>
              <a:rPr lang="en-US" sz="2000" dirty="0"/>
              <a:t>) </a:t>
            </a:r>
            <a:r>
              <a:rPr lang="en-US" sz="2000" dirty="0" err="1"/>
              <a:t>vezetőképessége</a:t>
            </a:r>
            <a:r>
              <a:rPr lang="en-US" sz="2000" dirty="0"/>
              <a:t> </a:t>
            </a:r>
            <a:r>
              <a:rPr lang="en-US" sz="2000" dirty="0" err="1" smtClean="0"/>
              <a:t>megno</a:t>
            </a:r>
            <a:r>
              <a:rPr lang="en-US" sz="2000" dirty="0" smtClean="0"/>
              <a:t>̋ </a:t>
            </a:r>
          </a:p>
          <a:p>
            <a:pPr>
              <a:spcBef>
                <a:spcPts val="200"/>
              </a:spcBef>
            </a:pPr>
            <a:r>
              <a:rPr lang="en-US" sz="2000" dirty="0" err="1" smtClean="0"/>
              <a:t>Kémiai</a:t>
            </a:r>
            <a:r>
              <a:rPr lang="en-US" sz="2000" dirty="0" smtClean="0"/>
              <a:t> </a:t>
            </a:r>
            <a:r>
              <a:rPr lang="en-US" sz="2000" dirty="0" err="1"/>
              <a:t>hatás</a:t>
            </a:r>
            <a:r>
              <a:rPr lang="en-US" sz="2000" dirty="0"/>
              <a:t>: pl. </a:t>
            </a:r>
            <a:r>
              <a:rPr lang="en-US" sz="2000" dirty="0" err="1"/>
              <a:t>vízben</a:t>
            </a:r>
            <a:r>
              <a:rPr lang="en-US" sz="2000" dirty="0"/>
              <a:t> </a:t>
            </a:r>
            <a:r>
              <a:rPr lang="en-US" sz="2000" dirty="0" err="1"/>
              <a:t>röntgensugárzásra</a:t>
            </a:r>
            <a:r>
              <a:rPr lang="en-US" sz="2000" dirty="0"/>
              <a:t> </a:t>
            </a:r>
            <a:r>
              <a:rPr lang="en-US" sz="2000" dirty="0" err="1"/>
              <a:t>hidrogén-peroxid</a:t>
            </a:r>
            <a:r>
              <a:rPr lang="en-US" sz="2000" dirty="0"/>
              <a:t> </a:t>
            </a:r>
            <a:r>
              <a:rPr lang="en-US" sz="2000" dirty="0" err="1"/>
              <a:t>keletkezik</a:t>
            </a:r>
            <a:r>
              <a:rPr lang="en-US" sz="2000" dirty="0"/>
              <a:t>. </a:t>
            </a:r>
          </a:p>
          <a:p>
            <a:pPr>
              <a:spcBef>
                <a:spcPts val="200"/>
              </a:spcBef>
            </a:pPr>
            <a:r>
              <a:rPr lang="en-US" sz="2000" dirty="0" err="1" smtClean="0"/>
              <a:t>Fotográfiai</a:t>
            </a:r>
            <a:r>
              <a:rPr lang="en-US" sz="2000" dirty="0" smtClean="0"/>
              <a:t> </a:t>
            </a:r>
            <a:r>
              <a:rPr lang="en-US" sz="2000" dirty="0" err="1"/>
              <a:t>hatás</a:t>
            </a:r>
            <a:r>
              <a:rPr lang="en-US" sz="2000" dirty="0"/>
              <a:t>: a </a:t>
            </a:r>
            <a:r>
              <a:rPr lang="en-US" sz="2000" dirty="0" err="1"/>
              <a:t>fényképezo</a:t>
            </a:r>
            <a:r>
              <a:rPr lang="en-US" sz="2000" dirty="0"/>
              <a:t>̋ </a:t>
            </a:r>
            <a:r>
              <a:rPr lang="en-US" sz="2000" dirty="0" err="1"/>
              <a:t>lemezt</a:t>
            </a:r>
            <a:r>
              <a:rPr lang="en-US" sz="2000" dirty="0"/>
              <a:t> (a </a:t>
            </a:r>
            <a:r>
              <a:rPr lang="en-US" sz="2000" dirty="0" err="1"/>
              <a:t>fényhez</a:t>
            </a:r>
            <a:r>
              <a:rPr lang="en-US" sz="2000" dirty="0"/>
              <a:t> </a:t>
            </a:r>
            <a:r>
              <a:rPr lang="en-US" sz="2000" dirty="0" err="1"/>
              <a:t>hasonlóan</a:t>
            </a:r>
            <a:r>
              <a:rPr lang="en-US" sz="2000" dirty="0"/>
              <a:t>) </a:t>
            </a:r>
            <a:r>
              <a:rPr lang="en-US" sz="2000" dirty="0" err="1" smtClean="0"/>
              <a:t>megfeketíti</a:t>
            </a:r>
            <a:endParaRPr lang="en-US" sz="2000" dirty="0" smtClean="0"/>
          </a:p>
          <a:p>
            <a:pPr>
              <a:spcBef>
                <a:spcPts val="200"/>
              </a:spcBef>
            </a:pPr>
            <a:r>
              <a:rPr lang="en-US" sz="2000" dirty="0" err="1" smtClean="0"/>
              <a:t>Biológiai</a:t>
            </a:r>
            <a:r>
              <a:rPr lang="en-US" sz="2000" dirty="0" smtClean="0"/>
              <a:t> </a:t>
            </a:r>
            <a:r>
              <a:rPr lang="en-US" sz="2000" dirty="0" err="1"/>
              <a:t>hatás</a:t>
            </a:r>
            <a:r>
              <a:rPr lang="en-US" sz="2000" dirty="0"/>
              <a:t>: </a:t>
            </a:r>
            <a:r>
              <a:rPr lang="en-US" sz="2000" dirty="0" err="1"/>
              <a:t>bonyolult</a:t>
            </a:r>
            <a:r>
              <a:rPr lang="en-US" sz="2000" dirty="0"/>
              <a:t> </a:t>
            </a:r>
            <a:r>
              <a:rPr lang="en-US" sz="2000" dirty="0" err="1"/>
              <a:t>folyamatok</a:t>
            </a:r>
            <a:r>
              <a:rPr lang="en-US" sz="2000" dirty="0"/>
              <a:t> </a:t>
            </a:r>
            <a:r>
              <a:rPr lang="en-US" sz="2000" dirty="0" err="1"/>
              <a:t>következtében</a:t>
            </a:r>
            <a:r>
              <a:rPr lang="en-US" sz="2000" dirty="0"/>
              <a:t> a primer </a:t>
            </a:r>
            <a:r>
              <a:rPr lang="en-US" sz="2000" dirty="0" err="1"/>
              <a:t>jelenségek</a:t>
            </a:r>
            <a:r>
              <a:rPr lang="en-US" sz="2000" dirty="0"/>
              <a:t> a </a:t>
            </a:r>
            <a:r>
              <a:rPr lang="en-US" sz="2000" dirty="0" err="1" smtClean="0"/>
              <a:t>sejtalkotó</a:t>
            </a:r>
            <a:r>
              <a:rPr lang="en-US" sz="2000" dirty="0" smtClean="0"/>
              <a:t> </a:t>
            </a:r>
            <a:r>
              <a:rPr lang="en-US" sz="2000" dirty="0" err="1"/>
              <a:t>molekulákban</a:t>
            </a:r>
            <a:r>
              <a:rPr lang="en-US" sz="2000" dirty="0"/>
              <a:t> </a:t>
            </a:r>
            <a:r>
              <a:rPr lang="en-US" sz="2000" dirty="0" err="1"/>
              <a:t>kémiai</a:t>
            </a:r>
            <a:r>
              <a:rPr lang="en-US" sz="2000" dirty="0"/>
              <a:t> </a:t>
            </a:r>
            <a:r>
              <a:rPr lang="en-US" sz="2000" dirty="0" err="1"/>
              <a:t>folyamatokat</a:t>
            </a:r>
            <a:r>
              <a:rPr lang="en-US" sz="2000" dirty="0"/>
              <a:t> </a:t>
            </a:r>
            <a:r>
              <a:rPr lang="en-US" sz="2000" dirty="0" err="1"/>
              <a:t>indítanak</a:t>
            </a:r>
            <a:r>
              <a:rPr lang="en-US" sz="2000" dirty="0"/>
              <a:t> el, pl. </a:t>
            </a:r>
            <a:r>
              <a:rPr lang="en-US" sz="2000" dirty="0" err="1"/>
              <a:t>sejteken</a:t>
            </a:r>
            <a:r>
              <a:rPr lang="en-US" sz="2000" dirty="0"/>
              <a:t> </a:t>
            </a:r>
            <a:r>
              <a:rPr lang="en-US" sz="2000" dirty="0" err="1"/>
              <a:t>morfológiai</a:t>
            </a:r>
            <a:r>
              <a:rPr lang="en-US" sz="2000" dirty="0"/>
              <a:t> </a:t>
            </a:r>
            <a:r>
              <a:rPr lang="en-US" sz="2000" dirty="0" err="1" smtClean="0"/>
              <a:t>és</a:t>
            </a:r>
            <a:r>
              <a:rPr lang="en-US" sz="2000" dirty="0" smtClean="0"/>
              <a:t> </a:t>
            </a:r>
            <a:r>
              <a:rPr lang="en-US" sz="2000" dirty="0" err="1" smtClean="0"/>
              <a:t>funkcionális</a:t>
            </a:r>
            <a:r>
              <a:rPr lang="en-US" sz="2000" dirty="0" smtClean="0"/>
              <a:t> </a:t>
            </a:r>
            <a:r>
              <a:rPr lang="en-US" sz="2000" dirty="0" err="1"/>
              <a:t>elváltozásokat</a:t>
            </a:r>
            <a:r>
              <a:rPr lang="en-US" sz="2000" dirty="0"/>
              <a:t> </a:t>
            </a:r>
            <a:r>
              <a:rPr lang="en-US" sz="2000" dirty="0" err="1"/>
              <a:t>hozhatnak</a:t>
            </a:r>
            <a:r>
              <a:rPr lang="en-US" sz="2000" dirty="0"/>
              <a:t> </a:t>
            </a:r>
            <a:r>
              <a:rPr lang="en-US" sz="2000" dirty="0" err="1"/>
              <a:t>létre</a:t>
            </a:r>
            <a:r>
              <a:rPr lang="en-US" sz="2000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2013.02.26.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3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Sugárbiológia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ionizáló</a:t>
            </a:r>
            <a:r>
              <a:rPr lang="en-US" dirty="0"/>
              <a:t> </a:t>
            </a:r>
            <a:r>
              <a:rPr lang="en-US" dirty="0" err="1"/>
              <a:t>sugárzás</a:t>
            </a:r>
            <a:r>
              <a:rPr lang="en-US" dirty="0"/>
              <a:t> </a:t>
            </a:r>
            <a:r>
              <a:rPr lang="en-US" dirty="0" err="1"/>
              <a:t>biológiai</a:t>
            </a:r>
            <a:r>
              <a:rPr lang="en-US" dirty="0"/>
              <a:t> </a:t>
            </a:r>
            <a:r>
              <a:rPr lang="en-US" dirty="0" err="1"/>
              <a:t>hatása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átadott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között</a:t>
            </a:r>
            <a:r>
              <a:rPr lang="en-US" dirty="0"/>
              <a:t> </a:t>
            </a:r>
            <a:r>
              <a:rPr lang="en-US" i="1" dirty="0" err="1"/>
              <a:t>aránytalanság</a:t>
            </a:r>
            <a:r>
              <a:rPr lang="en-US" i="1" dirty="0"/>
              <a:t> </a:t>
            </a:r>
            <a:r>
              <a:rPr lang="en-US" dirty="0" err="1" smtClean="0"/>
              <a:t>tapasztalható</a:t>
            </a:r>
            <a:r>
              <a:rPr lang="en-US" dirty="0"/>
              <a:t>: pl. </a:t>
            </a:r>
            <a:r>
              <a:rPr lang="en-US" dirty="0" err="1"/>
              <a:t>egész</a:t>
            </a:r>
            <a:r>
              <a:rPr lang="en-US" dirty="0"/>
              <a:t> </a:t>
            </a:r>
            <a:r>
              <a:rPr lang="en-US" dirty="0" err="1"/>
              <a:t>testet</a:t>
            </a:r>
            <a:r>
              <a:rPr lang="en-US" dirty="0"/>
              <a:t> </a:t>
            </a:r>
            <a:r>
              <a:rPr lang="en-US" dirty="0" err="1"/>
              <a:t>éro</a:t>
            </a:r>
            <a:r>
              <a:rPr lang="en-US" dirty="0"/>
              <a:t>̋ 0,25 C/kg </a:t>
            </a:r>
            <a:r>
              <a:rPr lang="en-US" dirty="0" err="1"/>
              <a:t>besugárzási</a:t>
            </a:r>
            <a:r>
              <a:rPr lang="en-US" dirty="0"/>
              <a:t> </a:t>
            </a:r>
            <a:r>
              <a:rPr lang="en-US" dirty="0" err="1"/>
              <a:t>dózis</a:t>
            </a:r>
            <a:r>
              <a:rPr lang="en-US" dirty="0"/>
              <a:t> </a:t>
            </a:r>
            <a:r>
              <a:rPr lang="en-US" dirty="0" err="1"/>
              <a:t>adott</a:t>
            </a:r>
            <a:r>
              <a:rPr lang="en-US" dirty="0"/>
              <a:t> </a:t>
            </a:r>
            <a:r>
              <a:rPr lang="en-US" dirty="0" err="1"/>
              <a:t>ido</a:t>
            </a:r>
            <a:r>
              <a:rPr lang="en-US" dirty="0"/>
              <a:t>̋ </a:t>
            </a:r>
            <a:r>
              <a:rPr lang="en-US" dirty="0" err="1"/>
              <a:t>után</a:t>
            </a:r>
            <a:r>
              <a:rPr lang="en-US" dirty="0"/>
              <a:t> </a:t>
            </a:r>
            <a:r>
              <a:rPr lang="en-US" dirty="0" err="1"/>
              <a:t>halálhoz</a:t>
            </a:r>
            <a:r>
              <a:rPr lang="en-US" dirty="0"/>
              <a:t> </a:t>
            </a:r>
            <a:r>
              <a:rPr lang="en-US" dirty="0" err="1"/>
              <a:t>vezet</a:t>
            </a:r>
            <a:r>
              <a:rPr lang="en-US" dirty="0"/>
              <a:t>, </a:t>
            </a:r>
            <a:r>
              <a:rPr lang="en-US" dirty="0" err="1"/>
              <a:t>miközben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átadott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~8,5 J/kg (75 kg = 640 J), </a:t>
            </a:r>
            <a:r>
              <a:rPr lang="en-US" dirty="0" err="1"/>
              <a:t>amely</a:t>
            </a:r>
            <a:r>
              <a:rPr lang="en-US" dirty="0"/>
              <a:t> 1 </a:t>
            </a:r>
            <a:r>
              <a:rPr lang="en-US" dirty="0" err="1"/>
              <a:t>pohár</a:t>
            </a:r>
            <a:r>
              <a:rPr lang="en-US" dirty="0"/>
              <a:t> </a:t>
            </a:r>
            <a:r>
              <a:rPr lang="en-US" dirty="0" err="1"/>
              <a:t>víz</a:t>
            </a:r>
            <a:r>
              <a:rPr lang="en-US" dirty="0"/>
              <a:t> </a:t>
            </a:r>
            <a:r>
              <a:rPr lang="en-US" dirty="0" err="1"/>
              <a:t>hőmérsékletét</a:t>
            </a:r>
            <a:r>
              <a:rPr lang="en-US" dirty="0"/>
              <a:t> </a:t>
            </a:r>
            <a:r>
              <a:rPr lang="en-US" dirty="0" err="1"/>
              <a:t>mindössze</a:t>
            </a:r>
            <a:r>
              <a:rPr lang="en-US" dirty="0"/>
              <a:t> 1C-</a:t>
            </a:r>
            <a:r>
              <a:rPr lang="en-US" dirty="0" err="1"/>
              <a:t>kal</a:t>
            </a:r>
            <a:r>
              <a:rPr lang="en-US" dirty="0"/>
              <a:t> </a:t>
            </a:r>
            <a:r>
              <a:rPr lang="en-US" dirty="0" err="1"/>
              <a:t>emelné</a:t>
            </a:r>
            <a:r>
              <a:rPr lang="en-US" dirty="0" smtClean="0"/>
              <a:t>!</a:t>
            </a:r>
          </a:p>
          <a:p>
            <a:r>
              <a:rPr lang="en-US" dirty="0"/>
              <a:t>A </a:t>
            </a:r>
            <a:r>
              <a:rPr lang="en-US" dirty="0" err="1"/>
              <a:t>fatális</a:t>
            </a:r>
            <a:r>
              <a:rPr lang="en-US" dirty="0"/>
              <a:t> </a:t>
            </a:r>
            <a:r>
              <a:rPr lang="en-US" dirty="0" err="1"/>
              <a:t>elváltozás</a:t>
            </a:r>
            <a:r>
              <a:rPr lang="en-US" dirty="0"/>
              <a:t> </a:t>
            </a:r>
            <a:r>
              <a:rPr lang="en-US" dirty="0" err="1"/>
              <a:t>magyarázata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a </a:t>
            </a:r>
            <a:r>
              <a:rPr lang="en-US" dirty="0" err="1"/>
              <a:t>hatás</a:t>
            </a:r>
            <a:r>
              <a:rPr lang="en-US" dirty="0"/>
              <a:t> </a:t>
            </a:r>
            <a:r>
              <a:rPr lang="en-US" i="1" dirty="0" err="1"/>
              <a:t>molekuláris</a:t>
            </a:r>
            <a:r>
              <a:rPr lang="en-US" i="1" dirty="0"/>
              <a:t> </a:t>
            </a:r>
            <a:r>
              <a:rPr lang="en-US" i="1" dirty="0" err="1"/>
              <a:t>szinten</a:t>
            </a:r>
            <a:r>
              <a:rPr lang="en-US" i="1" dirty="0"/>
              <a:t> </a:t>
            </a:r>
            <a:r>
              <a:rPr lang="en-US" dirty="0" err="1"/>
              <a:t>játszódik</a:t>
            </a:r>
            <a:r>
              <a:rPr lang="en-US" dirty="0"/>
              <a:t> le: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egyes</a:t>
            </a:r>
            <a:r>
              <a:rPr lang="en-US" dirty="0"/>
              <a:t> </a:t>
            </a:r>
            <a:r>
              <a:rPr lang="en-US" dirty="0" err="1"/>
              <a:t>életfontosságú</a:t>
            </a:r>
            <a:r>
              <a:rPr lang="en-US" dirty="0"/>
              <a:t> </a:t>
            </a:r>
            <a:r>
              <a:rPr lang="en-US" dirty="0" err="1"/>
              <a:t>molekulák</a:t>
            </a:r>
            <a:r>
              <a:rPr lang="en-US" dirty="0"/>
              <a:t> </a:t>
            </a:r>
            <a:r>
              <a:rPr lang="en-US" dirty="0" err="1"/>
              <a:t>szerkezete</a:t>
            </a:r>
            <a:r>
              <a:rPr lang="en-US" dirty="0"/>
              <a:t> </a:t>
            </a:r>
            <a:r>
              <a:rPr lang="en-US" dirty="0" err="1"/>
              <a:t>megváltozik</a:t>
            </a:r>
            <a:r>
              <a:rPr lang="en-US" dirty="0"/>
              <a:t>, </a:t>
            </a:r>
            <a:r>
              <a:rPr lang="en-US" dirty="0" err="1"/>
              <a:t>így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képesek</a:t>
            </a:r>
            <a:r>
              <a:rPr lang="en-US" dirty="0"/>
              <a:t> </a:t>
            </a:r>
            <a:r>
              <a:rPr lang="en-US" dirty="0" err="1"/>
              <a:t>normális</a:t>
            </a:r>
            <a:r>
              <a:rPr lang="en-US" dirty="0"/>
              <a:t> </a:t>
            </a:r>
            <a:r>
              <a:rPr lang="en-US" dirty="0" err="1" smtClean="0"/>
              <a:t>biológiai</a:t>
            </a:r>
            <a:r>
              <a:rPr lang="en-US" dirty="0" smtClean="0"/>
              <a:t> </a:t>
            </a:r>
            <a:r>
              <a:rPr lang="en-US" dirty="0" err="1"/>
              <a:t>feladatuk</a:t>
            </a:r>
            <a:r>
              <a:rPr lang="en-US" dirty="0"/>
              <a:t> </a:t>
            </a:r>
            <a:r>
              <a:rPr lang="en-US" dirty="0" err="1" smtClean="0"/>
              <a:t>ellátására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2013.02.26.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2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Sugárbiológia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károsodás</a:t>
            </a:r>
            <a:r>
              <a:rPr lang="en-US" dirty="0"/>
              <a:t> </a:t>
            </a:r>
            <a:r>
              <a:rPr lang="en-US" dirty="0" err="1"/>
              <a:t>mértéke</a:t>
            </a:r>
            <a:r>
              <a:rPr lang="en-US" dirty="0"/>
              <a:t> </a:t>
            </a:r>
            <a:r>
              <a:rPr lang="en-US" dirty="0" err="1"/>
              <a:t>szerint</a:t>
            </a:r>
            <a:r>
              <a:rPr lang="en-US" dirty="0"/>
              <a:t> a </a:t>
            </a:r>
            <a:r>
              <a:rPr lang="en-US" dirty="0" err="1"/>
              <a:t>sugárhatás</a:t>
            </a:r>
            <a:r>
              <a:rPr lang="en-US" dirty="0"/>
              <a:t> </a:t>
            </a:r>
            <a:r>
              <a:rPr lang="en-US" dirty="0" err="1"/>
              <a:t>lehet</a:t>
            </a:r>
            <a:r>
              <a:rPr lang="en-US" dirty="0"/>
              <a:t> </a:t>
            </a:r>
            <a:r>
              <a:rPr lang="en-US" i="1" dirty="0" err="1"/>
              <a:t>reverzibilis</a:t>
            </a:r>
            <a:r>
              <a:rPr lang="en-US" i="1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i="1" dirty="0" err="1" smtClean="0"/>
              <a:t>irreverzibilis</a:t>
            </a:r>
            <a:endParaRPr lang="en-US" dirty="0"/>
          </a:p>
          <a:p>
            <a:r>
              <a:rPr lang="en-US" dirty="0" err="1" smtClean="0"/>
              <a:t>Mechanizmusa</a:t>
            </a:r>
            <a:r>
              <a:rPr lang="en-US" dirty="0" smtClean="0"/>
              <a:t> </a:t>
            </a:r>
            <a:r>
              <a:rPr lang="en-US" dirty="0" err="1"/>
              <a:t>szerint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/>
              <a:t>sugárkárosodás</a:t>
            </a:r>
            <a:r>
              <a:rPr lang="en-US" dirty="0"/>
              <a:t> </a:t>
            </a:r>
            <a:r>
              <a:rPr lang="en-US" i="1" dirty="0" err="1"/>
              <a:t>sztochasztikus</a:t>
            </a:r>
            <a:r>
              <a:rPr lang="en-US" i="1" dirty="0"/>
              <a:t> </a:t>
            </a:r>
            <a:r>
              <a:rPr lang="en-US" dirty="0"/>
              <a:t>(a </a:t>
            </a:r>
            <a:r>
              <a:rPr lang="en-US" dirty="0" err="1"/>
              <a:t>károsodás</a:t>
            </a:r>
            <a:r>
              <a:rPr lang="en-US" dirty="0"/>
              <a:t> </a:t>
            </a:r>
            <a:r>
              <a:rPr lang="en-US" dirty="0" err="1"/>
              <a:t>mértéke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dózisfüggo</a:t>
            </a:r>
            <a:r>
              <a:rPr lang="en-US" dirty="0"/>
              <a:t>̋)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i="1" dirty="0" err="1"/>
              <a:t>determinisztikus</a:t>
            </a:r>
            <a:r>
              <a:rPr lang="en-US" i="1" dirty="0"/>
              <a:t> </a:t>
            </a:r>
            <a:r>
              <a:rPr lang="en-US" dirty="0"/>
              <a:t>(a </a:t>
            </a:r>
            <a:r>
              <a:rPr lang="en-US" dirty="0" err="1"/>
              <a:t>károsodás</a:t>
            </a:r>
            <a:r>
              <a:rPr lang="en-US" dirty="0"/>
              <a:t> </a:t>
            </a:r>
            <a:r>
              <a:rPr lang="en-US" dirty="0" err="1"/>
              <a:t>mértéke</a:t>
            </a:r>
            <a:r>
              <a:rPr lang="en-US" dirty="0"/>
              <a:t> </a:t>
            </a:r>
            <a:r>
              <a:rPr lang="en-US" dirty="0" err="1"/>
              <a:t>dózisfüggo</a:t>
            </a:r>
            <a:r>
              <a:rPr lang="en-US" dirty="0"/>
              <a:t>̋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2013.02.26.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24" y="1564640"/>
            <a:ext cx="6719570" cy="479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5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KÖLCSÖNHATÁS </a:t>
            </a:r>
            <a:r>
              <a:rPr lang="hu-HU" dirty="0"/>
              <a:t>SUGÁRZÁSSAL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sugárzások biológiai hatásának alapja az élő rendszer atomjainak/molekuláinak </a:t>
            </a:r>
            <a:r>
              <a:rPr lang="hu-HU" dirty="0" smtClean="0"/>
              <a:t>gerjesztése </a:t>
            </a:r>
            <a:r>
              <a:rPr lang="hu-HU" dirty="0"/>
              <a:t>vagy ionizálása – </a:t>
            </a:r>
            <a:r>
              <a:rPr lang="hu-HU" i="1" dirty="0"/>
              <a:t>energiaátadás </a:t>
            </a:r>
            <a:r>
              <a:rPr lang="hu-HU" dirty="0" smtClean="0"/>
              <a:t>–:</a:t>
            </a:r>
          </a:p>
          <a:p>
            <a:pPr lvl="1"/>
            <a:r>
              <a:rPr lang="hu-HU" dirty="0" smtClean="0"/>
              <a:t>kizárólag </a:t>
            </a:r>
            <a:r>
              <a:rPr lang="hu-HU" dirty="0"/>
              <a:t>azon </a:t>
            </a:r>
            <a:r>
              <a:rPr lang="hu-HU" dirty="0" smtClean="0"/>
              <a:t>részecskék </a:t>
            </a:r>
            <a:r>
              <a:rPr lang="hu-HU" dirty="0"/>
              <a:t>fejtenek ki biológiai hatást, amelyek részben vagy egészben átadják energiájukat a biológiai </a:t>
            </a:r>
            <a:r>
              <a:rPr lang="hu-HU" dirty="0" smtClean="0"/>
              <a:t>objektumnak</a:t>
            </a:r>
          </a:p>
          <a:p>
            <a:pPr lvl="1"/>
            <a:r>
              <a:rPr lang="hu-HU" dirty="0" smtClean="0"/>
              <a:t>az </a:t>
            </a:r>
            <a:r>
              <a:rPr lang="hu-HU" dirty="0"/>
              <a:t>áthaladó sugárzási energia </a:t>
            </a:r>
            <a:r>
              <a:rPr lang="hu-HU" i="1" dirty="0"/>
              <a:t>nem </a:t>
            </a:r>
            <a:r>
              <a:rPr lang="hu-HU" dirty="0"/>
              <a:t>fejt ki biológiai </a:t>
            </a:r>
            <a:r>
              <a:rPr lang="hu-HU" dirty="0" smtClean="0"/>
              <a:t>hatást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2013.02.26.</a:t>
            </a: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5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elektromágneses</a:t>
            </a:r>
            <a:r>
              <a:rPr lang="en-US" dirty="0"/>
              <a:t> </a:t>
            </a:r>
            <a:r>
              <a:rPr lang="en-US" dirty="0" err="1"/>
              <a:t>spektrum</a:t>
            </a:r>
            <a:r>
              <a:rPr lang="en-US" dirty="0"/>
              <a:t> </a:t>
            </a:r>
            <a:r>
              <a:rPr lang="en-US" dirty="0" err="1"/>
              <a:t>optikai</a:t>
            </a:r>
            <a:r>
              <a:rPr lang="en-US" dirty="0"/>
              <a:t> </a:t>
            </a:r>
            <a:r>
              <a:rPr lang="en-US" dirty="0" err="1"/>
              <a:t>tartománya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604448" cy="4641379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err="1"/>
              <a:t>Fényérzetet</a:t>
            </a:r>
            <a:r>
              <a:rPr lang="en-US" dirty="0"/>
              <a:t> a ~400-760 </a:t>
            </a:r>
            <a:r>
              <a:rPr lang="en-US" dirty="0" smtClean="0"/>
              <a:t>nm </a:t>
            </a:r>
            <a:r>
              <a:rPr lang="en-US" dirty="0" err="1"/>
              <a:t>tartomány</a:t>
            </a:r>
            <a:r>
              <a:rPr lang="en-US" dirty="0"/>
              <a:t> </a:t>
            </a:r>
            <a:r>
              <a:rPr lang="en-US" dirty="0" smtClean="0"/>
              <a:t>ad</a:t>
            </a:r>
            <a:endParaRPr lang="en-US" dirty="0"/>
          </a:p>
          <a:p>
            <a:r>
              <a:rPr lang="en-US" dirty="0" err="1"/>
              <a:t>T</a:t>
            </a:r>
            <a:r>
              <a:rPr lang="en-US" dirty="0" err="1" smtClean="0"/>
              <a:t>ágabb</a:t>
            </a:r>
            <a:r>
              <a:rPr lang="en-US" dirty="0" smtClean="0"/>
              <a:t> </a:t>
            </a:r>
            <a:r>
              <a:rPr lang="en-US" dirty="0" err="1"/>
              <a:t>értelemben</a:t>
            </a:r>
            <a:r>
              <a:rPr lang="en-US" dirty="0"/>
              <a:t> </a:t>
            </a:r>
            <a:r>
              <a:rPr lang="en-US" dirty="0" err="1"/>
              <a:t>fénynek</a:t>
            </a:r>
            <a:r>
              <a:rPr lang="en-US" dirty="0"/>
              <a:t> </a:t>
            </a:r>
            <a:r>
              <a:rPr lang="en-US" dirty="0" err="1" smtClean="0"/>
              <a:t>nevezzük</a:t>
            </a:r>
            <a:r>
              <a:rPr lang="en-US" dirty="0" smtClean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 smtClean="0"/>
              <a:t>infravörös</a:t>
            </a:r>
            <a:r>
              <a:rPr lang="en-US" dirty="0" smtClean="0"/>
              <a:t> - </a:t>
            </a:r>
            <a:r>
              <a:rPr lang="en-US" dirty="0" err="1" smtClean="0"/>
              <a:t>ultraibolya</a:t>
            </a:r>
            <a:r>
              <a:rPr lang="en-US" dirty="0" smtClean="0"/>
              <a:t>, </a:t>
            </a:r>
            <a:r>
              <a:rPr lang="en-US" dirty="0" err="1"/>
              <a:t>ún</a:t>
            </a:r>
            <a:r>
              <a:rPr lang="en-US" dirty="0"/>
              <a:t>. </a:t>
            </a:r>
            <a:r>
              <a:rPr lang="en-US" i="1" dirty="0" err="1"/>
              <a:t>optikai</a:t>
            </a:r>
            <a:r>
              <a:rPr lang="en-US" i="1" dirty="0"/>
              <a:t> </a:t>
            </a:r>
            <a:r>
              <a:rPr lang="en-US" dirty="0" err="1" smtClean="0"/>
              <a:t>tartományt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/>
              <a:t>fény</a:t>
            </a:r>
            <a:r>
              <a:rPr lang="en-US" dirty="0"/>
              <a:t>-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 smtClean="0"/>
              <a:t>röntgensugárzás</a:t>
            </a:r>
            <a:r>
              <a:rPr lang="en-US" dirty="0" smtClean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atommagon</a:t>
            </a:r>
            <a:r>
              <a:rPr lang="en-US" dirty="0"/>
              <a:t> </a:t>
            </a:r>
            <a:r>
              <a:rPr lang="en-US" dirty="0" err="1"/>
              <a:t>kívüli</a:t>
            </a:r>
            <a:r>
              <a:rPr lang="en-US" dirty="0"/>
              <a:t> </a:t>
            </a:r>
            <a:r>
              <a:rPr lang="en-US" dirty="0" err="1"/>
              <a:t>folyamatokban</a:t>
            </a:r>
            <a:r>
              <a:rPr lang="en-US" dirty="0"/>
              <a:t> (</a:t>
            </a:r>
            <a:r>
              <a:rPr lang="en-US" dirty="0" err="1"/>
              <a:t>elektronok</a:t>
            </a:r>
            <a:r>
              <a:rPr lang="en-US" dirty="0"/>
              <a:t>, </a:t>
            </a:r>
            <a:r>
              <a:rPr lang="en-US" dirty="0" err="1"/>
              <a:t>atomok</a:t>
            </a:r>
            <a:r>
              <a:rPr lang="en-US" dirty="0"/>
              <a:t>, </a:t>
            </a:r>
            <a:r>
              <a:rPr lang="en-US" dirty="0" err="1"/>
              <a:t>molekulák</a:t>
            </a:r>
            <a:r>
              <a:rPr lang="en-US" dirty="0"/>
              <a:t> </a:t>
            </a:r>
            <a:r>
              <a:rPr lang="en-US" dirty="0" err="1" smtClean="0"/>
              <a:t>állapotváltozásaikor</a:t>
            </a:r>
            <a:r>
              <a:rPr lang="en-US" dirty="0"/>
              <a:t>) </a:t>
            </a:r>
            <a:r>
              <a:rPr lang="en-US" dirty="0" err="1"/>
              <a:t>létrejövo</a:t>
            </a:r>
            <a:r>
              <a:rPr lang="en-US" dirty="0"/>
              <a:t>̋ </a:t>
            </a:r>
            <a:r>
              <a:rPr lang="en-US" dirty="0" err="1"/>
              <a:t>elektromágneses</a:t>
            </a:r>
            <a:r>
              <a:rPr lang="en-US" dirty="0"/>
              <a:t> </a:t>
            </a:r>
            <a:r>
              <a:rPr lang="en-US" dirty="0" err="1" smtClean="0"/>
              <a:t>sugárzás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b="1" dirty="0" err="1"/>
              <a:t>radiometria</a:t>
            </a:r>
            <a:r>
              <a:rPr lang="en-US" b="1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optikai</a:t>
            </a:r>
            <a:r>
              <a:rPr lang="en-US" dirty="0"/>
              <a:t> </a:t>
            </a:r>
            <a:r>
              <a:rPr lang="en-US" dirty="0" err="1"/>
              <a:t>sugárzást</a:t>
            </a:r>
            <a:r>
              <a:rPr lang="en-US" dirty="0"/>
              <a:t> mint </a:t>
            </a:r>
            <a:r>
              <a:rPr lang="en-US" i="1" dirty="0" err="1"/>
              <a:t>energiát</a:t>
            </a:r>
            <a:r>
              <a:rPr lang="en-US" i="1" dirty="0"/>
              <a:t> </a:t>
            </a:r>
            <a:r>
              <a:rPr lang="en-US" i="1" dirty="0" err="1"/>
              <a:t>szállító</a:t>
            </a:r>
            <a:r>
              <a:rPr lang="en-US" i="1" dirty="0"/>
              <a:t> </a:t>
            </a:r>
            <a:r>
              <a:rPr lang="en-US" i="1" dirty="0" err="1"/>
              <a:t>folyamat</a:t>
            </a:r>
            <a:r>
              <a:rPr lang="en-US" dirty="0" err="1"/>
              <a:t>ot</a:t>
            </a:r>
            <a:r>
              <a:rPr lang="en-US" dirty="0"/>
              <a:t> </a:t>
            </a:r>
            <a:r>
              <a:rPr lang="en-US" dirty="0" err="1"/>
              <a:t>fizikai</a:t>
            </a:r>
            <a:r>
              <a:rPr lang="en-US" dirty="0"/>
              <a:t> </a:t>
            </a:r>
            <a:r>
              <a:rPr lang="en-US" dirty="0" err="1" smtClean="0"/>
              <a:t>mennyiségek</a:t>
            </a:r>
            <a:r>
              <a:rPr lang="en-US" dirty="0" smtClean="0"/>
              <a:t> </a:t>
            </a:r>
            <a:r>
              <a:rPr lang="en-US" dirty="0" err="1"/>
              <a:t>formájában</a:t>
            </a:r>
            <a:r>
              <a:rPr lang="en-US" dirty="0"/>
              <a:t> </a:t>
            </a:r>
            <a:r>
              <a:rPr lang="en-US" dirty="0" err="1"/>
              <a:t>határozza</a:t>
            </a:r>
            <a:r>
              <a:rPr lang="en-US" dirty="0"/>
              <a:t> </a:t>
            </a:r>
            <a:r>
              <a:rPr lang="en-US" dirty="0" smtClean="0"/>
              <a:t>meg</a:t>
            </a:r>
          </a:p>
          <a:p>
            <a:r>
              <a:rPr lang="en-US" dirty="0" smtClean="0"/>
              <a:t>A </a:t>
            </a:r>
            <a:r>
              <a:rPr lang="en-US" b="1" dirty="0" err="1"/>
              <a:t>fotometria</a:t>
            </a:r>
            <a:r>
              <a:rPr lang="en-US" b="1" dirty="0"/>
              <a:t> </a:t>
            </a:r>
            <a:r>
              <a:rPr lang="en-US" dirty="0"/>
              <a:t>a </a:t>
            </a:r>
            <a:r>
              <a:rPr lang="en-US" i="1" dirty="0" err="1"/>
              <a:t>fényérzet</a:t>
            </a:r>
            <a:r>
              <a:rPr lang="en-US" i="1" dirty="0"/>
              <a:t> </a:t>
            </a:r>
            <a:r>
              <a:rPr lang="en-US" i="1" dirty="0" err="1"/>
              <a:t>kelto</a:t>
            </a:r>
            <a:r>
              <a:rPr lang="en-US" i="1" dirty="0"/>
              <a:t>̋ </a:t>
            </a:r>
            <a:r>
              <a:rPr lang="en-US" dirty="0" err="1"/>
              <a:t>fényt</a:t>
            </a:r>
            <a:r>
              <a:rPr lang="en-US" dirty="0"/>
              <a:t> </a:t>
            </a:r>
            <a:r>
              <a:rPr lang="en-US" dirty="0" err="1"/>
              <a:t>írja</a:t>
            </a:r>
            <a:r>
              <a:rPr lang="en-US" dirty="0"/>
              <a:t> le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átlagos</a:t>
            </a:r>
            <a:r>
              <a:rPr lang="en-US" dirty="0"/>
              <a:t> </a:t>
            </a:r>
            <a:r>
              <a:rPr lang="en-US" dirty="0" err="1" smtClean="0"/>
              <a:t>nappali</a:t>
            </a:r>
            <a:r>
              <a:rPr lang="en-US" dirty="0" smtClean="0"/>
              <a:t> </a:t>
            </a:r>
            <a:r>
              <a:rPr lang="en-US" dirty="0" err="1"/>
              <a:t>emberi</a:t>
            </a:r>
            <a:r>
              <a:rPr lang="en-US" dirty="0"/>
              <a:t> </a:t>
            </a:r>
            <a:r>
              <a:rPr lang="en-US" dirty="0" err="1"/>
              <a:t>látásra</a:t>
            </a:r>
            <a:r>
              <a:rPr lang="en-US" dirty="0"/>
              <a:t> </a:t>
            </a:r>
            <a:r>
              <a:rPr lang="en-US" dirty="0" err="1"/>
              <a:t>jellemzo</a:t>
            </a:r>
            <a:r>
              <a:rPr lang="en-US" dirty="0"/>
              <a:t>̋ </a:t>
            </a:r>
            <a:r>
              <a:rPr lang="en-US" dirty="0" err="1"/>
              <a:t>színképi</a:t>
            </a:r>
            <a:r>
              <a:rPr lang="en-US" dirty="0"/>
              <a:t> </a:t>
            </a:r>
            <a:r>
              <a:rPr lang="en-US" dirty="0" err="1"/>
              <a:t>függvénnyel</a:t>
            </a:r>
            <a:r>
              <a:rPr lang="en-US" dirty="0"/>
              <a:t> </a:t>
            </a:r>
            <a:r>
              <a:rPr lang="en-US" dirty="0" err="1"/>
              <a:t>korrigálva</a:t>
            </a:r>
            <a:r>
              <a:rPr lang="en-US" dirty="0"/>
              <a:t>. A </a:t>
            </a:r>
            <a:r>
              <a:rPr lang="en-US" dirty="0" err="1"/>
              <a:t>színmérés</a:t>
            </a:r>
            <a:r>
              <a:rPr lang="en-US" dirty="0"/>
              <a:t> a </a:t>
            </a:r>
            <a:r>
              <a:rPr lang="en-US" dirty="0" err="1" smtClean="0"/>
              <a:t>színészleléshez</a:t>
            </a:r>
            <a:r>
              <a:rPr lang="en-US" dirty="0" smtClean="0"/>
              <a:t> </a:t>
            </a:r>
            <a:r>
              <a:rPr lang="en-US" dirty="0" err="1"/>
              <a:t>objektíven</a:t>
            </a:r>
            <a:r>
              <a:rPr lang="en-US" dirty="0"/>
              <a:t> </a:t>
            </a:r>
            <a:r>
              <a:rPr lang="en-US" dirty="0" err="1"/>
              <a:t>mérheto</a:t>
            </a:r>
            <a:r>
              <a:rPr lang="en-US" dirty="0"/>
              <a:t>̋ </a:t>
            </a:r>
            <a:r>
              <a:rPr lang="en-US" dirty="0" err="1"/>
              <a:t>mennyiségeket</a:t>
            </a:r>
            <a:r>
              <a:rPr lang="en-US" dirty="0"/>
              <a:t> </a:t>
            </a:r>
            <a:r>
              <a:rPr lang="en-US" dirty="0" err="1"/>
              <a:t>rendel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2013.02.26.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3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/>
              <a:t>optikai</a:t>
            </a:r>
            <a:r>
              <a:rPr lang="en-US" dirty="0"/>
              <a:t> </a:t>
            </a:r>
            <a:r>
              <a:rPr lang="en-US" dirty="0" err="1"/>
              <a:t>tartomány</a:t>
            </a:r>
            <a:r>
              <a:rPr lang="en-US" dirty="0"/>
              <a:t> </a:t>
            </a:r>
            <a:r>
              <a:rPr lang="en-US" dirty="0" err="1"/>
              <a:t>felosztása</a:t>
            </a:r>
            <a:r>
              <a:rPr lang="en-US" dirty="0"/>
              <a:t>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778973"/>
              </p:ext>
            </p:extLst>
          </p:nvPr>
        </p:nvGraphicFramePr>
        <p:xfrm>
          <a:off x="1089025" y="1801813"/>
          <a:ext cx="7272338" cy="28346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636169"/>
                <a:gridCol w="3636169"/>
              </a:tblGrid>
              <a:tr h="341231">
                <a:tc>
                  <a:txBody>
                    <a:bodyPr/>
                    <a:lstStyle/>
                    <a:p>
                      <a:pPr algn="ctr"/>
                      <a:r>
                        <a:rPr lang="de-DE" sz="1800" b="0" kern="1200" dirty="0" smtClean="0"/>
                        <a:t>100-280 </a:t>
                      </a:r>
                      <a:r>
                        <a:rPr lang="de-DE" sz="1800" b="0" kern="1200" dirty="0" err="1" smtClean="0"/>
                        <a:t>nm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kern="1200" dirty="0" smtClean="0"/>
                        <a:t>UV-C (</a:t>
                      </a:r>
                      <a:r>
                        <a:rPr lang="de-DE" sz="1800" b="0" kern="1200" dirty="0" err="1" smtClean="0"/>
                        <a:t>távoli</a:t>
                      </a:r>
                      <a:r>
                        <a:rPr lang="de-DE" sz="1800" b="0" kern="1200" dirty="0" smtClean="0"/>
                        <a:t>) </a:t>
                      </a:r>
                      <a:endParaRPr lang="en-US" b="0" dirty="0"/>
                    </a:p>
                  </a:txBody>
                  <a:tcPr anchor="ctr"/>
                </a:tc>
              </a:tr>
              <a:tr h="341231"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/>
                        <a:t>280-315 </a:t>
                      </a:r>
                      <a:r>
                        <a:rPr lang="de-DE" sz="1800" kern="1200" dirty="0" err="1" smtClean="0"/>
                        <a:t>nm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/>
                        <a:t>UV-</a:t>
                      </a:r>
                      <a:r>
                        <a:rPr lang="de-DE" sz="1800" kern="1200" dirty="0" smtClean="0"/>
                        <a:t>B </a:t>
                      </a:r>
                      <a:r>
                        <a:rPr lang="de-DE" sz="1800" kern="1200" dirty="0" smtClean="0"/>
                        <a:t>(</a:t>
                      </a:r>
                      <a:r>
                        <a:rPr lang="de-DE" sz="1800" kern="1200" dirty="0" err="1" smtClean="0"/>
                        <a:t>középso</a:t>
                      </a:r>
                      <a:r>
                        <a:rPr lang="de-DE" sz="1800" kern="1200" dirty="0" smtClean="0"/>
                        <a:t>̋)</a:t>
                      </a:r>
                      <a:endParaRPr lang="en-US" dirty="0"/>
                    </a:p>
                  </a:txBody>
                  <a:tcPr anchor="ctr"/>
                </a:tc>
              </a:tr>
              <a:tr h="341231"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/>
                        <a:t>315-400 </a:t>
                      </a:r>
                      <a:r>
                        <a:rPr lang="de-DE" sz="1800" kern="1200" dirty="0" err="1" smtClean="0"/>
                        <a:t>nm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/>
                        <a:t>UV-A (</a:t>
                      </a:r>
                      <a:r>
                        <a:rPr lang="de-DE" sz="1800" kern="1200" dirty="0" err="1" smtClean="0"/>
                        <a:t>közeli</a:t>
                      </a:r>
                      <a:r>
                        <a:rPr lang="de-DE" sz="1800" kern="1200" dirty="0" smtClean="0"/>
                        <a:t>) </a:t>
                      </a:r>
                      <a:endParaRPr lang="en-US" dirty="0"/>
                    </a:p>
                  </a:txBody>
                  <a:tcPr anchor="ctr"/>
                </a:tc>
              </a:tr>
              <a:tr h="341231"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/>
                        <a:t>400-760 </a:t>
                      </a:r>
                      <a:r>
                        <a:rPr lang="de-DE" sz="1800" kern="1200" dirty="0" err="1" smtClean="0"/>
                        <a:t>nm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err="1" smtClean="0"/>
                        <a:t>Látható</a:t>
                      </a:r>
                      <a:r>
                        <a:rPr lang="de-DE" sz="1800" kern="1200" baseline="0" dirty="0" smtClean="0"/>
                        <a:t> </a:t>
                      </a:r>
                      <a:r>
                        <a:rPr lang="de-DE" sz="1800" kern="1200" dirty="0" smtClean="0"/>
                        <a:t>(VIS) </a:t>
                      </a:r>
                      <a:endParaRPr lang="en-US" dirty="0"/>
                    </a:p>
                  </a:txBody>
                  <a:tcPr anchor="ctr"/>
                </a:tc>
              </a:tr>
              <a:tr h="341231"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/>
                        <a:t>760-1400 </a:t>
                      </a:r>
                      <a:r>
                        <a:rPr lang="de-DE" sz="1800" kern="1200" dirty="0" err="1" smtClean="0"/>
                        <a:t>nm</a:t>
                      </a:r>
                      <a:r>
                        <a:rPr lang="de-DE" sz="1800" kern="120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/>
                        <a:t>IR-A (</a:t>
                      </a:r>
                      <a:r>
                        <a:rPr lang="de-DE" sz="1800" kern="1200" dirty="0" err="1" smtClean="0"/>
                        <a:t>közeli</a:t>
                      </a:r>
                      <a:r>
                        <a:rPr lang="de-DE" sz="1800" kern="1200" dirty="0" smtClean="0"/>
                        <a:t>) </a:t>
                      </a:r>
                      <a:endParaRPr lang="en-US" dirty="0"/>
                    </a:p>
                  </a:txBody>
                  <a:tcPr anchor="ctr"/>
                </a:tc>
              </a:tr>
              <a:tr h="341231"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/>
                        <a:t>1,4-3,0 m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/>
                        <a:t>IR-B (</a:t>
                      </a:r>
                      <a:r>
                        <a:rPr lang="de-DE" sz="1800" kern="1200" dirty="0" err="1" smtClean="0"/>
                        <a:t>középso</a:t>
                      </a:r>
                      <a:r>
                        <a:rPr lang="de-DE" sz="1800" kern="1200" dirty="0" smtClean="0"/>
                        <a:t>̋) </a:t>
                      </a:r>
                      <a:endParaRPr lang="en-US" dirty="0"/>
                    </a:p>
                  </a:txBody>
                  <a:tcPr anchor="ctr"/>
                </a:tc>
              </a:tr>
              <a:tr h="5889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/>
                        <a:t>3-1000 m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/>
                        <a:t>IR-C (</a:t>
                      </a:r>
                      <a:r>
                        <a:rPr lang="de-DE" sz="1800" kern="1200" dirty="0" err="1" smtClean="0"/>
                        <a:t>távoli</a:t>
                      </a:r>
                      <a:r>
                        <a:rPr lang="de-DE" sz="1800" kern="1200" dirty="0" smtClean="0"/>
                        <a:t>)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2013.02.26.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2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A </a:t>
            </a:r>
            <a:r>
              <a:rPr lang="en-US" dirty="0" err="1"/>
              <a:t>fény</a:t>
            </a:r>
            <a:r>
              <a:rPr lang="en-US" dirty="0"/>
              <a:t> </a:t>
            </a:r>
            <a:r>
              <a:rPr lang="en-US" dirty="0" err="1"/>
              <a:t>biológiai</a:t>
            </a:r>
            <a:r>
              <a:rPr lang="en-US" dirty="0"/>
              <a:t> </a:t>
            </a:r>
            <a:r>
              <a:rPr lang="en-US" dirty="0" err="1"/>
              <a:t>hatásmechanizmusa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2013.02.26.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8601921" cy="493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7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Fotoszintézis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</a:t>
            </a:r>
            <a:r>
              <a:rPr lang="en-US" dirty="0" err="1"/>
              <a:t>fényenergiából</a:t>
            </a:r>
            <a:r>
              <a:rPr lang="en-US" dirty="0"/>
              <a:t> a </a:t>
            </a:r>
            <a:r>
              <a:rPr lang="en-US" dirty="0" err="1"/>
              <a:t>zöld</a:t>
            </a:r>
            <a:r>
              <a:rPr lang="en-US" dirty="0"/>
              <a:t> </a:t>
            </a:r>
            <a:r>
              <a:rPr lang="en-US" dirty="0" err="1"/>
              <a:t>növények</a:t>
            </a:r>
            <a:r>
              <a:rPr lang="en-US" dirty="0"/>
              <a:t> </a:t>
            </a:r>
            <a:r>
              <a:rPr lang="en-US" dirty="0" err="1"/>
              <a:t>által</a:t>
            </a:r>
            <a:r>
              <a:rPr lang="en-US" dirty="0"/>
              <a:t> </a:t>
            </a:r>
            <a:r>
              <a:rPr lang="en-US" dirty="0" err="1"/>
              <a:t>átalakított</a:t>
            </a:r>
            <a:r>
              <a:rPr lang="en-US" dirty="0"/>
              <a:t> </a:t>
            </a:r>
            <a:r>
              <a:rPr lang="en-US" dirty="0" err="1"/>
              <a:t>kémiai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szolgáltatja</a:t>
            </a:r>
            <a:r>
              <a:rPr lang="en-US" dirty="0"/>
              <a:t> </a:t>
            </a:r>
            <a:r>
              <a:rPr lang="en-US" dirty="0" err="1"/>
              <a:t>döntően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élővilág</a:t>
            </a:r>
            <a:r>
              <a:rPr lang="en-US" dirty="0"/>
              <a:t> </a:t>
            </a:r>
            <a:r>
              <a:rPr lang="en-US" dirty="0" err="1" smtClean="0"/>
              <a:t>energiaszükségletét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primer </a:t>
            </a:r>
            <a:r>
              <a:rPr lang="en-US" dirty="0" err="1"/>
              <a:t>folyamat</a:t>
            </a:r>
            <a:r>
              <a:rPr lang="en-US" dirty="0"/>
              <a:t>: a </a:t>
            </a:r>
            <a:r>
              <a:rPr lang="en-US" dirty="0" err="1"/>
              <a:t>növényi</a:t>
            </a:r>
            <a:r>
              <a:rPr lang="en-US" dirty="0"/>
              <a:t> </a:t>
            </a:r>
            <a:r>
              <a:rPr lang="en-US" dirty="0" err="1"/>
              <a:t>kloroplasztisz</a:t>
            </a:r>
            <a:r>
              <a:rPr lang="en-US" dirty="0"/>
              <a:t> </a:t>
            </a:r>
            <a:r>
              <a:rPr lang="en-US" dirty="0" err="1"/>
              <a:t>fotoszintetikus</a:t>
            </a:r>
            <a:r>
              <a:rPr lang="en-US" dirty="0"/>
              <a:t> </a:t>
            </a:r>
            <a:r>
              <a:rPr lang="en-US" dirty="0" err="1"/>
              <a:t>egységeinek</a:t>
            </a:r>
            <a:r>
              <a:rPr lang="en-US" dirty="0"/>
              <a:t> </a:t>
            </a:r>
            <a:r>
              <a:rPr lang="en-US" dirty="0" err="1"/>
              <a:t>klorofill</a:t>
            </a:r>
            <a:r>
              <a:rPr lang="en-US" dirty="0"/>
              <a:t>–</a:t>
            </a:r>
            <a:r>
              <a:rPr lang="en-US" dirty="0" err="1"/>
              <a:t>fehérje</a:t>
            </a:r>
            <a:r>
              <a:rPr lang="en-US" dirty="0"/>
              <a:t> </a:t>
            </a:r>
            <a:r>
              <a:rPr lang="en-US" dirty="0" err="1"/>
              <a:t>komplexeiben</a:t>
            </a:r>
            <a:r>
              <a:rPr lang="en-US" dirty="0"/>
              <a:t> </a:t>
            </a:r>
            <a:r>
              <a:rPr lang="en-US" dirty="0" err="1"/>
              <a:t>klorofill</a:t>
            </a:r>
            <a:r>
              <a:rPr lang="en-US" dirty="0"/>
              <a:t> </a:t>
            </a:r>
            <a:r>
              <a:rPr lang="en-US" dirty="0" err="1"/>
              <a:t>molekulák</a:t>
            </a:r>
            <a:r>
              <a:rPr lang="en-US" dirty="0"/>
              <a:t> </a:t>
            </a:r>
            <a:r>
              <a:rPr lang="en-US" dirty="0" err="1" smtClean="0"/>
              <a:t>gerjesztése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/>
              <a:t>felvett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árán</a:t>
            </a:r>
            <a:r>
              <a:rPr lang="en-US" dirty="0"/>
              <a:t> a </a:t>
            </a:r>
            <a:r>
              <a:rPr lang="en-US" dirty="0" err="1"/>
              <a:t>fotokémiai</a:t>
            </a:r>
            <a:r>
              <a:rPr lang="en-US" dirty="0"/>
              <a:t> </a:t>
            </a:r>
            <a:r>
              <a:rPr lang="en-US" dirty="0" err="1"/>
              <a:t>energiaátalakításra</a:t>
            </a:r>
            <a:r>
              <a:rPr lang="en-US" dirty="0"/>
              <a:t> </a:t>
            </a:r>
            <a:r>
              <a:rPr lang="en-US" dirty="0" err="1"/>
              <a:t>specializálódott</a:t>
            </a:r>
            <a:r>
              <a:rPr lang="en-US" dirty="0"/>
              <a:t> </a:t>
            </a:r>
            <a:r>
              <a:rPr lang="en-US" dirty="0" err="1"/>
              <a:t>reakciócentrumban</a:t>
            </a:r>
            <a:r>
              <a:rPr lang="en-US" dirty="0"/>
              <a:t> </a:t>
            </a:r>
            <a:r>
              <a:rPr lang="en-US" dirty="0" err="1" smtClean="0"/>
              <a:t>töltésszeparáció</a:t>
            </a:r>
            <a:r>
              <a:rPr lang="en-US" dirty="0"/>
              <a:t>, </a:t>
            </a:r>
            <a:r>
              <a:rPr lang="en-US" dirty="0" err="1"/>
              <a:t>majd</a:t>
            </a:r>
            <a:r>
              <a:rPr lang="en-US" dirty="0"/>
              <a:t> </a:t>
            </a:r>
            <a:r>
              <a:rPr lang="en-US" dirty="0" err="1"/>
              <a:t>bonyolult</a:t>
            </a:r>
            <a:r>
              <a:rPr lang="en-US" dirty="0"/>
              <a:t> </a:t>
            </a:r>
            <a:r>
              <a:rPr lang="en-US" dirty="0" err="1"/>
              <a:t>reakciósorozattal</a:t>
            </a:r>
            <a:r>
              <a:rPr lang="en-US" dirty="0"/>
              <a:t> </a:t>
            </a:r>
            <a:r>
              <a:rPr lang="en-US" dirty="0" err="1"/>
              <a:t>vízbontás</a:t>
            </a:r>
            <a:r>
              <a:rPr lang="en-US" dirty="0"/>
              <a:t> </a:t>
            </a:r>
            <a:r>
              <a:rPr lang="en-US" dirty="0" err="1"/>
              <a:t>megy</a:t>
            </a:r>
            <a:r>
              <a:rPr lang="en-US" dirty="0"/>
              <a:t> </a:t>
            </a:r>
            <a:r>
              <a:rPr lang="en-US" dirty="0" err="1"/>
              <a:t>végbe</a:t>
            </a:r>
            <a:r>
              <a:rPr lang="en-US" dirty="0"/>
              <a:t>, </a:t>
            </a:r>
            <a:r>
              <a:rPr lang="en-US" dirty="0" err="1"/>
              <a:t>végül</a:t>
            </a:r>
            <a:r>
              <a:rPr lang="en-US" dirty="0"/>
              <a:t> </a:t>
            </a:r>
            <a:r>
              <a:rPr lang="en-US" dirty="0" err="1"/>
              <a:t>megtörténik</a:t>
            </a:r>
            <a:r>
              <a:rPr lang="en-US" dirty="0"/>
              <a:t> a </a:t>
            </a:r>
            <a:r>
              <a:rPr lang="en-US" dirty="0" err="1"/>
              <a:t>szén-dioxid</a:t>
            </a:r>
            <a:r>
              <a:rPr lang="en-US" dirty="0"/>
              <a:t> </a:t>
            </a:r>
            <a:r>
              <a:rPr lang="en-US" dirty="0" err="1"/>
              <a:t>beépülése</a:t>
            </a:r>
            <a:r>
              <a:rPr lang="en-US" dirty="0"/>
              <a:t> </a:t>
            </a:r>
            <a:r>
              <a:rPr lang="en-US" dirty="0" err="1"/>
              <a:t>nagyenergiájú</a:t>
            </a:r>
            <a:r>
              <a:rPr lang="en-US" dirty="0"/>
              <a:t> </a:t>
            </a:r>
            <a:r>
              <a:rPr lang="en-US" dirty="0" err="1"/>
              <a:t>szerves</a:t>
            </a:r>
            <a:r>
              <a:rPr lang="en-US" dirty="0"/>
              <a:t> </a:t>
            </a:r>
            <a:r>
              <a:rPr lang="en-US" dirty="0" err="1" smtClean="0"/>
              <a:t>vegyületekbe</a:t>
            </a:r>
            <a:endParaRPr lang="en-US" dirty="0" smtClean="0"/>
          </a:p>
          <a:p>
            <a:r>
              <a:rPr lang="pt-BR" dirty="0"/>
              <a:t>6H2O  6CO2 (HCOH)6  6O2</a:t>
            </a:r>
          </a:p>
          <a:p>
            <a:pPr marL="0" indent="0">
              <a:buNone/>
            </a:pPr>
            <a:r>
              <a:rPr lang="pt-BR" dirty="0"/>
              <a:t>		</a:t>
            </a:r>
            <a:r>
              <a:rPr lang="pt-BR" dirty="0" smtClean="0"/>
              <a:t>	</a:t>
            </a:r>
            <a:r>
              <a:rPr lang="pt-BR" dirty="0"/>
              <a:t> </a:t>
            </a:r>
            <a:r>
              <a:rPr lang="pt-BR" dirty="0" smtClean="0"/>
              <a:t>  </a:t>
            </a:r>
            <a:r>
              <a:rPr lang="pt-BR" dirty="0" err="1" smtClean="0"/>
              <a:t>szőlő</a:t>
            </a:r>
            <a:r>
              <a:rPr lang="pt-BR" dirty="0" smtClean="0"/>
              <a:t> </a:t>
            </a:r>
            <a:r>
              <a:rPr lang="pt-BR" dirty="0" err="1"/>
              <a:t>cukor</a:t>
            </a:r>
            <a:endParaRPr lang="pt-BR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2013.02.26.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0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Fotoszintézis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474526"/>
            <a:ext cx="7642598" cy="488182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</a:t>
            </a:r>
            <a:r>
              <a:rPr lang="en-US" dirty="0" err="1"/>
              <a:t>növényi</a:t>
            </a:r>
            <a:r>
              <a:rPr lang="en-US" dirty="0"/>
              <a:t> </a:t>
            </a:r>
            <a:r>
              <a:rPr lang="en-US" dirty="0" err="1"/>
              <a:t>szervezetek</a:t>
            </a:r>
            <a:r>
              <a:rPr lang="en-US" dirty="0"/>
              <a:t> </a:t>
            </a:r>
            <a:r>
              <a:rPr lang="en-US" dirty="0" err="1"/>
              <a:t>kifejlődése</a:t>
            </a:r>
            <a:r>
              <a:rPr lang="en-US" dirty="0"/>
              <a:t> </a:t>
            </a:r>
            <a:r>
              <a:rPr lang="en-US" dirty="0" err="1"/>
              <a:t>megteremtette</a:t>
            </a:r>
            <a:r>
              <a:rPr lang="en-US" dirty="0"/>
              <a:t> a </a:t>
            </a:r>
            <a:r>
              <a:rPr lang="en-US" dirty="0" err="1"/>
              <a:t>lehetőségét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olyan</a:t>
            </a:r>
            <a:r>
              <a:rPr lang="en-US" dirty="0"/>
              <a:t> (</a:t>
            </a:r>
            <a:r>
              <a:rPr lang="en-US" dirty="0" err="1"/>
              <a:t>állati</a:t>
            </a:r>
            <a:r>
              <a:rPr lang="en-US" dirty="0"/>
              <a:t>) </a:t>
            </a:r>
            <a:r>
              <a:rPr lang="en-US" dirty="0" err="1" smtClean="0"/>
              <a:t>szervezetek</a:t>
            </a:r>
            <a:r>
              <a:rPr lang="en-US" dirty="0" smtClean="0"/>
              <a:t> </a:t>
            </a:r>
            <a:r>
              <a:rPr lang="en-US" dirty="0" err="1"/>
              <a:t>evolúciójának</a:t>
            </a:r>
            <a:r>
              <a:rPr lang="en-US" dirty="0"/>
              <a:t>, </a:t>
            </a:r>
            <a:r>
              <a:rPr lang="en-US" dirty="0" err="1"/>
              <a:t>amelyek</a:t>
            </a:r>
            <a:r>
              <a:rPr lang="en-US" dirty="0"/>
              <a:t> </a:t>
            </a:r>
            <a:r>
              <a:rPr lang="en-US" dirty="0" err="1"/>
              <a:t>fotoszintézisre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képesek</a:t>
            </a:r>
            <a:r>
              <a:rPr lang="en-US" dirty="0"/>
              <a:t>, </a:t>
            </a:r>
            <a:r>
              <a:rPr lang="en-US" dirty="0" err="1"/>
              <a:t>sőt</a:t>
            </a:r>
            <a:r>
              <a:rPr lang="en-US" dirty="0"/>
              <a:t> </a:t>
            </a:r>
            <a:r>
              <a:rPr lang="en-US" dirty="0" err="1"/>
              <a:t>fenntartásukban</a:t>
            </a:r>
            <a:r>
              <a:rPr lang="en-US" dirty="0"/>
              <a:t> </a:t>
            </a:r>
            <a:r>
              <a:rPr lang="en-US" dirty="0" err="1"/>
              <a:t>azzal</a:t>
            </a:r>
            <a:r>
              <a:rPr lang="en-US" dirty="0"/>
              <a:t> </a:t>
            </a:r>
            <a:r>
              <a:rPr lang="en-US" dirty="0" err="1" smtClean="0"/>
              <a:t>ellentétes</a:t>
            </a:r>
            <a:r>
              <a:rPr lang="en-US" dirty="0" smtClean="0"/>
              <a:t> </a:t>
            </a:r>
            <a:r>
              <a:rPr lang="en-US" dirty="0" err="1"/>
              <a:t>folyamat</a:t>
            </a:r>
            <a:r>
              <a:rPr lang="en-US" dirty="0"/>
              <a:t>, a </a:t>
            </a:r>
            <a:r>
              <a:rPr lang="en-US" dirty="0" err="1"/>
              <a:t>légzés</a:t>
            </a:r>
            <a:r>
              <a:rPr lang="en-US" dirty="0"/>
              <a:t>, </a:t>
            </a:r>
            <a:r>
              <a:rPr lang="en-US" dirty="0" err="1"/>
              <a:t>illetve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égetés</a:t>
            </a:r>
            <a:r>
              <a:rPr lang="en-US" dirty="0"/>
              <a:t> </a:t>
            </a:r>
            <a:r>
              <a:rPr lang="en-US" dirty="0" err="1"/>
              <a:t>játszik</a:t>
            </a:r>
            <a:r>
              <a:rPr lang="en-US" dirty="0"/>
              <a:t> </a:t>
            </a:r>
            <a:r>
              <a:rPr lang="en-US" dirty="0" err="1" smtClean="0"/>
              <a:t>szerepet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Utóbbihoz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szükséges</a:t>
            </a:r>
            <a:r>
              <a:rPr lang="en-US" dirty="0"/>
              <a:t> </a:t>
            </a:r>
            <a:r>
              <a:rPr lang="en-US" dirty="0" err="1"/>
              <a:t>oxigén</a:t>
            </a:r>
            <a:r>
              <a:rPr lang="en-US" dirty="0"/>
              <a:t> a </a:t>
            </a:r>
            <a:r>
              <a:rPr lang="en-US" dirty="0" err="1"/>
              <a:t>fotoszintézissel</a:t>
            </a:r>
            <a:r>
              <a:rPr lang="en-US" dirty="0"/>
              <a:t> </a:t>
            </a:r>
            <a:r>
              <a:rPr lang="en-US" dirty="0" err="1"/>
              <a:t>keletkezik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végso</a:t>
            </a:r>
            <a:r>
              <a:rPr lang="en-US" dirty="0"/>
              <a:t>̋ </a:t>
            </a:r>
            <a:r>
              <a:rPr lang="en-US" dirty="0" err="1"/>
              <a:t>soron</a:t>
            </a:r>
            <a:r>
              <a:rPr lang="en-US" dirty="0"/>
              <a:t> a </a:t>
            </a:r>
            <a:r>
              <a:rPr lang="en-US" dirty="0" err="1"/>
              <a:t>növényi</a:t>
            </a:r>
            <a:r>
              <a:rPr lang="en-US" dirty="0"/>
              <a:t> </a:t>
            </a:r>
            <a:r>
              <a:rPr lang="en-US" dirty="0" err="1"/>
              <a:t>szerves</a:t>
            </a:r>
            <a:r>
              <a:rPr lang="en-US" dirty="0"/>
              <a:t> </a:t>
            </a:r>
            <a:r>
              <a:rPr lang="en-US" dirty="0" err="1"/>
              <a:t>anyagokból</a:t>
            </a:r>
            <a:r>
              <a:rPr lang="en-US" dirty="0"/>
              <a:t> </a:t>
            </a:r>
            <a:r>
              <a:rPr lang="en-US" dirty="0" err="1"/>
              <a:t>nyerik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állati</a:t>
            </a:r>
            <a:r>
              <a:rPr lang="en-US" dirty="0"/>
              <a:t> </a:t>
            </a:r>
            <a:r>
              <a:rPr lang="en-US" dirty="0" err="1"/>
              <a:t>szervezetek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életfenntartáshoz</a:t>
            </a:r>
            <a:r>
              <a:rPr lang="en-US" dirty="0"/>
              <a:t> </a:t>
            </a:r>
            <a:r>
              <a:rPr lang="en-US" dirty="0" err="1"/>
              <a:t>szükséges</a:t>
            </a:r>
            <a:r>
              <a:rPr lang="en-US" dirty="0"/>
              <a:t> </a:t>
            </a:r>
            <a:r>
              <a:rPr lang="en-US" dirty="0" err="1" smtClean="0"/>
              <a:t>energiát</a:t>
            </a:r>
            <a:r>
              <a:rPr lang="en-US" dirty="0" smtClean="0"/>
              <a:t>, </a:t>
            </a:r>
            <a:r>
              <a:rPr lang="en-US" dirty="0" err="1"/>
              <a:t>illetve</a:t>
            </a:r>
            <a:r>
              <a:rPr lang="en-US" dirty="0"/>
              <a:t> </a:t>
            </a:r>
            <a:r>
              <a:rPr lang="en-US" dirty="0" err="1"/>
              <a:t>ezek</a:t>
            </a:r>
            <a:r>
              <a:rPr lang="en-US" dirty="0"/>
              <a:t> </a:t>
            </a:r>
            <a:r>
              <a:rPr lang="en-US" dirty="0" err="1"/>
              <a:t>átalakításával</a:t>
            </a:r>
            <a:r>
              <a:rPr lang="en-US" dirty="0"/>
              <a:t> </a:t>
            </a:r>
            <a:r>
              <a:rPr lang="en-US" dirty="0" err="1"/>
              <a:t>építik</a:t>
            </a:r>
            <a:r>
              <a:rPr lang="en-US" dirty="0"/>
              <a:t> </a:t>
            </a:r>
            <a:r>
              <a:rPr lang="en-US" dirty="0" err="1"/>
              <a:t>fel</a:t>
            </a:r>
            <a:r>
              <a:rPr lang="en-US" dirty="0"/>
              <a:t> </a:t>
            </a:r>
            <a:r>
              <a:rPr lang="en-US" dirty="0" err="1"/>
              <a:t>saját</a:t>
            </a:r>
            <a:r>
              <a:rPr lang="en-US" dirty="0"/>
              <a:t> </a:t>
            </a:r>
            <a:r>
              <a:rPr lang="en-US" dirty="0" err="1"/>
              <a:t>szerves</a:t>
            </a:r>
            <a:r>
              <a:rPr lang="en-US" dirty="0"/>
              <a:t> </a:t>
            </a:r>
            <a:r>
              <a:rPr lang="en-US" dirty="0" err="1"/>
              <a:t>anyagaikat</a:t>
            </a:r>
            <a:r>
              <a:rPr lang="en-US" dirty="0"/>
              <a:t>.</a:t>
            </a:r>
          </a:p>
          <a:p>
            <a:r>
              <a:rPr lang="en-US" dirty="0"/>
              <a:t>A </a:t>
            </a:r>
            <a:r>
              <a:rPr lang="en-US" dirty="0" err="1"/>
              <a:t>növények</a:t>
            </a:r>
            <a:r>
              <a:rPr lang="en-US" dirty="0"/>
              <a:t> is </a:t>
            </a:r>
            <a:r>
              <a:rPr lang="en-US" dirty="0" err="1"/>
              <a:t>lélegeznek</a:t>
            </a:r>
            <a:r>
              <a:rPr lang="en-US" dirty="0"/>
              <a:t>, </a:t>
            </a:r>
            <a:r>
              <a:rPr lang="en-US" dirty="0" err="1"/>
              <a:t>sőt</a:t>
            </a:r>
            <a:r>
              <a:rPr lang="en-US" dirty="0"/>
              <a:t> </a:t>
            </a:r>
            <a:r>
              <a:rPr lang="en-US" dirty="0" err="1"/>
              <a:t>előbb</a:t>
            </a:r>
            <a:r>
              <a:rPr lang="en-US" dirty="0"/>
              <a:t> </a:t>
            </a:r>
            <a:r>
              <a:rPr lang="en-US" dirty="0" err="1"/>
              <a:t>léteztek</a:t>
            </a:r>
            <a:r>
              <a:rPr lang="en-US" dirty="0"/>
              <a:t> a </a:t>
            </a:r>
            <a:r>
              <a:rPr lang="en-US" dirty="0" err="1"/>
              <a:t>heterotróf</a:t>
            </a:r>
            <a:r>
              <a:rPr lang="en-US" dirty="0"/>
              <a:t>, mint a </a:t>
            </a:r>
            <a:r>
              <a:rPr lang="en-US" dirty="0" err="1"/>
              <a:t>fotoszintetizáló</a:t>
            </a:r>
            <a:r>
              <a:rPr lang="en-US" dirty="0"/>
              <a:t> </a:t>
            </a:r>
            <a:r>
              <a:rPr lang="en-US" dirty="0" err="1" smtClean="0"/>
              <a:t>szervezetek</a:t>
            </a:r>
            <a:r>
              <a:rPr lang="en-US" dirty="0"/>
              <a:t>. A </a:t>
            </a:r>
            <a:r>
              <a:rPr lang="en-US" dirty="0" err="1"/>
              <a:t>természetben</a:t>
            </a:r>
            <a:r>
              <a:rPr lang="en-US" dirty="0"/>
              <a:t> pl. a </a:t>
            </a:r>
            <a:r>
              <a:rPr lang="en-US" dirty="0" err="1"/>
              <a:t>mikrobák</a:t>
            </a:r>
            <a:r>
              <a:rPr lang="en-US" dirty="0"/>
              <a:t> </a:t>
            </a:r>
            <a:r>
              <a:rPr lang="en-US" dirty="0" err="1"/>
              <a:t>számára</a:t>
            </a:r>
            <a:r>
              <a:rPr lang="en-US" dirty="0"/>
              <a:t> </a:t>
            </a:r>
            <a:r>
              <a:rPr lang="en-US" dirty="0" err="1"/>
              <a:t>rengeteg</a:t>
            </a:r>
            <a:r>
              <a:rPr lang="en-US" dirty="0"/>
              <a:t> </a:t>
            </a:r>
            <a:r>
              <a:rPr lang="en-US" dirty="0" err="1"/>
              <a:t>egyéb</a:t>
            </a:r>
            <a:r>
              <a:rPr lang="en-US" dirty="0"/>
              <a:t> </a:t>
            </a:r>
            <a:r>
              <a:rPr lang="en-US" dirty="0" err="1"/>
              <a:t>energiaforrás</a:t>
            </a:r>
            <a:r>
              <a:rPr lang="en-US" dirty="0"/>
              <a:t> </a:t>
            </a:r>
            <a:r>
              <a:rPr lang="en-US" dirty="0" err="1"/>
              <a:t>állt</a:t>
            </a:r>
            <a:r>
              <a:rPr lang="en-US" dirty="0"/>
              <a:t> </a:t>
            </a:r>
            <a:r>
              <a:rPr lang="en-US" dirty="0" err="1" smtClean="0"/>
              <a:t>rendelkezésre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napenergián</a:t>
            </a:r>
            <a:r>
              <a:rPr lang="en-US" dirty="0"/>
              <a:t> </a:t>
            </a:r>
            <a:r>
              <a:rPr lang="en-US" dirty="0" err="1"/>
              <a:t>kívül</a:t>
            </a:r>
            <a:r>
              <a:rPr lang="en-US" dirty="0"/>
              <a:t> </a:t>
            </a:r>
            <a:r>
              <a:rPr lang="en-US" dirty="0" err="1" smtClean="0"/>
              <a:t>mindaddig</a:t>
            </a:r>
            <a:r>
              <a:rPr lang="en-US" dirty="0"/>
              <a:t>, </a:t>
            </a:r>
            <a:r>
              <a:rPr lang="en-US" dirty="0" err="1"/>
              <a:t>míg</a:t>
            </a:r>
            <a:r>
              <a:rPr lang="en-US" dirty="0"/>
              <a:t> a </a:t>
            </a:r>
            <a:r>
              <a:rPr lang="en-US" dirty="0" err="1"/>
              <a:t>fotoszintézis</a:t>
            </a:r>
            <a:r>
              <a:rPr lang="en-US" dirty="0"/>
              <a:t> </a:t>
            </a:r>
            <a:r>
              <a:rPr lang="en-US" dirty="0" err="1"/>
              <a:t>mellékterméke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oxigén</a:t>
            </a:r>
            <a:r>
              <a:rPr lang="en-US" dirty="0"/>
              <a:t> </a:t>
            </a:r>
            <a:r>
              <a:rPr lang="en-US" dirty="0" err="1"/>
              <a:t>mindent</a:t>
            </a:r>
            <a:r>
              <a:rPr lang="en-US" dirty="0"/>
              <a:t> el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oxidált</a:t>
            </a:r>
            <a:r>
              <a:rPr lang="en-US" dirty="0"/>
              <a:t> – 2-2,5 </a:t>
            </a:r>
            <a:r>
              <a:rPr lang="en-US" dirty="0" err="1"/>
              <a:t>milliárd</a:t>
            </a:r>
            <a:r>
              <a:rPr lang="en-US" dirty="0"/>
              <a:t> </a:t>
            </a:r>
            <a:r>
              <a:rPr lang="en-US" dirty="0" err="1"/>
              <a:t>évvel</a:t>
            </a:r>
            <a:r>
              <a:rPr lang="en-US" dirty="0"/>
              <a:t> </a:t>
            </a:r>
            <a:r>
              <a:rPr lang="en-US" dirty="0" err="1" smtClean="0"/>
              <a:t>ezelőtt</a:t>
            </a:r>
            <a:r>
              <a:rPr lang="en-US" dirty="0"/>
              <a:t>, </a:t>
            </a:r>
            <a:r>
              <a:rPr lang="en-US" dirty="0" err="1"/>
              <a:t>megváltoztatva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ősi</a:t>
            </a:r>
            <a:r>
              <a:rPr lang="en-US" dirty="0"/>
              <a:t> </a:t>
            </a:r>
            <a:r>
              <a:rPr lang="en-US" dirty="0" err="1"/>
              <a:t>oxigénben</a:t>
            </a:r>
            <a:r>
              <a:rPr lang="en-US" dirty="0"/>
              <a:t> </a:t>
            </a:r>
            <a:r>
              <a:rPr lang="en-US" dirty="0" err="1"/>
              <a:t>szegény</a:t>
            </a:r>
            <a:r>
              <a:rPr lang="en-US" dirty="0"/>
              <a:t> </a:t>
            </a:r>
            <a:r>
              <a:rPr lang="en-US" dirty="0" err="1"/>
              <a:t>Föld</a:t>
            </a:r>
            <a:r>
              <a:rPr lang="en-US" dirty="0"/>
              <a:t> </a:t>
            </a:r>
            <a:r>
              <a:rPr lang="en-US" dirty="0" err="1"/>
              <a:t>légkörét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2013.02.26.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2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Behatolási</a:t>
            </a:r>
            <a:r>
              <a:rPr lang="en-US" dirty="0"/>
              <a:t> </a:t>
            </a:r>
            <a:r>
              <a:rPr lang="en-US" dirty="0" err="1"/>
              <a:t>mélység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dirty="0" err="1"/>
              <a:t>fény</a:t>
            </a:r>
            <a:r>
              <a:rPr lang="en-US" dirty="0"/>
              <a:t> </a:t>
            </a:r>
            <a:r>
              <a:rPr lang="en-US" dirty="0" err="1"/>
              <a:t>behatolási</a:t>
            </a:r>
            <a:r>
              <a:rPr lang="en-US" dirty="0"/>
              <a:t> </a:t>
            </a:r>
            <a:r>
              <a:rPr lang="en-US" dirty="0" err="1"/>
              <a:t>mélysége</a:t>
            </a:r>
            <a:r>
              <a:rPr lang="en-US" dirty="0"/>
              <a:t> </a:t>
            </a:r>
            <a:r>
              <a:rPr lang="en-US" dirty="0" err="1"/>
              <a:t>hullámhosszfüggo</a:t>
            </a:r>
            <a:r>
              <a:rPr lang="en-US" dirty="0"/>
              <a:t>̋, </a:t>
            </a:r>
            <a:r>
              <a:rPr lang="en-US" dirty="0" err="1"/>
              <a:t>vagyis</a:t>
            </a:r>
            <a:r>
              <a:rPr lang="en-US" dirty="0"/>
              <a:t> </a:t>
            </a:r>
            <a:r>
              <a:rPr lang="en-US" dirty="0" err="1"/>
              <a:t>különbözo</a:t>
            </a:r>
            <a:r>
              <a:rPr lang="en-US" dirty="0"/>
              <a:t>̋ </a:t>
            </a:r>
            <a:r>
              <a:rPr lang="en-US" dirty="0" err="1"/>
              <a:t>szövetekre</a:t>
            </a:r>
            <a:r>
              <a:rPr lang="en-US" dirty="0"/>
              <a:t> </a:t>
            </a:r>
            <a:r>
              <a:rPr lang="en-US" dirty="0" err="1" smtClean="0"/>
              <a:t>hatnak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/>
              <a:t>legfontosabb</a:t>
            </a:r>
            <a:r>
              <a:rPr lang="en-US" dirty="0"/>
              <a:t> (</a:t>
            </a:r>
            <a:r>
              <a:rPr lang="en-US" dirty="0" err="1"/>
              <a:t>emberi</a:t>
            </a:r>
            <a:r>
              <a:rPr lang="en-US" dirty="0"/>
              <a:t>) </a:t>
            </a:r>
            <a:r>
              <a:rPr lang="en-US" dirty="0" err="1" smtClean="0"/>
              <a:t>testfelületközeli</a:t>
            </a:r>
            <a:r>
              <a:rPr lang="en-US" dirty="0" smtClean="0"/>
              <a:t> </a:t>
            </a:r>
            <a:r>
              <a:rPr lang="en-US" dirty="0" err="1"/>
              <a:t>szövetek</a:t>
            </a:r>
            <a:r>
              <a:rPr lang="en-US" dirty="0"/>
              <a:t> a </a:t>
            </a:r>
            <a:r>
              <a:rPr lang="en-US" dirty="0" err="1"/>
              <a:t>szem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 smtClean="0"/>
              <a:t>bőr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szem</a:t>
            </a:r>
            <a:r>
              <a:rPr lang="en-US" dirty="0"/>
              <a:t> </a:t>
            </a:r>
            <a:r>
              <a:rPr lang="en-US" dirty="0" err="1"/>
              <a:t>hullámhossz</a:t>
            </a:r>
            <a:r>
              <a:rPr lang="en-US" dirty="0" err="1" smtClean="0"/>
              <a:t>-érzékenysége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UV</a:t>
            </a:r>
            <a:r>
              <a:rPr lang="en-US" dirty="0"/>
              <a:t>-A, </a:t>
            </a:r>
            <a:r>
              <a:rPr lang="en-US" dirty="0" err="1"/>
              <a:t>hosszú</a:t>
            </a:r>
            <a:r>
              <a:rPr lang="en-US" dirty="0"/>
              <a:t> </a:t>
            </a:r>
            <a:r>
              <a:rPr lang="en-US" dirty="0" smtClean="0"/>
              <a:t>UV</a:t>
            </a:r>
            <a:r>
              <a:rPr lang="en-US" dirty="0"/>
              <a:t>-B: </a:t>
            </a:r>
            <a:r>
              <a:rPr lang="en-US" dirty="0" err="1"/>
              <a:t>lencsehomály</a:t>
            </a:r>
            <a:r>
              <a:rPr lang="en-US" dirty="0"/>
              <a:t>, </a:t>
            </a:r>
            <a:r>
              <a:rPr lang="en-US" dirty="0" err="1"/>
              <a:t>szaruhártya-gyulladás</a:t>
            </a:r>
            <a:r>
              <a:rPr lang="en-US" dirty="0"/>
              <a:t>, </a:t>
            </a:r>
            <a:r>
              <a:rPr lang="en-US" dirty="0" err="1"/>
              <a:t>kötőhártya-</a:t>
            </a:r>
            <a:r>
              <a:rPr lang="en-US" dirty="0" err="1" smtClean="0"/>
              <a:t>gyulladás</a:t>
            </a:r>
            <a:endParaRPr lang="en-US" dirty="0" smtClean="0"/>
          </a:p>
          <a:p>
            <a:pPr lvl="1"/>
            <a:r>
              <a:rPr lang="en-US" dirty="0" smtClean="0"/>
              <a:t>UV</a:t>
            </a:r>
            <a:r>
              <a:rPr lang="en-US" dirty="0"/>
              <a:t>-C, IR-B,C: </a:t>
            </a:r>
            <a:r>
              <a:rPr lang="en-US" dirty="0" err="1"/>
              <a:t>szaruhártya-gyulladás</a:t>
            </a:r>
            <a:r>
              <a:rPr lang="en-US" dirty="0"/>
              <a:t>, </a:t>
            </a:r>
            <a:r>
              <a:rPr lang="en-US" dirty="0" err="1"/>
              <a:t>égési</a:t>
            </a:r>
            <a:r>
              <a:rPr lang="en-US" dirty="0"/>
              <a:t> </a:t>
            </a:r>
            <a:r>
              <a:rPr lang="en-US" dirty="0" err="1"/>
              <a:t>sérülés</a:t>
            </a:r>
            <a:r>
              <a:rPr lang="en-US" dirty="0"/>
              <a:t> (IR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VIS</a:t>
            </a:r>
            <a:r>
              <a:rPr lang="en-US" dirty="0"/>
              <a:t>: </a:t>
            </a:r>
            <a:r>
              <a:rPr lang="en-US" dirty="0" err="1"/>
              <a:t>szín</a:t>
            </a:r>
            <a:r>
              <a:rPr lang="en-US" dirty="0"/>
              <a:t>-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szürkületi</a:t>
            </a:r>
            <a:r>
              <a:rPr lang="en-US" dirty="0"/>
              <a:t> </a:t>
            </a:r>
            <a:r>
              <a:rPr lang="en-US" dirty="0" err="1"/>
              <a:t>látás</a:t>
            </a:r>
            <a:r>
              <a:rPr lang="en-US" dirty="0"/>
              <a:t>; </a:t>
            </a:r>
            <a:r>
              <a:rPr lang="en-US" dirty="0" err="1"/>
              <a:t>nagy</a:t>
            </a:r>
            <a:r>
              <a:rPr lang="en-US" dirty="0"/>
              <a:t> </a:t>
            </a:r>
            <a:r>
              <a:rPr lang="en-US" dirty="0" err="1"/>
              <a:t>intenzitásoknál</a:t>
            </a:r>
            <a:r>
              <a:rPr lang="en-US" dirty="0"/>
              <a:t> a retina </a:t>
            </a:r>
            <a:r>
              <a:rPr lang="en-US" dirty="0" err="1"/>
              <a:t>égési</a:t>
            </a:r>
            <a:r>
              <a:rPr lang="en-US" dirty="0"/>
              <a:t> </a:t>
            </a:r>
            <a:r>
              <a:rPr lang="en-US" dirty="0" err="1" smtClean="0"/>
              <a:t>sérülése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2013.02.26.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6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szem</a:t>
            </a:r>
            <a:r>
              <a:rPr lang="en-US" dirty="0"/>
              <a:t> </a:t>
            </a:r>
            <a:r>
              <a:rPr lang="en-US" dirty="0" err="1"/>
              <a:t>hullámhossz-érzékenysége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2013.02.26.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24" y="2459177"/>
            <a:ext cx="74803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8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1372</Words>
  <Application>Microsoft Macintosh PowerPoint</Application>
  <PresentationFormat>On-screen Show (4:3)</PresentationFormat>
  <Paragraphs>150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Office-téma</vt:lpstr>
      <vt:lpstr>Biofizika</vt:lpstr>
      <vt:lpstr>KÖLCSÖNHATÁS SUGÁRZÁSSAL </vt:lpstr>
      <vt:lpstr>Az elektromágneses spektrum optikai tartománya</vt:lpstr>
      <vt:lpstr>Az optikai tartomány felosztása </vt:lpstr>
      <vt:lpstr> A fény biológiai hatásmechanizmusa</vt:lpstr>
      <vt:lpstr>Fotoszintézis</vt:lpstr>
      <vt:lpstr>Fotoszintézis</vt:lpstr>
      <vt:lpstr>Behatolási mélység</vt:lpstr>
      <vt:lpstr>A szem hullámhossz-érzékenysége</vt:lpstr>
      <vt:lpstr>A fény bőrre gyakorolt biológiai hatása </vt:lpstr>
      <vt:lpstr>A fény bőrre gyakorolt biológiai hatása </vt:lpstr>
      <vt:lpstr>A lézerfény biológiai hatásai - Hőhatások</vt:lpstr>
      <vt:lpstr>Ionizáló (fotoelektromos) hatás</vt:lpstr>
      <vt:lpstr>Fotomechanikus hatás</vt:lpstr>
      <vt:lpstr>Fotokémiai hatások</vt:lpstr>
      <vt:lpstr>A röntgensugárzás biológiai hatásai</vt:lpstr>
      <vt:lpstr>A röntgensugárzás biológiai hatásai</vt:lpstr>
      <vt:lpstr>Sugárbiológia</vt:lpstr>
      <vt:lpstr>Sugárbiológia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Péter Katona</cp:lastModifiedBy>
  <cp:revision>13</cp:revision>
  <dcterms:created xsi:type="dcterms:W3CDTF">2015-08-18T11:06:56Z</dcterms:created>
  <dcterms:modified xsi:type="dcterms:W3CDTF">2015-09-16T08:34:52Z</dcterms:modified>
</cp:coreProperties>
</file>