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2733C-F5F2-4C90-A26C-EB974EB87E1A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7F29B1D-70F9-48F5-B88C-3A0389C0BFC0}">
      <dgm:prSet phldrT="[Szöveg]"/>
      <dgm:spPr/>
      <dgm:t>
        <a:bodyPr/>
        <a:lstStyle/>
        <a:p>
          <a:r>
            <a:rPr lang="hu-HU" dirty="0" smtClean="0"/>
            <a:t>Fizika</a:t>
          </a:r>
          <a:endParaRPr lang="hu-HU" dirty="0"/>
        </a:p>
      </dgm:t>
    </dgm:pt>
    <dgm:pt modelId="{7E9AE7DB-B109-4635-AA13-102AC63964D1}" type="parTrans" cxnId="{517200B2-0F9C-43C7-8F79-17E1B42C4CBA}">
      <dgm:prSet/>
      <dgm:spPr/>
      <dgm:t>
        <a:bodyPr/>
        <a:lstStyle/>
        <a:p>
          <a:endParaRPr lang="hu-HU"/>
        </a:p>
      </dgm:t>
    </dgm:pt>
    <dgm:pt modelId="{0A53D3D2-2C0D-4868-8EBC-7346B1567FDD}" type="sibTrans" cxnId="{517200B2-0F9C-43C7-8F79-17E1B42C4CBA}">
      <dgm:prSet/>
      <dgm:spPr/>
      <dgm:t>
        <a:bodyPr/>
        <a:lstStyle/>
        <a:p>
          <a:endParaRPr lang="hu-HU"/>
        </a:p>
      </dgm:t>
    </dgm:pt>
    <dgm:pt modelId="{CF46DA01-A88F-41B4-80AD-E66450F9151C}">
      <dgm:prSet phldrT="[Szöveg]"/>
      <dgm:spPr/>
      <dgm:t>
        <a:bodyPr/>
        <a:lstStyle/>
        <a:p>
          <a:r>
            <a:rPr lang="hu-HU" dirty="0" smtClean="0"/>
            <a:t>Kémia</a:t>
          </a:r>
          <a:endParaRPr lang="hu-HU" dirty="0"/>
        </a:p>
      </dgm:t>
    </dgm:pt>
    <dgm:pt modelId="{E74BDB5E-6CE9-4EB8-8ACE-5CCD25210BE0}" type="parTrans" cxnId="{430FC7D4-36F5-41C9-9CFB-37AC940C4802}">
      <dgm:prSet/>
      <dgm:spPr/>
      <dgm:t>
        <a:bodyPr/>
        <a:lstStyle/>
        <a:p>
          <a:endParaRPr lang="hu-HU"/>
        </a:p>
      </dgm:t>
    </dgm:pt>
    <dgm:pt modelId="{72C2D1E8-59BC-4E85-9D7B-24A4717BF833}" type="sibTrans" cxnId="{430FC7D4-36F5-41C9-9CFB-37AC940C4802}">
      <dgm:prSet/>
      <dgm:spPr/>
      <dgm:t>
        <a:bodyPr/>
        <a:lstStyle/>
        <a:p>
          <a:endParaRPr lang="hu-HU"/>
        </a:p>
      </dgm:t>
    </dgm:pt>
    <dgm:pt modelId="{51CAB0AB-54AC-4E25-AAB2-6BC931BE29D5}">
      <dgm:prSet phldrT="[Szöveg]"/>
      <dgm:spPr/>
      <dgm:t>
        <a:bodyPr/>
        <a:lstStyle/>
        <a:p>
          <a:r>
            <a:rPr lang="hu-HU" dirty="0" smtClean="0"/>
            <a:t>Biológia</a:t>
          </a:r>
          <a:endParaRPr lang="hu-HU" dirty="0"/>
        </a:p>
      </dgm:t>
    </dgm:pt>
    <dgm:pt modelId="{78D11DC0-F09E-4926-96BE-E5FC8F69584C}" type="parTrans" cxnId="{D4D78C84-524B-4998-AB73-D1021F1D387D}">
      <dgm:prSet/>
      <dgm:spPr/>
      <dgm:t>
        <a:bodyPr/>
        <a:lstStyle/>
        <a:p>
          <a:endParaRPr lang="hu-HU"/>
        </a:p>
      </dgm:t>
    </dgm:pt>
    <dgm:pt modelId="{0864FF66-4B2A-417C-80BB-2951212FBCC9}" type="sibTrans" cxnId="{D4D78C84-524B-4998-AB73-D1021F1D387D}">
      <dgm:prSet/>
      <dgm:spPr/>
      <dgm:t>
        <a:bodyPr/>
        <a:lstStyle/>
        <a:p>
          <a:endParaRPr lang="hu-HU"/>
        </a:p>
      </dgm:t>
    </dgm:pt>
    <dgm:pt modelId="{DDA7FB3B-CD04-4C84-9E16-AFC778CA9B33}" type="pres">
      <dgm:prSet presAssocID="{FA32733C-F5F2-4C90-A26C-EB974EB87E1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D05520D-687B-4C43-A178-0E5497BAF35C}" type="pres">
      <dgm:prSet presAssocID="{FA32733C-F5F2-4C90-A26C-EB974EB87E1A}" presName="comp1" presStyleCnt="0"/>
      <dgm:spPr/>
    </dgm:pt>
    <dgm:pt modelId="{FD10E64D-FF85-4296-83E1-D159CB6ECA1B}" type="pres">
      <dgm:prSet presAssocID="{FA32733C-F5F2-4C90-A26C-EB974EB87E1A}" presName="circle1" presStyleLbl="node1" presStyleIdx="0" presStyleCnt="3" custLinFactNeighborX="-1384" custLinFactNeighborY="18107"/>
      <dgm:spPr/>
      <dgm:t>
        <a:bodyPr/>
        <a:lstStyle/>
        <a:p>
          <a:endParaRPr lang="hu-HU"/>
        </a:p>
      </dgm:t>
    </dgm:pt>
    <dgm:pt modelId="{84B84CDE-3AC1-46E4-A187-66C5D3550147}" type="pres">
      <dgm:prSet presAssocID="{FA32733C-F5F2-4C90-A26C-EB974EB87E1A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D3E4068-9F58-403C-954C-8D713EAD8432}" type="pres">
      <dgm:prSet presAssocID="{FA32733C-F5F2-4C90-A26C-EB974EB87E1A}" presName="comp2" presStyleCnt="0"/>
      <dgm:spPr/>
    </dgm:pt>
    <dgm:pt modelId="{AD1EAC97-0C75-4C3A-83C8-19A2BD741046}" type="pres">
      <dgm:prSet presAssocID="{FA32733C-F5F2-4C90-A26C-EB974EB87E1A}" presName="circle2" presStyleLbl="node1" presStyleIdx="1" presStyleCnt="3"/>
      <dgm:spPr/>
      <dgm:t>
        <a:bodyPr/>
        <a:lstStyle/>
        <a:p>
          <a:endParaRPr lang="hu-HU"/>
        </a:p>
      </dgm:t>
    </dgm:pt>
    <dgm:pt modelId="{2483802D-1DEC-46D8-ABC5-6B71BFBA12B2}" type="pres">
      <dgm:prSet presAssocID="{FA32733C-F5F2-4C90-A26C-EB974EB87E1A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E907327-3562-4F90-92DE-9D4128F52062}" type="pres">
      <dgm:prSet presAssocID="{FA32733C-F5F2-4C90-A26C-EB974EB87E1A}" presName="comp3" presStyleCnt="0"/>
      <dgm:spPr/>
    </dgm:pt>
    <dgm:pt modelId="{4CEB561C-7312-458A-89B1-8E06AE28B0E9}" type="pres">
      <dgm:prSet presAssocID="{FA32733C-F5F2-4C90-A26C-EB974EB87E1A}" presName="circle3" presStyleLbl="node1" presStyleIdx="2" presStyleCnt="3" custLinFactNeighborX="-776" custLinFactNeighborY="-776"/>
      <dgm:spPr/>
      <dgm:t>
        <a:bodyPr/>
        <a:lstStyle/>
        <a:p>
          <a:endParaRPr lang="hu-HU"/>
        </a:p>
      </dgm:t>
    </dgm:pt>
    <dgm:pt modelId="{F17C3FC5-BA26-4CBB-B33D-886F85B67767}" type="pres">
      <dgm:prSet presAssocID="{FA32733C-F5F2-4C90-A26C-EB974EB87E1A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8ABBDD1-254D-EF4B-B194-85F604AA84E7}" type="presOf" srcId="{57F29B1D-70F9-48F5-B88C-3A0389C0BFC0}" destId="{FD10E64D-FF85-4296-83E1-D159CB6ECA1B}" srcOrd="0" destOrd="0" presId="urn:microsoft.com/office/officeart/2005/8/layout/venn2"/>
    <dgm:cxn modelId="{430FC7D4-36F5-41C9-9CFB-37AC940C4802}" srcId="{FA32733C-F5F2-4C90-A26C-EB974EB87E1A}" destId="{CF46DA01-A88F-41B4-80AD-E66450F9151C}" srcOrd="1" destOrd="0" parTransId="{E74BDB5E-6CE9-4EB8-8ACE-5CCD25210BE0}" sibTransId="{72C2D1E8-59BC-4E85-9D7B-24A4717BF833}"/>
    <dgm:cxn modelId="{517200B2-0F9C-43C7-8F79-17E1B42C4CBA}" srcId="{FA32733C-F5F2-4C90-A26C-EB974EB87E1A}" destId="{57F29B1D-70F9-48F5-B88C-3A0389C0BFC0}" srcOrd="0" destOrd="0" parTransId="{7E9AE7DB-B109-4635-AA13-102AC63964D1}" sibTransId="{0A53D3D2-2C0D-4868-8EBC-7346B1567FDD}"/>
    <dgm:cxn modelId="{8463FD11-AEDD-9547-B596-E701BDEFB37F}" type="presOf" srcId="{CF46DA01-A88F-41B4-80AD-E66450F9151C}" destId="{AD1EAC97-0C75-4C3A-83C8-19A2BD741046}" srcOrd="0" destOrd="0" presId="urn:microsoft.com/office/officeart/2005/8/layout/venn2"/>
    <dgm:cxn modelId="{214C7A77-3087-E14D-BC61-90A773EAC9BA}" type="presOf" srcId="{FA32733C-F5F2-4C90-A26C-EB974EB87E1A}" destId="{DDA7FB3B-CD04-4C84-9E16-AFC778CA9B33}" srcOrd="0" destOrd="0" presId="urn:microsoft.com/office/officeart/2005/8/layout/venn2"/>
    <dgm:cxn modelId="{3056C990-21BB-7741-9552-A3A42B86B660}" type="presOf" srcId="{51CAB0AB-54AC-4E25-AAB2-6BC931BE29D5}" destId="{4CEB561C-7312-458A-89B1-8E06AE28B0E9}" srcOrd="0" destOrd="0" presId="urn:microsoft.com/office/officeart/2005/8/layout/venn2"/>
    <dgm:cxn modelId="{463576E7-8A9C-9042-81E0-0A55C7E3A1D3}" type="presOf" srcId="{51CAB0AB-54AC-4E25-AAB2-6BC931BE29D5}" destId="{F17C3FC5-BA26-4CBB-B33D-886F85B67767}" srcOrd="1" destOrd="0" presId="urn:microsoft.com/office/officeart/2005/8/layout/venn2"/>
    <dgm:cxn modelId="{ED4EB8A6-4BE3-334F-BDCD-D90DC1829286}" type="presOf" srcId="{57F29B1D-70F9-48F5-B88C-3A0389C0BFC0}" destId="{84B84CDE-3AC1-46E4-A187-66C5D3550147}" srcOrd="1" destOrd="0" presId="urn:microsoft.com/office/officeart/2005/8/layout/venn2"/>
    <dgm:cxn modelId="{D1A12BF0-944A-0449-A831-207F7F355EF9}" type="presOf" srcId="{CF46DA01-A88F-41B4-80AD-E66450F9151C}" destId="{2483802D-1DEC-46D8-ABC5-6B71BFBA12B2}" srcOrd="1" destOrd="0" presId="urn:microsoft.com/office/officeart/2005/8/layout/venn2"/>
    <dgm:cxn modelId="{D4D78C84-524B-4998-AB73-D1021F1D387D}" srcId="{FA32733C-F5F2-4C90-A26C-EB974EB87E1A}" destId="{51CAB0AB-54AC-4E25-AAB2-6BC931BE29D5}" srcOrd="2" destOrd="0" parTransId="{78D11DC0-F09E-4926-96BE-E5FC8F69584C}" sibTransId="{0864FF66-4B2A-417C-80BB-2951212FBCC9}"/>
    <dgm:cxn modelId="{37A420D0-54A5-7145-BA39-F42663ABC308}" type="presParOf" srcId="{DDA7FB3B-CD04-4C84-9E16-AFC778CA9B33}" destId="{BD05520D-687B-4C43-A178-0E5497BAF35C}" srcOrd="0" destOrd="0" presId="urn:microsoft.com/office/officeart/2005/8/layout/venn2"/>
    <dgm:cxn modelId="{A747B05F-EAB7-9049-86C6-D52E25BD7131}" type="presParOf" srcId="{BD05520D-687B-4C43-A178-0E5497BAF35C}" destId="{FD10E64D-FF85-4296-83E1-D159CB6ECA1B}" srcOrd="0" destOrd="0" presId="urn:microsoft.com/office/officeart/2005/8/layout/venn2"/>
    <dgm:cxn modelId="{E629ED80-4FDA-9B4F-B294-5F1279493DEA}" type="presParOf" srcId="{BD05520D-687B-4C43-A178-0E5497BAF35C}" destId="{84B84CDE-3AC1-46E4-A187-66C5D3550147}" srcOrd="1" destOrd="0" presId="urn:microsoft.com/office/officeart/2005/8/layout/venn2"/>
    <dgm:cxn modelId="{18123533-A07F-844F-AEA1-89B5673ECAA3}" type="presParOf" srcId="{DDA7FB3B-CD04-4C84-9E16-AFC778CA9B33}" destId="{FD3E4068-9F58-403C-954C-8D713EAD8432}" srcOrd="1" destOrd="0" presId="urn:microsoft.com/office/officeart/2005/8/layout/venn2"/>
    <dgm:cxn modelId="{56083D69-DD64-7145-8AAC-99E55D1EF9D7}" type="presParOf" srcId="{FD3E4068-9F58-403C-954C-8D713EAD8432}" destId="{AD1EAC97-0C75-4C3A-83C8-19A2BD741046}" srcOrd="0" destOrd="0" presId="urn:microsoft.com/office/officeart/2005/8/layout/venn2"/>
    <dgm:cxn modelId="{9C5FE724-7461-6449-B986-0E618FF81ABF}" type="presParOf" srcId="{FD3E4068-9F58-403C-954C-8D713EAD8432}" destId="{2483802D-1DEC-46D8-ABC5-6B71BFBA12B2}" srcOrd="1" destOrd="0" presId="urn:microsoft.com/office/officeart/2005/8/layout/venn2"/>
    <dgm:cxn modelId="{EBCB9A96-38D5-844D-A258-9487BB5CC4DB}" type="presParOf" srcId="{DDA7FB3B-CD04-4C84-9E16-AFC778CA9B33}" destId="{7E907327-3562-4F90-92DE-9D4128F52062}" srcOrd="2" destOrd="0" presId="urn:microsoft.com/office/officeart/2005/8/layout/venn2"/>
    <dgm:cxn modelId="{D1C8D2AB-FBF0-4C43-A482-AADF8B5CE3EC}" type="presParOf" srcId="{7E907327-3562-4F90-92DE-9D4128F52062}" destId="{4CEB561C-7312-458A-89B1-8E06AE28B0E9}" srcOrd="0" destOrd="0" presId="urn:microsoft.com/office/officeart/2005/8/layout/venn2"/>
    <dgm:cxn modelId="{3FF7BA43-8570-9349-B5B1-79EBC96B4691}" type="presParOf" srcId="{7E907327-3562-4F90-92DE-9D4128F52062}" destId="{F17C3FC5-BA26-4CBB-B33D-886F85B6776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0E64D-FF85-4296-83E1-D159CB6ECA1B}">
      <dsp:nvSpPr>
        <dsp:cNvPr id="0" name=""/>
        <dsp:cNvSpPr/>
      </dsp:nvSpPr>
      <dsp:spPr>
        <a:xfrm>
          <a:off x="563710" y="0"/>
          <a:ext cx="4064000" cy="406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Fizika</a:t>
          </a:r>
          <a:endParaRPr lang="hu-HU" sz="2000" kern="1200" dirty="0"/>
        </a:p>
      </dsp:txBody>
      <dsp:txXfrm>
        <a:off x="1885526" y="203199"/>
        <a:ext cx="1420368" cy="609600"/>
      </dsp:txXfrm>
    </dsp:sp>
    <dsp:sp modelId="{AD1EAC97-0C75-4C3A-83C8-19A2BD741046}">
      <dsp:nvSpPr>
        <dsp:cNvPr id="0" name=""/>
        <dsp:cNvSpPr/>
      </dsp:nvSpPr>
      <dsp:spPr>
        <a:xfrm>
          <a:off x="1127956" y="1015999"/>
          <a:ext cx="3048000" cy="3048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Kémia</a:t>
          </a:r>
          <a:endParaRPr lang="hu-HU" sz="2000" kern="1200" dirty="0"/>
        </a:p>
      </dsp:txBody>
      <dsp:txXfrm>
        <a:off x="1941772" y="1206499"/>
        <a:ext cx="1420368" cy="571500"/>
      </dsp:txXfrm>
    </dsp:sp>
    <dsp:sp modelId="{4CEB561C-7312-458A-89B1-8E06AE28B0E9}">
      <dsp:nvSpPr>
        <dsp:cNvPr id="0" name=""/>
        <dsp:cNvSpPr/>
      </dsp:nvSpPr>
      <dsp:spPr>
        <a:xfrm>
          <a:off x="1620187" y="2016231"/>
          <a:ext cx="2032000" cy="2032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Biológia</a:t>
          </a:r>
          <a:endParaRPr lang="hu-HU" sz="2000" kern="1200" dirty="0"/>
        </a:p>
      </dsp:txBody>
      <dsp:txXfrm>
        <a:off x="1917767" y="2524231"/>
        <a:ext cx="143684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1C626-9409-5848-B57D-DF6AA21B2C8C}" type="datetimeFigureOut">
              <a:rPr lang="en-US" smtClean="0"/>
              <a:t>15. 09. 04.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AA335-0E6C-EC47-AF79-987C46C8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8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751B-12F5-43F2-8FA0-BC0689434EA8}" type="datetimeFigureOut">
              <a:rPr lang="hu-HU" smtClean="0"/>
              <a:pPr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99992" y="3933056"/>
            <a:ext cx="4244008" cy="360041"/>
          </a:xfrm>
        </p:spPr>
        <p:txBody>
          <a:bodyPr>
            <a:noAutofit/>
          </a:bodyPr>
          <a:lstStyle/>
          <a:p>
            <a:pPr algn="r"/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Biofizika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499992" y="4365104"/>
            <a:ext cx="4240560" cy="504056"/>
          </a:xfrm>
        </p:spPr>
        <p:txBody>
          <a:bodyPr>
            <a:normAutofit/>
          </a:bodyPr>
          <a:lstStyle/>
          <a:p>
            <a:pPr algn="r"/>
            <a:r>
              <a:rPr lang="hu-HU" sz="2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Oktató: Katona Péter 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Kovalens kötés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EA6-C75F-43A7-9956-826DC4E320FB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10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107504" y="1628800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H–H (435) </a:t>
            </a:r>
            <a:r>
              <a:rPr lang="pt-BR" sz="2400" dirty="0" smtClean="0"/>
              <a:t>C–C </a:t>
            </a:r>
            <a:r>
              <a:rPr lang="pt-BR" sz="2400" dirty="0"/>
              <a:t>(347) </a:t>
            </a:r>
            <a:r>
              <a:rPr lang="pt-BR" sz="2400" dirty="0" smtClean="0"/>
              <a:t>O–H </a:t>
            </a:r>
            <a:r>
              <a:rPr lang="pt-BR" sz="2400" dirty="0"/>
              <a:t>(464) </a:t>
            </a:r>
            <a:r>
              <a:rPr lang="pt-BR" sz="2400" dirty="0" smtClean="0"/>
              <a:t>N–H </a:t>
            </a:r>
            <a:r>
              <a:rPr lang="pt-BR" sz="2400" dirty="0"/>
              <a:t>(389) </a:t>
            </a:r>
            <a:r>
              <a:rPr lang="pt-BR" sz="2400" dirty="0" smtClean="0"/>
              <a:t>N=O </a:t>
            </a:r>
            <a:r>
              <a:rPr lang="pt-BR" sz="2400" dirty="0"/>
              <a:t>(607) </a:t>
            </a:r>
            <a:r>
              <a:rPr lang="pt-BR" sz="2400" dirty="0" smtClean="0"/>
              <a:t>N–N </a:t>
            </a:r>
            <a:r>
              <a:rPr lang="pt-BR" sz="2400" dirty="0"/>
              <a:t>(170) 	</a:t>
            </a:r>
          </a:p>
          <a:p>
            <a:r>
              <a:rPr lang="pt-BR" sz="2400" dirty="0"/>
              <a:t>C–H </a:t>
            </a:r>
            <a:r>
              <a:rPr lang="pt-BR" sz="2400" dirty="0" smtClean="0"/>
              <a:t>(</a:t>
            </a:r>
            <a:r>
              <a:rPr lang="pt-BR" sz="2400" dirty="0"/>
              <a:t>414</a:t>
            </a:r>
            <a:r>
              <a:rPr lang="pt-BR" sz="2400" dirty="0" smtClean="0"/>
              <a:t>) </a:t>
            </a:r>
            <a:r>
              <a:rPr lang="pt-BR" sz="2400" dirty="0" smtClean="0"/>
              <a:t>C=C </a:t>
            </a:r>
            <a:r>
              <a:rPr lang="pt-BR" sz="2400" dirty="0"/>
              <a:t>(</a:t>
            </a:r>
            <a:r>
              <a:rPr lang="pt-BR" sz="2400" dirty="0" smtClean="0"/>
              <a:t>606)</a:t>
            </a:r>
            <a:r>
              <a:rPr lang="hu-HU" sz="2400" dirty="0" smtClean="0"/>
              <a:t> </a:t>
            </a:r>
            <a:r>
              <a:rPr lang="pt-BR" sz="2400" dirty="0" smtClean="0"/>
              <a:t>C–O </a:t>
            </a:r>
            <a:r>
              <a:rPr lang="pt-BR" sz="2400" dirty="0"/>
              <a:t>(355) </a:t>
            </a:r>
            <a:r>
              <a:rPr lang="pt-BR" sz="2400" dirty="0" smtClean="0"/>
              <a:t>N–C </a:t>
            </a:r>
            <a:r>
              <a:rPr lang="pt-BR" sz="2400" dirty="0"/>
              <a:t>(305</a:t>
            </a:r>
            <a:r>
              <a:rPr lang="pt-BR" sz="2400" dirty="0" smtClean="0"/>
              <a:t>)</a:t>
            </a:r>
            <a:r>
              <a:rPr lang="hu-HU" sz="2400" dirty="0" smtClean="0"/>
              <a:t> </a:t>
            </a:r>
            <a:r>
              <a:rPr lang="pt-BR" sz="2400" dirty="0" smtClean="0"/>
              <a:t> </a:t>
            </a:r>
            <a:r>
              <a:rPr lang="hu-HU" sz="2400" dirty="0" smtClean="0"/>
              <a:t> </a:t>
            </a:r>
            <a:r>
              <a:rPr lang="pt-BR" sz="2400" dirty="0" smtClean="0"/>
              <a:t>N–O </a:t>
            </a:r>
            <a:r>
              <a:rPr lang="pt-BR" sz="2400" dirty="0"/>
              <a:t>(201) </a:t>
            </a:r>
            <a:r>
              <a:rPr lang="pt-BR" sz="2400" dirty="0" smtClean="0"/>
              <a:t>N=N </a:t>
            </a:r>
            <a:r>
              <a:rPr lang="pt-BR" sz="2400" dirty="0"/>
              <a:t>(418) 	</a:t>
            </a:r>
          </a:p>
          <a:p>
            <a:r>
              <a:rPr lang="pl-PL" sz="2400" dirty="0" smtClean="0"/>
              <a:t>	       C</a:t>
            </a:r>
            <a:r>
              <a:rPr lang="pl-PL" sz="2400" dirty="0"/>
              <a:t>C (828) 	</a:t>
            </a:r>
            <a:r>
              <a:rPr lang="pl-PL" sz="2400" dirty="0" smtClean="0"/>
              <a:t>		                                 N</a:t>
            </a:r>
            <a:r>
              <a:rPr lang="pl-PL" sz="2400" dirty="0"/>
              <a:t>N (941) 	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323528" y="2924944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i="1" dirty="0"/>
              <a:t>Kovalens kötések energiái (kJ/mol). </a:t>
            </a:r>
            <a:endParaRPr lang="hu-HU" sz="2800" i="1" dirty="0" smtClean="0"/>
          </a:p>
          <a:p>
            <a:pPr algn="just"/>
            <a:r>
              <a:rPr lang="hu-HU" sz="2800" i="1" dirty="0" smtClean="0"/>
              <a:t>Érdemes </a:t>
            </a:r>
            <a:r>
              <a:rPr lang="hu-HU" sz="2800" i="1" dirty="0"/>
              <a:t>felfigyelni arra, hogy a kettős kötés energiája </a:t>
            </a:r>
            <a:r>
              <a:rPr lang="hu-HU" sz="2800" i="1" dirty="0" smtClean="0"/>
              <a:t>kisebb, mint </a:t>
            </a:r>
            <a:r>
              <a:rPr lang="hu-HU" sz="2800" i="1" dirty="0"/>
              <a:t>két egyes kötésé, a hármas kötés energiája pedig </a:t>
            </a:r>
            <a:r>
              <a:rPr lang="hu-HU" sz="2800" i="1" dirty="0" smtClean="0"/>
              <a:t>kisebb, mint </a:t>
            </a:r>
            <a:r>
              <a:rPr lang="hu-HU" sz="2800" i="1" dirty="0"/>
              <a:t>egy egyes és két kettes kötésé. 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92199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0" dirty="0"/>
              <a:t/>
            </a:r>
            <a:br>
              <a:rPr lang="hu-HU" b="0" dirty="0"/>
            </a:br>
            <a:r>
              <a:rPr lang="hu-HU" sz="5000" b="0" dirty="0"/>
              <a:t>Ionos </a:t>
            </a:r>
            <a:r>
              <a:rPr lang="hu-HU" sz="5000" b="0" dirty="0" smtClean="0"/>
              <a:t>kötés </a:t>
            </a:r>
            <a:r>
              <a:rPr lang="hu-HU" b="0" dirty="0"/>
              <a:t/>
            </a:r>
            <a:br>
              <a:rPr lang="hu-HU" b="0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Egy vagy több elektron átkerül a másik atomhoz: az így kialakult, ellentétesen töltött ionok között elektrosztatikus vonzás </a:t>
            </a:r>
            <a:r>
              <a:rPr lang="hu-HU" dirty="0" smtClean="0"/>
              <a:t>létesül.</a:t>
            </a:r>
          </a:p>
          <a:p>
            <a:r>
              <a:rPr lang="hu-HU" dirty="0" smtClean="0"/>
              <a:t>Általában </a:t>
            </a:r>
            <a:r>
              <a:rPr lang="hu-HU" dirty="0"/>
              <a:t>gyengébb, mint a kovalens kötés (100-400 kJ/mol</a:t>
            </a:r>
            <a:r>
              <a:rPr lang="hu-HU" dirty="0" smtClean="0"/>
              <a:t>).</a:t>
            </a:r>
          </a:p>
          <a:p>
            <a:r>
              <a:rPr lang="hu-HU" dirty="0" smtClean="0"/>
              <a:t>Mindig </a:t>
            </a:r>
            <a:r>
              <a:rPr lang="hu-HU" dirty="0"/>
              <a:t>elektromos dipólus jellegű. </a:t>
            </a:r>
          </a:p>
          <a:p>
            <a:r>
              <a:rPr lang="hu-HU" dirty="0"/>
              <a:t>Kovalens kötésű </a:t>
            </a:r>
            <a:r>
              <a:rPr lang="hu-HU" i="1" dirty="0"/>
              <a:t>dipólusmolekulák </a:t>
            </a:r>
            <a:r>
              <a:rPr lang="hu-HU" dirty="0"/>
              <a:t>(különnemű töltések középpontja eltolódott) </a:t>
            </a:r>
            <a:r>
              <a:rPr lang="hu-HU" dirty="0" smtClean="0"/>
              <a:t>átmeneti </a:t>
            </a:r>
            <a:r>
              <a:rPr lang="hu-HU" dirty="0"/>
              <a:t>jellegűek a kovalens és ionos kötés között (pl. H2O).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BF646-6010-4B2F-AAF0-C10935E4B637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34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0" dirty="0" smtClean="0"/>
              <a:t>Hidrogénkötés </a:t>
            </a:r>
            <a:r>
              <a:rPr lang="hu-HU" b="0" dirty="0"/>
              <a:t>(H-híd)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Kölcsönható dipólusmolekulák alkotta vegyületben az egy vegyértékű hidrogén két </a:t>
            </a:r>
            <a:r>
              <a:rPr lang="hu-HU" dirty="0" smtClean="0"/>
              <a:t>atomhoz </a:t>
            </a:r>
            <a:r>
              <a:rPr lang="hu-HU" dirty="0"/>
              <a:t>kapcsolódik (pl. H2O): az azonos molekulán belüli oxigénhez kovalens, a másik </a:t>
            </a:r>
            <a:r>
              <a:rPr lang="hu-HU" dirty="0" smtClean="0"/>
              <a:t>molekula </a:t>
            </a:r>
            <a:r>
              <a:rPr lang="hu-HU" dirty="0"/>
              <a:t>oxigénjéhez a hidrogénkötés </a:t>
            </a:r>
            <a:r>
              <a:rPr lang="hu-HU" dirty="0" smtClean="0"/>
              <a:t>révén.</a:t>
            </a:r>
          </a:p>
          <a:p>
            <a:r>
              <a:rPr lang="hu-HU" dirty="0" smtClean="0"/>
              <a:t>A </a:t>
            </a:r>
            <a:r>
              <a:rPr lang="hu-HU" dirty="0"/>
              <a:t>kötési energia jelentős (12-29 kJ/mol</a:t>
            </a:r>
            <a:r>
              <a:rPr lang="hu-HU" dirty="0" smtClean="0"/>
              <a:t>).</a:t>
            </a:r>
          </a:p>
          <a:p>
            <a:r>
              <a:rPr lang="hu-HU" dirty="0" smtClean="0"/>
              <a:t>Kisméretű</a:t>
            </a:r>
            <a:r>
              <a:rPr lang="hu-HU" dirty="0"/>
              <a:t>, nagy elektonegativitású (elektronvonzó képességű), nemkötő elektronpárral </a:t>
            </a:r>
            <a:r>
              <a:rPr lang="hu-HU" dirty="0" smtClean="0"/>
              <a:t>rendelkező </a:t>
            </a:r>
            <a:r>
              <a:rPr lang="hu-HU" dirty="0"/>
              <a:t>elem atomja szükséges, amelyhez közvetlenül kapcsolódik H-atom </a:t>
            </a:r>
            <a:r>
              <a:rPr lang="hu-HU" dirty="0" smtClean="0"/>
              <a:t>(N</a:t>
            </a:r>
            <a:r>
              <a:rPr lang="hu-HU" dirty="0"/>
              <a:t>, </a:t>
            </a:r>
            <a:r>
              <a:rPr lang="hu-HU" dirty="0" smtClean="0"/>
              <a:t>O</a:t>
            </a:r>
            <a:r>
              <a:rPr lang="hu-HU" dirty="0"/>
              <a:t>, </a:t>
            </a:r>
            <a:r>
              <a:rPr lang="hu-HU" dirty="0" smtClean="0"/>
              <a:t>F</a:t>
            </a:r>
            <a:r>
              <a:rPr lang="hu-HU" dirty="0"/>
              <a:t>). </a:t>
            </a:r>
          </a:p>
          <a:p>
            <a:r>
              <a:rPr lang="hu-HU" dirty="0"/>
              <a:t>1 vízmolekula egyszerre 4 H-kötést hozhat létre </a:t>
            </a:r>
            <a:r>
              <a:rPr lang="hu-HU" dirty="0" smtClean="0"/>
              <a:t>kettőt </a:t>
            </a:r>
            <a:r>
              <a:rPr lang="hu-HU" dirty="0"/>
              <a:t>mint protondonor, kettőt mint protonakceptor.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9967-FAA9-4539-96CD-481B84727607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246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0" dirty="0" smtClean="0"/>
              <a:t>Van </a:t>
            </a:r>
            <a:r>
              <a:rPr lang="hu-HU" b="0" dirty="0"/>
              <a:t>der Waals kötés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sz="3400" dirty="0"/>
              <a:t>Dipólus-dipólus vagy ion-dipólus kapcsolat: dipólusok egynemű/különnemű pólusai között fellépő taszító-/</a:t>
            </a:r>
            <a:r>
              <a:rPr lang="hu-HU" sz="3400" dirty="0" smtClean="0"/>
              <a:t>vonzóerő.</a:t>
            </a:r>
          </a:p>
          <a:p>
            <a:r>
              <a:rPr lang="hu-HU" sz="3400" dirty="0" smtClean="0"/>
              <a:t>Ennek </a:t>
            </a:r>
            <a:r>
              <a:rPr lang="hu-HU" sz="3400" dirty="0"/>
              <a:t>következtében a pólusok rendeződnek (</a:t>
            </a:r>
            <a:r>
              <a:rPr lang="hu-HU" sz="3400" i="1" dirty="0"/>
              <a:t>orientációs </a:t>
            </a:r>
            <a:r>
              <a:rPr lang="hu-HU" sz="3400" dirty="0" smtClean="0"/>
              <a:t>hatás)</a:t>
            </a:r>
          </a:p>
          <a:p>
            <a:r>
              <a:rPr lang="hu-HU" sz="3400" dirty="0" smtClean="0"/>
              <a:t>Az </a:t>
            </a:r>
            <a:r>
              <a:rPr lang="hu-HU" sz="3400" dirty="0"/>
              <a:t>így kialakult eredő dipólusmomentum határozza meg a kötés erősségét</a:t>
            </a:r>
            <a:r>
              <a:rPr lang="hu-HU" sz="3400" dirty="0" smtClean="0"/>
              <a:t>.</a:t>
            </a:r>
            <a:endParaRPr lang="hu-HU" sz="3400" dirty="0"/>
          </a:p>
          <a:p>
            <a:r>
              <a:rPr lang="hu-HU" sz="3400" dirty="0"/>
              <a:t>Igen gyenge kötés (4-8 kJ/mol), de nagy jelentőségű a biológiai rendszerekben: elég erős preferált molekuláris kötődések kialakulásához, de nem elég erős merev (sejt-működéssel inkompatibilis) rácsstruktúrák kialakulásához. </a:t>
            </a:r>
            <a:endParaRPr lang="hu-HU" sz="3400" dirty="0" smtClean="0"/>
          </a:p>
          <a:p>
            <a:r>
              <a:rPr lang="hu-HU" sz="3400" dirty="0" smtClean="0"/>
              <a:t>A </a:t>
            </a:r>
            <a:r>
              <a:rPr lang="hu-HU" sz="3400" dirty="0"/>
              <a:t>biológiai rendszerekben végbemenő folyamatok jelentős része vizes közegben zajlik. Poláris, </a:t>
            </a:r>
            <a:r>
              <a:rPr lang="hu-HU" sz="3400" i="1" dirty="0"/>
              <a:t>hidrofil </a:t>
            </a:r>
            <a:r>
              <a:rPr lang="hu-HU" sz="3400" dirty="0"/>
              <a:t>molekulák vízbe juttatásakor azok a vízzel kölcsönhatásba lépnek és – ha képesek rá –, H-hidakat alkotnak. 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77D3B-0CC2-4815-AEAF-47BA5BB040B9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811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0" dirty="0" smtClean="0"/>
              <a:t>Hidrofób </a:t>
            </a:r>
            <a:r>
              <a:rPr lang="hu-HU" b="0" dirty="0"/>
              <a:t>kölcsönhatás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Apoláris, </a:t>
            </a:r>
            <a:r>
              <a:rPr lang="hu-HU" i="1" dirty="0"/>
              <a:t>hidrofób </a:t>
            </a:r>
            <a:r>
              <a:rPr lang="hu-HU" dirty="0"/>
              <a:t>molekulák vízbejuttatásuk esetén egymás köré tömörülnek (</a:t>
            </a:r>
            <a:r>
              <a:rPr lang="hu-HU" i="1" dirty="0"/>
              <a:t>aggregálódnak</a:t>
            </a:r>
            <a:r>
              <a:rPr lang="hu-HU" dirty="0"/>
              <a:t>) – a vizet kizárják </a:t>
            </a:r>
            <a:r>
              <a:rPr lang="hu-HU" dirty="0" smtClean="0"/>
              <a:t>környezetükből</a:t>
            </a:r>
          </a:p>
          <a:p>
            <a:r>
              <a:rPr lang="hu-HU" dirty="0" smtClean="0"/>
              <a:t>Közöttük </a:t>
            </a:r>
            <a:r>
              <a:rPr lang="hu-HU" dirty="0"/>
              <a:t>csak gyenge Van der Waals kölcsönhatások lépnek fel (hőmozgásra is széteshet), de apoláris molekula körül olyan határfelület alakul ki, ahol a víz rendezettsége nagyobb (mivel H-kötés csak a víz felé lehetséges, a molekulák </a:t>
            </a:r>
            <a:r>
              <a:rPr lang="hu-HU" dirty="0" smtClean="0"/>
              <a:t>orientálódnak: végeredményben </a:t>
            </a:r>
            <a:r>
              <a:rPr lang="hu-HU" dirty="0"/>
              <a:t>szinte minden H-híd lét-rejön), mint a folyadék belsejében (H-kötések ~75%-a alakul ki).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1EBF-098B-4037-9E04-BB1F9EC17C69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932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Szerves molekulák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Szerves vegyületnek alapvetően a széntartalmú vegyületeket tekintik</a:t>
            </a:r>
            <a:r>
              <a:rPr lang="hu-HU" dirty="0" smtClean="0"/>
              <a:t>.</a:t>
            </a:r>
          </a:p>
          <a:p>
            <a:r>
              <a:rPr lang="hu-HU" dirty="0" smtClean="0"/>
              <a:t>Szerves </a:t>
            </a:r>
            <a:r>
              <a:rPr lang="hu-HU" dirty="0"/>
              <a:t>vegyületek építik fel az élő szervezeteket, de számos mesterséges vegyület (pl.: műanyagok, szintetikus gyógyszerek) is van köztük</a:t>
            </a:r>
            <a:r>
              <a:rPr lang="hu-HU" dirty="0" smtClean="0"/>
              <a:t>.</a:t>
            </a:r>
          </a:p>
          <a:p>
            <a:r>
              <a:rPr lang="hu-HU" dirty="0"/>
              <a:t>A legegyszerűbb szerves vegyületek </a:t>
            </a:r>
            <a:r>
              <a:rPr lang="hu-HU" dirty="0" smtClean="0"/>
              <a:t>a </a:t>
            </a:r>
            <a:r>
              <a:rPr lang="hu-HU" dirty="0"/>
              <a:t>szénhidrogének, amelyek a kőolaj, földgáz, metán-hidrát összetevői.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58D2-3E9F-4855-8F97-58C1CC782358}" type="datetime1">
              <a:rPr lang="hu-HU" smtClean="0"/>
              <a:t>15. 09. 04.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144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Szerves molekulák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Metán-hidrát:</a:t>
            </a:r>
          </a:p>
          <a:p>
            <a:pPr lvl="1"/>
            <a:r>
              <a:rPr lang="hu-HU" dirty="0"/>
              <a:t>szilárd </a:t>
            </a:r>
            <a:r>
              <a:rPr lang="hu-HU" dirty="0" smtClean="0"/>
              <a:t>anyag, instabil, alacsony </a:t>
            </a:r>
            <a:r>
              <a:rPr lang="hu-HU" dirty="0"/>
              <a:t>hőmérsékleten képződik a tengerek mélyén, a tengervíz keltette nagy nyomás alatt. Kb. 1000-1500 méteres vízmélységben, 5 °C </a:t>
            </a:r>
            <a:r>
              <a:rPr lang="hu-HU" dirty="0" smtClean="0"/>
              <a:t>körüli hőmérsékleten</a:t>
            </a:r>
          </a:p>
          <a:p>
            <a:pPr lvl="1"/>
            <a:r>
              <a:rPr lang="hu-HU" dirty="0" smtClean="0"/>
              <a:t>több </a:t>
            </a:r>
            <a:r>
              <a:rPr lang="hu-HU" dirty="0"/>
              <a:t>száz méter vastag metánhidrát mezőket eddig már több tenger mélyén is </a:t>
            </a:r>
            <a:r>
              <a:rPr lang="hu-HU" dirty="0" smtClean="0"/>
              <a:t>találtak</a:t>
            </a:r>
          </a:p>
          <a:p>
            <a:pPr lvl="1"/>
            <a:r>
              <a:rPr lang="hu-HU" dirty="0" smtClean="0"/>
              <a:t>ha kiszabadul </a:t>
            </a:r>
            <a:r>
              <a:rPr lang="hu-HU" dirty="0"/>
              <a:t>a tengervíz nyomása alól, közvetlenül </a:t>
            </a:r>
            <a:r>
              <a:rPr lang="hu-HU" dirty="0" smtClean="0"/>
              <a:t>szublimál</a:t>
            </a:r>
          </a:p>
          <a:p>
            <a:pPr lvl="1"/>
            <a:r>
              <a:rPr lang="hu-HU" dirty="0"/>
              <a:t>piros színű lánggal </a:t>
            </a:r>
            <a:r>
              <a:rPr lang="hu-HU" dirty="0" smtClean="0"/>
              <a:t>ég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88F1-CB07-41A3-8FEA-95E09700654A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986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Az élet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</a:t>
            </a:r>
            <a:r>
              <a:rPr lang="hu-HU" dirty="0" smtClean="0"/>
              <a:t>bsztrakt </a:t>
            </a:r>
            <a:r>
              <a:rPr lang="hu-HU" dirty="0"/>
              <a:t>definíció „élő” és „élettelen” </a:t>
            </a:r>
            <a:r>
              <a:rPr lang="hu-HU" dirty="0" smtClean="0"/>
              <a:t>megkülönböztetésével</a:t>
            </a:r>
          </a:p>
          <a:p>
            <a:r>
              <a:rPr lang="hu-HU" dirty="0" smtClean="0"/>
              <a:t>Az </a:t>
            </a:r>
            <a:r>
              <a:rPr lang="hu-HU" dirty="0"/>
              <a:t>„élő</a:t>
            </a:r>
            <a:r>
              <a:rPr lang="hu-HU"/>
              <a:t>” </a:t>
            </a:r>
            <a:r>
              <a:rPr lang="hu-HU" smtClean="0"/>
              <a:t>jellemzői</a:t>
            </a:r>
            <a:r>
              <a:rPr lang="hu-HU" dirty="0"/>
              <a:t>: </a:t>
            </a:r>
            <a:endParaRPr lang="hu-HU" dirty="0" smtClean="0"/>
          </a:p>
          <a:p>
            <a:pPr lvl="1"/>
            <a:r>
              <a:rPr lang="hu-HU" i="1" dirty="0" smtClean="0"/>
              <a:t>szaporodás </a:t>
            </a:r>
            <a:r>
              <a:rPr lang="hu-HU" dirty="0"/>
              <a:t>(</a:t>
            </a:r>
            <a:r>
              <a:rPr lang="hu-HU" dirty="0" smtClean="0"/>
              <a:t>reprodukció)</a:t>
            </a:r>
          </a:p>
          <a:p>
            <a:pPr lvl="1"/>
            <a:r>
              <a:rPr lang="hu-HU" i="1" dirty="0"/>
              <a:t>n</a:t>
            </a:r>
            <a:r>
              <a:rPr lang="hu-HU" i="1" dirty="0" smtClean="0"/>
              <a:t>övekedés</a:t>
            </a:r>
            <a:endParaRPr lang="hu-HU" dirty="0"/>
          </a:p>
          <a:p>
            <a:pPr lvl="1"/>
            <a:r>
              <a:rPr lang="hu-HU" i="1" dirty="0" smtClean="0"/>
              <a:t>anyagcsere </a:t>
            </a:r>
            <a:r>
              <a:rPr lang="hu-HU" dirty="0"/>
              <a:t>(</a:t>
            </a:r>
            <a:r>
              <a:rPr lang="hu-HU" dirty="0" smtClean="0"/>
              <a:t>metabolizmus)</a:t>
            </a:r>
          </a:p>
          <a:p>
            <a:pPr lvl="1"/>
            <a:r>
              <a:rPr lang="hu-HU" i="1" dirty="0" smtClean="0"/>
              <a:t>mozgás </a:t>
            </a:r>
            <a:r>
              <a:rPr lang="hu-HU" dirty="0"/>
              <a:t>(különböző </a:t>
            </a:r>
            <a:r>
              <a:rPr lang="hu-HU" dirty="0" smtClean="0"/>
              <a:t>szintjei)</a:t>
            </a:r>
          </a:p>
          <a:p>
            <a:pPr lvl="1"/>
            <a:r>
              <a:rPr lang="hu-HU" i="1" dirty="0" smtClean="0"/>
              <a:t>válaszreakció </a:t>
            </a:r>
            <a:r>
              <a:rPr lang="hu-HU" dirty="0"/>
              <a:t>(a külvilág ingereire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2BD3-5AE4-4572-9DC7-CE9217D23CB7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146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0" dirty="0" smtClean="0"/>
              <a:t>Szaporodás</a:t>
            </a:r>
            <a:r>
              <a:rPr lang="hu-HU" b="0" i="1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élő szervezet önreprodukciója elengedhetetlen annak </a:t>
            </a:r>
            <a:r>
              <a:rPr lang="hu-HU" dirty="0" smtClean="0"/>
              <a:t>fennmaradásához</a:t>
            </a:r>
          </a:p>
          <a:p>
            <a:r>
              <a:rPr lang="hu-HU" dirty="0" smtClean="0"/>
              <a:t>A </a:t>
            </a:r>
            <a:r>
              <a:rPr lang="hu-HU" i="1" dirty="0" smtClean="0"/>
              <a:t>biogenezis</a:t>
            </a:r>
            <a:r>
              <a:rPr lang="hu-HU" dirty="0" smtClean="0"/>
              <a:t> </a:t>
            </a:r>
            <a:r>
              <a:rPr lang="hu-HU" dirty="0"/>
              <a:t>elfogadott </a:t>
            </a:r>
            <a:r>
              <a:rPr lang="hu-HU" dirty="0" smtClean="0"/>
              <a:t>tétel:</a:t>
            </a:r>
          </a:p>
          <a:p>
            <a:pPr lvl="1"/>
            <a:r>
              <a:rPr lang="hu-HU" dirty="0" smtClean="0"/>
              <a:t>Minden </a:t>
            </a:r>
            <a:r>
              <a:rPr lang="hu-HU" dirty="0"/>
              <a:t>élőlény egyetlen élő szervezettől ered</a:t>
            </a:r>
            <a:endParaRPr lang="hu-HU" dirty="0" smtClean="0"/>
          </a:p>
          <a:p>
            <a:r>
              <a:rPr lang="hu-HU" dirty="0" smtClean="0"/>
              <a:t>Élő </a:t>
            </a:r>
            <a:r>
              <a:rPr lang="hu-HU" dirty="0"/>
              <a:t>szervezetet mesterségesen még nem állítottak </a:t>
            </a:r>
            <a:r>
              <a:rPr lang="hu-HU" dirty="0" smtClean="0"/>
              <a:t>elő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4C8E-BF63-454E-B2B8-6F79A1B44E93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387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Szexuális reprodukció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i="1" dirty="0" smtClean="0"/>
              <a:t>ivaros szaporodás</a:t>
            </a:r>
            <a:endParaRPr lang="hu-HU" dirty="0"/>
          </a:p>
          <a:p>
            <a:pPr lvl="1"/>
            <a:r>
              <a:rPr lang="hu-HU" dirty="0" smtClean="0"/>
              <a:t>ivarsejtek </a:t>
            </a:r>
            <a:r>
              <a:rPr lang="hu-HU" dirty="0"/>
              <a:t>(</a:t>
            </a:r>
            <a:r>
              <a:rPr lang="hu-HU" i="1" dirty="0"/>
              <a:t>gaméták</a:t>
            </a:r>
            <a:r>
              <a:rPr lang="hu-HU" dirty="0"/>
              <a:t>) egyesülése: petesejt (</a:t>
            </a:r>
            <a:r>
              <a:rPr lang="hu-HU" i="1" dirty="0"/>
              <a:t>ovum</a:t>
            </a:r>
            <a:r>
              <a:rPr lang="hu-HU" dirty="0"/>
              <a:t>) megtermékenyülése hím ivarsejttel (</a:t>
            </a:r>
            <a:r>
              <a:rPr lang="hu-HU" i="1" dirty="0" smtClean="0"/>
              <a:t>spermatozoa)</a:t>
            </a:r>
          </a:p>
          <a:p>
            <a:pPr lvl="1"/>
            <a:r>
              <a:rPr lang="hu-HU" dirty="0" smtClean="0"/>
              <a:t>eredménye </a:t>
            </a:r>
            <a:r>
              <a:rPr lang="hu-HU" dirty="0"/>
              <a:t>a csírasejt (</a:t>
            </a:r>
            <a:r>
              <a:rPr lang="hu-HU" i="1" dirty="0"/>
              <a:t>zigóta</a:t>
            </a:r>
            <a:r>
              <a:rPr lang="hu-HU" dirty="0" smtClean="0"/>
              <a:t>)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197A-6DFA-48C7-8E5D-541752412E73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089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félév tematikája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>
          <a:xfrm>
            <a:off x="467544" y="1412776"/>
            <a:ext cx="8208912" cy="4608512"/>
          </a:xfrm>
        </p:spPr>
        <p:txBody>
          <a:bodyPr>
            <a:normAutofit/>
          </a:bodyPr>
          <a:lstStyle/>
          <a:p>
            <a:r>
              <a:rPr lang="hu-HU" dirty="0" smtClean="0"/>
              <a:t>Aláírás </a:t>
            </a:r>
            <a:r>
              <a:rPr lang="hu-HU" dirty="0" smtClean="0"/>
              <a:t>feltételei:</a:t>
            </a:r>
          </a:p>
          <a:p>
            <a:pPr lvl="1"/>
            <a:r>
              <a:rPr lang="hu-HU" dirty="0" smtClean="0"/>
              <a:t>előadáson való részvétel</a:t>
            </a:r>
          </a:p>
          <a:p>
            <a:pPr lvl="1"/>
            <a:r>
              <a:rPr lang="hu-HU" dirty="0" smtClean="0"/>
              <a:t>A 2 Zh-n legalább a név </a:t>
            </a:r>
          </a:p>
          <a:p>
            <a:r>
              <a:rPr lang="hu-HU" sz="2400" dirty="0" smtClean="0"/>
              <a:t>Jegy: 2 Zh 	       Megajánlott</a:t>
            </a:r>
          </a:p>
          <a:p>
            <a:pPr lvl="1"/>
            <a:r>
              <a:rPr lang="hu-HU" dirty="0" smtClean="0"/>
              <a:t>Vizsga</a:t>
            </a:r>
          </a:p>
          <a:p>
            <a:r>
              <a:rPr lang="hu-HU" dirty="0" smtClean="0"/>
              <a:t>Irodalom:</a:t>
            </a:r>
          </a:p>
          <a:p>
            <a:pPr lvl="1"/>
            <a:r>
              <a:rPr lang="hu-HU" i="1" dirty="0"/>
              <a:t>Rontó Gyöngyi, Tarján Imre: A biofizika alapjai.  Semmelweis Kiadó, Budapest</a:t>
            </a:r>
          </a:p>
          <a:p>
            <a:pPr lvl="1"/>
            <a:r>
              <a:rPr lang="hu-HU" i="1" dirty="0"/>
              <a:t>Barócsi Attila: A biofizika </a:t>
            </a:r>
            <a:r>
              <a:rPr lang="hu-HU" i="1" dirty="0" smtClean="0"/>
              <a:t>alapjai.</a:t>
            </a:r>
          </a:p>
          <a:p>
            <a:pPr marL="457200" lvl="1" indent="0">
              <a:buNone/>
            </a:pPr>
            <a:r>
              <a:rPr lang="hu-HU" dirty="0" smtClean="0"/>
              <a:t>http</a:t>
            </a:r>
            <a:r>
              <a:rPr lang="hu-HU" dirty="0"/>
              <a:t>://tankonyvtar.ttk.bme.hu/pdf/6.pdf</a:t>
            </a:r>
          </a:p>
          <a:p>
            <a:pPr lvl="1"/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E03B-9347-40D6-830E-300FC5D4537A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Katona Péter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</a:t>
            </a:fld>
            <a:endParaRPr lang="hu-HU"/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2339752" y="3068960"/>
            <a:ext cx="432048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23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Aszexuális reprodukció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u-HU" dirty="0"/>
          </a:p>
          <a:p>
            <a:r>
              <a:rPr lang="hu-HU" i="1" dirty="0" smtClean="0"/>
              <a:t>ivartalan szaporodás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nem </a:t>
            </a:r>
            <a:r>
              <a:rPr lang="hu-HU" dirty="0"/>
              <a:t>igényli a gaméták </a:t>
            </a:r>
            <a:r>
              <a:rPr lang="hu-HU" dirty="0" smtClean="0"/>
              <a:t>termelését </a:t>
            </a:r>
            <a:r>
              <a:rPr lang="hu-HU" dirty="0"/>
              <a:t>és </a:t>
            </a:r>
            <a:r>
              <a:rPr lang="hu-HU" dirty="0" smtClean="0"/>
              <a:t>fúzióját</a:t>
            </a:r>
          </a:p>
          <a:p>
            <a:pPr lvl="2"/>
            <a:r>
              <a:rPr lang="hu-HU" dirty="0" smtClean="0"/>
              <a:t>az </a:t>
            </a:r>
            <a:r>
              <a:rPr lang="hu-HU" dirty="0"/>
              <a:t>utód a testi (</a:t>
            </a:r>
            <a:r>
              <a:rPr lang="hu-HU" i="1" dirty="0"/>
              <a:t>szomatikus</a:t>
            </a:r>
            <a:r>
              <a:rPr lang="hu-HU" dirty="0"/>
              <a:t>) sejtekből </a:t>
            </a:r>
            <a:r>
              <a:rPr lang="hu-HU" dirty="0" smtClean="0"/>
              <a:t>fejlődik</a:t>
            </a:r>
          </a:p>
          <a:p>
            <a:pPr lvl="1"/>
            <a:r>
              <a:rPr lang="hu-HU" dirty="0" smtClean="0"/>
              <a:t>Alacsonyabbrendű </a:t>
            </a:r>
            <a:r>
              <a:rPr lang="hu-HU" dirty="0"/>
              <a:t>életformákban kétféle megjelenése van: </a:t>
            </a:r>
            <a:endParaRPr lang="hu-HU" dirty="0" smtClean="0"/>
          </a:p>
          <a:p>
            <a:pPr lvl="2"/>
            <a:r>
              <a:rPr lang="hu-HU" b="1" dirty="0" smtClean="0"/>
              <a:t>osztódás </a:t>
            </a:r>
            <a:r>
              <a:rPr lang="hu-HU" dirty="0"/>
              <a:t>– a kifejlett sejt két utódsejtre </a:t>
            </a:r>
            <a:r>
              <a:rPr lang="hu-HU" dirty="0" smtClean="0"/>
              <a:t>oszlik</a:t>
            </a:r>
            <a:endParaRPr lang="hu-HU" dirty="0"/>
          </a:p>
          <a:p>
            <a:pPr lvl="2"/>
            <a:r>
              <a:rPr lang="hu-HU" b="1" dirty="0" smtClean="0"/>
              <a:t>sarjadzás </a:t>
            </a:r>
            <a:r>
              <a:rPr lang="hu-HU" dirty="0"/>
              <a:t>(budding) – az új egyed egy, a szülő szervezetéről leváló kinövésből származik (pl. csalánozók, </a:t>
            </a:r>
            <a:r>
              <a:rPr lang="hu-HU" dirty="0" smtClean="0"/>
              <a:t>élesztőgombák)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10E8D-D056-4693-9BE3-205D37A73DFE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548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Növekedés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 smtClean="0"/>
              <a:t>Bármilyen </a:t>
            </a:r>
            <a:r>
              <a:rPr lang="hu-HU" dirty="0"/>
              <a:t>módon jött létre, az utód növekszik és kifejlett egyeddé fejlődik a </a:t>
            </a:r>
            <a:r>
              <a:rPr lang="hu-HU" dirty="0" smtClean="0"/>
              <a:t>szüleihez hasonló </a:t>
            </a:r>
            <a:r>
              <a:rPr lang="hu-HU" dirty="0"/>
              <a:t>alakisággal és </a:t>
            </a:r>
            <a:r>
              <a:rPr lang="hu-HU" dirty="0" smtClean="0"/>
              <a:t>funkciókkal</a:t>
            </a:r>
            <a:endParaRPr lang="hu-HU" dirty="0"/>
          </a:p>
          <a:p>
            <a:r>
              <a:rPr lang="hu-HU" b="1" dirty="0"/>
              <a:t>Élettelen növekedés (</a:t>
            </a:r>
            <a:r>
              <a:rPr lang="hu-HU" i="1" dirty="0"/>
              <a:t>akkréció</a:t>
            </a:r>
            <a:r>
              <a:rPr lang="hu-HU" dirty="0"/>
              <a:t>): struktúrán kívüli kész anyag épül be a növekvő struktúrába (pl. kristály </a:t>
            </a:r>
            <a:r>
              <a:rPr lang="hu-HU" dirty="0" smtClean="0"/>
              <a:t>növekedése)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45CD-8D67-4D47-BC2B-4710640379FE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010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Biológiai növekedés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hu-HU" dirty="0"/>
          </a:p>
          <a:p>
            <a:r>
              <a:rPr lang="hu-HU" i="1" dirty="0"/>
              <a:t>S</a:t>
            </a:r>
            <a:r>
              <a:rPr lang="hu-HU" i="1" dirty="0" smtClean="0"/>
              <a:t>zintézis</a:t>
            </a:r>
            <a:r>
              <a:rPr lang="hu-HU" dirty="0" smtClean="0"/>
              <a:t>: </a:t>
            </a:r>
            <a:r>
              <a:rPr lang="hu-HU" dirty="0"/>
              <a:t>a rendszeren belül komplex anyagok képződése egyszerűbbekből </a:t>
            </a:r>
            <a:endParaRPr lang="hu-HU" dirty="0" smtClean="0"/>
          </a:p>
          <a:p>
            <a:r>
              <a:rPr lang="hu-HU" dirty="0" smtClean="0"/>
              <a:t>Minden </a:t>
            </a:r>
            <a:r>
              <a:rPr lang="hu-HU" dirty="0"/>
              <a:t>egyes élő rendszer a fajára jellemző egyedi anyagokat szintetizálja (ez szigorú értelemben nem igaz minden anyagfajtára, hisz pl. a szénhidrátok, vagy lipidek esetében alig beszélhetünk </a:t>
            </a:r>
            <a:r>
              <a:rPr lang="hu-HU" dirty="0" smtClean="0"/>
              <a:t>fajspecifikusságról)</a:t>
            </a:r>
          </a:p>
          <a:p>
            <a:r>
              <a:rPr lang="hu-HU" dirty="0" smtClean="0"/>
              <a:t>A </a:t>
            </a:r>
            <a:r>
              <a:rPr lang="hu-HU" b="1" i="1" dirty="0"/>
              <a:t>faj </a:t>
            </a:r>
            <a:r>
              <a:rPr lang="hu-HU" dirty="0"/>
              <a:t>szerkezetileg és élettanilag (fiziológiailag) hasonló egyedek csoportja, melyek – kizárólag – egymást közt szaporodva képesek termékeny utódokat </a:t>
            </a:r>
            <a:r>
              <a:rPr lang="hu-HU" dirty="0" smtClean="0"/>
              <a:t>létrehozni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6F6-E682-4BC4-B1CD-79FAC7E2F7C6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247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Anyagcsere</a:t>
            </a:r>
            <a:r>
              <a:rPr lang="hu-HU" i="1" dirty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Energiacserék </a:t>
            </a:r>
            <a:r>
              <a:rPr lang="hu-HU" dirty="0"/>
              <a:t>és kémiai reakciók összessége az élő szervezeten belül, melyek annak </a:t>
            </a:r>
            <a:r>
              <a:rPr lang="hu-HU" dirty="0" smtClean="0"/>
              <a:t>növekedését</a:t>
            </a:r>
            <a:r>
              <a:rPr lang="hu-HU" dirty="0"/>
              <a:t>, fenntartását, kijavítását </a:t>
            </a:r>
            <a:r>
              <a:rPr lang="hu-HU" dirty="0" smtClean="0"/>
              <a:t>szolgálják</a:t>
            </a:r>
          </a:p>
          <a:p>
            <a:r>
              <a:rPr lang="hu-HU" dirty="0" smtClean="0"/>
              <a:t>A </a:t>
            </a:r>
            <a:r>
              <a:rPr lang="hu-HU" dirty="0"/>
              <a:t>metabolizmus folyamata kétféle lehet: </a:t>
            </a:r>
          </a:p>
          <a:p>
            <a:r>
              <a:rPr lang="hu-HU" b="1" dirty="0"/>
              <a:t>Anabolikus</a:t>
            </a:r>
            <a:r>
              <a:rPr lang="hu-HU" dirty="0"/>
              <a:t>: az élő szervezet számára szükséges szerves vegyületek energiaigényes szintézise egyszerűbb kiindulási (szerves) </a:t>
            </a:r>
            <a:r>
              <a:rPr lang="hu-HU" dirty="0" smtClean="0"/>
              <a:t>anyagokból </a:t>
            </a:r>
            <a:endParaRPr lang="hu-HU" dirty="0"/>
          </a:p>
          <a:p>
            <a:r>
              <a:rPr lang="hu-HU" b="1" dirty="0"/>
              <a:t>Katabolikus</a:t>
            </a:r>
            <a:r>
              <a:rPr lang="hu-HU" dirty="0"/>
              <a:t>: szerves vegyületek oxidatív lebontása más (biokémiai) folyamatok energiaigényének biztosítása </a:t>
            </a:r>
            <a:r>
              <a:rPr lang="hu-HU" dirty="0" smtClean="0"/>
              <a:t>céljából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6490-81A2-4799-A8AE-F486172EB487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661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Táplálkozásuk szerint az élőlények </a:t>
            </a:r>
            <a:r>
              <a:rPr lang="hu-HU" dirty="0" smtClean="0"/>
              <a:t>csoportosítása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hu-HU" dirty="0"/>
          </a:p>
          <a:p>
            <a:r>
              <a:rPr lang="hu-HU" b="1" i="1" dirty="0"/>
              <a:t>Növények </a:t>
            </a:r>
            <a:r>
              <a:rPr lang="hu-HU" dirty="0"/>
              <a:t>– </a:t>
            </a:r>
            <a:r>
              <a:rPr lang="hu-HU" i="1" dirty="0"/>
              <a:t>autotróf </a:t>
            </a:r>
            <a:r>
              <a:rPr lang="hu-HU" dirty="0"/>
              <a:t>(önálló táplálkozású) </a:t>
            </a:r>
            <a:r>
              <a:rPr lang="hu-HU" dirty="0" smtClean="0"/>
              <a:t>szervezetek:</a:t>
            </a:r>
          </a:p>
          <a:p>
            <a:pPr lvl="1"/>
            <a:r>
              <a:rPr lang="hu-HU" dirty="0" smtClean="0"/>
              <a:t>képesek </a:t>
            </a:r>
            <a:r>
              <a:rPr lang="hu-HU" dirty="0"/>
              <a:t>saját szerves </a:t>
            </a:r>
            <a:r>
              <a:rPr lang="hu-HU" dirty="0" smtClean="0"/>
              <a:t>vegyületeiket </a:t>
            </a:r>
            <a:r>
              <a:rPr lang="hu-HU" dirty="0"/>
              <a:t>környezetük (talaj, víz, levegő) szervetlen anyagaiból </a:t>
            </a:r>
            <a:r>
              <a:rPr lang="hu-HU" dirty="0" smtClean="0"/>
              <a:t>előállítani</a:t>
            </a:r>
          </a:p>
          <a:p>
            <a:pPr lvl="1"/>
            <a:r>
              <a:rPr lang="hu-HU" dirty="0" smtClean="0"/>
              <a:t>léteznek </a:t>
            </a:r>
            <a:r>
              <a:rPr lang="hu-HU" dirty="0"/>
              <a:t>heterotróf – parazita – növények is, és például minden csíranövény heterotróf a fotoszintézis </a:t>
            </a:r>
            <a:r>
              <a:rPr lang="hu-HU" dirty="0" smtClean="0"/>
              <a:t>beindulásáig</a:t>
            </a:r>
            <a:endParaRPr lang="hu-HU" dirty="0"/>
          </a:p>
          <a:p>
            <a:endParaRPr lang="hu-HU" dirty="0"/>
          </a:p>
          <a:p>
            <a:r>
              <a:rPr lang="hu-HU" b="1" i="1" dirty="0"/>
              <a:t>Állatok </a:t>
            </a:r>
            <a:r>
              <a:rPr lang="hu-HU" b="1" dirty="0"/>
              <a:t>– </a:t>
            </a:r>
            <a:r>
              <a:rPr lang="hu-HU" i="1" dirty="0"/>
              <a:t>heterotróf </a:t>
            </a:r>
            <a:r>
              <a:rPr lang="hu-HU" dirty="0" smtClean="0"/>
              <a:t>szervezetek:</a:t>
            </a:r>
          </a:p>
          <a:p>
            <a:pPr lvl="1"/>
            <a:r>
              <a:rPr lang="hu-HU" dirty="0" smtClean="0"/>
              <a:t>táplálkozásuk </a:t>
            </a:r>
            <a:r>
              <a:rPr lang="hu-HU" dirty="0"/>
              <a:t>nagy része – közvetlenül vagy </a:t>
            </a:r>
            <a:r>
              <a:rPr lang="hu-HU" dirty="0" smtClean="0"/>
              <a:t>közvetve </a:t>
            </a:r>
            <a:r>
              <a:rPr lang="hu-HU" dirty="0"/>
              <a:t>– növényeken alapszik. 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81D8-DB5F-4FEE-BBCD-DD75B6E5064E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43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Mozgás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Az </a:t>
            </a:r>
            <a:r>
              <a:rPr lang="hu-HU" dirty="0"/>
              <a:t>élőlények fontos tulajdonsága a helyzet- és a </a:t>
            </a:r>
            <a:r>
              <a:rPr lang="hu-HU" dirty="0" smtClean="0"/>
              <a:t>helyváltoztatás: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helyzetváltoztatás célja lehet pl. a környezetük </a:t>
            </a:r>
            <a:r>
              <a:rPr lang="hu-HU" dirty="0" smtClean="0"/>
              <a:t>mozgatása</a:t>
            </a:r>
          </a:p>
          <a:p>
            <a:pPr lvl="1"/>
            <a:r>
              <a:rPr lang="hu-HU" dirty="0" smtClean="0"/>
              <a:t>legtöbb </a:t>
            </a:r>
            <a:r>
              <a:rPr lang="hu-HU" dirty="0"/>
              <a:t>állat esetén nyilvánvaló: futás, repülés, </a:t>
            </a:r>
            <a:r>
              <a:rPr lang="hu-HU" dirty="0" smtClean="0"/>
              <a:t>csúszás</a:t>
            </a:r>
            <a:r>
              <a:rPr lang="hu-HU" dirty="0"/>
              <a:t>, úszás, stb., összehúzódó/elernyedő izomzat </a:t>
            </a:r>
            <a:r>
              <a:rPr lang="hu-HU" dirty="0" smtClean="0"/>
              <a:t>segítségével</a:t>
            </a:r>
          </a:p>
          <a:p>
            <a:pPr lvl="1"/>
            <a:r>
              <a:rPr lang="hu-HU" dirty="0" smtClean="0"/>
              <a:t>sok </a:t>
            </a:r>
            <a:r>
              <a:rPr lang="hu-HU" dirty="0"/>
              <a:t>állat azonban helyhez kötött (pl. szivacsok, korallok</a:t>
            </a:r>
            <a:r>
              <a:rPr lang="hu-HU" dirty="0" smtClean="0"/>
              <a:t>)</a:t>
            </a:r>
            <a:endParaRPr lang="hu-HU" dirty="0"/>
          </a:p>
          <a:p>
            <a:r>
              <a:rPr lang="hu-HU" dirty="0"/>
              <a:t>A növények szintén mozoghatnak: pl. levelek/virágok periodikus </a:t>
            </a:r>
            <a:r>
              <a:rPr lang="hu-HU" dirty="0" smtClean="0"/>
              <a:t>kinyílása/becsukódása</a:t>
            </a:r>
          </a:p>
          <a:p>
            <a:pPr lvl="1"/>
            <a:r>
              <a:rPr lang="hu-HU" dirty="0" smtClean="0"/>
              <a:t>Az </a:t>
            </a:r>
            <a:r>
              <a:rPr lang="hu-HU" dirty="0"/>
              <a:t>említetten kívül ismertek a növekedési mozgások (</a:t>
            </a:r>
            <a:r>
              <a:rPr lang="hu-HU" i="1" dirty="0"/>
              <a:t>tropizmus</a:t>
            </a:r>
            <a:r>
              <a:rPr lang="hu-HU" dirty="0"/>
              <a:t>ok) is, pl. a növények fényforrás felé irányuló </a:t>
            </a:r>
            <a:r>
              <a:rPr lang="hu-HU" dirty="0" smtClean="0"/>
              <a:t>növekedése</a:t>
            </a:r>
          </a:p>
          <a:p>
            <a:pPr lvl="1"/>
            <a:r>
              <a:rPr lang="hu-HU" dirty="0" smtClean="0"/>
              <a:t>Sejtszinten sejtmozgás, vagy </a:t>
            </a:r>
            <a:r>
              <a:rPr lang="hu-HU" dirty="0"/>
              <a:t>pl. </a:t>
            </a:r>
            <a:r>
              <a:rPr lang="hu-HU" dirty="0" smtClean="0"/>
              <a:t>levelekben </a:t>
            </a:r>
            <a:r>
              <a:rPr lang="hu-HU" dirty="0"/>
              <a:t>a </a:t>
            </a:r>
            <a:r>
              <a:rPr lang="hu-HU" i="1" dirty="0"/>
              <a:t>protoplazma </a:t>
            </a:r>
            <a:r>
              <a:rPr lang="hu-HU" dirty="0"/>
              <a:t>áramló mozgása a </a:t>
            </a:r>
            <a:r>
              <a:rPr lang="hu-HU" i="1" dirty="0" smtClean="0"/>
              <a:t>ciklózis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16B8-0375-4D49-B780-7FB8113D678D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133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Válaszreakció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Növények/állatok </a:t>
            </a:r>
            <a:r>
              <a:rPr lang="hu-HU" dirty="0"/>
              <a:t>karakterisztikus válasza közvetlen és távolabbi </a:t>
            </a:r>
            <a:r>
              <a:rPr lang="hu-HU" dirty="0" smtClean="0"/>
              <a:t>környezetükre</a:t>
            </a:r>
          </a:p>
          <a:p>
            <a:r>
              <a:rPr lang="hu-HU" dirty="0" smtClean="0"/>
              <a:t>Nem </a:t>
            </a:r>
            <a:r>
              <a:rPr lang="hu-HU" dirty="0"/>
              <a:t>passzív (fizikai) folyamat </a:t>
            </a:r>
            <a:r>
              <a:rPr lang="hu-HU" dirty="0" smtClean="0"/>
              <a:t>(pl</a:t>
            </a:r>
            <a:r>
              <a:rPr lang="hu-HU" dirty="0"/>
              <a:t>. elejtett kő válasza gravitációs </a:t>
            </a:r>
            <a:r>
              <a:rPr lang="hu-HU" dirty="0" smtClean="0"/>
              <a:t>térre)</a:t>
            </a:r>
          </a:p>
          <a:p>
            <a:r>
              <a:rPr lang="hu-HU" dirty="0" smtClean="0"/>
              <a:t>Háromféle </a:t>
            </a:r>
            <a:r>
              <a:rPr lang="hu-HU" dirty="0"/>
              <a:t>jellegben nyilvánul meg: </a:t>
            </a:r>
            <a:endParaRPr lang="hu-HU" dirty="0" smtClean="0"/>
          </a:p>
          <a:p>
            <a:pPr lvl="1"/>
            <a:r>
              <a:rPr lang="hu-HU" dirty="0" smtClean="0"/>
              <a:t>Ingerelhetőség</a:t>
            </a:r>
          </a:p>
          <a:p>
            <a:pPr lvl="1"/>
            <a:r>
              <a:rPr lang="hu-HU" dirty="0" smtClean="0"/>
              <a:t>Adaptáció</a:t>
            </a:r>
          </a:p>
          <a:p>
            <a:pPr lvl="1"/>
            <a:r>
              <a:rPr lang="hu-HU" dirty="0" smtClean="0"/>
              <a:t>Akklimáció </a:t>
            </a:r>
            <a:r>
              <a:rPr lang="hu-HU" dirty="0"/>
              <a:t>/ </a:t>
            </a:r>
            <a:r>
              <a:rPr lang="hu-HU" dirty="0" smtClean="0"/>
              <a:t>akklimatizáció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B462-1180-4B38-A4A7-616D8E5F6943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81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Ingerelhetőség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i="1" dirty="0" smtClean="0"/>
              <a:t>ingerre </a:t>
            </a:r>
            <a:r>
              <a:rPr lang="hu-HU" dirty="0"/>
              <a:t>(stimulusra) adott válaszreakció </a:t>
            </a:r>
            <a:r>
              <a:rPr lang="hu-HU" dirty="0" smtClean="0"/>
              <a:t>képessége</a:t>
            </a:r>
            <a:endParaRPr lang="hu-HU" dirty="0"/>
          </a:p>
          <a:p>
            <a:endParaRPr lang="hu-HU" dirty="0"/>
          </a:p>
          <a:p>
            <a:r>
              <a:rPr lang="hu-HU" dirty="0"/>
              <a:t>Egyszerűbb állatok válasza próbálkozás és hibakorrekció </a:t>
            </a:r>
            <a:r>
              <a:rPr lang="hu-HU" dirty="0" smtClean="0"/>
              <a:t>eredménye</a:t>
            </a:r>
            <a:endParaRPr lang="hu-HU" dirty="0"/>
          </a:p>
          <a:p>
            <a:endParaRPr lang="hu-HU" dirty="0"/>
          </a:p>
          <a:p>
            <a:r>
              <a:rPr lang="hu-HU" dirty="0"/>
              <a:t>A magasabbrendű formák összetett szerveik segítségével gyorsan </a:t>
            </a:r>
            <a:r>
              <a:rPr lang="hu-HU" dirty="0" smtClean="0"/>
              <a:t>reagálnak</a:t>
            </a:r>
          </a:p>
          <a:p>
            <a:r>
              <a:rPr lang="hu-HU" dirty="0" smtClean="0"/>
              <a:t>Növényekben </a:t>
            </a:r>
            <a:r>
              <a:rPr lang="hu-HU" dirty="0"/>
              <a:t>a válaszreakció iránya negatív (pl. gravitáció irányával ellentétes irányú növekedés) vagy pozitív (pl. növekedés fény irányába). 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A041-4797-477E-B177-418AB64C702B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140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Adaptáció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/>
          </a:p>
          <a:p>
            <a:r>
              <a:rPr lang="hu-HU" dirty="0" smtClean="0"/>
              <a:t>genotípusos </a:t>
            </a:r>
            <a:r>
              <a:rPr lang="hu-HU" dirty="0"/>
              <a:t>(genetikai eredetű) </a:t>
            </a:r>
            <a:r>
              <a:rPr lang="hu-HU" dirty="0" smtClean="0"/>
              <a:t>válaszreakció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a </a:t>
            </a:r>
            <a:r>
              <a:rPr lang="hu-HU" dirty="0"/>
              <a:t>változó környezet igényeihez történő </a:t>
            </a:r>
            <a:r>
              <a:rPr lang="hu-HU" i="1" dirty="0"/>
              <a:t>alkalmazkodás </a:t>
            </a:r>
            <a:r>
              <a:rPr lang="hu-HU" dirty="0"/>
              <a:t>képessége (pl. adott faj egyede a neki </a:t>
            </a:r>
            <a:r>
              <a:rPr lang="hu-HU" dirty="0" smtClean="0"/>
              <a:t>legmegfelelőbb </a:t>
            </a:r>
            <a:r>
              <a:rPr lang="hu-HU" dirty="0"/>
              <a:t>életteret keresi meg, vagy változtatja magát az aktuális </a:t>
            </a:r>
            <a:r>
              <a:rPr lang="hu-HU" dirty="0" smtClean="0"/>
              <a:t>környezetéhez)</a:t>
            </a:r>
          </a:p>
          <a:p>
            <a:pPr>
              <a:lnSpc>
                <a:spcPct val="120000"/>
              </a:lnSpc>
            </a:pPr>
            <a:r>
              <a:rPr lang="hu-HU" b="1" dirty="0" smtClean="0"/>
              <a:t>Formái</a:t>
            </a:r>
            <a:r>
              <a:rPr lang="hu-HU" b="1" dirty="0"/>
              <a:t>: </a:t>
            </a:r>
            <a:endParaRPr lang="hu-HU" b="1" dirty="0" smtClean="0"/>
          </a:p>
          <a:p>
            <a:pPr lvl="1"/>
            <a:r>
              <a:rPr lang="hu-HU" b="1" i="1" dirty="0" smtClean="0"/>
              <a:t>Rövidtávú </a:t>
            </a:r>
            <a:r>
              <a:rPr lang="hu-HU" dirty="0"/>
              <a:t>folyamat az ingerelhetőség </a:t>
            </a:r>
            <a:r>
              <a:rPr lang="hu-HU" dirty="0" smtClean="0"/>
              <a:t>függvényében</a:t>
            </a:r>
            <a:endParaRPr lang="hu-HU" dirty="0"/>
          </a:p>
          <a:p>
            <a:pPr lvl="1"/>
            <a:r>
              <a:rPr lang="hu-HU" b="1" i="1" dirty="0"/>
              <a:t>Hosszútávú </a:t>
            </a:r>
            <a:r>
              <a:rPr lang="hu-HU" dirty="0"/>
              <a:t>folyamat </a:t>
            </a:r>
            <a:r>
              <a:rPr lang="hu-HU" i="1" dirty="0"/>
              <a:t>mutáció </a:t>
            </a:r>
            <a:r>
              <a:rPr lang="hu-HU" dirty="0"/>
              <a:t>(megváltozás) és </a:t>
            </a:r>
            <a:r>
              <a:rPr lang="hu-HU" i="1" dirty="0"/>
              <a:t>kiválasztódás </a:t>
            </a:r>
            <a:r>
              <a:rPr lang="hu-HU" dirty="0" smtClean="0"/>
              <a:t>révén</a:t>
            </a:r>
          </a:p>
          <a:p>
            <a:pPr lvl="2"/>
            <a:r>
              <a:rPr lang="hu-HU" dirty="0" smtClean="0"/>
              <a:t>A </a:t>
            </a:r>
            <a:r>
              <a:rPr lang="hu-HU" dirty="0"/>
              <a:t>fajok földrajzi eloszlása az alkalmazkodás fajon belüli korlátainak eredménye, melyet számos tényező befolyásol (hőmérséklet, víz, táplálék, ragadozók, vetélytársak, stb.). 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B28A-31C8-4F9E-8B27-BB9F5B295F89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235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Akklimáció / akklimatizáció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 smtClean="0"/>
              <a:t>fenotípusos </a:t>
            </a:r>
            <a:r>
              <a:rPr lang="hu-HU" dirty="0"/>
              <a:t>válaszreakció, ami a környezeti </a:t>
            </a:r>
            <a:r>
              <a:rPr lang="hu-HU" dirty="0" smtClean="0"/>
              <a:t>változásokra </a:t>
            </a:r>
            <a:r>
              <a:rPr lang="hu-HU" dirty="0"/>
              <a:t>mint ingerre adott anyagcsere folyamatokban bekövetkező </a:t>
            </a:r>
            <a:r>
              <a:rPr lang="hu-HU" dirty="0" smtClean="0"/>
              <a:t>válaszreakciókat </a:t>
            </a:r>
            <a:r>
              <a:rPr lang="hu-HU" dirty="0"/>
              <a:t>foglalja </a:t>
            </a:r>
            <a:r>
              <a:rPr lang="hu-HU" dirty="0" smtClean="0"/>
              <a:t>magába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0DF1-9A7B-4179-BF12-655009AC59DB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032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biofizika területei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„A </a:t>
            </a:r>
            <a:r>
              <a:rPr lang="hu-HU" dirty="0"/>
              <a:t>biofizika a biológia és fizika határtudománya, mely egyfelől fizikai módszereket használ az élő rendszerek tanulmányozására, másfelől a fizikai jelenségek (például radioaktív sugárzás, statikus mágneses terek stb.) élő szervezetre gyakorolt hatásaival foglalkozik. </a:t>
            </a:r>
            <a:r>
              <a:rPr lang="hu-HU" dirty="0" smtClean="0"/>
              <a:t>„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1B0A-795C-4C2A-A1F8-7B0D282F422D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505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biofizika területei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hu-HU" dirty="0"/>
              <a:t>bioenergetika</a:t>
            </a:r>
          </a:p>
          <a:p>
            <a:r>
              <a:rPr lang="hu-HU" dirty="0"/>
              <a:t>sejt biofizika</a:t>
            </a:r>
          </a:p>
          <a:p>
            <a:r>
              <a:rPr lang="hu-HU" dirty="0"/>
              <a:t>ionpumpák, receptorok és transzporterek</a:t>
            </a:r>
          </a:p>
          <a:p>
            <a:r>
              <a:rPr lang="hu-HU" dirty="0"/>
              <a:t>elektrofiziológia</a:t>
            </a:r>
          </a:p>
          <a:p>
            <a:r>
              <a:rPr lang="hu-HU" dirty="0"/>
              <a:t>membránok</a:t>
            </a:r>
          </a:p>
          <a:p>
            <a:r>
              <a:rPr lang="hu-HU" dirty="0"/>
              <a:t>izom és izom-összehúzódás</a:t>
            </a:r>
          </a:p>
          <a:p>
            <a:r>
              <a:rPr lang="hu-HU" dirty="0"/>
              <a:t>nukleinsavak</a:t>
            </a:r>
          </a:p>
          <a:p>
            <a:r>
              <a:rPr lang="hu-HU" dirty="0"/>
              <a:t>fotobiofizika</a:t>
            </a:r>
          </a:p>
          <a:p>
            <a:r>
              <a:rPr lang="hu-HU" dirty="0"/>
              <a:t>fehérjék</a:t>
            </a:r>
          </a:p>
          <a:p>
            <a:r>
              <a:rPr lang="hu-HU" dirty="0"/>
              <a:t>makromolekuláris rendszerek</a:t>
            </a:r>
          </a:p>
          <a:p>
            <a:r>
              <a:rPr lang="hu-HU" dirty="0"/>
              <a:t>spektroszkópia, képalkotás stb.</a:t>
            </a:r>
          </a:p>
          <a:p>
            <a:r>
              <a:rPr lang="hu-HU" dirty="0"/>
              <a:t>idegrendszer kutatása</a:t>
            </a:r>
          </a:p>
          <a:p>
            <a:r>
              <a:rPr lang="hu-HU" dirty="0"/>
              <a:t>biomechanika, az élő szervezetek mozgásának tanulmányozása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D7D-1E30-471D-AFB7-A858B94B3BFE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574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Kapcsolata más tudományágakkal</a:t>
            </a:r>
            <a:endParaRPr lang="hu-HU" dirty="0"/>
          </a:p>
        </p:txBody>
      </p:sp>
      <p:sp>
        <p:nvSpPr>
          <p:cNvPr id="10" name="Szöveg helye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endParaRPr lang="hu-HU" sz="2000" dirty="0" smtClean="0"/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r>
              <a:rPr lang="hu-HU" sz="2000" dirty="0" smtClean="0"/>
              <a:t>Matematika</a:t>
            </a:r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r>
              <a:rPr lang="hu-HU" sz="2000" dirty="0" smtClean="0"/>
              <a:t>Mérnöki tudományok</a:t>
            </a:r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r>
              <a:rPr lang="hu-HU" sz="2000" dirty="0" smtClean="0"/>
              <a:t>Egészségtudományok</a:t>
            </a:r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endParaRPr lang="hu-HU" sz="2000" dirty="0" smtClean="0"/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endParaRPr lang="hu-HU" sz="20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BF75-9C56-4C71-A8F0-3FF7FEAD0ACE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5</a:t>
            </a:fld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8208076"/>
              </p:ext>
            </p:extLst>
          </p:nvPr>
        </p:nvGraphicFramePr>
        <p:xfrm>
          <a:off x="3635896" y="1916832"/>
          <a:ext cx="5303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262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10E64D-FF85-4296-83E1-D159CB6EC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FD10E64D-FF85-4296-83E1-D159CB6ECA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D1EAC97-0C75-4C3A-83C8-19A2BD7410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AD1EAC97-0C75-4C3A-83C8-19A2BD7410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EB561C-7312-458A-89B1-8E06AE28B0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>
                                            <p:graphicEl>
                                              <a:dgm id="{4CEB561C-7312-458A-89B1-8E06AE28B0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Prebiológiai fejlődés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 smtClean="0"/>
              <a:t>www.krudy-nyh.sulinet.hu/gergelyt/kieg/evolucio.doc</a:t>
            </a:r>
          </a:p>
          <a:p>
            <a:pPr lvl="1"/>
            <a:r>
              <a:rPr lang="hu-HU" sz="2000" dirty="0" smtClean="0"/>
              <a:t>3-4. oldal</a:t>
            </a:r>
          </a:p>
          <a:p>
            <a:pPr lvl="1"/>
            <a:endParaRPr lang="hu-HU" sz="2000" dirty="0"/>
          </a:p>
          <a:p>
            <a:pPr marL="457200" lvl="1" indent="0">
              <a:buNone/>
            </a:pPr>
            <a:endParaRPr lang="hu-HU" sz="2000" dirty="0" smtClean="0"/>
          </a:p>
          <a:p>
            <a:pPr>
              <a:spcAft>
                <a:spcPts val="1800"/>
              </a:spcAft>
            </a:pPr>
            <a:r>
              <a:rPr lang="hu-HU" sz="2400" dirty="0"/>
              <a:t>A </a:t>
            </a:r>
            <a:r>
              <a:rPr lang="hu-HU" sz="2400" b="1" dirty="0"/>
              <a:t>fizikai evolúció</a:t>
            </a:r>
            <a:r>
              <a:rPr lang="hu-HU" sz="2400" dirty="0"/>
              <a:t> a Föld keletkezését jelenti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A </a:t>
            </a:r>
            <a:r>
              <a:rPr lang="hu-HU" sz="2400" b="1" dirty="0"/>
              <a:t>kémiai evolúció</a:t>
            </a:r>
            <a:r>
              <a:rPr lang="hu-HU" sz="2400" dirty="0"/>
              <a:t> a biológiailag jelentős szerves anyagok létrejöttének folyamatát jelenti</a:t>
            </a:r>
            <a:r>
              <a:rPr lang="hu-HU" sz="2400" dirty="0" smtClean="0"/>
              <a:t>.</a:t>
            </a:r>
          </a:p>
          <a:p>
            <a:pPr lvl="1"/>
            <a:r>
              <a:rPr lang="hu-HU" sz="2000" i="1" dirty="0"/>
              <a:t>Miller </a:t>
            </a:r>
            <a:r>
              <a:rPr lang="hu-HU" sz="2000" i="1" dirty="0" smtClean="0"/>
              <a:t>kísérlete</a:t>
            </a:r>
            <a:endParaRPr lang="hu-HU" sz="2000" dirty="0"/>
          </a:p>
          <a:p>
            <a:pPr lvl="2"/>
            <a:r>
              <a:rPr lang="hu-HU" sz="1600" i="1" dirty="0"/>
              <a:t>szerves anyagok kialakulása nem jelenti automatikusan az élő rendszerek </a:t>
            </a:r>
            <a:r>
              <a:rPr lang="hu-HU" sz="1600" i="1" dirty="0" smtClean="0"/>
              <a:t>kialakulását</a:t>
            </a:r>
          </a:p>
          <a:p>
            <a:pPr lvl="1"/>
            <a:r>
              <a:rPr lang="hu-HU" sz="2000" i="1" dirty="0" smtClean="0"/>
              <a:t>Oparin (1930)</a:t>
            </a:r>
          </a:p>
          <a:p>
            <a:pPr lvl="1"/>
            <a:r>
              <a:rPr lang="hu-HU" sz="2000" i="1" dirty="0" smtClean="0"/>
              <a:t>Sydney </a:t>
            </a:r>
            <a:r>
              <a:rPr lang="hu-HU" sz="2000" i="1" dirty="0"/>
              <a:t>Fox </a:t>
            </a:r>
            <a:r>
              <a:rPr lang="hu-HU" sz="2000" i="1" dirty="0" smtClean="0"/>
              <a:t>(1960)</a:t>
            </a:r>
            <a:endParaRPr lang="hu-HU" sz="2000" i="1" dirty="0"/>
          </a:p>
          <a:p>
            <a:pPr lvl="1"/>
            <a:endParaRPr lang="hu-HU" sz="2000" dirty="0"/>
          </a:p>
          <a:p>
            <a:pPr lvl="1"/>
            <a:endParaRPr lang="hu-HU" sz="2000" dirty="0"/>
          </a:p>
          <a:p>
            <a:endParaRPr lang="hu-HU" sz="2400" dirty="0"/>
          </a:p>
          <a:p>
            <a:endParaRPr lang="hu-HU" sz="2400" dirty="0" smtClean="0"/>
          </a:p>
          <a:p>
            <a:endParaRPr lang="hu-HU" sz="24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7B7D-DB28-4B43-B8C7-17756CEC089E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178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Szerves molekulák</a:t>
            </a:r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sz="half" idx="2"/>
          </p:nvPr>
        </p:nvSpPr>
        <p:spPr>
          <a:xfrm>
            <a:off x="4611958" y="1595488"/>
            <a:ext cx="4038600" cy="462381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hu-HU" sz="1800" dirty="0"/>
              <a:t>Készülékében  vizet melegített, és a víz fölötti légtérbe a vízgőzön kívül ammóniából, metánból és hidrogénből álló gázelegyet vezetett be. A villámlásokat utánozva elektromos kisüléseket hozott létre. A készülékbe beépített hűtő a vízgőzt folyamatosan cseppfolyós vízzé alakította vissza. Két hét múlva a vízben karbonsavakat és aminosavakat talált. A kísérletet </a:t>
            </a:r>
            <a:r>
              <a:rPr lang="hu-HU" sz="1800" dirty="0" smtClean="0"/>
              <a:t>némileg megváltoztatva mások </a:t>
            </a:r>
            <a:r>
              <a:rPr lang="hu-HU" sz="1800" dirty="0"/>
              <a:t>is elvégezték, </a:t>
            </a:r>
            <a:r>
              <a:rPr lang="hu-HU" sz="1800" dirty="0" smtClean="0"/>
              <a:t>ezek </a:t>
            </a:r>
            <a:r>
              <a:rPr lang="hu-HU" sz="1800" dirty="0"/>
              <a:t>során szénhidrátok és nukleinsavak építőelemeinek az előállítása is sikerült.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D7FF-CA4E-4BCA-9BFD-48E9AD5FF935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7</a:t>
            </a:fld>
            <a:endParaRPr lang="hu-H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3428571" cy="437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1331640" y="6052646"/>
            <a:ext cx="2116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Stanley </a:t>
            </a:r>
            <a:r>
              <a:rPr lang="hu-HU" dirty="0" smtClean="0"/>
              <a:t>Miller (1953)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724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Molekulák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hu-HU" b="1" dirty="0" smtClean="0"/>
              <a:t>Molekulák:</a:t>
            </a:r>
            <a:r>
              <a:rPr lang="hu-HU" dirty="0" smtClean="0"/>
              <a:t> </a:t>
            </a:r>
            <a:r>
              <a:rPr lang="hu-HU" dirty="0"/>
              <a:t>két, vagy több atomból álló semleges anyagi részecskék, melyekben az atomokat erős kovalens kötés kapcsolja </a:t>
            </a:r>
            <a:r>
              <a:rPr lang="hu-HU" dirty="0" smtClean="0"/>
              <a:t>össze</a:t>
            </a:r>
          </a:p>
          <a:p>
            <a:pPr>
              <a:spcAft>
                <a:spcPts val="1200"/>
              </a:spcAft>
            </a:pPr>
            <a:r>
              <a:rPr lang="hu-HU" dirty="0"/>
              <a:t>A molekulákat alkothatják egyetlen kémiai </a:t>
            </a:r>
            <a:r>
              <a:rPr lang="hu-HU"/>
              <a:t>elem </a:t>
            </a:r>
            <a:r>
              <a:rPr lang="hu-HU" smtClean="0"/>
              <a:t>atomjai, vagy </a:t>
            </a:r>
            <a:r>
              <a:rPr lang="hu-HU" dirty="0"/>
              <a:t>állhat többféle elem atomjaiból </a:t>
            </a:r>
            <a:r>
              <a:rPr lang="hu-HU" dirty="0" smtClean="0"/>
              <a:t>is</a:t>
            </a:r>
          </a:p>
          <a:p>
            <a:pPr>
              <a:spcAft>
                <a:spcPts val="1200"/>
              </a:spcAft>
            </a:pPr>
            <a:r>
              <a:rPr lang="hu-HU" dirty="0"/>
              <a:t>A </a:t>
            </a:r>
            <a:r>
              <a:rPr lang="hu-HU" b="1" dirty="0"/>
              <a:t>molekulák képlete</a:t>
            </a:r>
            <a:r>
              <a:rPr lang="hu-HU" dirty="0"/>
              <a:t> megadja a molekulát felépítő atomok milyenségét és pontos számát, így az jellemző a különböző molekulákra</a:t>
            </a:r>
            <a:r>
              <a:rPr lang="hu-HU" dirty="0" smtClean="0"/>
              <a:t>.</a:t>
            </a:r>
          </a:p>
          <a:p>
            <a:pPr marL="118872" indent="0">
              <a:buNone/>
            </a:pPr>
            <a:endParaRPr lang="hu-HU" dirty="0" smtClean="0"/>
          </a:p>
          <a:p>
            <a:pPr marL="118872" indent="0" algn="ctr">
              <a:buNone/>
            </a:pPr>
            <a:r>
              <a:rPr lang="hu-HU" dirty="0" smtClean="0"/>
              <a:t>CH</a:t>
            </a:r>
            <a:r>
              <a:rPr lang="hu-HU" baseline="-25000" dirty="0" smtClean="0"/>
              <a:t>4	</a:t>
            </a:r>
            <a:r>
              <a:rPr lang="hu-HU" dirty="0" smtClean="0"/>
              <a:t> 	NH</a:t>
            </a:r>
            <a:r>
              <a:rPr lang="hu-HU" baseline="-25000" dirty="0" smtClean="0"/>
              <a:t>3	</a:t>
            </a:r>
            <a:r>
              <a:rPr lang="hu-HU" dirty="0" smtClean="0"/>
              <a:t> 	H</a:t>
            </a:r>
            <a:r>
              <a:rPr lang="hu-HU" baseline="-25000" dirty="0" smtClean="0"/>
              <a:t>2</a:t>
            </a:r>
            <a:r>
              <a:rPr lang="hu-HU" dirty="0" smtClean="0"/>
              <a:t>O 		N</a:t>
            </a:r>
            <a:r>
              <a:rPr lang="hu-HU" baseline="-25000" dirty="0" smtClean="0"/>
              <a:t>2	</a:t>
            </a:r>
            <a:r>
              <a:rPr lang="hu-HU" dirty="0" smtClean="0"/>
              <a:t>CO</a:t>
            </a:r>
            <a:r>
              <a:rPr lang="hu-HU" baseline="-25000" dirty="0" smtClean="0"/>
              <a:t>2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86E9-DF99-450E-A880-6D6F980F4F34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80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dirty="0"/>
              <a:t>Kovalens </a:t>
            </a:r>
            <a:r>
              <a:rPr lang="hu-HU" dirty="0" smtClean="0"/>
              <a:t>kötés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Egyszeres </a:t>
            </a:r>
            <a:r>
              <a:rPr lang="hu-HU" dirty="0"/>
              <a:t>vagy többszörös elsőrendű kémiai kötés. </a:t>
            </a:r>
            <a:endParaRPr lang="hu-HU" dirty="0" smtClean="0"/>
          </a:p>
          <a:p>
            <a:r>
              <a:rPr lang="hu-HU" dirty="0" smtClean="0"/>
              <a:t>Egyszeres </a:t>
            </a:r>
            <a:r>
              <a:rPr lang="hu-HU" dirty="0"/>
              <a:t>kovalens kötés esetén két atom (azonos valószínűséggel) megoszt egy elektronpárt.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kötésben résztvevő elektronok száma jól meghatározott (2, 4, vagy 6).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kötés nagy </a:t>
            </a:r>
            <a:r>
              <a:rPr lang="hu-HU" dirty="0" smtClean="0"/>
              <a:t>energiájú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C522-CB57-4703-BC15-3B9915BB3DBD}" type="datetime1">
              <a:rPr lang="hu-HU" smtClean="0"/>
              <a:t>15. 09. 04.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1D9-129E-44DA-A349-1A71570A0767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295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1683</Words>
  <Application>Microsoft Macintosh PowerPoint</Application>
  <PresentationFormat>On-screen Show (4:3)</PresentationFormat>
  <Paragraphs>264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Office-téma</vt:lpstr>
      <vt:lpstr>Biofizika</vt:lpstr>
      <vt:lpstr>A félév tematikája</vt:lpstr>
      <vt:lpstr>A biofizika területei</vt:lpstr>
      <vt:lpstr>A biofizika területei</vt:lpstr>
      <vt:lpstr>Kapcsolata más tudományágakkal</vt:lpstr>
      <vt:lpstr>Prebiológiai fejlődés</vt:lpstr>
      <vt:lpstr>Szerves molekulák</vt:lpstr>
      <vt:lpstr>Molekulák</vt:lpstr>
      <vt:lpstr>Kovalens kötés </vt:lpstr>
      <vt:lpstr>Kovalens kötés </vt:lpstr>
      <vt:lpstr> Ionos kötés  </vt:lpstr>
      <vt:lpstr>Hidrogénkötés (H-híd) </vt:lpstr>
      <vt:lpstr>Van der Waals kötés </vt:lpstr>
      <vt:lpstr>Hidrofób kölcsönhatás </vt:lpstr>
      <vt:lpstr>Szerves molekulák </vt:lpstr>
      <vt:lpstr>Szerves molekulák</vt:lpstr>
      <vt:lpstr>Az élet </vt:lpstr>
      <vt:lpstr>Szaporodás </vt:lpstr>
      <vt:lpstr>Szexuális reprodukció </vt:lpstr>
      <vt:lpstr>Aszexuális reprodukció</vt:lpstr>
      <vt:lpstr>Növekedés</vt:lpstr>
      <vt:lpstr>Biológiai növekedés</vt:lpstr>
      <vt:lpstr>Anyagcsere </vt:lpstr>
      <vt:lpstr>Táplálkozásuk szerint az élőlények csoportosítása</vt:lpstr>
      <vt:lpstr>Mozgás </vt:lpstr>
      <vt:lpstr>Válaszreakció </vt:lpstr>
      <vt:lpstr>Ingerelhetőség </vt:lpstr>
      <vt:lpstr>Adaptáció</vt:lpstr>
      <vt:lpstr>Akklimáció / akklimatizáció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Tantárgy neve</dc:title>
  <dc:creator>Biomechanika</dc:creator>
  <cp:lastModifiedBy>Péter Katona</cp:lastModifiedBy>
  <cp:revision>19</cp:revision>
  <dcterms:created xsi:type="dcterms:W3CDTF">2015-08-18T11:06:56Z</dcterms:created>
  <dcterms:modified xsi:type="dcterms:W3CDTF">2015-09-04T06:56:35Z</dcterms:modified>
</cp:coreProperties>
</file>