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8" r:id="rId3"/>
    <p:sldId id="279" r:id="rId4"/>
    <p:sldId id="283" r:id="rId5"/>
    <p:sldId id="281" r:id="rId6"/>
    <p:sldId id="282" r:id="rId7"/>
    <p:sldId id="294" r:id="rId8"/>
    <p:sldId id="295" r:id="rId9"/>
    <p:sldId id="301" r:id="rId10"/>
    <p:sldId id="296" r:id="rId11"/>
    <p:sldId id="297" r:id="rId12"/>
    <p:sldId id="298" r:id="rId13"/>
    <p:sldId id="257" r:id="rId14"/>
    <p:sldId id="288" r:id="rId15"/>
    <p:sldId id="300" r:id="rId16"/>
    <p:sldId id="269" r:id="rId17"/>
    <p:sldId id="286" r:id="rId18"/>
    <p:sldId id="299" r:id="rId19"/>
    <p:sldId id="265" r:id="rId20"/>
    <p:sldId id="266" r:id="rId21"/>
    <p:sldId id="264" r:id="rId22"/>
    <p:sldId id="302" r:id="rId23"/>
    <p:sldId id="258" r:id="rId24"/>
    <p:sldId id="292" r:id="rId25"/>
    <p:sldId id="259" r:id="rId26"/>
    <p:sldId id="260" r:id="rId27"/>
    <p:sldId id="293" r:id="rId28"/>
    <p:sldId id="261" r:id="rId29"/>
    <p:sldId id="262" r:id="rId30"/>
    <p:sldId id="287" r:id="rId31"/>
    <p:sldId id="267" r:id="rId32"/>
    <p:sldId id="268" r:id="rId33"/>
    <p:sldId id="289" r:id="rId34"/>
    <p:sldId id="272" r:id="rId35"/>
    <p:sldId id="291" r:id="rId36"/>
    <p:sldId id="270" r:id="rId37"/>
    <p:sldId id="271" r:id="rId38"/>
    <p:sldId id="273" r:id="rId39"/>
    <p:sldId id="290" r:id="rId40"/>
    <p:sldId id="275" r:id="rId41"/>
    <p:sldId id="276" r:id="rId42"/>
    <p:sldId id="285" r:id="rId43"/>
    <p:sldId id="263" r:id="rId44"/>
    <p:sldId id="274" r:id="rId45"/>
    <p:sldId id="277" r:id="rId46"/>
  </p:sldIdLst>
  <p:sldSz cx="9144000" cy="6858000" type="screen4x3"/>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0" d="100"/>
          <a:sy n="50" d="100"/>
        </p:scale>
        <p:origin x="-1253" y="-77"/>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smtClean="0"/>
              <a:t>Mintacím szerkesztése</a:t>
            </a:r>
            <a:endParaRPr lang="en-US"/>
          </a:p>
        </p:txBody>
      </p:sp>
      <p:sp>
        <p:nvSpPr>
          <p:cNvPr id="3" name="Alcím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u-HU" smtClean="0"/>
              <a:t>Alcím mintájának szerkesztése</a:t>
            </a:r>
            <a:endParaRPr lang="en-US"/>
          </a:p>
        </p:txBody>
      </p:sp>
      <p:sp>
        <p:nvSpPr>
          <p:cNvPr id="4" name="Dátum helye 3"/>
          <p:cNvSpPr>
            <a:spLocks noGrp="1"/>
          </p:cNvSpPr>
          <p:nvPr>
            <p:ph type="dt" sz="half" idx="10"/>
          </p:nvPr>
        </p:nvSpPr>
        <p:spPr/>
        <p:txBody>
          <a:bodyPr/>
          <a:lstStyle/>
          <a:p>
            <a:fld id="{19777060-0A71-4068-98B5-A7A3755BCE82}" type="datetimeFigureOut">
              <a:rPr lang="hu-HU" smtClean="0"/>
              <a:pPr/>
              <a:t>2013.04.03.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1586FA9B-6130-4737-973F-9205A2E96BE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19777060-0A71-4068-98B5-A7A3755BCE82}" type="datetimeFigureOut">
              <a:rPr lang="hu-HU" smtClean="0"/>
              <a:pPr/>
              <a:t>2013.04.03.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1586FA9B-6130-4737-973F-9205A2E96BE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4638"/>
            <a:ext cx="2057400" cy="5851525"/>
          </a:xfrm>
        </p:spPr>
        <p:txBody>
          <a:bodyPr vert="eaVert"/>
          <a:lstStyle/>
          <a:p>
            <a:r>
              <a:rPr lang="hu-HU" smtClean="0"/>
              <a:t>Mintacím szerkesztése</a:t>
            </a:r>
            <a:endParaRPr lang="en-US"/>
          </a:p>
        </p:txBody>
      </p:sp>
      <p:sp>
        <p:nvSpPr>
          <p:cNvPr id="3" name="Függőleges szöveg helye 2"/>
          <p:cNvSpPr>
            <a:spLocks noGrp="1"/>
          </p:cNvSpPr>
          <p:nvPr>
            <p:ph type="body" orient="vert" idx="1"/>
          </p:nvPr>
        </p:nvSpPr>
        <p:spPr>
          <a:xfrm>
            <a:off x="457200" y="274638"/>
            <a:ext cx="6019800" cy="5851525"/>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19777060-0A71-4068-98B5-A7A3755BCE82}" type="datetimeFigureOut">
              <a:rPr lang="hu-HU" smtClean="0"/>
              <a:pPr/>
              <a:t>2013.04.03.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1586FA9B-6130-4737-973F-9205A2E96BE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10"/>
          </p:nvPr>
        </p:nvSpPr>
        <p:spPr/>
        <p:txBody>
          <a:bodyPr/>
          <a:lstStyle/>
          <a:p>
            <a:fld id="{19777060-0A71-4068-98B5-A7A3755BCE82}" type="datetimeFigureOut">
              <a:rPr lang="hu-HU" smtClean="0"/>
              <a:pPr/>
              <a:t>2013.04.03.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1586FA9B-6130-4737-973F-9205A2E96BE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smtClean="0"/>
              <a:t>Mintacím szerkesztése</a:t>
            </a:r>
            <a:endParaRPr lang="en-US"/>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19777060-0A71-4068-98B5-A7A3755BCE82}" type="datetimeFigureOut">
              <a:rPr lang="hu-HU" smtClean="0"/>
              <a:pPr/>
              <a:t>2013.04.03.</a:t>
            </a:fld>
            <a:endParaRPr lang="en-US"/>
          </a:p>
        </p:txBody>
      </p:sp>
      <p:sp>
        <p:nvSpPr>
          <p:cNvPr id="5" name="Élőláb helye 4"/>
          <p:cNvSpPr>
            <a:spLocks noGrp="1"/>
          </p:cNvSpPr>
          <p:nvPr>
            <p:ph type="ftr" sz="quarter" idx="11"/>
          </p:nvPr>
        </p:nvSpPr>
        <p:spPr/>
        <p:txBody>
          <a:bodyPr/>
          <a:lstStyle/>
          <a:p>
            <a:endParaRPr lang="en-US"/>
          </a:p>
        </p:txBody>
      </p:sp>
      <p:sp>
        <p:nvSpPr>
          <p:cNvPr id="6" name="Dia számának helye 5"/>
          <p:cNvSpPr>
            <a:spLocks noGrp="1"/>
          </p:cNvSpPr>
          <p:nvPr>
            <p:ph type="sldNum" sz="quarter" idx="12"/>
          </p:nvPr>
        </p:nvSpPr>
        <p:spPr/>
        <p:txBody>
          <a:bodyPr/>
          <a:lstStyle/>
          <a:p>
            <a:fld id="{1586FA9B-6130-4737-973F-9205A2E96BE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Dátum helye 4"/>
          <p:cNvSpPr>
            <a:spLocks noGrp="1"/>
          </p:cNvSpPr>
          <p:nvPr>
            <p:ph type="dt" sz="half" idx="10"/>
          </p:nvPr>
        </p:nvSpPr>
        <p:spPr/>
        <p:txBody>
          <a:bodyPr/>
          <a:lstStyle/>
          <a:p>
            <a:fld id="{19777060-0A71-4068-98B5-A7A3755BCE82}" type="datetimeFigureOut">
              <a:rPr lang="hu-HU" smtClean="0"/>
              <a:pPr/>
              <a:t>2013.04.03.</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1586FA9B-6130-4737-973F-9205A2E96BE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lvl1pPr>
              <a:defRPr/>
            </a:lvl1pPr>
          </a:lstStyle>
          <a:p>
            <a:r>
              <a:rPr lang="hu-HU" smtClean="0"/>
              <a:t>Mintacím szerkesztése</a:t>
            </a:r>
            <a:endParaRPr lang="en-US"/>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7" name="Dátum helye 6"/>
          <p:cNvSpPr>
            <a:spLocks noGrp="1"/>
          </p:cNvSpPr>
          <p:nvPr>
            <p:ph type="dt" sz="half" idx="10"/>
          </p:nvPr>
        </p:nvSpPr>
        <p:spPr/>
        <p:txBody>
          <a:bodyPr/>
          <a:lstStyle/>
          <a:p>
            <a:fld id="{19777060-0A71-4068-98B5-A7A3755BCE82}" type="datetimeFigureOut">
              <a:rPr lang="hu-HU" smtClean="0"/>
              <a:pPr/>
              <a:t>2013.04.03.</a:t>
            </a:fld>
            <a:endParaRPr lang="en-US"/>
          </a:p>
        </p:txBody>
      </p:sp>
      <p:sp>
        <p:nvSpPr>
          <p:cNvPr id="8" name="Élőláb helye 7"/>
          <p:cNvSpPr>
            <a:spLocks noGrp="1"/>
          </p:cNvSpPr>
          <p:nvPr>
            <p:ph type="ftr" sz="quarter" idx="11"/>
          </p:nvPr>
        </p:nvSpPr>
        <p:spPr/>
        <p:txBody>
          <a:bodyPr/>
          <a:lstStyle/>
          <a:p>
            <a:endParaRPr lang="en-US"/>
          </a:p>
        </p:txBody>
      </p:sp>
      <p:sp>
        <p:nvSpPr>
          <p:cNvPr id="9" name="Dia számának helye 8"/>
          <p:cNvSpPr>
            <a:spLocks noGrp="1"/>
          </p:cNvSpPr>
          <p:nvPr>
            <p:ph type="sldNum" sz="quarter" idx="12"/>
          </p:nvPr>
        </p:nvSpPr>
        <p:spPr/>
        <p:txBody>
          <a:bodyPr/>
          <a:lstStyle/>
          <a:p>
            <a:fld id="{1586FA9B-6130-4737-973F-9205A2E96BE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en-US"/>
          </a:p>
        </p:txBody>
      </p:sp>
      <p:sp>
        <p:nvSpPr>
          <p:cNvPr id="3" name="Dátum helye 2"/>
          <p:cNvSpPr>
            <a:spLocks noGrp="1"/>
          </p:cNvSpPr>
          <p:nvPr>
            <p:ph type="dt" sz="half" idx="10"/>
          </p:nvPr>
        </p:nvSpPr>
        <p:spPr/>
        <p:txBody>
          <a:bodyPr/>
          <a:lstStyle/>
          <a:p>
            <a:fld id="{19777060-0A71-4068-98B5-A7A3755BCE82}" type="datetimeFigureOut">
              <a:rPr lang="hu-HU" smtClean="0"/>
              <a:pPr/>
              <a:t>2013.04.03.</a:t>
            </a:fld>
            <a:endParaRPr lang="en-US"/>
          </a:p>
        </p:txBody>
      </p:sp>
      <p:sp>
        <p:nvSpPr>
          <p:cNvPr id="4" name="Élőláb helye 3"/>
          <p:cNvSpPr>
            <a:spLocks noGrp="1"/>
          </p:cNvSpPr>
          <p:nvPr>
            <p:ph type="ftr" sz="quarter" idx="11"/>
          </p:nvPr>
        </p:nvSpPr>
        <p:spPr/>
        <p:txBody>
          <a:bodyPr/>
          <a:lstStyle/>
          <a:p>
            <a:endParaRPr lang="en-US"/>
          </a:p>
        </p:txBody>
      </p:sp>
      <p:sp>
        <p:nvSpPr>
          <p:cNvPr id="5" name="Dia számának helye 4"/>
          <p:cNvSpPr>
            <a:spLocks noGrp="1"/>
          </p:cNvSpPr>
          <p:nvPr>
            <p:ph type="sldNum" sz="quarter" idx="12"/>
          </p:nvPr>
        </p:nvSpPr>
        <p:spPr/>
        <p:txBody>
          <a:bodyPr/>
          <a:lstStyle/>
          <a:p>
            <a:fld id="{1586FA9B-6130-4737-973F-9205A2E96BE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19777060-0A71-4068-98B5-A7A3755BCE82}" type="datetimeFigureOut">
              <a:rPr lang="hu-HU" smtClean="0"/>
              <a:pPr/>
              <a:t>2013.04.03.</a:t>
            </a:fld>
            <a:endParaRPr lang="en-US"/>
          </a:p>
        </p:txBody>
      </p:sp>
      <p:sp>
        <p:nvSpPr>
          <p:cNvPr id="3" name="Élőláb helye 2"/>
          <p:cNvSpPr>
            <a:spLocks noGrp="1"/>
          </p:cNvSpPr>
          <p:nvPr>
            <p:ph type="ftr" sz="quarter" idx="11"/>
          </p:nvPr>
        </p:nvSpPr>
        <p:spPr/>
        <p:txBody>
          <a:bodyPr/>
          <a:lstStyle/>
          <a:p>
            <a:endParaRPr lang="en-US"/>
          </a:p>
        </p:txBody>
      </p:sp>
      <p:sp>
        <p:nvSpPr>
          <p:cNvPr id="4" name="Dia számának helye 3"/>
          <p:cNvSpPr>
            <a:spLocks noGrp="1"/>
          </p:cNvSpPr>
          <p:nvPr>
            <p:ph type="sldNum" sz="quarter" idx="12"/>
          </p:nvPr>
        </p:nvSpPr>
        <p:spPr/>
        <p:txBody>
          <a:bodyPr/>
          <a:lstStyle/>
          <a:p>
            <a:fld id="{1586FA9B-6130-4737-973F-9205A2E96BE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smtClean="0"/>
              <a:t>Mintacím szerkesztése</a:t>
            </a:r>
            <a:endParaRPr lang="en-US"/>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19777060-0A71-4068-98B5-A7A3755BCE82}" type="datetimeFigureOut">
              <a:rPr lang="hu-HU" smtClean="0"/>
              <a:pPr/>
              <a:t>2013.04.03.</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1586FA9B-6130-4737-973F-9205A2E96BE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smtClean="0"/>
              <a:t>Mintacím szerkesztése</a:t>
            </a:r>
            <a:endParaRPr lang="en-US"/>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smtClean="0"/>
              <a:t>Mintaszöveg szerkesztése</a:t>
            </a:r>
          </a:p>
        </p:txBody>
      </p:sp>
      <p:sp>
        <p:nvSpPr>
          <p:cNvPr id="5" name="Dátum helye 4"/>
          <p:cNvSpPr>
            <a:spLocks noGrp="1"/>
          </p:cNvSpPr>
          <p:nvPr>
            <p:ph type="dt" sz="half" idx="10"/>
          </p:nvPr>
        </p:nvSpPr>
        <p:spPr/>
        <p:txBody>
          <a:bodyPr/>
          <a:lstStyle/>
          <a:p>
            <a:fld id="{19777060-0A71-4068-98B5-A7A3755BCE82}" type="datetimeFigureOut">
              <a:rPr lang="hu-HU" smtClean="0"/>
              <a:pPr/>
              <a:t>2013.04.03.</a:t>
            </a:fld>
            <a:endParaRPr lang="en-US"/>
          </a:p>
        </p:txBody>
      </p:sp>
      <p:sp>
        <p:nvSpPr>
          <p:cNvPr id="6" name="Élőláb helye 5"/>
          <p:cNvSpPr>
            <a:spLocks noGrp="1"/>
          </p:cNvSpPr>
          <p:nvPr>
            <p:ph type="ftr" sz="quarter" idx="11"/>
          </p:nvPr>
        </p:nvSpPr>
        <p:spPr/>
        <p:txBody>
          <a:bodyPr/>
          <a:lstStyle/>
          <a:p>
            <a:endParaRPr lang="en-US"/>
          </a:p>
        </p:txBody>
      </p:sp>
      <p:sp>
        <p:nvSpPr>
          <p:cNvPr id="7" name="Dia számának helye 6"/>
          <p:cNvSpPr>
            <a:spLocks noGrp="1"/>
          </p:cNvSpPr>
          <p:nvPr>
            <p:ph type="sldNum" sz="quarter" idx="12"/>
          </p:nvPr>
        </p:nvSpPr>
        <p:spPr/>
        <p:txBody>
          <a:bodyPr/>
          <a:lstStyle/>
          <a:p>
            <a:fld id="{1586FA9B-6130-4737-973F-9205A2E96BE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ím hely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u-HU" smtClean="0"/>
              <a:t>Mintacím szerkesztése</a:t>
            </a:r>
            <a:endParaRPr lang="en-US"/>
          </a:p>
        </p:txBody>
      </p:sp>
      <p:sp>
        <p:nvSpPr>
          <p:cNvPr id="3" name="Szöveg hely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en-US"/>
          </a:p>
        </p:txBody>
      </p:sp>
      <p:sp>
        <p:nvSpPr>
          <p:cNvPr id="4" name="Dátum hely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77060-0A71-4068-98B5-A7A3755BCE82}" type="datetimeFigureOut">
              <a:rPr lang="hu-HU" smtClean="0"/>
              <a:pPr/>
              <a:t>2013.04.03.</a:t>
            </a:fld>
            <a:endParaRPr lang="en-US"/>
          </a:p>
        </p:txBody>
      </p:sp>
      <p:sp>
        <p:nvSpPr>
          <p:cNvPr id="5" name="Élőláb hely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Dia számának hely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86FA9B-6130-4737-973F-9205A2E96BE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hyperlink" Target="http://www.topendsports.com/testing/store-stopwatch.htm" TargetMode="External"/><Relationship Id="rId2" Type="http://schemas.openxmlformats.org/officeDocument/2006/relationships/hyperlink" Target="http://www.topendsports.com/testing/store-tape.htm"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hyperlink" Target="http://www.topendsports.com/testing/store-stopwatch.htm" TargetMode="External"/><Relationship Id="rId2" Type="http://schemas.openxmlformats.org/officeDocument/2006/relationships/hyperlink" Target="http://www.topendsports.com/testing/store-tape.htm"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ideo" Target="file:///E:\EGYETEM\TF\filmek\fitness\Court%20Illinois%20agility%20test.mp4"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video" Target="file:///E:\EGYETEM\TF\filmek\fitness\Shuttle%20Run.mp4"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topendsports.com/testing/store-cones.htm" TargetMode="External"/><Relationship Id="rId2" Type="http://schemas.openxmlformats.org/officeDocument/2006/relationships/hyperlink" Target="http://www.topendsports.com/testing/presidents-challenge.htm" TargetMode="External"/><Relationship Id="rId1" Type="http://schemas.openxmlformats.org/officeDocument/2006/relationships/slideLayout" Target="../slideLayouts/slideLayout7.xml"/><Relationship Id="rId6" Type="http://schemas.openxmlformats.org/officeDocument/2006/relationships/hyperlink" Target="http://www.topendsports.com/videos/tag/shuttle-agility/" TargetMode="External"/><Relationship Id="rId5" Type="http://schemas.openxmlformats.org/officeDocument/2006/relationships/hyperlink" Target="http://www.topendsports.com/testing/store-stopwatch.htm" TargetMode="External"/><Relationship Id="rId4" Type="http://schemas.openxmlformats.org/officeDocument/2006/relationships/hyperlink" Target="http://www.topendsports.com/testing/store-tape.htm" TargetMode="External"/></Relationships>
</file>

<file path=ppt/slides/_rels/slide29.xml.rels><?xml version="1.0" encoding="UTF-8" standalone="yes"?>
<Relationships xmlns="http://schemas.openxmlformats.org/package/2006/relationships"><Relationship Id="rId2" Type="http://schemas.openxmlformats.org/officeDocument/2006/relationships/hyperlink" Target="http://www.topendsports.com/testing/tests/agility-10m-shuttle.htm"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slideLayout" Target="../slideLayouts/slideLayout7.xml"/><Relationship Id="rId1" Type="http://schemas.openxmlformats.org/officeDocument/2006/relationships/video" Target="file:///E:\EGYETEM\TF\filmek\fitness\T-Test%20Agility.mp4" TargetMode="External"/><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hyperlink" Target="http://www.topendsports.com/testing/store-cones.htm" TargetMode="External"/><Relationship Id="rId2" Type="http://schemas.openxmlformats.org/officeDocument/2006/relationships/hyperlink" Target="http://www.topendsports.com/testing/store-tape.htm" TargetMode="External"/><Relationship Id="rId1" Type="http://schemas.openxmlformats.org/officeDocument/2006/relationships/slideLayout" Target="../slideLayouts/slideLayout7.xml"/><Relationship Id="rId6" Type="http://schemas.openxmlformats.org/officeDocument/2006/relationships/image" Target="../media/image15.gif"/><Relationship Id="rId5" Type="http://schemas.openxmlformats.org/officeDocument/2006/relationships/hyperlink" Target="http://www.topendsports.com/testing/timing-gates.htm" TargetMode="External"/><Relationship Id="rId4" Type="http://schemas.openxmlformats.org/officeDocument/2006/relationships/hyperlink" Target="http://www.topendsports.com/testing/store-stopwatch.htm"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topendsports.com/testing/store-stopwatch.htm" TargetMode="External"/><Relationship Id="rId7" Type="http://schemas.openxmlformats.org/officeDocument/2006/relationships/image" Target="../media/image16.gif"/><Relationship Id="rId2" Type="http://schemas.openxmlformats.org/officeDocument/2006/relationships/hyperlink" Target="http://www.topendsports.com/sport/soccer/soccer-sparq.htm" TargetMode="External"/><Relationship Id="rId1" Type="http://schemas.openxmlformats.org/officeDocument/2006/relationships/slideLayout" Target="../slideLayouts/slideLayout7.xml"/><Relationship Id="rId6" Type="http://schemas.openxmlformats.org/officeDocument/2006/relationships/hyperlink" Target="http://www.topendsports.com/testing/store-cones.htm" TargetMode="External"/><Relationship Id="rId5" Type="http://schemas.openxmlformats.org/officeDocument/2006/relationships/hyperlink" Target="http://www.topendsports.com/testing/store-tape.htm" TargetMode="External"/><Relationship Id="rId4" Type="http://schemas.openxmlformats.org/officeDocument/2006/relationships/hyperlink" Target="http://www.topendsports.com/testing/timing-gates.htm"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www.topendsports.com/testing/tests/3-cone-drill.htm" TargetMode="External"/><Relationship Id="rId7" Type="http://schemas.openxmlformats.org/officeDocument/2006/relationships/image" Target="../media/image17.gif"/><Relationship Id="rId2" Type="http://schemas.openxmlformats.org/officeDocument/2006/relationships/hyperlink" Target="http://www.topendsports.com/sport/gridiron/nfl-draft.htm" TargetMode="External"/><Relationship Id="rId1" Type="http://schemas.openxmlformats.org/officeDocument/2006/relationships/slideLayout" Target="../slideLayouts/slideLayout7.xml"/><Relationship Id="rId6" Type="http://schemas.openxmlformats.org/officeDocument/2006/relationships/hyperlink" Target="http://www.topendsports.com/testing/store-cones.htm" TargetMode="External"/><Relationship Id="rId5" Type="http://schemas.openxmlformats.org/officeDocument/2006/relationships/hyperlink" Target="http://www.topendsports.com/testing/store-tape.htm" TargetMode="External"/><Relationship Id="rId4" Type="http://schemas.openxmlformats.org/officeDocument/2006/relationships/hyperlink" Target="http://www.topendsports.com/testing/store-stopwatch.ht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www.topendsports.com/testing/tests/3-cone-drill.htm" TargetMode="External"/><Relationship Id="rId2" Type="http://schemas.openxmlformats.org/officeDocument/2006/relationships/hyperlink" Target="http://www.topendsports.com/sport/gridiron/nfl-draft.htm"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astore.amazon.com/fitness-testing-20/detail/B0002X7V1Q" TargetMode="Externa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hyperlink" Target="http://www.topendsports.com/testing/store-stopwatch.htm" TargetMode="External"/><Relationship Id="rId2" Type="http://schemas.openxmlformats.org/officeDocument/2006/relationships/hyperlink" Target="http://www.topendsports.com/testing/store-cones.htm" TargetMode="External"/><Relationship Id="rId1" Type="http://schemas.openxmlformats.org/officeDocument/2006/relationships/slideLayout" Target="../slideLayouts/slideLayout7.xml"/><Relationship Id="rId4" Type="http://schemas.openxmlformats.org/officeDocument/2006/relationships/hyperlink" Target="http://www.topendsports.com/testing/tests/shuttle.htm"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www.topendsports.com/testing/tests/agility-aahperd.htm" TargetMode="External"/><Relationship Id="rId2" Type="http://schemas.openxmlformats.org/officeDocument/2006/relationships/hyperlink" Target="http://www.topendsports.com/testing/senior-fitness-test.htm" TargetMode="External"/><Relationship Id="rId1" Type="http://schemas.openxmlformats.org/officeDocument/2006/relationships/slideLayout" Target="../slideLayouts/slideLayout7.xml"/><Relationship Id="rId6" Type="http://schemas.openxmlformats.org/officeDocument/2006/relationships/hyperlink" Target="http://www.topendsports.com/testing/store-tape.htm" TargetMode="External"/><Relationship Id="rId5" Type="http://schemas.openxmlformats.org/officeDocument/2006/relationships/hyperlink" Target="http://www.topendsports.com/testing/store-cones.htm" TargetMode="External"/><Relationship Id="rId4" Type="http://schemas.openxmlformats.org/officeDocument/2006/relationships/hyperlink" Target="http://www.topendsports.com/testing/store-stopwatch.htm"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1282444" y="1628800"/>
            <a:ext cx="6572296" cy="1077218"/>
          </a:xfrm>
          <a:prstGeom prst="rect">
            <a:avLst/>
          </a:prstGeom>
          <a:solidFill>
            <a:srgbClr val="FFC000"/>
          </a:solidFill>
        </p:spPr>
        <p:txBody>
          <a:bodyPr wrap="square" rtlCol="0">
            <a:spAutoFit/>
          </a:bodyPr>
          <a:lstStyle/>
          <a:p>
            <a:pPr algn="ctr"/>
            <a:r>
              <a:rPr lang="hu-HU" sz="3200" b="1" dirty="0" smtClean="0"/>
              <a:t>Gyorsaság, fürgeség, mozgékonyság (</a:t>
            </a:r>
            <a:r>
              <a:rPr lang="hu-HU" sz="3200" b="1" dirty="0" err="1" smtClean="0"/>
              <a:t>agility</a:t>
            </a:r>
            <a:r>
              <a:rPr lang="hu-HU" sz="3200" b="1" dirty="0" smtClean="0"/>
              <a:t>) tesztek</a:t>
            </a:r>
            <a:endParaRPr lang="en-US" sz="32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755576" y="487025"/>
            <a:ext cx="7776864" cy="6370975"/>
          </a:xfrm>
          <a:prstGeom prst="rect">
            <a:avLst/>
          </a:prstGeom>
          <a:noFill/>
        </p:spPr>
        <p:txBody>
          <a:bodyPr wrap="square" rtlCol="0">
            <a:spAutoFit/>
          </a:bodyPr>
          <a:lstStyle/>
          <a:p>
            <a:pPr algn="ctr"/>
            <a:r>
              <a:rPr lang="hu-HU" sz="2400" b="1" dirty="0" smtClean="0"/>
              <a:t>A teszt </a:t>
            </a:r>
            <a:r>
              <a:rPr lang="hu-HU" sz="2400" b="1" dirty="0" smtClean="0"/>
              <a:t>lefolytatása</a:t>
            </a:r>
          </a:p>
          <a:p>
            <a:pPr algn="ctr"/>
            <a:endParaRPr lang="en-US" sz="2400" b="1" dirty="0" smtClean="0"/>
          </a:p>
          <a:p>
            <a:pPr>
              <a:buFont typeface="Arial" pitchFamily="34" charset="0"/>
              <a:buChar char="•"/>
            </a:pPr>
            <a:r>
              <a:rPr lang="hu-HU" sz="2400" dirty="0" smtClean="0"/>
              <a:t>10 perc bemelegítés</a:t>
            </a:r>
            <a:r>
              <a:rPr lang="en-US" sz="2400" dirty="0" smtClean="0"/>
              <a:t> </a:t>
            </a:r>
          </a:p>
          <a:p>
            <a:pPr>
              <a:buFont typeface="Arial" pitchFamily="34" charset="0"/>
              <a:buChar char="•"/>
            </a:pPr>
            <a:r>
              <a:rPr lang="hu-HU" sz="2400" dirty="0" smtClean="0"/>
              <a:t>Az első lépcsőtől 2 vagy 6 m kimérése</a:t>
            </a:r>
            <a:endParaRPr lang="en-US" sz="2400" dirty="0" smtClean="0"/>
          </a:p>
          <a:p>
            <a:pPr>
              <a:buFont typeface="Arial" pitchFamily="34" charset="0"/>
              <a:buChar char="•"/>
            </a:pPr>
            <a:r>
              <a:rPr lang="hu-HU" sz="2400" dirty="0" smtClean="0"/>
              <a:t>A lépcsők megjelölése, amelyekre a személynek lépnie kell. </a:t>
            </a:r>
            <a:endParaRPr lang="en-US" sz="2400" dirty="0" smtClean="0"/>
          </a:p>
          <a:p>
            <a:pPr>
              <a:buFont typeface="Arial" pitchFamily="34" charset="0"/>
              <a:buChar char="•"/>
            </a:pPr>
            <a:r>
              <a:rPr lang="hu-HU" sz="2400" dirty="0" smtClean="0"/>
              <a:t>Az első és az utolsó lépcsőfok magasságbeli különbségének meghatározása (megmérése)</a:t>
            </a:r>
          </a:p>
          <a:p>
            <a:pPr>
              <a:buFont typeface="Arial" pitchFamily="34" charset="0"/>
              <a:buChar char="•"/>
            </a:pPr>
            <a:r>
              <a:rPr lang="hu-HU" sz="2400" dirty="0" smtClean="0"/>
              <a:t>A testsúly megmérése</a:t>
            </a:r>
            <a:endParaRPr lang="en-US" sz="2400" dirty="0" smtClean="0"/>
          </a:p>
          <a:p>
            <a:pPr>
              <a:buFont typeface="Arial" pitchFamily="34" charset="0"/>
              <a:buChar char="•"/>
            </a:pPr>
            <a:r>
              <a:rPr lang="hu-HU" sz="2400" dirty="0" smtClean="0"/>
              <a:t>A vizsgált személy  (VSZ) feláll az első lépcsőfoktól 2 vagy 6 méterre megjelölt vonalra</a:t>
            </a:r>
            <a:endParaRPr lang="en-US" sz="2400" dirty="0" smtClean="0"/>
          </a:p>
          <a:p>
            <a:pPr>
              <a:buFont typeface="Arial" pitchFamily="34" charset="0"/>
              <a:buChar char="•"/>
            </a:pPr>
            <a:r>
              <a:rPr lang="hu-HU" sz="2400" dirty="0" smtClean="0"/>
              <a:t>A vizsgálatvezető  indulj utasítására a VSZ maximális sebességgel elindul és a kijelölt lépcsőfokokra  lépve a lehető leggyorsabban felfut a lépcsőn.</a:t>
            </a:r>
            <a:endParaRPr lang="en-US" sz="2400" dirty="0" smtClean="0"/>
          </a:p>
          <a:p>
            <a:pPr>
              <a:buFont typeface="Arial" pitchFamily="34" charset="0"/>
              <a:buChar char="•"/>
            </a:pPr>
            <a:r>
              <a:rPr lang="hu-HU" sz="2400" dirty="0" smtClean="0"/>
              <a:t>A </a:t>
            </a:r>
            <a:r>
              <a:rPr lang="hu-HU" sz="2400" dirty="0" smtClean="0"/>
              <a:t>vizsgálatvezető </a:t>
            </a:r>
            <a:r>
              <a:rPr lang="hu-HU" sz="2400" dirty="0" smtClean="0"/>
              <a:t>akkor indítja el a stopper órát, amikor a VSZ az első kijelölt lépcsőfokra lép és akkor állítja meg, amikor az utolsó lépcsőfokra lép. </a:t>
            </a:r>
          </a:p>
          <a:p>
            <a:endParaRPr lang="en-US" sz="24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2071688" y="2043113"/>
            <a:ext cx="5000625" cy="2771775"/>
          </a:xfrm>
          <a:prstGeom prst="rect">
            <a:avLst/>
          </a:prstGeom>
          <a:noFill/>
          <a:ln w="9525">
            <a:noFill/>
            <a:miter lim="800000"/>
            <a:headEnd/>
            <a:tailEnd/>
          </a:ln>
        </p:spPr>
      </p:pic>
      <p:sp>
        <p:nvSpPr>
          <p:cNvPr id="5" name="Szövegdoboz 4"/>
          <p:cNvSpPr txBox="1"/>
          <p:nvPr/>
        </p:nvSpPr>
        <p:spPr>
          <a:xfrm>
            <a:off x="2267744" y="4869160"/>
            <a:ext cx="1728192" cy="369332"/>
          </a:xfrm>
          <a:prstGeom prst="rect">
            <a:avLst/>
          </a:prstGeom>
          <a:noFill/>
        </p:spPr>
        <p:txBody>
          <a:bodyPr wrap="square" rtlCol="0">
            <a:spAutoFit/>
          </a:bodyPr>
          <a:lstStyle/>
          <a:p>
            <a:pPr algn="ctr"/>
            <a:r>
              <a:rPr lang="hu-HU" dirty="0" smtClean="0"/>
              <a:t>2 m</a:t>
            </a:r>
            <a:endParaRPr lang="en-US" dirty="0"/>
          </a:p>
        </p:txBody>
      </p:sp>
      <p:sp>
        <p:nvSpPr>
          <p:cNvPr id="6" name="Szabadkézi sokszög 5"/>
          <p:cNvSpPr/>
          <p:nvPr/>
        </p:nvSpPr>
        <p:spPr>
          <a:xfrm>
            <a:off x="3796146" y="3861049"/>
            <a:ext cx="720436" cy="655534"/>
          </a:xfrm>
          <a:custGeom>
            <a:avLst/>
            <a:gdLst>
              <a:gd name="connsiteX0" fmla="*/ 13854 w 720436"/>
              <a:gd name="connsiteY0" fmla="*/ 535709 h 535709"/>
              <a:gd name="connsiteX1" fmla="*/ 27709 w 720436"/>
              <a:gd name="connsiteY1" fmla="*/ 438727 h 535709"/>
              <a:gd name="connsiteX2" fmla="*/ 180109 w 720436"/>
              <a:gd name="connsiteY2" fmla="*/ 133927 h 535709"/>
              <a:gd name="connsiteX3" fmla="*/ 540327 w 720436"/>
              <a:gd name="connsiteY3" fmla="*/ 9236 h 535709"/>
              <a:gd name="connsiteX4" fmla="*/ 692727 w 720436"/>
              <a:gd name="connsiteY4" fmla="*/ 78509 h 535709"/>
              <a:gd name="connsiteX5" fmla="*/ 706581 w 720436"/>
              <a:gd name="connsiteY5" fmla="*/ 78509 h 53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436" h="535709">
                <a:moveTo>
                  <a:pt x="13854" y="535709"/>
                </a:moveTo>
                <a:cubicBezTo>
                  <a:pt x="6927" y="520700"/>
                  <a:pt x="0" y="505691"/>
                  <a:pt x="27709" y="438727"/>
                </a:cubicBezTo>
                <a:cubicBezTo>
                  <a:pt x="55418" y="371763"/>
                  <a:pt x="94673" y="205509"/>
                  <a:pt x="180109" y="133927"/>
                </a:cubicBezTo>
                <a:cubicBezTo>
                  <a:pt x="265545" y="62345"/>
                  <a:pt x="454891" y="18472"/>
                  <a:pt x="540327" y="9236"/>
                </a:cubicBezTo>
                <a:cubicBezTo>
                  <a:pt x="625763" y="0"/>
                  <a:pt x="665018" y="66964"/>
                  <a:pt x="692727" y="78509"/>
                </a:cubicBezTo>
                <a:cubicBezTo>
                  <a:pt x="720436" y="90055"/>
                  <a:pt x="713508" y="84282"/>
                  <a:pt x="706581" y="7850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Szabadkézi sokszög 6"/>
          <p:cNvSpPr/>
          <p:nvPr/>
        </p:nvSpPr>
        <p:spPr>
          <a:xfrm>
            <a:off x="4499636" y="3356992"/>
            <a:ext cx="720436" cy="655534"/>
          </a:xfrm>
          <a:custGeom>
            <a:avLst/>
            <a:gdLst>
              <a:gd name="connsiteX0" fmla="*/ 13854 w 720436"/>
              <a:gd name="connsiteY0" fmla="*/ 535709 h 535709"/>
              <a:gd name="connsiteX1" fmla="*/ 27709 w 720436"/>
              <a:gd name="connsiteY1" fmla="*/ 438727 h 535709"/>
              <a:gd name="connsiteX2" fmla="*/ 180109 w 720436"/>
              <a:gd name="connsiteY2" fmla="*/ 133927 h 535709"/>
              <a:gd name="connsiteX3" fmla="*/ 540327 w 720436"/>
              <a:gd name="connsiteY3" fmla="*/ 9236 h 535709"/>
              <a:gd name="connsiteX4" fmla="*/ 692727 w 720436"/>
              <a:gd name="connsiteY4" fmla="*/ 78509 h 535709"/>
              <a:gd name="connsiteX5" fmla="*/ 706581 w 720436"/>
              <a:gd name="connsiteY5" fmla="*/ 78509 h 53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436" h="535709">
                <a:moveTo>
                  <a:pt x="13854" y="535709"/>
                </a:moveTo>
                <a:cubicBezTo>
                  <a:pt x="6927" y="520700"/>
                  <a:pt x="0" y="505691"/>
                  <a:pt x="27709" y="438727"/>
                </a:cubicBezTo>
                <a:cubicBezTo>
                  <a:pt x="55418" y="371763"/>
                  <a:pt x="94673" y="205509"/>
                  <a:pt x="180109" y="133927"/>
                </a:cubicBezTo>
                <a:cubicBezTo>
                  <a:pt x="265545" y="62345"/>
                  <a:pt x="454891" y="18472"/>
                  <a:pt x="540327" y="9236"/>
                </a:cubicBezTo>
                <a:cubicBezTo>
                  <a:pt x="625763" y="0"/>
                  <a:pt x="665018" y="66964"/>
                  <a:pt x="692727" y="78509"/>
                </a:cubicBezTo>
                <a:cubicBezTo>
                  <a:pt x="720436" y="90055"/>
                  <a:pt x="713508" y="84282"/>
                  <a:pt x="706581" y="7850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Szabadkézi sokszög 7"/>
          <p:cNvSpPr/>
          <p:nvPr/>
        </p:nvSpPr>
        <p:spPr>
          <a:xfrm>
            <a:off x="5219716" y="2917482"/>
            <a:ext cx="720436" cy="655534"/>
          </a:xfrm>
          <a:custGeom>
            <a:avLst/>
            <a:gdLst>
              <a:gd name="connsiteX0" fmla="*/ 13854 w 720436"/>
              <a:gd name="connsiteY0" fmla="*/ 535709 h 535709"/>
              <a:gd name="connsiteX1" fmla="*/ 27709 w 720436"/>
              <a:gd name="connsiteY1" fmla="*/ 438727 h 535709"/>
              <a:gd name="connsiteX2" fmla="*/ 180109 w 720436"/>
              <a:gd name="connsiteY2" fmla="*/ 133927 h 535709"/>
              <a:gd name="connsiteX3" fmla="*/ 540327 w 720436"/>
              <a:gd name="connsiteY3" fmla="*/ 9236 h 535709"/>
              <a:gd name="connsiteX4" fmla="*/ 692727 w 720436"/>
              <a:gd name="connsiteY4" fmla="*/ 78509 h 535709"/>
              <a:gd name="connsiteX5" fmla="*/ 706581 w 720436"/>
              <a:gd name="connsiteY5" fmla="*/ 78509 h 535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0436" h="535709">
                <a:moveTo>
                  <a:pt x="13854" y="535709"/>
                </a:moveTo>
                <a:cubicBezTo>
                  <a:pt x="6927" y="520700"/>
                  <a:pt x="0" y="505691"/>
                  <a:pt x="27709" y="438727"/>
                </a:cubicBezTo>
                <a:cubicBezTo>
                  <a:pt x="55418" y="371763"/>
                  <a:pt x="94673" y="205509"/>
                  <a:pt x="180109" y="133927"/>
                </a:cubicBezTo>
                <a:cubicBezTo>
                  <a:pt x="265545" y="62345"/>
                  <a:pt x="454891" y="18472"/>
                  <a:pt x="540327" y="9236"/>
                </a:cubicBezTo>
                <a:cubicBezTo>
                  <a:pt x="625763" y="0"/>
                  <a:pt x="665018" y="66964"/>
                  <a:pt x="692727" y="78509"/>
                </a:cubicBezTo>
                <a:cubicBezTo>
                  <a:pt x="720436" y="90055"/>
                  <a:pt x="713508" y="84282"/>
                  <a:pt x="706581" y="7850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Szövegdoboz 8"/>
          <p:cNvSpPr txBox="1"/>
          <p:nvPr/>
        </p:nvSpPr>
        <p:spPr>
          <a:xfrm>
            <a:off x="4355976" y="4437112"/>
            <a:ext cx="432048" cy="369332"/>
          </a:xfrm>
          <a:prstGeom prst="rect">
            <a:avLst/>
          </a:prstGeom>
          <a:noFill/>
        </p:spPr>
        <p:txBody>
          <a:bodyPr wrap="square" rtlCol="0">
            <a:spAutoFit/>
          </a:bodyPr>
          <a:lstStyle/>
          <a:p>
            <a:r>
              <a:rPr lang="hu-HU" dirty="0" smtClean="0"/>
              <a:t>2.</a:t>
            </a:r>
            <a:endParaRPr lang="en-US" dirty="0"/>
          </a:p>
        </p:txBody>
      </p:sp>
      <p:sp>
        <p:nvSpPr>
          <p:cNvPr id="10" name="Szövegdoboz 9"/>
          <p:cNvSpPr txBox="1"/>
          <p:nvPr/>
        </p:nvSpPr>
        <p:spPr>
          <a:xfrm>
            <a:off x="5652120" y="2636912"/>
            <a:ext cx="360040" cy="369332"/>
          </a:xfrm>
          <a:prstGeom prst="rect">
            <a:avLst/>
          </a:prstGeom>
          <a:noFill/>
        </p:spPr>
        <p:txBody>
          <a:bodyPr wrap="square" rtlCol="0">
            <a:spAutoFit/>
          </a:bodyPr>
          <a:lstStyle/>
          <a:p>
            <a:r>
              <a:rPr lang="hu-HU" dirty="0" smtClean="0"/>
              <a:t>6.</a:t>
            </a:r>
            <a:endParaRPr lang="en-US" dirty="0"/>
          </a:p>
        </p:txBody>
      </p:sp>
      <p:sp>
        <p:nvSpPr>
          <p:cNvPr id="11" name="Szövegdoboz 10"/>
          <p:cNvSpPr txBox="1"/>
          <p:nvPr/>
        </p:nvSpPr>
        <p:spPr>
          <a:xfrm>
            <a:off x="5292080" y="5085184"/>
            <a:ext cx="3240360" cy="369332"/>
          </a:xfrm>
          <a:prstGeom prst="rect">
            <a:avLst/>
          </a:prstGeom>
          <a:noFill/>
        </p:spPr>
        <p:txBody>
          <a:bodyPr wrap="square" rtlCol="0">
            <a:spAutoFit/>
          </a:bodyPr>
          <a:lstStyle/>
          <a:p>
            <a:r>
              <a:rPr lang="hu-HU" dirty="0" smtClean="0"/>
              <a:t>A lépcső magasság: 175 mm</a:t>
            </a:r>
            <a:endParaRPr lang="en-US" dirty="0"/>
          </a:p>
        </p:txBody>
      </p:sp>
      <p:sp>
        <p:nvSpPr>
          <p:cNvPr id="19" name="Szövegdoboz 18"/>
          <p:cNvSpPr txBox="1"/>
          <p:nvPr/>
        </p:nvSpPr>
        <p:spPr>
          <a:xfrm>
            <a:off x="1979712" y="1484784"/>
            <a:ext cx="2736304"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b="1" i="1" dirty="0" smtClean="0"/>
              <a:t>P</a:t>
            </a:r>
            <a:r>
              <a:rPr lang="en-US" sz="2400" b="1" dirty="0" smtClean="0"/>
              <a:t> = </a:t>
            </a:r>
            <a:r>
              <a:rPr lang="en-US" sz="2400" b="1" dirty="0" smtClean="0"/>
              <a:t>(</a:t>
            </a:r>
            <a:r>
              <a:rPr lang="hu-HU" sz="2400" b="1" dirty="0" smtClean="0"/>
              <a:t>m</a:t>
            </a:r>
            <a:r>
              <a:rPr lang="en-US" sz="2400" b="1" dirty="0" smtClean="0"/>
              <a:t> </a:t>
            </a:r>
            <a:r>
              <a:rPr lang="en-US" sz="2400" b="1" dirty="0" smtClean="0"/>
              <a:t>× 9.8 × </a:t>
            </a:r>
            <a:r>
              <a:rPr lang="en-US" sz="2400" b="1" i="1" dirty="0" smtClean="0"/>
              <a:t>D</a:t>
            </a:r>
            <a:r>
              <a:rPr lang="en-US" sz="2400" b="1" dirty="0" smtClean="0"/>
              <a:t>)/</a:t>
            </a:r>
            <a:r>
              <a:rPr lang="en-US" sz="2400" b="1" i="1" dirty="0" smtClean="0"/>
              <a:t>t</a:t>
            </a:r>
            <a:endParaRPr lang="en-US" sz="24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soportba foglalás 33"/>
          <p:cNvGrpSpPr/>
          <p:nvPr/>
        </p:nvGrpSpPr>
        <p:grpSpPr>
          <a:xfrm>
            <a:off x="395536" y="2420888"/>
            <a:ext cx="6840760" cy="2190683"/>
            <a:chOff x="395536" y="2420888"/>
            <a:chExt cx="6840760" cy="2190683"/>
          </a:xfrm>
        </p:grpSpPr>
        <p:grpSp>
          <p:nvGrpSpPr>
            <p:cNvPr id="6" name="Csoportba foglalás 5"/>
            <p:cNvGrpSpPr/>
            <p:nvPr/>
          </p:nvGrpSpPr>
          <p:grpSpPr>
            <a:xfrm>
              <a:off x="3635896" y="4381692"/>
              <a:ext cx="360040" cy="216024"/>
              <a:chOff x="3635896" y="4395547"/>
              <a:chExt cx="360040" cy="216024"/>
            </a:xfrm>
          </p:grpSpPr>
          <p:cxnSp>
            <p:nvCxnSpPr>
              <p:cNvPr id="3" name="Egyenes összekötő 2"/>
              <p:cNvCxnSpPr/>
              <p:nvPr/>
            </p:nvCxnSpPr>
            <p:spPr>
              <a:xfrm rot="5400000" flipH="1" flipV="1">
                <a:off x="3527884" y="4503559"/>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 name="Egyenes összekötő 3"/>
              <p:cNvCxnSpPr/>
              <p:nvPr/>
            </p:nvCxnSpPr>
            <p:spPr>
              <a:xfrm>
                <a:off x="3635896" y="4395547"/>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 name="Egyenes összekötő 4"/>
            <p:cNvCxnSpPr/>
            <p:nvPr/>
          </p:nvCxnSpPr>
          <p:spPr>
            <a:xfrm>
              <a:off x="395536" y="4611571"/>
              <a:ext cx="3240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Csoportba foglalás 6"/>
            <p:cNvGrpSpPr/>
            <p:nvPr/>
          </p:nvGrpSpPr>
          <p:grpSpPr>
            <a:xfrm>
              <a:off x="3995936" y="4149080"/>
              <a:ext cx="360040" cy="216024"/>
              <a:chOff x="3635896" y="4395547"/>
              <a:chExt cx="360040" cy="216024"/>
            </a:xfrm>
          </p:grpSpPr>
          <p:cxnSp>
            <p:nvCxnSpPr>
              <p:cNvPr id="8" name="Egyenes összekötő 7"/>
              <p:cNvCxnSpPr/>
              <p:nvPr/>
            </p:nvCxnSpPr>
            <p:spPr>
              <a:xfrm rot="5400000" flipH="1" flipV="1">
                <a:off x="3527884" y="4503559"/>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Egyenes összekötő 8"/>
              <p:cNvCxnSpPr/>
              <p:nvPr/>
            </p:nvCxnSpPr>
            <p:spPr>
              <a:xfrm>
                <a:off x="3635896" y="4395547"/>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 name="Csoportba foglalás 9"/>
            <p:cNvGrpSpPr/>
            <p:nvPr/>
          </p:nvGrpSpPr>
          <p:grpSpPr>
            <a:xfrm>
              <a:off x="4355976" y="3919201"/>
              <a:ext cx="360040" cy="216024"/>
              <a:chOff x="3635896" y="4395547"/>
              <a:chExt cx="360040" cy="216024"/>
            </a:xfrm>
          </p:grpSpPr>
          <p:cxnSp>
            <p:nvCxnSpPr>
              <p:cNvPr id="11" name="Egyenes összekötő 10"/>
              <p:cNvCxnSpPr/>
              <p:nvPr/>
            </p:nvCxnSpPr>
            <p:spPr>
              <a:xfrm rot="5400000" flipH="1" flipV="1">
                <a:off x="3527884" y="4503559"/>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Egyenes összekötő 11"/>
              <p:cNvCxnSpPr/>
              <p:nvPr/>
            </p:nvCxnSpPr>
            <p:spPr>
              <a:xfrm>
                <a:off x="3635896" y="4395547"/>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Csoportba foglalás 12"/>
            <p:cNvGrpSpPr/>
            <p:nvPr/>
          </p:nvGrpSpPr>
          <p:grpSpPr>
            <a:xfrm>
              <a:off x="4716016" y="3717032"/>
              <a:ext cx="360040" cy="216024"/>
              <a:chOff x="3635896" y="4395547"/>
              <a:chExt cx="360040" cy="216024"/>
            </a:xfrm>
          </p:grpSpPr>
          <p:cxnSp>
            <p:nvCxnSpPr>
              <p:cNvPr id="14" name="Egyenes összekötő 13"/>
              <p:cNvCxnSpPr/>
              <p:nvPr/>
            </p:nvCxnSpPr>
            <p:spPr>
              <a:xfrm rot="5400000" flipH="1" flipV="1">
                <a:off x="3527884" y="4503559"/>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Egyenes összekötő 14"/>
              <p:cNvCxnSpPr/>
              <p:nvPr/>
            </p:nvCxnSpPr>
            <p:spPr>
              <a:xfrm>
                <a:off x="3635896" y="4395547"/>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6" name="Csoportba foglalás 15"/>
            <p:cNvGrpSpPr/>
            <p:nvPr/>
          </p:nvGrpSpPr>
          <p:grpSpPr>
            <a:xfrm>
              <a:off x="5076056" y="3501008"/>
              <a:ext cx="360040" cy="216024"/>
              <a:chOff x="3635896" y="4395547"/>
              <a:chExt cx="360040" cy="216024"/>
            </a:xfrm>
          </p:grpSpPr>
          <p:cxnSp>
            <p:nvCxnSpPr>
              <p:cNvPr id="17" name="Egyenes összekötő 16"/>
              <p:cNvCxnSpPr/>
              <p:nvPr/>
            </p:nvCxnSpPr>
            <p:spPr>
              <a:xfrm rot="5400000" flipH="1" flipV="1">
                <a:off x="3527884" y="4503559"/>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Egyenes összekötő 17"/>
              <p:cNvCxnSpPr/>
              <p:nvPr/>
            </p:nvCxnSpPr>
            <p:spPr>
              <a:xfrm>
                <a:off x="3635896" y="4395547"/>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9" name="Csoportba foglalás 18"/>
            <p:cNvGrpSpPr/>
            <p:nvPr/>
          </p:nvGrpSpPr>
          <p:grpSpPr>
            <a:xfrm>
              <a:off x="5436096" y="3284984"/>
              <a:ext cx="360040" cy="216024"/>
              <a:chOff x="3635896" y="4395547"/>
              <a:chExt cx="360040" cy="216024"/>
            </a:xfrm>
          </p:grpSpPr>
          <p:cxnSp>
            <p:nvCxnSpPr>
              <p:cNvPr id="20" name="Egyenes összekötő 19"/>
              <p:cNvCxnSpPr/>
              <p:nvPr/>
            </p:nvCxnSpPr>
            <p:spPr>
              <a:xfrm rot="5400000" flipH="1" flipV="1">
                <a:off x="3527884" y="4503559"/>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Egyenes összekötő 20"/>
              <p:cNvCxnSpPr/>
              <p:nvPr/>
            </p:nvCxnSpPr>
            <p:spPr>
              <a:xfrm>
                <a:off x="3635896" y="4395547"/>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Csoportba foglalás 21"/>
            <p:cNvGrpSpPr/>
            <p:nvPr/>
          </p:nvGrpSpPr>
          <p:grpSpPr>
            <a:xfrm>
              <a:off x="5796136" y="3068960"/>
              <a:ext cx="360040" cy="216024"/>
              <a:chOff x="3635896" y="4395547"/>
              <a:chExt cx="360040" cy="216024"/>
            </a:xfrm>
          </p:grpSpPr>
          <p:cxnSp>
            <p:nvCxnSpPr>
              <p:cNvPr id="23" name="Egyenes összekötő 22"/>
              <p:cNvCxnSpPr/>
              <p:nvPr/>
            </p:nvCxnSpPr>
            <p:spPr>
              <a:xfrm rot="5400000" flipH="1" flipV="1">
                <a:off x="3527884" y="4503559"/>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Egyenes összekötő 23"/>
              <p:cNvCxnSpPr/>
              <p:nvPr/>
            </p:nvCxnSpPr>
            <p:spPr>
              <a:xfrm>
                <a:off x="3635896" y="4395547"/>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5" name="Csoportba foglalás 24"/>
            <p:cNvGrpSpPr/>
            <p:nvPr/>
          </p:nvGrpSpPr>
          <p:grpSpPr>
            <a:xfrm>
              <a:off x="6156176" y="2852936"/>
              <a:ext cx="360040" cy="216024"/>
              <a:chOff x="3635896" y="4395547"/>
              <a:chExt cx="360040" cy="216024"/>
            </a:xfrm>
          </p:grpSpPr>
          <p:cxnSp>
            <p:nvCxnSpPr>
              <p:cNvPr id="26" name="Egyenes összekötő 25"/>
              <p:cNvCxnSpPr/>
              <p:nvPr/>
            </p:nvCxnSpPr>
            <p:spPr>
              <a:xfrm rot="5400000" flipH="1" flipV="1">
                <a:off x="3527884" y="4503559"/>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Egyenes összekötő 26"/>
              <p:cNvCxnSpPr/>
              <p:nvPr/>
            </p:nvCxnSpPr>
            <p:spPr>
              <a:xfrm>
                <a:off x="3635896" y="4395547"/>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 name="Csoportba foglalás 27"/>
            <p:cNvGrpSpPr/>
            <p:nvPr/>
          </p:nvGrpSpPr>
          <p:grpSpPr>
            <a:xfrm>
              <a:off x="6516216" y="2636912"/>
              <a:ext cx="360040" cy="216024"/>
              <a:chOff x="3635896" y="4395547"/>
              <a:chExt cx="360040" cy="216024"/>
            </a:xfrm>
          </p:grpSpPr>
          <p:cxnSp>
            <p:nvCxnSpPr>
              <p:cNvPr id="29" name="Egyenes összekötő 28"/>
              <p:cNvCxnSpPr/>
              <p:nvPr/>
            </p:nvCxnSpPr>
            <p:spPr>
              <a:xfrm rot="5400000" flipH="1" flipV="1">
                <a:off x="3527884" y="4503559"/>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Egyenes összekötő 29"/>
              <p:cNvCxnSpPr/>
              <p:nvPr/>
            </p:nvCxnSpPr>
            <p:spPr>
              <a:xfrm>
                <a:off x="3635896" y="4395547"/>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Csoportba foglalás 30"/>
            <p:cNvGrpSpPr/>
            <p:nvPr/>
          </p:nvGrpSpPr>
          <p:grpSpPr>
            <a:xfrm>
              <a:off x="6876256" y="2420888"/>
              <a:ext cx="360040" cy="216024"/>
              <a:chOff x="3635896" y="4395547"/>
              <a:chExt cx="360040" cy="216024"/>
            </a:xfrm>
          </p:grpSpPr>
          <p:cxnSp>
            <p:nvCxnSpPr>
              <p:cNvPr id="32" name="Egyenes összekötő 31"/>
              <p:cNvCxnSpPr/>
              <p:nvPr/>
            </p:nvCxnSpPr>
            <p:spPr>
              <a:xfrm rot="5400000" flipH="1" flipV="1">
                <a:off x="3527884" y="4503559"/>
                <a:ext cx="2160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gyenes összekötő 32"/>
              <p:cNvCxnSpPr/>
              <p:nvPr/>
            </p:nvCxnSpPr>
            <p:spPr>
              <a:xfrm>
                <a:off x="3635896" y="4395547"/>
                <a:ext cx="36004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36" name="Egyenes összekötő 35"/>
          <p:cNvCxnSpPr/>
          <p:nvPr/>
        </p:nvCxnSpPr>
        <p:spPr>
          <a:xfrm>
            <a:off x="4355976" y="3888758"/>
            <a:ext cx="36004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Egyenes összekötő 36"/>
          <p:cNvCxnSpPr/>
          <p:nvPr/>
        </p:nvCxnSpPr>
        <p:spPr>
          <a:xfrm>
            <a:off x="6516216" y="2609202"/>
            <a:ext cx="36004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Szövegdoboz 37"/>
          <p:cNvSpPr txBox="1"/>
          <p:nvPr/>
        </p:nvSpPr>
        <p:spPr>
          <a:xfrm>
            <a:off x="1187624" y="5085184"/>
            <a:ext cx="2088232" cy="369332"/>
          </a:xfrm>
          <a:prstGeom prst="rect">
            <a:avLst/>
          </a:prstGeom>
          <a:noFill/>
        </p:spPr>
        <p:txBody>
          <a:bodyPr wrap="square" rtlCol="0">
            <a:spAutoFit/>
          </a:bodyPr>
          <a:lstStyle/>
          <a:p>
            <a:pPr algn="ctr"/>
            <a:r>
              <a:rPr lang="hu-HU" dirty="0" smtClean="0"/>
              <a:t>6 m</a:t>
            </a:r>
            <a:endParaRPr lang="en-US" dirty="0"/>
          </a:p>
        </p:txBody>
      </p:sp>
      <p:sp>
        <p:nvSpPr>
          <p:cNvPr id="39" name="Szövegdoboz 38"/>
          <p:cNvSpPr txBox="1"/>
          <p:nvPr/>
        </p:nvSpPr>
        <p:spPr>
          <a:xfrm>
            <a:off x="4427984" y="4077072"/>
            <a:ext cx="360040" cy="369332"/>
          </a:xfrm>
          <a:prstGeom prst="rect">
            <a:avLst/>
          </a:prstGeom>
          <a:noFill/>
        </p:spPr>
        <p:txBody>
          <a:bodyPr wrap="square" rtlCol="0">
            <a:spAutoFit/>
          </a:bodyPr>
          <a:lstStyle/>
          <a:p>
            <a:r>
              <a:rPr lang="hu-HU" dirty="0" smtClean="0"/>
              <a:t>3.</a:t>
            </a:r>
            <a:endParaRPr lang="en-US" dirty="0"/>
          </a:p>
        </p:txBody>
      </p:sp>
      <p:sp>
        <p:nvSpPr>
          <p:cNvPr id="40" name="Szövegdoboz 39"/>
          <p:cNvSpPr txBox="1"/>
          <p:nvPr/>
        </p:nvSpPr>
        <p:spPr>
          <a:xfrm>
            <a:off x="6588224" y="2852936"/>
            <a:ext cx="504056" cy="369332"/>
          </a:xfrm>
          <a:prstGeom prst="rect">
            <a:avLst/>
          </a:prstGeom>
          <a:noFill/>
        </p:spPr>
        <p:txBody>
          <a:bodyPr wrap="square" rtlCol="0">
            <a:spAutoFit/>
          </a:bodyPr>
          <a:lstStyle/>
          <a:p>
            <a:r>
              <a:rPr lang="hu-HU" dirty="0" smtClean="0"/>
              <a:t>9.</a:t>
            </a:r>
            <a:endParaRPr lang="en-US" dirty="0"/>
          </a:p>
        </p:txBody>
      </p:sp>
      <p:sp>
        <p:nvSpPr>
          <p:cNvPr id="41" name="Ív 40"/>
          <p:cNvSpPr/>
          <p:nvPr/>
        </p:nvSpPr>
        <p:spPr>
          <a:xfrm rot="17160793">
            <a:off x="2986617" y="3863763"/>
            <a:ext cx="2266679" cy="2154633"/>
          </a:xfrm>
          <a:prstGeom prst="arc">
            <a:avLst>
              <a:gd name="adj1" fmla="val 16411995"/>
              <a:gd name="adj2" fmla="val 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Ív 41"/>
          <p:cNvSpPr/>
          <p:nvPr/>
        </p:nvSpPr>
        <p:spPr>
          <a:xfrm rot="17731636">
            <a:off x="4092278" y="3445251"/>
            <a:ext cx="2199351" cy="1565530"/>
          </a:xfrm>
          <a:prstGeom prst="arc">
            <a:avLst>
              <a:gd name="adj1" fmla="val 16411995"/>
              <a:gd name="adj2" fmla="val 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Ív 42"/>
          <p:cNvSpPr/>
          <p:nvPr/>
        </p:nvSpPr>
        <p:spPr>
          <a:xfrm rot="17731636">
            <a:off x="5172397" y="2751750"/>
            <a:ext cx="2199351" cy="1565530"/>
          </a:xfrm>
          <a:prstGeom prst="arc">
            <a:avLst>
              <a:gd name="adj1" fmla="val 16411995"/>
              <a:gd name="adj2" fmla="val 0"/>
            </a:avLst>
          </a:pr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Szövegdoboz 43"/>
          <p:cNvSpPr txBox="1"/>
          <p:nvPr/>
        </p:nvSpPr>
        <p:spPr>
          <a:xfrm>
            <a:off x="1979712" y="1484784"/>
            <a:ext cx="2736304"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sz="2400" b="1" i="1" dirty="0" smtClean="0"/>
              <a:t>P</a:t>
            </a:r>
            <a:r>
              <a:rPr lang="en-US" sz="2400" b="1" dirty="0" smtClean="0"/>
              <a:t> = </a:t>
            </a:r>
            <a:r>
              <a:rPr lang="en-US" sz="2400" b="1" dirty="0" smtClean="0"/>
              <a:t>(</a:t>
            </a:r>
            <a:r>
              <a:rPr lang="hu-HU" sz="2400" b="1" dirty="0" smtClean="0"/>
              <a:t>m</a:t>
            </a:r>
            <a:r>
              <a:rPr lang="en-US" sz="2400" b="1" dirty="0" smtClean="0"/>
              <a:t> </a:t>
            </a:r>
            <a:r>
              <a:rPr lang="en-US" sz="2400" b="1" dirty="0" smtClean="0"/>
              <a:t>× 9.8 × </a:t>
            </a:r>
            <a:r>
              <a:rPr lang="en-US" sz="2400" b="1" i="1" dirty="0" smtClean="0"/>
              <a:t>D</a:t>
            </a:r>
            <a:r>
              <a:rPr lang="en-US" sz="2400" b="1" dirty="0" smtClean="0"/>
              <a:t>)/</a:t>
            </a:r>
            <a:r>
              <a:rPr lang="en-US" sz="2400" b="1" i="1" dirty="0" smtClean="0"/>
              <a:t>t</a:t>
            </a:r>
            <a:endParaRPr lang="en-US" sz="2400" b="1" dirty="0"/>
          </a:p>
        </p:txBody>
      </p:sp>
      <p:sp>
        <p:nvSpPr>
          <p:cNvPr id="46" name="Szövegdoboz 45"/>
          <p:cNvSpPr txBox="1"/>
          <p:nvPr/>
        </p:nvSpPr>
        <p:spPr>
          <a:xfrm>
            <a:off x="1187624" y="5662989"/>
            <a:ext cx="7488832" cy="646331"/>
          </a:xfrm>
          <a:prstGeom prst="rect">
            <a:avLst/>
          </a:prstGeom>
          <a:noFill/>
        </p:spPr>
        <p:txBody>
          <a:bodyPr wrap="square" rtlCol="0">
            <a:spAutoFit/>
          </a:bodyPr>
          <a:lstStyle/>
          <a:p>
            <a:r>
              <a:rPr lang="en-US" dirty="0" smtClean="0"/>
              <a:t>R. </a:t>
            </a:r>
            <a:r>
              <a:rPr lang="en-US" dirty="0" err="1" smtClean="0"/>
              <a:t>Margaria</a:t>
            </a:r>
            <a:r>
              <a:rPr lang="en-US" dirty="0" smtClean="0"/>
              <a:t>, </a:t>
            </a:r>
            <a:r>
              <a:rPr lang="hu-HU" dirty="0" smtClean="0"/>
              <a:t> </a:t>
            </a:r>
            <a:r>
              <a:rPr lang="en-US" dirty="0" smtClean="0"/>
              <a:t>P. </a:t>
            </a:r>
            <a:r>
              <a:rPr lang="en-US" dirty="0" err="1" smtClean="0"/>
              <a:t>Aghemo</a:t>
            </a:r>
            <a:r>
              <a:rPr lang="en-US" dirty="0" smtClean="0"/>
              <a:t>, </a:t>
            </a:r>
            <a:r>
              <a:rPr lang="hu-HU" dirty="0" smtClean="0"/>
              <a:t> </a:t>
            </a:r>
            <a:r>
              <a:rPr lang="en-US" dirty="0" smtClean="0"/>
              <a:t>and E. </a:t>
            </a:r>
            <a:r>
              <a:rPr lang="en-US" dirty="0" err="1" smtClean="0"/>
              <a:t>Rovelli</a:t>
            </a:r>
            <a:r>
              <a:rPr lang="hu-HU" dirty="0" smtClean="0"/>
              <a:t> </a:t>
            </a:r>
            <a:r>
              <a:rPr lang="en-US" b="1" dirty="0" smtClean="0"/>
              <a:t>Measurement of muscular power (anaerobic) in man </a:t>
            </a:r>
            <a:r>
              <a:rPr lang="hu-HU" b="1" dirty="0" smtClean="0"/>
              <a:t> </a:t>
            </a:r>
            <a:r>
              <a:rPr lang="en-US" i="1" dirty="0" smtClean="0"/>
              <a:t>J </a:t>
            </a:r>
            <a:r>
              <a:rPr lang="en-US" i="1" dirty="0" err="1" smtClean="0"/>
              <a:t>Appl</a:t>
            </a:r>
            <a:r>
              <a:rPr lang="en-US" i="1" dirty="0" smtClean="0"/>
              <a:t> </a:t>
            </a:r>
            <a:r>
              <a:rPr lang="en-US" i="1" dirty="0" err="1" smtClean="0"/>
              <a:t>Physiol</a:t>
            </a:r>
            <a:r>
              <a:rPr lang="en-US" i="1" dirty="0" smtClean="0"/>
              <a:t> September 1, 1966 21:(5) 1662-1664</a:t>
            </a:r>
            <a:endParaRPr lang="en-US" dirty="0"/>
          </a:p>
        </p:txBody>
      </p:sp>
      <p:cxnSp>
        <p:nvCxnSpPr>
          <p:cNvPr id="35" name="Egyenes összekötő nyíllal 34"/>
          <p:cNvCxnSpPr/>
          <p:nvPr/>
        </p:nvCxnSpPr>
        <p:spPr>
          <a:xfrm>
            <a:off x="7236296" y="2636912"/>
            <a:ext cx="0" cy="1296144"/>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5" name="Szövegdoboz 44"/>
          <p:cNvSpPr txBox="1"/>
          <p:nvPr/>
        </p:nvSpPr>
        <p:spPr>
          <a:xfrm>
            <a:off x="7433067" y="3131676"/>
            <a:ext cx="327334" cy="369332"/>
          </a:xfrm>
          <a:prstGeom prst="rect">
            <a:avLst/>
          </a:prstGeom>
          <a:noFill/>
        </p:spPr>
        <p:txBody>
          <a:bodyPr wrap="none" rtlCol="0">
            <a:spAutoFit/>
          </a:bodyPr>
          <a:lstStyle/>
          <a:p>
            <a:r>
              <a:rPr lang="hu-HU" dirty="0" smtClean="0"/>
              <a:t>D</a:t>
            </a:r>
            <a:endParaRPr lang="hu-HU"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adrant Agility Jump Test"/>
          <p:cNvPicPr>
            <a:picLocks noChangeAspect="1" noChangeArrowheads="1"/>
          </p:cNvPicPr>
          <p:nvPr/>
        </p:nvPicPr>
        <p:blipFill>
          <a:blip r:embed="rId2" cstate="print"/>
          <a:srcRect/>
          <a:stretch>
            <a:fillRect/>
          </a:stretch>
        </p:blipFill>
        <p:spPr bwMode="auto">
          <a:xfrm>
            <a:off x="4271046" y="1903909"/>
            <a:ext cx="3469306" cy="3469307"/>
          </a:xfrm>
          <a:prstGeom prst="rect">
            <a:avLst/>
          </a:prstGeom>
          <a:noFill/>
        </p:spPr>
      </p:pic>
      <p:sp>
        <p:nvSpPr>
          <p:cNvPr id="4" name="Szövegdoboz 3"/>
          <p:cNvSpPr txBox="1"/>
          <p:nvPr/>
        </p:nvSpPr>
        <p:spPr>
          <a:xfrm>
            <a:off x="2339752" y="476672"/>
            <a:ext cx="3672408" cy="461665"/>
          </a:xfrm>
          <a:prstGeom prst="rect">
            <a:avLst/>
          </a:prstGeom>
          <a:solidFill>
            <a:srgbClr val="FFC000"/>
          </a:solidFill>
        </p:spPr>
        <p:txBody>
          <a:bodyPr wrap="square" rtlCol="0">
            <a:spAutoFit/>
          </a:bodyPr>
          <a:lstStyle/>
          <a:p>
            <a:pPr algn="ctr"/>
            <a:r>
              <a:rPr lang="hu-HU" sz="2400" b="1" dirty="0" smtClean="0"/>
              <a:t>Teljes test </a:t>
            </a:r>
            <a:r>
              <a:rPr lang="hu-HU" sz="2400" b="1" dirty="0" smtClean="0"/>
              <a:t>fürgeség teszt</a:t>
            </a:r>
            <a:endParaRPr lang="en-US" sz="2400" b="1" dirty="0"/>
          </a:p>
        </p:txBody>
      </p:sp>
      <p:sp>
        <p:nvSpPr>
          <p:cNvPr id="5" name="Szövegdoboz 4"/>
          <p:cNvSpPr txBox="1"/>
          <p:nvPr/>
        </p:nvSpPr>
        <p:spPr>
          <a:xfrm>
            <a:off x="611560" y="1844824"/>
            <a:ext cx="3312368" cy="646331"/>
          </a:xfrm>
          <a:prstGeom prst="rect">
            <a:avLst/>
          </a:prstGeom>
          <a:noFill/>
        </p:spPr>
        <p:txBody>
          <a:bodyPr wrap="square" rtlCol="0">
            <a:spAutoFit/>
          </a:bodyPr>
          <a:lstStyle/>
          <a:p>
            <a:pPr algn="ctr"/>
            <a:r>
              <a:rPr lang="hu-HU" dirty="0" smtClean="0"/>
              <a:t>Páros lábbal ugrás a vonalakon át 10 mp-ig</a:t>
            </a:r>
            <a:endParaRPr lang="en-US" dirty="0"/>
          </a:p>
        </p:txBody>
      </p:sp>
      <p:sp>
        <p:nvSpPr>
          <p:cNvPr id="6" name="Szövegdoboz 5"/>
          <p:cNvSpPr txBox="1"/>
          <p:nvPr/>
        </p:nvSpPr>
        <p:spPr>
          <a:xfrm>
            <a:off x="899592" y="5949280"/>
            <a:ext cx="7128792" cy="646331"/>
          </a:xfrm>
          <a:prstGeom prst="rect">
            <a:avLst/>
          </a:prstGeom>
          <a:noFill/>
        </p:spPr>
        <p:txBody>
          <a:bodyPr wrap="square" rtlCol="0">
            <a:spAutoFit/>
          </a:bodyPr>
          <a:lstStyle/>
          <a:p>
            <a:r>
              <a:rPr lang="en-US" b="1" dirty="0" smtClean="0"/>
              <a:t>reference: </a:t>
            </a:r>
            <a:r>
              <a:rPr lang="en-US" dirty="0" smtClean="0"/>
              <a:t>Johnson, B.L.; Nelson, J.K., (1986) Quadrant Jump Test [Non-Running Type Agility Test].</a:t>
            </a:r>
            <a:endParaRPr lang="en-US" dirty="0"/>
          </a:p>
        </p:txBody>
      </p:sp>
      <p:sp>
        <p:nvSpPr>
          <p:cNvPr id="7" name="Szövegdoboz 6"/>
          <p:cNvSpPr txBox="1"/>
          <p:nvPr/>
        </p:nvSpPr>
        <p:spPr>
          <a:xfrm>
            <a:off x="683568" y="3068960"/>
            <a:ext cx="3168352" cy="923330"/>
          </a:xfrm>
          <a:prstGeom prst="rect">
            <a:avLst/>
          </a:prstGeom>
          <a:noFill/>
        </p:spPr>
        <p:txBody>
          <a:bodyPr wrap="square" rtlCol="0">
            <a:spAutoFit/>
          </a:bodyPr>
          <a:lstStyle/>
          <a:p>
            <a:r>
              <a:rPr lang="hu-HU" dirty="0" smtClean="0"/>
              <a:t>Értékelés: minden helyesen végrehajtott ugrásért egy pont. Hibás ugrásért 0,5 pont levonás</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971600" y="620688"/>
            <a:ext cx="2952328" cy="461665"/>
          </a:xfrm>
          <a:prstGeom prst="rect">
            <a:avLst/>
          </a:prstGeom>
          <a:noFill/>
        </p:spPr>
        <p:txBody>
          <a:bodyPr wrap="square" rtlCol="0">
            <a:spAutoFit/>
          </a:bodyPr>
          <a:lstStyle/>
          <a:p>
            <a:r>
              <a:rPr lang="en-US" sz="2400" b="1" dirty="0" smtClean="0"/>
              <a:t>Side-Step Test </a:t>
            </a:r>
          </a:p>
        </p:txBody>
      </p:sp>
      <p:graphicFrame>
        <p:nvGraphicFramePr>
          <p:cNvPr id="3" name="Táblázat 2"/>
          <p:cNvGraphicFramePr>
            <a:graphicFrameLocks noGrp="1"/>
          </p:cNvGraphicFramePr>
          <p:nvPr/>
        </p:nvGraphicFramePr>
        <p:xfrm>
          <a:off x="1285852" y="4203928"/>
          <a:ext cx="6000792" cy="1097280"/>
        </p:xfrm>
        <a:graphic>
          <a:graphicData uri="http://schemas.openxmlformats.org/drawingml/2006/table">
            <a:tbl>
              <a:tblPr/>
              <a:tblGrid>
                <a:gridCol w="1000132"/>
                <a:gridCol w="1000132"/>
                <a:gridCol w="1000132"/>
                <a:gridCol w="1000132"/>
                <a:gridCol w="1000132"/>
                <a:gridCol w="1000132"/>
              </a:tblGrid>
              <a:tr h="0">
                <a:tc>
                  <a:txBody>
                    <a:bodyPr/>
                    <a:lstStyle/>
                    <a:p>
                      <a:pPr algn="ctr"/>
                      <a:endParaRPr lang="hu-HU" dirty="0"/>
                    </a:p>
                  </a:txBody>
                  <a:tcPr anchor="ctr">
                    <a:lnL>
                      <a:noFill/>
                    </a:lnL>
                    <a:lnR>
                      <a:noFill/>
                    </a:lnR>
                    <a:lnT>
                      <a:noFill/>
                    </a:lnT>
                    <a:lnB>
                      <a:noFill/>
                    </a:lnB>
                  </a:tcPr>
                </a:tc>
                <a:tc>
                  <a:txBody>
                    <a:bodyPr/>
                    <a:lstStyle/>
                    <a:p>
                      <a:r>
                        <a:rPr lang="hu-HU"/>
                        <a:t>poor</a:t>
                      </a:r>
                    </a:p>
                  </a:txBody>
                  <a:tcPr anchor="ctr">
                    <a:lnL>
                      <a:noFill/>
                    </a:lnL>
                    <a:lnR>
                      <a:noFill/>
                    </a:lnR>
                    <a:lnT>
                      <a:noFill/>
                    </a:lnT>
                    <a:lnB>
                      <a:noFill/>
                    </a:lnB>
                  </a:tcPr>
                </a:tc>
                <a:tc>
                  <a:txBody>
                    <a:bodyPr/>
                    <a:lstStyle/>
                    <a:p>
                      <a:r>
                        <a:rPr lang="hu-HU"/>
                        <a:t>fair</a:t>
                      </a:r>
                    </a:p>
                  </a:txBody>
                  <a:tcPr anchor="ctr">
                    <a:lnL>
                      <a:noFill/>
                    </a:lnL>
                    <a:lnR>
                      <a:noFill/>
                    </a:lnR>
                    <a:lnT>
                      <a:noFill/>
                    </a:lnT>
                    <a:lnB>
                      <a:noFill/>
                    </a:lnB>
                  </a:tcPr>
                </a:tc>
                <a:tc>
                  <a:txBody>
                    <a:bodyPr/>
                    <a:lstStyle/>
                    <a:p>
                      <a:r>
                        <a:rPr lang="hu-HU"/>
                        <a:t>average</a:t>
                      </a:r>
                    </a:p>
                  </a:txBody>
                  <a:tcPr anchor="ctr">
                    <a:lnL>
                      <a:noFill/>
                    </a:lnL>
                    <a:lnR>
                      <a:noFill/>
                    </a:lnR>
                    <a:lnT>
                      <a:noFill/>
                    </a:lnT>
                    <a:lnB>
                      <a:noFill/>
                    </a:lnB>
                  </a:tcPr>
                </a:tc>
                <a:tc>
                  <a:txBody>
                    <a:bodyPr/>
                    <a:lstStyle/>
                    <a:p>
                      <a:r>
                        <a:rPr lang="hu-HU"/>
                        <a:t>good</a:t>
                      </a:r>
                    </a:p>
                  </a:txBody>
                  <a:tcPr anchor="ctr">
                    <a:lnL>
                      <a:noFill/>
                    </a:lnL>
                    <a:lnR>
                      <a:noFill/>
                    </a:lnR>
                    <a:lnT>
                      <a:noFill/>
                    </a:lnT>
                    <a:lnB>
                      <a:noFill/>
                    </a:lnB>
                  </a:tcPr>
                </a:tc>
                <a:tc>
                  <a:txBody>
                    <a:bodyPr/>
                    <a:lstStyle/>
                    <a:p>
                      <a:r>
                        <a:rPr lang="hu-HU"/>
                        <a:t>high</a:t>
                      </a:r>
                    </a:p>
                  </a:txBody>
                  <a:tcPr anchor="ctr">
                    <a:lnL>
                      <a:noFill/>
                    </a:lnL>
                    <a:lnR>
                      <a:noFill/>
                    </a:lnR>
                    <a:lnT>
                      <a:noFill/>
                    </a:lnT>
                    <a:lnB>
                      <a:noFill/>
                    </a:lnB>
                  </a:tcPr>
                </a:tc>
              </a:tr>
              <a:tr h="0">
                <a:tc>
                  <a:txBody>
                    <a:bodyPr/>
                    <a:lstStyle/>
                    <a:p>
                      <a:r>
                        <a:rPr lang="hu-HU"/>
                        <a:t>Female</a:t>
                      </a:r>
                    </a:p>
                  </a:txBody>
                  <a:tcPr anchor="ctr">
                    <a:lnL>
                      <a:noFill/>
                    </a:lnL>
                    <a:lnR>
                      <a:noFill/>
                    </a:lnR>
                    <a:lnT>
                      <a:noFill/>
                    </a:lnT>
                    <a:lnB>
                      <a:noFill/>
                    </a:lnB>
                  </a:tcPr>
                </a:tc>
                <a:tc>
                  <a:txBody>
                    <a:bodyPr/>
                    <a:lstStyle/>
                    <a:p>
                      <a:r>
                        <a:rPr lang="hu-HU"/>
                        <a:t>&lt;33</a:t>
                      </a:r>
                    </a:p>
                  </a:txBody>
                  <a:tcPr anchor="ctr">
                    <a:lnL>
                      <a:noFill/>
                    </a:lnL>
                    <a:lnR>
                      <a:noFill/>
                    </a:lnR>
                    <a:lnT>
                      <a:noFill/>
                    </a:lnT>
                    <a:lnB>
                      <a:noFill/>
                    </a:lnB>
                  </a:tcPr>
                </a:tc>
                <a:tc>
                  <a:txBody>
                    <a:bodyPr/>
                    <a:lstStyle/>
                    <a:p>
                      <a:r>
                        <a:rPr lang="hu-HU" dirty="0"/>
                        <a:t>34-37</a:t>
                      </a:r>
                    </a:p>
                  </a:txBody>
                  <a:tcPr anchor="ctr">
                    <a:lnL>
                      <a:noFill/>
                    </a:lnL>
                    <a:lnR>
                      <a:noFill/>
                    </a:lnR>
                    <a:lnT>
                      <a:noFill/>
                    </a:lnT>
                    <a:lnB>
                      <a:noFill/>
                    </a:lnB>
                  </a:tcPr>
                </a:tc>
                <a:tc>
                  <a:txBody>
                    <a:bodyPr/>
                    <a:lstStyle/>
                    <a:p>
                      <a:r>
                        <a:rPr lang="hu-HU"/>
                        <a:t>38-41</a:t>
                      </a:r>
                    </a:p>
                  </a:txBody>
                  <a:tcPr anchor="ctr">
                    <a:lnL>
                      <a:noFill/>
                    </a:lnL>
                    <a:lnR>
                      <a:noFill/>
                    </a:lnR>
                    <a:lnT>
                      <a:noFill/>
                    </a:lnT>
                    <a:lnB>
                      <a:noFill/>
                    </a:lnB>
                  </a:tcPr>
                </a:tc>
                <a:tc>
                  <a:txBody>
                    <a:bodyPr/>
                    <a:lstStyle/>
                    <a:p>
                      <a:r>
                        <a:rPr lang="hu-HU"/>
                        <a:t>42-45</a:t>
                      </a:r>
                    </a:p>
                  </a:txBody>
                  <a:tcPr anchor="ctr">
                    <a:lnL>
                      <a:noFill/>
                    </a:lnL>
                    <a:lnR>
                      <a:noFill/>
                    </a:lnR>
                    <a:lnT>
                      <a:noFill/>
                    </a:lnT>
                    <a:lnB>
                      <a:noFill/>
                    </a:lnB>
                  </a:tcPr>
                </a:tc>
                <a:tc>
                  <a:txBody>
                    <a:bodyPr/>
                    <a:lstStyle/>
                    <a:p>
                      <a:r>
                        <a:rPr lang="hu-HU"/>
                        <a:t>46+</a:t>
                      </a:r>
                    </a:p>
                  </a:txBody>
                  <a:tcPr anchor="ctr">
                    <a:lnL>
                      <a:noFill/>
                    </a:lnL>
                    <a:lnR>
                      <a:noFill/>
                    </a:lnR>
                    <a:lnT>
                      <a:noFill/>
                    </a:lnT>
                    <a:lnB>
                      <a:noFill/>
                    </a:lnB>
                  </a:tcPr>
                </a:tc>
              </a:tr>
              <a:tr h="0">
                <a:tc>
                  <a:txBody>
                    <a:bodyPr/>
                    <a:lstStyle/>
                    <a:p>
                      <a:r>
                        <a:rPr lang="hu-HU"/>
                        <a:t>Male</a:t>
                      </a:r>
                    </a:p>
                  </a:txBody>
                  <a:tcPr anchor="ctr">
                    <a:lnL>
                      <a:noFill/>
                    </a:lnL>
                    <a:lnR>
                      <a:noFill/>
                    </a:lnR>
                    <a:lnT>
                      <a:noFill/>
                    </a:lnT>
                    <a:lnB>
                      <a:noFill/>
                    </a:lnB>
                  </a:tcPr>
                </a:tc>
                <a:tc>
                  <a:txBody>
                    <a:bodyPr/>
                    <a:lstStyle/>
                    <a:p>
                      <a:r>
                        <a:rPr lang="hu-HU"/>
                        <a:t>&lt;37</a:t>
                      </a:r>
                    </a:p>
                  </a:txBody>
                  <a:tcPr anchor="ctr">
                    <a:lnL>
                      <a:noFill/>
                    </a:lnL>
                    <a:lnR>
                      <a:noFill/>
                    </a:lnR>
                    <a:lnT>
                      <a:noFill/>
                    </a:lnT>
                    <a:lnB>
                      <a:noFill/>
                    </a:lnB>
                  </a:tcPr>
                </a:tc>
                <a:tc>
                  <a:txBody>
                    <a:bodyPr/>
                    <a:lstStyle/>
                    <a:p>
                      <a:r>
                        <a:rPr lang="hu-HU"/>
                        <a:t>38-41</a:t>
                      </a:r>
                    </a:p>
                  </a:txBody>
                  <a:tcPr anchor="ctr">
                    <a:lnL>
                      <a:noFill/>
                    </a:lnL>
                    <a:lnR>
                      <a:noFill/>
                    </a:lnR>
                    <a:lnT>
                      <a:noFill/>
                    </a:lnT>
                    <a:lnB>
                      <a:noFill/>
                    </a:lnB>
                  </a:tcPr>
                </a:tc>
                <a:tc>
                  <a:txBody>
                    <a:bodyPr/>
                    <a:lstStyle/>
                    <a:p>
                      <a:r>
                        <a:rPr lang="hu-HU"/>
                        <a:t>42-45</a:t>
                      </a:r>
                    </a:p>
                  </a:txBody>
                  <a:tcPr anchor="ctr">
                    <a:lnL>
                      <a:noFill/>
                    </a:lnL>
                    <a:lnR>
                      <a:noFill/>
                    </a:lnR>
                    <a:lnT>
                      <a:noFill/>
                    </a:lnT>
                    <a:lnB>
                      <a:noFill/>
                    </a:lnB>
                  </a:tcPr>
                </a:tc>
                <a:tc>
                  <a:txBody>
                    <a:bodyPr/>
                    <a:lstStyle/>
                    <a:p>
                      <a:r>
                        <a:rPr lang="hu-HU"/>
                        <a:t>46-49</a:t>
                      </a:r>
                    </a:p>
                  </a:txBody>
                  <a:tcPr anchor="ctr">
                    <a:lnL>
                      <a:noFill/>
                    </a:lnL>
                    <a:lnR>
                      <a:noFill/>
                    </a:lnR>
                    <a:lnT>
                      <a:noFill/>
                    </a:lnT>
                    <a:lnB>
                      <a:noFill/>
                    </a:lnB>
                  </a:tcPr>
                </a:tc>
                <a:tc>
                  <a:txBody>
                    <a:bodyPr/>
                    <a:lstStyle/>
                    <a:p>
                      <a:r>
                        <a:rPr lang="hu-HU" dirty="0"/>
                        <a:t>50+</a:t>
                      </a:r>
                    </a:p>
                  </a:txBody>
                  <a:tcPr anchor="ctr">
                    <a:lnL>
                      <a:noFill/>
                    </a:lnL>
                    <a:lnR>
                      <a:noFill/>
                    </a:lnR>
                    <a:lnT>
                      <a:noFill/>
                    </a:lnT>
                    <a:lnB>
                      <a:noFill/>
                    </a:lnB>
                  </a:tcPr>
                </a:tc>
              </a:tr>
            </a:tbl>
          </a:graphicData>
        </a:graphic>
      </p:graphicFrame>
      <p:cxnSp>
        <p:nvCxnSpPr>
          <p:cNvPr id="6" name="Egyenes összekötő 5"/>
          <p:cNvCxnSpPr/>
          <p:nvPr/>
        </p:nvCxnSpPr>
        <p:spPr>
          <a:xfrm rot="5400000">
            <a:off x="3059832" y="2708920"/>
            <a:ext cx="23042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Egyenes összekötő 6"/>
          <p:cNvCxnSpPr/>
          <p:nvPr/>
        </p:nvCxnSpPr>
        <p:spPr>
          <a:xfrm rot="5400000">
            <a:off x="2339752" y="2708920"/>
            <a:ext cx="23042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Egyenes összekötő 7"/>
          <p:cNvCxnSpPr/>
          <p:nvPr/>
        </p:nvCxnSpPr>
        <p:spPr>
          <a:xfrm rot="5400000">
            <a:off x="3779912" y="2708920"/>
            <a:ext cx="2304256"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Szövegdoboz 8"/>
          <p:cNvSpPr txBox="1"/>
          <p:nvPr/>
        </p:nvSpPr>
        <p:spPr>
          <a:xfrm>
            <a:off x="4211960" y="1124744"/>
            <a:ext cx="864096" cy="369332"/>
          </a:xfrm>
          <a:prstGeom prst="rect">
            <a:avLst/>
          </a:prstGeom>
          <a:noFill/>
        </p:spPr>
        <p:txBody>
          <a:bodyPr wrap="square" rtlCol="0">
            <a:spAutoFit/>
          </a:bodyPr>
          <a:lstStyle/>
          <a:p>
            <a:r>
              <a:rPr lang="hu-HU" dirty="0" smtClean="0"/>
              <a:t>30 cm</a:t>
            </a:r>
            <a:endParaRPr lang="en-US" dirty="0"/>
          </a:p>
        </p:txBody>
      </p:sp>
      <p:sp>
        <p:nvSpPr>
          <p:cNvPr id="10" name="Szövegdoboz 9"/>
          <p:cNvSpPr txBox="1"/>
          <p:nvPr/>
        </p:nvSpPr>
        <p:spPr>
          <a:xfrm>
            <a:off x="539552" y="1412776"/>
            <a:ext cx="2448272" cy="369332"/>
          </a:xfrm>
          <a:prstGeom prst="rect">
            <a:avLst/>
          </a:prstGeom>
          <a:noFill/>
        </p:spPr>
        <p:txBody>
          <a:bodyPr wrap="square" rtlCol="0">
            <a:spAutoFit/>
          </a:bodyPr>
          <a:lstStyle/>
          <a:p>
            <a:r>
              <a:rPr lang="hu-HU" dirty="0" smtClean="0"/>
              <a:t>1 perces ugrás</a:t>
            </a:r>
            <a:endParaRPr lang="en-US" dirty="0"/>
          </a:p>
        </p:txBody>
      </p:sp>
      <p:cxnSp>
        <p:nvCxnSpPr>
          <p:cNvPr id="12" name="Egyenes összekötő nyíllal 11"/>
          <p:cNvCxnSpPr/>
          <p:nvPr/>
        </p:nvCxnSpPr>
        <p:spPr>
          <a:xfrm>
            <a:off x="4211960" y="2564904"/>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Egyenes összekötő nyíllal 13"/>
          <p:cNvCxnSpPr/>
          <p:nvPr/>
        </p:nvCxnSpPr>
        <p:spPr>
          <a:xfrm flipH="1">
            <a:off x="4211960" y="2852936"/>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Egyenes összekötő nyíllal 15"/>
          <p:cNvCxnSpPr/>
          <p:nvPr/>
        </p:nvCxnSpPr>
        <p:spPr>
          <a:xfrm flipH="1">
            <a:off x="3491880" y="2708920"/>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Egyenes összekötő nyíllal 17"/>
          <p:cNvCxnSpPr/>
          <p:nvPr/>
        </p:nvCxnSpPr>
        <p:spPr>
          <a:xfrm>
            <a:off x="3491880" y="2924944"/>
            <a:ext cx="72008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dissolv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shida Skills Test_ Side Step (Applicant #1).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11560" y="404664"/>
            <a:ext cx="7968885" cy="5976664"/>
          </a:xfrm>
          <a:prstGeom prst="rect">
            <a:avLst/>
          </a:prstGeom>
        </p:spPr>
      </p:pic>
    </p:spTree>
    <p:extLst>
      <p:ext uri="{BB962C8B-B14F-4D97-AF65-F5344CB8AC3E}">
        <p14:creationId xmlns:p14="http://schemas.microsoft.com/office/powerpoint/2010/main" val="315943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11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785786" y="785794"/>
            <a:ext cx="7786742" cy="2585323"/>
          </a:xfrm>
          <a:prstGeom prst="rect">
            <a:avLst/>
          </a:prstGeom>
          <a:noFill/>
        </p:spPr>
        <p:txBody>
          <a:bodyPr wrap="square" rtlCol="0">
            <a:spAutoFit/>
          </a:bodyPr>
          <a:lstStyle/>
          <a:p>
            <a:r>
              <a:rPr lang="en-US" b="1" dirty="0" smtClean="0"/>
              <a:t>Side-Step Test </a:t>
            </a:r>
          </a:p>
          <a:p>
            <a:r>
              <a:rPr lang="en-US" dirty="0" smtClean="0"/>
              <a:t>The side step test is a simple fitness test of agility.</a:t>
            </a:r>
          </a:p>
          <a:p>
            <a:r>
              <a:rPr lang="en-US" b="1" dirty="0" smtClean="0"/>
              <a:t>equipment: </a:t>
            </a:r>
            <a:r>
              <a:rPr lang="en-US" dirty="0" smtClean="0"/>
              <a:t>flat, non-slip floor, with line markings (can use masking tape), </a:t>
            </a:r>
            <a:r>
              <a:rPr lang="en-US" dirty="0" smtClean="0">
                <a:hlinkClick r:id="rId2"/>
              </a:rPr>
              <a:t>tape measure</a:t>
            </a:r>
            <a:r>
              <a:rPr lang="en-US" dirty="0" smtClean="0"/>
              <a:t>, </a:t>
            </a:r>
            <a:r>
              <a:rPr lang="en-US" dirty="0" smtClean="0">
                <a:hlinkClick r:id="rId3"/>
              </a:rPr>
              <a:t>stopwatch</a:t>
            </a:r>
            <a:endParaRPr lang="en-US" dirty="0" smtClean="0"/>
          </a:p>
          <a:p>
            <a:r>
              <a:rPr lang="en-US" b="1" dirty="0" smtClean="0"/>
              <a:t>procedure: </a:t>
            </a:r>
            <a:r>
              <a:rPr lang="en-US" dirty="0" smtClean="0"/>
              <a:t>Subject stands at a center line, then jumps 30cm to the side (e.g. right) and touches a line with the closest foot, jumps back to the center then jumps 30 cm to the other side, then back to the center. This is one complete cycle. The subject tries to complete as many cycles as possible in one minute.</a:t>
            </a:r>
          </a:p>
          <a:p>
            <a:endParaRPr lang="en-US" dirty="0"/>
          </a:p>
        </p:txBody>
      </p:sp>
      <p:graphicFrame>
        <p:nvGraphicFramePr>
          <p:cNvPr id="3" name="Táblázat 2"/>
          <p:cNvGraphicFramePr>
            <a:graphicFrameLocks noGrp="1"/>
          </p:cNvGraphicFramePr>
          <p:nvPr/>
        </p:nvGraphicFramePr>
        <p:xfrm>
          <a:off x="1285852" y="3071810"/>
          <a:ext cx="6000792" cy="1097280"/>
        </p:xfrm>
        <a:graphic>
          <a:graphicData uri="http://schemas.openxmlformats.org/drawingml/2006/table">
            <a:tbl>
              <a:tblPr/>
              <a:tblGrid>
                <a:gridCol w="1000132"/>
                <a:gridCol w="1000132"/>
                <a:gridCol w="1000132"/>
                <a:gridCol w="1000132"/>
                <a:gridCol w="1000132"/>
                <a:gridCol w="1000132"/>
              </a:tblGrid>
              <a:tr h="0">
                <a:tc>
                  <a:txBody>
                    <a:bodyPr/>
                    <a:lstStyle/>
                    <a:p>
                      <a:pPr algn="ctr"/>
                      <a:endParaRPr lang="hu-HU" dirty="0"/>
                    </a:p>
                  </a:txBody>
                  <a:tcPr anchor="ctr">
                    <a:lnL>
                      <a:noFill/>
                    </a:lnL>
                    <a:lnR>
                      <a:noFill/>
                    </a:lnR>
                    <a:lnT>
                      <a:noFill/>
                    </a:lnT>
                    <a:lnB>
                      <a:noFill/>
                    </a:lnB>
                  </a:tcPr>
                </a:tc>
                <a:tc>
                  <a:txBody>
                    <a:bodyPr/>
                    <a:lstStyle/>
                    <a:p>
                      <a:r>
                        <a:rPr lang="hu-HU"/>
                        <a:t>poor</a:t>
                      </a:r>
                    </a:p>
                  </a:txBody>
                  <a:tcPr anchor="ctr">
                    <a:lnL>
                      <a:noFill/>
                    </a:lnL>
                    <a:lnR>
                      <a:noFill/>
                    </a:lnR>
                    <a:lnT>
                      <a:noFill/>
                    </a:lnT>
                    <a:lnB>
                      <a:noFill/>
                    </a:lnB>
                  </a:tcPr>
                </a:tc>
                <a:tc>
                  <a:txBody>
                    <a:bodyPr/>
                    <a:lstStyle/>
                    <a:p>
                      <a:r>
                        <a:rPr lang="hu-HU"/>
                        <a:t>fair</a:t>
                      </a:r>
                    </a:p>
                  </a:txBody>
                  <a:tcPr anchor="ctr">
                    <a:lnL>
                      <a:noFill/>
                    </a:lnL>
                    <a:lnR>
                      <a:noFill/>
                    </a:lnR>
                    <a:lnT>
                      <a:noFill/>
                    </a:lnT>
                    <a:lnB>
                      <a:noFill/>
                    </a:lnB>
                  </a:tcPr>
                </a:tc>
                <a:tc>
                  <a:txBody>
                    <a:bodyPr/>
                    <a:lstStyle/>
                    <a:p>
                      <a:r>
                        <a:rPr lang="hu-HU"/>
                        <a:t>average</a:t>
                      </a:r>
                    </a:p>
                  </a:txBody>
                  <a:tcPr anchor="ctr">
                    <a:lnL>
                      <a:noFill/>
                    </a:lnL>
                    <a:lnR>
                      <a:noFill/>
                    </a:lnR>
                    <a:lnT>
                      <a:noFill/>
                    </a:lnT>
                    <a:lnB>
                      <a:noFill/>
                    </a:lnB>
                  </a:tcPr>
                </a:tc>
                <a:tc>
                  <a:txBody>
                    <a:bodyPr/>
                    <a:lstStyle/>
                    <a:p>
                      <a:r>
                        <a:rPr lang="hu-HU"/>
                        <a:t>good</a:t>
                      </a:r>
                    </a:p>
                  </a:txBody>
                  <a:tcPr anchor="ctr">
                    <a:lnL>
                      <a:noFill/>
                    </a:lnL>
                    <a:lnR>
                      <a:noFill/>
                    </a:lnR>
                    <a:lnT>
                      <a:noFill/>
                    </a:lnT>
                    <a:lnB>
                      <a:noFill/>
                    </a:lnB>
                  </a:tcPr>
                </a:tc>
                <a:tc>
                  <a:txBody>
                    <a:bodyPr/>
                    <a:lstStyle/>
                    <a:p>
                      <a:r>
                        <a:rPr lang="hu-HU"/>
                        <a:t>high</a:t>
                      </a:r>
                    </a:p>
                  </a:txBody>
                  <a:tcPr anchor="ctr">
                    <a:lnL>
                      <a:noFill/>
                    </a:lnL>
                    <a:lnR>
                      <a:noFill/>
                    </a:lnR>
                    <a:lnT>
                      <a:noFill/>
                    </a:lnT>
                    <a:lnB>
                      <a:noFill/>
                    </a:lnB>
                  </a:tcPr>
                </a:tc>
              </a:tr>
              <a:tr h="0">
                <a:tc>
                  <a:txBody>
                    <a:bodyPr/>
                    <a:lstStyle/>
                    <a:p>
                      <a:r>
                        <a:rPr lang="hu-HU"/>
                        <a:t>Female</a:t>
                      </a:r>
                    </a:p>
                  </a:txBody>
                  <a:tcPr anchor="ctr">
                    <a:lnL>
                      <a:noFill/>
                    </a:lnL>
                    <a:lnR>
                      <a:noFill/>
                    </a:lnR>
                    <a:lnT>
                      <a:noFill/>
                    </a:lnT>
                    <a:lnB>
                      <a:noFill/>
                    </a:lnB>
                  </a:tcPr>
                </a:tc>
                <a:tc>
                  <a:txBody>
                    <a:bodyPr/>
                    <a:lstStyle/>
                    <a:p>
                      <a:r>
                        <a:rPr lang="hu-HU"/>
                        <a:t>&lt;33</a:t>
                      </a:r>
                    </a:p>
                  </a:txBody>
                  <a:tcPr anchor="ctr">
                    <a:lnL>
                      <a:noFill/>
                    </a:lnL>
                    <a:lnR>
                      <a:noFill/>
                    </a:lnR>
                    <a:lnT>
                      <a:noFill/>
                    </a:lnT>
                    <a:lnB>
                      <a:noFill/>
                    </a:lnB>
                  </a:tcPr>
                </a:tc>
                <a:tc>
                  <a:txBody>
                    <a:bodyPr/>
                    <a:lstStyle/>
                    <a:p>
                      <a:r>
                        <a:rPr lang="hu-HU" dirty="0"/>
                        <a:t>34-37</a:t>
                      </a:r>
                    </a:p>
                  </a:txBody>
                  <a:tcPr anchor="ctr">
                    <a:lnL>
                      <a:noFill/>
                    </a:lnL>
                    <a:lnR>
                      <a:noFill/>
                    </a:lnR>
                    <a:lnT>
                      <a:noFill/>
                    </a:lnT>
                    <a:lnB>
                      <a:noFill/>
                    </a:lnB>
                  </a:tcPr>
                </a:tc>
                <a:tc>
                  <a:txBody>
                    <a:bodyPr/>
                    <a:lstStyle/>
                    <a:p>
                      <a:r>
                        <a:rPr lang="hu-HU"/>
                        <a:t>38-41</a:t>
                      </a:r>
                    </a:p>
                  </a:txBody>
                  <a:tcPr anchor="ctr">
                    <a:lnL>
                      <a:noFill/>
                    </a:lnL>
                    <a:lnR>
                      <a:noFill/>
                    </a:lnR>
                    <a:lnT>
                      <a:noFill/>
                    </a:lnT>
                    <a:lnB>
                      <a:noFill/>
                    </a:lnB>
                  </a:tcPr>
                </a:tc>
                <a:tc>
                  <a:txBody>
                    <a:bodyPr/>
                    <a:lstStyle/>
                    <a:p>
                      <a:r>
                        <a:rPr lang="hu-HU"/>
                        <a:t>42-45</a:t>
                      </a:r>
                    </a:p>
                  </a:txBody>
                  <a:tcPr anchor="ctr">
                    <a:lnL>
                      <a:noFill/>
                    </a:lnL>
                    <a:lnR>
                      <a:noFill/>
                    </a:lnR>
                    <a:lnT>
                      <a:noFill/>
                    </a:lnT>
                    <a:lnB>
                      <a:noFill/>
                    </a:lnB>
                  </a:tcPr>
                </a:tc>
                <a:tc>
                  <a:txBody>
                    <a:bodyPr/>
                    <a:lstStyle/>
                    <a:p>
                      <a:r>
                        <a:rPr lang="hu-HU"/>
                        <a:t>46+</a:t>
                      </a:r>
                    </a:p>
                  </a:txBody>
                  <a:tcPr anchor="ctr">
                    <a:lnL>
                      <a:noFill/>
                    </a:lnL>
                    <a:lnR>
                      <a:noFill/>
                    </a:lnR>
                    <a:lnT>
                      <a:noFill/>
                    </a:lnT>
                    <a:lnB>
                      <a:noFill/>
                    </a:lnB>
                  </a:tcPr>
                </a:tc>
              </a:tr>
              <a:tr h="0">
                <a:tc>
                  <a:txBody>
                    <a:bodyPr/>
                    <a:lstStyle/>
                    <a:p>
                      <a:r>
                        <a:rPr lang="hu-HU"/>
                        <a:t>Male</a:t>
                      </a:r>
                    </a:p>
                  </a:txBody>
                  <a:tcPr anchor="ctr">
                    <a:lnL>
                      <a:noFill/>
                    </a:lnL>
                    <a:lnR>
                      <a:noFill/>
                    </a:lnR>
                    <a:lnT>
                      <a:noFill/>
                    </a:lnT>
                    <a:lnB>
                      <a:noFill/>
                    </a:lnB>
                  </a:tcPr>
                </a:tc>
                <a:tc>
                  <a:txBody>
                    <a:bodyPr/>
                    <a:lstStyle/>
                    <a:p>
                      <a:r>
                        <a:rPr lang="hu-HU"/>
                        <a:t>&lt;37</a:t>
                      </a:r>
                    </a:p>
                  </a:txBody>
                  <a:tcPr anchor="ctr">
                    <a:lnL>
                      <a:noFill/>
                    </a:lnL>
                    <a:lnR>
                      <a:noFill/>
                    </a:lnR>
                    <a:lnT>
                      <a:noFill/>
                    </a:lnT>
                    <a:lnB>
                      <a:noFill/>
                    </a:lnB>
                  </a:tcPr>
                </a:tc>
                <a:tc>
                  <a:txBody>
                    <a:bodyPr/>
                    <a:lstStyle/>
                    <a:p>
                      <a:r>
                        <a:rPr lang="hu-HU"/>
                        <a:t>38-41</a:t>
                      </a:r>
                    </a:p>
                  </a:txBody>
                  <a:tcPr anchor="ctr">
                    <a:lnL>
                      <a:noFill/>
                    </a:lnL>
                    <a:lnR>
                      <a:noFill/>
                    </a:lnR>
                    <a:lnT>
                      <a:noFill/>
                    </a:lnT>
                    <a:lnB>
                      <a:noFill/>
                    </a:lnB>
                  </a:tcPr>
                </a:tc>
                <a:tc>
                  <a:txBody>
                    <a:bodyPr/>
                    <a:lstStyle/>
                    <a:p>
                      <a:r>
                        <a:rPr lang="hu-HU"/>
                        <a:t>42-45</a:t>
                      </a:r>
                    </a:p>
                  </a:txBody>
                  <a:tcPr anchor="ctr">
                    <a:lnL>
                      <a:noFill/>
                    </a:lnL>
                    <a:lnR>
                      <a:noFill/>
                    </a:lnR>
                    <a:lnT>
                      <a:noFill/>
                    </a:lnT>
                    <a:lnB>
                      <a:noFill/>
                    </a:lnB>
                  </a:tcPr>
                </a:tc>
                <a:tc>
                  <a:txBody>
                    <a:bodyPr/>
                    <a:lstStyle/>
                    <a:p>
                      <a:r>
                        <a:rPr lang="hu-HU"/>
                        <a:t>46-49</a:t>
                      </a:r>
                    </a:p>
                  </a:txBody>
                  <a:tcPr anchor="ctr">
                    <a:lnL>
                      <a:noFill/>
                    </a:lnL>
                    <a:lnR>
                      <a:noFill/>
                    </a:lnR>
                    <a:lnT>
                      <a:noFill/>
                    </a:lnT>
                    <a:lnB>
                      <a:noFill/>
                    </a:lnB>
                  </a:tcPr>
                </a:tc>
                <a:tc>
                  <a:txBody>
                    <a:bodyPr/>
                    <a:lstStyle/>
                    <a:p>
                      <a:r>
                        <a:rPr lang="hu-HU" dirty="0"/>
                        <a:t>50+</a:t>
                      </a:r>
                    </a:p>
                  </a:txBody>
                  <a:tcPr anchor="ctr">
                    <a:lnL>
                      <a:noFill/>
                    </a:lnL>
                    <a:lnR>
                      <a:noFill/>
                    </a:lnR>
                    <a:lnT>
                      <a:noFill/>
                    </a:lnT>
                    <a:lnB>
                      <a:noFill/>
                    </a:lnB>
                  </a:tcPr>
                </a:tc>
              </a:tr>
            </a:tbl>
          </a:graphicData>
        </a:graphic>
      </p:graphicFrame>
      <p:sp>
        <p:nvSpPr>
          <p:cNvPr id="4" name="Szövegdoboz 3"/>
          <p:cNvSpPr txBox="1"/>
          <p:nvPr/>
        </p:nvSpPr>
        <p:spPr>
          <a:xfrm>
            <a:off x="642910" y="4272677"/>
            <a:ext cx="7929618" cy="923330"/>
          </a:xfrm>
          <a:prstGeom prst="rect">
            <a:avLst/>
          </a:prstGeom>
          <a:noFill/>
        </p:spPr>
        <p:txBody>
          <a:bodyPr wrap="square" rtlCol="0">
            <a:spAutoFit/>
          </a:bodyPr>
          <a:lstStyle/>
          <a:p>
            <a:r>
              <a:rPr lang="en-US" b="1" dirty="0" smtClean="0"/>
              <a:t>scoring: </a:t>
            </a:r>
            <a:r>
              <a:rPr lang="en-US" dirty="0" smtClean="0"/>
              <a:t>One complete cycle is recorded as 1, and half a cycle as 0.5. The score is expressed as the number of repetitions in one minute. </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exagon Agility Test"/>
          <p:cNvPicPr>
            <a:picLocks noChangeAspect="1" noChangeArrowheads="1"/>
          </p:cNvPicPr>
          <p:nvPr/>
        </p:nvPicPr>
        <p:blipFill>
          <a:blip r:embed="rId2" cstate="print"/>
          <a:srcRect/>
          <a:stretch>
            <a:fillRect/>
          </a:stretch>
        </p:blipFill>
        <p:spPr bwMode="auto">
          <a:xfrm>
            <a:off x="5292080" y="2564904"/>
            <a:ext cx="2667000" cy="2324101"/>
          </a:xfrm>
          <a:prstGeom prst="rect">
            <a:avLst/>
          </a:prstGeom>
          <a:noFill/>
        </p:spPr>
      </p:pic>
      <p:sp>
        <p:nvSpPr>
          <p:cNvPr id="3" name="Szövegdoboz 2"/>
          <p:cNvSpPr txBox="1"/>
          <p:nvPr/>
        </p:nvSpPr>
        <p:spPr>
          <a:xfrm>
            <a:off x="971600" y="980728"/>
            <a:ext cx="3528392" cy="461665"/>
          </a:xfrm>
          <a:prstGeom prst="rect">
            <a:avLst/>
          </a:prstGeom>
          <a:noFill/>
        </p:spPr>
        <p:txBody>
          <a:bodyPr wrap="square" rtlCol="0">
            <a:spAutoFit/>
          </a:bodyPr>
          <a:lstStyle/>
          <a:p>
            <a:r>
              <a:rPr lang="en-US" sz="2400" b="1" dirty="0" smtClean="0"/>
              <a:t>Hexagon Agility Test</a:t>
            </a:r>
          </a:p>
        </p:txBody>
      </p:sp>
      <p:sp>
        <p:nvSpPr>
          <p:cNvPr id="4" name="Szövegdoboz 3"/>
          <p:cNvSpPr txBox="1"/>
          <p:nvPr/>
        </p:nvSpPr>
        <p:spPr>
          <a:xfrm>
            <a:off x="755576" y="2060848"/>
            <a:ext cx="4104456" cy="923330"/>
          </a:xfrm>
          <a:prstGeom prst="rect">
            <a:avLst/>
          </a:prstGeom>
          <a:noFill/>
        </p:spPr>
        <p:txBody>
          <a:bodyPr wrap="square" rtlCol="0">
            <a:spAutoFit/>
          </a:bodyPr>
          <a:lstStyle/>
          <a:p>
            <a:r>
              <a:rPr lang="hu-HU" dirty="0" smtClean="0"/>
              <a:t>Folyamatos ugrás a vonalakon keresztül háromszor órajárással megegyezően és ellentétesen.</a:t>
            </a:r>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1187624" y="3068960"/>
            <a:ext cx="3371850" cy="2828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ucky Lasek.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5576" y="404664"/>
            <a:ext cx="7780708" cy="5688631"/>
          </a:xfrm>
          <a:prstGeom prst="rect">
            <a:avLst/>
          </a:prstGeom>
        </p:spPr>
      </p:pic>
    </p:spTree>
    <p:extLst>
      <p:ext uri="{BB962C8B-B14F-4D97-AF65-F5344CB8AC3E}">
        <p14:creationId xmlns:p14="http://schemas.microsoft.com/office/powerpoint/2010/main" val="248491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571472" y="714356"/>
            <a:ext cx="8249000" cy="6001643"/>
          </a:xfrm>
          <a:prstGeom prst="rect">
            <a:avLst/>
          </a:prstGeom>
          <a:noFill/>
        </p:spPr>
        <p:txBody>
          <a:bodyPr wrap="square" rtlCol="0">
            <a:spAutoFit/>
          </a:bodyPr>
          <a:lstStyle/>
          <a:p>
            <a:r>
              <a:rPr lang="en-US" sz="2400" b="1" dirty="0" smtClean="0"/>
              <a:t>Hexagon Agility Test</a:t>
            </a:r>
          </a:p>
          <a:p>
            <a:r>
              <a:rPr lang="en-US" sz="2400" b="1" dirty="0" smtClean="0"/>
              <a:t>aim: </a:t>
            </a:r>
            <a:r>
              <a:rPr lang="en-US" sz="2400" dirty="0" smtClean="0"/>
              <a:t>This is a test of the ability to move quickly while maintaining balance.</a:t>
            </a:r>
          </a:p>
          <a:p>
            <a:r>
              <a:rPr lang="en-US" sz="2400" b="1" dirty="0" smtClean="0"/>
              <a:t>equipment required: </a:t>
            </a:r>
            <a:r>
              <a:rPr lang="en-US" sz="2400" dirty="0" smtClean="0">
                <a:hlinkClick r:id="rId2"/>
              </a:rPr>
              <a:t>tape measure</a:t>
            </a:r>
            <a:r>
              <a:rPr lang="en-US" sz="2400" dirty="0" smtClean="0"/>
              <a:t>, chalk or tape for marking ground, </a:t>
            </a:r>
            <a:r>
              <a:rPr lang="en-US" sz="2400" dirty="0" smtClean="0">
                <a:hlinkClick r:id="rId3"/>
              </a:rPr>
              <a:t>stopwatch</a:t>
            </a:r>
            <a:endParaRPr lang="en-US" sz="2400" dirty="0" smtClean="0"/>
          </a:p>
          <a:p>
            <a:r>
              <a:rPr lang="en-US" sz="2400" b="1" dirty="0" smtClean="0"/>
              <a:t>procedure: </a:t>
            </a:r>
            <a:r>
              <a:rPr lang="en-US" sz="2400" dirty="0" smtClean="0"/>
              <a:t>Using athletic tape, mark a hexagon (six sided shape) on the floor. The length of each side should be 24 inches (60.5 cm), and each angle should work out to be 120 </a:t>
            </a:r>
            <a:r>
              <a:rPr lang="en-US" sz="2400" dirty="0" smtClean="0"/>
              <a:t>degrees</a:t>
            </a:r>
            <a:r>
              <a:rPr lang="en-US" sz="2400" dirty="0" smtClean="0"/>
              <a:t>. The person to be tested starts with both feet together in the middle of the hexagon facing the front line. On the command 'go', they jump ahead across the line, then back over the same line into the middle of the hexagon. Then, continuing to face forward with feet together, jump over the next side and back into the hexagon. Continue this pattern for three full revolutions. Perform the test both clockwise and </a:t>
            </a:r>
            <a:r>
              <a:rPr lang="en-US" sz="2400" dirty="0" err="1" smtClean="0"/>
              <a:t>anticliockwise</a:t>
            </a:r>
            <a:r>
              <a:rPr lang="en-US" sz="2400" dirty="0" smtClean="0"/>
              <a:t>.</a:t>
            </a:r>
          </a:p>
          <a:p>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611560" y="749895"/>
            <a:ext cx="3384376" cy="461665"/>
          </a:xfrm>
          <a:prstGeom prst="rect">
            <a:avLst/>
          </a:prstGeom>
          <a:solidFill>
            <a:schemeClr val="tx2">
              <a:lumMod val="20000"/>
              <a:lumOff val="80000"/>
            </a:schemeClr>
          </a:solidFill>
        </p:spPr>
        <p:txBody>
          <a:bodyPr wrap="square" rtlCol="0">
            <a:spAutoFit/>
          </a:bodyPr>
          <a:lstStyle/>
          <a:p>
            <a:pPr algn="ctr"/>
            <a:r>
              <a:rPr lang="hu-HU" sz="2400" b="1" dirty="0" smtClean="0"/>
              <a:t>Kondicionális képesség</a:t>
            </a:r>
            <a:endParaRPr lang="en-US" sz="2400" b="1" dirty="0"/>
          </a:p>
        </p:txBody>
      </p:sp>
      <p:sp>
        <p:nvSpPr>
          <p:cNvPr id="3" name="Szövegdoboz 2"/>
          <p:cNvSpPr txBox="1"/>
          <p:nvPr/>
        </p:nvSpPr>
        <p:spPr>
          <a:xfrm>
            <a:off x="4499992" y="749894"/>
            <a:ext cx="3384376" cy="461665"/>
          </a:xfrm>
          <a:prstGeom prst="rect">
            <a:avLst/>
          </a:prstGeom>
          <a:solidFill>
            <a:schemeClr val="tx2">
              <a:lumMod val="20000"/>
              <a:lumOff val="80000"/>
            </a:schemeClr>
          </a:solidFill>
        </p:spPr>
        <p:txBody>
          <a:bodyPr wrap="square" rtlCol="0">
            <a:spAutoFit/>
          </a:bodyPr>
          <a:lstStyle/>
          <a:p>
            <a:r>
              <a:rPr lang="hu-HU" sz="2400" b="1" dirty="0" smtClean="0"/>
              <a:t>Koordinációs képesség</a:t>
            </a:r>
            <a:endParaRPr lang="en-US" sz="2400" b="1" dirty="0"/>
          </a:p>
        </p:txBody>
      </p:sp>
      <p:sp>
        <p:nvSpPr>
          <p:cNvPr id="4" name="Szövegdoboz 3"/>
          <p:cNvSpPr txBox="1"/>
          <p:nvPr/>
        </p:nvSpPr>
        <p:spPr>
          <a:xfrm>
            <a:off x="395536" y="1442393"/>
            <a:ext cx="3384376" cy="461665"/>
          </a:xfrm>
          <a:prstGeom prst="rect">
            <a:avLst/>
          </a:prstGeom>
          <a:noFill/>
        </p:spPr>
        <p:txBody>
          <a:bodyPr wrap="square" rtlCol="0">
            <a:spAutoFit/>
          </a:bodyPr>
          <a:lstStyle/>
          <a:p>
            <a:pPr algn="ctr"/>
            <a:r>
              <a:rPr lang="hu-HU" sz="2400" b="1" dirty="0" smtClean="0"/>
              <a:t>gyorsaság</a:t>
            </a:r>
            <a:endParaRPr lang="en-US" sz="2400" b="1" dirty="0"/>
          </a:p>
        </p:txBody>
      </p:sp>
      <p:sp>
        <p:nvSpPr>
          <p:cNvPr id="5" name="Szövegdoboz 4"/>
          <p:cNvSpPr txBox="1"/>
          <p:nvPr/>
        </p:nvSpPr>
        <p:spPr>
          <a:xfrm>
            <a:off x="4427984" y="1442393"/>
            <a:ext cx="3384376" cy="1200329"/>
          </a:xfrm>
          <a:prstGeom prst="rect">
            <a:avLst/>
          </a:prstGeom>
          <a:noFill/>
        </p:spPr>
        <p:txBody>
          <a:bodyPr wrap="square" rtlCol="0">
            <a:spAutoFit/>
          </a:bodyPr>
          <a:lstStyle/>
          <a:p>
            <a:pPr algn="ctr"/>
            <a:r>
              <a:rPr lang="hu-HU" sz="2400" b="1" dirty="0" smtClean="0"/>
              <a:t>fürgeség</a:t>
            </a:r>
            <a:r>
              <a:rPr lang="en-US" sz="2400" dirty="0" smtClean="0"/>
              <a:t> </a:t>
            </a:r>
            <a:endParaRPr lang="hu-HU" sz="2400" dirty="0" smtClean="0"/>
          </a:p>
          <a:p>
            <a:pPr algn="ctr"/>
            <a:r>
              <a:rPr lang="en-US" sz="2400" dirty="0" err="1" smtClean="0"/>
              <a:t>térbeli</a:t>
            </a:r>
            <a:r>
              <a:rPr lang="en-US" sz="2400" dirty="0" smtClean="0"/>
              <a:t> </a:t>
            </a:r>
            <a:r>
              <a:rPr lang="en-US" sz="2400" dirty="0" err="1" smtClean="0"/>
              <a:t>tájékozódás</a:t>
            </a:r>
            <a:endParaRPr lang="en-US" sz="2400" dirty="0" smtClean="0"/>
          </a:p>
          <a:p>
            <a:pPr algn="ctr"/>
            <a:r>
              <a:rPr lang="en-US" sz="2400" dirty="0" err="1" smtClean="0"/>
              <a:t>ritmus</a:t>
            </a:r>
            <a:endParaRPr lang="en-US" sz="2400" b="1" dirty="0"/>
          </a:p>
        </p:txBody>
      </p:sp>
      <p:sp>
        <p:nvSpPr>
          <p:cNvPr id="6" name="Szövegdoboz 5"/>
          <p:cNvSpPr txBox="1"/>
          <p:nvPr/>
        </p:nvSpPr>
        <p:spPr>
          <a:xfrm>
            <a:off x="539552" y="2306489"/>
            <a:ext cx="3312368" cy="1631216"/>
          </a:xfrm>
          <a:prstGeom prst="rect">
            <a:avLst/>
          </a:prstGeom>
          <a:noFill/>
        </p:spPr>
        <p:txBody>
          <a:bodyPr wrap="square" rtlCol="0">
            <a:spAutoFit/>
          </a:bodyPr>
          <a:lstStyle/>
          <a:p>
            <a:pPr algn="ctr"/>
            <a:r>
              <a:rPr lang="en-US" sz="2000" dirty="0" err="1" smtClean="0"/>
              <a:t>képesség</a:t>
            </a:r>
            <a:r>
              <a:rPr lang="en-US" sz="2000" dirty="0" smtClean="0"/>
              <a:t> a </a:t>
            </a:r>
            <a:r>
              <a:rPr lang="en-US" sz="2000" dirty="0" err="1" smtClean="0"/>
              <a:t>mozgások</a:t>
            </a:r>
            <a:r>
              <a:rPr lang="en-US" sz="2000" dirty="0" smtClean="0"/>
              <a:t> </a:t>
            </a:r>
            <a:r>
              <a:rPr lang="en-US" sz="2000" dirty="0" err="1" smtClean="0"/>
              <a:t>lehet</a:t>
            </a:r>
            <a:r>
              <a:rPr lang="hu-HU" sz="2000" dirty="0" smtClean="0"/>
              <a:t>ő</a:t>
            </a:r>
            <a:endParaRPr lang="en-US" sz="2000" dirty="0" smtClean="0"/>
          </a:p>
          <a:p>
            <a:pPr algn="ctr"/>
            <a:r>
              <a:rPr lang="hu-HU" sz="2000" dirty="0" smtClean="0"/>
              <a:t>legnagyobb sebességgel történő végrehajtására adott feltételek</a:t>
            </a:r>
          </a:p>
          <a:p>
            <a:pPr algn="ctr"/>
            <a:r>
              <a:rPr lang="en-US" sz="2000" dirty="0" err="1" smtClean="0"/>
              <a:t>mellett</a:t>
            </a:r>
            <a:r>
              <a:rPr lang="en-US" sz="2000" dirty="0" smtClean="0"/>
              <a:t>.</a:t>
            </a:r>
          </a:p>
        </p:txBody>
      </p:sp>
      <p:sp>
        <p:nvSpPr>
          <p:cNvPr id="7" name="Szövegdoboz 6"/>
          <p:cNvSpPr txBox="1"/>
          <p:nvPr/>
        </p:nvSpPr>
        <p:spPr>
          <a:xfrm>
            <a:off x="4716016" y="2666529"/>
            <a:ext cx="3816424"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Sheppard and Young (2006)</a:t>
            </a:r>
            <a:r>
              <a:rPr lang="hu-HU" dirty="0" smtClean="0"/>
              <a:t> képesség  a test mozgási sebességének és irányának gyors (hirtelen) megváltoztatására valamilyen jel hatására.</a:t>
            </a:r>
            <a:r>
              <a:rPr lang="en-US" dirty="0" smtClean="0"/>
              <a:t> </a:t>
            </a:r>
          </a:p>
          <a:p>
            <a:pPr algn="ctr"/>
            <a:endParaRPr lang="en-US" dirty="0"/>
          </a:p>
        </p:txBody>
      </p:sp>
      <p:sp>
        <p:nvSpPr>
          <p:cNvPr id="8" name="Szövegdoboz 7"/>
          <p:cNvSpPr txBox="1"/>
          <p:nvPr/>
        </p:nvSpPr>
        <p:spPr>
          <a:xfrm>
            <a:off x="3995936" y="4511442"/>
            <a:ext cx="4896544" cy="193899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hu-HU" sz="2000" b="1" dirty="0" smtClean="0"/>
              <a:t>Képesség a testhelyzet hatékony megváltoztatására, amelyhez az izolált mozgások integrációjára van szükség, egyfajta kombinációja az egyensúlynak, koordinációnak, gyorsaságnak reflexeknek, erőnek, állóképességnek.</a:t>
            </a:r>
            <a:r>
              <a:rPr lang="en-US" sz="2000"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ppt_w</p:attrName>
                                        </p:attrNameLst>
                                      </p:cBhvr>
                                      <p:tavLst>
                                        <p:tav tm="0">
                                          <p:val>
                                            <p:strVal val="#ppt_w*0.70"/>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9"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ppt_x</p:attrName>
                                        </p:attrNameLst>
                                      </p:cBhvr>
                                      <p:tavLst>
                                        <p:tav tm="0">
                                          <p:val>
                                            <p:strVal val="#ppt_x-.2"/>
                                          </p:val>
                                        </p:tav>
                                        <p:tav tm="100000">
                                          <p:val>
                                            <p:strVal val="#ppt_x"/>
                                          </p:val>
                                        </p:tav>
                                      </p:tavLst>
                                    </p:anim>
                                    <p:anim calcmode="lin" valueType="num">
                                      <p:cBhvr>
                                        <p:cTn id="21"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2" dur="10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9"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ppt_x</p:attrName>
                                        </p:attrNameLst>
                                      </p:cBhvr>
                                      <p:tavLst>
                                        <p:tav tm="0">
                                          <p:val>
                                            <p:strVal val="#ppt_x-.2"/>
                                          </p:val>
                                        </p:tav>
                                        <p:tav tm="100000">
                                          <p:val>
                                            <p:strVal val="#ppt_x"/>
                                          </p:val>
                                        </p:tav>
                                      </p:tavLst>
                                    </p:anim>
                                    <p:anim calcmode="lin" valueType="num">
                                      <p:cBhvr>
                                        <p:cTn id="2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ox(i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animBg="1"/>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785786" y="928670"/>
            <a:ext cx="7286676" cy="4524315"/>
          </a:xfrm>
          <a:prstGeom prst="rect">
            <a:avLst/>
          </a:prstGeom>
          <a:noFill/>
        </p:spPr>
        <p:txBody>
          <a:bodyPr wrap="square" rtlCol="0">
            <a:spAutoFit/>
          </a:bodyPr>
          <a:lstStyle/>
          <a:p>
            <a:r>
              <a:rPr lang="en-US" sz="2400" b="1" dirty="0" smtClean="0"/>
              <a:t>scoring: </a:t>
            </a:r>
            <a:r>
              <a:rPr lang="en-US" sz="2400" dirty="0" smtClean="0"/>
              <a:t>The athletes score is the time taken to complete three full revolutions. The best score from two trials is recorded. Comparison of the anticlockwise and clockwise directions will show if any imbalances exist between left and right movement skills.</a:t>
            </a:r>
          </a:p>
          <a:p>
            <a:r>
              <a:rPr lang="en-US" sz="2400" b="1" dirty="0" smtClean="0"/>
              <a:t>advantages: </a:t>
            </a:r>
            <a:r>
              <a:rPr lang="en-US" sz="2400" dirty="0" smtClean="0"/>
              <a:t>This is a simple agility test to perform, requiring limited equipment and space.</a:t>
            </a:r>
          </a:p>
          <a:p>
            <a:r>
              <a:rPr lang="en-US" sz="2400" b="1" dirty="0" smtClean="0"/>
              <a:t>disadvantages: </a:t>
            </a:r>
            <a:r>
              <a:rPr lang="en-US" sz="2400" dirty="0" smtClean="0"/>
              <a:t>Only one person can perform the test at a time.</a:t>
            </a:r>
          </a:p>
          <a:p>
            <a:r>
              <a:rPr lang="en-US" sz="2400" b="1" dirty="0" smtClean="0"/>
              <a:t>comments: </a:t>
            </a:r>
            <a:r>
              <a:rPr lang="en-US" sz="2400" dirty="0" smtClean="0"/>
              <a:t>If you jump the wrong line or land on a line then the test is to be restarted</a:t>
            </a:r>
          </a:p>
          <a:p>
            <a:endParaRPr lang="en-US"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357158" y="571480"/>
            <a:ext cx="8286808" cy="523220"/>
          </a:xfrm>
          <a:prstGeom prst="rect">
            <a:avLst/>
          </a:prstGeom>
          <a:noFill/>
        </p:spPr>
        <p:txBody>
          <a:bodyPr wrap="square" rtlCol="0">
            <a:spAutoFit/>
          </a:bodyPr>
          <a:lstStyle/>
          <a:p>
            <a:r>
              <a:rPr lang="en-US" sz="2800" b="1" dirty="0" smtClean="0"/>
              <a:t>505 Agility Test </a:t>
            </a:r>
          </a:p>
        </p:txBody>
      </p:sp>
      <p:pic>
        <p:nvPicPr>
          <p:cNvPr id="21506" name="Picture 2" descr="http://www.topendsports.com/testing/images/505.gif"/>
          <p:cNvPicPr>
            <a:picLocks noChangeAspect="1" noChangeArrowheads="1"/>
          </p:cNvPicPr>
          <p:nvPr/>
        </p:nvPicPr>
        <p:blipFill>
          <a:blip r:embed="rId2" cstate="print"/>
          <a:srcRect/>
          <a:stretch>
            <a:fillRect/>
          </a:stretch>
        </p:blipFill>
        <p:spPr bwMode="auto">
          <a:xfrm>
            <a:off x="1071538" y="4857760"/>
            <a:ext cx="5076825" cy="1466851"/>
          </a:xfrm>
          <a:prstGeom prst="rect">
            <a:avLst/>
          </a:prstGeom>
          <a:noFill/>
        </p:spPr>
      </p:pic>
      <p:pic>
        <p:nvPicPr>
          <p:cNvPr id="21508" name="Picture 4" descr="electronic timing gates"/>
          <p:cNvPicPr>
            <a:picLocks noChangeAspect="1" noChangeArrowheads="1"/>
          </p:cNvPicPr>
          <p:nvPr/>
        </p:nvPicPr>
        <p:blipFill>
          <a:blip r:embed="rId3" cstate="print"/>
          <a:srcRect/>
          <a:stretch>
            <a:fillRect/>
          </a:stretch>
        </p:blipFill>
        <p:spPr bwMode="auto">
          <a:xfrm>
            <a:off x="7215206" y="3714752"/>
            <a:ext cx="952500" cy="2581276"/>
          </a:xfrm>
          <a:prstGeom prst="rect">
            <a:avLst/>
          </a:prstGeom>
          <a:noFill/>
        </p:spPr>
      </p:pic>
      <p:sp>
        <p:nvSpPr>
          <p:cNvPr id="5" name="Szövegdoboz 4"/>
          <p:cNvSpPr txBox="1"/>
          <p:nvPr/>
        </p:nvSpPr>
        <p:spPr>
          <a:xfrm>
            <a:off x="611560" y="1556792"/>
            <a:ext cx="5544616" cy="1938992"/>
          </a:xfrm>
          <a:prstGeom prst="rect">
            <a:avLst/>
          </a:prstGeom>
          <a:noFill/>
        </p:spPr>
        <p:txBody>
          <a:bodyPr wrap="square" rtlCol="0">
            <a:spAutoFit/>
          </a:bodyPr>
          <a:lstStyle/>
          <a:p>
            <a:r>
              <a:rPr lang="hu-HU" sz="2400" dirty="0" smtClean="0"/>
              <a:t>Állórajttal indul</a:t>
            </a:r>
          </a:p>
          <a:p>
            <a:r>
              <a:rPr lang="hu-HU" sz="2400" dirty="0" smtClean="0"/>
              <a:t>A mért idő az utolsó 5 m + a fordulás utáni 5 m, azaz 10 m.</a:t>
            </a:r>
          </a:p>
          <a:p>
            <a:r>
              <a:rPr lang="hu-HU" sz="2400" dirty="0" smtClean="0"/>
              <a:t>Ismétlés kétszer. Mindkét irányban fordulás.</a:t>
            </a: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4 Soccer - 505 Agility Tes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536" y="908720"/>
            <a:ext cx="8369354" cy="4680519"/>
          </a:xfrm>
          <a:prstGeom prst="rect">
            <a:avLst/>
          </a:prstGeom>
        </p:spPr>
      </p:pic>
    </p:spTree>
    <p:extLst>
      <p:ext uri="{BB962C8B-B14F-4D97-AF65-F5344CB8AC3E}">
        <p14:creationId xmlns:p14="http://schemas.microsoft.com/office/powerpoint/2010/main" val="3167574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755576" y="548680"/>
            <a:ext cx="4176464" cy="523220"/>
          </a:xfrm>
          <a:prstGeom prst="rect">
            <a:avLst/>
          </a:prstGeom>
          <a:noFill/>
        </p:spPr>
        <p:txBody>
          <a:bodyPr wrap="square" rtlCol="0">
            <a:spAutoFit/>
          </a:bodyPr>
          <a:lstStyle/>
          <a:p>
            <a:r>
              <a:rPr lang="en-US" sz="2800" b="1" dirty="0" smtClean="0"/>
              <a:t>Illinois Agility Test </a:t>
            </a:r>
          </a:p>
        </p:txBody>
      </p:sp>
      <p:pic>
        <p:nvPicPr>
          <p:cNvPr id="4" name="Picture 2" descr="Illinois agility test diagram"/>
          <p:cNvPicPr>
            <a:picLocks noChangeAspect="1" noChangeArrowheads="1"/>
          </p:cNvPicPr>
          <p:nvPr/>
        </p:nvPicPr>
        <p:blipFill>
          <a:blip r:embed="rId2" cstate="print"/>
          <a:srcRect/>
          <a:stretch>
            <a:fillRect/>
          </a:stretch>
        </p:blipFill>
        <p:spPr bwMode="auto">
          <a:xfrm>
            <a:off x="5508104" y="2058798"/>
            <a:ext cx="3212044" cy="3327586"/>
          </a:xfrm>
          <a:prstGeom prst="rect">
            <a:avLst/>
          </a:prstGeom>
          <a:noFill/>
        </p:spPr>
      </p:pic>
      <p:sp>
        <p:nvSpPr>
          <p:cNvPr id="5" name="Szövegdoboz 4"/>
          <p:cNvSpPr txBox="1"/>
          <p:nvPr/>
        </p:nvSpPr>
        <p:spPr>
          <a:xfrm>
            <a:off x="755576" y="1484784"/>
            <a:ext cx="4320480" cy="369332"/>
          </a:xfrm>
          <a:prstGeom prst="rect">
            <a:avLst/>
          </a:prstGeom>
          <a:noFill/>
        </p:spPr>
        <p:txBody>
          <a:bodyPr wrap="square" rtlCol="0">
            <a:spAutoFit/>
          </a:bodyPr>
          <a:lstStyle/>
          <a:p>
            <a:r>
              <a:rPr lang="hu-HU" dirty="0" smtClean="0"/>
              <a:t>Futás irányváltással</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urt Illinois agility test.mp4">
            <a:hlinkClick r:id="" action="ppaction://media"/>
          </p:cNvPr>
          <p:cNvPicPr>
            <a:picLocks noRot="1" noChangeAspect="1"/>
          </p:cNvPicPr>
          <p:nvPr>
            <a:videoFile r:link="rId1"/>
          </p:nvPr>
        </p:nvPicPr>
        <p:blipFill>
          <a:blip r:embed="rId3"/>
          <a:stretch>
            <a:fillRect/>
          </a:stretch>
        </p:blipFill>
        <p:spPr>
          <a:xfrm>
            <a:off x="0" y="-27384"/>
            <a:ext cx="9144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áblázat 3"/>
          <p:cNvGraphicFramePr>
            <a:graphicFrameLocks noGrp="1"/>
          </p:cNvGraphicFramePr>
          <p:nvPr/>
        </p:nvGraphicFramePr>
        <p:xfrm>
          <a:off x="1403649" y="1268760"/>
          <a:ext cx="5616624" cy="4217073"/>
        </p:xfrm>
        <a:graphic>
          <a:graphicData uri="http://schemas.openxmlformats.org/drawingml/2006/table">
            <a:tbl>
              <a:tblPr/>
              <a:tblGrid>
                <a:gridCol w="1872208"/>
                <a:gridCol w="1872208"/>
                <a:gridCol w="1872208"/>
              </a:tblGrid>
              <a:tr h="602439">
                <a:tc gridSpan="3">
                  <a:txBody>
                    <a:bodyPr/>
                    <a:lstStyle/>
                    <a:p>
                      <a:pPr algn="ctr"/>
                      <a:r>
                        <a:rPr lang="hu-HU" sz="2400" b="1" i="1" dirty="0" err="1" smtClean="0"/>
                        <a:t>Agility</a:t>
                      </a:r>
                      <a:r>
                        <a:rPr lang="hu-HU" sz="2400" b="1" i="1" dirty="0" smtClean="0"/>
                        <a:t> </a:t>
                      </a:r>
                      <a:r>
                        <a:rPr lang="hu-HU" sz="2400" b="1" i="1" dirty="0" err="1" smtClean="0"/>
                        <a:t>Run</a:t>
                      </a:r>
                      <a:r>
                        <a:rPr lang="hu-HU" sz="2400" b="1" i="1" dirty="0" smtClean="0"/>
                        <a:t> </a:t>
                      </a:r>
                      <a:r>
                        <a:rPr lang="hu-HU" sz="2400" b="1" i="1" dirty="0" err="1" smtClean="0"/>
                        <a:t>Ratings</a:t>
                      </a:r>
                      <a:r>
                        <a:rPr lang="hu-HU" sz="2400" b="1" i="1" dirty="0" smtClean="0"/>
                        <a:t> (</a:t>
                      </a:r>
                      <a:r>
                        <a:rPr lang="hu-HU" sz="2400" b="1" i="1" dirty="0" err="1" smtClean="0"/>
                        <a:t>seconds</a:t>
                      </a:r>
                      <a:r>
                        <a:rPr lang="hu-HU" sz="2400" b="1" i="1" dirty="0" smtClean="0"/>
                        <a:t>)</a:t>
                      </a:r>
                      <a:endParaRPr lang="hu-HU" sz="2400" b="1" i="1" dirty="0"/>
                    </a:p>
                  </a:txBody>
                  <a:tcPr anchor="ctr">
                    <a:lnL>
                      <a:noFill/>
                    </a:lnL>
                    <a:lnR>
                      <a:noFill/>
                    </a:lnR>
                    <a:lnT>
                      <a:noFill/>
                    </a:lnT>
                    <a:lnB>
                      <a:noFill/>
                    </a:lnB>
                  </a:tcPr>
                </a:tc>
                <a:tc hMerge="1">
                  <a:txBody>
                    <a:bodyPr/>
                    <a:lstStyle/>
                    <a:p>
                      <a:endParaRPr lang="en-US"/>
                    </a:p>
                  </a:txBody>
                  <a:tcPr/>
                </a:tc>
                <a:tc hMerge="1">
                  <a:txBody>
                    <a:bodyPr/>
                    <a:lstStyle/>
                    <a:p>
                      <a:endParaRPr lang="en-US"/>
                    </a:p>
                  </a:txBody>
                  <a:tcPr/>
                </a:tc>
              </a:tr>
              <a:tr h="602439">
                <a:tc>
                  <a:txBody>
                    <a:bodyPr/>
                    <a:lstStyle/>
                    <a:p>
                      <a:pPr algn="ctr"/>
                      <a:r>
                        <a:rPr lang="hu-HU" sz="2400" b="1" i="1"/>
                        <a:t>Rating</a:t>
                      </a:r>
                    </a:p>
                  </a:txBody>
                  <a:tcPr anchor="ctr">
                    <a:lnL>
                      <a:noFill/>
                    </a:lnL>
                    <a:lnR>
                      <a:noFill/>
                    </a:lnR>
                    <a:lnT>
                      <a:noFill/>
                    </a:lnT>
                    <a:lnB>
                      <a:noFill/>
                    </a:lnB>
                  </a:tcPr>
                </a:tc>
                <a:tc>
                  <a:txBody>
                    <a:bodyPr/>
                    <a:lstStyle/>
                    <a:p>
                      <a:pPr algn="ctr"/>
                      <a:r>
                        <a:rPr lang="hu-HU" sz="2400" b="1" i="1"/>
                        <a:t>Males</a:t>
                      </a:r>
                    </a:p>
                  </a:txBody>
                  <a:tcPr anchor="ctr">
                    <a:lnL>
                      <a:noFill/>
                    </a:lnL>
                    <a:lnR>
                      <a:noFill/>
                    </a:lnR>
                    <a:lnT>
                      <a:noFill/>
                    </a:lnT>
                    <a:lnB>
                      <a:noFill/>
                    </a:lnB>
                  </a:tcPr>
                </a:tc>
                <a:tc>
                  <a:txBody>
                    <a:bodyPr/>
                    <a:lstStyle/>
                    <a:p>
                      <a:pPr algn="ctr"/>
                      <a:r>
                        <a:rPr lang="hu-HU" sz="2400" b="1" i="1"/>
                        <a:t>Females</a:t>
                      </a:r>
                    </a:p>
                  </a:txBody>
                  <a:tcPr anchor="ctr">
                    <a:lnL>
                      <a:noFill/>
                    </a:lnL>
                    <a:lnR>
                      <a:noFill/>
                    </a:lnR>
                    <a:lnT>
                      <a:noFill/>
                    </a:lnT>
                    <a:lnB>
                      <a:noFill/>
                    </a:lnB>
                  </a:tcPr>
                </a:tc>
              </a:tr>
              <a:tr h="602439">
                <a:tc>
                  <a:txBody>
                    <a:bodyPr/>
                    <a:lstStyle/>
                    <a:p>
                      <a:pPr algn="ctr"/>
                      <a:r>
                        <a:rPr lang="hu-HU" sz="2400" b="1" i="1"/>
                        <a:t>Excellent</a:t>
                      </a:r>
                    </a:p>
                  </a:txBody>
                  <a:tcPr anchor="ctr">
                    <a:lnL>
                      <a:noFill/>
                    </a:lnL>
                    <a:lnR>
                      <a:noFill/>
                    </a:lnR>
                    <a:lnT>
                      <a:noFill/>
                    </a:lnT>
                    <a:lnB>
                      <a:noFill/>
                    </a:lnB>
                  </a:tcPr>
                </a:tc>
                <a:tc>
                  <a:txBody>
                    <a:bodyPr/>
                    <a:lstStyle/>
                    <a:p>
                      <a:pPr algn="ctr"/>
                      <a:r>
                        <a:rPr lang="hu-HU" sz="2400" b="1" i="1" dirty="0"/>
                        <a:t>&lt; 15.2</a:t>
                      </a:r>
                    </a:p>
                  </a:txBody>
                  <a:tcPr anchor="ctr">
                    <a:lnL>
                      <a:noFill/>
                    </a:lnL>
                    <a:lnR>
                      <a:noFill/>
                    </a:lnR>
                    <a:lnT>
                      <a:noFill/>
                    </a:lnT>
                    <a:lnB>
                      <a:noFill/>
                    </a:lnB>
                  </a:tcPr>
                </a:tc>
                <a:tc>
                  <a:txBody>
                    <a:bodyPr/>
                    <a:lstStyle/>
                    <a:p>
                      <a:pPr algn="ctr"/>
                      <a:r>
                        <a:rPr lang="hu-HU" sz="2400" b="1" i="1"/>
                        <a:t>&lt; 17.0</a:t>
                      </a:r>
                    </a:p>
                  </a:txBody>
                  <a:tcPr anchor="ctr">
                    <a:lnL>
                      <a:noFill/>
                    </a:lnL>
                    <a:lnR>
                      <a:noFill/>
                    </a:lnR>
                    <a:lnT>
                      <a:noFill/>
                    </a:lnT>
                    <a:lnB>
                      <a:noFill/>
                    </a:lnB>
                  </a:tcPr>
                </a:tc>
              </a:tr>
              <a:tr h="602439">
                <a:tc>
                  <a:txBody>
                    <a:bodyPr/>
                    <a:lstStyle/>
                    <a:p>
                      <a:pPr algn="ctr"/>
                      <a:r>
                        <a:rPr lang="hu-HU" sz="2400" b="1" i="1"/>
                        <a:t>Good</a:t>
                      </a:r>
                    </a:p>
                  </a:txBody>
                  <a:tcPr anchor="ctr">
                    <a:lnL>
                      <a:noFill/>
                    </a:lnL>
                    <a:lnR>
                      <a:noFill/>
                    </a:lnR>
                    <a:lnT>
                      <a:noFill/>
                    </a:lnT>
                    <a:lnB>
                      <a:noFill/>
                    </a:lnB>
                  </a:tcPr>
                </a:tc>
                <a:tc>
                  <a:txBody>
                    <a:bodyPr/>
                    <a:lstStyle/>
                    <a:p>
                      <a:pPr algn="ctr"/>
                      <a:r>
                        <a:rPr lang="hu-HU" sz="2400" b="1" i="1"/>
                        <a:t>16.1-15.2</a:t>
                      </a:r>
                    </a:p>
                  </a:txBody>
                  <a:tcPr anchor="ctr">
                    <a:lnL>
                      <a:noFill/>
                    </a:lnL>
                    <a:lnR>
                      <a:noFill/>
                    </a:lnR>
                    <a:lnT>
                      <a:noFill/>
                    </a:lnT>
                    <a:lnB>
                      <a:noFill/>
                    </a:lnB>
                  </a:tcPr>
                </a:tc>
                <a:tc>
                  <a:txBody>
                    <a:bodyPr/>
                    <a:lstStyle/>
                    <a:p>
                      <a:pPr algn="ctr"/>
                      <a:r>
                        <a:rPr lang="hu-HU" sz="2400" b="1" i="1" dirty="0" smtClean="0"/>
                        <a:t>17.9-17.0</a:t>
                      </a:r>
                      <a:endParaRPr lang="hu-HU" sz="2400" b="1" i="1" dirty="0"/>
                    </a:p>
                  </a:txBody>
                  <a:tcPr anchor="ctr">
                    <a:lnL>
                      <a:noFill/>
                    </a:lnL>
                    <a:lnR>
                      <a:noFill/>
                    </a:lnR>
                    <a:lnT>
                      <a:noFill/>
                    </a:lnT>
                    <a:lnB>
                      <a:noFill/>
                    </a:lnB>
                  </a:tcPr>
                </a:tc>
              </a:tr>
              <a:tr h="602439">
                <a:tc>
                  <a:txBody>
                    <a:bodyPr/>
                    <a:lstStyle/>
                    <a:p>
                      <a:pPr algn="ctr"/>
                      <a:r>
                        <a:rPr lang="hu-HU" sz="2400" b="1" i="1"/>
                        <a:t>Average</a:t>
                      </a:r>
                    </a:p>
                  </a:txBody>
                  <a:tcPr anchor="ctr">
                    <a:lnL>
                      <a:noFill/>
                    </a:lnL>
                    <a:lnR>
                      <a:noFill/>
                    </a:lnR>
                    <a:lnT>
                      <a:noFill/>
                    </a:lnT>
                    <a:lnB>
                      <a:noFill/>
                    </a:lnB>
                  </a:tcPr>
                </a:tc>
                <a:tc>
                  <a:txBody>
                    <a:bodyPr/>
                    <a:lstStyle/>
                    <a:p>
                      <a:pPr algn="ctr"/>
                      <a:r>
                        <a:rPr lang="hu-HU" sz="2400" b="1" i="1"/>
                        <a:t>18.1-16.2</a:t>
                      </a:r>
                    </a:p>
                  </a:txBody>
                  <a:tcPr anchor="ctr">
                    <a:lnL>
                      <a:noFill/>
                    </a:lnL>
                    <a:lnR>
                      <a:noFill/>
                    </a:lnR>
                    <a:lnT>
                      <a:noFill/>
                    </a:lnT>
                    <a:lnB>
                      <a:noFill/>
                    </a:lnB>
                  </a:tcPr>
                </a:tc>
                <a:tc>
                  <a:txBody>
                    <a:bodyPr/>
                    <a:lstStyle/>
                    <a:p>
                      <a:pPr algn="ctr"/>
                      <a:r>
                        <a:rPr lang="hu-HU" sz="2400" b="1" i="1"/>
                        <a:t>21.7-18.0</a:t>
                      </a:r>
                    </a:p>
                  </a:txBody>
                  <a:tcPr anchor="ctr">
                    <a:lnL>
                      <a:noFill/>
                    </a:lnL>
                    <a:lnR>
                      <a:noFill/>
                    </a:lnR>
                    <a:lnT>
                      <a:noFill/>
                    </a:lnT>
                    <a:lnB>
                      <a:noFill/>
                    </a:lnB>
                  </a:tcPr>
                </a:tc>
              </a:tr>
              <a:tr h="602439">
                <a:tc>
                  <a:txBody>
                    <a:bodyPr/>
                    <a:lstStyle/>
                    <a:p>
                      <a:pPr algn="ctr"/>
                      <a:r>
                        <a:rPr lang="hu-HU" sz="2400" b="1" i="1"/>
                        <a:t>Fair </a:t>
                      </a:r>
                    </a:p>
                  </a:txBody>
                  <a:tcPr anchor="ctr">
                    <a:lnL>
                      <a:noFill/>
                    </a:lnL>
                    <a:lnR>
                      <a:noFill/>
                    </a:lnR>
                    <a:lnT>
                      <a:noFill/>
                    </a:lnT>
                    <a:lnB>
                      <a:noFill/>
                    </a:lnB>
                  </a:tcPr>
                </a:tc>
                <a:tc>
                  <a:txBody>
                    <a:bodyPr/>
                    <a:lstStyle/>
                    <a:p>
                      <a:pPr algn="ctr"/>
                      <a:r>
                        <a:rPr lang="hu-HU" sz="2400" b="1" i="1"/>
                        <a:t>18.3-18.2</a:t>
                      </a:r>
                    </a:p>
                  </a:txBody>
                  <a:tcPr anchor="ctr">
                    <a:lnL>
                      <a:noFill/>
                    </a:lnL>
                    <a:lnR>
                      <a:noFill/>
                    </a:lnR>
                    <a:lnT>
                      <a:noFill/>
                    </a:lnT>
                    <a:lnB>
                      <a:noFill/>
                    </a:lnB>
                  </a:tcPr>
                </a:tc>
                <a:tc>
                  <a:txBody>
                    <a:bodyPr/>
                    <a:lstStyle/>
                    <a:p>
                      <a:pPr algn="ctr"/>
                      <a:r>
                        <a:rPr lang="hu-HU" sz="2400" b="1" i="1"/>
                        <a:t>23.0-21.8</a:t>
                      </a:r>
                    </a:p>
                  </a:txBody>
                  <a:tcPr anchor="ctr">
                    <a:lnL>
                      <a:noFill/>
                    </a:lnL>
                    <a:lnR>
                      <a:noFill/>
                    </a:lnR>
                    <a:lnT>
                      <a:noFill/>
                    </a:lnT>
                    <a:lnB>
                      <a:noFill/>
                    </a:lnB>
                  </a:tcPr>
                </a:tc>
              </a:tr>
              <a:tr h="602439">
                <a:tc>
                  <a:txBody>
                    <a:bodyPr/>
                    <a:lstStyle/>
                    <a:p>
                      <a:pPr algn="ctr"/>
                      <a:r>
                        <a:rPr lang="hu-HU" sz="2400" b="1" i="1"/>
                        <a:t>Poor</a:t>
                      </a:r>
                    </a:p>
                  </a:txBody>
                  <a:tcPr anchor="ctr">
                    <a:lnL>
                      <a:noFill/>
                    </a:lnL>
                    <a:lnR>
                      <a:noFill/>
                    </a:lnR>
                    <a:lnT>
                      <a:noFill/>
                    </a:lnT>
                    <a:lnB>
                      <a:noFill/>
                    </a:lnB>
                  </a:tcPr>
                </a:tc>
                <a:tc>
                  <a:txBody>
                    <a:bodyPr/>
                    <a:lstStyle/>
                    <a:p>
                      <a:pPr algn="ctr"/>
                      <a:r>
                        <a:rPr lang="hu-HU" sz="2400" b="1" i="1"/>
                        <a:t>&gt; 18.3</a:t>
                      </a:r>
                    </a:p>
                  </a:txBody>
                  <a:tcPr anchor="ctr">
                    <a:lnL>
                      <a:noFill/>
                    </a:lnL>
                    <a:lnR>
                      <a:noFill/>
                    </a:lnR>
                    <a:lnT>
                      <a:noFill/>
                    </a:lnT>
                    <a:lnB>
                      <a:noFill/>
                    </a:lnB>
                  </a:tcPr>
                </a:tc>
                <a:tc>
                  <a:txBody>
                    <a:bodyPr/>
                    <a:lstStyle/>
                    <a:p>
                      <a:pPr algn="ctr"/>
                      <a:r>
                        <a:rPr lang="hu-HU" sz="2400" b="1" i="1" dirty="0"/>
                        <a:t>&gt; 23.0</a:t>
                      </a:r>
                    </a:p>
                  </a:txBody>
                  <a:tcPr anchor="ctr">
                    <a:lnL>
                      <a:noFill/>
                    </a:lnL>
                    <a:lnR>
                      <a:noFill/>
                    </a:lnR>
                    <a:lnT>
                      <a:noFill/>
                    </a:lnT>
                    <a:lnB>
                      <a:noFill/>
                    </a:lnB>
                  </a:tcPr>
                </a:tc>
              </a:tr>
            </a:tbl>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u-HU" sz="1800" b="0" i="0" u="none" strike="noStrike" cap="none" normalizeH="0" baseline="0" smtClean="0">
                <a:ln>
                  <a:noFill/>
                </a:ln>
                <a:solidFill>
                  <a:schemeClr val="tx1"/>
                </a:solidFill>
                <a:effectLst/>
                <a:latin typeface="Arial" pitchFamily="34" charset="0"/>
                <a:cs typeface="Arial" pitchFamily="34" charset="0"/>
              </a:rPr>
              <a:t/>
            </a:r>
            <a:br>
              <a:rPr kumimoji="0" lang="hu-HU" sz="1800" b="0" i="0" u="none" strike="noStrike" cap="none" normalizeH="0" baseline="0" smtClean="0">
                <a:ln>
                  <a:noFill/>
                </a:ln>
                <a:solidFill>
                  <a:schemeClr val="tx1"/>
                </a:solidFill>
                <a:effectLst/>
                <a:latin typeface="Arial" pitchFamily="34" charset="0"/>
                <a:cs typeface="Arial" pitchFamily="34" charset="0"/>
              </a:rPr>
            </a:br>
            <a:endParaRPr kumimoji="0" lang="hu-HU"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Szövegdoboz 4"/>
          <p:cNvSpPr txBox="1"/>
          <p:nvPr/>
        </p:nvSpPr>
        <p:spPr>
          <a:xfrm>
            <a:off x="971600" y="764704"/>
            <a:ext cx="5472608" cy="461665"/>
          </a:xfrm>
          <a:prstGeom prst="rect">
            <a:avLst/>
          </a:prstGeom>
          <a:noFill/>
        </p:spPr>
        <p:txBody>
          <a:bodyPr wrap="square" rtlCol="0">
            <a:spAutoFit/>
          </a:bodyPr>
          <a:lstStyle/>
          <a:p>
            <a:r>
              <a:rPr lang="en-US" sz="2400" b="1" dirty="0" smtClean="0"/>
              <a:t>Agility Shuttle Run Test</a:t>
            </a:r>
          </a:p>
        </p:txBody>
      </p:sp>
      <p:cxnSp>
        <p:nvCxnSpPr>
          <p:cNvPr id="7" name="Egyenes összekötő 6"/>
          <p:cNvCxnSpPr/>
          <p:nvPr/>
        </p:nvCxnSpPr>
        <p:spPr>
          <a:xfrm>
            <a:off x="2339752" y="2276872"/>
            <a:ext cx="3960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Egyenes összekötő 7"/>
          <p:cNvCxnSpPr/>
          <p:nvPr/>
        </p:nvCxnSpPr>
        <p:spPr>
          <a:xfrm>
            <a:off x="2339752" y="5517232"/>
            <a:ext cx="396044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églalap 8"/>
          <p:cNvSpPr/>
          <p:nvPr/>
        </p:nvSpPr>
        <p:spPr>
          <a:xfrm>
            <a:off x="3563888" y="1916832"/>
            <a:ext cx="21602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églalap 9"/>
          <p:cNvSpPr/>
          <p:nvPr/>
        </p:nvSpPr>
        <p:spPr>
          <a:xfrm>
            <a:off x="4211960" y="1916832"/>
            <a:ext cx="216024"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Egyenes összekötő nyíllal 11"/>
          <p:cNvCxnSpPr/>
          <p:nvPr/>
        </p:nvCxnSpPr>
        <p:spPr>
          <a:xfrm rot="5400000" flipH="1" flipV="1">
            <a:off x="1943708" y="3897052"/>
            <a:ext cx="309634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Egyenes összekötő nyíllal 13"/>
          <p:cNvCxnSpPr/>
          <p:nvPr/>
        </p:nvCxnSpPr>
        <p:spPr>
          <a:xfrm rot="5400000">
            <a:off x="2375756" y="3897052"/>
            <a:ext cx="309634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Egyenes összekötő nyíllal 14"/>
          <p:cNvCxnSpPr/>
          <p:nvPr/>
        </p:nvCxnSpPr>
        <p:spPr>
          <a:xfrm rot="5400000" flipH="1" flipV="1">
            <a:off x="2735002" y="3896258"/>
            <a:ext cx="309634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Egyenes összekötő nyíllal 15"/>
          <p:cNvCxnSpPr/>
          <p:nvPr/>
        </p:nvCxnSpPr>
        <p:spPr>
          <a:xfrm rot="5400000">
            <a:off x="3167050" y="3896258"/>
            <a:ext cx="309634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Szövegdoboz 16"/>
          <p:cNvSpPr txBox="1"/>
          <p:nvPr/>
        </p:nvSpPr>
        <p:spPr>
          <a:xfrm>
            <a:off x="5724128" y="3501008"/>
            <a:ext cx="2016224" cy="369332"/>
          </a:xfrm>
          <a:prstGeom prst="rect">
            <a:avLst/>
          </a:prstGeom>
          <a:noFill/>
        </p:spPr>
        <p:txBody>
          <a:bodyPr wrap="square" rtlCol="0">
            <a:spAutoFit/>
          </a:bodyPr>
          <a:lstStyle/>
          <a:p>
            <a:r>
              <a:rPr lang="hu-HU" dirty="0" smtClean="0"/>
              <a:t>10 m</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uttle Run.mp4">
            <a:hlinkClick r:id="" action="ppaction://media"/>
          </p:cNvPr>
          <p:cNvPicPr>
            <a:picLocks noRot="1" noChangeAspect="1"/>
          </p:cNvPicPr>
          <p:nvPr>
            <a:videoFile r:link="rId1"/>
          </p:nvPr>
        </p:nvPicPr>
        <p:blipFill>
          <a:blip r:embed="rId3"/>
          <a:stretch>
            <a:fillRect/>
          </a:stretch>
        </p:blipFill>
        <p:spPr>
          <a:xfrm>
            <a:off x="683568" y="548680"/>
            <a:ext cx="7632848" cy="572463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39024" y="548680"/>
            <a:ext cx="8928992" cy="6001643"/>
          </a:xfrm>
          <a:prstGeom prst="rect">
            <a:avLst/>
          </a:prstGeom>
          <a:noFill/>
        </p:spPr>
        <p:txBody>
          <a:bodyPr wrap="square" rtlCol="0">
            <a:spAutoFit/>
          </a:bodyPr>
          <a:lstStyle/>
          <a:p>
            <a:r>
              <a:rPr lang="en-US" sz="2400" b="1" dirty="0" smtClean="0"/>
              <a:t>Agility Shuttle Run Test</a:t>
            </a:r>
          </a:p>
          <a:p>
            <a:r>
              <a:rPr lang="en-US" sz="2400" dirty="0" smtClean="0"/>
              <a:t>This test describes the procedure as used in the </a:t>
            </a:r>
            <a:r>
              <a:rPr lang="en-US" sz="2400" dirty="0" smtClean="0">
                <a:hlinkClick r:id="rId2"/>
              </a:rPr>
              <a:t>President's Challenge</a:t>
            </a:r>
            <a:r>
              <a:rPr lang="en-US" sz="2400" dirty="0" smtClean="0"/>
              <a:t> Fitness Awards. The variations listed below give other ways to also perform this test.</a:t>
            </a:r>
          </a:p>
          <a:p>
            <a:r>
              <a:rPr lang="en-US" sz="2400" b="1" dirty="0" smtClean="0"/>
              <a:t>purpose: </a:t>
            </a:r>
            <a:r>
              <a:rPr lang="en-US" sz="2400" dirty="0" smtClean="0"/>
              <a:t>this is a test of speed and agility, which is important in many sports. </a:t>
            </a:r>
          </a:p>
          <a:p>
            <a:r>
              <a:rPr lang="en-US" sz="2400" b="1" dirty="0" smtClean="0"/>
              <a:t>equipment required: </a:t>
            </a:r>
            <a:r>
              <a:rPr lang="en-US" sz="2400" dirty="0" smtClean="0"/>
              <a:t>wooden blocks, </a:t>
            </a:r>
            <a:r>
              <a:rPr lang="en-US" sz="2400" dirty="0" smtClean="0">
                <a:hlinkClick r:id="rId3"/>
              </a:rPr>
              <a:t>marker cones</a:t>
            </a:r>
            <a:r>
              <a:rPr lang="en-US" sz="2400" dirty="0" smtClean="0"/>
              <a:t>, </a:t>
            </a:r>
            <a:r>
              <a:rPr lang="en-US" sz="2400" dirty="0" smtClean="0">
                <a:hlinkClick r:id="rId4"/>
              </a:rPr>
              <a:t>measurement tape</a:t>
            </a:r>
            <a:r>
              <a:rPr lang="en-US" sz="2400" dirty="0" smtClean="0"/>
              <a:t>, </a:t>
            </a:r>
            <a:r>
              <a:rPr lang="en-US" sz="2400" dirty="0" smtClean="0">
                <a:hlinkClick r:id="rId5"/>
              </a:rPr>
              <a:t>stopwatch</a:t>
            </a:r>
            <a:r>
              <a:rPr lang="en-US" sz="2400" dirty="0" smtClean="0"/>
              <a:t>, non-slip surface.</a:t>
            </a:r>
          </a:p>
          <a:p>
            <a:r>
              <a:rPr lang="en-US" sz="2400" b="1" dirty="0" smtClean="0"/>
              <a:t>procedure: </a:t>
            </a:r>
            <a:r>
              <a:rPr lang="en-US" sz="2400" dirty="0" smtClean="0"/>
              <a:t>This test requires the person to run back and forth between two parallel lines as fast as possible. Set up two lines of cones 30 feet apart or use line markings, and place two blocks of wood or a similar object behind one of the lines. Starting at the line opposite the blocks, on the signal "Ready? Go!" the participant runs to the other line, picks up a block and returns to place it behind the starting line, then returns to pick up the second block, then runs with it back across the line. See </a:t>
            </a:r>
            <a:r>
              <a:rPr lang="en-US" sz="2400" dirty="0" smtClean="0">
                <a:hlinkClick r:id="rId6"/>
              </a:rPr>
              <a:t>Shuttle Agility Test video</a:t>
            </a:r>
            <a:endParaRPr lang="en-US" sz="24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642910" y="785794"/>
            <a:ext cx="7929618" cy="5262979"/>
          </a:xfrm>
          <a:prstGeom prst="rect">
            <a:avLst/>
          </a:prstGeom>
          <a:noFill/>
        </p:spPr>
        <p:txBody>
          <a:bodyPr wrap="square" rtlCol="0">
            <a:spAutoFit/>
          </a:bodyPr>
          <a:lstStyle/>
          <a:p>
            <a:r>
              <a:rPr lang="en-US" sz="2400" b="1" dirty="0" smtClean="0"/>
              <a:t>scoring: </a:t>
            </a:r>
            <a:r>
              <a:rPr lang="en-US" sz="2400" dirty="0" smtClean="0"/>
              <a:t>Two or more trails may be performed, and the quickest time is recorded. Results are recorded to the nearest tenth of a second. </a:t>
            </a:r>
          </a:p>
          <a:p>
            <a:r>
              <a:rPr lang="en-US" sz="2400" b="1" dirty="0" smtClean="0"/>
              <a:t>variations / modifications: </a:t>
            </a:r>
            <a:r>
              <a:rPr lang="en-US" sz="2400" dirty="0" smtClean="0"/>
              <a:t>The test procedure can be varied by changing the number of shuttles performed, the distance between turns (see the similar </a:t>
            </a:r>
            <a:r>
              <a:rPr lang="en-US" sz="2400" dirty="0" smtClean="0">
                <a:hlinkClick r:id="rId2"/>
              </a:rPr>
              <a:t>10 meter shuttle</a:t>
            </a:r>
            <a:r>
              <a:rPr lang="en-US" sz="2400" dirty="0" smtClean="0"/>
              <a:t>) and by removing the need for the person pick up and return objects from the turning points.</a:t>
            </a:r>
          </a:p>
          <a:p>
            <a:r>
              <a:rPr lang="en-US" sz="2400" b="1" dirty="0" smtClean="0"/>
              <a:t>advantages: </a:t>
            </a:r>
            <a:r>
              <a:rPr lang="en-US" sz="2400" dirty="0" smtClean="0"/>
              <a:t>this test can be conducted on large groups relatively quickly with minimal equipment required. </a:t>
            </a:r>
          </a:p>
          <a:p>
            <a:r>
              <a:rPr lang="en-US" sz="2400" b="1" dirty="0" smtClean="0"/>
              <a:t>comments: </a:t>
            </a:r>
            <a:r>
              <a:rPr lang="en-US" sz="2400" dirty="0" smtClean="0"/>
              <a:t>the blocks should be placed at the line, not thrown across them. Also make sure the participants run through the finish line to maximize their score. 30 feet = 9.144 meters</a:t>
            </a:r>
            <a:endParaRPr lang="en-US" sz="24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735400" y="836712"/>
            <a:ext cx="7344816" cy="523220"/>
          </a:xfrm>
          <a:prstGeom prst="rect">
            <a:avLst/>
          </a:prstGeom>
          <a:solidFill>
            <a:schemeClr val="tx2">
              <a:lumMod val="20000"/>
              <a:lumOff val="80000"/>
            </a:schemeClr>
          </a:solidFill>
        </p:spPr>
        <p:txBody>
          <a:bodyPr wrap="square" rtlCol="0">
            <a:spAutoFit/>
          </a:bodyPr>
          <a:lstStyle/>
          <a:p>
            <a:pPr algn="ctr"/>
            <a:r>
              <a:rPr lang="hu-HU" sz="2800" dirty="0" smtClean="0"/>
              <a:t>Reakcióidő</a:t>
            </a:r>
            <a:endParaRPr lang="en-US" sz="2800" dirty="0"/>
          </a:p>
        </p:txBody>
      </p:sp>
      <p:sp>
        <p:nvSpPr>
          <p:cNvPr id="3" name="Szövegdoboz 2"/>
          <p:cNvSpPr txBox="1"/>
          <p:nvPr/>
        </p:nvSpPr>
        <p:spPr>
          <a:xfrm>
            <a:off x="914088" y="2132856"/>
            <a:ext cx="7056784" cy="523220"/>
          </a:xfrm>
          <a:prstGeom prst="rect">
            <a:avLst/>
          </a:prstGeom>
          <a:solidFill>
            <a:schemeClr val="tx2">
              <a:lumMod val="20000"/>
              <a:lumOff val="80000"/>
            </a:schemeClr>
          </a:solidFill>
        </p:spPr>
        <p:txBody>
          <a:bodyPr wrap="square" rtlCol="0">
            <a:spAutoFit/>
          </a:bodyPr>
          <a:lstStyle/>
          <a:p>
            <a:pPr algn="ctr"/>
            <a:r>
              <a:rPr lang="hu-HU" sz="2800" dirty="0" smtClean="0"/>
              <a:t>Pozicionálási gyorsaság</a:t>
            </a:r>
            <a:endParaRPr lang="en-US" sz="2800" dirty="0"/>
          </a:p>
        </p:txBody>
      </p:sp>
      <p:sp>
        <p:nvSpPr>
          <p:cNvPr id="4" name="Szövegdoboz 3"/>
          <p:cNvSpPr txBox="1"/>
          <p:nvPr/>
        </p:nvSpPr>
        <p:spPr>
          <a:xfrm>
            <a:off x="1403648" y="3619488"/>
            <a:ext cx="6552728" cy="584775"/>
          </a:xfrm>
          <a:prstGeom prst="rect">
            <a:avLst/>
          </a:prstGeom>
          <a:solidFill>
            <a:srgbClr val="92D050"/>
          </a:solidFill>
        </p:spPr>
        <p:txBody>
          <a:bodyPr wrap="square" rtlCol="0">
            <a:spAutoFit/>
          </a:bodyPr>
          <a:lstStyle/>
          <a:p>
            <a:pPr algn="ctr"/>
            <a:r>
              <a:rPr lang="hu-HU" sz="3200" b="1" i="1" dirty="0" smtClean="0"/>
              <a:t>Mozdulatgyorsaság</a:t>
            </a:r>
            <a:endParaRPr lang="en-US" sz="3200" b="1" i="1" dirty="0"/>
          </a:p>
        </p:txBody>
      </p:sp>
      <p:sp>
        <p:nvSpPr>
          <p:cNvPr id="5" name="Szövegdoboz 4"/>
          <p:cNvSpPr txBox="1"/>
          <p:nvPr/>
        </p:nvSpPr>
        <p:spPr>
          <a:xfrm>
            <a:off x="1475656" y="5301208"/>
            <a:ext cx="6336704" cy="584775"/>
          </a:xfrm>
          <a:prstGeom prst="rect">
            <a:avLst/>
          </a:prstGeom>
          <a:solidFill>
            <a:srgbClr val="92D050"/>
          </a:solidFill>
        </p:spPr>
        <p:txBody>
          <a:bodyPr wrap="square" rtlCol="0">
            <a:spAutoFit/>
          </a:bodyPr>
          <a:lstStyle/>
          <a:p>
            <a:pPr algn="ctr"/>
            <a:r>
              <a:rPr lang="hu-HU" sz="3200" b="1" i="1" dirty="0" smtClean="0"/>
              <a:t>Mozgásgyorsaság</a:t>
            </a:r>
            <a:endParaRPr lang="en-US" sz="32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t test of agility"/>
          <p:cNvPicPr>
            <a:picLocks noChangeAspect="1" noChangeArrowheads="1"/>
          </p:cNvPicPr>
          <p:nvPr/>
        </p:nvPicPr>
        <p:blipFill>
          <a:blip r:embed="rId3" cstate="print"/>
          <a:srcRect/>
          <a:stretch>
            <a:fillRect/>
          </a:stretch>
        </p:blipFill>
        <p:spPr bwMode="auto">
          <a:xfrm>
            <a:off x="5508104" y="548680"/>
            <a:ext cx="3219450" cy="2981326"/>
          </a:xfrm>
          <a:prstGeom prst="rect">
            <a:avLst/>
          </a:prstGeom>
          <a:noFill/>
        </p:spPr>
      </p:pic>
      <p:sp>
        <p:nvSpPr>
          <p:cNvPr id="3" name="Szövegdoboz 2"/>
          <p:cNvSpPr txBox="1"/>
          <p:nvPr/>
        </p:nvSpPr>
        <p:spPr>
          <a:xfrm>
            <a:off x="1043608" y="329912"/>
            <a:ext cx="3960440" cy="523220"/>
          </a:xfrm>
          <a:prstGeom prst="rect">
            <a:avLst/>
          </a:prstGeom>
          <a:solidFill>
            <a:srgbClr val="FFC000"/>
          </a:solidFill>
        </p:spPr>
        <p:txBody>
          <a:bodyPr wrap="square" rtlCol="0">
            <a:spAutoFit/>
          </a:bodyPr>
          <a:lstStyle/>
          <a:p>
            <a:pPr algn="ctr"/>
            <a:r>
              <a:rPr lang="hu-HU" sz="2800" b="1" dirty="0" err="1" smtClean="0"/>
              <a:t>Agility</a:t>
            </a:r>
            <a:r>
              <a:rPr lang="hu-HU" sz="2800" b="1" dirty="0" smtClean="0"/>
              <a:t> </a:t>
            </a:r>
            <a:r>
              <a:rPr lang="hu-HU" sz="2800" b="1" dirty="0" err="1" smtClean="0"/>
              <a:t>T-Test</a:t>
            </a:r>
            <a:r>
              <a:rPr lang="hu-HU" sz="2800" b="1" dirty="0" smtClean="0"/>
              <a:t> </a:t>
            </a:r>
          </a:p>
        </p:txBody>
      </p:sp>
      <p:graphicFrame>
        <p:nvGraphicFramePr>
          <p:cNvPr id="4" name="Táblázat 3"/>
          <p:cNvGraphicFramePr>
            <a:graphicFrameLocks noGrp="1"/>
          </p:cNvGraphicFramePr>
          <p:nvPr>
            <p:extLst>
              <p:ext uri="{D42A27DB-BD31-4B8C-83A1-F6EECF244321}">
                <p14:modId xmlns:p14="http://schemas.microsoft.com/office/powerpoint/2010/main" val="2859361907"/>
              </p:ext>
            </p:extLst>
          </p:nvPr>
        </p:nvGraphicFramePr>
        <p:xfrm>
          <a:off x="1187624" y="4581128"/>
          <a:ext cx="6408714" cy="1828800"/>
        </p:xfrm>
        <a:graphic>
          <a:graphicData uri="http://schemas.openxmlformats.org/drawingml/2006/table">
            <a:tbl>
              <a:tblPr/>
              <a:tblGrid>
                <a:gridCol w="1086859"/>
                <a:gridCol w="2548494"/>
                <a:gridCol w="2773361"/>
              </a:tblGrid>
              <a:tr h="0">
                <a:tc>
                  <a:txBody>
                    <a:bodyPr/>
                    <a:lstStyle/>
                    <a:p>
                      <a:pPr algn="ctr"/>
                      <a:r>
                        <a:rPr lang="hu-HU" dirty="0"/>
                        <a:t> </a:t>
                      </a:r>
                    </a:p>
                  </a:txBody>
                  <a:tcPr anchor="ctr">
                    <a:lnL>
                      <a:noFill/>
                    </a:lnL>
                    <a:lnR>
                      <a:noFill/>
                    </a:lnR>
                    <a:lnT>
                      <a:noFill/>
                    </a:lnT>
                    <a:lnB>
                      <a:noFill/>
                    </a:lnB>
                  </a:tcPr>
                </a:tc>
                <a:tc>
                  <a:txBody>
                    <a:bodyPr/>
                    <a:lstStyle/>
                    <a:p>
                      <a:pPr algn="ctr"/>
                      <a:r>
                        <a:rPr lang="hu-HU" dirty="0" err="1"/>
                        <a:t>Males</a:t>
                      </a:r>
                      <a:r>
                        <a:rPr lang="hu-HU" dirty="0"/>
                        <a:t> (</a:t>
                      </a:r>
                      <a:r>
                        <a:rPr lang="hu-HU" dirty="0" err="1"/>
                        <a:t>seconds</a:t>
                      </a:r>
                      <a:r>
                        <a:rPr lang="hu-HU" dirty="0"/>
                        <a:t>) </a:t>
                      </a:r>
                    </a:p>
                  </a:txBody>
                  <a:tcPr anchor="ctr">
                    <a:lnL>
                      <a:noFill/>
                    </a:lnL>
                    <a:lnR>
                      <a:noFill/>
                    </a:lnR>
                    <a:lnT>
                      <a:noFill/>
                    </a:lnT>
                    <a:lnB>
                      <a:noFill/>
                    </a:lnB>
                  </a:tcPr>
                </a:tc>
                <a:tc>
                  <a:txBody>
                    <a:bodyPr/>
                    <a:lstStyle/>
                    <a:p>
                      <a:pPr algn="ctr"/>
                      <a:r>
                        <a:rPr lang="hu-HU" dirty="0" err="1"/>
                        <a:t>Females</a:t>
                      </a:r>
                      <a:r>
                        <a:rPr lang="hu-HU" dirty="0"/>
                        <a:t> (</a:t>
                      </a:r>
                      <a:r>
                        <a:rPr lang="hu-HU" dirty="0" err="1"/>
                        <a:t>seconds</a:t>
                      </a:r>
                      <a:r>
                        <a:rPr lang="hu-HU" dirty="0"/>
                        <a:t>) </a:t>
                      </a:r>
                    </a:p>
                  </a:txBody>
                  <a:tcPr anchor="ctr">
                    <a:lnL>
                      <a:noFill/>
                    </a:lnL>
                    <a:lnR>
                      <a:noFill/>
                    </a:lnR>
                    <a:lnT>
                      <a:noFill/>
                    </a:lnT>
                    <a:lnB>
                      <a:noFill/>
                    </a:lnB>
                  </a:tcPr>
                </a:tc>
              </a:tr>
              <a:tr h="0">
                <a:tc>
                  <a:txBody>
                    <a:bodyPr/>
                    <a:lstStyle/>
                    <a:p>
                      <a:pPr algn="ctr"/>
                      <a:r>
                        <a:rPr lang="hu-HU" b="1"/>
                        <a:t>Excellent</a:t>
                      </a:r>
                      <a:endParaRPr lang="hu-HU"/>
                    </a:p>
                  </a:txBody>
                  <a:tcPr anchor="ctr">
                    <a:lnL>
                      <a:noFill/>
                    </a:lnL>
                    <a:lnR>
                      <a:noFill/>
                    </a:lnR>
                    <a:lnT>
                      <a:noFill/>
                    </a:lnT>
                    <a:lnB>
                      <a:noFill/>
                    </a:lnB>
                  </a:tcPr>
                </a:tc>
                <a:tc>
                  <a:txBody>
                    <a:bodyPr/>
                    <a:lstStyle/>
                    <a:p>
                      <a:pPr algn="ctr"/>
                      <a:r>
                        <a:rPr lang="hu-HU"/>
                        <a:t>&lt; 9.5</a:t>
                      </a:r>
                    </a:p>
                  </a:txBody>
                  <a:tcPr anchor="ctr">
                    <a:lnL>
                      <a:noFill/>
                    </a:lnL>
                    <a:lnR>
                      <a:noFill/>
                    </a:lnR>
                    <a:lnT>
                      <a:noFill/>
                    </a:lnT>
                    <a:lnB>
                      <a:noFill/>
                    </a:lnB>
                  </a:tcPr>
                </a:tc>
                <a:tc>
                  <a:txBody>
                    <a:bodyPr/>
                    <a:lstStyle/>
                    <a:p>
                      <a:pPr algn="ctr"/>
                      <a:r>
                        <a:rPr lang="hu-HU"/>
                        <a:t>&lt; 10.5</a:t>
                      </a:r>
                    </a:p>
                  </a:txBody>
                  <a:tcPr anchor="ctr">
                    <a:lnL>
                      <a:noFill/>
                    </a:lnL>
                    <a:lnR>
                      <a:noFill/>
                    </a:lnR>
                    <a:lnT>
                      <a:noFill/>
                    </a:lnT>
                    <a:lnB>
                      <a:noFill/>
                    </a:lnB>
                  </a:tcPr>
                </a:tc>
              </a:tr>
              <a:tr h="0">
                <a:tc>
                  <a:txBody>
                    <a:bodyPr/>
                    <a:lstStyle/>
                    <a:p>
                      <a:pPr algn="ctr"/>
                      <a:r>
                        <a:rPr lang="hu-HU" b="1"/>
                        <a:t>Good </a:t>
                      </a:r>
                      <a:endParaRPr lang="hu-HU"/>
                    </a:p>
                  </a:txBody>
                  <a:tcPr anchor="ctr">
                    <a:lnL>
                      <a:noFill/>
                    </a:lnL>
                    <a:lnR>
                      <a:noFill/>
                    </a:lnR>
                    <a:lnT>
                      <a:noFill/>
                    </a:lnT>
                    <a:lnB>
                      <a:noFill/>
                    </a:lnB>
                  </a:tcPr>
                </a:tc>
                <a:tc>
                  <a:txBody>
                    <a:bodyPr/>
                    <a:lstStyle/>
                    <a:p>
                      <a:pPr algn="ctr"/>
                      <a:r>
                        <a:rPr lang="hu-HU"/>
                        <a:t>9.5 to 10.5</a:t>
                      </a:r>
                    </a:p>
                  </a:txBody>
                  <a:tcPr anchor="ctr">
                    <a:lnL>
                      <a:noFill/>
                    </a:lnL>
                    <a:lnR>
                      <a:noFill/>
                    </a:lnR>
                    <a:lnT>
                      <a:noFill/>
                    </a:lnT>
                    <a:lnB>
                      <a:noFill/>
                    </a:lnB>
                  </a:tcPr>
                </a:tc>
                <a:tc>
                  <a:txBody>
                    <a:bodyPr/>
                    <a:lstStyle/>
                    <a:p>
                      <a:pPr algn="ctr"/>
                      <a:r>
                        <a:rPr lang="hu-HU"/>
                        <a:t>10.5 to 11.5</a:t>
                      </a:r>
                    </a:p>
                  </a:txBody>
                  <a:tcPr anchor="ctr">
                    <a:lnL>
                      <a:noFill/>
                    </a:lnL>
                    <a:lnR>
                      <a:noFill/>
                    </a:lnR>
                    <a:lnT>
                      <a:noFill/>
                    </a:lnT>
                    <a:lnB>
                      <a:noFill/>
                    </a:lnB>
                  </a:tcPr>
                </a:tc>
              </a:tr>
              <a:tr h="0">
                <a:tc>
                  <a:txBody>
                    <a:bodyPr/>
                    <a:lstStyle/>
                    <a:p>
                      <a:pPr algn="ctr"/>
                      <a:r>
                        <a:rPr lang="hu-HU" b="1"/>
                        <a:t>Average</a:t>
                      </a:r>
                      <a:endParaRPr lang="hu-HU"/>
                    </a:p>
                  </a:txBody>
                  <a:tcPr anchor="ctr">
                    <a:lnL>
                      <a:noFill/>
                    </a:lnL>
                    <a:lnR>
                      <a:noFill/>
                    </a:lnR>
                    <a:lnT>
                      <a:noFill/>
                    </a:lnT>
                    <a:lnB>
                      <a:noFill/>
                    </a:lnB>
                  </a:tcPr>
                </a:tc>
                <a:tc>
                  <a:txBody>
                    <a:bodyPr/>
                    <a:lstStyle/>
                    <a:p>
                      <a:pPr algn="ctr"/>
                      <a:r>
                        <a:rPr lang="hu-HU" dirty="0"/>
                        <a:t>10.5 </a:t>
                      </a:r>
                      <a:r>
                        <a:rPr lang="hu-HU" dirty="0" err="1"/>
                        <a:t>to</a:t>
                      </a:r>
                      <a:r>
                        <a:rPr lang="hu-HU" dirty="0"/>
                        <a:t> 11.5</a:t>
                      </a:r>
                    </a:p>
                  </a:txBody>
                  <a:tcPr anchor="ctr">
                    <a:lnL>
                      <a:noFill/>
                    </a:lnL>
                    <a:lnR>
                      <a:noFill/>
                    </a:lnR>
                    <a:lnT>
                      <a:noFill/>
                    </a:lnT>
                    <a:lnB>
                      <a:noFill/>
                    </a:lnB>
                  </a:tcPr>
                </a:tc>
                <a:tc>
                  <a:txBody>
                    <a:bodyPr/>
                    <a:lstStyle/>
                    <a:p>
                      <a:pPr algn="ctr"/>
                      <a:r>
                        <a:rPr lang="hu-HU"/>
                        <a:t>11.5 to 12.5</a:t>
                      </a:r>
                    </a:p>
                  </a:txBody>
                  <a:tcPr anchor="ctr">
                    <a:lnL>
                      <a:noFill/>
                    </a:lnL>
                    <a:lnR>
                      <a:noFill/>
                    </a:lnR>
                    <a:lnT>
                      <a:noFill/>
                    </a:lnT>
                    <a:lnB>
                      <a:noFill/>
                    </a:lnB>
                  </a:tcPr>
                </a:tc>
              </a:tr>
              <a:tr h="0">
                <a:tc>
                  <a:txBody>
                    <a:bodyPr/>
                    <a:lstStyle/>
                    <a:p>
                      <a:pPr algn="ctr"/>
                      <a:r>
                        <a:rPr lang="hu-HU" b="1"/>
                        <a:t>Poor</a:t>
                      </a:r>
                      <a:endParaRPr lang="hu-HU"/>
                    </a:p>
                  </a:txBody>
                  <a:tcPr anchor="ctr">
                    <a:lnL>
                      <a:noFill/>
                    </a:lnL>
                    <a:lnR>
                      <a:noFill/>
                    </a:lnR>
                    <a:lnT>
                      <a:noFill/>
                    </a:lnT>
                    <a:lnB>
                      <a:noFill/>
                    </a:lnB>
                  </a:tcPr>
                </a:tc>
                <a:tc>
                  <a:txBody>
                    <a:bodyPr/>
                    <a:lstStyle/>
                    <a:p>
                      <a:pPr algn="ctr"/>
                      <a:r>
                        <a:rPr lang="hu-HU"/>
                        <a:t>&gt; 11.5 </a:t>
                      </a:r>
                    </a:p>
                  </a:txBody>
                  <a:tcPr anchor="ctr">
                    <a:lnL>
                      <a:noFill/>
                    </a:lnL>
                    <a:lnR>
                      <a:noFill/>
                    </a:lnR>
                    <a:lnT>
                      <a:noFill/>
                    </a:lnT>
                    <a:lnB>
                      <a:noFill/>
                    </a:lnB>
                  </a:tcPr>
                </a:tc>
                <a:tc>
                  <a:txBody>
                    <a:bodyPr/>
                    <a:lstStyle/>
                    <a:p>
                      <a:pPr algn="ctr"/>
                      <a:r>
                        <a:rPr lang="hu-HU" dirty="0"/>
                        <a:t>&gt; 12.5 </a:t>
                      </a:r>
                    </a:p>
                  </a:txBody>
                  <a:tcPr anchor="ctr">
                    <a:lnL>
                      <a:noFill/>
                    </a:lnL>
                    <a:lnR>
                      <a:noFill/>
                    </a:lnR>
                    <a:lnT>
                      <a:noFill/>
                    </a:lnT>
                    <a:lnB>
                      <a:noFill/>
                    </a:lnB>
                  </a:tcPr>
                </a:tc>
              </a:tr>
            </a:tbl>
          </a:graphicData>
        </a:graphic>
      </p:graphicFrame>
      <p:pic>
        <p:nvPicPr>
          <p:cNvPr id="5" name="T-Test Agility.mp4">
            <a:hlinkClick r:id="" action="ppaction://media"/>
          </p:cNvPr>
          <p:cNvPicPr>
            <a:picLocks noRot="1" noChangeAspect="1"/>
          </p:cNvPicPr>
          <p:nvPr>
            <a:videoFile r:link="rId1"/>
          </p:nvPr>
        </p:nvPicPr>
        <p:blipFill>
          <a:blip r:embed="rId4"/>
          <a:stretch>
            <a:fillRect/>
          </a:stretch>
        </p:blipFill>
        <p:spPr>
          <a:xfrm>
            <a:off x="395536" y="1071900"/>
            <a:ext cx="4198917" cy="31491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500034" y="571480"/>
            <a:ext cx="5143536" cy="5078313"/>
          </a:xfrm>
          <a:prstGeom prst="rect">
            <a:avLst/>
          </a:prstGeom>
          <a:noFill/>
        </p:spPr>
        <p:txBody>
          <a:bodyPr wrap="square" rtlCol="0">
            <a:spAutoFit/>
          </a:bodyPr>
          <a:lstStyle/>
          <a:p>
            <a:r>
              <a:rPr lang="hu-HU" b="1" dirty="0" err="1" smtClean="0"/>
              <a:t>Agility</a:t>
            </a:r>
            <a:r>
              <a:rPr lang="hu-HU" b="1" dirty="0" smtClean="0"/>
              <a:t> </a:t>
            </a:r>
            <a:r>
              <a:rPr lang="hu-HU" b="1" dirty="0" err="1" smtClean="0"/>
              <a:t>T-Test</a:t>
            </a:r>
            <a:r>
              <a:rPr lang="hu-HU" b="1" dirty="0" smtClean="0"/>
              <a:t> </a:t>
            </a:r>
          </a:p>
          <a:p>
            <a:r>
              <a:rPr lang="en-US" b="1" dirty="0" smtClean="0"/>
              <a:t>purpose: </a:t>
            </a:r>
            <a:r>
              <a:rPr lang="en-US" dirty="0" smtClean="0"/>
              <a:t>the T-Test is a test of agility for athletes, and includes forward, lateral, and backward running.</a:t>
            </a:r>
          </a:p>
          <a:p>
            <a:r>
              <a:rPr lang="en-US" b="1" dirty="0" smtClean="0"/>
              <a:t>equipment required: </a:t>
            </a:r>
            <a:r>
              <a:rPr lang="en-US" dirty="0" smtClean="0">
                <a:hlinkClick r:id="rId2"/>
              </a:rPr>
              <a:t>tape measure</a:t>
            </a:r>
            <a:r>
              <a:rPr lang="en-US" dirty="0" smtClean="0"/>
              <a:t>, </a:t>
            </a:r>
            <a:r>
              <a:rPr lang="en-US" dirty="0" smtClean="0">
                <a:hlinkClick r:id="rId3"/>
              </a:rPr>
              <a:t>marking cones</a:t>
            </a:r>
            <a:r>
              <a:rPr lang="en-US" dirty="0" smtClean="0"/>
              <a:t>, </a:t>
            </a:r>
            <a:r>
              <a:rPr lang="en-US" dirty="0" smtClean="0">
                <a:hlinkClick r:id="rId4"/>
              </a:rPr>
              <a:t>stopwatch</a:t>
            </a:r>
            <a:r>
              <a:rPr lang="en-US" dirty="0" smtClean="0"/>
              <a:t>, </a:t>
            </a:r>
            <a:r>
              <a:rPr lang="en-US" dirty="0" smtClean="0">
                <a:hlinkClick r:id="rId5"/>
              </a:rPr>
              <a:t>timing gates</a:t>
            </a:r>
            <a:r>
              <a:rPr lang="en-US" dirty="0" smtClean="0"/>
              <a:t> (optional) </a:t>
            </a:r>
          </a:p>
          <a:p>
            <a:r>
              <a:rPr lang="en-US" b="1" dirty="0" smtClean="0"/>
              <a:t>diagram: </a:t>
            </a:r>
            <a:endParaRPr lang="en-US" dirty="0" smtClean="0"/>
          </a:p>
          <a:p>
            <a:r>
              <a:rPr lang="en-US" b="1" dirty="0" smtClean="0"/>
              <a:t>procedure: </a:t>
            </a:r>
            <a:r>
              <a:rPr lang="en-US" dirty="0" smtClean="0"/>
              <a:t>Set out four cones as illustrated in the diagram above. The subject starts at cone A. On the command of the timer, the subject sprints to cone B and touches the base of the cone with their right hand. They then turn left and shuffle sideways to cone C, and also touches its base, this time with their left hand. Then shuffling sideways to the right to cone D and touching the base with the right hand. They then shuffle back to cone B touching with the left hand, and run backwards to cone A. The stopwatch is stopped as they pass cone A. </a:t>
            </a:r>
          </a:p>
          <a:p>
            <a:endParaRPr lang="en-US" dirty="0"/>
          </a:p>
        </p:txBody>
      </p:sp>
      <p:pic>
        <p:nvPicPr>
          <p:cNvPr id="23554" name="Picture 2" descr="t test of agility"/>
          <p:cNvPicPr>
            <a:picLocks noChangeAspect="1" noChangeArrowheads="1"/>
          </p:cNvPicPr>
          <p:nvPr/>
        </p:nvPicPr>
        <p:blipFill>
          <a:blip r:embed="rId6" cstate="print"/>
          <a:srcRect/>
          <a:stretch>
            <a:fillRect/>
          </a:stretch>
        </p:blipFill>
        <p:spPr bwMode="auto">
          <a:xfrm>
            <a:off x="5500694" y="2500306"/>
            <a:ext cx="3219450" cy="2981326"/>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571472" y="1357298"/>
            <a:ext cx="2928958" cy="369332"/>
          </a:xfrm>
          <a:prstGeom prst="rect">
            <a:avLst/>
          </a:prstGeom>
          <a:noFill/>
        </p:spPr>
        <p:txBody>
          <a:bodyPr wrap="square" rtlCol="0">
            <a:spAutoFit/>
          </a:bodyPr>
          <a:lstStyle/>
          <a:p>
            <a:endParaRPr lang="en-US" dirty="0"/>
          </a:p>
        </p:txBody>
      </p:sp>
      <p:graphicFrame>
        <p:nvGraphicFramePr>
          <p:cNvPr id="4" name="Táblázat 3"/>
          <p:cNvGraphicFramePr>
            <a:graphicFrameLocks noGrp="1"/>
          </p:cNvGraphicFramePr>
          <p:nvPr/>
        </p:nvGraphicFramePr>
        <p:xfrm>
          <a:off x="2357422" y="4071942"/>
          <a:ext cx="4129105" cy="2651760"/>
        </p:xfrm>
        <a:graphic>
          <a:graphicData uri="http://schemas.openxmlformats.org/drawingml/2006/table">
            <a:tbl>
              <a:tblPr/>
              <a:tblGrid>
                <a:gridCol w="700258"/>
                <a:gridCol w="1641983"/>
                <a:gridCol w="1786864"/>
              </a:tblGrid>
              <a:tr h="0">
                <a:tc>
                  <a:txBody>
                    <a:bodyPr/>
                    <a:lstStyle/>
                    <a:p>
                      <a:pPr algn="ctr"/>
                      <a:r>
                        <a:rPr lang="hu-HU" dirty="0"/>
                        <a:t> </a:t>
                      </a:r>
                    </a:p>
                  </a:txBody>
                  <a:tcPr anchor="ctr">
                    <a:lnL>
                      <a:noFill/>
                    </a:lnL>
                    <a:lnR>
                      <a:noFill/>
                    </a:lnR>
                    <a:lnT>
                      <a:noFill/>
                    </a:lnT>
                    <a:lnB>
                      <a:noFill/>
                    </a:lnB>
                  </a:tcPr>
                </a:tc>
                <a:tc>
                  <a:txBody>
                    <a:bodyPr/>
                    <a:lstStyle/>
                    <a:p>
                      <a:pPr algn="ctr"/>
                      <a:r>
                        <a:rPr lang="hu-HU" dirty="0" err="1"/>
                        <a:t>Males</a:t>
                      </a:r>
                      <a:r>
                        <a:rPr lang="hu-HU" dirty="0"/>
                        <a:t> (</a:t>
                      </a:r>
                      <a:r>
                        <a:rPr lang="hu-HU" dirty="0" err="1"/>
                        <a:t>seconds</a:t>
                      </a:r>
                      <a:r>
                        <a:rPr lang="hu-HU" dirty="0"/>
                        <a:t>) </a:t>
                      </a:r>
                    </a:p>
                  </a:txBody>
                  <a:tcPr anchor="ctr">
                    <a:lnL>
                      <a:noFill/>
                    </a:lnL>
                    <a:lnR>
                      <a:noFill/>
                    </a:lnR>
                    <a:lnT>
                      <a:noFill/>
                    </a:lnT>
                    <a:lnB>
                      <a:noFill/>
                    </a:lnB>
                  </a:tcPr>
                </a:tc>
                <a:tc>
                  <a:txBody>
                    <a:bodyPr/>
                    <a:lstStyle/>
                    <a:p>
                      <a:pPr algn="ctr"/>
                      <a:r>
                        <a:rPr lang="hu-HU"/>
                        <a:t>Females (seconds) </a:t>
                      </a:r>
                    </a:p>
                  </a:txBody>
                  <a:tcPr anchor="ctr">
                    <a:lnL>
                      <a:noFill/>
                    </a:lnL>
                    <a:lnR>
                      <a:noFill/>
                    </a:lnR>
                    <a:lnT>
                      <a:noFill/>
                    </a:lnT>
                    <a:lnB>
                      <a:noFill/>
                    </a:lnB>
                  </a:tcPr>
                </a:tc>
              </a:tr>
              <a:tr h="0">
                <a:tc>
                  <a:txBody>
                    <a:bodyPr/>
                    <a:lstStyle/>
                    <a:p>
                      <a:pPr algn="ctr"/>
                      <a:r>
                        <a:rPr lang="hu-HU" b="1"/>
                        <a:t>Excellent</a:t>
                      </a:r>
                      <a:endParaRPr lang="hu-HU"/>
                    </a:p>
                  </a:txBody>
                  <a:tcPr anchor="ctr">
                    <a:lnL>
                      <a:noFill/>
                    </a:lnL>
                    <a:lnR>
                      <a:noFill/>
                    </a:lnR>
                    <a:lnT>
                      <a:noFill/>
                    </a:lnT>
                    <a:lnB>
                      <a:noFill/>
                    </a:lnB>
                  </a:tcPr>
                </a:tc>
                <a:tc>
                  <a:txBody>
                    <a:bodyPr/>
                    <a:lstStyle/>
                    <a:p>
                      <a:pPr algn="ctr"/>
                      <a:r>
                        <a:rPr lang="hu-HU"/>
                        <a:t>&lt; 9.5</a:t>
                      </a:r>
                    </a:p>
                  </a:txBody>
                  <a:tcPr anchor="ctr">
                    <a:lnL>
                      <a:noFill/>
                    </a:lnL>
                    <a:lnR>
                      <a:noFill/>
                    </a:lnR>
                    <a:lnT>
                      <a:noFill/>
                    </a:lnT>
                    <a:lnB>
                      <a:noFill/>
                    </a:lnB>
                  </a:tcPr>
                </a:tc>
                <a:tc>
                  <a:txBody>
                    <a:bodyPr/>
                    <a:lstStyle/>
                    <a:p>
                      <a:pPr algn="ctr"/>
                      <a:r>
                        <a:rPr lang="hu-HU"/>
                        <a:t>&lt; 10.5</a:t>
                      </a:r>
                    </a:p>
                  </a:txBody>
                  <a:tcPr anchor="ctr">
                    <a:lnL>
                      <a:noFill/>
                    </a:lnL>
                    <a:lnR>
                      <a:noFill/>
                    </a:lnR>
                    <a:lnT>
                      <a:noFill/>
                    </a:lnT>
                    <a:lnB>
                      <a:noFill/>
                    </a:lnB>
                  </a:tcPr>
                </a:tc>
              </a:tr>
              <a:tr h="0">
                <a:tc>
                  <a:txBody>
                    <a:bodyPr/>
                    <a:lstStyle/>
                    <a:p>
                      <a:pPr algn="ctr"/>
                      <a:r>
                        <a:rPr lang="hu-HU" b="1"/>
                        <a:t>Good </a:t>
                      </a:r>
                      <a:endParaRPr lang="hu-HU"/>
                    </a:p>
                  </a:txBody>
                  <a:tcPr anchor="ctr">
                    <a:lnL>
                      <a:noFill/>
                    </a:lnL>
                    <a:lnR>
                      <a:noFill/>
                    </a:lnR>
                    <a:lnT>
                      <a:noFill/>
                    </a:lnT>
                    <a:lnB>
                      <a:noFill/>
                    </a:lnB>
                  </a:tcPr>
                </a:tc>
                <a:tc>
                  <a:txBody>
                    <a:bodyPr/>
                    <a:lstStyle/>
                    <a:p>
                      <a:pPr algn="ctr"/>
                      <a:r>
                        <a:rPr lang="hu-HU"/>
                        <a:t>9.5 to 10.5</a:t>
                      </a:r>
                    </a:p>
                  </a:txBody>
                  <a:tcPr anchor="ctr">
                    <a:lnL>
                      <a:noFill/>
                    </a:lnL>
                    <a:lnR>
                      <a:noFill/>
                    </a:lnR>
                    <a:lnT>
                      <a:noFill/>
                    </a:lnT>
                    <a:lnB>
                      <a:noFill/>
                    </a:lnB>
                  </a:tcPr>
                </a:tc>
                <a:tc>
                  <a:txBody>
                    <a:bodyPr/>
                    <a:lstStyle/>
                    <a:p>
                      <a:pPr algn="ctr"/>
                      <a:r>
                        <a:rPr lang="hu-HU"/>
                        <a:t>10.5 to 11.5</a:t>
                      </a:r>
                    </a:p>
                  </a:txBody>
                  <a:tcPr anchor="ctr">
                    <a:lnL>
                      <a:noFill/>
                    </a:lnL>
                    <a:lnR>
                      <a:noFill/>
                    </a:lnR>
                    <a:lnT>
                      <a:noFill/>
                    </a:lnT>
                    <a:lnB>
                      <a:noFill/>
                    </a:lnB>
                  </a:tcPr>
                </a:tc>
              </a:tr>
              <a:tr h="0">
                <a:tc>
                  <a:txBody>
                    <a:bodyPr/>
                    <a:lstStyle/>
                    <a:p>
                      <a:pPr algn="ctr"/>
                      <a:r>
                        <a:rPr lang="hu-HU" b="1"/>
                        <a:t>Average</a:t>
                      </a:r>
                      <a:endParaRPr lang="hu-HU"/>
                    </a:p>
                  </a:txBody>
                  <a:tcPr anchor="ctr">
                    <a:lnL>
                      <a:noFill/>
                    </a:lnL>
                    <a:lnR>
                      <a:noFill/>
                    </a:lnR>
                    <a:lnT>
                      <a:noFill/>
                    </a:lnT>
                    <a:lnB>
                      <a:noFill/>
                    </a:lnB>
                  </a:tcPr>
                </a:tc>
                <a:tc>
                  <a:txBody>
                    <a:bodyPr/>
                    <a:lstStyle/>
                    <a:p>
                      <a:pPr algn="ctr"/>
                      <a:r>
                        <a:rPr lang="hu-HU"/>
                        <a:t>10.5 to 11.5</a:t>
                      </a:r>
                    </a:p>
                  </a:txBody>
                  <a:tcPr anchor="ctr">
                    <a:lnL>
                      <a:noFill/>
                    </a:lnL>
                    <a:lnR>
                      <a:noFill/>
                    </a:lnR>
                    <a:lnT>
                      <a:noFill/>
                    </a:lnT>
                    <a:lnB>
                      <a:noFill/>
                    </a:lnB>
                  </a:tcPr>
                </a:tc>
                <a:tc>
                  <a:txBody>
                    <a:bodyPr/>
                    <a:lstStyle/>
                    <a:p>
                      <a:pPr algn="ctr"/>
                      <a:r>
                        <a:rPr lang="hu-HU"/>
                        <a:t>11.5 to 12.5</a:t>
                      </a:r>
                    </a:p>
                  </a:txBody>
                  <a:tcPr anchor="ctr">
                    <a:lnL>
                      <a:noFill/>
                    </a:lnL>
                    <a:lnR>
                      <a:noFill/>
                    </a:lnR>
                    <a:lnT>
                      <a:noFill/>
                    </a:lnT>
                    <a:lnB>
                      <a:noFill/>
                    </a:lnB>
                  </a:tcPr>
                </a:tc>
              </a:tr>
              <a:tr h="0">
                <a:tc>
                  <a:txBody>
                    <a:bodyPr/>
                    <a:lstStyle/>
                    <a:p>
                      <a:pPr algn="ctr"/>
                      <a:r>
                        <a:rPr lang="hu-HU" b="1"/>
                        <a:t>Poor</a:t>
                      </a:r>
                      <a:endParaRPr lang="hu-HU"/>
                    </a:p>
                  </a:txBody>
                  <a:tcPr anchor="ctr">
                    <a:lnL>
                      <a:noFill/>
                    </a:lnL>
                    <a:lnR>
                      <a:noFill/>
                    </a:lnR>
                    <a:lnT>
                      <a:noFill/>
                    </a:lnT>
                    <a:lnB>
                      <a:noFill/>
                    </a:lnB>
                  </a:tcPr>
                </a:tc>
                <a:tc>
                  <a:txBody>
                    <a:bodyPr/>
                    <a:lstStyle/>
                    <a:p>
                      <a:pPr algn="ctr"/>
                      <a:r>
                        <a:rPr lang="hu-HU"/>
                        <a:t>&gt; 11.5 </a:t>
                      </a:r>
                    </a:p>
                  </a:txBody>
                  <a:tcPr anchor="ctr">
                    <a:lnL>
                      <a:noFill/>
                    </a:lnL>
                    <a:lnR>
                      <a:noFill/>
                    </a:lnR>
                    <a:lnT>
                      <a:noFill/>
                    </a:lnT>
                    <a:lnB>
                      <a:noFill/>
                    </a:lnB>
                  </a:tcPr>
                </a:tc>
                <a:tc>
                  <a:txBody>
                    <a:bodyPr/>
                    <a:lstStyle/>
                    <a:p>
                      <a:pPr algn="ctr"/>
                      <a:r>
                        <a:rPr lang="hu-HU" dirty="0"/>
                        <a:t>&gt; 12.5 </a:t>
                      </a:r>
                    </a:p>
                  </a:txBody>
                  <a:tcPr anchor="ctr">
                    <a:lnL>
                      <a:noFill/>
                    </a:lnL>
                    <a:lnR>
                      <a:noFill/>
                    </a:lnR>
                    <a:lnT>
                      <a:noFill/>
                    </a:lnT>
                    <a:lnB>
                      <a:noFill/>
                    </a:lnB>
                  </a:tcPr>
                </a:tc>
              </a:tr>
            </a:tbl>
          </a:graphicData>
        </a:graphic>
      </p:graphicFrame>
      <p:sp>
        <p:nvSpPr>
          <p:cNvPr id="5" name="Szövegdoboz 4"/>
          <p:cNvSpPr txBox="1"/>
          <p:nvPr/>
        </p:nvSpPr>
        <p:spPr>
          <a:xfrm>
            <a:off x="571472" y="428604"/>
            <a:ext cx="8072494" cy="3847207"/>
          </a:xfrm>
          <a:prstGeom prst="rect">
            <a:avLst/>
          </a:prstGeom>
          <a:noFill/>
        </p:spPr>
        <p:txBody>
          <a:bodyPr wrap="square" rtlCol="0">
            <a:spAutoFit/>
          </a:bodyPr>
          <a:lstStyle/>
          <a:p>
            <a:r>
              <a:rPr lang="en-US" sz="1600" b="1" dirty="0" smtClean="0"/>
              <a:t>scoring: </a:t>
            </a:r>
            <a:r>
              <a:rPr lang="en-US" sz="1600" dirty="0" smtClean="0"/>
              <a:t>The trial will not be counted if the subject cross one foot in front of the other while shuffling, fails to touch the base of the cones, or fails to face forward throughout the test. Take the best time of three successful trials to the nearest 0.1 seconds. The table below shows some scores for adult team sport athletes.</a:t>
            </a:r>
          </a:p>
          <a:p>
            <a:r>
              <a:rPr lang="en-US" sz="1600" dirty="0" smtClean="0"/>
              <a:t> </a:t>
            </a:r>
          </a:p>
          <a:p>
            <a:r>
              <a:rPr lang="en-US" sz="1600" dirty="0" smtClean="0"/>
              <a:t>Males (seconds) Females (seconds) </a:t>
            </a:r>
            <a:r>
              <a:rPr lang="en-US" sz="1600" b="1" dirty="0" smtClean="0"/>
              <a:t>Excellent</a:t>
            </a:r>
            <a:r>
              <a:rPr lang="en-US" sz="1600" dirty="0" smtClean="0"/>
              <a:t> &lt; 9.5 &lt; 10.5 </a:t>
            </a:r>
            <a:r>
              <a:rPr lang="en-US" sz="1600" b="1" dirty="0" smtClean="0"/>
              <a:t>Good </a:t>
            </a:r>
            <a:r>
              <a:rPr lang="en-US" sz="1600" dirty="0" smtClean="0"/>
              <a:t>9.5 to 10.5 10.5 to 11.5 </a:t>
            </a:r>
            <a:r>
              <a:rPr lang="en-US" sz="1600" b="1" dirty="0" smtClean="0"/>
              <a:t>Average</a:t>
            </a:r>
            <a:r>
              <a:rPr lang="en-US" sz="1600" dirty="0" smtClean="0"/>
              <a:t> 10.5 to 11.5 11.5 to 12.5 </a:t>
            </a:r>
            <a:r>
              <a:rPr lang="en-US" sz="1600" b="1" dirty="0" smtClean="0"/>
              <a:t>Poor</a:t>
            </a:r>
            <a:r>
              <a:rPr lang="en-US" sz="1600" dirty="0" smtClean="0"/>
              <a:t> &gt; 11.5 &gt; 12.5 </a:t>
            </a:r>
            <a:r>
              <a:rPr lang="en-US" sz="1600" b="1" dirty="0" smtClean="0"/>
              <a:t>comments: </a:t>
            </a:r>
            <a:r>
              <a:rPr lang="en-US" sz="1600" dirty="0" smtClean="0"/>
              <a:t>Ensure that the subjects face forwards when shuffling and do not cross the feet over one another. For safety, a spotter should be positioned a few meters behind cone A to catch players in case they fall while running backward through the finish. </a:t>
            </a:r>
          </a:p>
          <a:p>
            <a:r>
              <a:rPr lang="en-US" sz="1600" b="1" dirty="0" smtClean="0"/>
              <a:t>reliability: </a:t>
            </a:r>
            <a:r>
              <a:rPr lang="en-US" sz="1600" dirty="0" smtClean="0"/>
              <a:t>the type of surface that is used should be consistent to ensure good test-retest reliability </a:t>
            </a:r>
          </a:p>
          <a:p>
            <a:r>
              <a:rPr lang="en-US" sz="1600" b="1" dirty="0" smtClean="0"/>
              <a:t>advantages: </a:t>
            </a:r>
            <a:r>
              <a:rPr lang="en-US" sz="1600" dirty="0" smtClean="0"/>
              <a:t>This is a simple agility test to perform, requiring limited equipment and space.</a:t>
            </a:r>
          </a:p>
          <a:p>
            <a:r>
              <a:rPr lang="en-US" sz="1600" b="1" dirty="0" smtClean="0"/>
              <a:t>disadvantages: </a:t>
            </a:r>
            <a:r>
              <a:rPr lang="en-US" sz="1600" dirty="0" smtClean="0"/>
              <a:t>Only one person can perform the test at a time.</a:t>
            </a:r>
          </a:p>
          <a:p>
            <a:endParaRPr lang="en-US" sz="16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rrowhead agility test"/>
          <p:cNvPicPr>
            <a:picLocks noChangeAspect="1" noChangeArrowheads="1"/>
          </p:cNvPicPr>
          <p:nvPr/>
        </p:nvPicPr>
        <p:blipFill>
          <a:blip r:embed="rId2" cstate="print"/>
          <a:srcRect/>
          <a:stretch>
            <a:fillRect/>
          </a:stretch>
        </p:blipFill>
        <p:spPr bwMode="auto">
          <a:xfrm>
            <a:off x="4858469" y="1772816"/>
            <a:ext cx="2809875" cy="3419475"/>
          </a:xfrm>
          <a:prstGeom prst="rect">
            <a:avLst/>
          </a:prstGeom>
          <a:noFill/>
        </p:spPr>
      </p:pic>
      <p:sp>
        <p:nvSpPr>
          <p:cNvPr id="3" name="Szövegdoboz 2"/>
          <p:cNvSpPr txBox="1"/>
          <p:nvPr/>
        </p:nvSpPr>
        <p:spPr>
          <a:xfrm>
            <a:off x="1331640" y="548680"/>
            <a:ext cx="3312368" cy="461665"/>
          </a:xfrm>
          <a:prstGeom prst="rect">
            <a:avLst/>
          </a:prstGeom>
          <a:noFill/>
        </p:spPr>
        <p:txBody>
          <a:bodyPr wrap="square" rtlCol="0">
            <a:spAutoFit/>
          </a:bodyPr>
          <a:lstStyle/>
          <a:p>
            <a:r>
              <a:rPr lang="hu-HU" sz="2400" dirty="0" smtClean="0"/>
              <a:t>Labdarúgók tesztje</a:t>
            </a:r>
            <a:endParaRPr lang="en-US" sz="2400" dirty="0"/>
          </a:p>
        </p:txBody>
      </p:sp>
      <p:sp>
        <p:nvSpPr>
          <p:cNvPr id="4" name="Szövegdoboz 3"/>
          <p:cNvSpPr txBox="1"/>
          <p:nvPr/>
        </p:nvSpPr>
        <p:spPr>
          <a:xfrm>
            <a:off x="5868144" y="548680"/>
            <a:ext cx="2664296" cy="369332"/>
          </a:xfrm>
          <a:prstGeom prst="rect">
            <a:avLst/>
          </a:prstGeom>
          <a:noFill/>
        </p:spPr>
        <p:txBody>
          <a:bodyPr wrap="square" rtlCol="0">
            <a:spAutoFit/>
          </a:bodyPr>
          <a:lstStyle/>
          <a:p>
            <a:r>
              <a:rPr lang="en-US" b="1" dirty="0" smtClean="0"/>
              <a:t>Arrowhead Agility Drill </a:t>
            </a:r>
          </a:p>
        </p:txBody>
      </p:sp>
      <p:pic>
        <p:nvPicPr>
          <p:cNvPr id="5" name="Picture 2" descr="arrowhead agility test"/>
          <p:cNvPicPr>
            <a:picLocks noChangeAspect="1" noChangeArrowheads="1"/>
          </p:cNvPicPr>
          <p:nvPr/>
        </p:nvPicPr>
        <p:blipFill>
          <a:blip r:embed="rId2" cstate="print"/>
          <a:srcRect/>
          <a:stretch>
            <a:fillRect/>
          </a:stretch>
        </p:blipFill>
        <p:spPr bwMode="auto">
          <a:xfrm flipH="1">
            <a:off x="1043608" y="1772816"/>
            <a:ext cx="2809875" cy="3419475"/>
          </a:xfrm>
          <a:prstGeom prst="rect">
            <a:avLst/>
          </a:prstGeom>
          <a:noFill/>
        </p:spPr>
      </p:pic>
      <p:sp>
        <p:nvSpPr>
          <p:cNvPr id="6" name="Szövegdoboz 5"/>
          <p:cNvSpPr txBox="1"/>
          <p:nvPr/>
        </p:nvSpPr>
        <p:spPr>
          <a:xfrm>
            <a:off x="1979712" y="5589240"/>
            <a:ext cx="1728192" cy="461665"/>
          </a:xfrm>
          <a:prstGeom prst="rect">
            <a:avLst/>
          </a:prstGeom>
          <a:noFill/>
        </p:spPr>
        <p:txBody>
          <a:bodyPr wrap="square" rtlCol="0">
            <a:spAutoFit/>
          </a:bodyPr>
          <a:lstStyle/>
          <a:p>
            <a:pPr algn="ctr"/>
            <a:r>
              <a:rPr lang="hu-HU" sz="2400" b="1" dirty="0" smtClean="0"/>
              <a:t>2x</a:t>
            </a:r>
            <a:endParaRPr lang="en-US" sz="2400" b="1" dirty="0"/>
          </a:p>
        </p:txBody>
      </p:sp>
      <p:sp>
        <p:nvSpPr>
          <p:cNvPr id="7" name="Szövegdoboz 6"/>
          <p:cNvSpPr txBox="1"/>
          <p:nvPr/>
        </p:nvSpPr>
        <p:spPr>
          <a:xfrm>
            <a:off x="5436096" y="5589240"/>
            <a:ext cx="1728192" cy="461665"/>
          </a:xfrm>
          <a:prstGeom prst="rect">
            <a:avLst/>
          </a:prstGeom>
          <a:noFill/>
        </p:spPr>
        <p:txBody>
          <a:bodyPr wrap="square" rtlCol="0">
            <a:spAutoFit/>
          </a:bodyPr>
          <a:lstStyle/>
          <a:p>
            <a:pPr algn="ctr"/>
            <a:r>
              <a:rPr lang="hu-HU" sz="2400" b="1" dirty="0" smtClean="0"/>
              <a:t>2x</a:t>
            </a:r>
            <a:endParaRPr lang="en-US" sz="2400" b="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642910" y="-24"/>
            <a:ext cx="5143536" cy="6740307"/>
          </a:xfrm>
          <a:prstGeom prst="rect">
            <a:avLst/>
          </a:prstGeom>
          <a:noFill/>
        </p:spPr>
        <p:txBody>
          <a:bodyPr wrap="square" rtlCol="0">
            <a:spAutoFit/>
          </a:bodyPr>
          <a:lstStyle/>
          <a:p>
            <a:r>
              <a:rPr lang="en-US" b="1" dirty="0" smtClean="0"/>
              <a:t>Arrowhead Agility Drill </a:t>
            </a:r>
          </a:p>
          <a:p>
            <a:r>
              <a:rPr lang="en-US" dirty="0" smtClean="0"/>
              <a:t>This test measures the agility of the athlete, especially body control and change of direction, commonly used for testing soccer players. This test is part of the assessment battery for </a:t>
            </a:r>
            <a:r>
              <a:rPr lang="en-US" dirty="0" smtClean="0">
                <a:hlinkClick r:id="rId2" action="ppaction://hlinkfile"/>
              </a:rPr>
              <a:t>SPARQ soccer</a:t>
            </a:r>
            <a:r>
              <a:rPr lang="en-US" dirty="0" smtClean="0"/>
              <a:t>, and their protocol is listed here.</a:t>
            </a:r>
          </a:p>
          <a:p>
            <a:r>
              <a:rPr lang="en-US" b="1" dirty="0" smtClean="0"/>
              <a:t>purpose: </a:t>
            </a:r>
            <a:r>
              <a:rPr lang="en-US" dirty="0" smtClean="0"/>
              <a:t>this is a test of speed, explosion, body control and the ability to change direction over a range of angles and directions.</a:t>
            </a:r>
          </a:p>
          <a:p>
            <a:r>
              <a:rPr lang="en-US" b="1" dirty="0" smtClean="0"/>
              <a:t>equipment required: </a:t>
            </a:r>
            <a:r>
              <a:rPr lang="en-US" dirty="0" smtClean="0">
                <a:hlinkClick r:id="rId3" action="ppaction://hlinkfile"/>
              </a:rPr>
              <a:t>stopwatch</a:t>
            </a:r>
            <a:r>
              <a:rPr lang="en-US" dirty="0" smtClean="0"/>
              <a:t> or </a:t>
            </a:r>
            <a:r>
              <a:rPr lang="en-US" dirty="0" smtClean="0">
                <a:hlinkClick r:id="rId4" action="ppaction://hlinkfile"/>
              </a:rPr>
              <a:t>timing gates</a:t>
            </a:r>
            <a:r>
              <a:rPr lang="en-US" dirty="0" smtClean="0"/>
              <a:t>, </a:t>
            </a:r>
            <a:r>
              <a:rPr lang="en-US" dirty="0" smtClean="0">
                <a:hlinkClick r:id="rId5" action="ppaction://hlinkfile"/>
              </a:rPr>
              <a:t>measuring tape</a:t>
            </a:r>
            <a:r>
              <a:rPr lang="en-US" dirty="0" smtClean="0"/>
              <a:t> or </a:t>
            </a:r>
            <a:r>
              <a:rPr lang="en-US" dirty="0" err="1" smtClean="0"/>
              <a:t>or</a:t>
            </a:r>
            <a:r>
              <a:rPr lang="en-US" dirty="0" smtClean="0"/>
              <a:t> chalk for marking the ground, 6 </a:t>
            </a:r>
            <a:r>
              <a:rPr lang="en-US" dirty="0" smtClean="0">
                <a:hlinkClick r:id="rId6" action="ppaction://hlinkfile"/>
              </a:rPr>
              <a:t>marker cones</a:t>
            </a:r>
            <a:r>
              <a:rPr lang="en-US" dirty="0" smtClean="0"/>
              <a:t>, a flat non-slip surface.</a:t>
            </a:r>
          </a:p>
          <a:p>
            <a:r>
              <a:rPr lang="en-US" b="1" dirty="0" smtClean="0"/>
              <a:t>procedure: </a:t>
            </a:r>
            <a:r>
              <a:rPr lang="en-US" dirty="0" smtClean="0"/>
              <a:t>The cones are laid out as per the diagram, with three marker cones placed in a arrowhead shape, and one set of cones or line marker to indicate the start and finish line. The player starts with their foot behind the starting line in a sprint start position. When ready, they run as fast a possible to the middle cone (A), turn to run around the side cone (C) or (D), around the far cone (B) and back through the start/finish line. The subject completes four trails, two to the left then two to the right (as shown). The trail does not count if they step over a cone instead of around it.</a:t>
            </a:r>
          </a:p>
        </p:txBody>
      </p:sp>
      <p:pic>
        <p:nvPicPr>
          <p:cNvPr id="28674" name="Picture 2" descr="arrowhead agility test"/>
          <p:cNvPicPr>
            <a:picLocks noChangeAspect="1" noChangeArrowheads="1"/>
          </p:cNvPicPr>
          <p:nvPr/>
        </p:nvPicPr>
        <p:blipFill>
          <a:blip r:embed="rId7" cstate="print"/>
          <a:srcRect/>
          <a:stretch>
            <a:fillRect/>
          </a:stretch>
        </p:blipFill>
        <p:spPr bwMode="auto">
          <a:xfrm>
            <a:off x="5929322" y="1785926"/>
            <a:ext cx="2809875" cy="3419475"/>
          </a:xfrm>
          <a:prstGeom prst="rect">
            <a:avLst/>
          </a:prstGeom>
          <a:noFill/>
        </p:spPr>
      </p:pic>
      <p:sp>
        <p:nvSpPr>
          <p:cNvPr id="4" name="Szövegdoboz 3"/>
          <p:cNvSpPr txBox="1"/>
          <p:nvPr/>
        </p:nvSpPr>
        <p:spPr>
          <a:xfrm>
            <a:off x="6286512" y="642918"/>
            <a:ext cx="2428892" cy="369332"/>
          </a:xfrm>
          <a:prstGeom prst="rect">
            <a:avLst/>
          </a:prstGeom>
          <a:noFill/>
        </p:spPr>
        <p:txBody>
          <a:bodyPr wrap="square" rtlCol="0">
            <a:spAutoFit/>
          </a:bodyPr>
          <a:lstStyle/>
          <a:p>
            <a:r>
              <a:rPr lang="hu-HU" dirty="0" smtClean="0"/>
              <a:t>Labdarúgók</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ox Agilty Drill"/>
          <p:cNvPicPr>
            <a:picLocks noChangeAspect="1" noChangeArrowheads="1"/>
          </p:cNvPicPr>
          <p:nvPr/>
        </p:nvPicPr>
        <p:blipFill>
          <a:blip r:embed="rId2" cstate="print"/>
          <a:srcRect/>
          <a:stretch>
            <a:fillRect/>
          </a:stretch>
        </p:blipFill>
        <p:spPr bwMode="auto">
          <a:xfrm>
            <a:off x="2267744" y="1700808"/>
            <a:ext cx="3960440" cy="4089445"/>
          </a:xfrm>
          <a:prstGeom prst="rect">
            <a:avLst/>
          </a:prstGeom>
          <a:noFill/>
        </p:spPr>
      </p:pic>
      <p:sp>
        <p:nvSpPr>
          <p:cNvPr id="3" name="Szövegdoboz 2"/>
          <p:cNvSpPr txBox="1"/>
          <p:nvPr/>
        </p:nvSpPr>
        <p:spPr>
          <a:xfrm>
            <a:off x="1043608" y="620688"/>
            <a:ext cx="4608512" cy="461665"/>
          </a:xfrm>
          <a:prstGeom prst="rect">
            <a:avLst/>
          </a:prstGeom>
          <a:noFill/>
        </p:spPr>
        <p:txBody>
          <a:bodyPr wrap="square" rtlCol="0">
            <a:spAutoFit/>
          </a:bodyPr>
          <a:lstStyle/>
          <a:p>
            <a:r>
              <a:rPr lang="en-US" sz="2400" b="1" dirty="0" smtClean="0"/>
              <a:t>Box Drill Fitness Test </a:t>
            </a:r>
          </a:p>
        </p:txBody>
      </p:sp>
      <p:sp>
        <p:nvSpPr>
          <p:cNvPr id="4" name="Szövegdoboz 3"/>
          <p:cNvSpPr txBox="1"/>
          <p:nvPr/>
        </p:nvSpPr>
        <p:spPr>
          <a:xfrm>
            <a:off x="755576" y="3429000"/>
            <a:ext cx="1872208" cy="369332"/>
          </a:xfrm>
          <a:prstGeom prst="rect">
            <a:avLst/>
          </a:prstGeom>
          <a:noFill/>
        </p:spPr>
        <p:txBody>
          <a:bodyPr wrap="square" rtlCol="0">
            <a:spAutoFit/>
          </a:bodyPr>
          <a:lstStyle/>
          <a:p>
            <a:pPr algn="ctr"/>
            <a:r>
              <a:rPr lang="hu-HU" b="1" dirty="0" smtClean="0"/>
              <a:t>Előrefelé futás</a:t>
            </a:r>
            <a:endParaRPr lang="en-US" b="1" dirty="0"/>
          </a:p>
        </p:txBody>
      </p:sp>
      <p:sp>
        <p:nvSpPr>
          <p:cNvPr id="5" name="Szövegdoboz 4"/>
          <p:cNvSpPr txBox="1"/>
          <p:nvPr/>
        </p:nvSpPr>
        <p:spPr>
          <a:xfrm>
            <a:off x="3347864" y="1340768"/>
            <a:ext cx="1872208" cy="369332"/>
          </a:xfrm>
          <a:prstGeom prst="rect">
            <a:avLst/>
          </a:prstGeom>
          <a:noFill/>
        </p:spPr>
        <p:txBody>
          <a:bodyPr wrap="square" rtlCol="0">
            <a:spAutoFit/>
          </a:bodyPr>
          <a:lstStyle/>
          <a:p>
            <a:pPr algn="ctr"/>
            <a:r>
              <a:rPr lang="hu-HU" b="1" dirty="0" smtClean="0"/>
              <a:t>oldalazó futás</a:t>
            </a:r>
            <a:endParaRPr lang="en-US" b="1" dirty="0"/>
          </a:p>
        </p:txBody>
      </p:sp>
      <p:sp>
        <p:nvSpPr>
          <p:cNvPr id="6" name="Szövegdoboz 5"/>
          <p:cNvSpPr txBox="1"/>
          <p:nvPr/>
        </p:nvSpPr>
        <p:spPr>
          <a:xfrm>
            <a:off x="6444208" y="3429000"/>
            <a:ext cx="1872208" cy="369332"/>
          </a:xfrm>
          <a:prstGeom prst="rect">
            <a:avLst/>
          </a:prstGeom>
          <a:noFill/>
        </p:spPr>
        <p:txBody>
          <a:bodyPr wrap="square" rtlCol="0">
            <a:spAutoFit/>
          </a:bodyPr>
          <a:lstStyle/>
          <a:p>
            <a:pPr algn="ctr"/>
            <a:r>
              <a:rPr lang="hu-HU" b="1" dirty="0" smtClean="0"/>
              <a:t>Hátrafele futás</a:t>
            </a:r>
            <a:endParaRPr lang="en-US" b="1" dirty="0"/>
          </a:p>
        </p:txBody>
      </p:sp>
      <p:sp>
        <p:nvSpPr>
          <p:cNvPr id="7" name="Szövegdoboz 6"/>
          <p:cNvSpPr txBox="1"/>
          <p:nvPr/>
        </p:nvSpPr>
        <p:spPr>
          <a:xfrm>
            <a:off x="3779912" y="5435932"/>
            <a:ext cx="1872208" cy="369332"/>
          </a:xfrm>
          <a:prstGeom prst="rect">
            <a:avLst/>
          </a:prstGeom>
          <a:noFill/>
        </p:spPr>
        <p:txBody>
          <a:bodyPr wrap="square" rtlCol="0">
            <a:spAutoFit/>
          </a:bodyPr>
          <a:lstStyle/>
          <a:p>
            <a:pPr algn="ctr"/>
            <a:r>
              <a:rPr lang="hu-HU" b="1" dirty="0" smtClean="0"/>
              <a:t>Előrefelé futás</a:t>
            </a:r>
            <a:endParaRPr lang="en-US" b="1" dirty="0"/>
          </a:p>
        </p:txBody>
      </p:sp>
      <p:sp>
        <p:nvSpPr>
          <p:cNvPr id="8" name="Szövegdoboz 7"/>
          <p:cNvSpPr txBox="1"/>
          <p:nvPr/>
        </p:nvSpPr>
        <p:spPr>
          <a:xfrm>
            <a:off x="2627784" y="6021288"/>
            <a:ext cx="3384376" cy="369332"/>
          </a:xfrm>
          <a:prstGeom prst="rect">
            <a:avLst/>
          </a:prstGeom>
          <a:noFill/>
        </p:spPr>
        <p:txBody>
          <a:bodyPr wrap="square" rtlCol="0">
            <a:spAutoFit/>
          </a:bodyPr>
          <a:lstStyle/>
          <a:p>
            <a:pPr algn="ctr"/>
            <a:r>
              <a:rPr lang="hu-HU" dirty="0" smtClean="0"/>
              <a:t>10 yard (9,1 m)</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642910" y="285728"/>
            <a:ext cx="7786742" cy="3970318"/>
          </a:xfrm>
          <a:prstGeom prst="rect">
            <a:avLst/>
          </a:prstGeom>
          <a:noFill/>
        </p:spPr>
        <p:txBody>
          <a:bodyPr wrap="square" rtlCol="0">
            <a:spAutoFit/>
          </a:bodyPr>
          <a:lstStyle/>
          <a:p>
            <a:r>
              <a:rPr lang="en-US" b="1" dirty="0" smtClean="0"/>
              <a:t>Box Drill Fitness Test </a:t>
            </a:r>
          </a:p>
          <a:p>
            <a:r>
              <a:rPr lang="en-US" dirty="0" smtClean="0"/>
              <a:t>This test used to be part of the testing battery for the </a:t>
            </a:r>
            <a:r>
              <a:rPr lang="en-US" dirty="0" smtClean="0">
                <a:hlinkClick r:id="rId2" action="ppaction://hlinkfile"/>
              </a:rPr>
              <a:t>NFL Combine</a:t>
            </a:r>
            <a:r>
              <a:rPr lang="en-US" dirty="0" smtClean="0"/>
              <a:t>, before being replaced by the </a:t>
            </a:r>
            <a:r>
              <a:rPr lang="en-US" dirty="0" smtClean="0">
                <a:hlinkClick r:id="rId3" action="ppaction://hlinkfile"/>
              </a:rPr>
              <a:t>3-Cone Drill</a:t>
            </a:r>
            <a:r>
              <a:rPr lang="en-US" dirty="0" smtClean="0"/>
              <a:t>.</a:t>
            </a:r>
          </a:p>
          <a:p>
            <a:r>
              <a:rPr lang="en-US" b="1" dirty="0" smtClean="0"/>
              <a:t>purpose: </a:t>
            </a:r>
            <a:r>
              <a:rPr lang="en-US" dirty="0" smtClean="0"/>
              <a:t>this is a test of agility, including speed, quickness, flexibility, change of direction and body control.</a:t>
            </a:r>
          </a:p>
          <a:p>
            <a:r>
              <a:rPr lang="en-US" b="1" dirty="0" smtClean="0"/>
              <a:t>equipment required: </a:t>
            </a:r>
            <a:r>
              <a:rPr lang="en-US" dirty="0" smtClean="0">
                <a:hlinkClick r:id="rId4" action="ppaction://hlinkfile"/>
              </a:rPr>
              <a:t>stopwatch</a:t>
            </a:r>
            <a:r>
              <a:rPr lang="en-US" dirty="0" smtClean="0"/>
              <a:t>, </a:t>
            </a:r>
            <a:r>
              <a:rPr lang="en-US" dirty="0" smtClean="0">
                <a:hlinkClick r:id="rId5" action="ppaction://hlinkfile"/>
              </a:rPr>
              <a:t>measuring tape</a:t>
            </a:r>
            <a:r>
              <a:rPr lang="en-US" dirty="0" smtClean="0"/>
              <a:t>, 4 </a:t>
            </a:r>
            <a:r>
              <a:rPr lang="en-US" dirty="0" smtClean="0">
                <a:hlinkClick r:id="rId6" action="ppaction://hlinkfile"/>
              </a:rPr>
              <a:t>marker cones</a:t>
            </a:r>
            <a:r>
              <a:rPr lang="en-US" dirty="0" smtClean="0"/>
              <a:t>, a flat non-slip surface</a:t>
            </a:r>
          </a:p>
          <a:p>
            <a:r>
              <a:rPr lang="en-US" b="1" dirty="0" smtClean="0"/>
              <a:t>procedure: </a:t>
            </a:r>
            <a:r>
              <a:rPr lang="en-US" dirty="0" smtClean="0"/>
              <a:t>Four marker cones are placed 10 yards apart in a square configuration (see diagram). The player starts by getting down in a three-point stance next to Cone 1. On the command 'Go', he sprints to cone 2, then shuffles sideways to cone 3. From there you back-pedal to cone 4 and finish by turning and sprinting through and finishing at cone 1. The athlete must go around the outside of each cone. </a:t>
            </a:r>
          </a:p>
          <a:p>
            <a:endParaRPr lang="en-US" dirty="0"/>
          </a:p>
        </p:txBody>
      </p:sp>
      <p:pic>
        <p:nvPicPr>
          <p:cNvPr id="27650" name="Picture 2" descr="Box Agilty Drill"/>
          <p:cNvPicPr>
            <a:picLocks noChangeAspect="1" noChangeArrowheads="1"/>
          </p:cNvPicPr>
          <p:nvPr/>
        </p:nvPicPr>
        <p:blipFill>
          <a:blip r:embed="rId7" cstate="print"/>
          <a:srcRect/>
          <a:stretch>
            <a:fillRect/>
          </a:stretch>
        </p:blipFill>
        <p:spPr bwMode="auto">
          <a:xfrm>
            <a:off x="3286116" y="3838575"/>
            <a:ext cx="2924175" cy="301942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714348" y="1071546"/>
            <a:ext cx="7929618" cy="2308324"/>
          </a:xfrm>
          <a:prstGeom prst="rect">
            <a:avLst/>
          </a:prstGeom>
          <a:noFill/>
        </p:spPr>
        <p:txBody>
          <a:bodyPr wrap="square" rtlCol="0">
            <a:spAutoFit/>
          </a:bodyPr>
          <a:lstStyle/>
          <a:p>
            <a:r>
              <a:rPr lang="en-US" b="1" dirty="0" smtClean="0"/>
              <a:t>scoring: </a:t>
            </a:r>
            <a:r>
              <a:rPr lang="en-US" dirty="0" smtClean="0"/>
              <a:t>The time to complete the test in seconds is recorded. The score is the best time of two trials.</a:t>
            </a:r>
          </a:p>
          <a:p>
            <a:r>
              <a:rPr lang="en-US" b="1" dirty="0" smtClean="0"/>
              <a:t>target population: </a:t>
            </a:r>
            <a:r>
              <a:rPr lang="en-US" dirty="0" smtClean="0"/>
              <a:t>This test used to be part </a:t>
            </a:r>
            <a:r>
              <a:rPr lang="en-US" dirty="0" err="1" smtClean="0"/>
              <a:t>part</a:t>
            </a:r>
            <a:r>
              <a:rPr lang="en-US" dirty="0" smtClean="0"/>
              <a:t> of the </a:t>
            </a:r>
            <a:r>
              <a:rPr lang="en-US" dirty="0" smtClean="0">
                <a:hlinkClick r:id="rId2" action="ppaction://hlinkfile"/>
              </a:rPr>
              <a:t>NFL testing combine</a:t>
            </a:r>
            <a:r>
              <a:rPr lang="en-US" dirty="0" smtClean="0"/>
              <a:t>, though it would be suitable for athletes involved in many team sports where agility is important such basketball, hockey, rugby, soccer. </a:t>
            </a:r>
          </a:p>
          <a:p>
            <a:r>
              <a:rPr lang="en-US" b="1" dirty="0" smtClean="0"/>
              <a:t>comments: </a:t>
            </a:r>
            <a:r>
              <a:rPr lang="en-US" dirty="0" smtClean="0"/>
              <a:t>The </a:t>
            </a:r>
            <a:r>
              <a:rPr lang="en-US" dirty="0" err="1" smtClean="0"/>
              <a:t>the</a:t>
            </a:r>
            <a:r>
              <a:rPr lang="en-US" dirty="0" smtClean="0"/>
              <a:t> “4 Cone” or “Box” drill has been replaced by the </a:t>
            </a:r>
            <a:r>
              <a:rPr lang="en-US" dirty="0" smtClean="0">
                <a:hlinkClick r:id="rId3" action="ppaction://hlinkfile"/>
              </a:rPr>
              <a:t>3-Cone Drill</a:t>
            </a:r>
            <a:r>
              <a:rPr lang="en-US" dirty="0" smtClean="0"/>
              <a:t> in the NFL scouting combine.</a:t>
            </a:r>
          </a:p>
          <a:p>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571472" y="857232"/>
            <a:ext cx="8001056" cy="2031325"/>
          </a:xfrm>
          <a:prstGeom prst="rect">
            <a:avLst/>
          </a:prstGeom>
          <a:noFill/>
        </p:spPr>
        <p:txBody>
          <a:bodyPr wrap="square" rtlCol="0">
            <a:spAutoFit/>
          </a:bodyPr>
          <a:lstStyle/>
          <a:p>
            <a:r>
              <a:rPr lang="en-US" b="1" dirty="0" smtClean="0"/>
              <a:t>scoring: </a:t>
            </a:r>
            <a:r>
              <a:rPr lang="en-US" dirty="0" smtClean="0"/>
              <a:t>Record the best time to complete the test for the left and right turning trails. The time is recorded in seconds to the nearest two decimal places for each direction. </a:t>
            </a:r>
          </a:p>
          <a:p>
            <a:r>
              <a:rPr lang="en-US" b="1" dirty="0" smtClean="0"/>
              <a:t>target population: </a:t>
            </a:r>
            <a:r>
              <a:rPr lang="en-US" dirty="0" smtClean="0"/>
              <a:t>used for testing soccer players, though it would be suitable for sports where agility is important </a:t>
            </a:r>
          </a:p>
          <a:p>
            <a:r>
              <a:rPr lang="en-US" b="1" dirty="0" smtClean="0"/>
              <a:t>comments: </a:t>
            </a:r>
            <a:r>
              <a:rPr lang="en-US" dirty="0" smtClean="0"/>
              <a:t>Turning technique and coordination is also a large factor in this test. </a:t>
            </a:r>
          </a:p>
          <a:p>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971600" y="908720"/>
            <a:ext cx="6624736" cy="461665"/>
          </a:xfrm>
          <a:prstGeom prst="rect">
            <a:avLst/>
          </a:prstGeom>
          <a:noFill/>
        </p:spPr>
        <p:txBody>
          <a:bodyPr wrap="square" rtlCol="0">
            <a:spAutoFit/>
          </a:bodyPr>
          <a:lstStyle/>
          <a:p>
            <a:r>
              <a:rPr lang="en-US" sz="2400" b="1" dirty="0" smtClean="0"/>
              <a:t>8 Foot Up and Go Test</a:t>
            </a:r>
            <a:r>
              <a:rPr lang="hu-HU" sz="2400" b="1" dirty="0" smtClean="0"/>
              <a:t> (időseknek)</a:t>
            </a:r>
            <a:endParaRPr lang="en-US" sz="2400" b="1" dirty="0" smtClean="0"/>
          </a:p>
        </p:txBody>
      </p:sp>
      <p:sp>
        <p:nvSpPr>
          <p:cNvPr id="3" name="Téglalap 2"/>
          <p:cNvSpPr/>
          <p:nvPr/>
        </p:nvSpPr>
        <p:spPr>
          <a:xfrm>
            <a:off x="1619672" y="3212976"/>
            <a:ext cx="648072" cy="6480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Egyenes összekötő 4"/>
          <p:cNvCxnSpPr/>
          <p:nvPr/>
        </p:nvCxnSpPr>
        <p:spPr>
          <a:xfrm rot="5400000">
            <a:off x="431540" y="3537012"/>
            <a:ext cx="23762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Egyenes összekötő nyíllal 6"/>
          <p:cNvCxnSpPr/>
          <p:nvPr/>
        </p:nvCxnSpPr>
        <p:spPr>
          <a:xfrm flipV="1">
            <a:off x="2339752" y="3212976"/>
            <a:ext cx="2088232"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Szövegdoboz 7"/>
          <p:cNvSpPr txBox="1"/>
          <p:nvPr/>
        </p:nvSpPr>
        <p:spPr>
          <a:xfrm>
            <a:off x="3131840" y="3933056"/>
            <a:ext cx="1008112" cy="369332"/>
          </a:xfrm>
          <a:prstGeom prst="rect">
            <a:avLst/>
          </a:prstGeom>
          <a:noFill/>
        </p:spPr>
        <p:txBody>
          <a:bodyPr wrap="square" rtlCol="0">
            <a:spAutoFit/>
          </a:bodyPr>
          <a:lstStyle/>
          <a:p>
            <a:r>
              <a:rPr lang="hu-HU" dirty="0" smtClean="0"/>
              <a:t>2,4 m</a:t>
            </a:r>
            <a:endParaRPr lang="en-US" dirty="0"/>
          </a:p>
        </p:txBody>
      </p:sp>
      <p:sp>
        <p:nvSpPr>
          <p:cNvPr id="9" name="Ellipszis 8"/>
          <p:cNvSpPr/>
          <p:nvPr/>
        </p:nvSpPr>
        <p:spPr>
          <a:xfrm>
            <a:off x="4283968" y="3356992"/>
            <a:ext cx="360040" cy="3600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zövegdoboz 9"/>
          <p:cNvSpPr txBox="1"/>
          <p:nvPr/>
        </p:nvSpPr>
        <p:spPr>
          <a:xfrm>
            <a:off x="2267744" y="5517232"/>
            <a:ext cx="3168352" cy="369332"/>
          </a:xfrm>
          <a:prstGeom prst="rect">
            <a:avLst/>
          </a:prstGeom>
          <a:noFill/>
        </p:spPr>
        <p:txBody>
          <a:bodyPr wrap="square" rtlCol="0">
            <a:spAutoFit/>
          </a:bodyPr>
          <a:lstStyle/>
          <a:p>
            <a:r>
              <a:rPr lang="en-US" dirty="0" smtClean="0"/>
              <a:t> Jones &amp; </a:t>
            </a:r>
            <a:r>
              <a:rPr lang="en-US" dirty="0" err="1" smtClean="0"/>
              <a:t>Rikli</a:t>
            </a:r>
            <a:r>
              <a:rPr lang="en-US" dirty="0" smtClean="0"/>
              <a:t>, 2002</a:t>
            </a:r>
            <a:endParaRPr lang="en-US" dirty="0"/>
          </a:p>
        </p:txBody>
      </p:sp>
      <p:sp>
        <p:nvSpPr>
          <p:cNvPr id="11" name="Szövegdoboz 10"/>
          <p:cNvSpPr txBox="1"/>
          <p:nvPr/>
        </p:nvSpPr>
        <p:spPr>
          <a:xfrm>
            <a:off x="1547664" y="4149080"/>
            <a:ext cx="792088" cy="369332"/>
          </a:xfrm>
          <a:prstGeom prst="rect">
            <a:avLst/>
          </a:prstGeom>
          <a:noFill/>
        </p:spPr>
        <p:txBody>
          <a:bodyPr wrap="square" rtlCol="0">
            <a:spAutoFit/>
          </a:bodyPr>
          <a:lstStyle/>
          <a:p>
            <a:pPr algn="ctr"/>
            <a:r>
              <a:rPr lang="hu-HU" dirty="0" smtClean="0"/>
              <a:t>szék</a:t>
            </a:r>
            <a:endParaRPr lang="en-US" dirty="0"/>
          </a:p>
        </p:txBody>
      </p:sp>
      <p:sp>
        <p:nvSpPr>
          <p:cNvPr id="12" name="Szövegdoboz 11"/>
          <p:cNvSpPr txBox="1"/>
          <p:nvPr/>
        </p:nvSpPr>
        <p:spPr>
          <a:xfrm>
            <a:off x="5292080" y="3356992"/>
            <a:ext cx="1152128" cy="369332"/>
          </a:xfrm>
          <a:prstGeom prst="rect">
            <a:avLst/>
          </a:prstGeom>
          <a:noFill/>
        </p:spPr>
        <p:txBody>
          <a:bodyPr wrap="square" rtlCol="0">
            <a:spAutoFit/>
          </a:bodyPr>
          <a:lstStyle/>
          <a:p>
            <a:r>
              <a:rPr lang="hu-HU" dirty="0" err="1" smtClean="0"/>
              <a:t>bólya</a:t>
            </a:r>
            <a:endParaRPr lang="en-US" dirty="0"/>
          </a:p>
        </p:txBody>
      </p:sp>
      <p:sp>
        <p:nvSpPr>
          <p:cNvPr id="13" name="Ív 12"/>
          <p:cNvSpPr/>
          <p:nvPr/>
        </p:nvSpPr>
        <p:spPr>
          <a:xfrm>
            <a:off x="1763688" y="2996952"/>
            <a:ext cx="3096344" cy="1008112"/>
          </a:xfrm>
          <a:prstGeom prst="arc">
            <a:avLst>
              <a:gd name="adj1" fmla="val 20698442"/>
              <a:gd name="adj2" fmla="val 943154"/>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Egyenes összekötő nyíllal 15"/>
          <p:cNvCxnSpPr/>
          <p:nvPr/>
        </p:nvCxnSpPr>
        <p:spPr>
          <a:xfrm flipH="1">
            <a:off x="2267744" y="3789040"/>
            <a:ext cx="216024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187624" y="836712"/>
            <a:ext cx="2088232" cy="584775"/>
          </a:xfrm>
          <a:prstGeom prst="rect">
            <a:avLst/>
          </a:prstGeom>
          <a:solidFill>
            <a:srgbClr val="FFC000"/>
          </a:solidFill>
        </p:spPr>
        <p:txBody>
          <a:bodyPr wrap="square" rtlCol="0">
            <a:spAutoFit/>
          </a:bodyPr>
          <a:lstStyle/>
          <a:p>
            <a:pPr algn="ctr"/>
            <a:r>
              <a:rPr lang="hu-HU" sz="3200" b="1" i="1" dirty="0" smtClean="0"/>
              <a:t>Eszközök</a:t>
            </a:r>
            <a:endParaRPr lang="en-US" sz="3200" b="1" i="1" dirty="0"/>
          </a:p>
        </p:txBody>
      </p:sp>
      <p:sp>
        <p:nvSpPr>
          <p:cNvPr id="3" name="Szövegdoboz 2"/>
          <p:cNvSpPr txBox="1"/>
          <p:nvPr/>
        </p:nvSpPr>
        <p:spPr>
          <a:xfrm>
            <a:off x="1115616" y="2204864"/>
            <a:ext cx="6624736" cy="1938992"/>
          </a:xfrm>
          <a:prstGeom prst="rect">
            <a:avLst/>
          </a:prstGeom>
          <a:noFill/>
        </p:spPr>
        <p:txBody>
          <a:bodyPr wrap="square" rtlCol="0">
            <a:spAutoFit/>
          </a:bodyPr>
          <a:lstStyle/>
          <a:p>
            <a:r>
              <a:rPr lang="hu-HU" sz="2400" b="1" i="1" dirty="0" smtClean="0"/>
              <a:t>Stopper óra</a:t>
            </a:r>
          </a:p>
          <a:p>
            <a:r>
              <a:rPr lang="hu-HU" sz="2400" b="1" i="1" dirty="0" smtClean="0"/>
              <a:t>Fénykapu</a:t>
            </a:r>
            <a:endParaRPr lang="hu-HU" sz="2400" b="1" i="1" dirty="0" smtClean="0"/>
          </a:p>
          <a:p>
            <a:r>
              <a:rPr lang="hu-HU" sz="2400" b="1" i="1" dirty="0" smtClean="0"/>
              <a:t>Lézerkapu</a:t>
            </a:r>
            <a:endParaRPr lang="hu-HU" sz="2400" b="1" i="1" dirty="0" smtClean="0"/>
          </a:p>
          <a:p>
            <a:r>
              <a:rPr lang="hu-HU" sz="2400" b="1" i="1" dirty="0" smtClean="0"/>
              <a:t>Radar</a:t>
            </a:r>
          </a:p>
          <a:p>
            <a:r>
              <a:rPr lang="hu-HU" sz="2400" b="1" i="1" dirty="0" err="1" smtClean="0"/>
              <a:t>bólyák</a:t>
            </a:r>
            <a:endParaRPr lang="en-US" sz="2400" b="1" i="1" dirty="0"/>
          </a:p>
        </p:txBody>
      </p:sp>
      <p:pic>
        <p:nvPicPr>
          <p:cNvPr id="40962" name="Picture 2" descr="Bushnell Velocity Speed Gun">
            <a:hlinkClick r:id="rId2"/>
          </p:cNvPr>
          <p:cNvPicPr>
            <a:picLocks noChangeAspect="1" noChangeArrowheads="1"/>
          </p:cNvPicPr>
          <p:nvPr/>
        </p:nvPicPr>
        <p:blipFill>
          <a:blip r:embed="rId3" cstate="print"/>
          <a:srcRect/>
          <a:stretch>
            <a:fillRect/>
          </a:stretch>
        </p:blipFill>
        <p:spPr bwMode="auto">
          <a:xfrm>
            <a:off x="6054266" y="4365104"/>
            <a:ext cx="1380356" cy="1875484"/>
          </a:xfrm>
          <a:prstGeom prst="rect">
            <a:avLst/>
          </a:prstGeom>
          <a:noFill/>
        </p:spPr>
      </p:pic>
      <p:pic>
        <p:nvPicPr>
          <p:cNvPr id="1026" name="Picture 2" descr="http://www.asrspeed.com/images/asr_tim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5694" y="690389"/>
            <a:ext cx="2857500" cy="3028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14673421"/>
              </p:ext>
            </p:extLst>
          </p:nvPr>
        </p:nvGraphicFramePr>
        <p:xfrm>
          <a:off x="1331640" y="1052736"/>
          <a:ext cx="6239047" cy="5128344"/>
        </p:xfrm>
        <a:graphic>
          <a:graphicData uri="http://schemas.openxmlformats.org/drawingml/2006/table">
            <a:tbl>
              <a:tblPr/>
              <a:tblGrid>
                <a:gridCol w="1221923"/>
                <a:gridCol w="1736821"/>
                <a:gridCol w="1543482"/>
                <a:gridCol w="1736821"/>
              </a:tblGrid>
              <a:tr h="641043">
                <a:tc>
                  <a:txBody>
                    <a:bodyPr/>
                    <a:lstStyle/>
                    <a:p>
                      <a:pPr algn="ctr"/>
                      <a:r>
                        <a:rPr lang="hu-HU" sz="1600"/>
                        <a:t>Age</a:t>
                      </a:r>
                    </a:p>
                  </a:txBody>
                  <a:tcPr marL="50800" marR="50800" marT="25400" marB="25400" anchor="ctr">
                    <a:lnL>
                      <a:noFill/>
                    </a:lnL>
                    <a:lnR>
                      <a:noFill/>
                    </a:lnR>
                    <a:lnT>
                      <a:noFill/>
                    </a:lnT>
                    <a:lnB>
                      <a:noFill/>
                    </a:lnB>
                  </a:tcPr>
                </a:tc>
                <a:tc>
                  <a:txBody>
                    <a:bodyPr/>
                    <a:lstStyle/>
                    <a:p>
                      <a:pPr algn="ctr"/>
                      <a:r>
                        <a:rPr lang="hu-HU" sz="1600"/>
                        <a:t>below average</a:t>
                      </a:r>
                    </a:p>
                  </a:txBody>
                  <a:tcPr marL="50800" marR="50800" marT="25400" marB="25400" anchor="ctr">
                    <a:lnL>
                      <a:noFill/>
                    </a:lnL>
                    <a:lnR>
                      <a:noFill/>
                    </a:lnR>
                    <a:lnT>
                      <a:noFill/>
                    </a:lnT>
                    <a:lnB>
                      <a:noFill/>
                    </a:lnB>
                  </a:tcPr>
                </a:tc>
                <a:tc>
                  <a:txBody>
                    <a:bodyPr/>
                    <a:lstStyle/>
                    <a:p>
                      <a:pPr algn="ctr"/>
                      <a:r>
                        <a:rPr lang="hu-HU" sz="1600"/>
                        <a:t>average</a:t>
                      </a:r>
                    </a:p>
                  </a:txBody>
                  <a:tcPr marL="50800" marR="50800" marT="25400" marB="25400" anchor="ctr">
                    <a:lnL>
                      <a:noFill/>
                    </a:lnL>
                    <a:lnR>
                      <a:noFill/>
                    </a:lnR>
                    <a:lnT>
                      <a:noFill/>
                    </a:lnT>
                    <a:lnB>
                      <a:noFill/>
                    </a:lnB>
                  </a:tcPr>
                </a:tc>
                <a:tc>
                  <a:txBody>
                    <a:bodyPr/>
                    <a:lstStyle/>
                    <a:p>
                      <a:pPr algn="ctr"/>
                      <a:r>
                        <a:rPr lang="hu-HU" sz="1600"/>
                        <a:t>above average</a:t>
                      </a:r>
                    </a:p>
                  </a:txBody>
                  <a:tcPr marL="50800" marR="50800" marT="25400" marB="25400" anchor="ctr">
                    <a:lnL>
                      <a:noFill/>
                    </a:lnL>
                    <a:lnR>
                      <a:noFill/>
                    </a:lnR>
                    <a:lnT>
                      <a:noFill/>
                    </a:lnT>
                    <a:lnB>
                      <a:noFill/>
                    </a:lnB>
                  </a:tcPr>
                </a:tc>
              </a:tr>
              <a:tr h="641043">
                <a:tc>
                  <a:txBody>
                    <a:bodyPr/>
                    <a:lstStyle/>
                    <a:p>
                      <a:pPr algn="ctr"/>
                      <a:r>
                        <a:rPr lang="hu-HU" sz="1600"/>
                        <a:t>60-64</a:t>
                      </a:r>
                    </a:p>
                  </a:txBody>
                  <a:tcPr marL="50800" marR="50800" marT="25400" marB="25400" anchor="ctr">
                    <a:lnL>
                      <a:noFill/>
                    </a:lnL>
                    <a:lnR>
                      <a:noFill/>
                    </a:lnR>
                    <a:lnT>
                      <a:noFill/>
                    </a:lnT>
                    <a:lnB>
                      <a:noFill/>
                    </a:lnB>
                  </a:tcPr>
                </a:tc>
                <a:tc>
                  <a:txBody>
                    <a:bodyPr/>
                    <a:lstStyle/>
                    <a:p>
                      <a:pPr algn="ctr"/>
                      <a:r>
                        <a:rPr lang="hu-HU" sz="1600"/>
                        <a:t>&gt; 5.6</a:t>
                      </a:r>
                    </a:p>
                  </a:txBody>
                  <a:tcPr marL="50800" marR="50800" marT="25400" marB="25400" anchor="ctr">
                    <a:lnL>
                      <a:noFill/>
                    </a:lnL>
                    <a:lnR>
                      <a:noFill/>
                    </a:lnR>
                    <a:lnT>
                      <a:noFill/>
                    </a:lnT>
                    <a:lnB>
                      <a:noFill/>
                    </a:lnB>
                  </a:tcPr>
                </a:tc>
                <a:tc>
                  <a:txBody>
                    <a:bodyPr/>
                    <a:lstStyle/>
                    <a:p>
                      <a:pPr algn="ctr"/>
                      <a:r>
                        <a:rPr lang="hu-HU" sz="1600"/>
                        <a:t>5.6 to 3.8</a:t>
                      </a:r>
                    </a:p>
                  </a:txBody>
                  <a:tcPr marL="50800" marR="50800" marT="25400" marB="25400" anchor="ctr">
                    <a:lnL>
                      <a:noFill/>
                    </a:lnL>
                    <a:lnR>
                      <a:noFill/>
                    </a:lnR>
                    <a:lnT>
                      <a:noFill/>
                    </a:lnT>
                    <a:lnB>
                      <a:noFill/>
                    </a:lnB>
                  </a:tcPr>
                </a:tc>
                <a:tc>
                  <a:txBody>
                    <a:bodyPr/>
                    <a:lstStyle/>
                    <a:p>
                      <a:pPr algn="ctr"/>
                      <a:r>
                        <a:rPr lang="hu-HU" sz="1600"/>
                        <a:t>&lt; 3.8</a:t>
                      </a:r>
                    </a:p>
                  </a:txBody>
                  <a:tcPr marL="50800" marR="50800" marT="25400" marB="25400" anchor="ctr">
                    <a:lnL>
                      <a:noFill/>
                    </a:lnL>
                    <a:lnR>
                      <a:noFill/>
                    </a:lnR>
                    <a:lnT>
                      <a:noFill/>
                    </a:lnT>
                    <a:lnB>
                      <a:noFill/>
                    </a:lnB>
                  </a:tcPr>
                </a:tc>
              </a:tr>
              <a:tr h="641043">
                <a:tc>
                  <a:txBody>
                    <a:bodyPr/>
                    <a:lstStyle/>
                    <a:p>
                      <a:pPr algn="ctr"/>
                      <a:r>
                        <a:rPr lang="hu-HU" sz="1600"/>
                        <a:t>65-69</a:t>
                      </a:r>
                    </a:p>
                  </a:txBody>
                  <a:tcPr marL="50800" marR="50800" marT="25400" marB="25400" anchor="ctr">
                    <a:lnL>
                      <a:noFill/>
                    </a:lnL>
                    <a:lnR>
                      <a:noFill/>
                    </a:lnR>
                    <a:lnT>
                      <a:noFill/>
                    </a:lnT>
                    <a:lnB>
                      <a:noFill/>
                    </a:lnB>
                  </a:tcPr>
                </a:tc>
                <a:tc>
                  <a:txBody>
                    <a:bodyPr/>
                    <a:lstStyle/>
                    <a:p>
                      <a:pPr algn="ctr"/>
                      <a:r>
                        <a:rPr lang="hu-HU" sz="1600"/>
                        <a:t>&gt; 5.7</a:t>
                      </a:r>
                    </a:p>
                  </a:txBody>
                  <a:tcPr marL="50800" marR="50800" marT="25400" marB="25400" anchor="ctr">
                    <a:lnL>
                      <a:noFill/>
                    </a:lnL>
                    <a:lnR>
                      <a:noFill/>
                    </a:lnR>
                    <a:lnT>
                      <a:noFill/>
                    </a:lnT>
                    <a:lnB>
                      <a:noFill/>
                    </a:lnB>
                  </a:tcPr>
                </a:tc>
                <a:tc>
                  <a:txBody>
                    <a:bodyPr/>
                    <a:lstStyle/>
                    <a:p>
                      <a:pPr algn="ctr"/>
                      <a:r>
                        <a:rPr lang="hu-HU" sz="1600"/>
                        <a:t>5.7 to 4.3</a:t>
                      </a:r>
                    </a:p>
                  </a:txBody>
                  <a:tcPr marL="50800" marR="50800" marT="25400" marB="25400" anchor="ctr">
                    <a:lnL>
                      <a:noFill/>
                    </a:lnL>
                    <a:lnR>
                      <a:noFill/>
                    </a:lnR>
                    <a:lnT>
                      <a:noFill/>
                    </a:lnT>
                    <a:lnB>
                      <a:noFill/>
                    </a:lnB>
                  </a:tcPr>
                </a:tc>
                <a:tc>
                  <a:txBody>
                    <a:bodyPr/>
                    <a:lstStyle/>
                    <a:p>
                      <a:pPr algn="ctr"/>
                      <a:r>
                        <a:rPr lang="hu-HU" sz="1600"/>
                        <a:t>&lt; 4.3</a:t>
                      </a:r>
                    </a:p>
                  </a:txBody>
                  <a:tcPr marL="50800" marR="50800" marT="25400" marB="25400" anchor="ctr">
                    <a:lnL>
                      <a:noFill/>
                    </a:lnL>
                    <a:lnR>
                      <a:noFill/>
                    </a:lnR>
                    <a:lnT>
                      <a:noFill/>
                    </a:lnT>
                    <a:lnB>
                      <a:noFill/>
                    </a:lnB>
                  </a:tcPr>
                </a:tc>
              </a:tr>
              <a:tr h="641043">
                <a:tc>
                  <a:txBody>
                    <a:bodyPr/>
                    <a:lstStyle/>
                    <a:p>
                      <a:pPr algn="ctr"/>
                      <a:r>
                        <a:rPr lang="hu-HU" sz="1600"/>
                        <a:t>70-74</a:t>
                      </a:r>
                    </a:p>
                  </a:txBody>
                  <a:tcPr marL="50800" marR="50800" marT="25400" marB="25400" anchor="ctr">
                    <a:lnL>
                      <a:noFill/>
                    </a:lnL>
                    <a:lnR>
                      <a:noFill/>
                    </a:lnR>
                    <a:lnT>
                      <a:noFill/>
                    </a:lnT>
                    <a:lnB>
                      <a:noFill/>
                    </a:lnB>
                  </a:tcPr>
                </a:tc>
                <a:tc>
                  <a:txBody>
                    <a:bodyPr/>
                    <a:lstStyle/>
                    <a:p>
                      <a:pPr algn="ctr"/>
                      <a:r>
                        <a:rPr lang="hu-HU" sz="1600"/>
                        <a:t>&gt; 6.0</a:t>
                      </a:r>
                    </a:p>
                  </a:txBody>
                  <a:tcPr marL="50800" marR="50800" marT="25400" marB="25400" anchor="ctr">
                    <a:lnL>
                      <a:noFill/>
                    </a:lnL>
                    <a:lnR>
                      <a:noFill/>
                    </a:lnR>
                    <a:lnT>
                      <a:noFill/>
                    </a:lnT>
                    <a:lnB>
                      <a:noFill/>
                    </a:lnB>
                  </a:tcPr>
                </a:tc>
                <a:tc>
                  <a:txBody>
                    <a:bodyPr/>
                    <a:lstStyle/>
                    <a:p>
                      <a:pPr algn="ctr"/>
                      <a:r>
                        <a:rPr lang="hu-HU" sz="1600"/>
                        <a:t>6.0 to 4.2</a:t>
                      </a:r>
                    </a:p>
                  </a:txBody>
                  <a:tcPr marL="50800" marR="50800" marT="25400" marB="25400" anchor="ctr">
                    <a:lnL>
                      <a:noFill/>
                    </a:lnL>
                    <a:lnR>
                      <a:noFill/>
                    </a:lnR>
                    <a:lnT>
                      <a:noFill/>
                    </a:lnT>
                    <a:lnB>
                      <a:noFill/>
                    </a:lnB>
                  </a:tcPr>
                </a:tc>
                <a:tc>
                  <a:txBody>
                    <a:bodyPr/>
                    <a:lstStyle/>
                    <a:p>
                      <a:pPr algn="ctr"/>
                      <a:r>
                        <a:rPr lang="hu-HU" sz="1600"/>
                        <a:t>&lt; 4.2</a:t>
                      </a:r>
                    </a:p>
                  </a:txBody>
                  <a:tcPr marL="50800" marR="50800" marT="25400" marB="25400" anchor="ctr">
                    <a:lnL>
                      <a:noFill/>
                    </a:lnL>
                    <a:lnR>
                      <a:noFill/>
                    </a:lnR>
                    <a:lnT>
                      <a:noFill/>
                    </a:lnT>
                    <a:lnB>
                      <a:noFill/>
                    </a:lnB>
                  </a:tcPr>
                </a:tc>
              </a:tr>
              <a:tr h="641043">
                <a:tc>
                  <a:txBody>
                    <a:bodyPr/>
                    <a:lstStyle/>
                    <a:p>
                      <a:pPr algn="ctr"/>
                      <a:r>
                        <a:rPr lang="hu-HU" sz="1600"/>
                        <a:t>75-79</a:t>
                      </a:r>
                    </a:p>
                  </a:txBody>
                  <a:tcPr marL="50800" marR="50800" marT="25400" marB="25400" anchor="ctr">
                    <a:lnL>
                      <a:noFill/>
                    </a:lnL>
                    <a:lnR>
                      <a:noFill/>
                    </a:lnR>
                    <a:lnT>
                      <a:noFill/>
                    </a:lnT>
                    <a:lnB>
                      <a:noFill/>
                    </a:lnB>
                  </a:tcPr>
                </a:tc>
                <a:tc>
                  <a:txBody>
                    <a:bodyPr/>
                    <a:lstStyle/>
                    <a:p>
                      <a:pPr algn="ctr"/>
                      <a:r>
                        <a:rPr lang="hu-HU" sz="1600"/>
                        <a:t>&gt; 7.2 </a:t>
                      </a:r>
                    </a:p>
                  </a:txBody>
                  <a:tcPr marL="50800" marR="50800" marT="25400" marB="25400" anchor="ctr">
                    <a:lnL>
                      <a:noFill/>
                    </a:lnL>
                    <a:lnR>
                      <a:noFill/>
                    </a:lnR>
                    <a:lnT>
                      <a:noFill/>
                    </a:lnT>
                    <a:lnB>
                      <a:noFill/>
                    </a:lnB>
                  </a:tcPr>
                </a:tc>
                <a:tc>
                  <a:txBody>
                    <a:bodyPr/>
                    <a:lstStyle/>
                    <a:p>
                      <a:pPr algn="ctr"/>
                      <a:r>
                        <a:rPr lang="hu-HU" sz="1600"/>
                        <a:t>7.2 to 4.6</a:t>
                      </a:r>
                    </a:p>
                  </a:txBody>
                  <a:tcPr marL="50800" marR="50800" marT="25400" marB="25400" anchor="ctr">
                    <a:lnL>
                      <a:noFill/>
                    </a:lnL>
                    <a:lnR>
                      <a:noFill/>
                    </a:lnR>
                    <a:lnT>
                      <a:noFill/>
                    </a:lnT>
                    <a:lnB>
                      <a:noFill/>
                    </a:lnB>
                  </a:tcPr>
                </a:tc>
                <a:tc>
                  <a:txBody>
                    <a:bodyPr/>
                    <a:lstStyle/>
                    <a:p>
                      <a:pPr algn="ctr"/>
                      <a:r>
                        <a:rPr lang="hu-HU" sz="1600"/>
                        <a:t>&lt; 4.6</a:t>
                      </a:r>
                    </a:p>
                  </a:txBody>
                  <a:tcPr marL="50800" marR="50800" marT="25400" marB="25400" anchor="ctr">
                    <a:lnL>
                      <a:noFill/>
                    </a:lnL>
                    <a:lnR>
                      <a:noFill/>
                    </a:lnR>
                    <a:lnT>
                      <a:noFill/>
                    </a:lnT>
                    <a:lnB>
                      <a:noFill/>
                    </a:lnB>
                  </a:tcPr>
                </a:tc>
              </a:tr>
              <a:tr h="641043">
                <a:tc>
                  <a:txBody>
                    <a:bodyPr/>
                    <a:lstStyle/>
                    <a:p>
                      <a:pPr algn="ctr"/>
                      <a:r>
                        <a:rPr lang="hu-HU" sz="1600"/>
                        <a:t>80-84</a:t>
                      </a:r>
                    </a:p>
                  </a:txBody>
                  <a:tcPr marL="50800" marR="50800" marT="25400" marB="25400" anchor="ctr">
                    <a:lnL>
                      <a:noFill/>
                    </a:lnL>
                    <a:lnR>
                      <a:noFill/>
                    </a:lnR>
                    <a:lnT>
                      <a:noFill/>
                    </a:lnT>
                    <a:lnB>
                      <a:noFill/>
                    </a:lnB>
                  </a:tcPr>
                </a:tc>
                <a:tc>
                  <a:txBody>
                    <a:bodyPr/>
                    <a:lstStyle/>
                    <a:p>
                      <a:pPr algn="ctr"/>
                      <a:r>
                        <a:rPr lang="hu-HU" sz="1600"/>
                        <a:t>&gt; 7.6</a:t>
                      </a:r>
                    </a:p>
                  </a:txBody>
                  <a:tcPr marL="50800" marR="50800" marT="25400" marB="25400" anchor="ctr">
                    <a:lnL>
                      <a:noFill/>
                    </a:lnL>
                    <a:lnR>
                      <a:noFill/>
                    </a:lnR>
                    <a:lnT>
                      <a:noFill/>
                    </a:lnT>
                    <a:lnB>
                      <a:noFill/>
                    </a:lnB>
                  </a:tcPr>
                </a:tc>
                <a:tc>
                  <a:txBody>
                    <a:bodyPr/>
                    <a:lstStyle/>
                    <a:p>
                      <a:pPr algn="ctr"/>
                      <a:r>
                        <a:rPr lang="hu-HU" sz="1600"/>
                        <a:t>7.6 to 5.2</a:t>
                      </a:r>
                    </a:p>
                  </a:txBody>
                  <a:tcPr marL="50800" marR="50800" marT="25400" marB="25400" anchor="ctr">
                    <a:lnL>
                      <a:noFill/>
                    </a:lnL>
                    <a:lnR>
                      <a:noFill/>
                    </a:lnR>
                    <a:lnT>
                      <a:noFill/>
                    </a:lnT>
                    <a:lnB>
                      <a:noFill/>
                    </a:lnB>
                  </a:tcPr>
                </a:tc>
                <a:tc>
                  <a:txBody>
                    <a:bodyPr/>
                    <a:lstStyle/>
                    <a:p>
                      <a:pPr algn="ctr"/>
                      <a:r>
                        <a:rPr lang="hu-HU" sz="1600"/>
                        <a:t>&lt; 5.2</a:t>
                      </a:r>
                    </a:p>
                  </a:txBody>
                  <a:tcPr marL="50800" marR="50800" marT="25400" marB="25400" anchor="ctr">
                    <a:lnL>
                      <a:noFill/>
                    </a:lnL>
                    <a:lnR>
                      <a:noFill/>
                    </a:lnR>
                    <a:lnT>
                      <a:noFill/>
                    </a:lnT>
                    <a:lnB>
                      <a:noFill/>
                    </a:lnB>
                  </a:tcPr>
                </a:tc>
              </a:tr>
              <a:tr h="641043">
                <a:tc>
                  <a:txBody>
                    <a:bodyPr/>
                    <a:lstStyle/>
                    <a:p>
                      <a:pPr algn="ctr"/>
                      <a:r>
                        <a:rPr lang="hu-HU" sz="1600"/>
                        <a:t>85-89</a:t>
                      </a:r>
                    </a:p>
                  </a:txBody>
                  <a:tcPr marL="50800" marR="50800" marT="25400" marB="25400" anchor="ctr">
                    <a:lnL>
                      <a:noFill/>
                    </a:lnL>
                    <a:lnR>
                      <a:noFill/>
                    </a:lnR>
                    <a:lnT>
                      <a:noFill/>
                    </a:lnT>
                    <a:lnB>
                      <a:noFill/>
                    </a:lnB>
                  </a:tcPr>
                </a:tc>
                <a:tc>
                  <a:txBody>
                    <a:bodyPr/>
                    <a:lstStyle/>
                    <a:p>
                      <a:pPr algn="ctr"/>
                      <a:r>
                        <a:rPr lang="hu-HU" sz="1600"/>
                        <a:t>&gt; 8.9</a:t>
                      </a:r>
                    </a:p>
                  </a:txBody>
                  <a:tcPr marL="50800" marR="50800" marT="25400" marB="25400" anchor="ctr">
                    <a:lnL>
                      <a:noFill/>
                    </a:lnL>
                    <a:lnR>
                      <a:noFill/>
                    </a:lnR>
                    <a:lnT>
                      <a:noFill/>
                    </a:lnT>
                    <a:lnB>
                      <a:noFill/>
                    </a:lnB>
                  </a:tcPr>
                </a:tc>
                <a:tc>
                  <a:txBody>
                    <a:bodyPr/>
                    <a:lstStyle/>
                    <a:p>
                      <a:pPr algn="ctr"/>
                      <a:r>
                        <a:rPr lang="hu-HU" sz="1600"/>
                        <a:t>8.9 to 5.3</a:t>
                      </a:r>
                    </a:p>
                  </a:txBody>
                  <a:tcPr marL="50800" marR="50800" marT="25400" marB="25400" anchor="ctr">
                    <a:lnL>
                      <a:noFill/>
                    </a:lnL>
                    <a:lnR>
                      <a:noFill/>
                    </a:lnR>
                    <a:lnT>
                      <a:noFill/>
                    </a:lnT>
                    <a:lnB>
                      <a:noFill/>
                    </a:lnB>
                  </a:tcPr>
                </a:tc>
                <a:tc>
                  <a:txBody>
                    <a:bodyPr/>
                    <a:lstStyle/>
                    <a:p>
                      <a:pPr algn="ctr"/>
                      <a:r>
                        <a:rPr lang="hu-HU" sz="1600"/>
                        <a:t>&lt; 5.3</a:t>
                      </a:r>
                    </a:p>
                  </a:txBody>
                  <a:tcPr marL="50800" marR="50800" marT="25400" marB="25400" anchor="ctr">
                    <a:lnL>
                      <a:noFill/>
                    </a:lnL>
                    <a:lnR>
                      <a:noFill/>
                    </a:lnR>
                    <a:lnT>
                      <a:noFill/>
                    </a:lnT>
                    <a:lnB>
                      <a:noFill/>
                    </a:lnB>
                  </a:tcPr>
                </a:tc>
              </a:tr>
              <a:tr h="641043">
                <a:tc>
                  <a:txBody>
                    <a:bodyPr/>
                    <a:lstStyle/>
                    <a:p>
                      <a:pPr algn="ctr"/>
                      <a:r>
                        <a:rPr lang="hu-HU" sz="1600"/>
                        <a:t>90-94</a:t>
                      </a:r>
                    </a:p>
                  </a:txBody>
                  <a:tcPr marL="50800" marR="50800" marT="25400" marB="25400" anchor="ctr">
                    <a:lnL>
                      <a:noFill/>
                    </a:lnL>
                    <a:lnR>
                      <a:noFill/>
                    </a:lnR>
                    <a:lnT>
                      <a:noFill/>
                    </a:lnT>
                    <a:lnB>
                      <a:noFill/>
                    </a:lnB>
                  </a:tcPr>
                </a:tc>
                <a:tc>
                  <a:txBody>
                    <a:bodyPr/>
                    <a:lstStyle/>
                    <a:p>
                      <a:pPr algn="ctr"/>
                      <a:r>
                        <a:rPr lang="hu-HU" sz="1600"/>
                        <a:t>&gt; 10.0</a:t>
                      </a:r>
                    </a:p>
                  </a:txBody>
                  <a:tcPr marL="50800" marR="50800" marT="25400" marB="25400" anchor="ctr">
                    <a:lnL>
                      <a:noFill/>
                    </a:lnL>
                    <a:lnR>
                      <a:noFill/>
                    </a:lnR>
                    <a:lnT>
                      <a:noFill/>
                    </a:lnT>
                    <a:lnB>
                      <a:noFill/>
                    </a:lnB>
                  </a:tcPr>
                </a:tc>
                <a:tc>
                  <a:txBody>
                    <a:bodyPr/>
                    <a:lstStyle/>
                    <a:p>
                      <a:pPr algn="ctr"/>
                      <a:r>
                        <a:rPr lang="hu-HU" sz="1600"/>
                        <a:t>10.0 to 6.2</a:t>
                      </a:r>
                    </a:p>
                  </a:txBody>
                  <a:tcPr marL="50800" marR="50800" marT="25400" marB="25400" anchor="ctr">
                    <a:lnL>
                      <a:noFill/>
                    </a:lnL>
                    <a:lnR>
                      <a:noFill/>
                    </a:lnR>
                    <a:lnT>
                      <a:noFill/>
                    </a:lnT>
                    <a:lnB>
                      <a:noFill/>
                    </a:lnB>
                  </a:tcPr>
                </a:tc>
                <a:tc>
                  <a:txBody>
                    <a:bodyPr/>
                    <a:lstStyle/>
                    <a:p>
                      <a:pPr algn="ctr"/>
                      <a:r>
                        <a:rPr lang="hu-HU" sz="1600" dirty="0"/>
                        <a:t>&lt; 6.2</a:t>
                      </a:r>
                    </a:p>
                  </a:txBody>
                  <a:tcPr marL="50800" marR="50800" marT="25400" marB="25400" anchor="ctr">
                    <a:lnL>
                      <a:noFill/>
                    </a:lnL>
                    <a:lnR>
                      <a:noFill/>
                    </a:lnR>
                    <a:lnT>
                      <a:noFill/>
                    </a:lnT>
                    <a:lnB>
                      <a:noFill/>
                    </a:lnB>
                  </a:tcPr>
                </a:tc>
              </a:tr>
            </a:tbl>
          </a:graphicData>
        </a:graphic>
      </p:graphicFrame>
      <p:sp>
        <p:nvSpPr>
          <p:cNvPr id="3" name="Szövegdoboz 2"/>
          <p:cNvSpPr txBox="1"/>
          <p:nvPr/>
        </p:nvSpPr>
        <p:spPr>
          <a:xfrm>
            <a:off x="1071538" y="500042"/>
            <a:ext cx="3929090" cy="369332"/>
          </a:xfrm>
          <a:prstGeom prst="rect">
            <a:avLst/>
          </a:prstGeom>
          <a:noFill/>
        </p:spPr>
        <p:txBody>
          <a:bodyPr wrap="square" rtlCol="0">
            <a:spAutoFit/>
          </a:bodyPr>
          <a:lstStyle/>
          <a:p>
            <a:r>
              <a:rPr lang="hu-HU" dirty="0" smtClean="0"/>
              <a:t>Férfiak</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nvGraphicFramePr>
        <p:xfrm>
          <a:off x="1785918" y="1397000"/>
          <a:ext cx="4786345" cy="4064000"/>
        </p:xfrm>
        <a:graphic>
          <a:graphicData uri="http://schemas.openxmlformats.org/drawingml/2006/table">
            <a:tbl>
              <a:tblPr/>
              <a:tblGrid>
                <a:gridCol w="953636"/>
                <a:gridCol w="1324443"/>
                <a:gridCol w="1183823"/>
                <a:gridCol w="1324443"/>
              </a:tblGrid>
              <a:tr h="508000">
                <a:tc>
                  <a:txBody>
                    <a:bodyPr/>
                    <a:lstStyle/>
                    <a:p>
                      <a:pPr algn="ctr"/>
                      <a:r>
                        <a:rPr lang="hu-HU" sz="1600"/>
                        <a:t>Age</a:t>
                      </a:r>
                    </a:p>
                  </a:txBody>
                  <a:tcPr marL="50800" marR="50800" marT="25400" marB="25400" anchor="ctr">
                    <a:lnL>
                      <a:noFill/>
                    </a:lnL>
                    <a:lnR>
                      <a:noFill/>
                    </a:lnR>
                    <a:lnT>
                      <a:noFill/>
                    </a:lnT>
                    <a:lnB>
                      <a:noFill/>
                    </a:lnB>
                  </a:tcPr>
                </a:tc>
                <a:tc>
                  <a:txBody>
                    <a:bodyPr/>
                    <a:lstStyle/>
                    <a:p>
                      <a:pPr algn="ctr"/>
                      <a:r>
                        <a:rPr lang="hu-HU" sz="1600"/>
                        <a:t>below average</a:t>
                      </a:r>
                    </a:p>
                  </a:txBody>
                  <a:tcPr marL="50800" marR="50800" marT="25400" marB="25400" anchor="ctr">
                    <a:lnL>
                      <a:noFill/>
                    </a:lnL>
                    <a:lnR>
                      <a:noFill/>
                    </a:lnR>
                    <a:lnT>
                      <a:noFill/>
                    </a:lnT>
                    <a:lnB>
                      <a:noFill/>
                    </a:lnB>
                  </a:tcPr>
                </a:tc>
                <a:tc>
                  <a:txBody>
                    <a:bodyPr/>
                    <a:lstStyle/>
                    <a:p>
                      <a:pPr algn="ctr"/>
                      <a:r>
                        <a:rPr lang="hu-HU" sz="1600"/>
                        <a:t>average</a:t>
                      </a:r>
                    </a:p>
                  </a:txBody>
                  <a:tcPr marL="50800" marR="50800" marT="25400" marB="25400" anchor="ctr">
                    <a:lnL>
                      <a:noFill/>
                    </a:lnL>
                    <a:lnR>
                      <a:noFill/>
                    </a:lnR>
                    <a:lnT>
                      <a:noFill/>
                    </a:lnT>
                    <a:lnB>
                      <a:noFill/>
                    </a:lnB>
                  </a:tcPr>
                </a:tc>
                <a:tc>
                  <a:txBody>
                    <a:bodyPr/>
                    <a:lstStyle/>
                    <a:p>
                      <a:pPr algn="ctr"/>
                      <a:r>
                        <a:rPr lang="hu-HU" sz="1600"/>
                        <a:t>above average</a:t>
                      </a:r>
                    </a:p>
                  </a:txBody>
                  <a:tcPr marL="50800" marR="50800" marT="25400" marB="25400" anchor="ctr">
                    <a:lnL>
                      <a:noFill/>
                    </a:lnL>
                    <a:lnR>
                      <a:noFill/>
                    </a:lnR>
                    <a:lnT>
                      <a:noFill/>
                    </a:lnT>
                    <a:lnB>
                      <a:noFill/>
                    </a:lnB>
                  </a:tcPr>
                </a:tc>
              </a:tr>
              <a:tr h="508000">
                <a:tc>
                  <a:txBody>
                    <a:bodyPr/>
                    <a:lstStyle/>
                    <a:p>
                      <a:pPr algn="ctr"/>
                      <a:r>
                        <a:rPr lang="hu-HU" sz="1600"/>
                        <a:t>60-64</a:t>
                      </a:r>
                    </a:p>
                  </a:txBody>
                  <a:tcPr marL="50800" marR="50800" marT="25400" marB="25400" anchor="ctr">
                    <a:lnL>
                      <a:noFill/>
                    </a:lnL>
                    <a:lnR>
                      <a:noFill/>
                    </a:lnR>
                    <a:lnT>
                      <a:noFill/>
                    </a:lnT>
                    <a:lnB>
                      <a:noFill/>
                    </a:lnB>
                  </a:tcPr>
                </a:tc>
                <a:tc>
                  <a:txBody>
                    <a:bodyPr/>
                    <a:lstStyle/>
                    <a:p>
                      <a:pPr algn="ctr"/>
                      <a:r>
                        <a:rPr lang="hu-HU" sz="1600"/>
                        <a:t>&gt; 6.0</a:t>
                      </a:r>
                    </a:p>
                  </a:txBody>
                  <a:tcPr marL="50800" marR="50800" marT="25400" marB="25400" anchor="ctr">
                    <a:lnL>
                      <a:noFill/>
                    </a:lnL>
                    <a:lnR>
                      <a:noFill/>
                    </a:lnR>
                    <a:lnT>
                      <a:noFill/>
                    </a:lnT>
                    <a:lnB>
                      <a:noFill/>
                    </a:lnB>
                  </a:tcPr>
                </a:tc>
                <a:tc>
                  <a:txBody>
                    <a:bodyPr/>
                    <a:lstStyle/>
                    <a:p>
                      <a:pPr algn="ctr"/>
                      <a:r>
                        <a:rPr lang="hu-HU" sz="1600"/>
                        <a:t>6.0 to 4.4</a:t>
                      </a:r>
                    </a:p>
                  </a:txBody>
                  <a:tcPr marL="50800" marR="50800" marT="25400" marB="25400" anchor="ctr">
                    <a:lnL>
                      <a:noFill/>
                    </a:lnL>
                    <a:lnR>
                      <a:noFill/>
                    </a:lnR>
                    <a:lnT>
                      <a:noFill/>
                    </a:lnT>
                    <a:lnB>
                      <a:noFill/>
                    </a:lnB>
                  </a:tcPr>
                </a:tc>
                <a:tc>
                  <a:txBody>
                    <a:bodyPr/>
                    <a:lstStyle/>
                    <a:p>
                      <a:pPr algn="ctr"/>
                      <a:r>
                        <a:rPr lang="hu-HU" sz="1600"/>
                        <a:t>&lt; 4.4</a:t>
                      </a:r>
                    </a:p>
                  </a:txBody>
                  <a:tcPr marL="50800" marR="50800" marT="25400" marB="25400" anchor="ctr">
                    <a:lnL>
                      <a:noFill/>
                    </a:lnL>
                    <a:lnR>
                      <a:noFill/>
                    </a:lnR>
                    <a:lnT>
                      <a:noFill/>
                    </a:lnT>
                    <a:lnB>
                      <a:noFill/>
                    </a:lnB>
                  </a:tcPr>
                </a:tc>
              </a:tr>
              <a:tr h="508000">
                <a:tc>
                  <a:txBody>
                    <a:bodyPr/>
                    <a:lstStyle/>
                    <a:p>
                      <a:pPr algn="ctr"/>
                      <a:r>
                        <a:rPr lang="hu-HU" sz="1600"/>
                        <a:t>65-69</a:t>
                      </a:r>
                    </a:p>
                  </a:txBody>
                  <a:tcPr marL="50800" marR="50800" marT="25400" marB="25400" anchor="ctr">
                    <a:lnL>
                      <a:noFill/>
                    </a:lnL>
                    <a:lnR>
                      <a:noFill/>
                    </a:lnR>
                    <a:lnT>
                      <a:noFill/>
                    </a:lnT>
                    <a:lnB>
                      <a:noFill/>
                    </a:lnB>
                  </a:tcPr>
                </a:tc>
                <a:tc>
                  <a:txBody>
                    <a:bodyPr/>
                    <a:lstStyle/>
                    <a:p>
                      <a:pPr algn="ctr"/>
                      <a:r>
                        <a:rPr lang="hu-HU" sz="1600"/>
                        <a:t>&gt; 6.4</a:t>
                      </a:r>
                    </a:p>
                  </a:txBody>
                  <a:tcPr marL="50800" marR="50800" marT="25400" marB="25400" anchor="ctr">
                    <a:lnL>
                      <a:noFill/>
                    </a:lnL>
                    <a:lnR>
                      <a:noFill/>
                    </a:lnR>
                    <a:lnT>
                      <a:noFill/>
                    </a:lnT>
                    <a:lnB>
                      <a:noFill/>
                    </a:lnB>
                  </a:tcPr>
                </a:tc>
                <a:tc>
                  <a:txBody>
                    <a:bodyPr/>
                    <a:lstStyle/>
                    <a:p>
                      <a:pPr algn="ctr"/>
                      <a:r>
                        <a:rPr lang="hu-HU" sz="1600"/>
                        <a:t>6.4 to 4.8</a:t>
                      </a:r>
                    </a:p>
                  </a:txBody>
                  <a:tcPr marL="50800" marR="50800" marT="25400" marB="25400" anchor="ctr">
                    <a:lnL>
                      <a:noFill/>
                    </a:lnL>
                    <a:lnR>
                      <a:noFill/>
                    </a:lnR>
                    <a:lnT>
                      <a:noFill/>
                    </a:lnT>
                    <a:lnB>
                      <a:noFill/>
                    </a:lnB>
                  </a:tcPr>
                </a:tc>
                <a:tc>
                  <a:txBody>
                    <a:bodyPr/>
                    <a:lstStyle/>
                    <a:p>
                      <a:pPr algn="ctr"/>
                      <a:r>
                        <a:rPr lang="hu-HU" sz="1600"/>
                        <a:t>&lt; 4.8</a:t>
                      </a:r>
                    </a:p>
                  </a:txBody>
                  <a:tcPr marL="50800" marR="50800" marT="25400" marB="25400" anchor="ctr">
                    <a:lnL>
                      <a:noFill/>
                    </a:lnL>
                    <a:lnR>
                      <a:noFill/>
                    </a:lnR>
                    <a:lnT>
                      <a:noFill/>
                    </a:lnT>
                    <a:lnB>
                      <a:noFill/>
                    </a:lnB>
                  </a:tcPr>
                </a:tc>
              </a:tr>
              <a:tr h="508000">
                <a:tc>
                  <a:txBody>
                    <a:bodyPr/>
                    <a:lstStyle/>
                    <a:p>
                      <a:pPr algn="ctr"/>
                      <a:r>
                        <a:rPr lang="hu-HU" sz="1600"/>
                        <a:t>70-74</a:t>
                      </a:r>
                    </a:p>
                  </a:txBody>
                  <a:tcPr marL="50800" marR="50800" marT="25400" marB="25400" anchor="ctr">
                    <a:lnL>
                      <a:noFill/>
                    </a:lnL>
                    <a:lnR>
                      <a:noFill/>
                    </a:lnR>
                    <a:lnT>
                      <a:noFill/>
                    </a:lnT>
                    <a:lnB>
                      <a:noFill/>
                    </a:lnB>
                  </a:tcPr>
                </a:tc>
                <a:tc>
                  <a:txBody>
                    <a:bodyPr/>
                    <a:lstStyle/>
                    <a:p>
                      <a:pPr algn="ctr"/>
                      <a:r>
                        <a:rPr lang="hu-HU" sz="1600"/>
                        <a:t>&gt; 7.1</a:t>
                      </a:r>
                    </a:p>
                  </a:txBody>
                  <a:tcPr marL="50800" marR="50800" marT="25400" marB="25400" anchor="ctr">
                    <a:lnL>
                      <a:noFill/>
                    </a:lnL>
                    <a:lnR>
                      <a:noFill/>
                    </a:lnR>
                    <a:lnT>
                      <a:noFill/>
                    </a:lnT>
                    <a:lnB>
                      <a:noFill/>
                    </a:lnB>
                  </a:tcPr>
                </a:tc>
                <a:tc>
                  <a:txBody>
                    <a:bodyPr/>
                    <a:lstStyle/>
                    <a:p>
                      <a:pPr algn="ctr"/>
                      <a:r>
                        <a:rPr lang="hu-HU" sz="1600"/>
                        <a:t>7.1 to 4.9</a:t>
                      </a:r>
                    </a:p>
                  </a:txBody>
                  <a:tcPr marL="50800" marR="50800" marT="25400" marB="25400" anchor="ctr">
                    <a:lnL>
                      <a:noFill/>
                    </a:lnL>
                    <a:lnR>
                      <a:noFill/>
                    </a:lnR>
                    <a:lnT>
                      <a:noFill/>
                    </a:lnT>
                    <a:lnB>
                      <a:noFill/>
                    </a:lnB>
                  </a:tcPr>
                </a:tc>
                <a:tc>
                  <a:txBody>
                    <a:bodyPr/>
                    <a:lstStyle/>
                    <a:p>
                      <a:pPr algn="ctr"/>
                      <a:r>
                        <a:rPr lang="hu-HU" sz="1600"/>
                        <a:t>&lt; 4.9</a:t>
                      </a:r>
                    </a:p>
                  </a:txBody>
                  <a:tcPr marL="50800" marR="50800" marT="25400" marB="25400" anchor="ctr">
                    <a:lnL>
                      <a:noFill/>
                    </a:lnL>
                    <a:lnR>
                      <a:noFill/>
                    </a:lnR>
                    <a:lnT>
                      <a:noFill/>
                    </a:lnT>
                    <a:lnB>
                      <a:noFill/>
                    </a:lnB>
                  </a:tcPr>
                </a:tc>
              </a:tr>
              <a:tr h="508000">
                <a:tc>
                  <a:txBody>
                    <a:bodyPr/>
                    <a:lstStyle/>
                    <a:p>
                      <a:pPr algn="ctr"/>
                      <a:r>
                        <a:rPr lang="hu-HU" sz="1600"/>
                        <a:t>75-79</a:t>
                      </a:r>
                    </a:p>
                  </a:txBody>
                  <a:tcPr marL="50800" marR="50800" marT="25400" marB="25400" anchor="ctr">
                    <a:lnL>
                      <a:noFill/>
                    </a:lnL>
                    <a:lnR>
                      <a:noFill/>
                    </a:lnR>
                    <a:lnT>
                      <a:noFill/>
                    </a:lnT>
                    <a:lnB>
                      <a:noFill/>
                    </a:lnB>
                  </a:tcPr>
                </a:tc>
                <a:tc>
                  <a:txBody>
                    <a:bodyPr/>
                    <a:lstStyle/>
                    <a:p>
                      <a:pPr algn="ctr"/>
                      <a:r>
                        <a:rPr lang="hu-HU" sz="1600"/>
                        <a:t>&gt; 7.4</a:t>
                      </a:r>
                    </a:p>
                  </a:txBody>
                  <a:tcPr marL="50800" marR="50800" marT="25400" marB="25400" anchor="ctr">
                    <a:lnL>
                      <a:noFill/>
                    </a:lnL>
                    <a:lnR>
                      <a:noFill/>
                    </a:lnR>
                    <a:lnT>
                      <a:noFill/>
                    </a:lnT>
                    <a:lnB>
                      <a:noFill/>
                    </a:lnB>
                  </a:tcPr>
                </a:tc>
                <a:tc>
                  <a:txBody>
                    <a:bodyPr/>
                    <a:lstStyle/>
                    <a:p>
                      <a:pPr algn="ctr"/>
                      <a:r>
                        <a:rPr lang="hu-HU" sz="1600"/>
                        <a:t>7.4 to 5.2</a:t>
                      </a:r>
                    </a:p>
                  </a:txBody>
                  <a:tcPr marL="50800" marR="50800" marT="25400" marB="25400" anchor="ctr">
                    <a:lnL>
                      <a:noFill/>
                    </a:lnL>
                    <a:lnR>
                      <a:noFill/>
                    </a:lnR>
                    <a:lnT>
                      <a:noFill/>
                    </a:lnT>
                    <a:lnB>
                      <a:noFill/>
                    </a:lnB>
                  </a:tcPr>
                </a:tc>
                <a:tc>
                  <a:txBody>
                    <a:bodyPr/>
                    <a:lstStyle/>
                    <a:p>
                      <a:pPr algn="ctr"/>
                      <a:r>
                        <a:rPr lang="hu-HU" sz="1600"/>
                        <a:t>&lt; 5.2</a:t>
                      </a:r>
                    </a:p>
                  </a:txBody>
                  <a:tcPr marL="50800" marR="50800" marT="25400" marB="25400" anchor="ctr">
                    <a:lnL>
                      <a:noFill/>
                    </a:lnL>
                    <a:lnR>
                      <a:noFill/>
                    </a:lnR>
                    <a:lnT>
                      <a:noFill/>
                    </a:lnT>
                    <a:lnB>
                      <a:noFill/>
                    </a:lnB>
                  </a:tcPr>
                </a:tc>
              </a:tr>
              <a:tr h="508000">
                <a:tc>
                  <a:txBody>
                    <a:bodyPr/>
                    <a:lstStyle/>
                    <a:p>
                      <a:pPr algn="ctr"/>
                      <a:r>
                        <a:rPr lang="hu-HU" sz="1600"/>
                        <a:t>80-84</a:t>
                      </a:r>
                    </a:p>
                  </a:txBody>
                  <a:tcPr marL="50800" marR="50800" marT="25400" marB="25400" anchor="ctr">
                    <a:lnL>
                      <a:noFill/>
                    </a:lnL>
                    <a:lnR>
                      <a:noFill/>
                    </a:lnR>
                    <a:lnT>
                      <a:noFill/>
                    </a:lnT>
                    <a:lnB>
                      <a:noFill/>
                    </a:lnB>
                  </a:tcPr>
                </a:tc>
                <a:tc>
                  <a:txBody>
                    <a:bodyPr/>
                    <a:lstStyle/>
                    <a:p>
                      <a:pPr algn="ctr"/>
                      <a:r>
                        <a:rPr lang="hu-HU" sz="1600"/>
                        <a:t>&gt; 8.7</a:t>
                      </a:r>
                    </a:p>
                  </a:txBody>
                  <a:tcPr marL="50800" marR="50800" marT="25400" marB="25400" anchor="ctr">
                    <a:lnL>
                      <a:noFill/>
                    </a:lnL>
                    <a:lnR>
                      <a:noFill/>
                    </a:lnR>
                    <a:lnT>
                      <a:noFill/>
                    </a:lnT>
                    <a:lnB>
                      <a:noFill/>
                    </a:lnB>
                  </a:tcPr>
                </a:tc>
                <a:tc>
                  <a:txBody>
                    <a:bodyPr/>
                    <a:lstStyle/>
                    <a:p>
                      <a:pPr algn="ctr"/>
                      <a:r>
                        <a:rPr lang="hu-HU" sz="1600"/>
                        <a:t>8.7 to 5.7</a:t>
                      </a:r>
                    </a:p>
                  </a:txBody>
                  <a:tcPr marL="50800" marR="50800" marT="25400" marB="25400" anchor="ctr">
                    <a:lnL>
                      <a:noFill/>
                    </a:lnL>
                    <a:lnR>
                      <a:noFill/>
                    </a:lnR>
                    <a:lnT>
                      <a:noFill/>
                    </a:lnT>
                    <a:lnB>
                      <a:noFill/>
                    </a:lnB>
                  </a:tcPr>
                </a:tc>
                <a:tc>
                  <a:txBody>
                    <a:bodyPr/>
                    <a:lstStyle/>
                    <a:p>
                      <a:pPr algn="ctr"/>
                      <a:r>
                        <a:rPr lang="hu-HU" sz="1600"/>
                        <a:t>&lt; 5.7</a:t>
                      </a:r>
                    </a:p>
                  </a:txBody>
                  <a:tcPr marL="50800" marR="50800" marT="25400" marB="25400" anchor="ctr">
                    <a:lnL>
                      <a:noFill/>
                    </a:lnL>
                    <a:lnR>
                      <a:noFill/>
                    </a:lnR>
                    <a:lnT>
                      <a:noFill/>
                    </a:lnT>
                    <a:lnB>
                      <a:noFill/>
                    </a:lnB>
                  </a:tcPr>
                </a:tc>
              </a:tr>
              <a:tr h="508000">
                <a:tc>
                  <a:txBody>
                    <a:bodyPr/>
                    <a:lstStyle/>
                    <a:p>
                      <a:pPr algn="ctr"/>
                      <a:r>
                        <a:rPr lang="hu-HU" sz="1600"/>
                        <a:t>85-89</a:t>
                      </a:r>
                    </a:p>
                  </a:txBody>
                  <a:tcPr marL="50800" marR="50800" marT="25400" marB="25400" anchor="ctr">
                    <a:lnL>
                      <a:noFill/>
                    </a:lnL>
                    <a:lnR>
                      <a:noFill/>
                    </a:lnR>
                    <a:lnT>
                      <a:noFill/>
                    </a:lnT>
                    <a:lnB>
                      <a:noFill/>
                    </a:lnB>
                  </a:tcPr>
                </a:tc>
                <a:tc>
                  <a:txBody>
                    <a:bodyPr/>
                    <a:lstStyle/>
                    <a:p>
                      <a:pPr algn="ctr"/>
                      <a:r>
                        <a:rPr lang="hu-HU" sz="1600"/>
                        <a:t>&gt; 9.6</a:t>
                      </a:r>
                    </a:p>
                  </a:txBody>
                  <a:tcPr marL="50800" marR="50800" marT="25400" marB="25400" anchor="ctr">
                    <a:lnL>
                      <a:noFill/>
                    </a:lnL>
                    <a:lnR>
                      <a:noFill/>
                    </a:lnR>
                    <a:lnT>
                      <a:noFill/>
                    </a:lnT>
                    <a:lnB>
                      <a:noFill/>
                    </a:lnB>
                  </a:tcPr>
                </a:tc>
                <a:tc>
                  <a:txBody>
                    <a:bodyPr/>
                    <a:lstStyle/>
                    <a:p>
                      <a:pPr algn="ctr"/>
                      <a:r>
                        <a:rPr lang="hu-HU" sz="1600"/>
                        <a:t>9.6 to 6.2</a:t>
                      </a:r>
                    </a:p>
                  </a:txBody>
                  <a:tcPr marL="50800" marR="50800" marT="25400" marB="25400" anchor="ctr">
                    <a:lnL>
                      <a:noFill/>
                    </a:lnL>
                    <a:lnR>
                      <a:noFill/>
                    </a:lnR>
                    <a:lnT>
                      <a:noFill/>
                    </a:lnT>
                    <a:lnB>
                      <a:noFill/>
                    </a:lnB>
                  </a:tcPr>
                </a:tc>
                <a:tc>
                  <a:txBody>
                    <a:bodyPr/>
                    <a:lstStyle/>
                    <a:p>
                      <a:pPr algn="ctr"/>
                      <a:r>
                        <a:rPr lang="hu-HU" sz="1600"/>
                        <a:t>&lt; 6.2</a:t>
                      </a:r>
                    </a:p>
                  </a:txBody>
                  <a:tcPr marL="50800" marR="50800" marT="25400" marB="25400" anchor="ctr">
                    <a:lnL>
                      <a:noFill/>
                    </a:lnL>
                    <a:lnR>
                      <a:noFill/>
                    </a:lnR>
                    <a:lnT>
                      <a:noFill/>
                    </a:lnT>
                    <a:lnB>
                      <a:noFill/>
                    </a:lnB>
                  </a:tcPr>
                </a:tc>
              </a:tr>
              <a:tr h="508000">
                <a:tc>
                  <a:txBody>
                    <a:bodyPr/>
                    <a:lstStyle/>
                    <a:p>
                      <a:pPr algn="ctr"/>
                      <a:r>
                        <a:rPr lang="hu-HU" sz="1600"/>
                        <a:t>90-94</a:t>
                      </a:r>
                    </a:p>
                  </a:txBody>
                  <a:tcPr marL="50800" marR="50800" marT="25400" marB="25400" anchor="ctr">
                    <a:lnL>
                      <a:noFill/>
                    </a:lnL>
                    <a:lnR>
                      <a:noFill/>
                    </a:lnR>
                    <a:lnT>
                      <a:noFill/>
                    </a:lnT>
                    <a:lnB>
                      <a:noFill/>
                    </a:lnB>
                  </a:tcPr>
                </a:tc>
                <a:tc>
                  <a:txBody>
                    <a:bodyPr/>
                    <a:lstStyle/>
                    <a:p>
                      <a:pPr algn="ctr"/>
                      <a:r>
                        <a:rPr lang="hu-HU" sz="1600"/>
                        <a:t>&gt; 11.5</a:t>
                      </a:r>
                    </a:p>
                  </a:txBody>
                  <a:tcPr marL="50800" marR="50800" marT="25400" marB="25400" anchor="ctr">
                    <a:lnL>
                      <a:noFill/>
                    </a:lnL>
                    <a:lnR>
                      <a:noFill/>
                    </a:lnR>
                    <a:lnT>
                      <a:noFill/>
                    </a:lnT>
                    <a:lnB>
                      <a:noFill/>
                    </a:lnB>
                  </a:tcPr>
                </a:tc>
                <a:tc>
                  <a:txBody>
                    <a:bodyPr/>
                    <a:lstStyle/>
                    <a:p>
                      <a:pPr algn="ctr"/>
                      <a:r>
                        <a:rPr lang="hu-HU" sz="1600"/>
                        <a:t>11.5 to 7.3</a:t>
                      </a:r>
                    </a:p>
                  </a:txBody>
                  <a:tcPr marL="50800" marR="50800" marT="25400" marB="25400" anchor="ctr">
                    <a:lnL>
                      <a:noFill/>
                    </a:lnL>
                    <a:lnR>
                      <a:noFill/>
                    </a:lnR>
                    <a:lnT>
                      <a:noFill/>
                    </a:lnT>
                    <a:lnB>
                      <a:noFill/>
                    </a:lnB>
                  </a:tcPr>
                </a:tc>
                <a:tc>
                  <a:txBody>
                    <a:bodyPr/>
                    <a:lstStyle/>
                    <a:p>
                      <a:pPr algn="ctr"/>
                      <a:r>
                        <a:rPr lang="hu-HU" sz="1600" dirty="0"/>
                        <a:t>&lt; 7.3</a:t>
                      </a:r>
                    </a:p>
                  </a:txBody>
                  <a:tcPr marL="50800" marR="50800" marT="25400" marB="25400" anchor="ctr">
                    <a:lnL>
                      <a:noFill/>
                    </a:lnL>
                    <a:lnR>
                      <a:noFill/>
                    </a:lnR>
                    <a:lnT>
                      <a:noFill/>
                    </a:lnT>
                    <a:lnB>
                      <a:noFill/>
                    </a:lnB>
                  </a:tcPr>
                </a:tc>
              </a:tr>
            </a:tbl>
          </a:graphicData>
        </a:graphic>
      </p:graphicFrame>
      <p:sp>
        <p:nvSpPr>
          <p:cNvPr id="3" name="Szövegdoboz 2"/>
          <p:cNvSpPr txBox="1"/>
          <p:nvPr/>
        </p:nvSpPr>
        <p:spPr>
          <a:xfrm>
            <a:off x="857224" y="571480"/>
            <a:ext cx="3929090" cy="369332"/>
          </a:xfrm>
          <a:prstGeom prst="rect">
            <a:avLst/>
          </a:prstGeom>
          <a:noFill/>
        </p:spPr>
        <p:txBody>
          <a:bodyPr wrap="square" rtlCol="0">
            <a:spAutoFit/>
          </a:bodyPr>
          <a:lstStyle/>
          <a:p>
            <a:r>
              <a:rPr lang="hu-HU" dirty="0" smtClean="0"/>
              <a:t>Nők</a:t>
            </a:r>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zigzag agility test diagram"/>
          <p:cNvPicPr>
            <a:picLocks noChangeAspect="1" noChangeArrowheads="1"/>
          </p:cNvPicPr>
          <p:nvPr/>
        </p:nvPicPr>
        <p:blipFill>
          <a:blip r:embed="rId2" cstate="print"/>
          <a:srcRect/>
          <a:stretch>
            <a:fillRect/>
          </a:stretch>
        </p:blipFill>
        <p:spPr bwMode="auto">
          <a:xfrm>
            <a:off x="2707762" y="1412776"/>
            <a:ext cx="5836470" cy="4178382"/>
          </a:xfrm>
          <a:prstGeom prst="rect">
            <a:avLst/>
          </a:prstGeom>
          <a:noFill/>
        </p:spPr>
      </p:pic>
      <p:sp>
        <p:nvSpPr>
          <p:cNvPr id="3" name="Szövegdoboz 2"/>
          <p:cNvSpPr txBox="1"/>
          <p:nvPr/>
        </p:nvSpPr>
        <p:spPr>
          <a:xfrm>
            <a:off x="1403648" y="692696"/>
            <a:ext cx="3600400" cy="523220"/>
          </a:xfrm>
          <a:prstGeom prst="rect">
            <a:avLst/>
          </a:prstGeom>
          <a:noFill/>
        </p:spPr>
        <p:txBody>
          <a:bodyPr wrap="square" rtlCol="0">
            <a:spAutoFit/>
          </a:bodyPr>
          <a:lstStyle/>
          <a:p>
            <a:r>
              <a:rPr lang="en-US" sz="2800" b="1" dirty="0" err="1" smtClean="0"/>
              <a:t>Zig</a:t>
            </a:r>
            <a:r>
              <a:rPr lang="en-US" sz="2800" b="1" dirty="0" smtClean="0"/>
              <a:t> </a:t>
            </a:r>
            <a:r>
              <a:rPr lang="en-US" sz="2800" b="1" dirty="0" err="1" smtClean="0"/>
              <a:t>Zag</a:t>
            </a:r>
            <a:r>
              <a:rPr lang="en-US" sz="2800" b="1" dirty="0" smtClean="0"/>
              <a:t> Test</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285720" y="642918"/>
            <a:ext cx="8606760" cy="5262979"/>
          </a:xfrm>
          <a:prstGeom prst="rect">
            <a:avLst/>
          </a:prstGeom>
          <a:noFill/>
        </p:spPr>
        <p:txBody>
          <a:bodyPr wrap="square" rtlCol="0">
            <a:spAutoFit/>
          </a:bodyPr>
          <a:lstStyle/>
          <a:p>
            <a:r>
              <a:rPr lang="en-US" sz="2400" b="1" dirty="0" err="1" smtClean="0"/>
              <a:t>Zig</a:t>
            </a:r>
            <a:r>
              <a:rPr lang="en-US" sz="2400" b="1" dirty="0" smtClean="0"/>
              <a:t> </a:t>
            </a:r>
            <a:r>
              <a:rPr lang="en-US" sz="2400" b="1" dirty="0" err="1" smtClean="0"/>
              <a:t>Zag</a:t>
            </a:r>
            <a:r>
              <a:rPr lang="en-US" sz="2400" b="1" dirty="0" smtClean="0"/>
              <a:t> Test</a:t>
            </a:r>
          </a:p>
          <a:p>
            <a:r>
              <a:rPr lang="en-US" sz="2400" b="1" dirty="0" smtClean="0"/>
              <a:t>equipment required: </a:t>
            </a:r>
            <a:r>
              <a:rPr lang="en-US" sz="2400" dirty="0" smtClean="0">
                <a:hlinkClick r:id="rId2"/>
              </a:rPr>
              <a:t>marker cones</a:t>
            </a:r>
            <a:r>
              <a:rPr lang="en-US" sz="2400" dirty="0" smtClean="0"/>
              <a:t>, </a:t>
            </a:r>
            <a:r>
              <a:rPr lang="en-US" sz="2400" dirty="0" smtClean="0">
                <a:hlinkClick r:id="rId3"/>
              </a:rPr>
              <a:t>stopwatch</a:t>
            </a:r>
            <a:r>
              <a:rPr lang="en-US" sz="2400" dirty="0" smtClean="0"/>
              <a:t>, non-slip surface.</a:t>
            </a:r>
          </a:p>
          <a:p>
            <a:r>
              <a:rPr lang="en-US" sz="2400" b="1" dirty="0" smtClean="0"/>
              <a:t>procedure: </a:t>
            </a:r>
            <a:r>
              <a:rPr lang="en-US" sz="2400" dirty="0" smtClean="0"/>
              <a:t>Similar to the </a:t>
            </a:r>
            <a:r>
              <a:rPr lang="en-US" sz="2400" dirty="0" smtClean="0">
                <a:hlinkClick r:id="rId4"/>
              </a:rPr>
              <a:t>Shuttle Run test</a:t>
            </a:r>
            <a:r>
              <a:rPr lang="en-US" sz="2400" dirty="0" smtClean="0"/>
              <a:t>, this test requires the athlete to run a course in the shortest possible time. A standard </a:t>
            </a:r>
            <a:r>
              <a:rPr lang="en-US" sz="2400" dirty="0" err="1" smtClean="0"/>
              <a:t>zig</a:t>
            </a:r>
            <a:r>
              <a:rPr lang="en-US" sz="2400" dirty="0" smtClean="0"/>
              <a:t> </a:t>
            </a:r>
            <a:r>
              <a:rPr lang="en-US" sz="2400" dirty="0" err="1" smtClean="0"/>
              <a:t>zag</a:t>
            </a:r>
            <a:r>
              <a:rPr lang="en-US" sz="2400" dirty="0" smtClean="0"/>
              <a:t> course is with four cones placed on the corners of a rectangle 10 by 16 feet, with one more cone placed in the centre. If the cones are </a:t>
            </a:r>
            <a:r>
              <a:rPr lang="en-US" sz="2400" dirty="0" err="1" smtClean="0"/>
              <a:t>labelled</a:t>
            </a:r>
            <a:r>
              <a:rPr lang="en-US" sz="2400" dirty="0" smtClean="0"/>
              <a:t> 1 to 4 around the rectangle going along the longer side first, and the centre cone is C, the test begins at 1, then to C, 2, 3, C, 4, then back to 1.</a:t>
            </a:r>
          </a:p>
          <a:p>
            <a:r>
              <a:rPr lang="en-US" sz="2400" b="1" dirty="0" smtClean="0"/>
              <a:t>modifications: </a:t>
            </a:r>
            <a:r>
              <a:rPr lang="en-US" sz="2400" dirty="0" smtClean="0"/>
              <a:t>This test procedure can be modified by changing the distance between cones, and the number of circuits performed.</a:t>
            </a:r>
          </a:p>
          <a:p>
            <a:r>
              <a:rPr lang="en-US" sz="2400" b="1" dirty="0" smtClean="0"/>
              <a:t>comments: </a:t>
            </a:r>
            <a:r>
              <a:rPr lang="en-US" sz="2400" dirty="0" smtClean="0"/>
              <a:t>The total distance run should not be too great so that fatigue does not become a factor.</a:t>
            </a:r>
          </a:p>
          <a:p>
            <a:endParaRPr lang="en-US" sz="24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928662" y="714356"/>
            <a:ext cx="7643866" cy="4247317"/>
          </a:xfrm>
          <a:prstGeom prst="rect">
            <a:avLst/>
          </a:prstGeom>
          <a:noFill/>
        </p:spPr>
        <p:txBody>
          <a:bodyPr wrap="square" rtlCol="0">
            <a:spAutoFit/>
          </a:bodyPr>
          <a:lstStyle/>
          <a:p>
            <a:r>
              <a:rPr lang="en-US" b="1" dirty="0" smtClean="0"/>
              <a:t>8 Foot Up and Go Test</a:t>
            </a:r>
            <a:r>
              <a:rPr lang="hu-HU" b="1" dirty="0" smtClean="0"/>
              <a:t> (időseknek)</a:t>
            </a:r>
            <a:endParaRPr lang="en-US" b="1" dirty="0" smtClean="0"/>
          </a:p>
          <a:p>
            <a:r>
              <a:rPr lang="en-US" dirty="0" smtClean="0"/>
              <a:t>The '8 Foot Up and Go' is a coordination and agility test for the elderly, which is part of the </a:t>
            </a:r>
            <a:r>
              <a:rPr lang="en-US" dirty="0" smtClean="0">
                <a:hlinkClick r:id="rId2" action="ppaction://hlinkfile"/>
              </a:rPr>
              <a:t>Senior Fitness Test Protocol</a:t>
            </a:r>
            <a:r>
              <a:rPr lang="en-US" dirty="0" smtClean="0"/>
              <a:t>. See also the </a:t>
            </a:r>
            <a:r>
              <a:rPr lang="en-US" dirty="0" smtClean="0">
                <a:hlinkClick r:id="rId3" action="ppaction://hlinkfile"/>
              </a:rPr>
              <a:t>AAHPERD agility test</a:t>
            </a:r>
            <a:r>
              <a:rPr lang="en-US" dirty="0" smtClean="0"/>
              <a:t> also designed to test agility in the elderly.</a:t>
            </a:r>
          </a:p>
          <a:p>
            <a:r>
              <a:rPr lang="en-US" b="1" dirty="0" smtClean="0"/>
              <a:t>purpose: </a:t>
            </a:r>
            <a:r>
              <a:rPr lang="en-US" dirty="0" smtClean="0"/>
              <a:t>This test measures speed, agility and balance while moving.</a:t>
            </a:r>
          </a:p>
          <a:p>
            <a:r>
              <a:rPr lang="en-US" b="1" dirty="0" smtClean="0"/>
              <a:t>equipment required: </a:t>
            </a:r>
            <a:r>
              <a:rPr lang="en-US" dirty="0" smtClean="0">
                <a:hlinkClick r:id="rId4" action="ppaction://hlinkfile"/>
              </a:rPr>
              <a:t>stopwatch</a:t>
            </a:r>
            <a:r>
              <a:rPr lang="en-US" dirty="0" smtClean="0"/>
              <a:t>, straight back or folding chair (about 17 inches/44 cm high), </a:t>
            </a:r>
            <a:r>
              <a:rPr lang="en-US" dirty="0" smtClean="0">
                <a:hlinkClick r:id="rId5" action="ppaction://hlinkfile"/>
              </a:rPr>
              <a:t>cone marker</a:t>
            </a:r>
            <a:r>
              <a:rPr lang="en-US" dirty="0" smtClean="0"/>
              <a:t>, </a:t>
            </a:r>
            <a:r>
              <a:rPr lang="en-US" dirty="0" smtClean="0">
                <a:hlinkClick r:id="rId6" action="ppaction://hlinkfile"/>
              </a:rPr>
              <a:t>measuring tape</a:t>
            </a:r>
            <a:r>
              <a:rPr lang="en-US" dirty="0" smtClean="0"/>
              <a:t>, area clear of obstacles.</a:t>
            </a:r>
          </a:p>
          <a:p>
            <a:r>
              <a:rPr lang="en-US" b="1" dirty="0" smtClean="0"/>
              <a:t>procedure: </a:t>
            </a:r>
            <a:r>
              <a:rPr lang="en-US" dirty="0" smtClean="0"/>
              <a:t>Place the chair next to a wall (for safety) and the marker 8 feet in front of the chair. Clear the path between the chair and the marker. The subject starts fully seated, hands resting on the knees and feet flat on the ground. On the command, "Go," timing is started and the subject stands and walks (no running) as quickly as possible (and safely) to and around the cone, returning to the chair to sit down. Timing stops as they sit down. Perform two trials. </a:t>
            </a:r>
            <a:br>
              <a:rPr lang="en-US" dirty="0" smtClean="0"/>
            </a:br>
            <a:endParaRPr lang="en-US" dirty="0" smtClean="0"/>
          </a:p>
          <a:p>
            <a:endParaRPr lang="en-US" dirty="0"/>
          </a:p>
        </p:txBody>
      </p:sp>
      <p:sp>
        <p:nvSpPr>
          <p:cNvPr id="3" name="Szövegdoboz 2"/>
          <p:cNvSpPr txBox="1"/>
          <p:nvPr/>
        </p:nvSpPr>
        <p:spPr>
          <a:xfrm>
            <a:off x="857224" y="4500570"/>
            <a:ext cx="7143800" cy="923330"/>
          </a:xfrm>
          <a:prstGeom prst="rect">
            <a:avLst/>
          </a:prstGeom>
          <a:noFill/>
        </p:spPr>
        <p:txBody>
          <a:bodyPr wrap="square" rtlCol="0">
            <a:spAutoFit/>
          </a:bodyPr>
          <a:lstStyle/>
          <a:p>
            <a:r>
              <a:rPr lang="en-US" b="1" dirty="0" smtClean="0"/>
              <a:t>scoring: </a:t>
            </a:r>
            <a:r>
              <a:rPr lang="en-US" dirty="0" smtClean="0"/>
              <a:t>Take the best time of the two trails to the nearest 1/10th second. Below is a table showing the recommended ranges in seconds for this test based on age groups (from Jones &amp; </a:t>
            </a:r>
            <a:r>
              <a:rPr lang="en-US" dirty="0" err="1" smtClean="0"/>
              <a:t>Rikli</a:t>
            </a:r>
            <a:r>
              <a:rPr lang="en-US" dirty="0" smtClean="0"/>
              <a:t>, 2002).</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785786" y="642918"/>
            <a:ext cx="7643866" cy="4524315"/>
          </a:xfrm>
          <a:prstGeom prst="rect">
            <a:avLst/>
          </a:prstGeom>
          <a:noFill/>
        </p:spPr>
        <p:txBody>
          <a:bodyPr wrap="square" rtlCol="0">
            <a:spAutoFit/>
          </a:bodyPr>
          <a:lstStyle/>
          <a:p>
            <a:r>
              <a:rPr lang="en-US" b="1" dirty="0" smtClean="0"/>
              <a:t>target population: </a:t>
            </a:r>
            <a:r>
              <a:rPr lang="en-US" dirty="0" smtClean="0"/>
              <a:t>the aged population which may not be able to do traditional fitness tests.</a:t>
            </a:r>
          </a:p>
          <a:p>
            <a:r>
              <a:rPr lang="en-US" b="1" dirty="0" smtClean="0"/>
              <a:t>comments: </a:t>
            </a:r>
            <a:r>
              <a:rPr lang="en-US" dirty="0" smtClean="0"/>
              <a:t>For best results, practice the test once, and then perform it twice. A cane or walker may be used if that is the usual mode of walking. Push-off from the chair is allowed.</a:t>
            </a:r>
          </a:p>
          <a:p>
            <a:r>
              <a:rPr lang="en-US" b="1" dirty="0" smtClean="0"/>
              <a:t>references: </a:t>
            </a:r>
            <a:endParaRPr lang="en-US" dirty="0" smtClean="0"/>
          </a:p>
          <a:p>
            <a:pPr lvl="1"/>
            <a:r>
              <a:rPr lang="en-US" dirty="0" smtClean="0"/>
              <a:t>Rose D., Jones C., </a:t>
            </a:r>
            <a:r>
              <a:rPr lang="en-US" dirty="0" err="1" smtClean="0"/>
              <a:t>Lucchese</a:t>
            </a:r>
            <a:r>
              <a:rPr lang="en-US" dirty="0" smtClean="0"/>
              <a:t> N.: </a:t>
            </a:r>
            <a:r>
              <a:rPr lang="en-US" i="1" dirty="0" smtClean="0"/>
              <a:t>Predicting the Probability of Falls in Community-Residing Older Adults Using the 8-Foot Up and- Go: A New Measure of Functional Mobility</a:t>
            </a:r>
            <a:r>
              <a:rPr lang="en-US" dirty="0" smtClean="0"/>
              <a:t>. </a:t>
            </a:r>
            <a:r>
              <a:rPr lang="en-US" b="1" dirty="0" smtClean="0"/>
              <a:t>J Aging &amp; Physical Activity</a:t>
            </a:r>
            <a:r>
              <a:rPr lang="en-US" dirty="0" smtClean="0"/>
              <a:t>, Oct 2002; 10, 4.</a:t>
            </a:r>
          </a:p>
          <a:p>
            <a:pPr lvl="1"/>
            <a:r>
              <a:rPr lang="en-US" dirty="0" smtClean="0"/>
              <a:t>Jones C.J., </a:t>
            </a:r>
            <a:r>
              <a:rPr lang="en-US" dirty="0" err="1" smtClean="0"/>
              <a:t>Rikli</a:t>
            </a:r>
            <a:r>
              <a:rPr lang="en-US" dirty="0" smtClean="0"/>
              <a:t> R.E., Measuring functional fitness of older adults, The Journal on Active Aging, March April 2002, pp. 24–30.</a:t>
            </a:r>
          </a:p>
          <a:p>
            <a:pPr lvl="1"/>
            <a:r>
              <a:rPr lang="en-US" dirty="0" smtClean="0"/>
              <a:t>Anna </a:t>
            </a:r>
            <a:r>
              <a:rPr lang="en-US" dirty="0" err="1" smtClean="0"/>
              <a:t>Różańska-Kirschke</a:t>
            </a:r>
            <a:r>
              <a:rPr lang="en-US" dirty="0" smtClean="0"/>
              <a:t>, </a:t>
            </a:r>
            <a:r>
              <a:rPr lang="en-US" dirty="0" err="1" smtClean="0"/>
              <a:t>Piotr</a:t>
            </a:r>
            <a:r>
              <a:rPr lang="en-US" dirty="0" smtClean="0"/>
              <a:t> </a:t>
            </a:r>
            <a:r>
              <a:rPr lang="en-US" dirty="0" err="1" smtClean="0"/>
              <a:t>Kocur</a:t>
            </a:r>
            <a:r>
              <a:rPr lang="en-US" dirty="0" smtClean="0"/>
              <a:t>, </a:t>
            </a:r>
            <a:r>
              <a:rPr lang="en-US" dirty="0" err="1" smtClean="0"/>
              <a:t>Małgorzata</a:t>
            </a:r>
            <a:r>
              <a:rPr lang="en-US" dirty="0" smtClean="0"/>
              <a:t> </a:t>
            </a:r>
            <a:r>
              <a:rPr lang="en-US" dirty="0" err="1" smtClean="0"/>
              <a:t>Wilk</a:t>
            </a:r>
            <a:r>
              <a:rPr lang="en-US" dirty="0" smtClean="0"/>
              <a:t>, </a:t>
            </a:r>
            <a:r>
              <a:rPr lang="en-US" dirty="0" err="1" smtClean="0"/>
              <a:t>Piotr</a:t>
            </a:r>
            <a:r>
              <a:rPr lang="en-US" dirty="0" smtClean="0"/>
              <a:t> </a:t>
            </a:r>
            <a:r>
              <a:rPr lang="en-US" dirty="0" err="1" smtClean="0"/>
              <a:t>Dylewicz</a:t>
            </a:r>
            <a:r>
              <a:rPr lang="en-US" smtClean="0"/>
              <a:t>,</a:t>
            </a:r>
            <a:r>
              <a:rPr lang="en-US" i="1" smtClean="0"/>
              <a:t> The Fullerton Fitness Test as an index of fitness in the elderly</a:t>
            </a:r>
            <a:r>
              <a:rPr lang="en-US" smtClean="0"/>
              <a:t>, </a:t>
            </a:r>
            <a:r>
              <a:rPr lang="en-US" b="1" smtClean="0"/>
              <a:t>Medical Rehabilitation</a:t>
            </a:r>
            <a:r>
              <a:rPr lang="en-US" smtClean="0"/>
              <a:t> 2006; 10(2): </a:t>
            </a:r>
          </a:p>
          <a:p>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403648" y="619334"/>
            <a:ext cx="5904656" cy="523220"/>
          </a:xfrm>
          <a:prstGeom prst="rect">
            <a:avLst/>
          </a:prstGeom>
          <a:solidFill>
            <a:srgbClr val="FFC000"/>
          </a:solidFill>
        </p:spPr>
        <p:txBody>
          <a:bodyPr wrap="square" rtlCol="0">
            <a:spAutoFit/>
          </a:bodyPr>
          <a:lstStyle/>
          <a:p>
            <a:pPr algn="ctr"/>
            <a:r>
              <a:rPr lang="hu-HU" sz="2800" b="1" i="1" dirty="0" smtClean="0"/>
              <a:t>Tapping teszt</a:t>
            </a:r>
            <a:endParaRPr lang="en-US" sz="2800" b="1" i="1" dirty="0"/>
          </a:p>
        </p:txBody>
      </p:sp>
      <p:sp>
        <p:nvSpPr>
          <p:cNvPr id="3" name="Ellipszis 2"/>
          <p:cNvSpPr/>
          <p:nvPr/>
        </p:nvSpPr>
        <p:spPr>
          <a:xfrm>
            <a:off x="1835696" y="3356992"/>
            <a:ext cx="792088" cy="7920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Ellipszis 3"/>
          <p:cNvSpPr/>
          <p:nvPr/>
        </p:nvSpPr>
        <p:spPr>
          <a:xfrm>
            <a:off x="5508104" y="3356992"/>
            <a:ext cx="792088" cy="7920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églalap 4"/>
          <p:cNvSpPr/>
          <p:nvPr/>
        </p:nvSpPr>
        <p:spPr>
          <a:xfrm>
            <a:off x="3635896" y="3356992"/>
            <a:ext cx="864096" cy="11521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Egyenes összekötő nyíllal 6"/>
          <p:cNvCxnSpPr/>
          <p:nvPr/>
        </p:nvCxnSpPr>
        <p:spPr>
          <a:xfrm>
            <a:off x="2123728" y="5157192"/>
            <a:ext cx="3816424" cy="1588"/>
          </a:xfrm>
          <a:prstGeom prst="straightConnector1">
            <a:avLst/>
          </a:prstGeom>
          <a:ln>
            <a:headEnd type="oval"/>
            <a:tailEnd type="oval"/>
          </a:ln>
        </p:spPr>
        <p:style>
          <a:lnRef idx="1">
            <a:schemeClr val="accent1"/>
          </a:lnRef>
          <a:fillRef idx="0">
            <a:schemeClr val="accent1"/>
          </a:fillRef>
          <a:effectRef idx="0">
            <a:schemeClr val="accent1"/>
          </a:effectRef>
          <a:fontRef idx="minor">
            <a:schemeClr val="tx1"/>
          </a:fontRef>
        </p:style>
      </p:cxnSp>
      <p:sp>
        <p:nvSpPr>
          <p:cNvPr id="8" name="Szövegdoboz 7"/>
          <p:cNvSpPr txBox="1"/>
          <p:nvPr/>
        </p:nvSpPr>
        <p:spPr>
          <a:xfrm>
            <a:off x="3059832" y="4725144"/>
            <a:ext cx="1512168" cy="369332"/>
          </a:xfrm>
          <a:prstGeom prst="rect">
            <a:avLst/>
          </a:prstGeom>
          <a:noFill/>
        </p:spPr>
        <p:txBody>
          <a:bodyPr wrap="square" rtlCol="0">
            <a:spAutoFit/>
          </a:bodyPr>
          <a:lstStyle/>
          <a:p>
            <a:pPr algn="ctr"/>
            <a:r>
              <a:rPr lang="hu-HU" dirty="0" smtClean="0"/>
              <a:t>60 cm</a:t>
            </a:r>
            <a:endParaRPr lang="en-US" dirty="0"/>
          </a:p>
        </p:txBody>
      </p:sp>
      <p:sp>
        <p:nvSpPr>
          <p:cNvPr id="9" name="Szövegdoboz 8"/>
          <p:cNvSpPr txBox="1"/>
          <p:nvPr/>
        </p:nvSpPr>
        <p:spPr>
          <a:xfrm>
            <a:off x="5220072" y="2852936"/>
            <a:ext cx="1296144" cy="369332"/>
          </a:xfrm>
          <a:prstGeom prst="rect">
            <a:avLst/>
          </a:prstGeom>
          <a:noFill/>
        </p:spPr>
        <p:txBody>
          <a:bodyPr wrap="square" rtlCol="0">
            <a:spAutoFit/>
          </a:bodyPr>
          <a:lstStyle/>
          <a:p>
            <a:pPr algn="ctr"/>
            <a:r>
              <a:rPr lang="hu-HU" dirty="0" smtClean="0"/>
              <a:t>25 érintés</a:t>
            </a:r>
            <a:endParaRPr lang="en-US" dirty="0"/>
          </a:p>
        </p:txBody>
      </p:sp>
      <p:sp>
        <p:nvSpPr>
          <p:cNvPr id="10" name="Szövegdoboz 9"/>
          <p:cNvSpPr txBox="1"/>
          <p:nvPr/>
        </p:nvSpPr>
        <p:spPr>
          <a:xfrm>
            <a:off x="1547664" y="2852936"/>
            <a:ext cx="1296144" cy="369332"/>
          </a:xfrm>
          <a:prstGeom prst="rect">
            <a:avLst/>
          </a:prstGeom>
          <a:noFill/>
        </p:spPr>
        <p:txBody>
          <a:bodyPr wrap="square" rtlCol="0">
            <a:spAutoFit/>
          </a:bodyPr>
          <a:lstStyle/>
          <a:p>
            <a:pPr algn="ctr"/>
            <a:r>
              <a:rPr lang="hu-HU" dirty="0" smtClean="0"/>
              <a:t>25 érintés</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3321999010"/>
              </p:ext>
            </p:extLst>
          </p:nvPr>
        </p:nvGraphicFramePr>
        <p:xfrm>
          <a:off x="467544" y="1268760"/>
          <a:ext cx="7416825" cy="4912322"/>
        </p:xfrm>
        <a:graphic>
          <a:graphicData uri="http://schemas.openxmlformats.org/drawingml/2006/table">
            <a:tbl>
              <a:tblPr/>
              <a:tblGrid>
                <a:gridCol w="2443859"/>
                <a:gridCol w="2415439"/>
                <a:gridCol w="2557527"/>
              </a:tblGrid>
              <a:tr h="687725">
                <a:tc gridSpan="3">
                  <a:txBody>
                    <a:bodyPr/>
                    <a:lstStyle/>
                    <a:p>
                      <a:pPr algn="ctr"/>
                      <a:r>
                        <a:rPr lang="en-US" sz="2000" dirty="0"/>
                        <a:t>Time to run 35 meters (in seconds)</a:t>
                      </a:r>
                    </a:p>
                  </a:txBody>
                  <a:tcPr marL="81280" marR="81280" marT="40640" marB="40640" anchor="ctr">
                    <a:lnL>
                      <a:noFill/>
                    </a:lnL>
                    <a:lnR>
                      <a:noFill/>
                    </a:lnR>
                    <a:lnT>
                      <a:noFill/>
                    </a:lnT>
                    <a:lnB>
                      <a:noFill/>
                    </a:lnB>
                  </a:tcPr>
                </a:tc>
                <a:tc hMerge="1">
                  <a:txBody>
                    <a:bodyPr/>
                    <a:lstStyle/>
                    <a:p>
                      <a:endParaRPr lang="en-US"/>
                    </a:p>
                  </a:txBody>
                  <a:tcPr/>
                </a:tc>
                <a:tc hMerge="1">
                  <a:txBody>
                    <a:bodyPr/>
                    <a:lstStyle/>
                    <a:p>
                      <a:endParaRPr lang="en-US"/>
                    </a:p>
                  </a:txBody>
                  <a:tcPr/>
                </a:tc>
              </a:tr>
              <a:tr h="392986">
                <a:tc>
                  <a:txBody>
                    <a:bodyPr/>
                    <a:lstStyle/>
                    <a:p>
                      <a:pPr algn="r"/>
                      <a:r>
                        <a:rPr lang="hu-HU" sz="1600"/>
                        <a:t>rating </a:t>
                      </a:r>
                    </a:p>
                  </a:txBody>
                  <a:tcPr marL="81280" marR="81280" marT="40640" marB="40640" anchor="ctr">
                    <a:lnL>
                      <a:noFill/>
                    </a:lnL>
                    <a:lnR>
                      <a:noFill/>
                    </a:lnR>
                    <a:lnT>
                      <a:noFill/>
                    </a:lnT>
                    <a:lnB>
                      <a:noFill/>
                    </a:lnB>
                  </a:tcPr>
                </a:tc>
                <a:tc>
                  <a:txBody>
                    <a:bodyPr/>
                    <a:lstStyle/>
                    <a:p>
                      <a:pPr algn="r"/>
                      <a:r>
                        <a:rPr lang="hu-HU" sz="1600"/>
                        <a:t>men </a:t>
                      </a:r>
                    </a:p>
                  </a:txBody>
                  <a:tcPr marL="81280" marR="81280" marT="40640" marB="40640" anchor="ctr">
                    <a:lnL>
                      <a:noFill/>
                    </a:lnL>
                    <a:lnR>
                      <a:noFill/>
                    </a:lnR>
                    <a:lnT>
                      <a:noFill/>
                    </a:lnT>
                    <a:lnB>
                      <a:noFill/>
                    </a:lnB>
                  </a:tcPr>
                </a:tc>
                <a:tc>
                  <a:txBody>
                    <a:bodyPr/>
                    <a:lstStyle/>
                    <a:p>
                      <a:pPr algn="r"/>
                      <a:r>
                        <a:rPr lang="hu-HU" sz="1600"/>
                        <a:t>women </a:t>
                      </a:r>
                    </a:p>
                  </a:txBody>
                  <a:tcPr marL="81280" marR="81280" marT="40640" marB="40640" anchor="ctr">
                    <a:lnL>
                      <a:noFill/>
                    </a:lnL>
                    <a:lnR>
                      <a:noFill/>
                    </a:lnR>
                    <a:lnT>
                      <a:noFill/>
                    </a:lnT>
                    <a:lnB>
                      <a:noFill/>
                    </a:lnB>
                  </a:tcPr>
                </a:tc>
              </a:tr>
              <a:tr h="687725">
                <a:tc>
                  <a:txBody>
                    <a:bodyPr/>
                    <a:lstStyle/>
                    <a:p>
                      <a:pPr algn="r"/>
                      <a:r>
                        <a:rPr lang="hu-HU" sz="1600"/>
                        <a:t>very good </a:t>
                      </a:r>
                    </a:p>
                  </a:txBody>
                  <a:tcPr marL="81280" marR="81280" marT="40640" marB="40640" anchor="ctr">
                    <a:lnL>
                      <a:noFill/>
                    </a:lnL>
                    <a:lnR>
                      <a:noFill/>
                    </a:lnR>
                    <a:lnT>
                      <a:noFill/>
                    </a:lnT>
                    <a:lnB>
                      <a:noFill/>
                    </a:lnB>
                  </a:tcPr>
                </a:tc>
                <a:tc>
                  <a:txBody>
                    <a:bodyPr/>
                    <a:lstStyle/>
                    <a:p>
                      <a:pPr algn="r"/>
                      <a:r>
                        <a:rPr lang="hu-HU" sz="1600" dirty="0"/>
                        <a:t>&lt; 4.80 </a:t>
                      </a:r>
                    </a:p>
                  </a:txBody>
                  <a:tcPr marL="81280" marR="81280" marT="40640" marB="40640" anchor="ctr">
                    <a:lnL>
                      <a:noFill/>
                    </a:lnL>
                    <a:lnR>
                      <a:noFill/>
                    </a:lnR>
                    <a:lnT>
                      <a:noFill/>
                    </a:lnT>
                    <a:lnB>
                      <a:noFill/>
                    </a:lnB>
                  </a:tcPr>
                </a:tc>
                <a:tc>
                  <a:txBody>
                    <a:bodyPr/>
                    <a:lstStyle/>
                    <a:p>
                      <a:pPr algn="r"/>
                      <a:r>
                        <a:rPr lang="hu-HU" sz="1600"/>
                        <a:t>&lt; 5.30 </a:t>
                      </a:r>
                    </a:p>
                  </a:txBody>
                  <a:tcPr marL="81280" marR="81280" marT="40640" marB="40640" anchor="ctr">
                    <a:lnL>
                      <a:noFill/>
                    </a:lnL>
                    <a:lnR>
                      <a:noFill/>
                    </a:lnR>
                    <a:lnT>
                      <a:noFill/>
                    </a:lnT>
                    <a:lnB>
                      <a:noFill/>
                    </a:lnB>
                  </a:tcPr>
                </a:tc>
              </a:tr>
              <a:tr h="687725">
                <a:tc>
                  <a:txBody>
                    <a:bodyPr/>
                    <a:lstStyle/>
                    <a:p>
                      <a:pPr algn="r"/>
                      <a:r>
                        <a:rPr lang="hu-HU" sz="1600"/>
                        <a:t>good </a:t>
                      </a:r>
                    </a:p>
                  </a:txBody>
                  <a:tcPr marL="81280" marR="81280" marT="40640" marB="40640" anchor="ctr">
                    <a:lnL>
                      <a:noFill/>
                    </a:lnL>
                    <a:lnR>
                      <a:noFill/>
                    </a:lnR>
                    <a:lnT>
                      <a:noFill/>
                    </a:lnT>
                    <a:lnB>
                      <a:noFill/>
                    </a:lnB>
                  </a:tcPr>
                </a:tc>
                <a:tc>
                  <a:txBody>
                    <a:bodyPr/>
                    <a:lstStyle/>
                    <a:p>
                      <a:pPr algn="r"/>
                      <a:r>
                        <a:rPr lang="hu-HU" sz="1600"/>
                        <a:t>4.80 - 5.09 </a:t>
                      </a:r>
                    </a:p>
                  </a:txBody>
                  <a:tcPr marL="81280" marR="81280" marT="40640" marB="40640" anchor="ctr">
                    <a:lnL>
                      <a:noFill/>
                    </a:lnL>
                    <a:lnR>
                      <a:noFill/>
                    </a:lnR>
                    <a:lnT>
                      <a:noFill/>
                    </a:lnT>
                    <a:lnB>
                      <a:noFill/>
                    </a:lnB>
                  </a:tcPr>
                </a:tc>
                <a:tc>
                  <a:txBody>
                    <a:bodyPr/>
                    <a:lstStyle/>
                    <a:p>
                      <a:pPr algn="r"/>
                      <a:r>
                        <a:rPr lang="hu-HU" sz="1600"/>
                        <a:t>5.30 - 5.59 </a:t>
                      </a:r>
                    </a:p>
                  </a:txBody>
                  <a:tcPr marL="81280" marR="81280" marT="40640" marB="40640" anchor="ctr">
                    <a:lnL>
                      <a:noFill/>
                    </a:lnL>
                    <a:lnR>
                      <a:noFill/>
                    </a:lnR>
                    <a:lnT>
                      <a:noFill/>
                    </a:lnT>
                    <a:lnB>
                      <a:noFill/>
                    </a:lnB>
                  </a:tcPr>
                </a:tc>
              </a:tr>
              <a:tr h="687725">
                <a:tc>
                  <a:txBody>
                    <a:bodyPr/>
                    <a:lstStyle/>
                    <a:p>
                      <a:pPr algn="r"/>
                      <a:r>
                        <a:rPr lang="hu-HU" sz="1600"/>
                        <a:t>average </a:t>
                      </a:r>
                    </a:p>
                  </a:txBody>
                  <a:tcPr marL="81280" marR="81280" marT="40640" marB="40640" anchor="ctr">
                    <a:lnL>
                      <a:noFill/>
                    </a:lnL>
                    <a:lnR>
                      <a:noFill/>
                    </a:lnR>
                    <a:lnT>
                      <a:noFill/>
                    </a:lnT>
                    <a:lnB>
                      <a:noFill/>
                    </a:lnB>
                  </a:tcPr>
                </a:tc>
                <a:tc>
                  <a:txBody>
                    <a:bodyPr/>
                    <a:lstStyle/>
                    <a:p>
                      <a:pPr algn="r"/>
                      <a:r>
                        <a:rPr lang="hu-HU" sz="1600"/>
                        <a:t>5.10 - 5.29 </a:t>
                      </a:r>
                    </a:p>
                  </a:txBody>
                  <a:tcPr marL="81280" marR="81280" marT="40640" marB="40640" anchor="ctr">
                    <a:lnL>
                      <a:noFill/>
                    </a:lnL>
                    <a:lnR>
                      <a:noFill/>
                    </a:lnR>
                    <a:lnT>
                      <a:noFill/>
                    </a:lnT>
                    <a:lnB>
                      <a:noFill/>
                    </a:lnB>
                  </a:tcPr>
                </a:tc>
                <a:tc>
                  <a:txBody>
                    <a:bodyPr/>
                    <a:lstStyle/>
                    <a:p>
                      <a:pPr algn="r"/>
                      <a:r>
                        <a:rPr lang="hu-HU" sz="1600"/>
                        <a:t>5.60 - 5.89 </a:t>
                      </a:r>
                    </a:p>
                  </a:txBody>
                  <a:tcPr marL="81280" marR="81280" marT="40640" marB="40640" anchor="ctr">
                    <a:lnL>
                      <a:noFill/>
                    </a:lnL>
                    <a:lnR>
                      <a:noFill/>
                    </a:lnR>
                    <a:lnT>
                      <a:noFill/>
                    </a:lnT>
                    <a:lnB>
                      <a:noFill/>
                    </a:lnB>
                  </a:tcPr>
                </a:tc>
              </a:tr>
              <a:tr h="687725">
                <a:tc>
                  <a:txBody>
                    <a:bodyPr/>
                    <a:lstStyle/>
                    <a:p>
                      <a:pPr algn="r"/>
                      <a:r>
                        <a:rPr lang="hu-HU" sz="1600"/>
                        <a:t>fair </a:t>
                      </a:r>
                    </a:p>
                  </a:txBody>
                  <a:tcPr marL="81280" marR="81280" marT="40640" marB="40640" anchor="ctr">
                    <a:lnL>
                      <a:noFill/>
                    </a:lnL>
                    <a:lnR>
                      <a:noFill/>
                    </a:lnR>
                    <a:lnT>
                      <a:noFill/>
                    </a:lnT>
                    <a:lnB>
                      <a:noFill/>
                    </a:lnB>
                  </a:tcPr>
                </a:tc>
                <a:tc>
                  <a:txBody>
                    <a:bodyPr/>
                    <a:lstStyle/>
                    <a:p>
                      <a:pPr algn="r"/>
                      <a:r>
                        <a:rPr lang="hu-HU" sz="1600"/>
                        <a:t>5.30 - 5.60 </a:t>
                      </a:r>
                    </a:p>
                  </a:txBody>
                  <a:tcPr marL="81280" marR="81280" marT="40640" marB="40640" anchor="ctr">
                    <a:lnL>
                      <a:noFill/>
                    </a:lnL>
                    <a:lnR>
                      <a:noFill/>
                    </a:lnR>
                    <a:lnT>
                      <a:noFill/>
                    </a:lnT>
                    <a:lnB>
                      <a:noFill/>
                    </a:lnB>
                  </a:tcPr>
                </a:tc>
                <a:tc>
                  <a:txBody>
                    <a:bodyPr/>
                    <a:lstStyle/>
                    <a:p>
                      <a:pPr algn="r"/>
                      <a:r>
                        <a:rPr lang="hu-HU" sz="1600"/>
                        <a:t>5.90 - 6.20 </a:t>
                      </a:r>
                    </a:p>
                  </a:txBody>
                  <a:tcPr marL="81280" marR="81280" marT="40640" marB="40640" anchor="ctr">
                    <a:lnL>
                      <a:noFill/>
                    </a:lnL>
                    <a:lnR>
                      <a:noFill/>
                    </a:lnR>
                    <a:lnT>
                      <a:noFill/>
                    </a:lnT>
                    <a:lnB>
                      <a:noFill/>
                    </a:lnB>
                  </a:tcPr>
                </a:tc>
              </a:tr>
              <a:tr h="392986">
                <a:tc>
                  <a:txBody>
                    <a:bodyPr/>
                    <a:lstStyle/>
                    <a:p>
                      <a:pPr algn="r"/>
                      <a:r>
                        <a:rPr lang="hu-HU" sz="1600"/>
                        <a:t>poor </a:t>
                      </a:r>
                    </a:p>
                  </a:txBody>
                  <a:tcPr marL="81280" marR="81280" marT="40640" marB="40640" anchor="ctr">
                    <a:lnL>
                      <a:noFill/>
                    </a:lnL>
                    <a:lnR>
                      <a:noFill/>
                    </a:lnR>
                    <a:lnT>
                      <a:noFill/>
                    </a:lnT>
                    <a:lnB>
                      <a:noFill/>
                    </a:lnB>
                  </a:tcPr>
                </a:tc>
                <a:tc>
                  <a:txBody>
                    <a:bodyPr/>
                    <a:lstStyle/>
                    <a:p>
                      <a:pPr algn="r"/>
                      <a:r>
                        <a:rPr lang="hu-HU" sz="1600"/>
                        <a:t>&gt; 5.60 </a:t>
                      </a:r>
                    </a:p>
                  </a:txBody>
                  <a:tcPr marL="81280" marR="81280" marT="40640" marB="40640" anchor="ctr">
                    <a:lnL>
                      <a:noFill/>
                    </a:lnL>
                    <a:lnR>
                      <a:noFill/>
                    </a:lnR>
                    <a:lnT>
                      <a:noFill/>
                    </a:lnT>
                    <a:lnB>
                      <a:noFill/>
                    </a:lnB>
                  </a:tcPr>
                </a:tc>
                <a:tc>
                  <a:txBody>
                    <a:bodyPr/>
                    <a:lstStyle/>
                    <a:p>
                      <a:pPr algn="r"/>
                      <a:r>
                        <a:rPr lang="hu-HU" sz="1600"/>
                        <a:t>&gt; 6.20 </a:t>
                      </a:r>
                    </a:p>
                  </a:txBody>
                  <a:tcPr marL="81280" marR="81280" marT="40640" marB="40640" anchor="ctr">
                    <a:lnL>
                      <a:noFill/>
                    </a:lnL>
                    <a:lnR>
                      <a:noFill/>
                    </a:lnR>
                    <a:lnT>
                      <a:noFill/>
                    </a:lnT>
                    <a:lnB>
                      <a:noFill/>
                    </a:lnB>
                  </a:tcPr>
                </a:tc>
              </a:tr>
              <a:tr h="687725">
                <a:tc gridSpan="3">
                  <a:txBody>
                    <a:bodyPr/>
                    <a:lstStyle/>
                    <a:p>
                      <a:pPr algn="r"/>
                      <a:r>
                        <a:rPr lang="en-US" sz="1600" dirty="0"/>
                        <a:t>* for Australian team sport players</a:t>
                      </a:r>
                    </a:p>
                  </a:txBody>
                  <a:tcPr marL="81280" marR="81280" marT="40640" marB="40640" anchor="ctr">
                    <a:lnL>
                      <a:noFill/>
                    </a:lnL>
                    <a:lnR>
                      <a:noFill/>
                    </a:lnR>
                    <a:lnT>
                      <a:noFill/>
                    </a:lnT>
                    <a:lnB>
                      <a:noFill/>
                    </a:lnB>
                  </a:tcPr>
                </a:tc>
                <a:tc hMerge="1">
                  <a:txBody>
                    <a:bodyPr/>
                    <a:lstStyle/>
                    <a:p>
                      <a:endParaRPr lang="en-US"/>
                    </a:p>
                  </a:txBody>
                  <a:tcPr/>
                </a:tc>
                <a:tc hMerge="1">
                  <a:txBody>
                    <a:bodyPr/>
                    <a:lstStyle/>
                    <a:p>
                      <a:endParaRPr lang="en-US"/>
                    </a:p>
                  </a:txBody>
                  <a:tcPr/>
                </a:tc>
              </a:tr>
            </a:tbl>
          </a:graphicData>
        </a:graphic>
      </p:graphicFrame>
      <p:sp>
        <p:nvSpPr>
          <p:cNvPr id="4" name="Szövegdoboz 3"/>
          <p:cNvSpPr txBox="1"/>
          <p:nvPr/>
        </p:nvSpPr>
        <p:spPr>
          <a:xfrm>
            <a:off x="2267744" y="548678"/>
            <a:ext cx="4104456" cy="461665"/>
          </a:xfrm>
          <a:prstGeom prst="rect">
            <a:avLst/>
          </a:prstGeom>
          <a:solidFill>
            <a:srgbClr val="FFC000"/>
          </a:solidFill>
        </p:spPr>
        <p:txBody>
          <a:bodyPr wrap="square" rtlCol="0">
            <a:spAutoFit/>
          </a:bodyPr>
          <a:lstStyle/>
          <a:p>
            <a:pPr algn="ctr"/>
            <a:r>
              <a:rPr lang="hu-HU" sz="2400" b="1" i="1" dirty="0" smtClean="0"/>
              <a:t>Futógyorsaság</a:t>
            </a:r>
            <a:endParaRPr lang="en-US" sz="2400" b="1" i="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zövegdoboz 2"/>
          <p:cNvSpPr txBox="1"/>
          <p:nvPr/>
        </p:nvSpPr>
        <p:spPr>
          <a:xfrm>
            <a:off x="1043608" y="476672"/>
            <a:ext cx="6768752" cy="646331"/>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hu-HU" sz="3600" b="1" i="1" dirty="0" err="1" smtClean="0"/>
              <a:t>Margaria</a:t>
            </a:r>
            <a:r>
              <a:rPr lang="hu-HU" sz="3600" b="1" i="1" dirty="0" smtClean="0"/>
              <a:t> </a:t>
            </a:r>
            <a:r>
              <a:rPr lang="hu-HU" sz="3600" b="1" i="1" dirty="0" smtClean="0"/>
              <a:t>teszt</a:t>
            </a:r>
            <a:endParaRPr lang="en-US" sz="3600" b="1" i="1" dirty="0"/>
          </a:p>
        </p:txBody>
      </p:sp>
      <p:sp>
        <p:nvSpPr>
          <p:cNvPr id="4" name="Szövegdoboz 3"/>
          <p:cNvSpPr txBox="1"/>
          <p:nvPr/>
        </p:nvSpPr>
        <p:spPr>
          <a:xfrm>
            <a:off x="2339752" y="2852936"/>
            <a:ext cx="4320480" cy="461665"/>
          </a:xfrm>
          <a:prstGeom prst="rect">
            <a:avLst/>
          </a:prstGeom>
          <a:noFill/>
        </p:spPr>
        <p:txBody>
          <a:bodyPr wrap="square" rtlCol="0">
            <a:spAutoFit/>
          </a:bodyPr>
          <a:lstStyle/>
          <a:p>
            <a:pPr algn="ctr"/>
            <a:r>
              <a:rPr lang="hu-HU" sz="2400" b="1" i="1" dirty="0" smtClean="0"/>
              <a:t>Gyorserő, robbanékonyerő</a:t>
            </a:r>
            <a:endParaRPr lang="en-US" sz="2400" b="1" i="1" dirty="0"/>
          </a:p>
        </p:txBody>
      </p:sp>
      <p:sp>
        <p:nvSpPr>
          <p:cNvPr id="5" name="Szövegdoboz 4"/>
          <p:cNvSpPr txBox="1"/>
          <p:nvPr/>
        </p:nvSpPr>
        <p:spPr>
          <a:xfrm>
            <a:off x="2339752" y="1772816"/>
            <a:ext cx="4320480" cy="461665"/>
          </a:xfrm>
          <a:prstGeom prst="rect">
            <a:avLst/>
          </a:prstGeom>
          <a:noFill/>
        </p:spPr>
        <p:txBody>
          <a:bodyPr wrap="square" rtlCol="0">
            <a:spAutoFit/>
          </a:bodyPr>
          <a:lstStyle/>
          <a:p>
            <a:pPr algn="ctr"/>
            <a:r>
              <a:rPr lang="hu-HU" sz="2400" b="1" i="1" dirty="0" smtClean="0"/>
              <a:t>Felfutás lépcsőn</a:t>
            </a:r>
            <a:endParaRPr lang="en-US" sz="2400" b="1" i="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zövegdoboz 1"/>
          <p:cNvSpPr txBox="1"/>
          <p:nvPr/>
        </p:nvSpPr>
        <p:spPr>
          <a:xfrm>
            <a:off x="1763688" y="1844824"/>
            <a:ext cx="5544616" cy="2677656"/>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hu-HU" sz="2800" b="1" i="1" dirty="0" smtClean="0"/>
              <a:t>Eszközök:</a:t>
            </a:r>
            <a:endParaRPr lang="en-US" sz="2800" b="1" i="1" dirty="0" smtClean="0"/>
          </a:p>
          <a:p>
            <a:pPr algn="ctr"/>
            <a:r>
              <a:rPr lang="hu-HU" sz="2800" b="1" i="1" dirty="0" smtClean="0"/>
              <a:t>1. Stopper óra vagy kontakt szőnyeg</a:t>
            </a:r>
            <a:endParaRPr lang="en-US" sz="2800" b="1" i="1" dirty="0" smtClean="0"/>
          </a:p>
          <a:p>
            <a:pPr algn="ctr"/>
            <a:r>
              <a:rPr lang="hu-HU" sz="2800" b="1" i="1" dirty="0" smtClean="0"/>
              <a:t>2. Lépcső</a:t>
            </a:r>
            <a:endParaRPr lang="en-US" sz="2800" b="1" i="1" dirty="0" smtClean="0"/>
          </a:p>
          <a:p>
            <a:pPr algn="ctr"/>
            <a:r>
              <a:rPr lang="hu-HU" sz="2800" b="1" i="1" dirty="0" smtClean="0"/>
              <a:t>3. Lépcső magasság: 17,5 cm</a:t>
            </a:r>
            <a:endParaRPr lang="en-US" sz="2800" b="1" i="1" dirty="0" smtClean="0"/>
          </a:p>
          <a:p>
            <a:pPr algn="ctr"/>
            <a:r>
              <a:rPr lang="hu-HU" sz="2800" b="1" i="1" dirty="0" smtClean="0"/>
              <a:t>4. Mérleg</a:t>
            </a:r>
            <a:endParaRPr lang="en-US" sz="2800" b="1" i="1" dirty="0" smtClean="0"/>
          </a:p>
          <a:p>
            <a:pPr algn="ctr"/>
            <a:endParaRPr lang="en-US" sz="2800" b="1"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garia-Kalamen Tes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3528" y="980727"/>
            <a:ext cx="8600956" cy="4838037"/>
          </a:xfrm>
          <a:prstGeom prst="rect">
            <a:avLst/>
          </a:prstGeom>
        </p:spPr>
      </p:pic>
    </p:spTree>
    <p:extLst>
      <p:ext uri="{BB962C8B-B14F-4D97-AF65-F5344CB8AC3E}">
        <p14:creationId xmlns:p14="http://schemas.microsoft.com/office/powerpoint/2010/main" val="2895125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3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1300</TotalTime>
  <Words>2793</Words>
  <Application>Microsoft Office PowerPoint</Application>
  <PresentationFormat>Diavetítés a képernyőre (4:3 oldalarány)</PresentationFormat>
  <Paragraphs>327</Paragraphs>
  <Slides>45</Slides>
  <Notes>0</Notes>
  <HiddenSlides>0</HiddenSlides>
  <MMClips>7</MMClips>
  <ScaleCrop>false</ScaleCrop>
  <HeadingPairs>
    <vt:vector size="4" baseType="variant">
      <vt:variant>
        <vt:lpstr>Téma</vt:lpstr>
      </vt:variant>
      <vt:variant>
        <vt:i4>1</vt:i4>
      </vt:variant>
      <vt:variant>
        <vt:lpstr>Diacímek</vt:lpstr>
      </vt:variant>
      <vt:variant>
        <vt:i4>45</vt:i4>
      </vt:variant>
    </vt:vector>
  </HeadingPairs>
  <TitlesOfParts>
    <vt:vector size="46" baseType="lpstr">
      <vt:lpstr>Office-téma</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lpstr>PowerPoint bemutató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dia</dc:title>
  <dc:creator>Tihanyi József</dc:creator>
  <cp:lastModifiedBy>Bence</cp:lastModifiedBy>
  <cp:revision>82</cp:revision>
  <dcterms:created xsi:type="dcterms:W3CDTF">2010-05-24T09:00:23Z</dcterms:created>
  <dcterms:modified xsi:type="dcterms:W3CDTF">2013-04-03T20:20:01Z</dcterms:modified>
</cp:coreProperties>
</file>