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7" r:id="rId2"/>
    <p:sldId id="324" r:id="rId3"/>
    <p:sldId id="258" r:id="rId4"/>
    <p:sldId id="259" r:id="rId5"/>
    <p:sldId id="260" r:id="rId6"/>
    <p:sldId id="325"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326" r:id="rId23"/>
    <p:sldId id="276" r:id="rId24"/>
    <p:sldId id="277" r:id="rId25"/>
    <p:sldId id="278" r:id="rId26"/>
    <p:sldId id="279" r:id="rId27"/>
    <p:sldId id="280" r:id="rId28"/>
    <p:sldId id="281" r:id="rId29"/>
    <p:sldId id="322" r:id="rId30"/>
    <p:sldId id="328" r:id="rId31"/>
    <p:sldId id="337" r:id="rId32"/>
    <p:sldId id="329" r:id="rId33"/>
    <p:sldId id="330" r:id="rId34"/>
    <p:sldId id="331" r:id="rId35"/>
    <p:sldId id="332" r:id="rId36"/>
    <p:sldId id="333" r:id="rId37"/>
    <p:sldId id="305" r:id="rId38"/>
    <p:sldId id="306" r:id="rId39"/>
    <p:sldId id="312" r:id="rId40"/>
    <p:sldId id="338" r:id="rId41"/>
    <p:sldId id="307" r:id="rId42"/>
    <p:sldId id="308" r:id="rId43"/>
    <p:sldId id="309" r:id="rId44"/>
    <p:sldId id="310" r:id="rId45"/>
    <p:sldId id="311" r:id="rId46"/>
    <p:sldId id="313" r:id="rId47"/>
    <p:sldId id="314" r:id="rId48"/>
    <p:sldId id="336" r:id="rId49"/>
    <p:sldId id="289" r:id="rId50"/>
    <p:sldId id="290" r:id="rId51"/>
    <p:sldId id="291" r:id="rId52"/>
    <p:sldId id="341" r:id="rId53"/>
    <p:sldId id="334" r:id="rId54"/>
    <p:sldId id="300" r:id="rId55"/>
    <p:sldId id="335" r:id="rId56"/>
    <p:sldId id="292" r:id="rId57"/>
    <p:sldId id="297" r:id="rId58"/>
    <p:sldId id="294" r:id="rId59"/>
    <p:sldId id="295" r:id="rId60"/>
    <p:sldId id="296" r:id="rId61"/>
    <p:sldId id="298" r:id="rId62"/>
    <p:sldId id="293" r:id="rId63"/>
    <p:sldId id="299" r:id="rId64"/>
    <p:sldId id="301" r:id="rId65"/>
    <p:sldId id="302" r:id="rId66"/>
    <p:sldId id="303" r:id="rId67"/>
    <p:sldId id="282" r:id="rId68"/>
    <p:sldId id="283" r:id="rId69"/>
    <p:sldId id="284" r:id="rId70"/>
    <p:sldId id="285" r:id="rId71"/>
    <p:sldId id="286" r:id="rId72"/>
    <p:sldId id="287" r:id="rId73"/>
    <p:sldId id="288" r:id="rId74"/>
    <p:sldId id="315" r:id="rId75"/>
    <p:sldId id="340" r:id="rId76"/>
    <p:sldId id="339" r:id="rId77"/>
    <p:sldId id="316" r:id="rId78"/>
    <p:sldId id="317" r:id="rId79"/>
    <p:sldId id="318" r:id="rId80"/>
    <p:sldId id="323" r:id="rId8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562"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15F127-CD9A-4F63-B117-94E94032A217}" type="datetimeFigureOut">
              <a:rPr lang="en-US" smtClean="0"/>
              <a:pPr/>
              <a:t>3/28/2013</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81851-48B2-4920-9055-1509EFE210F7}" type="slidenum">
              <a:rPr lang="en-US" smtClean="0"/>
              <a:pPr/>
              <a:t>‹#›</a:t>
            </a:fld>
            <a:endParaRPr lang="en-US"/>
          </a:p>
        </p:txBody>
      </p:sp>
    </p:spTree>
    <p:extLst>
      <p:ext uri="{BB962C8B-B14F-4D97-AF65-F5344CB8AC3E}">
        <p14:creationId xmlns:p14="http://schemas.microsoft.com/office/powerpoint/2010/main" val="427213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568DB3-16BD-4861-A47E-DF070392ECD7}" type="slidenum">
              <a:rPr lang="en-US"/>
              <a:pPr fontAlgn="base">
                <a:spcBef>
                  <a:spcPct val="0"/>
                </a:spcBef>
                <a:spcAft>
                  <a:spcPct val="0"/>
                </a:spcAft>
              </a:pPr>
              <a:t>11</a:t>
            </a:fld>
            <a:endParaRPr lang="en-US"/>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2A01FD-0E9B-4209-9565-A1687E7CA70C}" type="slidenum">
              <a:rPr lang="en-US"/>
              <a:pPr fontAlgn="base">
                <a:spcBef>
                  <a:spcPct val="0"/>
                </a:spcBef>
                <a:spcAft>
                  <a:spcPct val="0"/>
                </a:spcAft>
              </a:pPr>
              <a:t>12</a:t>
            </a:fld>
            <a:endParaRPr lang="en-US"/>
          </a:p>
        </p:txBody>
      </p:sp>
      <p:sp>
        <p:nvSpPr>
          <p:cNvPr id="86019" name="Rectangle 2"/>
          <p:cNvSpPr>
            <a:spLocks noGrp="1" noRot="1" noChangeAspect="1" noChangeArrowheads="1" noTextEdit="1"/>
          </p:cNvSpPr>
          <p:nvPr>
            <p:ph type="sldImg"/>
          </p:nvPr>
        </p:nvSpPr>
        <p:spPr bwMode="auto">
          <a:noFill/>
          <a:ln cap="flat">
            <a:solidFill>
              <a:schemeClr val="tx1"/>
            </a:solidFill>
            <a:miter lim="800000"/>
            <a:headEnd/>
            <a:tailEnd/>
          </a:ln>
        </p:spPr>
      </p:sp>
      <p:sp>
        <p:nvSpPr>
          <p:cNvPr id="86020" name="Rectangle 3"/>
          <p:cNvSpPr>
            <a:spLocks noGrp="1" noChangeArrowheads="1"/>
          </p:cNvSpPr>
          <p:nvPr>
            <p:ph type="body" idx="1"/>
          </p:nvPr>
        </p:nvSpPr>
        <p:spPr bwMode="auto">
          <a:noFill/>
        </p:spPr>
        <p:txBody>
          <a:bodyPr wrap="square" lIns="92075" tIns="46038" rIns="92075" bIns="46038"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F781851-48B2-4920-9055-1509EFE210F7}" type="slidenum">
              <a:rPr lang="en-US" smtClean="0"/>
              <a:pPr/>
              <a:t>65</a:t>
            </a:fld>
            <a:endParaRPr lang="en-US"/>
          </a:p>
        </p:txBody>
      </p:sp>
    </p:spTree>
    <p:extLst>
      <p:ext uri="{BB962C8B-B14F-4D97-AF65-F5344CB8AC3E}">
        <p14:creationId xmlns:p14="http://schemas.microsoft.com/office/powerpoint/2010/main" val="305385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11093176-708C-43DF-8F06-77418115DAA5}" type="datetimeFigureOut">
              <a:rPr lang="en-US" smtClean="0"/>
              <a:pPr/>
              <a:t>3/28/2013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11093176-708C-43DF-8F06-77418115DAA5}" type="datetimeFigureOut">
              <a:rPr lang="en-US" smtClean="0"/>
              <a:pPr/>
              <a:t>3/28/2013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11093176-708C-43DF-8F06-77418115DAA5}" type="datetimeFigureOut">
              <a:rPr lang="en-US" smtClean="0"/>
              <a:pPr/>
              <a:t>3/28/2013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11093176-708C-43DF-8F06-77418115DAA5}" type="datetimeFigureOut">
              <a:rPr lang="en-US" smtClean="0"/>
              <a:pPr/>
              <a:t>3/28/2013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11093176-708C-43DF-8F06-77418115DAA5}" type="datetimeFigureOut">
              <a:rPr lang="en-US" smtClean="0"/>
              <a:pPr/>
              <a:t>3/28/2013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11093176-708C-43DF-8F06-77418115DAA5}" type="datetimeFigureOut">
              <a:rPr lang="en-US" smtClean="0"/>
              <a:pPr/>
              <a:t>3/28/2013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11093176-708C-43DF-8F06-77418115DAA5}" type="datetimeFigureOut">
              <a:rPr lang="en-US" smtClean="0"/>
              <a:pPr/>
              <a:t>3/28/2013</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11093176-708C-43DF-8F06-77418115DAA5}" type="datetimeFigureOut">
              <a:rPr lang="en-US" smtClean="0"/>
              <a:pPr/>
              <a:t>3/28/2013</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1093176-708C-43DF-8F06-77418115DAA5}" type="datetimeFigureOut">
              <a:rPr lang="en-US" smtClean="0"/>
              <a:pPr/>
              <a:t>3/28/2013</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1093176-708C-43DF-8F06-77418115DAA5}" type="datetimeFigureOut">
              <a:rPr lang="en-US" smtClean="0"/>
              <a:pPr/>
              <a:t>3/28/2013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1093176-708C-43DF-8F06-77418115DAA5}" type="datetimeFigureOut">
              <a:rPr lang="en-US" smtClean="0"/>
              <a:pPr/>
              <a:t>3/28/2013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080FD284-9F79-4AA5-884A-C4A82EA659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93176-708C-43DF-8F06-77418115DAA5}" type="datetimeFigureOut">
              <a:rPr lang="en-US" smtClean="0"/>
              <a:pPr/>
              <a:t>3/28/2013</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FD284-9F79-4AA5-884A-C4A82EA659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file:///E:\EGYETEM\TF\filmek\anim&#225;ci&#243;k%20&#233;s%20filmek\filmanim&#225;ci&#243;\folyamatos%20felugr&#225;s%20s&#250;llyal.mpg"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topendsports.com/testing/tests/bosco-repetitive-jump.htm"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1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2.avi"/></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media" Target="../media/media4.avi"/><Relationship Id="rId7" Type="http://schemas.openxmlformats.org/officeDocument/2006/relationships/image" Target="../media/image14.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video" Target="../media/media4.avi"/></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www.brianmac.co.uk/excel/rast.xl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www.brianmac.co.uk/vo2max.htm"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topendsports.com/fitness/treadmill-buying.htm"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upload.wikimedia.org/wikipedia/en/a/a5/Risk_Based_Sampling_Nomogram_(3yr).pn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43608" y="908720"/>
            <a:ext cx="7488832" cy="584775"/>
          </a:xfrm>
          <a:prstGeom prst="rect">
            <a:avLst/>
          </a:prstGeom>
          <a:noFill/>
        </p:spPr>
        <p:txBody>
          <a:bodyPr wrap="square" rtlCol="0">
            <a:spAutoFit/>
          </a:bodyPr>
          <a:lstStyle/>
          <a:p>
            <a:pPr algn="ctr"/>
            <a:r>
              <a:rPr lang="hu-HU" sz="3200" b="1" i="1" dirty="0" smtClean="0"/>
              <a:t>Erőállóképesség-állóképességi erő mérése</a:t>
            </a:r>
            <a:endParaRPr lang="en-US" sz="3200" b="1" i="1" dirty="0"/>
          </a:p>
        </p:txBody>
      </p:sp>
      <p:sp>
        <p:nvSpPr>
          <p:cNvPr id="3" name="Szövegdoboz 2"/>
          <p:cNvSpPr txBox="1"/>
          <p:nvPr/>
        </p:nvSpPr>
        <p:spPr>
          <a:xfrm>
            <a:off x="1259632" y="2276872"/>
            <a:ext cx="6480720" cy="461665"/>
          </a:xfrm>
          <a:prstGeom prst="rect">
            <a:avLst/>
          </a:prstGeom>
          <a:noFill/>
        </p:spPr>
        <p:txBody>
          <a:bodyPr wrap="square" rtlCol="0">
            <a:spAutoFit/>
          </a:bodyPr>
          <a:lstStyle/>
          <a:p>
            <a:r>
              <a:rPr lang="hu-HU" sz="2400" b="1" i="1" dirty="0" smtClean="0">
                <a:latin typeface="Times New Roman" pitchFamily="18" charset="0"/>
                <a:cs typeface="Times New Roman" pitchFamily="18" charset="0"/>
              </a:rPr>
              <a:t>Statikus körülmények között</a:t>
            </a:r>
            <a:endParaRPr lang="en-US" sz="2400" b="1" i="1" dirty="0">
              <a:latin typeface="Times New Roman" pitchFamily="18" charset="0"/>
              <a:cs typeface="Times New Roman" pitchFamily="18" charset="0"/>
            </a:endParaRPr>
          </a:p>
        </p:txBody>
      </p:sp>
      <p:sp>
        <p:nvSpPr>
          <p:cNvPr id="4" name="Szövegdoboz 3"/>
          <p:cNvSpPr txBox="1"/>
          <p:nvPr/>
        </p:nvSpPr>
        <p:spPr>
          <a:xfrm>
            <a:off x="1259632" y="3356992"/>
            <a:ext cx="6552728" cy="461665"/>
          </a:xfrm>
          <a:prstGeom prst="rect">
            <a:avLst/>
          </a:prstGeom>
          <a:noFill/>
        </p:spPr>
        <p:txBody>
          <a:bodyPr wrap="square" rtlCol="0">
            <a:spAutoFit/>
          </a:bodyPr>
          <a:lstStyle/>
          <a:p>
            <a:r>
              <a:rPr lang="hu-HU" sz="2400" b="1" i="1" dirty="0" smtClean="0">
                <a:latin typeface="Times New Roman" pitchFamily="18" charset="0"/>
                <a:cs typeface="Times New Roman" pitchFamily="18" charset="0"/>
              </a:rPr>
              <a:t>Dinamikus körülmények között</a:t>
            </a:r>
            <a:endParaRPr lang="en-US" sz="2400" b="1" i="1" dirty="0">
              <a:latin typeface="Times New Roman" pitchFamily="18" charset="0"/>
              <a:cs typeface="Times New Roman" pitchFamily="18" charset="0"/>
            </a:endParaRPr>
          </a:p>
        </p:txBody>
      </p:sp>
      <p:sp>
        <p:nvSpPr>
          <p:cNvPr id="5" name="Szövegdoboz 4"/>
          <p:cNvSpPr txBox="1"/>
          <p:nvPr/>
        </p:nvSpPr>
        <p:spPr>
          <a:xfrm>
            <a:off x="1043608" y="4797152"/>
            <a:ext cx="7272808"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hu-HU" sz="2400" b="1" dirty="0" smtClean="0"/>
              <a:t>Találjanak teszteket az irodalomban</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lyamatos felugrás súllyal.mpg">
            <a:hlinkClick r:id="" action="ppaction://media"/>
          </p:cNvPr>
          <p:cNvPicPr>
            <a:picLocks noRot="1" noChangeAspect="1"/>
          </p:cNvPicPr>
          <p:nvPr>
            <a:videoFile r:link="rId1"/>
          </p:nvPr>
        </p:nvPicPr>
        <p:blipFill>
          <a:blip r:embed="rId3"/>
          <a:stretch>
            <a:fillRect/>
          </a:stretch>
        </p:blipFill>
        <p:spPr>
          <a:xfrm>
            <a:off x="2285985" y="1743719"/>
            <a:ext cx="5068898" cy="3773513"/>
          </a:xfrm>
          <a:prstGeom prst="rect">
            <a:avLst/>
          </a:prstGeom>
        </p:spPr>
      </p:pic>
      <p:sp>
        <p:nvSpPr>
          <p:cNvPr id="5" name="Szövegdoboz 4"/>
          <p:cNvSpPr txBox="1"/>
          <p:nvPr/>
        </p:nvSpPr>
        <p:spPr>
          <a:xfrm>
            <a:off x="1714480" y="500042"/>
            <a:ext cx="6215106"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hu-HU" sz="2800" b="1" i="1" dirty="0" smtClean="0">
                <a:solidFill>
                  <a:schemeClr val="tx1"/>
                </a:solidFill>
              </a:rPr>
              <a:t>Anaerob teljesítmény teszt</a:t>
            </a:r>
            <a:endParaRPr lang="en-US" sz="2800" b="1"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227138" y="1271588"/>
            <a:ext cx="6854825" cy="3779837"/>
          </a:xfrm>
          <a:prstGeom prst="rect">
            <a:avLst/>
          </a:prstGeom>
          <a:noFill/>
          <a:ln w="12700">
            <a:solidFill>
              <a:schemeClr val="tx1"/>
            </a:solidFill>
            <a:miter lim="800000"/>
            <a:headEnd/>
            <a:tailEnd/>
          </a:ln>
        </p:spPr>
        <p:txBody>
          <a:bodyPr wrap="none" anchor="ctr"/>
          <a:lstStyle/>
          <a:p>
            <a:endParaRPr lang="hu-HU">
              <a:latin typeface="Calibri" pitchFamily="34" charset="0"/>
            </a:endParaRPr>
          </a:p>
        </p:txBody>
      </p:sp>
      <p:sp>
        <p:nvSpPr>
          <p:cNvPr id="33795" name="Line 3"/>
          <p:cNvSpPr>
            <a:spLocks noChangeShapeType="1"/>
          </p:cNvSpPr>
          <p:nvPr/>
        </p:nvSpPr>
        <p:spPr bwMode="auto">
          <a:xfrm>
            <a:off x="1243013" y="1779588"/>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3796" name="Line 4"/>
          <p:cNvSpPr>
            <a:spLocks noChangeShapeType="1"/>
          </p:cNvSpPr>
          <p:nvPr/>
        </p:nvSpPr>
        <p:spPr bwMode="auto">
          <a:xfrm>
            <a:off x="1303338" y="2609850"/>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3797" name="Line 5"/>
          <p:cNvSpPr>
            <a:spLocks noChangeShapeType="1"/>
          </p:cNvSpPr>
          <p:nvPr/>
        </p:nvSpPr>
        <p:spPr bwMode="auto">
          <a:xfrm>
            <a:off x="1304925" y="3487738"/>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3798" name="Line 6"/>
          <p:cNvSpPr>
            <a:spLocks noChangeShapeType="1"/>
          </p:cNvSpPr>
          <p:nvPr/>
        </p:nvSpPr>
        <p:spPr bwMode="auto">
          <a:xfrm>
            <a:off x="1304925" y="4313238"/>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3799" name="Rectangle 7"/>
          <p:cNvSpPr>
            <a:spLocks noChangeArrowheads="1"/>
          </p:cNvSpPr>
          <p:nvPr/>
        </p:nvSpPr>
        <p:spPr bwMode="auto">
          <a:xfrm>
            <a:off x="1295400" y="881063"/>
            <a:ext cx="2874963" cy="369974"/>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hu-HU" b="1" dirty="0" smtClean="0">
                <a:latin typeface="Calibri" pitchFamily="34" charset="0"/>
              </a:rPr>
              <a:t>Teljesítmény</a:t>
            </a:r>
            <a:r>
              <a:rPr lang="en-US" b="1" dirty="0" smtClean="0">
                <a:latin typeface="Calibri" pitchFamily="34" charset="0"/>
              </a:rPr>
              <a:t> </a:t>
            </a:r>
            <a:r>
              <a:rPr lang="en-US" b="1" dirty="0">
                <a:latin typeface="Calibri" pitchFamily="34" charset="0"/>
              </a:rPr>
              <a:t>(%)</a:t>
            </a:r>
          </a:p>
        </p:txBody>
      </p:sp>
      <p:sp>
        <p:nvSpPr>
          <p:cNvPr id="33800" name="Rectangle 8"/>
          <p:cNvSpPr>
            <a:spLocks noChangeArrowheads="1"/>
          </p:cNvSpPr>
          <p:nvPr/>
        </p:nvSpPr>
        <p:spPr bwMode="auto">
          <a:xfrm>
            <a:off x="415925" y="1577975"/>
            <a:ext cx="806450"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100</a:t>
            </a:r>
          </a:p>
        </p:txBody>
      </p:sp>
      <p:sp>
        <p:nvSpPr>
          <p:cNvPr id="33801" name="Rectangle 9"/>
          <p:cNvSpPr>
            <a:spLocks noChangeArrowheads="1"/>
          </p:cNvSpPr>
          <p:nvPr/>
        </p:nvSpPr>
        <p:spPr bwMode="auto">
          <a:xfrm>
            <a:off x="582613" y="2346325"/>
            <a:ext cx="549275"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90</a:t>
            </a:r>
          </a:p>
        </p:txBody>
      </p:sp>
      <p:sp>
        <p:nvSpPr>
          <p:cNvPr id="33802" name="Rectangle 10"/>
          <p:cNvSpPr>
            <a:spLocks noChangeArrowheads="1"/>
          </p:cNvSpPr>
          <p:nvPr/>
        </p:nvSpPr>
        <p:spPr bwMode="auto">
          <a:xfrm>
            <a:off x="561975" y="3246438"/>
            <a:ext cx="512763"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80</a:t>
            </a:r>
          </a:p>
        </p:txBody>
      </p:sp>
      <p:sp>
        <p:nvSpPr>
          <p:cNvPr id="33803" name="Rectangle 11"/>
          <p:cNvSpPr>
            <a:spLocks noChangeArrowheads="1"/>
          </p:cNvSpPr>
          <p:nvPr/>
        </p:nvSpPr>
        <p:spPr bwMode="auto">
          <a:xfrm>
            <a:off x="563563" y="4087813"/>
            <a:ext cx="566737"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70</a:t>
            </a:r>
          </a:p>
        </p:txBody>
      </p:sp>
      <p:sp>
        <p:nvSpPr>
          <p:cNvPr id="50188" name="Rectangle 12"/>
          <p:cNvSpPr>
            <a:spLocks noChangeArrowheads="1"/>
          </p:cNvSpPr>
          <p:nvPr/>
        </p:nvSpPr>
        <p:spPr bwMode="auto">
          <a:xfrm>
            <a:off x="1301750" y="3025775"/>
            <a:ext cx="222250" cy="2008188"/>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89" name="Rectangle 13"/>
          <p:cNvSpPr>
            <a:spLocks noChangeArrowheads="1"/>
          </p:cNvSpPr>
          <p:nvPr/>
        </p:nvSpPr>
        <p:spPr bwMode="auto">
          <a:xfrm>
            <a:off x="1619250" y="3178175"/>
            <a:ext cx="209550" cy="18526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0" name="Rectangle 14"/>
          <p:cNvSpPr>
            <a:spLocks noChangeArrowheads="1"/>
          </p:cNvSpPr>
          <p:nvPr/>
        </p:nvSpPr>
        <p:spPr bwMode="auto">
          <a:xfrm>
            <a:off x="1916113" y="2797175"/>
            <a:ext cx="217487" cy="2230438"/>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1" name="Rectangle 15"/>
          <p:cNvSpPr>
            <a:spLocks noChangeArrowheads="1"/>
          </p:cNvSpPr>
          <p:nvPr/>
        </p:nvSpPr>
        <p:spPr bwMode="auto">
          <a:xfrm>
            <a:off x="2222500" y="3787775"/>
            <a:ext cx="215900" cy="12430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2" name="Rectangle 16"/>
          <p:cNvSpPr>
            <a:spLocks noChangeArrowheads="1"/>
          </p:cNvSpPr>
          <p:nvPr/>
        </p:nvSpPr>
        <p:spPr bwMode="auto">
          <a:xfrm>
            <a:off x="2532063" y="3254375"/>
            <a:ext cx="211137" cy="1774825"/>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3" name="Rectangle 17"/>
          <p:cNvSpPr>
            <a:spLocks noChangeArrowheads="1"/>
          </p:cNvSpPr>
          <p:nvPr/>
        </p:nvSpPr>
        <p:spPr bwMode="auto">
          <a:xfrm>
            <a:off x="2844800" y="3178175"/>
            <a:ext cx="203200" cy="18526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4" name="Rectangle 18"/>
          <p:cNvSpPr>
            <a:spLocks noChangeArrowheads="1"/>
          </p:cNvSpPr>
          <p:nvPr/>
        </p:nvSpPr>
        <p:spPr bwMode="auto">
          <a:xfrm>
            <a:off x="3138488" y="3482975"/>
            <a:ext cx="214312" cy="15478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5" name="Rectangle 19"/>
          <p:cNvSpPr>
            <a:spLocks noChangeArrowheads="1"/>
          </p:cNvSpPr>
          <p:nvPr/>
        </p:nvSpPr>
        <p:spPr bwMode="auto">
          <a:xfrm>
            <a:off x="3448050" y="3178175"/>
            <a:ext cx="209550" cy="1851025"/>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6" name="Rectangle 20"/>
          <p:cNvSpPr>
            <a:spLocks noChangeArrowheads="1"/>
          </p:cNvSpPr>
          <p:nvPr/>
        </p:nvSpPr>
        <p:spPr bwMode="auto">
          <a:xfrm>
            <a:off x="3783013" y="3787775"/>
            <a:ext cx="255587" cy="1247775"/>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7" name="Rectangle 21"/>
          <p:cNvSpPr>
            <a:spLocks noChangeArrowheads="1"/>
          </p:cNvSpPr>
          <p:nvPr/>
        </p:nvSpPr>
        <p:spPr bwMode="auto">
          <a:xfrm>
            <a:off x="4095750" y="3360738"/>
            <a:ext cx="196850" cy="1665287"/>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8" name="Rectangle 22"/>
          <p:cNvSpPr>
            <a:spLocks noChangeArrowheads="1"/>
          </p:cNvSpPr>
          <p:nvPr/>
        </p:nvSpPr>
        <p:spPr bwMode="auto">
          <a:xfrm>
            <a:off x="4405313" y="3562350"/>
            <a:ext cx="217487" cy="1463675"/>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199" name="Rectangle 23"/>
          <p:cNvSpPr>
            <a:spLocks noChangeArrowheads="1"/>
          </p:cNvSpPr>
          <p:nvPr/>
        </p:nvSpPr>
        <p:spPr bwMode="auto">
          <a:xfrm>
            <a:off x="4752975" y="3727450"/>
            <a:ext cx="217488" cy="1298575"/>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0" name="Rectangle 24"/>
          <p:cNvSpPr>
            <a:spLocks noChangeArrowheads="1"/>
          </p:cNvSpPr>
          <p:nvPr/>
        </p:nvSpPr>
        <p:spPr bwMode="auto">
          <a:xfrm>
            <a:off x="5105400" y="3819525"/>
            <a:ext cx="212725" cy="1214438"/>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1" name="Rectangle 25"/>
          <p:cNvSpPr>
            <a:spLocks noChangeArrowheads="1"/>
          </p:cNvSpPr>
          <p:nvPr/>
        </p:nvSpPr>
        <p:spPr bwMode="auto">
          <a:xfrm>
            <a:off x="5418138" y="3892550"/>
            <a:ext cx="211137" cy="11414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2" name="Rectangle 26"/>
          <p:cNvSpPr>
            <a:spLocks noChangeArrowheads="1"/>
          </p:cNvSpPr>
          <p:nvPr/>
        </p:nvSpPr>
        <p:spPr bwMode="auto">
          <a:xfrm>
            <a:off x="5765800" y="3787775"/>
            <a:ext cx="177800" cy="1244600"/>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3" name="Rectangle 27"/>
          <p:cNvSpPr>
            <a:spLocks noChangeArrowheads="1"/>
          </p:cNvSpPr>
          <p:nvPr/>
        </p:nvSpPr>
        <p:spPr bwMode="auto">
          <a:xfrm>
            <a:off x="6113463" y="4141788"/>
            <a:ext cx="228600" cy="881062"/>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4" name="Rectangle 28"/>
          <p:cNvSpPr>
            <a:spLocks noChangeArrowheads="1"/>
          </p:cNvSpPr>
          <p:nvPr/>
        </p:nvSpPr>
        <p:spPr bwMode="auto">
          <a:xfrm>
            <a:off x="6429375" y="4222750"/>
            <a:ext cx="206375" cy="7985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5" name="Rectangle 29"/>
          <p:cNvSpPr>
            <a:spLocks noChangeArrowheads="1"/>
          </p:cNvSpPr>
          <p:nvPr/>
        </p:nvSpPr>
        <p:spPr bwMode="auto">
          <a:xfrm>
            <a:off x="6772275" y="4244975"/>
            <a:ext cx="238125" cy="785813"/>
          </a:xfrm>
          <a:prstGeom prst="rect">
            <a:avLst/>
          </a:prstGeom>
          <a:solidFill>
            <a:srgbClr val="0033CC"/>
          </a:solidFill>
          <a:ln w="12700">
            <a:noFill/>
            <a:miter lim="800000"/>
            <a:headEnd/>
            <a:tailEnd/>
          </a:ln>
        </p:spPr>
        <p:txBody>
          <a:bodyPr wrap="none" anchor="ctr"/>
          <a:lstStyle/>
          <a:p>
            <a:endParaRPr lang="hu-HU">
              <a:latin typeface="Calibri" pitchFamily="34" charset="0"/>
            </a:endParaRPr>
          </a:p>
        </p:txBody>
      </p:sp>
      <p:sp>
        <p:nvSpPr>
          <p:cNvPr id="50206" name="Rectangle 30"/>
          <p:cNvSpPr>
            <a:spLocks noChangeArrowheads="1"/>
          </p:cNvSpPr>
          <p:nvPr/>
        </p:nvSpPr>
        <p:spPr bwMode="auto">
          <a:xfrm>
            <a:off x="7142163" y="4462463"/>
            <a:ext cx="207962" cy="576262"/>
          </a:xfrm>
          <a:prstGeom prst="rect">
            <a:avLst/>
          </a:prstGeom>
          <a:solidFill>
            <a:srgbClr val="0033CC"/>
          </a:solidFill>
          <a:ln w="12700">
            <a:noFill/>
            <a:miter lim="800000"/>
            <a:headEnd/>
            <a:tailEnd/>
          </a:ln>
        </p:spPr>
        <p:txBody>
          <a:bodyPr wrap="none" anchor="ctr"/>
          <a:lstStyle/>
          <a:p>
            <a:pPr algn="ctr" eaLnBrk="0" hangingPunct="0"/>
            <a:r>
              <a:rPr lang="en-US">
                <a:latin typeface="Calibri" pitchFamily="34" charset="0"/>
              </a:rPr>
              <a:t>  </a:t>
            </a:r>
          </a:p>
        </p:txBody>
      </p:sp>
      <p:sp>
        <p:nvSpPr>
          <p:cNvPr id="33824" name="Rectangle 32"/>
          <p:cNvSpPr>
            <a:spLocks noChangeArrowheads="1"/>
          </p:cNvSpPr>
          <p:nvPr/>
        </p:nvSpPr>
        <p:spPr bwMode="auto">
          <a:xfrm>
            <a:off x="6357950" y="5334000"/>
            <a:ext cx="1365238" cy="369974"/>
          </a:xfrm>
          <a:prstGeom prst="rect">
            <a:avLst/>
          </a:prstGeom>
          <a:noFill/>
          <a:ln w="9525">
            <a:noFill/>
            <a:miter lim="800000"/>
            <a:headEnd/>
            <a:tailEnd/>
          </a:ln>
        </p:spPr>
        <p:txBody>
          <a:bodyPr wrap="square" lIns="92075" tIns="46038" rIns="92075" bIns="46038">
            <a:spAutoFit/>
          </a:bodyPr>
          <a:lstStyle/>
          <a:p>
            <a:pPr algn="ctr" eaLnBrk="0" hangingPunct="0">
              <a:spcBef>
                <a:spcPct val="50000"/>
              </a:spcBef>
            </a:pPr>
            <a:r>
              <a:rPr lang="hu-HU" b="1" dirty="0" smtClean="0">
                <a:latin typeface="Calibri" pitchFamily="34" charset="0"/>
              </a:rPr>
              <a:t>Idő</a:t>
            </a:r>
            <a:endParaRPr lang="en-US"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Effect transition="in" filter="box(out)">
                                      <p:cBhvr>
                                        <p:cTn id="7" dur="500"/>
                                        <p:tgtEl>
                                          <p:spTgt spid="5018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0189"/>
                                        </p:tgtEl>
                                        <p:attrNameLst>
                                          <p:attrName>style.visibility</p:attrName>
                                        </p:attrNameLst>
                                      </p:cBhvr>
                                      <p:to>
                                        <p:strVal val="visible"/>
                                      </p:to>
                                    </p:set>
                                    <p:animEffect transition="in" filter="box(out)">
                                      <p:cBhvr>
                                        <p:cTn id="12" dur="500"/>
                                        <p:tgtEl>
                                          <p:spTgt spid="50189"/>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50190"/>
                                        </p:tgtEl>
                                        <p:attrNameLst>
                                          <p:attrName>style.visibility</p:attrName>
                                        </p:attrNameLst>
                                      </p:cBhvr>
                                      <p:to>
                                        <p:strVal val="visible"/>
                                      </p:to>
                                    </p:set>
                                    <p:animEffect transition="in" filter="box(out)">
                                      <p:cBhvr>
                                        <p:cTn id="16" dur="500"/>
                                        <p:tgtEl>
                                          <p:spTgt spid="50190"/>
                                        </p:tgtEl>
                                      </p:cBhvr>
                                    </p:animEffect>
                                  </p:childTnLst>
                                  <p:subTnLst>
                                    <p:audio>
                                      <p:cMediaNode>
                                        <p:cTn display="0" masterRel="sameClick">
                                          <p:stCondLst>
                                            <p:cond evt="begin" delay="0">
                                              <p:tn val="14"/>
                                            </p:cond>
                                          </p:stCondLst>
                                          <p:endCondLst>
                                            <p:cond evt="onStopAudio" delay="0">
                                              <p:tgtEl>
                                                <p:sldTgt/>
                                              </p:tgtEl>
                                            </p:cond>
                                          </p:endCondLst>
                                        </p:cTn>
                                        <p:tgtEl>
                                          <p:sndTgt r:embed="rId3" name="Camera"/>
                                        </p:tgtEl>
                                      </p:cMediaNode>
                                    </p:audio>
                                  </p:sub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50191"/>
                                        </p:tgtEl>
                                        <p:attrNameLst>
                                          <p:attrName>style.visibility</p:attrName>
                                        </p:attrNameLst>
                                      </p:cBhvr>
                                      <p:to>
                                        <p:strVal val="visible"/>
                                      </p:to>
                                    </p:set>
                                    <p:animEffect transition="in" filter="box(out)">
                                      <p:cBhvr>
                                        <p:cTn id="20" dur="500"/>
                                        <p:tgtEl>
                                          <p:spTgt spid="50191"/>
                                        </p:tgtEl>
                                      </p:cBhvr>
                                    </p:animEffect>
                                  </p:childTnLst>
                                  <p:subTnLst>
                                    <p:audio>
                                      <p:cMediaNode>
                                        <p:cTn display="0" masterRel="sameClick">
                                          <p:stCondLst>
                                            <p:cond evt="begin" delay="0">
                                              <p:tn val="18"/>
                                            </p:cond>
                                          </p:stCondLst>
                                          <p:endCondLst>
                                            <p:cond evt="onStopAudio" delay="0">
                                              <p:tgtEl>
                                                <p:sldTgt/>
                                              </p:tgtEl>
                                            </p:cond>
                                          </p:endCondLst>
                                        </p:cTn>
                                        <p:tgtEl>
                                          <p:sndTgt r:embed="rId3" name="Camera"/>
                                        </p:tgtEl>
                                      </p:cMediaNode>
                                    </p:audio>
                                  </p:sub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50192"/>
                                        </p:tgtEl>
                                        <p:attrNameLst>
                                          <p:attrName>style.visibility</p:attrName>
                                        </p:attrNameLst>
                                      </p:cBhvr>
                                      <p:to>
                                        <p:strVal val="visible"/>
                                      </p:to>
                                    </p:set>
                                    <p:animEffect transition="in" filter="box(out)">
                                      <p:cBhvr>
                                        <p:cTn id="24" dur="500"/>
                                        <p:tgtEl>
                                          <p:spTgt spid="50192"/>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
                                        </p:tgtEl>
                                      </p:cMediaNode>
                                    </p:audio>
                                  </p:subTnLst>
                                </p:cTn>
                              </p:par>
                            </p:childTnLst>
                          </p:cTn>
                        </p:par>
                        <p:par>
                          <p:cTn id="25" fill="hold">
                            <p:stCondLst>
                              <p:cond delay="2000"/>
                            </p:stCondLst>
                            <p:childTnLst>
                              <p:par>
                                <p:cTn id="26" presetID="4" presetClass="entr" presetSubtype="32" fill="hold" grpId="0" nodeType="afterEffect">
                                  <p:stCondLst>
                                    <p:cond delay="0"/>
                                  </p:stCondLst>
                                  <p:childTnLst>
                                    <p:set>
                                      <p:cBhvr>
                                        <p:cTn id="27" dur="1" fill="hold">
                                          <p:stCondLst>
                                            <p:cond delay="0"/>
                                          </p:stCondLst>
                                        </p:cTn>
                                        <p:tgtEl>
                                          <p:spTgt spid="50193"/>
                                        </p:tgtEl>
                                        <p:attrNameLst>
                                          <p:attrName>style.visibility</p:attrName>
                                        </p:attrNameLst>
                                      </p:cBhvr>
                                      <p:to>
                                        <p:strVal val="visible"/>
                                      </p:to>
                                    </p:set>
                                    <p:animEffect transition="in" filter="box(out)">
                                      <p:cBhvr>
                                        <p:cTn id="28" dur="500"/>
                                        <p:tgtEl>
                                          <p:spTgt spid="50193"/>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
                                        </p:tgtEl>
                                      </p:cMediaNode>
                                    </p:audio>
                                  </p:subTnLst>
                                </p:cTn>
                              </p:par>
                            </p:childTnLst>
                          </p:cTn>
                        </p:par>
                        <p:par>
                          <p:cTn id="29" fill="hold">
                            <p:stCondLst>
                              <p:cond delay="2500"/>
                            </p:stCondLst>
                            <p:childTnLst>
                              <p:par>
                                <p:cTn id="30" presetID="4" presetClass="entr" presetSubtype="32" fill="hold" grpId="0" nodeType="afterEffect">
                                  <p:stCondLst>
                                    <p:cond delay="0"/>
                                  </p:stCondLst>
                                  <p:childTnLst>
                                    <p:set>
                                      <p:cBhvr>
                                        <p:cTn id="31" dur="1" fill="hold">
                                          <p:stCondLst>
                                            <p:cond delay="0"/>
                                          </p:stCondLst>
                                        </p:cTn>
                                        <p:tgtEl>
                                          <p:spTgt spid="50194"/>
                                        </p:tgtEl>
                                        <p:attrNameLst>
                                          <p:attrName>style.visibility</p:attrName>
                                        </p:attrNameLst>
                                      </p:cBhvr>
                                      <p:to>
                                        <p:strVal val="visible"/>
                                      </p:to>
                                    </p:set>
                                    <p:animEffect transition="in" filter="box(out)">
                                      <p:cBhvr>
                                        <p:cTn id="32" dur="500"/>
                                        <p:tgtEl>
                                          <p:spTgt spid="50194"/>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
                                        </p:tgtEl>
                                      </p:cMediaNode>
                                    </p:audio>
                                  </p:subTnLst>
                                </p:cTn>
                              </p:par>
                            </p:childTnLst>
                          </p:cTn>
                        </p:par>
                        <p:par>
                          <p:cTn id="33" fill="hold">
                            <p:stCondLst>
                              <p:cond delay="3000"/>
                            </p:stCondLst>
                            <p:childTnLst>
                              <p:par>
                                <p:cTn id="34" presetID="4" presetClass="entr" presetSubtype="32" fill="hold" grpId="0" nodeType="afterEffect">
                                  <p:stCondLst>
                                    <p:cond delay="0"/>
                                  </p:stCondLst>
                                  <p:childTnLst>
                                    <p:set>
                                      <p:cBhvr>
                                        <p:cTn id="35" dur="1" fill="hold">
                                          <p:stCondLst>
                                            <p:cond delay="0"/>
                                          </p:stCondLst>
                                        </p:cTn>
                                        <p:tgtEl>
                                          <p:spTgt spid="50195"/>
                                        </p:tgtEl>
                                        <p:attrNameLst>
                                          <p:attrName>style.visibility</p:attrName>
                                        </p:attrNameLst>
                                      </p:cBhvr>
                                      <p:to>
                                        <p:strVal val="visible"/>
                                      </p:to>
                                    </p:set>
                                    <p:animEffect transition="in" filter="box(out)">
                                      <p:cBhvr>
                                        <p:cTn id="36" dur="500"/>
                                        <p:tgtEl>
                                          <p:spTgt spid="50195"/>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50196"/>
                                        </p:tgtEl>
                                        <p:attrNameLst>
                                          <p:attrName>style.visibility</p:attrName>
                                        </p:attrNameLst>
                                      </p:cBhvr>
                                      <p:to>
                                        <p:strVal val="visible"/>
                                      </p:to>
                                    </p:set>
                                    <p:animEffect transition="in" filter="box(out)">
                                      <p:cBhvr>
                                        <p:cTn id="40" dur="500"/>
                                        <p:tgtEl>
                                          <p:spTgt spid="50196"/>
                                        </p:tgtEl>
                                      </p:cBhvr>
                                    </p:animEffect>
                                  </p:childTnLst>
                                  <p:subTnLst>
                                    <p:audio>
                                      <p:cMediaNode>
                                        <p:cTn display="0" masterRel="sameClick">
                                          <p:stCondLst>
                                            <p:cond evt="begin" delay="0">
                                              <p:tn val="38"/>
                                            </p:cond>
                                          </p:stCondLst>
                                          <p:endCondLst>
                                            <p:cond evt="onStopAudio" delay="0">
                                              <p:tgtEl>
                                                <p:sldTgt/>
                                              </p:tgtEl>
                                            </p:cond>
                                          </p:endCondLst>
                                        </p:cTn>
                                        <p:tgtEl>
                                          <p:sndTgt r:embed="rId3" name="Camera"/>
                                        </p:tgtEl>
                                      </p:cMediaNode>
                                    </p:audio>
                                  </p:subTnLst>
                                </p:cTn>
                              </p:par>
                            </p:childTnLst>
                          </p:cTn>
                        </p:par>
                        <p:par>
                          <p:cTn id="41" fill="hold">
                            <p:stCondLst>
                              <p:cond delay="4000"/>
                            </p:stCondLst>
                            <p:childTnLst>
                              <p:par>
                                <p:cTn id="42" presetID="4" presetClass="entr" presetSubtype="32" fill="hold" grpId="0" nodeType="afterEffect">
                                  <p:stCondLst>
                                    <p:cond delay="0"/>
                                  </p:stCondLst>
                                  <p:childTnLst>
                                    <p:set>
                                      <p:cBhvr>
                                        <p:cTn id="43" dur="1" fill="hold">
                                          <p:stCondLst>
                                            <p:cond delay="0"/>
                                          </p:stCondLst>
                                        </p:cTn>
                                        <p:tgtEl>
                                          <p:spTgt spid="50197"/>
                                        </p:tgtEl>
                                        <p:attrNameLst>
                                          <p:attrName>style.visibility</p:attrName>
                                        </p:attrNameLst>
                                      </p:cBhvr>
                                      <p:to>
                                        <p:strVal val="visible"/>
                                      </p:to>
                                    </p:set>
                                    <p:animEffect transition="in" filter="box(out)">
                                      <p:cBhvr>
                                        <p:cTn id="44" dur="500"/>
                                        <p:tgtEl>
                                          <p:spTgt spid="50197"/>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
                                        </p:tgtEl>
                                      </p:cMediaNode>
                                    </p:audio>
                                  </p:subTnLst>
                                </p:cTn>
                              </p:par>
                            </p:childTnLst>
                          </p:cTn>
                        </p:par>
                        <p:par>
                          <p:cTn id="45" fill="hold">
                            <p:stCondLst>
                              <p:cond delay="4500"/>
                            </p:stCondLst>
                            <p:childTnLst>
                              <p:par>
                                <p:cTn id="46" presetID="4" presetClass="entr" presetSubtype="32" fill="hold" grpId="0" nodeType="afterEffect">
                                  <p:stCondLst>
                                    <p:cond delay="0"/>
                                  </p:stCondLst>
                                  <p:childTnLst>
                                    <p:set>
                                      <p:cBhvr>
                                        <p:cTn id="47" dur="1" fill="hold">
                                          <p:stCondLst>
                                            <p:cond delay="0"/>
                                          </p:stCondLst>
                                        </p:cTn>
                                        <p:tgtEl>
                                          <p:spTgt spid="50198"/>
                                        </p:tgtEl>
                                        <p:attrNameLst>
                                          <p:attrName>style.visibility</p:attrName>
                                        </p:attrNameLst>
                                      </p:cBhvr>
                                      <p:to>
                                        <p:strVal val="visible"/>
                                      </p:to>
                                    </p:set>
                                    <p:animEffect transition="in" filter="box(out)">
                                      <p:cBhvr>
                                        <p:cTn id="48" dur="500"/>
                                        <p:tgtEl>
                                          <p:spTgt spid="50198"/>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
                                        </p:tgtEl>
                                      </p:cMediaNode>
                                    </p:audio>
                                  </p:subTnLst>
                                </p:cTn>
                              </p:par>
                            </p:childTnLst>
                          </p:cTn>
                        </p:par>
                        <p:par>
                          <p:cTn id="49" fill="hold">
                            <p:stCondLst>
                              <p:cond delay="5000"/>
                            </p:stCondLst>
                            <p:childTnLst>
                              <p:par>
                                <p:cTn id="50" presetID="4" presetClass="entr" presetSubtype="32" fill="hold" grpId="0" nodeType="afterEffect">
                                  <p:stCondLst>
                                    <p:cond delay="0"/>
                                  </p:stCondLst>
                                  <p:childTnLst>
                                    <p:set>
                                      <p:cBhvr>
                                        <p:cTn id="51" dur="1" fill="hold">
                                          <p:stCondLst>
                                            <p:cond delay="0"/>
                                          </p:stCondLst>
                                        </p:cTn>
                                        <p:tgtEl>
                                          <p:spTgt spid="50199"/>
                                        </p:tgtEl>
                                        <p:attrNameLst>
                                          <p:attrName>style.visibility</p:attrName>
                                        </p:attrNameLst>
                                      </p:cBhvr>
                                      <p:to>
                                        <p:strVal val="visible"/>
                                      </p:to>
                                    </p:set>
                                    <p:animEffect transition="in" filter="box(out)">
                                      <p:cBhvr>
                                        <p:cTn id="52" dur="500"/>
                                        <p:tgtEl>
                                          <p:spTgt spid="50199"/>
                                        </p:tgtEl>
                                      </p:cBhvr>
                                    </p:animEffect>
                                  </p:childTnLst>
                                  <p:subTnLst>
                                    <p:audio>
                                      <p:cMediaNode>
                                        <p:cTn display="0" masterRel="sameClick">
                                          <p:stCondLst>
                                            <p:cond evt="begin" delay="0">
                                              <p:tn val="50"/>
                                            </p:cond>
                                          </p:stCondLst>
                                          <p:endCondLst>
                                            <p:cond evt="onStopAudio" delay="0">
                                              <p:tgtEl>
                                                <p:sldTgt/>
                                              </p:tgtEl>
                                            </p:cond>
                                          </p:endCondLst>
                                        </p:cTn>
                                        <p:tgtEl>
                                          <p:sndTgt r:embed="rId3" name="Camera"/>
                                        </p:tgtEl>
                                      </p:cMediaNode>
                                    </p:audio>
                                  </p:subTnLst>
                                </p:cTn>
                              </p:par>
                            </p:childTnLst>
                          </p:cTn>
                        </p:par>
                        <p:par>
                          <p:cTn id="53" fill="hold">
                            <p:stCondLst>
                              <p:cond delay="5500"/>
                            </p:stCondLst>
                            <p:childTnLst>
                              <p:par>
                                <p:cTn id="54" presetID="4" presetClass="entr" presetSubtype="32" fill="hold" grpId="0" nodeType="afterEffect">
                                  <p:stCondLst>
                                    <p:cond delay="0"/>
                                  </p:stCondLst>
                                  <p:childTnLst>
                                    <p:set>
                                      <p:cBhvr>
                                        <p:cTn id="55" dur="1" fill="hold">
                                          <p:stCondLst>
                                            <p:cond delay="0"/>
                                          </p:stCondLst>
                                        </p:cTn>
                                        <p:tgtEl>
                                          <p:spTgt spid="50200"/>
                                        </p:tgtEl>
                                        <p:attrNameLst>
                                          <p:attrName>style.visibility</p:attrName>
                                        </p:attrNameLst>
                                      </p:cBhvr>
                                      <p:to>
                                        <p:strVal val="visible"/>
                                      </p:to>
                                    </p:set>
                                    <p:animEffect transition="in" filter="box(out)">
                                      <p:cBhvr>
                                        <p:cTn id="56" dur="500"/>
                                        <p:tgtEl>
                                          <p:spTgt spid="50200"/>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
                                        </p:tgtEl>
                                      </p:cMediaNode>
                                    </p:audio>
                                  </p:subTnLst>
                                </p:cTn>
                              </p:par>
                            </p:childTnLst>
                          </p:cTn>
                        </p:par>
                        <p:par>
                          <p:cTn id="57" fill="hold">
                            <p:stCondLst>
                              <p:cond delay="6000"/>
                            </p:stCondLst>
                            <p:childTnLst>
                              <p:par>
                                <p:cTn id="58" presetID="4" presetClass="entr" presetSubtype="32" fill="hold" grpId="0" nodeType="afterEffect">
                                  <p:stCondLst>
                                    <p:cond delay="0"/>
                                  </p:stCondLst>
                                  <p:childTnLst>
                                    <p:set>
                                      <p:cBhvr>
                                        <p:cTn id="59" dur="1" fill="hold">
                                          <p:stCondLst>
                                            <p:cond delay="0"/>
                                          </p:stCondLst>
                                        </p:cTn>
                                        <p:tgtEl>
                                          <p:spTgt spid="50201"/>
                                        </p:tgtEl>
                                        <p:attrNameLst>
                                          <p:attrName>style.visibility</p:attrName>
                                        </p:attrNameLst>
                                      </p:cBhvr>
                                      <p:to>
                                        <p:strVal val="visible"/>
                                      </p:to>
                                    </p:set>
                                    <p:animEffect transition="in" filter="box(out)">
                                      <p:cBhvr>
                                        <p:cTn id="60" dur="500"/>
                                        <p:tgtEl>
                                          <p:spTgt spid="50201"/>
                                        </p:tgtEl>
                                      </p:cBhvr>
                                    </p:animEffect>
                                  </p:childTnLst>
                                  <p:subTnLst>
                                    <p:audio>
                                      <p:cMediaNode>
                                        <p:cTn display="0" masterRel="sameClick">
                                          <p:stCondLst>
                                            <p:cond evt="begin" delay="0">
                                              <p:tn val="58"/>
                                            </p:cond>
                                          </p:stCondLst>
                                          <p:endCondLst>
                                            <p:cond evt="onStopAudio" delay="0">
                                              <p:tgtEl>
                                                <p:sldTgt/>
                                              </p:tgtEl>
                                            </p:cond>
                                          </p:endCondLst>
                                        </p:cTn>
                                        <p:tgtEl>
                                          <p:sndTgt r:embed="rId3" name="Camera"/>
                                        </p:tgtEl>
                                      </p:cMediaNode>
                                    </p:audio>
                                  </p:subTnLst>
                                </p:cTn>
                              </p:par>
                            </p:childTnLst>
                          </p:cTn>
                        </p:par>
                        <p:par>
                          <p:cTn id="61" fill="hold">
                            <p:stCondLst>
                              <p:cond delay="6500"/>
                            </p:stCondLst>
                            <p:childTnLst>
                              <p:par>
                                <p:cTn id="62" presetID="4" presetClass="entr" presetSubtype="32" fill="hold" grpId="0" nodeType="afterEffect">
                                  <p:stCondLst>
                                    <p:cond delay="0"/>
                                  </p:stCondLst>
                                  <p:childTnLst>
                                    <p:set>
                                      <p:cBhvr>
                                        <p:cTn id="63" dur="1" fill="hold">
                                          <p:stCondLst>
                                            <p:cond delay="0"/>
                                          </p:stCondLst>
                                        </p:cTn>
                                        <p:tgtEl>
                                          <p:spTgt spid="50202"/>
                                        </p:tgtEl>
                                        <p:attrNameLst>
                                          <p:attrName>style.visibility</p:attrName>
                                        </p:attrNameLst>
                                      </p:cBhvr>
                                      <p:to>
                                        <p:strVal val="visible"/>
                                      </p:to>
                                    </p:set>
                                    <p:animEffect transition="in" filter="box(out)">
                                      <p:cBhvr>
                                        <p:cTn id="64" dur="500"/>
                                        <p:tgtEl>
                                          <p:spTgt spid="50202"/>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
                                        </p:tgtEl>
                                      </p:cMediaNode>
                                    </p:audio>
                                  </p:subTnLst>
                                </p:cTn>
                              </p:par>
                            </p:childTnLst>
                          </p:cTn>
                        </p:par>
                        <p:par>
                          <p:cTn id="65" fill="hold">
                            <p:stCondLst>
                              <p:cond delay="7000"/>
                            </p:stCondLst>
                            <p:childTnLst>
                              <p:par>
                                <p:cTn id="66" presetID="4" presetClass="entr" presetSubtype="32" fill="hold" grpId="0" nodeType="afterEffect">
                                  <p:stCondLst>
                                    <p:cond delay="0"/>
                                  </p:stCondLst>
                                  <p:childTnLst>
                                    <p:set>
                                      <p:cBhvr>
                                        <p:cTn id="67" dur="1" fill="hold">
                                          <p:stCondLst>
                                            <p:cond delay="0"/>
                                          </p:stCondLst>
                                        </p:cTn>
                                        <p:tgtEl>
                                          <p:spTgt spid="50203"/>
                                        </p:tgtEl>
                                        <p:attrNameLst>
                                          <p:attrName>style.visibility</p:attrName>
                                        </p:attrNameLst>
                                      </p:cBhvr>
                                      <p:to>
                                        <p:strVal val="visible"/>
                                      </p:to>
                                    </p:set>
                                    <p:animEffect transition="in" filter="box(out)">
                                      <p:cBhvr>
                                        <p:cTn id="68" dur="500"/>
                                        <p:tgtEl>
                                          <p:spTgt spid="5020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
                                        </p:tgtEl>
                                      </p:cMediaNode>
                                    </p:audio>
                                  </p:subTnLst>
                                </p:cTn>
                              </p:par>
                            </p:childTnLst>
                          </p:cTn>
                        </p:par>
                        <p:par>
                          <p:cTn id="69" fill="hold">
                            <p:stCondLst>
                              <p:cond delay="7500"/>
                            </p:stCondLst>
                            <p:childTnLst>
                              <p:par>
                                <p:cTn id="70" presetID="4" presetClass="entr" presetSubtype="32" fill="hold" grpId="0" nodeType="afterEffect">
                                  <p:stCondLst>
                                    <p:cond delay="0"/>
                                  </p:stCondLst>
                                  <p:childTnLst>
                                    <p:set>
                                      <p:cBhvr>
                                        <p:cTn id="71" dur="1" fill="hold">
                                          <p:stCondLst>
                                            <p:cond delay="0"/>
                                          </p:stCondLst>
                                        </p:cTn>
                                        <p:tgtEl>
                                          <p:spTgt spid="50204"/>
                                        </p:tgtEl>
                                        <p:attrNameLst>
                                          <p:attrName>style.visibility</p:attrName>
                                        </p:attrNameLst>
                                      </p:cBhvr>
                                      <p:to>
                                        <p:strVal val="visible"/>
                                      </p:to>
                                    </p:set>
                                    <p:animEffect transition="in" filter="box(out)">
                                      <p:cBhvr>
                                        <p:cTn id="72" dur="500"/>
                                        <p:tgtEl>
                                          <p:spTgt spid="50204"/>
                                        </p:tgtEl>
                                      </p:cBhvr>
                                    </p:animEffect>
                                  </p:childTnLst>
                                  <p:subTnLst>
                                    <p:audio>
                                      <p:cMediaNode>
                                        <p:cTn display="0" masterRel="sameClick">
                                          <p:stCondLst>
                                            <p:cond evt="begin" delay="0">
                                              <p:tn val="70"/>
                                            </p:cond>
                                          </p:stCondLst>
                                          <p:endCondLst>
                                            <p:cond evt="onStopAudio" delay="0">
                                              <p:tgtEl>
                                                <p:sldTgt/>
                                              </p:tgtEl>
                                            </p:cond>
                                          </p:endCondLst>
                                        </p:cTn>
                                        <p:tgtEl>
                                          <p:sndTgt r:embed="rId3" name="Camera"/>
                                        </p:tgtEl>
                                      </p:cMediaNode>
                                    </p:audio>
                                  </p:subTnLst>
                                </p:cTn>
                              </p:par>
                            </p:childTnLst>
                          </p:cTn>
                        </p:par>
                        <p:par>
                          <p:cTn id="73" fill="hold">
                            <p:stCondLst>
                              <p:cond delay="8000"/>
                            </p:stCondLst>
                            <p:childTnLst>
                              <p:par>
                                <p:cTn id="74" presetID="4" presetClass="entr" presetSubtype="32" fill="hold" grpId="0" nodeType="afterEffect">
                                  <p:stCondLst>
                                    <p:cond delay="0"/>
                                  </p:stCondLst>
                                  <p:childTnLst>
                                    <p:set>
                                      <p:cBhvr>
                                        <p:cTn id="75" dur="1" fill="hold">
                                          <p:stCondLst>
                                            <p:cond delay="0"/>
                                          </p:stCondLst>
                                        </p:cTn>
                                        <p:tgtEl>
                                          <p:spTgt spid="50205"/>
                                        </p:tgtEl>
                                        <p:attrNameLst>
                                          <p:attrName>style.visibility</p:attrName>
                                        </p:attrNameLst>
                                      </p:cBhvr>
                                      <p:to>
                                        <p:strVal val="visible"/>
                                      </p:to>
                                    </p:set>
                                    <p:animEffect transition="in" filter="box(out)">
                                      <p:cBhvr>
                                        <p:cTn id="76" dur="500"/>
                                        <p:tgtEl>
                                          <p:spTgt spid="50205"/>
                                        </p:tgtEl>
                                      </p:cBhvr>
                                    </p:animEffect>
                                  </p:childTnLst>
                                  <p:subTnLst>
                                    <p:audio>
                                      <p:cMediaNode>
                                        <p:cTn display="0" masterRel="sameClick">
                                          <p:stCondLst>
                                            <p:cond evt="begin" delay="0">
                                              <p:tn val="74"/>
                                            </p:cond>
                                          </p:stCondLst>
                                          <p:endCondLst>
                                            <p:cond evt="onStopAudio" delay="0">
                                              <p:tgtEl>
                                                <p:sldTgt/>
                                              </p:tgtEl>
                                            </p:cond>
                                          </p:endCondLst>
                                        </p:cTn>
                                        <p:tgtEl>
                                          <p:sndTgt r:embed="rId3" name="Camera"/>
                                        </p:tgtEl>
                                      </p:cMediaNode>
                                    </p:audio>
                                  </p:subTnLst>
                                </p:cTn>
                              </p:par>
                            </p:childTnLst>
                          </p:cTn>
                        </p:par>
                        <p:par>
                          <p:cTn id="77" fill="hold">
                            <p:stCondLst>
                              <p:cond delay="8500"/>
                            </p:stCondLst>
                            <p:childTnLst>
                              <p:par>
                                <p:cTn id="78" presetID="4" presetClass="entr" presetSubtype="32" fill="hold" grpId="0" nodeType="afterEffect">
                                  <p:stCondLst>
                                    <p:cond delay="0"/>
                                  </p:stCondLst>
                                  <p:childTnLst>
                                    <p:set>
                                      <p:cBhvr>
                                        <p:cTn id="79" dur="1" fill="hold">
                                          <p:stCondLst>
                                            <p:cond delay="0"/>
                                          </p:stCondLst>
                                        </p:cTn>
                                        <p:tgtEl>
                                          <p:spTgt spid="50206"/>
                                        </p:tgtEl>
                                        <p:attrNameLst>
                                          <p:attrName>style.visibility</p:attrName>
                                        </p:attrNameLst>
                                      </p:cBhvr>
                                      <p:to>
                                        <p:strVal val="visible"/>
                                      </p:to>
                                    </p:set>
                                    <p:animEffect transition="in" filter="box(out)">
                                      <p:cBhvr>
                                        <p:cTn id="80" dur="500"/>
                                        <p:tgtEl>
                                          <p:spTgt spid="50206"/>
                                        </p:tgtEl>
                                      </p:cBhvr>
                                    </p:animEffect>
                                  </p:childTnLst>
                                  <p:subTnLst>
                                    <p:audio>
                                      <p:cMediaNode>
                                        <p:cTn display="0" masterRel="sameClick">
                                          <p:stCondLst>
                                            <p:cond evt="begin" delay="0">
                                              <p:tn val="78"/>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animBg="1"/>
      <p:bldP spid="50189" grpId="0" animBg="1"/>
      <p:bldP spid="50190" grpId="0" animBg="1"/>
      <p:bldP spid="50191" grpId="0" animBg="1"/>
      <p:bldP spid="50192" grpId="0" animBg="1"/>
      <p:bldP spid="50193" grpId="0" animBg="1"/>
      <p:bldP spid="50194" grpId="0" animBg="1"/>
      <p:bldP spid="50195" grpId="0" animBg="1"/>
      <p:bldP spid="50196" grpId="0" animBg="1"/>
      <p:bldP spid="50197" grpId="0" animBg="1"/>
      <p:bldP spid="50198" grpId="0" animBg="1"/>
      <p:bldP spid="50199" grpId="0" animBg="1"/>
      <p:bldP spid="50200" grpId="0" animBg="1"/>
      <p:bldP spid="50201" grpId="0" animBg="1"/>
      <p:bldP spid="50202" grpId="0" animBg="1"/>
      <p:bldP spid="50203" grpId="0" animBg="1"/>
      <p:bldP spid="50204" grpId="0" animBg="1"/>
      <p:bldP spid="50205" grpId="0" animBg="1"/>
      <p:bldP spid="5020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225550" y="1528763"/>
            <a:ext cx="6854825" cy="3779837"/>
          </a:xfrm>
          <a:prstGeom prst="rect">
            <a:avLst/>
          </a:prstGeom>
          <a:noFill/>
          <a:ln w="12700">
            <a:solidFill>
              <a:schemeClr val="tx1"/>
            </a:solidFill>
            <a:miter lim="800000"/>
            <a:headEnd/>
            <a:tailEnd/>
          </a:ln>
        </p:spPr>
        <p:txBody>
          <a:bodyPr wrap="none" anchor="ctr"/>
          <a:lstStyle/>
          <a:p>
            <a:endParaRPr lang="hu-HU">
              <a:latin typeface="Calibri" pitchFamily="34" charset="0"/>
            </a:endParaRPr>
          </a:p>
        </p:txBody>
      </p:sp>
      <p:sp>
        <p:nvSpPr>
          <p:cNvPr id="34819" name="Line 3"/>
          <p:cNvSpPr>
            <a:spLocks noChangeShapeType="1"/>
          </p:cNvSpPr>
          <p:nvPr/>
        </p:nvSpPr>
        <p:spPr bwMode="auto">
          <a:xfrm>
            <a:off x="1241425" y="2036763"/>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4820" name="Line 4"/>
          <p:cNvSpPr>
            <a:spLocks noChangeShapeType="1"/>
          </p:cNvSpPr>
          <p:nvPr/>
        </p:nvSpPr>
        <p:spPr bwMode="auto">
          <a:xfrm>
            <a:off x="1301750" y="2867025"/>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4821" name="Line 5"/>
          <p:cNvSpPr>
            <a:spLocks noChangeShapeType="1"/>
          </p:cNvSpPr>
          <p:nvPr/>
        </p:nvSpPr>
        <p:spPr bwMode="auto">
          <a:xfrm>
            <a:off x="1303338" y="3744913"/>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4822" name="Line 6"/>
          <p:cNvSpPr>
            <a:spLocks noChangeShapeType="1"/>
          </p:cNvSpPr>
          <p:nvPr/>
        </p:nvSpPr>
        <p:spPr bwMode="auto">
          <a:xfrm>
            <a:off x="1303338" y="4570413"/>
            <a:ext cx="6810375" cy="0"/>
          </a:xfrm>
          <a:prstGeom prst="line">
            <a:avLst/>
          </a:prstGeom>
          <a:noFill/>
          <a:ln w="12700">
            <a:solidFill>
              <a:schemeClr val="tx1"/>
            </a:solidFill>
            <a:prstDash val="sysDot"/>
            <a:round/>
            <a:headEnd type="none" w="sm" len="sm"/>
            <a:tailEnd type="none" w="sm" len="sm"/>
          </a:ln>
        </p:spPr>
        <p:txBody>
          <a:bodyPr wrap="none" anchor="ctr"/>
          <a:lstStyle/>
          <a:p>
            <a:endParaRPr lang="en-US"/>
          </a:p>
        </p:txBody>
      </p:sp>
      <p:sp>
        <p:nvSpPr>
          <p:cNvPr id="34823" name="Rectangle 7"/>
          <p:cNvSpPr>
            <a:spLocks noChangeArrowheads="1"/>
          </p:cNvSpPr>
          <p:nvPr/>
        </p:nvSpPr>
        <p:spPr bwMode="auto">
          <a:xfrm>
            <a:off x="1293813" y="1138238"/>
            <a:ext cx="2874962" cy="369974"/>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hu-HU" b="1" dirty="0" smtClean="0">
                <a:latin typeface="Calibri" pitchFamily="34" charset="0"/>
              </a:rPr>
              <a:t>Teljesítmény</a:t>
            </a:r>
            <a:r>
              <a:rPr lang="en-US" b="1" dirty="0" smtClean="0">
                <a:latin typeface="Calibri" pitchFamily="34" charset="0"/>
              </a:rPr>
              <a:t> </a:t>
            </a:r>
            <a:r>
              <a:rPr lang="en-US" b="1" dirty="0">
                <a:latin typeface="Calibri" pitchFamily="34" charset="0"/>
              </a:rPr>
              <a:t>(%)</a:t>
            </a:r>
          </a:p>
        </p:txBody>
      </p:sp>
      <p:sp>
        <p:nvSpPr>
          <p:cNvPr id="34824" name="Rectangle 8"/>
          <p:cNvSpPr>
            <a:spLocks noChangeArrowheads="1"/>
          </p:cNvSpPr>
          <p:nvPr/>
        </p:nvSpPr>
        <p:spPr bwMode="auto">
          <a:xfrm>
            <a:off x="414338" y="1835150"/>
            <a:ext cx="806450"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100</a:t>
            </a:r>
          </a:p>
        </p:txBody>
      </p:sp>
      <p:sp>
        <p:nvSpPr>
          <p:cNvPr id="34825" name="Rectangle 9"/>
          <p:cNvSpPr>
            <a:spLocks noChangeArrowheads="1"/>
          </p:cNvSpPr>
          <p:nvPr/>
        </p:nvSpPr>
        <p:spPr bwMode="auto">
          <a:xfrm>
            <a:off x="581025" y="2603500"/>
            <a:ext cx="549275"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90</a:t>
            </a:r>
          </a:p>
        </p:txBody>
      </p:sp>
      <p:sp>
        <p:nvSpPr>
          <p:cNvPr id="34826" name="Rectangle 10"/>
          <p:cNvSpPr>
            <a:spLocks noChangeArrowheads="1"/>
          </p:cNvSpPr>
          <p:nvPr/>
        </p:nvSpPr>
        <p:spPr bwMode="auto">
          <a:xfrm>
            <a:off x="560388" y="3503613"/>
            <a:ext cx="512762"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80</a:t>
            </a:r>
          </a:p>
        </p:txBody>
      </p:sp>
      <p:sp>
        <p:nvSpPr>
          <p:cNvPr id="34827" name="Rectangle 11"/>
          <p:cNvSpPr>
            <a:spLocks noChangeArrowheads="1"/>
          </p:cNvSpPr>
          <p:nvPr/>
        </p:nvSpPr>
        <p:spPr bwMode="auto">
          <a:xfrm>
            <a:off x="561975" y="4344988"/>
            <a:ext cx="566738"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b="1">
                <a:latin typeface="Calibri" pitchFamily="34" charset="0"/>
              </a:rPr>
              <a:t>70</a:t>
            </a:r>
          </a:p>
        </p:txBody>
      </p:sp>
      <p:sp>
        <p:nvSpPr>
          <p:cNvPr id="51212" name="Rectangle 12"/>
          <p:cNvSpPr>
            <a:spLocks noChangeArrowheads="1"/>
          </p:cNvSpPr>
          <p:nvPr/>
        </p:nvSpPr>
        <p:spPr bwMode="auto">
          <a:xfrm>
            <a:off x="1300163" y="2063750"/>
            <a:ext cx="217487" cy="3227388"/>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13" name="Rectangle 13"/>
          <p:cNvSpPr>
            <a:spLocks noChangeArrowheads="1"/>
          </p:cNvSpPr>
          <p:nvPr/>
        </p:nvSpPr>
        <p:spPr bwMode="auto">
          <a:xfrm>
            <a:off x="1617663" y="1835150"/>
            <a:ext cx="204787" cy="3452813"/>
          </a:xfrm>
          <a:prstGeom prst="rect">
            <a:avLst/>
          </a:prstGeom>
          <a:solidFill>
            <a:srgbClr val="CC00CC"/>
          </a:solidFill>
          <a:ln w="12700">
            <a:solidFill>
              <a:schemeClr val="tx1"/>
            </a:solidFill>
            <a:miter lim="800000"/>
            <a:headEnd/>
            <a:tailEnd/>
          </a:ln>
        </p:spPr>
        <p:txBody>
          <a:bodyPr wrap="none" anchor="ctr"/>
          <a:lstStyle/>
          <a:p>
            <a:endParaRPr lang="hu-HU">
              <a:latin typeface="Calibri" pitchFamily="34" charset="0"/>
            </a:endParaRPr>
          </a:p>
        </p:txBody>
      </p:sp>
      <p:sp>
        <p:nvSpPr>
          <p:cNvPr id="51214" name="Rectangle 14"/>
          <p:cNvSpPr>
            <a:spLocks noChangeArrowheads="1"/>
          </p:cNvSpPr>
          <p:nvPr/>
        </p:nvSpPr>
        <p:spPr bwMode="auto">
          <a:xfrm>
            <a:off x="1914525" y="1911350"/>
            <a:ext cx="212725" cy="3373438"/>
          </a:xfrm>
          <a:prstGeom prst="rect">
            <a:avLst/>
          </a:prstGeom>
          <a:solidFill>
            <a:srgbClr val="CC00CC"/>
          </a:solidFill>
          <a:ln w="12700">
            <a:solidFill>
              <a:schemeClr val="tx1"/>
            </a:solidFill>
            <a:miter lim="800000"/>
            <a:headEnd/>
            <a:tailEnd/>
          </a:ln>
        </p:spPr>
        <p:txBody>
          <a:bodyPr wrap="none" anchor="ctr"/>
          <a:lstStyle/>
          <a:p>
            <a:endParaRPr lang="hu-HU">
              <a:latin typeface="Calibri" pitchFamily="34" charset="0"/>
            </a:endParaRPr>
          </a:p>
        </p:txBody>
      </p:sp>
      <p:sp>
        <p:nvSpPr>
          <p:cNvPr id="51215" name="Rectangle 15"/>
          <p:cNvSpPr>
            <a:spLocks noChangeArrowheads="1"/>
          </p:cNvSpPr>
          <p:nvPr/>
        </p:nvSpPr>
        <p:spPr bwMode="auto">
          <a:xfrm>
            <a:off x="2220913" y="2139950"/>
            <a:ext cx="211137" cy="3148013"/>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16" name="Rectangle 16"/>
          <p:cNvSpPr>
            <a:spLocks noChangeArrowheads="1"/>
          </p:cNvSpPr>
          <p:nvPr/>
        </p:nvSpPr>
        <p:spPr bwMode="auto">
          <a:xfrm>
            <a:off x="2530475" y="2398713"/>
            <a:ext cx="201613" cy="2887662"/>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17" name="Rectangle 17"/>
          <p:cNvSpPr>
            <a:spLocks noChangeArrowheads="1"/>
          </p:cNvSpPr>
          <p:nvPr/>
        </p:nvSpPr>
        <p:spPr bwMode="auto">
          <a:xfrm>
            <a:off x="2843213" y="2368550"/>
            <a:ext cx="198437" cy="2919413"/>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18" name="Rectangle 18"/>
          <p:cNvSpPr>
            <a:spLocks noChangeArrowheads="1"/>
          </p:cNvSpPr>
          <p:nvPr/>
        </p:nvSpPr>
        <p:spPr bwMode="auto">
          <a:xfrm>
            <a:off x="3136900" y="2597150"/>
            <a:ext cx="209550" cy="2690813"/>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34836" name="Rectangle 20"/>
          <p:cNvSpPr>
            <a:spLocks noChangeArrowheads="1"/>
          </p:cNvSpPr>
          <p:nvPr/>
        </p:nvSpPr>
        <p:spPr bwMode="auto">
          <a:xfrm>
            <a:off x="6013450" y="5286375"/>
            <a:ext cx="3003550" cy="369974"/>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hu-HU" b="1" dirty="0" smtClean="0">
                <a:latin typeface="Calibri" pitchFamily="34" charset="0"/>
              </a:rPr>
              <a:t>Idő</a:t>
            </a:r>
            <a:endParaRPr lang="en-US" b="1" dirty="0">
              <a:latin typeface="Calibri" pitchFamily="34" charset="0"/>
            </a:endParaRPr>
          </a:p>
        </p:txBody>
      </p:sp>
      <p:sp>
        <p:nvSpPr>
          <p:cNvPr id="51221" name="Rectangle 21"/>
          <p:cNvSpPr>
            <a:spLocks noChangeArrowheads="1"/>
          </p:cNvSpPr>
          <p:nvPr/>
        </p:nvSpPr>
        <p:spPr bwMode="auto">
          <a:xfrm>
            <a:off x="3476625" y="2749550"/>
            <a:ext cx="250825" cy="2543175"/>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22" name="Rectangle 22"/>
          <p:cNvSpPr>
            <a:spLocks noChangeArrowheads="1"/>
          </p:cNvSpPr>
          <p:nvPr/>
        </p:nvSpPr>
        <p:spPr bwMode="auto">
          <a:xfrm>
            <a:off x="3865563" y="2749550"/>
            <a:ext cx="242887" cy="2533650"/>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23" name="Rectangle 23"/>
          <p:cNvSpPr>
            <a:spLocks noChangeArrowheads="1"/>
          </p:cNvSpPr>
          <p:nvPr/>
        </p:nvSpPr>
        <p:spPr bwMode="auto">
          <a:xfrm>
            <a:off x="4251325" y="2825750"/>
            <a:ext cx="238125" cy="2457450"/>
          </a:xfrm>
          <a:prstGeom prst="rect">
            <a:avLst/>
          </a:prstGeom>
          <a:solidFill>
            <a:srgbClr val="00CC66"/>
          </a:solidFill>
          <a:ln w="12700">
            <a:solidFill>
              <a:schemeClr val="tx1"/>
            </a:solidFill>
            <a:miter lim="800000"/>
            <a:headEnd/>
            <a:tailEnd/>
          </a:ln>
        </p:spPr>
        <p:txBody>
          <a:bodyPr wrap="none" anchor="ctr"/>
          <a:lstStyle/>
          <a:p>
            <a:endParaRPr lang="hu-HU">
              <a:latin typeface="Calibri" pitchFamily="34" charset="0"/>
            </a:endParaRPr>
          </a:p>
        </p:txBody>
      </p:sp>
      <p:sp>
        <p:nvSpPr>
          <p:cNvPr id="51224" name="Rectangle 24"/>
          <p:cNvSpPr>
            <a:spLocks noChangeArrowheads="1"/>
          </p:cNvSpPr>
          <p:nvPr/>
        </p:nvSpPr>
        <p:spPr bwMode="auto">
          <a:xfrm>
            <a:off x="4598988" y="2901950"/>
            <a:ext cx="195262" cy="2381250"/>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25" name="Rectangle 25"/>
          <p:cNvSpPr>
            <a:spLocks noChangeArrowheads="1"/>
          </p:cNvSpPr>
          <p:nvPr/>
        </p:nvSpPr>
        <p:spPr bwMode="auto">
          <a:xfrm>
            <a:off x="4951413" y="2978150"/>
            <a:ext cx="223837" cy="2312988"/>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26" name="Rectangle 26"/>
          <p:cNvSpPr>
            <a:spLocks noChangeArrowheads="1"/>
          </p:cNvSpPr>
          <p:nvPr/>
        </p:nvSpPr>
        <p:spPr bwMode="auto">
          <a:xfrm>
            <a:off x="5264150" y="3054350"/>
            <a:ext cx="215900" cy="2236788"/>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27" name="Rectangle 27"/>
          <p:cNvSpPr>
            <a:spLocks noChangeArrowheads="1"/>
          </p:cNvSpPr>
          <p:nvPr/>
        </p:nvSpPr>
        <p:spPr bwMode="auto">
          <a:xfrm>
            <a:off x="5611813" y="3130550"/>
            <a:ext cx="249237" cy="2159000"/>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28" name="Rectangle 28"/>
          <p:cNvSpPr>
            <a:spLocks noChangeArrowheads="1"/>
          </p:cNvSpPr>
          <p:nvPr/>
        </p:nvSpPr>
        <p:spPr bwMode="auto">
          <a:xfrm>
            <a:off x="5959475" y="3206750"/>
            <a:ext cx="206375" cy="2073275"/>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29" name="Rectangle 29"/>
          <p:cNvSpPr>
            <a:spLocks noChangeArrowheads="1"/>
          </p:cNvSpPr>
          <p:nvPr/>
        </p:nvSpPr>
        <p:spPr bwMode="auto">
          <a:xfrm>
            <a:off x="6275388" y="3206750"/>
            <a:ext cx="195262" cy="2071688"/>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30" name="Rectangle 30"/>
          <p:cNvSpPr>
            <a:spLocks noChangeArrowheads="1"/>
          </p:cNvSpPr>
          <p:nvPr/>
        </p:nvSpPr>
        <p:spPr bwMode="auto">
          <a:xfrm>
            <a:off x="6542088" y="3359150"/>
            <a:ext cx="233362" cy="1928813"/>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51231" name="Rectangle 31"/>
          <p:cNvSpPr>
            <a:spLocks noChangeArrowheads="1"/>
          </p:cNvSpPr>
          <p:nvPr/>
        </p:nvSpPr>
        <p:spPr bwMode="auto">
          <a:xfrm>
            <a:off x="6911975" y="3511550"/>
            <a:ext cx="244475" cy="1763713"/>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32" name="Rectangle 31"/>
          <p:cNvSpPr>
            <a:spLocks noChangeArrowheads="1"/>
          </p:cNvSpPr>
          <p:nvPr/>
        </p:nvSpPr>
        <p:spPr bwMode="auto">
          <a:xfrm>
            <a:off x="7256483" y="3571877"/>
            <a:ext cx="244475" cy="1714512"/>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
        <p:nvSpPr>
          <p:cNvPr id="33" name="Rectangle 31"/>
          <p:cNvSpPr>
            <a:spLocks noChangeArrowheads="1"/>
          </p:cNvSpPr>
          <p:nvPr/>
        </p:nvSpPr>
        <p:spPr bwMode="auto">
          <a:xfrm>
            <a:off x="7685111" y="3744912"/>
            <a:ext cx="244475" cy="1541476"/>
          </a:xfrm>
          <a:prstGeom prst="rect">
            <a:avLst/>
          </a:prstGeom>
          <a:solidFill>
            <a:srgbClr val="FF0000"/>
          </a:solidFill>
          <a:ln w="12700">
            <a:noFill/>
            <a:miter lim="800000"/>
            <a:headEnd/>
            <a:tailEnd/>
          </a:ln>
        </p:spPr>
        <p:txBody>
          <a:bodyPr wrap="none" anchor="ctr"/>
          <a:lstStyle/>
          <a:p>
            <a:endParaRPr lang="hu-HU">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1212"/>
                                        </p:tgtEl>
                                        <p:attrNameLst>
                                          <p:attrName>style.visibility</p:attrName>
                                        </p:attrNameLst>
                                      </p:cBhvr>
                                      <p:to>
                                        <p:strVal val="visible"/>
                                      </p:to>
                                    </p:set>
                                    <p:animEffect transition="in" filter="box(out)">
                                      <p:cBhvr>
                                        <p:cTn id="7" dur="500"/>
                                        <p:tgtEl>
                                          <p:spTgt spid="5121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51213"/>
                                        </p:tgtEl>
                                        <p:attrNameLst>
                                          <p:attrName>style.visibility</p:attrName>
                                        </p:attrNameLst>
                                      </p:cBhvr>
                                      <p:to>
                                        <p:strVal val="visible"/>
                                      </p:to>
                                    </p:set>
                                    <p:animEffect transition="in" filter="box(out)">
                                      <p:cBhvr>
                                        <p:cTn id="11" dur="500"/>
                                        <p:tgtEl>
                                          <p:spTgt spid="51213"/>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
                                        </p:tgtEl>
                                      </p:cMediaNode>
                                    </p:audio>
                                  </p:sub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51214"/>
                                        </p:tgtEl>
                                        <p:attrNameLst>
                                          <p:attrName>style.visibility</p:attrName>
                                        </p:attrNameLst>
                                      </p:cBhvr>
                                      <p:to>
                                        <p:strVal val="visible"/>
                                      </p:to>
                                    </p:set>
                                    <p:animEffect transition="in" filter="box(out)">
                                      <p:cBhvr>
                                        <p:cTn id="15" dur="500"/>
                                        <p:tgtEl>
                                          <p:spTgt spid="51214"/>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
                                        </p:tgtEl>
                                      </p:cMediaNode>
                                    </p:audio>
                                  </p:sub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51215"/>
                                        </p:tgtEl>
                                        <p:attrNameLst>
                                          <p:attrName>style.visibility</p:attrName>
                                        </p:attrNameLst>
                                      </p:cBhvr>
                                      <p:to>
                                        <p:strVal val="visible"/>
                                      </p:to>
                                    </p:set>
                                    <p:animEffect transition="in" filter="box(out)">
                                      <p:cBhvr>
                                        <p:cTn id="19" dur="500"/>
                                        <p:tgtEl>
                                          <p:spTgt spid="51215"/>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
                                        </p:tgtEl>
                                      </p:cMediaNode>
                                    </p:audio>
                                  </p:sub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51216"/>
                                        </p:tgtEl>
                                        <p:attrNameLst>
                                          <p:attrName>style.visibility</p:attrName>
                                        </p:attrNameLst>
                                      </p:cBhvr>
                                      <p:to>
                                        <p:strVal val="visible"/>
                                      </p:to>
                                    </p:set>
                                    <p:animEffect transition="in" filter="box(out)">
                                      <p:cBhvr>
                                        <p:cTn id="23" dur="500"/>
                                        <p:tgtEl>
                                          <p:spTgt spid="51216"/>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
                                        </p:tgtEl>
                                      </p:cMediaNode>
                                    </p:audio>
                                  </p:sub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51217"/>
                                        </p:tgtEl>
                                        <p:attrNameLst>
                                          <p:attrName>style.visibility</p:attrName>
                                        </p:attrNameLst>
                                      </p:cBhvr>
                                      <p:to>
                                        <p:strVal val="visible"/>
                                      </p:to>
                                    </p:set>
                                    <p:animEffect transition="in" filter="box(out)">
                                      <p:cBhvr>
                                        <p:cTn id="27" dur="500"/>
                                        <p:tgtEl>
                                          <p:spTgt spid="51217"/>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
                                        </p:tgtEl>
                                      </p:cMediaNode>
                                    </p:audio>
                                  </p:sub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51218"/>
                                        </p:tgtEl>
                                        <p:attrNameLst>
                                          <p:attrName>style.visibility</p:attrName>
                                        </p:attrNameLst>
                                      </p:cBhvr>
                                      <p:to>
                                        <p:strVal val="visible"/>
                                      </p:to>
                                    </p:set>
                                    <p:animEffect transition="in" filter="box(out)">
                                      <p:cBhvr>
                                        <p:cTn id="31" dur="500"/>
                                        <p:tgtEl>
                                          <p:spTgt spid="51218"/>
                                        </p:tgtEl>
                                      </p:cBhvr>
                                    </p:animEffect>
                                  </p:childTnLst>
                                  <p:subTnLst>
                                    <p:audio>
                                      <p:cMediaNode>
                                        <p:cTn display="0" masterRel="sameClick">
                                          <p:stCondLst>
                                            <p:cond evt="begin" delay="0">
                                              <p:tn val="29"/>
                                            </p:cond>
                                          </p:stCondLst>
                                          <p:endCondLst>
                                            <p:cond evt="onStopAudio" delay="0">
                                              <p:tgtEl>
                                                <p:sldTgt/>
                                              </p:tgtEl>
                                            </p:cond>
                                          </p:endCondLst>
                                        </p:cTn>
                                        <p:tgtEl>
                                          <p:sndTgt r:embed="rId3" name="Camera"/>
                                        </p:tgtEl>
                                      </p:cMediaNode>
                                    </p:audio>
                                  </p:sub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51221"/>
                                        </p:tgtEl>
                                        <p:attrNameLst>
                                          <p:attrName>style.visibility</p:attrName>
                                        </p:attrNameLst>
                                      </p:cBhvr>
                                      <p:to>
                                        <p:strVal val="visible"/>
                                      </p:to>
                                    </p:set>
                                    <p:animEffect transition="in" filter="box(out)">
                                      <p:cBhvr>
                                        <p:cTn id="35" dur="500"/>
                                        <p:tgtEl>
                                          <p:spTgt spid="51221"/>
                                        </p:tgtEl>
                                      </p:cBhvr>
                                    </p:animEffect>
                                  </p:childTnLst>
                                  <p:subTnLst>
                                    <p:audio>
                                      <p:cMediaNode>
                                        <p:cTn display="0" masterRel="sameClick">
                                          <p:stCondLst>
                                            <p:cond evt="begin" delay="0">
                                              <p:tn val="33"/>
                                            </p:cond>
                                          </p:stCondLst>
                                          <p:endCondLst>
                                            <p:cond evt="onStopAudio" delay="0">
                                              <p:tgtEl>
                                                <p:sldTgt/>
                                              </p:tgtEl>
                                            </p:cond>
                                          </p:endCondLst>
                                        </p:cTn>
                                        <p:tgtEl>
                                          <p:sndTgt r:embed="rId3" name="Camera"/>
                                        </p:tgtEl>
                                      </p:cMediaNode>
                                    </p:audio>
                                  </p:subTnLst>
                                </p:cTn>
                              </p:par>
                            </p:childTnLst>
                          </p:cTn>
                        </p:par>
                        <p:par>
                          <p:cTn id="36" fill="hold">
                            <p:stCondLst>
                              <p:cond delay="4000"/>
                            </p:stCondLst>
                            <p:childTnLst>
                              <p:par>
                                <p:cTn id="37" presetID="4" presetClass="entr" presetSubtype="32" fill="hold" grpId="0" nodeType="afterEffect">
                                  <p:stCondLst>
                                    <p:cond delay="0"/>
                                  </p:stCondLst>
                                  <p:childTnLst>
                                    <p:set>
                                      <p:cBhvr>
                                        <p:cTn id="38" dur="1" fill="hold">
                                          <p:stCondLst>
                                            <p:cond delay="0"/>
                                          </p:stCondLst>
                                        </p:cTn>
                                        <p:tgtEl>
                                          <p:spTgt spid="51222"/>
                                        </p:tgtEl>
                                        <p:attrNameLst>
                                          <p:attrName>style.visibility</p:attrName>
                                        </p:attrNameLst>
                                      </p:cBhvr>
                                      <p:to>
                                        <p:strVal val="visible"/>
                                      </p:to>
                                    </p:set>
                                    <p:animEffect transition="in" filter="box(out)">
                                      <p:cBhvr>
                                        <p:cTn id="39" dur="500"/>
                                        <p:tgtEl>
                                          <p:spTgt spid="51222"/>
                                        </p:tgtEl>
                                      </p:cBhvr>
                                    </p:animEffect>
                                  </p:childTnLst>
                                  <p:subTnLst>
                                    <p:audio>
                                      <p:cMediaNode>
                                        <p:cTn display="0" masterRel="sameClick">
                                          <p:stCondLst>
                                            <p:cond evt="begin" delay="0">
                                              <p:tn val="37"/>
                                            </p:cond>
                                          </p:stCondLst>
                                          <p:endCondLst>
                                            <p:cond evt="onStopAudio" delay="0">
                                              <p:tgtEl>
                                                <p:sldTgt/>
                                              </p:tgtEl>
                                            </p:cond>
                                          </p:endCondLst>
                                        </p:cTn>
                                        <p:tgtEl>
                                          <p:sndTgt r:embed="rId3" name="Camera"/>
                                        </p:tgtEl>
                                      </p:cMediaNode>
                                    </p:audio>
                                  </p:sub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51223"/>
                                        </p:tgtEl>
                                        <p:attrNameLst>
                                          <p:attrName>style.visibility</p:attrName>
                                        </p:attrNameLst>
                                      </p:cBhvr>
                                      <p:to>
                                        <p:strVal val="visible"/>
                                      </p:to>
                                    </p:set>
                                    <p:animEffect transition="in" filter="box(out)">
                                      <p:cBhvr>
                                        <p:cTn id="43" dur="500"/>
                                        <p:tgtEl>
                                          <p:spTgt spid="51223"/>
                                        </p:tgtEl>
                                      </p:cBhvr>
                                    </p:animEffect>
                                  </p:childTnLst>
                                  <p:subTnLst>
                                    <p:audio>
                                      <p:cMediaNode>
                                        <p:cTn display="0" masterRel="sameClick">
                                          <p:stCondLst>
                                            <p:cond evt="begin" delay="0">
                                              <p:tn val="41"/>
                                            </p:cond>
                                          </p:stCondLst>
                                          <p:endCondLst>
                                            <p:cond evt="onStopAudio" delay="0">
                                              <p:tgtEl>
                                                <p:sldTgt/>
                                              </p:tgtEl>
                                            </p:cond>
                                          </p:endCondLst>
                                        </p:cTn>
                                        <p:tgtEl>
                                          <p:sndTgt r:embed="rId3" name="Camera"/>
                                        </p:tgtEl>
                                      </p:cMediaNode>
                                    </p:audio>
                                  </p:subTnLst>
                                </p:cTn>
                              </p:par>
                            </p:childTnLst>
                          </p:cTn>
                        </p:par>
                        <p:par>
                          <p:cTn id="44" fill="hold">
                            <p:stCondLst>
                              <p:cond delay="5000"/>
                            </p:stCondLst>
                            <p:childTnLst>
                              <p:par>
                                <p:cTn id="45" presetID="4" presetClass="entr" presetSubtype="32" fill="hold" grpId="0" nodeType="afterEffect">
                                  <p:stCondLst>
                                    <p:cond delay="0"/>
                                  </p:stCondLst>
                                  <p:childTnLst>
                                    <p:set>
                                      <p:cBhvr>
                                        <p:cTn id="46" dur="1" fill="hold">
                                          <p:stCondLst>
                                            <p:cond delay="0"/>
                                          </p:stCondLst>
                                        </p:cTn>
                                        <p:tgtEl>
                                          <p:spTgt spid="51224"/>
                                        </p:tgtEl>
                                        <p:attrNameLst>
                                          <p:attrName>style.visibility</p:attrName>
                                        </p:attrNameLst>
                                      </p:cBhvr>
                                      <p:to>
                                        <p:strVal val="visible"/>
                                      </p:to>
                                    </p:set>
                                    <p:animEffect transition="in" filter="box(out)">
                                      <p:cBhvr>
                                        <p:cTn id="47" dur="500"/>
                                        <p:tgtEl>
                                          <p:spTgt spid="51224"/>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
                                        </p:tgtEl>
                                      </p:cMediaNode>
                                    </p:audio>
                                  </p:subTnLst>
                                </p:cTn>
                              </p:par>
                            </p:childTnLst>
                          </p:cTn>
                        </p:par>
                        <p:par>
                          <p:cTn id="48" fill="hold">
                            <p:stCondLst>
                              <p:cond delay="5500"/>
                            </p:stCondLst>
                            <p:childTnLst>
                              <p:par>
                                <p:cTn id="49" presetID="4" presetClass="entr" presetSubtype="32" fill="hold" grpId="0" nodeType="afterEffect">
                                  <p:stCondLst>
                                    <p:cond delay="0"/>
                                  </p:stCondLst>
                                  <p:childTnLst>
                                    <p:set>
                                      <p:cBhvr>
                                        <p:cTn id="50" dur="1" fill="hold">
                                          <p:stCondLst>
                                            <p:cond delay="0"/>
                                          </p:stCondLst>
                                        </p:cTn>
                                        <p:tgtEl>
                                          <p:spTgt spid="51225"/>
                                        </p:tgtEl>
                                        <p:attrNameLst>
                                          <p:attrName>style.visibility</p:attrName>
                                        </p:attrNameLst>
                                      </p:cBhvr>
                                      <p:to>
                                        <p:strVal val="visible"/>
                                      </p:to>
                                    </p:set>
                                    <p:animEffect transition="in" filter="box(out)">
                                      <p:cBhvr>
                                        <p:cTn id="51" dur="500"/>
                                        <p:tgtEl>
                                          <p:spTgt spid="51225"/>
                                        </p:tgtEl>
                                      </p:cBhvr>
                                    </p:animEffect>
                                  </p:childTnLst>
                                  <p:subTnLst>
                                    <p:audio>
                                      <p:cMediaNode>
                                        <p:cTn display="0" masterRel="sameClick">
                                          <p:stCondLst>
                                            <p:cond evt="begin" delay="0">
                                              <p:tn val="49"/>
                                            </p:cond>
                                          </p:stCondLst>
                                          <p:endCondLst>
                                            <p:cond evt="onStopAudio" delay="0">
                                              <p:tgtEl>
                                                <p:sldTgt/>
                                              </p:tgtEl>
                                            </p:cond>
                                          </p:endCondLst>
                                        </p:cTn>
                                        <p:tgtEl>
                                          <p:sndTgt r:embed="rId3" name="Camera"/>
                                        </p:tgtEl>
                                      </p:cMediaNode>
                                    </p:audio>
                                  </p:subTnLst>
                                </p:cTn>
                              </p:par>
                            </p:childTnLst>
                          </p:cTn>
                        </p:par>
                        <p:par>
                          <p:cTn id="52" fill="hold">
                            <p:stCondLst>
                              <p:cond delay="6000"/>
                            </p:stCondLst>
                            <p:childTnLst>
                              <p:par>
                                <p:cTn id="53" presetID="4" presetClass="entr" presetSubtype="32" fill="hold" grpId="0" nodeType="afterEffect">
                                  <p:stCondLst>
                                    <p:cond delay="0"/>
                                  </p:stCondLst>
                                  <p:childTnLst>
                                    <p:set>
                                      <p:cBhvr>
                                        <p:cTn id="54" dur="1" fill="hold">
                                          <p:stCondLst>
                                            <p:cond delay="0"/>
                                          </p:stCondLst>
                                        </p:cTn>
                                        <p:tgtEl>
                                          <p:spTgt spid="51226"/>
                                        </p:tgtEl>
                                        <p:attrNameLst>
                                          <p:attrName>style.visibility</p:attrName>
                                        </p:attrNameLst>
                                      </p:cBhvr>
                                      <p:to>
                                        <p:strVal val="visible"/>
                                      </p:to>
                                    </p:set>
                                    <p:animEffect transition="in" filter="box(out)">
                                      <p:cBhvr>
                                        <p:cTn id="55" dur="500"/>
                                        <p:tgtEl>
                                          <p:spTgt spid="51226"/>
                                        </p:tgtEl>
                                      </p:cBhvr>
                                    </p:animEffect>
                                  </p:childTnLst>
                                  <p:subTnLst>
                                    <p:audio>
                                      <p:cMediaNode>
                                        <p:cTn display="0" masterRel="sameClick">
                                          <p:stCondLst>
                                            <p:cond evt="begin" delay="0">
                                              <p:tn val="53"/>
                                            </p:cond>
                                          </p:stCondLst>
                                          <p:endCondLst>
                                            <p:cond evt="onStopAudio" delay="0">
                                              <p:tgtEl>
                                                <p:sldTgt/>
                                              </p:tgtEl>
                                            </p:cond>
                                          </p:endCondLst>
                                        </p:cTn>
                                        <p:tgtEl>
                                          <p:sndTgt r:embed="rId3" name="Camera"/>
                                        </p:tgtEl>
                                      </p:cMediaNode>
                                    </p:audio>
                                  </p:subTnLst>
                                </p:cTn>
                              </p:par>
                            </p:childTnLst>
                          </p:cTn>
                        </p:par>
                        <p:par>
                          <p:cTn id="56" fill="hold">
                            <p:stCondLst>
                              <p:cond delay="6500"/>
                            </p:stCondLst>
                            <p:childTnLst>
                              <p:par>
                                <p:cTn id="57" presetID="4" presetClass="entr" presetSubtype="32" fill="hold" grpId="0" nodeType="afterEffect">
                                  <p:stCondLst>
                                    <p:cond delay="0"/>
                                  </p:stCondLst>
                                  <p:childTnLst>
                                    <p:set>
                                      <p:cBhvr>
                                        <p:cTn id="58" dur="1" fill="hold">
                                          <p:stCondLst>
                                            <p:cond delay="0"/>
                                          </p:stCondLst>
                                        </p:cTn>
                                        <p:tgtEl>
                                          <p:spTgt spid="51227"/>
                                        </p:tgtEl>
                                        <p:attrNameLst>
                                          <p:attrName>style.visibility</p:attrName>
                                        </p:attrNameLst>
                                      </p:cBhvr>
                                      <p:to>
                                        <p:strVal val="visible"/>
                                      </p:to>
                                    </p:set>
                                    <p:animEffect transition="in" filter="box(out)">
                                      <p:cBhvr>
                                        <p:cTn id="59" dur="500"/>
                                        <p:tgtEl>
                                          <p:spTgt spid="51227"/>
                                        </p:tgtEl>
                                      </p:cBhvr>
                                    </p:animEffect>
                                  </p:childTnLst>
                                  <p:subTnLst>
                                    <p:audio>
                                      <p:cMediaNode>
                                        <p:cTn display="0" masterRel="sameClick">
                                          <p:stCondLst>
                                            <p:cond evt="begin" delay="0">
                                              <p:tn val="57"/>
                                            </p:cond>
                                          </p:stCondLst>
                                          <p:endCondLst>
                                            <p:cond evt="onStopAudio" delay="0">
                                              <p:tgtEl>
                                                <p:sldTgt/>
                                              </p:tgtEl>
                                            </p:cond>
                                          </p:endCondLst>
                                        </p:cTn>
                                        <p:tgtEl>
                                          <p:sndTgt r:embed="rId3" name="Camera"/>
                                        </p:tgtEl>
                                      </p:cMediaNode>
                                    </p:audio>
                                  </p:subTnLst>
                                </p:cTn>
                              </p:par>
                            </p:childTnLst>
                          </p:cTn>
                        </p:par>
                        <p:par>
                          <p:cTn id="60" fill="hold">
                            <p:stCondLst>
                              <p:cond delay="7000"/>
                            </p:stCondLst>
                            <p:childTnLst>
                              <p:par>
                                <p:cTn id="61" presetID="4" presetClass="entr" presetSubtype="32" fill="hold" grpId="0" nodeType="afterEffect">
                                  <p:stCondLst>
                                    <p:cond delay="0"/>
                                  </p:stCondLst>
                                  <p:childTnLst>
                                    <p:set>
                                      <p:cBhvr>
                                        <p:cTn id="62" dur="1" fill="hold">
                                          <p:stCondLst>
                                            <p:cond delay="0"/>
                                          </p:stCondLst>
                                        </p:cTn>
                                        <p:tgtEl>
                                          <p:spTgt spid="51228"/>
                                        </p:tgtEl>
                                        <p:attrNameLst>
                                          <p:attrName>style.visibility</p:attrName>
                                        </p:attrNameLst>
                                      </p:cBhvr>
                                      <p:to>
                                        <p:strVal val="visible"/>
                                      </p:to>
                                    </p:set>
                                    <p:animEffect transition="in" filter="box(out)">
                                      <p:cBhvr>
                                        <p:cTn id="63" dur="500"/>
                                        <p:tgtEl>
                                          <p:spTgt spid="51228"/>
                                        </p:tgtEl>
                                      </p:cBhvr>
                                    </p:animEffect>
                                  </p:childTnLst>
                                  <p:subTnLst>
                                    <p:audio>
                                      <p:cMediaNode>
                                        <p:cTn display="0" masterRel="sameClick">
                                          <p:stCondLst>
                                            <p:cond evt="begin" delay="0">
                                              <p:tn val="61"/>
                                            </p:cond>
                                          </p:stCondLst>
                                          <p:endCondLst>
                                            <p:cond evt="onStopAudio" delay="0">
                                              <p:tgtEl>
                                                <p:sldTgt/>
                                              </p:tgtEl>
                                            </p:cond>
                                          </p:endCondLst>
                                        </p:cTn>
                                        <p:tgtEl>
                                          <p:sndTgt r:embed="rId3" name="Camera"/>
                                        </p:tgtEl>
                                      </p:cMediaNode>
                                    </p:audio>
                                  </p:subTnLst>
                                </p:cTn>
                              </p:par>
                            </p:childTnLst>
                          </p:cTn>
                        </p:par>
                        <p:par>
                          <p:cTn id="64" fill="hold">
                            <p:stCondLst>
                              <p:cond delay="7500"/>
                            </p:stCondLst>
                            <p:childTnLst>
                              <p:par>
                                <p:cTn id="65" presetID="4" presetClass="entr" presetSubtype="32" fill="hold" grpId="0" nodeType="afterEffect">
                                  <p:stCondLst>
                                    <p:cond delay="0"/>
                                  </p:stCondLst>
                                  <p:childTnLst>
                                    <p:set>
                                      <p:cBhvr>
                                        <p:cTn id="66" dur="1" fill="hold">
                                          <p:stCondLst>
                                            <p:cond delay="0"/>
                                          </p:stCondLst>
                                        </p:cTn>
                                        <p:tgtEl>
                                          <p:spTgt spid="51229"/>
                                        </p:tgtEl>
                                        <p:attrNameLst>
                                          <p:attrName>style.visibility</p:attrName>
                                        </p:attrNameLst>
                                      </p:cBhvr>
                                      <p:to>
                                        <p:strVal val="visible"/>
                                      </p:to>
                                    </p:set>
                                    <p:animEffect transition="in" filter="box(out)">
                                      <p:cBhvr>
                                        <p:cTn id="67" dur="500"/>
                                        <p:tgtEl>
                                          <p:spTgt spid="51229"/>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
                                        </p:tgtEl>
                                      </p:cMediaNode>
                                    </p:audio>
                                  </p:subTnLst>
                                </p:cTn>
                              </p:par>
                            </p:childTnLst>
                          </p:cTn>
                        </p:par>
                        <p:par>
                          <p:cTn id="68" fill="hold">
                            <p:stCondLst>
                              <p:cond delay="8000"/>
                            </p:stCondLst>
                            <p:childTnLst>
                              <p:par>
                                <p:cTn id="69" presetID="4" presetClass="entr" presetSubtype="32" fill="hold" grpId="0" nodeType="afterEffect">
                                  <p:stCondLst>
                                    <p:cond delay="0"/>
                                  </p:stCondLst>
                                  <p:childTnLst>
                                    <p:set>
                                      <p:cBhvr>
                                        <p:cTn id="70" dur="1" fill="hold">
                                          <p:stCondLst>
                                            <p:cond delay="0"/>
                                          </p:stCondLst>
                                        </p:cTn>
                                        <p:tgtEl>
                                          <p:spTgt spid="51230"/>
                                        </p:tgtEl>
                                        <p:attrNameLst>
                                          <p:attrName>style.visibility</p:attrName>
                                        </p:attrNameLst>
                                      </p:cBhvr>
                                      <p:to>
                                        <p:strVal val="visible"/>
                                      </p:to>
                                    </p:set>
                                    <p:animEffect transition="in" filter="box(out)">
                                      <p:cBhvr>
                                        <p:cTn id="71" dur="500"/>
                                        <p:tgtEl>
                                          <p:spTgt spid="51230"/>
                                        </p:tgtEl>
                                      </p:cBhvr>
                                    </p:animEffect>
                                  </p:childTnLst>
                                  <p:subTnLst>
                                    <p:audio>
                                      <p:cMediaNode>
                                        <p:cTn display="0" masterRel="sameClick">
                                          <p:stCondLst>
                                            <p:cond evt="begin" delay="0">
                                              <p:tn val="69"/>
                                            </p:cond>
                                          </p:stCondLst>
                                          <p:endCondLst>
                                            <p:cond evt="onStopAudio" delay="0">
                                              <p:tgtEl>
                                                <p:sldTgt/>
                                              </p:tgtEl>
                                            </p:cond>
                                          </p:endCondLst>
                                        </p:cTn>
                                        <p:tgtEl>
                                          <p:sndTgt r:embed="rId3" name="Camera"/>
                                        </p:tgtEl>
                                      </p:cMediaNode>
                                    </p:audio>
                                  </p:subTnLst>
                                </p:cTn>
                              </p:par>
                            </p:childTnLst>
                          </p:cTn>
                        </p:par>
                        <p:par>
                          <p:cTn id="72" fill="hold">
                            <p:stCondLst>
                              <p:cond delay="8500"/>
                            </p:stCondLst>
                            <p:childTnLst>
                              <p:par>
                                <p:cTn id="73" presetID="4" presetClass="entr" presetSubtype="32" fill="hold" grpId="0" nodeType="afterEffect">
                                  <p:stCondLst>
                                    <p:cond delay="0"/>
                                  </p:stCondLst>
                                  <p:childTnLst>
                                    <p:set>
                                      <p:cBhvr>
                                        <p:cTn id="74" dur="1" fill="hold">
                                          <p:stCondLst>
                                            <p:cond delay="0"/>
                                          </p:stCondLst>
                                        </p:cTn>
                                        <p:tgtEl>
                                          <p:spTgt spid="51231"/>
                                        </p:tgtEl>
                                        <p:attrNameLst>
                                          <p:attrName>style.visibility</p:attrName>
                                        </p:attrNameLst>
                                      </p:cBhvr>
                                      <p:to>
                                        <p:strVal val="visible"/>
                                      </p:to>
                                    </p:set>
                                    <p:animEffect transition="in" filter="box(out)">
                                      <p:cBhvr>
                                        <p:cTn id="75" dur="500"/>
                                        <p:tgtEl>
                                          <p:spTgt spid="51231"/>
                                        </p:tgtEl>
                                      </p:cBhvr>
                                    </p:animEffect>
                                  </p:childTnLst>
                                  <p:subTnLst>
                                    <p:audio>
                                      <p:cMediaNode>
                                        <p:cTn display="0" masterRel="sameClick">
                                          <p:stCondLst>
                                            <p:cond evt="begin" delay="0">
                                              <p:tn val="73"/>
                                            </p:cond>
                                          </p:stCondLst>
                                          <p:endCondLst>
                                            <p:cond evt="onStopAudio" delay="0">
                                              <p:tgtEl>
                                                <p:sldTgt/>
                                              </p:tgtEl>
                                            </p:cond>
                                          </p:endCondLst>
                                        </p:cTn>
                                        <p:tgtEl>
                                          <p:sndTgt r:embed="rId3" name="Camera"/>
                                        </p:tgtEl>
                                      </p:cMediaNode>
                                    </p:audio>
                                  </p:subTnLst>
                                </p:cTn>
                              </p:par>
                            </p:childTnLst>
                          </p:cTn>
                        </p:par>
                        <p:par>
                          <p:cTn id="76" fill="hold">
                            <p:stCondLst>
                              <p:cond delay="9000"/>
                            </p:stCondLst>
                            <p:childTnLst>
                              <p:par>
                                <p:cTn id="77" presetID="4" presetClass="entr" presetSubtype="32"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box(out)">
                                      <p:cBhvr>
                                        <p:cTn id="79" dur="500"/>
                                        <p:tgtEl>
                                          <p:spTgt spid="32"/>
                                        </p:tgtEl>
                                      </p:cBhvr>
                                    </p:animEffect>
                                  </p:childTnLst>
                                  <p:subTnLst>
                                    <p:audio>
                                      <p:cMediaNode>
                                        <p:cTn display="0" masterRel="sameClick">
                                          <p:stCondLst>
                                            <p:cond evt="begin" delay="0">
                                              <p:tn val="77"/>
                                            </p:cond>
                                          </p:stCondLst>
                                          <p:endCondLst>
                                            <p:cond evt="onStopAudio" delay="0">
                                              <p:tgtEl>
                                                <p:sldTgt/>
                                              </p:tgtEl>
                                            </p:cond>
                                          </p:endCondLst>
                                        </p:cTn>
                                        <p:tgtEl>
                                          <p:sndTgt r:embed="rId3" name="Camera"/>
                                        </p:tgtEl>
                                      </p:cMediaNode>
                                    </p:audio>
                                  </p:subTnLst>
                                </p:cTn>
                              </p:par>
                            </p:childTnLst>
                          </p:cTn>
                        </p:par>
                        <p:par>
                          <p:cTn id="80" fill="hold">
                            <p:stCondLst>
                              <p:cond delay="9500"/>
                            </p:stCondLst>
                            <p:childTnLst>
                              <p:par>
                                <p:cTn id="81" presetID="4" presetClass="entr" presetSubtype="32"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ox(out)">
                                      <p:cBhvr>
                                        <p:cTn id="83" dur="500"/>
                                        <p:tgtEl>
                                          <p:spTgt spid="33"/>
                                        </p:tgtEl>
                                      </p:cBhvr>
                                    </p:animEffect>
                                  </p:childTnLst>
                                  <p:subTnLst>
                                    <p:audio>
                                      <p:cMediaNode>
                                        <p:cTn display="0" masterRel="sameClick">
                                          <p:stCondLst>
                                            <p:cond evt="begin" delay="0">
                                              <p:tn val="81"/>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animBg="1"/>
      <p:bldP spid="51213" grpId="0" animBg="1"/>
      <p:bldP spid="51214" grpId="0" animBg="1"/>
      <p:bldP spid="51215" grpId="0" animBg="1"/>
      <p:bldP spid="51216" grpId="0" animBg="1"/>
      <p:bldP spid="51217" grpId="0" animBg="1"/>
      <p:bldP spid="51218" grpId="0" animBg="1"/>
      <p:bldP spid="51221" grpId="0" animBg="1"/>
      <p:bldP spid="51222" grpId="0" animBg="1"/>
      <p:bldP spid="51223" grpId="0" animBg="1"/>
      <p:bldP spid="51224" grpId="0" animBg="1"/>
      <p:bldP spid="51225" grpId="0" animBg="1"/>
      <p:bldP spid="51226" grpId="0" animBg="1"/>
      <p:bldP spid="51227" grpId="0" animBg="1"/>
      <p:bldP spid="51228" grpId="0" animBg="1"/>
      <p:bldP spid="51229" grpId="0" animBg="1"/>
      <p:bldP spid="51230" grpId="0" animBg="1"/>
      <p:bldP spid="512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071538" y="714356"/>
            <a:ext cx="6572296" cy="46166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hu-HU" sz="2400" b="1" i="1" dirty="0" err="1" smtClean="0"/>
              <a:t>Bosco</a:t>
            </a:r>
            <a:r>
              <a:rPr lang="hu-HU" sz="2400" b="1" i="1" dirty="0" smtClean="0"/>
              <a:t> teszt (anaerob teszt)</a:t>
            </a:r>
            <a:endParaRPr lang="en-US" sz="2400" b="1" i="1" dirty="0"/>
          </a:p>
        </p:txBody>
      </p:sp>
      <p:sp>
        <p:nvSpPr>
          <p:cNvPr id="4" name="Szövegdoboz 3"/>
          <p:cNvSpPr txBox="1"/>
          <p:nvPr/>
        </p:nvSpPr>
        <p:spPr>
          <a:xfrm>
            <a:off x="1071538" y="3824591"/>
            <a:ext cx="4357718" cy="461665"/>
          </a:xfrm>
          <a:prstGeom prst="rect">
            <a:avLst/>
          </a:prstGeom>
          <a:noFill/>
        </p:spPr>
        <p:txBody>
          <a:bodyPr wrap="square" rtlCol="0">
            <a:spAutoFit/>
          </a:bodyPr>
          <a:lstStyle/>
          <a:p>
            <a:r>
              <a:rPr lang="hu-HU" sz="2400" dirty="0" smtClean="0"/>
              <a:t>Végrehajtás</a:t>
            </a:r>
            <a:endParaRPr lang="en-US" sz="2400" dirty="0"/>
          </a:p>
        </p:txBody>
      </p:sp>
      <p:sp>
        <p:nvSpPr>
          <p:cNvPr id="5" name="Szövegdoboz 4"/>
          <p:cNvSpPr txBox="1"/>
          <p:nvPr/>
        </p:nvSpPr>
        <p:spPr>
          <a:xfrm>
            <a:off x="1071538" y="3143248"/>
            <a:ext cx="4429156" cy="461665"/>
          </a:xfrm>
          <a:prstGeom prst="rect">
            <a:avLst/>
          </a:prstGeom>
          <a:noFill/>
        </p:spPr>
        <p:txBody>
          <a:bodyPr wrap="square" rtlCol="0">
            <a:spAutoFit/>
          </a:bodyPr>
          <a:lstStyle/>
          <a:p>
            <a:r>
              <a:rPr lang="hu-HU" sz="2400" dirty="0" smtClean="0"/>
              <a:t>Előkészület</a:t>
            </a:r>
            <a:endParaRPr lang="en-US" sz="2400" dirty="0"/>
          </a:p>
        </p:txBody>
      </p:sp>
      <p:sp>
        <p:nvSpPr>
          <p:cNvPr id="6" name="Szövegdoboz 5"/>
          <p:cNvSpPr txBox="1"/>
          <p:nvPr/>
        </p:nvSpPr>
        <p:spPr>
          <a:xfrm>
            <a:off x="1142976" y="1785926"/>
            <a:ext cx="6929486"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2400" dirty="0" smtClean="0"/>
              <a:t>60 (30, 15) mp-es függőleges folyamatos felugrás  </a:t>
            </a:r>
          </a:p>
          <a:p>
            <a:pPr algn="ctr"/>
            <a:r>
              <a:rPr lang="hu-HU" sz="2400" dirty="0" smtClean="0"/>
              <a:t>(ergo </a:t>
            </a:r>
            <a:r>
              <a:rPr lang="hu-HU" sz="2400" dirty="0" err="1" smtClean="0"/>
              <a:t>jump</a:t>
            </a:r>
            <a:r>
              <a:rPr lang="hu-HU" sz="2400" dirty="0" smtClean="0"/>
              <a:t>)</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28728" y="1928802"/>
            <a:ext cx="535785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hu-HU" sz="3200" b="1" i="1" dirty="0" smtClean="0"/>
              <a:t>W</a:t>
            </a:r>
            <a:r>
              <a:rPr lang="hu-HU" sz="3200" b="1" dirty="0" smtClean="0"/>
              <a:t> = (</a:t>
            </a:r>
            <a:r>
              <a:rPr lang="hu-HU" sz="3200" b="1" i="1" dirty="0" smtClean="0"/>
              <a:t>F</a:t>
            </a:r>
            <a:r>
              <a:rPr lang="hu-HU" sz="3200" b="1" baseline="-25000" dirty="0" smtClean="0"/>
              <a:t>t</a:t>
            </a:r>
            <a:r>
              <a:rPr lang="hu-HU" sz="3200" b="1" dirty="0" smtClean="0"/>
              <a:t> </a:t>
            </a:r>
            <a:r>
              <a:rPr lang="hu-HU" sz="3200" b="1" i="1" dirty="0" err="1" smtClean="0"/>
              <a:t>T</a:t>
            </a:r>
            <a:r>
              <a:rPr lang="hu-HU" sz="3200" b="1" baseline="-25000" dirty="0" err="1" smtClean="0"/>
              <a:t>s</a:t>
            </a:r>
            <a:r>
              <a:rPr lang="hu-HU" sz="3200" b="1" dirty="0" smtClean="0"/>
              <a:t> </a:t>
            </a:r>
            <a:r>
              <a:rPr lang="hu-HU" sz="3200" b="1" i="1" dirty="0" smtClean="0"/>
              <a:t>g</a:t>
            </a:r>
            <a:r>
              <a:rPr lang="hu-HU" sz="3200" b="1" baseline="30000" dirty="0" smtClean="0"/>
              <a:t>2</a:t>
            </a:r>
            <a:r>
              <a:rPr lang="hu-HU" sz="3200" b="1" dirty="0" smtClean="0"/>
              <a:t>)/4</a:t>
            </a:r>
            <a:r>
              <a:rPr lang="hu-HU" sz="3200" b="1" i="1" dirty="0" smtClean="0"/>
              <a:t>n</a:t>
            </a:r>
            <a:r>
              <a:rPr lang="hu-HU" sz="3200" b="1" dirty="0" smtClean="0"/>
              <a:t> (</a:t>
            </a:r>
            <a:r>
              <a:rPr lang="hu-HU" sz="3200" b="1" i="1" dirty="0" err="1" smtClean="0"/>
              <a:t>T</a:t>
            </a:r>
            <a:r>
              <a:rPr lang="hu-HU" sz="3200" b="1" baseline="-25000" dirty="0" err="1" smtClean="0"/>
              <a:t>s</a:t>
            </a:r>
            <a:r>
              <a:rPr lang="hu-HU" sz="3200" b="1" dirty="0" smtClean="0"/>
              <a:t> − </a:t>
            </a:r>
            <a:r>
              <a:rPr lang="hu-HU" sz="3200" b="1" i="1" dirty="0" smtClean="0"/>
              <a:t>F</a:t>
            </a:r>
            <a:r>
              <a:rPr lang="hu-HU" sz="3200" b="1" baseline="-25000" dirty="0" smtClean="0"/>
              <a:t>t</a:t>
            </a:r>
            <a:r>
              <a:rPr lang="hu-HU" sz="3200" b="1" dirty="0" smtClean="0"/>
              <a:t>)</a:t>
            </a:r>
            <a:endParaRPr lang="en-US" sz="3200" b="1" dirty="0"/>
          </a:p>
        </p:txBody>
      </p:sp>
      <p:sp>
        <p:nvSpPr>
          <p:cNvPr id="5" name="Szövegdoboz 4"/>
          <p:cNvSpPr txBox="1"/>
          <p:nvPr/>
        </p:nvSpPr>
        <p:spPr>
          <a:xfrm>
            <a:off x="1071538" y="714356"/>
            <a:ext cx="70009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hu-HU" sz="2400" b="1" i="1" dirty="0" smtClean="0">
                <a:latin typeface="Times New Roman" pitchFamily="18" charset="0"/>
                <a:cs typeface="Times New Roman" pitchFamily="18" charset="0"/>
              </a:rPr>
              <a:t>Az anaerob (mechanikai) teljesítmény kiszámítása </a:t>
            </a:r>
            <a:endParaRPr lang="en-US" sz="2400" b="1" i="1" dirty="0">
              <a:latin typeface="Times New Roman" pitchFamily="18" charset="0"/>
              <a:cs typeface="Times New Roman" pitchFamily="18" charset="0"/>
            </a:endParaRPr>
          </a:p>
        </p:txBody>
      </p:sp>
      <p:sp>
        <p:nvSpPr>
          <p:cNvPr id="6" name="Szövegdoboz 5"/>
          <p:cNvSpPr txBox="1"/>
          <p:nvPr/>
        </p:nvSpPr>
        <p:spPr>
          <a:xfrm>
            <a:off x="1142976" y="2928934"/>
            <a:ext cx="5572164" cy="3046988"/>
          </a:xfrm>
          <a:prstGeom prst="rect">
            <a:avLst/>
          </a:prstGeom>
          <a:noFill/>
        </p:spPr>
        <p:txBody>
          <a:bodyPr wrap="square" rtlCol="0">
            <a:spAutoFit/>
          </a:bodyPr>
          <a:lstStyle/>
          <a:p>
            <a:r>
              <a:rPr lang="hu-HU" sz="2400" b="1" i="1" dirty="0" smtClean="0"/>
              <a:t>W – átlag mechanikai teljesítmény</a:t>
            </a:r>
          </a:p>
          <a:p>
            <a:endParaRPr lang="hu-HU" sz="2400" b="1" i="1" dirty="0" smtClean="0"/>
          </a:p>
          <a:p>
            <a:r>
              <a:rPr lang="hu-HU" sz="2400" b="1" i="1" dirty="0" err="1" smtClean="0"/>
              <a:t>T</a:t>
            </a:r>
            <a:r>
              <a:rPr lang="hu-HU" sz="2400" b="1" i="1" baseline="-25000" dirty="0" err="1" smtClean="0"/>
              <a:t>s</a:t>
            </a:r>
            <a:r>
              <a:rPr lang="hu-HU" sz="2400" b="1" i="1" dirty="0" smtClean="0"/>
              <a:t> – a teszt időtartama (15-től 60 s)</a:t>
            </a:r>
          </a:p>
          <a:p>
            <a:endParaRPr lang="hu-HU" sz="2400" b="1" i="1" dirty="0" smtClean="0"/>
          </a:p>
          <a:p>
            <a:r>
              <a:rPr lang="hu-HU" sz="2400" b="1" i="1" dirty="0" smtClean="0"/>
              <a:t>F</a:t>
            </a:r>
            <a:r>
              <a:rPr lang="hu-HU" sz="2400" b="1" i="1" baseline="-25000" dirty="0" smtClean="0"/>
              <a:t>t</a:t>
            </a:r>
            <a:r>
              <a:rPr lang="hu-HU" sz="2400" b="1" i="1" dirty="0" smtClean="0"/>
              <a:t> – a levegőben eltöltött összes idő</a:t>
            </a:r>
          </a:p>
          <a:p>
            <a:endParaRPr lang="hu-HU" sz="2400" b="1" i="1" dirty="0" smtClean="0"/>
          </a:p>
          <a:p>
            <a:r>
              <a:rPr lang="hu-HU" sz="2400" b="1" i="1" dirty="0" smtClean="0"/>
              <a:t>n – az ugrások száma</a:t>
            </a:r>
          </a:p>
          <a:p>
            <a:endParaRPr lang="en-US" sz="2400" b="1"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IHANY~1\APPDATA\LOCAL\TEMP\4_tabla.jpg"/>
          <p:cNvPicPr>
            <a:picLocks noChangeAspect="1" noChangeArrowheads="1"/>
          </p:cNvPicPr>
          <p:nvPr/>
        </p:nvPicPr>
        <p:blipFill>
          <a:blip r:embed="rId2" cstate="print"/>
          <a:srcRect/>
          <a:stretch>
            <a:fillRect/>
          </a:stretch>
        </p:blipFill>
        <p:spPr bwMode="auto">
          <a:xfrm>
            <a:off x="785786" y="1357298"/>
            <a:ext cx="7324725" cy="3819534"/>
          </a:xfrm>
          <a:prstGeom prst="rect">
            <a:avLst/>
          </a:prstGeom>
          <a:noFill/>
        </p:spPr>
      </p:pic>
      <p:sp>
        <p:nvSpPr>
          <p:cNvPr id="3" name="Szövegdoboz 2"/>
          <p:cNvSpPr txBox="1"/>
          <p:nvPr/>
        </p:nvSpPr>
        <p:spPr>
          <a:xfrm>
            <a:off x="1000100" y="428604"/>
            <a:ext cx="7604150" cy="461665"/>
          </a:xfrm>
          <a:prstGeom prst="rect">
            <a:avLst/>
          </a:prstGeom>
          <a:noFill/>
        </p:spPr>
        <p:txBody>
          <a:bodyPr wrap="square" rtlCol="0">
            <a:spAutoFit/>
          </a:bodyPr>
          <a:lstStyle/>
          <a:p>
            <a:pPr algn="ctr"/>
            <a:r>
              <a:rPr lang="hu-HU" sz="2400" b="1" i="1" dirty="0" smtClean="0"/>
              <a:t>Egy személy 60 mp-es folyamatos felugrásának eredménye</a:t>
            </a:r>
            <a:endParaRPr lang="en-US" sz="2400" b="1"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TIHANY~1\APPDATA\LOCAL\TEMP\89.jpg"/>
          <p:cNvPicPr>
            <a:picLocks noChangeAspect="1" noChangeArrowheads="1"/>
          </p:cNvPicPr>
          <p:nvPr/>
        </p:nvPicPr>
        <p:blipFill>
          <a:blip r:embed="rId2" cstate="print"/>
          <a:srcRect/>
          <a:stretch>
            <a:fillRect/>
          </a:stretch>
        </p:blipFill>
        <p:spPr bwMode="auto">
          <a:xfrm>
            <a:off x="1071538" y="785794"/>
            <a:ext cx="6657994" cy="5041742"/>
          </a:xfrm>
          <a:prstGeom prst="rect">
            <a:avLst/>
          </a:prstGeom>
          <a:noFill/>
        </p:spPr>
      </p:pic>
      <p:sp>
        <p:nvSpPr>
          <p:cNvPr id="3" name="Szövegdoboz 2"/>
          <p:cNvSpPr txBox="1"/>
          <p:nvPr/>
        </p:nvSpPr>
        <p:spPr>
          <a:xfrm>
            <a:off x="714348" y="5643578"/>
            <a:ext cx="7286676" cy="923330"/>
          </a:xfrm>
          <a:prstGeom prst="rect">
            <a:avLst/>
          </a:prstGeom>
          <a:noFill/>
        </p:spPr>
        <p:txBody>
          <a:bodyPr wrap="square" rtlCol="0">
            <a:spAutoFit/>
          </a:bodyPr>
          <a:lstStyle/>
          <a:p>
            <a:r>
              <a:rPr lang="hu-HU" dirty="0" err="1" smtClean="0"/>
              <a:t>Bosco</a:t>
            </a:r>
            <a:r>
              <a:rPr lang="hu-HU" dirty="0" smtClean="0"/>
              <a:t>, C., Komi, P.V., </a:t>
            </a:r>
            <a:r>
              <a:rPr lang="hu-HU" b="1" dirty="0" smtClean="0"/>
              <a:t>Tihanyi, J</a:t>
            </a:r>
            <a:r>
              <a:rPr lang="hu-HU" dirty="0" smtClean="0"/>
              <a:t>., Fekete, </a:t>
            </a:r>
            <a:r>
              <a:rPr lang="hu-HU" dirty="0" err="1" smtClean="0"/>
              <a:t>Gy</a:t>
            </a:r>
            <a:r>
              <a:rPr lang="hu-HU" dirty="0" smtClean="0"/>
              <a:t>., Apor, P. (1983): </a:t>
            </a:r>
            <a:r>
              <a:rPr lang="hu-HU" dirty="0" err="1" smtClean="0"/>
              <a:t>Mechanical</a:t>
            </a:r>
            <a:r>
              <a:rPr lang="hu-HU" dirty="0" smtClean="0"/>
              <a:t> </a:t>
            </a:r>
            <a:r>
              <a:rPr lang="hu-HU" dirty="0" err="1" smtClean="0"/>
              <a:t>power</a:t>
            </a:r>
            <a:r>
              <a:rPr lang="hu-HU" dirty="0" smtClean="0"/>
              <a:t> test and </a:t>
            </a:r>
            <a:r>
              <a:rPr lang="hu-HU" dirty="0" err="1" smtClean="0"/>
              <a:t>fiber</a:t>
            </a:r>
            <a:r>
              <a:rPr lang="hu-HU" dirty="0" smtClean="0"/>
              <a:t> </a:t>
            </a:r>
            <a:r>
              <a:rPr lang="hu-HU" dirty="0" err="1" smtClean="0"/>
              <a:t>composition</a:t>
            </a:r>
            <a:r>
              <a:rPr lang="hu-HU" dirty="0" smtClean="0"/>
              <a:t> of human leg </a:t>
            </a:r>
            <a:r>
              <a:rPr lang="hu-HU" dirty="0" err="1" smtClean="0"/>
              <a:t>extensor</a:t>
            </a:r>
            <a:r>
              <a:rPr lang="hu-HU" dirty="0" smtClean="0"/>
              <a:t> </a:t>
            </a:r>
            <a:r>
              <a:rPr lang="hu-HU" dirty="0" err="1" smtClean="0"/>
              <a:t>muscles</a:t>
            </a:r>
            <a:r>
              <a:rPr lang="hu-HU" dirty="0" smtClean="0"/>
              <a:t>. </a:t>
            </a:r>
            <a:r>
              <a:rPr lang="hu-HU" dirty="0" err="1" smtClean="0"/>
              <a:t>Eur</a:t>
            </a:r>
            <a:r>
              <a:rPr lang="hu-HU" dirty="0" smtClean="0"/>
              <a:t> J </a:t>
            </a:r>
            <a:r>
              <a:rPr lang="hu-HU" dirty="0" err="1" smtClean="0"/>
              <a:t>Appl</a:t>
            </a:r>
            <a:r>
              <a:rPr lang="hu-HU" dirty="0" smtClean="0"/>
              <a:t> </a:t>
            </a:r>
            <a:r>
              <a:rPr lang="hu-HU" dirty="0" err="1" smtClean="0"/>
              <a:t>Physiol</a:t>
            </a:r>
            <a:r>
              <a:rPr lang="hu-HU" dirty="0" smtClean="0"/>
              <a:t>, 51:129-135</a:t>
            </a:r>
            <a:r>
              <a:rPr lang="hu-HU" b="1" dirty="0" smtClean="0"/>
              <a:t>. </a:t>
            </a:r>
            <a:endParaRPr lang="en-US" dirty="0"/>
          </a:p>
        </p:txBody>
      </p:sp>
      <p:sp>
        <p:nvSpPr>
          <p:cNvPr id="4" name="Szövegdoboz 3"/>
          <p:cNvSpPr txBox="1"/>
          <p:nvPr/>
        </p:nvSpPr>
        <p:spPr>
          <a:xfrm>
            <a:off x="714348" y="285728"/>
            <a:ext cx="7143800" cy="830997"/>
          </a:xfrm>
          <a:prstGeom prst="rect">
            <a:avLst/>
          </a:prstGeom>
          <a:noFill/>
        </p:spPr>
        <p:txBody>
          <a:bodyPr wrap="square" rtlCol="0">
            <a:spAutoFit/>
          </a:bodyPr>
          <a:lstStyle/>
          <a:p>
            <a:pPr algn="ctr"/>
            <a:r>
              <a:rPr lang="hu-HU" sz="2400" b="1" i="1" dirty="0" smtClean="0"/>
              <a:t>A mechanikai teljesítmény és a rostösszetétel kapcsolata</a:t>
            </a:r>
            <a:endParaRPr lang="en-US" sz="2400" b="1"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TIHANY~1\APPDATA\LOCAL\TEMP\109_3.jpg"/>
          <p:cNvPicPr>
            <a:picLocks noChangeAspect="1" noChangeArrowheads="1"/>
          </p:cNvPicPr>
          <p:nvPr/>
        </p:nvPicPr>
        <p:blipFill>
          <a:blip r:embed="rId2" cstate="print"/>
          <a:srcRect/>
          <a:stretch>
            <a:fillRect/>
          </a:stretch>
        </p:blipFill>
        <p:spPr bwMode="auto">
          <a:xfrm>
            <a:off x="995362" y="1319212"/>
            <a:ext cx="7153275" cy="4219575"/>
          </a:xfrm>
          <a:prstGeom prst="rect">
            <a:avLst/>
          </a:prstGeom>
          <a:noFill/>
        </p:spPr>
      </p:pic>
      <p:sp>
        <p:nvSpPr>
          <p:cNvPr id="3" name="Szövegdoboz 2"/>
          <p:cNvSpPr txBox="1"/>
          <p:nvPr/>
        </p:nvSpPr>
        <p:spPr>
          <a:xfrm>
            <a:off x="1142976" y="5643578"/>
            <a:ext cx="6858048" cy="369332"/>
          </a:xfrm>
          <a:prstGeom prst="rect">
            <a:avLst/>
          </a:prstGeom>
          <a:noFill/>
        </p:spPr>
        <p:txBody>
          <a:bodyPr wrap="square" rtlCol="0">
            <a:spAutoFit/>
          </a:bodyPr>
          <a:lstStyle/>
          <a:p>
            <a:r>
              <a:rPr lang="hu-HU" dirty="0" err="1" smtClean="0"/>
              <a:t>Bosco</a:t>
            </a:r>
            <a:r>
              <a:rPr lang="hu-HU" dirty="0" smtClean="0"/>
              <a:t>, C. </a:t>
            </a:r>
            <a:r>
              <a:rPr lang="hu-HU" dirty="0" err="1" smtClean="0"/>
              <a:t>Strength</a:t>
            </a:r>
            <a:r>
              <a:rPr lang="hu-HU" dirty="0" smtClean="0"/>
              <a:t> </a:t>
            </a:r>
            <a:r>
              <a:rPr lang="hu-HU" dirty="0" err="1" smtClean="0"/>
              <a:t>assessment</a:t>
            </a:r>
            <a:r>
              <a:rPr lang="hu-HU" dirty="0" smtClean="0"/>
              <a:t> </a:t>
            </a:r>
            <a:r>
              <a:rPr lang="hu-HU" dirty="0" err="1" smtClean="0"/>
              <a:t>with</a:t>
            </a:r>
            <a:r>
              <a:rPr lang="hu-HU" dirty="0" smtClean="0"/>
              <a:t> </a:t>
            </a:r>
            <a:r>
              <a:rPr lang="hu-HU" dirty="0" err="1" smtClean="0"/>
              <a:t>Bosco’s</a:t>
            </a:r>
            <a:r>
              <a:rPr lang="hu-HU" dirty="0" smtClean="0"/>
              <a:t> test. </a:t>
            </a:r>
            <a:r>
              <a:rPr lang="hu-HU" dirty="0" err="1" smtClean="0"/>
              <a:t>Rome</a:t>
            </a:r>
            <a:r>
              <a:rPr lang="hu-HU" dirty="0" smtClean="0"/>
              <a:t> 1999</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43608" y="548680"/>
            <a:ext cx="6912768" cy="3662541"/>
          </a:xfrm>
          <a:prstGeom prst="rect">
            <a:avLst/>
          </a:prstGeom>
          <a:noFill/>
        </p:spPr>
        <p:txBody>
          <a:bodyPr wrap="square" rtlCol="0">
            <a:spAutoFit/>
          </a:bodyPr>
          <a:lstStyle/>
          <a:p>
            <a:pPr algn="ctr"/>
            <a:r>
              <a:rPr lang="en-US" sz="3200" b="1" dirty="0" err="1" smtClean="0"/>
              <a:t>Bosco</a:t>
            </a:r>
            <a:r>
              <a:rPr lang="en-US" sz="3200" b="1" dirty="0" smtClean="0"/>
              <a:t> Formula</a:t>
            </a:r>
            <a:endParaRPr lang="hu-HU" sz="3200" b="1" dirty="0" smtClean="0"/>
          </a:p>
          <a:p>
            <a:pPr algn="ctr"/>
            <a:endParaRPr lang="en-US" sz="3200" b="1" dirty="0" smtClean="0"/>
          </a:p>
          <a:p>
            <a:r>
              <a:rPr lang="en-US" sz="2400" dirty="0" smtClean="0"/>
              <a:t>A formula for </a:t>
            </a:r>
            <a:r>
              <a:rPr lang="en-US" sz="2400" b="1" dirty="0" smtClean="0"/>
              <a:t>average power measurement </a:t>
            </a:r>
            <a:r>
              <a:rPr lang="en-US" sz="2400" dirty="0" smtClean="0"/>
              <a:t>from the </a:t>
            </a:r>
            <a:r>
              <a:rPr lang="en-US" sz="2400" dirty="0" err="1" smtClean="0">
                <a:hlinkClick r:id="rId3" action="ppaction://hlinkfile"/>
              </a:rPr>
              <a:t>Bosco</a:t>
            </a:r>
            <a:r>
              <a:rPr lang="en-US" sz="2400" dirty="0" smtClean="0">
                <a:hlinkClick r:id="rId3" action="ppaction://hlinkfile"/>
              </a:rPr>
              <a:t> Repeated Vertical Jump Test</a:t>
            </a:r>
            <a:r>
              <a:rPr lang="en-US" sz="2400" dirty="0" smtClean="0"/>
              <a:t> has been determined. The average power generated (</a:t>
            </a:r>
            <a:r>
              <a:rPr lang="hu-HU" sz="2400" dirty="0" smtClean="0"/>
              <a:t>P[W]</a:t>
            </a:r>
            <a:r>
              <a:rPr lang="en-US" sz="2400" dirty="0" smtClean="0"/>
              <a:t>) is calculated from the test duration (Ts from 15 to 60 s), the number of jumps (n) total flight time (</a:t>
            </a:r>
            <a:r>
              <a:rPr lang="hu-HU" sz="2400" dirty="0"/>
              <a:t>T</a:t>
            </a:r>
            <a:r>
              <a:rPr lang="hu-HU" sz="2400" baseline="-25000" dirty="0" smtClean="0"/>
              <a:t>F</a:t>
            </a:r>
            <a:r>
              <a:rPr lang="en-US" sz="2400" dirty="0" smtClean="0"/>
              <a:t> ), and where g is the acceleration due to gravity, so that; </a:t>
            </a:r>
          </a:p>
          <a:p>
            <a:endParaRPr lang="en-US" sz="2400" dirty="0"/>
          </a:p>
        </p:txBody>
      </p:sp>
      <p:graphicFrame>
        <p:nvGraphicFramePr>
          <p:cNvPr id="311298" name="Object 2"/>
          <p:cNvGraphicFramePr>
            <a:graphicFrameLocks noChangeAspect="1"/>
          </p:cNvGraphicFramePr>
          <p:nvPr>
            <p:extLst>
              <p:ext uri="{D42A27DB-BD31-4B8C-83A1-F6EECF244321}">
                <p14:modId xmlns:p14="http://schemas.microsoft.com/office/powerpoint/2010/main" val="4110856512"/>
              </p:ext>
            </p:extLst>
          </p:nvPr>
        </p:nvGraphicFramePr>
        <p:xfrm>
          <a:off x="979488" y="4221163"/>
          <a:ext cx="6553200" cy="936625"/>
        </p:xfrm>
        <a:graphic>
          <a:graphicData uri="http://schemas.openxmlformats.org/presentationml/2006/ole">
            <mc:AlternateContent xmlns:mc="http://schemas.openxmlformats.org/markup-compatibility/2006">
              <mc:Choice xmlns:v="urn:schemas-microsoft-com:vml" Requires="v">
                <p:oleObj spid="_x0000_s1051" name="Equation" r:id="rId4" imgW="1777680" imgH="253800" progId="Equation.3">
                  <p:embed/>
                </p:oleObj>
              </mc:Choice>
              <mc:Fallback>
                <p:oleObj name="Equation" r:id="rId4" imgW="1777680" imgH="253800" progId="Equation.3">
                  <p:embed/>
                  <p:pic>
                    <p:nvPicPr>
                      <p:cNvPr id="0" name="Picture 2"/>
                      <p:cNvPicPr>
                        <a:picLocks noChangeAspect="1" noChangeArrowheads="1"/>
                      </p:cNvPicPr>
                      <p:nvPr/>
                    </p:nvPicPr>
                    <p:blipFill>
                      <a:blip r:embed="rId5"/>
                      <a:srcRect/>
                      <a:stretch>
                        <a:fillRect/>
                      </a:stretch>
                    </p:blipFill>
                    <p:spPr bwMode="auto">
                      <a:xfrm>
                        <a:off x="979488" y="4221163"/>
                        <a:ext cx="6553200" cy="936625"/>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755576" y="2331720"/>
          <a:ext cx="7848872" cy="1920240"/>
        </p:xfrm>
        <a:graphic>
          <a:graphicData uri="http://schemas.openxmlformats.org/drawingml/2006/table">
            <a:tbl>
              <a:tblPr/>
              <a:tblGrid>
                <a:gridCol w="2332707"/>
                <a:gridCol w="1234962"/>
                <a:gridCol w="1015413"/>
                <a:gridCol w="1001692"/>
                <a:gridCol w="1097745"/>
                <a:gridCol w="1166353"/>
              </a:tblGrid>
              <a:tr h="0">
                <a:tc>
                  <a:txBody>
                    <a:bodyPr/>
                    <a:lstStyle/>
                    <a:p>
                      <a:pPr algn="ctr"/>
                      <a:r>
                        <a:rPr lang="hu-HU"/>
                        <a:t>Average Power (W/kg) </a:t>
                      </a:r>
                    </a:p>
                  </a:txBody>
                  <a:tcPr anchor="ctr">
                    <a:lnL>
                      <a:noFill/>
                    </a:lnL>
                    <a:lnR>
                      <a:noFill/>
                    </a:lnR>
                    <a:lnT>
                      <a:noFill/>
                    </a:lnT>
                    <a:lnB>
                      <a:noFill/>
                    </a:lnB>
                  </a:tcPr>
                </a:tc>
                <a:tc>
                  <a:txBody>
                    <a:bodyPr/>
                    <a:lstStyle/>
                    <a:p>
                      <a:pPr algn="ctr"/>
                      <a:r>
                        <a:rPr lang="hu-HU"/>
                        <a:t>1 </a:t>
                      </a:r>
                      <a:br>
                        <a:rPr lang="hu-HU"/>
                      </a:br>
                      <a:r>
                        <a:rPr lang="hu-HU"/>
                        <a:t>(poor) </a:t>
                      </a:r>
                    </a:p>
                  </a:txBody>
                  <a:tcPr>
                    <a:lnL>
                      <a:noFill/>
                    </a:lnL>
                    <a:lnR>
                      <a:noFill/>
                    </a:lnR>
                    <a:lnT>
                      <a:noFill/>
                    </a:lnT>
                    <a:lnB>
                      <a:noFill/>
                    </a:lnB>
                  </a:tcPr>
                </a:tc>
                <a:tc>
                  <a:txBody>
                    <a:bodyPr/>
                    <a:lstStyle/>
                    <a:p>
                      <a:pPr algn="ctr"/>
                      <a:r>
                        <a:rPr lang="hu-HU"/>
                        <a:t>2</a:t>
                      </a:r>
                    </a:p>
                  </a:txBody>
                  <a:tcPr>
                    <a:lnL>
                      <a:noFill/>
                    </a:lnL>
                    <a:lnR>
                      <a:noFill/>
                    </a:lnR>
                    <a:lnT>
                      <a:noFill/>
                    </a:lnT>
                    <a:lnB>
                      <a:noFill/>
                    </a:lnB>
                  </a:tcPr>
                </a:tc>
                <a:tc>
                  <a:txBody>
                    <a:bodyPr/>
                    <a:lstStyle/>
                    <a:p>
                      <a:pPr algn="ctr"/>
                      <a:r>
                        <a:rPr lang="hu-HU"/>
                        <a:t>3</a:t>
                      </a:r>
                    </a:p>
                  </a:txBody>
                  <a:tcPr>
                    <a:lnL>
                      <a:noFill/>
                    </a:lnL>
                    <a:lnR>
                      <a:noFill/>
                    </a:lnR>
                    <a:lnT>
                      <a:noFill/>
                    </a:lnT>
                    <a:lnB>
                      <a:noFill/>
                    </a:lnB>
                  </a:tcPr>
                </a:tc>
                <a:tc>
                  <a:txBody>
                    <a:bodyPr/>
                    <a:lstStyle/>
                    <a:p>
                      <a:pPr algn="ctr"/>
                      <a:r>
                        <a:rPr lang="hu-HU"/>
                        <a:t>4</a:t>
                      </a:r>
                    </a:p>
                  </a:txBody>
                  <a:tcPr>
                    <a:lnL>
                      <a:noFill/>
                    </a:lnL>
                    <a:lnR>
                      <a:noFill/>
                    </a:lnR>
                    <a:lnT>
                      <a:noFill/>
                    </a:lnT>
                    <a:lnB>
                      <a:noFill/>
                    </a:lnB>
                  </a:tcPr>
                </a:tc>
                <a:tc>
                  <a:txBody>
                    <a:bodyPr/>
                    <a:lstStyle/>
                    <a:p>
                      <a:pPr algn="ctr"/>
                      <a:r>
                        <a:rPr lang="hu-HU"/>
                        <a:t>5 </a:t>
                      </a:r>
                      <a:br>
                        <a:rPr lang="hu-HU"/>
                      </a:br>
                      <a:r>
                        <a:rPr lang="hu-HU"/>
                        <a:t>(excellent)</a:t>
                      </a:r>
                    </a:p>
                  </a:txBody>
                  <a:tcPr>
                    <a:lnL>
                      <a:noFill/>
                    </a:lnL>
                    <a:lnR>
                      <a:noFill/>
                    </a:lnR>
                    <a:lnT>
                      <a:noFill/>
                    </a:lnT>
                    <a:lnB>
                      <a:noFill/>
                    </a:lnB>
                  </a:tcPr>
                </a:tc>
              </a:tr>
              <a:tr h="0">
                <a:tc>
                  <a:txBody>
                    <a:bodyPr/>
                    <a:lstStyle/>
                    <a:p>
                      <a:pPr algn="ctr"/>
                      <a:r>
                        <a:rPr lang="hu-HU"/>
                        <a:t>0-15 seconds</a:t>
                      </a:r>
                    </a:p>
                  </a:txBody>
                  <a:tcPr anchor="ctr">
                    <a:lnL>
                      <a:noFill/>
                    </a:lnL>
                    <a:lnR>
                      <a:noFill/>
                    </a:lnR>
                    <a:lnT>
                      <a:noFill/>
                    </a:lnT>
                    <a:lnB>
                      <a:noFill/>
                    </a:lnB>
                  </a:tcPr>
                </a:tc>
                <a:tc>
                  <a:txBody>
                    <a:bodyPr/>
                    <a:lstStyle/>
                    <a:p>
                      <a:pPr algn="ctr"/>
                      <a:r>
                        <a:rPr lang="hu-HU"/>
                        <a:t>&lt; 25.0</a:t>
                      </a:r>
                    </a:p>
                  </a:txBody>
                  <a:tcPr anchor="ctr">
                    <a:lnL>
                      <a:noFill/>
                    </a:lnL>
                    <a:lnR>
                      <a:noFill/>
                    </a:lnR>
                    <a:lnT>
                      <a:noFill/>
                    </a:lnT>
                    <a:lnB>
                      <a:noFill/>
                    </a:lnB>
                  </a:tcPr>
                </a:tc>
                <a:tc>
                  <a:txBody>
                    <a:bodyPr/>
                    <a:lstStyle/>
                    <a:p>
                      <a:pPr algn="ctr"/>
                      <a:r>
                        <a:rPr lang="hu-HU"/>
                        <a:t>25.1-28.3</a:t>
                      </a:r>
                    </a:p>
                  </a:txBody>
                  <a:tcPr anchor="ctr">
                    <a:lnL>
                      <a:noFill/>
                    </a:lnL>
                    <a:lnR>
                      <a:noFill/>
                    </a:lnR>
                    <a:lnT>
                      <a:noFill/>
                    </a:lnT>
                    <a:lnB>
                      <a:noFill/>
                    </a:lnB>
                  </a:tcPr>
                </a:tc>
                <a:tc>
                  <a:txBody>
                    <a:bodyPr/>
                    <a:lstStyle/>
                    <a:p>
                      <a:pPr algn="ctr"/>
                      <a:r>
                        <a:rPr lang="hu-HU"/>
                        <a:t>28.4-31.6</a:t>
                      </a:r>
                    </a:p>
                  </a:txBody>
                  <a:tcPr anchor="ctr">
                    <a:lnL>
                      <a:noFill/>
                    </a:lnL>
                    <a:lnR>
                      <a:noFill/>
                    </a:lnR>
                    <a:lnT>
                      <a:noFill/>
                    </a:lnT>
                    <a:lnB>
                      <a:noFill/>
                    </a:lnB>
                  </a:tcPr>
                </a:tc>
                <a:tc>
                  <a:txBody>
                    <a:bodyPr/>
                    <a:lstStyle/>
                    <a:p>
                      <a:pPr algn="ctr"/>
                      <a:r>
                        <a:rPr lang="hu-HU"/>
                        <a:t>31.7-34.9</a:t>
                      </a:r>
                    </a:p>
                  </a:txBody>
                  <a:tcPr anchor="ctr">
                    <a:lnL>
                      <a:noFill/>
                    </a:lnL>
                    <a:lnR>
                      <a:noFill/>
                    </a:lnR>
                    <a:lnT>
                      <a:noFill/>
                    </a:lnT>
                    <a:lnB>
                      <a:noFill/>
                    </a:lnB>
                  </a:tcPr>
                </a:tc>
                <a:tc>
                  <a:txBody>
                    <a:bodyPr/>
                    <a:lstStyle/>
                    <a:p>
                      <a:pPr algn="ctr"/>
                      <a:r>
                        <a:rPr lang="hu-HU"/>
                        <a:t>&gt; 35.0</a:t>
                      </a:r>
                    </a:p>
                  </a:txBody>
                  <a:tcPr anchor="ctr">
                    <a:lnL>
                      <a:noFill/>
                    </a:lnL>
                    <a:lnR>
                      <a:noFill/>
                    </a:lnR>
                    <a:lnT>
                      <a:noFill/>
                    </a:lnT>
                    <a:lnB>
                      <a:noFill/>
                    </a:lnB>
                  </a:tcPr>
                </a:tc>
              </a:tr>
              <a:tr h="0">
                <a:tc>
                  <a:txBody>
                    <a:bodyPr/>
                    <a:lstStyle/>
                    <a:p>
                      <a:pPr algn="ctr"/>
                      <a:r>
                        <a:rPr lang="hu-HU"/>
                        <a:t>60 seconds</a:t>
                      </a:r>
                    </a:p>
                  </a:txBody>
                  <a:tcPr anchor="ctr">
                    <a:lnL>
                      <a:noFill/>
                    </a:lnL>
                    <a:lnR>
                      <a:noFill/>
                    </a:lnR>
                    <a:lnT>
                      <a:noFill/>
                    </a:lnT>
                    <a:lnB>
                      <a:noFill/>
                    </a:lnB>
                  </a:tcPr>
                </a:tc>
                <a:tc>
                  <a:txBody>
                    <a:bodyPr/>
                    <a:lstStyle/>
                    <a:p>
                      <a:pPr algn="ctr"/>
                      <a:r>
                        <a:rPr lang="hu-HU"/>
                        <a:t>&lt; 20.0</a:t>
                      </a:r>
                    </a:p>
                  </a:txBody>
                  <a:tcPr anchor="ctr">
                    <a:lnL>
                      <a:noFill/>
                    </a:lnL>
                    <a:lnR>
                      <a:noFill/>
                    </a:lnR>
                    <a:lnT>
                      <a:noFill/>
                    </a:lnT>
                    <a:lnB>
                      <a:noFill/>
                    </a:lnB>
                  </a:tcPr>
                </a:tc>
                <a:tc>
                  <a:txBody>
                    <a:bodyPr/>
                    <a:lstStyle/>
                    <a:p>
                      <a:pPr algn="ctr"/>
                      <a:r>
                        <a:rPr lang="hu-HU"/>
                        <a:t>20.1-23.3</a:t>
                      </a:r>
                    </a:p>
                  </a:txBody>
                  <a:tcPr anchor="ctr">
                    <a:lnL>
                      <a:noFill/>
                    </a:lnL>
                    <a:lnR>
                      <a:noFill/>
                    </a:lnR>
                    <a:lnT>
                      <a:noFill/>
                    </a:lnT>
                    <a:lnB>
                      <a:noFill/>
                    </a:lnB>
                  </a:tcPr>
                </a:tc>
                <a:tc>
                  <a:txBody>
                    <a:bodyPr/>
                    <a:lstStyle/>
                    <a:p>
                      <a:pPr algn="ctr"/>
                      <a:r>
                        <a:rPr lang="hu-HU"/>
                        <a:t>23.4-26.6</a:t>
                      </a:r>
                    </a:p>
                  </a:txBody>
                  <a:tcPr anchor="ctr">
                    <a:lnL>
                      <a:noFill/>
                    </a:lnL>
                    <a:lnR>
                      <a:noFill/>
                    </a:lnR>
                    <a:lnT>
                      <a:noFill/>
                    </a:lnT>
                    <a:lnB>
                      <a:noFill/>
                    </a:lnB>
                  </a:tcPr>
                </a:tc>
                <a:tc>
                  <a:txBody>
                    <a:bodyPr/>
                    <a:lstStyle/>
                    <a:p>
                      <a:pPr algn="ctr"/>
                      <a:r>
                        <a:rPr lang="hu-HU"/>
                        <a:t>26.7-29.9</a:t>
                      </a:r>
                    </a:p>
                  </a:txBody>
                  <a:tcPr anchor="ctr">
                    <a:lnL>
                      <a:noFill/>
                    </a:lnL>
                    <a:lnR>
                      <a:noFill/>
                    </a:lnR>
                    <a:lnT>
                      <a:noFill/>
                    </a:lnT>
                    <a:lnB>
                      <a:noFill/>
                    </a:lnB>
                  </a:tcPr>
                </a:tc>
                <a:tc>
                  <a:txBody>
                    <a:bodyPr/>
                    <a:lstStyle/>
                    <a:p>
                      <a:pPr algn="ctr"/>
                      <a:r>
                        <a:rPr lang="hu-HU" dirty="0"/>
                        <a:t>&gt; 30.0</a:t>
                      </a:r>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ush up exerc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44824"/>
            <a:ext cx="249555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n Up 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00808"/>
            <a:ext cx="1771650" cy="264795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899592" y="980728"/>
            <a:ext cx="2329420" cy="369332"/>
          </a:xfrm>
          <a:prstGeom prst="rect">
            <a:avLst/>
          </a:prstGeom>
        </p:spPr>
        <p:txBody>
          <a:bodyPr wrap="none">
            <a:spAutoFit/>
          </a:bodyPr>
          <a:lstStyle/>
          <a:p>
            <a:r>
              <a:rPr lang="hu-HU" b="1" dirty="0" err="1"/>
              <a:t>Pull-Up</a:t>
            </a:r>
            <a:r>
              <a:rPr lang="hu-HU" b="1" dirty="0"/>
              <a:t> / </a:t>
            </a:r>
            <a:r>
              <a:rPr lang="hu-HU" b="1" dirty="0" err="1"/>
              <a:t>Chin</a:t>
            </a:r>
            <a:r>
              <a:rPr lang="hu-HU" b="1" dirty="0"/>
              <a:t> </a:t>
            </a:r>
            <a:r>
              <a:rPr lang="hu-HU" b="1" dirty="0" err="1"/>
              <a:t>Up</a:t>
            </a:r>
            <a:r>
              <a:rPr lang="hu-HU" b="1" dirty="0"/>
              <a:t> Test </a:t>
            </a:r>
          </a:p>
        </p:txBody>
      </p:sp>
      <p:sp>
        <p:nvSpPr>
          <p:cNvPr id="3" name="Téglalap 2"/>
          <p:cNvSpPr/>
          <p:nvPr/>
        </p:nvSpPr>
        <p:spPr>
          <a:xfrm>
            <a:off x="5248220" y="826549"/>
            <a:ext cx="1404487" cy="369332"/>
          </a:xfrm>
          <a:prstGeom prst="rect">
            <a:avLst/>
          </a:prstGeom>
        </p:spPr>
        <p:txBody>
          <a:bodyPr wrap="none">
            <a:spAutoFit/>
          </a:bodyPr>
          <a:lstStyle/>
          <a:p>
            <a:r>
              <a:rPr lang="hu-HU" b="1" dirty="0" err="1"/>
              <a:t>Push</a:t>
            </a:r>
            <a:r>
              <a:rPr lang="hu-HU" b="1" dirty="0"/>
              <a:t> </a:t>
            </a:r>
            <a:r>
              <a:rPr lang="hu-HU" b="1" dirty="0" err="1"/>
              <a:t>Up</a:t>
            </a:r>
            <a:r>
              <a:rPr lang="hu-HU" b="1" dirty="0"/>
              <a:t> Test</a:t>
            </a:r>
          </a:p>
        </p:txBody>
      </p:sp>
      <p:pic>
        <p:nvPicPr>
          <p:cNvPr id="2054" name="Picture 6" descr="Bench Press 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105" y="4653136"/>
            <a:ext cx="2895600" cy="2333626"/>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447908" y="3979427"/>
            <a:ext cx="2631811" cy="369332"/>
          </a:xfrm>
          <a:prstGeom prst="rect">
            <a:avLst/>
          </a:prstGeom>
        </p:spPr>
        <p:txBody>
          <a:bodyPr wrap="none">
            <a:spAutoFit/>
          </a:bodyPr>
          <a:lstStyle/>
          <a:p>
            <a:r>
              <a:rPr lang="hu-HU" b="1" dirty="0" err="1"/>
              <a:t>Relative</a:t>
            </a:r>
            <a:r>
              <a:rPr lang="hu-HU" b="1" dirty="0"/>
              <a:t> </a:t>
            </a:r>
            <a:r>
              <a:rPr lang="hu-HU" b="1" dirty="0" err="1"/>
              <a:t>Bench</a:t>
            </a:r>
            <a:r>
              <a:rPr lang="hu-HU" b="1" dirty="0"/>
              <a:t> Press Test </a:t>
            </a:r>
          </a:p>
        </p:txBody>
      </p:sp>
    </p:spTree>
    <p:extLst>
      <p:ext uri="{BB962C8B-B14F-4D97-AF65-F5344CB8AC3E}">
        <p14:creationId xmlns:p14="http://schemas.microsoft.com/office/powerpoint/2010/main" val="4276667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14480" y="2928934"/>
            <a:ext cx="485778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2000" b="1" dirty="0" err="1" smtClean="0"/>
              <a:t>Wingate</a:t>
            </a:r>
            <a:r>
              <a:rPr lang="hu-HU" sz="2000" b="1" dirty="0" smtClean="0"/>
              <a:t> Test </a:t>
            </a:r>
            <a:r>
              <a:rPr lang="hu-HU" sz="2000" b="1" dirty="0" err="1" smtClean="0"/>
              <a:t>for</a:t>
            </a:r>
            <a:r>
              <a:rPr lang="hu-HU" sz="2000" b="1" dirty="0" smtClean="0"/>
              <a:t> </a:t>
            </a:r>
            <a:r>
              <a:rPr lang="hu-HU" sz="2000" b="1" dirty="0" err="1" smtClean="0"/>
              <a:t>Anaerobic</a:t>
            </a:r>
            <a:r>
              <a:rPr lang="hu-HU" sz="2000" b="1" dirty="0" smtClean="0"/>
              <a:t> </a:t>
            </a:r>
            <a:r>
              <a:rPr lang="hu-HU" sz="2000" b="1" dirty="0" err="1" smtClean="0"/>
              <a:t>Power</a:t>
            </a:r>
            <a:endParaRPr lang="en-US" sz="2000" dirty="0"/>
          </a:p>
        </p:txBody>
      </p:sp>
      <p:sp>
        <p:nvSpPr>
          <p:cNvPr id="3" name="Szövegdoboz 2"/>
          <p:cNvSpPr txBox="1"/>
          <p:nvPr/>
        </p:nvSpPr>
        <p:spPr>
          <a:xfrm>
            <a:off x="1714480" y="1285860"/>
            <a:ext cx="5643602" cy="830997"/>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hu-HU" sz="2400" b="1" dirty="0" err="1" smtClean="0">
                <a:solidFill>
                  <a:schemeClr val="tx1"/>
                </a:solidFill>
              </a:rPr>
              <a:t>Wingate</a:t>
            </a:r>
            <a:r>
              <a:rPr lang="hu-HU" sz="2400" b="1" dirty="0" smtClean="0">
                <a:solidFill>
                  <a:schemeClr val="tx1"/>
                </a:solidFill>
              </a:rPr>
              <a:t> Teszt (WANT)</a:t>
            </a:r>
          </a:p>
          <a:p>
            <a:pPr algn="ctr"/>
            <a:r>
              <a:rPr lang="hu-HU" sz="2400" b="1" dirty="0" smtClean="0">
                <a:solidFill>
                  <a:schemeClr val="tx1"/>
                </a:solidFill>
              </a:rPr>
              <a:t>az anaerob teljesítmény megállapítására</a:t>
            </a:r>
            <a:endParaRPr lang="en-US" sz="2400" dirty="0">
              <a:solidFill>
                <a:schemeClr val="tx1"/>
              </a:solidFill>
            </a:endParaRPr>
          </a:p>
        </p:txBody>
      </p:sp>
      <p:pic>
        <p:nvPicPr>
          <p:cNvPr id="4" name="Picture 2" descr="http://www.accottawa.com/images/fitnessTesting/wingate.jpg"/>
          <p:cNvPicPr>
            <a:picLocks noChangeAspect="1" noChangeArrowheads="1"/>
          </p:cNvPicPr>
          <p:nvPr/>
        </p:nvPicPr>
        <p:blipFill>
          <a:blip r:embed="rId2" cstate="print"/>
          <a:srcRect/>
          <a:stretch>
            <a:fillRect/>
          </a:stretch>
        </p:blipFill>
        <p:spPr bwMode="auto">
          <a:xfrm>
            <a:off x="4643438" y="4286256"/>
            <a:ext cx="1905000" cy="1428750"/>
          </a:xfrm>
          <a:prstGeom prst="rect">
            <a:avLst/>
          </a:prstGeom>
          <a:noFill/>
        </p:spPr>
      </p:pic>
      <p:sp>
        <p:nvSpPr>
          <p:cNvPr id="5" name="Szövegdoboz 4"/>
          <p:cNvSpPr txBox="1"/>
          <p:nvPr/>
        </p:nvSpPr>
        <p:spPr>
          <a:xfrm>
            <a:off x="928662" y="4357694"/>
            <a:ext cx="3429024" cy="1015663"/>
          </a:xfrm>
          <a:prstGeom prst="rect">
            <a:avLst/>
          </a:prstGeom>
          <a:noFill/>
        </p:spPr>
        <p:txBody>
          <a:bodyPr wrap="square" rtlCol="0">
            <a:spAutoFit/>
          </a:bodyPr>
          <a:lstStyle/>
          <a:p>
            <a:pPr algn="ctr"/>
            <a:r>
              <a:rPr lang="hu-HU" sz="2000" b="1" i="1" dirty="0" smtClean="0"/>
              <a:t>30 mp maximális fordulatszámmal történő kerékpár hajtás</a:t>
            </a:r>
            <a:endParaRPr lang="en-US" sz="2000" b="1"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28662" y="571480"/>
            <a:ext cx="5715040" cy="461665"/>
          </a:xfrm>
          <a:prstGeom prst="rect">
            <a:avLst/>
          </a:prstGeom>
          <a:noFill/>
        </p:spPr>
        <p:txBody>
          <a:bodyPr wrap="square" rtlCol="0">
            <a:spAutoFit/>
          </a:bodyPr>
          <a:lstStyle/>
          <a:p>
            <a:r>
              <a:rPr lang="hu-HU" sz="2400" b="1" i="1" dirty="0" smtClean="0"/>
              <a:t>Protokoll</a:t>
            </a:r>
            <a:endParaRPr lang="en-US" sz="2400" b="1" i="1" dirty="0"/>
          </a:p>
        </p:txBody>
      </p:sp>
      <p:sp>
        <p:nvSpPr>
          <p:cNvPr id="3" name="Szövegdoboz 2"/>
          <p:cNvSpPr txBox="1"/>
          <p:nvPr/>
        </p:nvSpPr>
        <p:spPr>
          <a:xfrm>
            <a:off x="928662" y="1500174"/>
            <a:ext cx="3357586" cy="461665"/>
          </a:xfrm>
          <a:prstGeom prst="rect">
            <a:avLst/>
          </a:prstGeom>
          <a:noFill/>
        </p:spPr>
        <p:txBody>
          <a:bodyPr wrap="square" rtlCol="0">
            <a:spAutoFit/>
          </a:bodyPr>
          <a:lstStyle/>
          <a:p>
            <a:r>
              <a:rPr lang="hu-HU" sz="2400" b="1" dirty="0" smtClean="0"/>
              <a:t>3-5’ bemelegítés</a:t>
            </a:r>
            <a:endParaRPr lang="en-US" sz="2400" b="1" dirty="0"/>
          </a:p>
        </p:txBody>
      </p:sp>
      <p:sp>
        <p:nvSpPr>
          <p:cNvPr id="4" name="Szövegdoboz 3"/>
          <p:cNvSpPr txBox="1"/>
          <p:nvPr/>
        </p:nvSpPr>
        <p:spPr>
          <a:xfrm>
            <a:off x="928662" y="2143116"/>
            <a:ext cx="7000924" cy="830997"/>
          </a:xfrm>
          <a:prstGeom prst="rect">
            <a:avLst/>
          </a:prstGeom>
          <a:noFill/>
        </p:spPr>
        <p:txBody>
          <a:bodyPr wrap="square" rtlCol="0">
            <a:spAutoFit/>
          </a:bodyPr>
          <a:lstStyle/>
          <a:p>
            <a:r>
              <a:rPr lang="hu-HU" sz="2400" b="1" dirty="0" smtClean="0"/>
              <a:t>Eszköz: </a:t>
            </a:r>
            <a:r>
              <a:rPr lang="hu-HU" sz="2400" b="1" dirty="0" err="1" smtClean="0"/>
              <a:t>Fleisch</a:t>
            </a:r>
            <a:r>
              <a:rPr lang="hu-HU" sz="2400" b="1" dirty="0" smtClean="0"/>
              <a:t> </a:t>
            </a:r>
            <a:r>
              <a:rPr lang="hu-HU" sz="2400" b="1" dirty="0" err="1" smtClean="0"/>
              <a:t>ergométer</a:t>
            </a:r>
            <a:r>
              <a:rPr lang="hu-HU" sz="2400" b="1" dirty="0" smtClean="0"/>
              <a:t> vagy módosított </a:t>
            </a:r>
            <a:r>
              <a:rPr lang="hu-HU" sz="2400" b="1" dirty="0" err="1" smtClean="0"/>
              <a:t>Monark</a:t>
            </a:r>
            <a:r>
              <a:rPr lang="hu-HU" sz="2400" b="1" dirty="0" smtClean="0"/>
              <a:t> </a:t>
            </a:r>
            <a:r>
              <a:rPr lang="hu-HU" sz="2400" b="1" dirty="0" err="1" smtClean="0"/>
              <a:t>ergométer</a:t>
            </a:r>
            <a:r>
              <a:rPr lang="hu-HU" sz="2400" b="1" dirty="0" smtClean="0"/>
              <a:t>. </a:t>
            </a:r>
            <a:endParaRPr lang="en-US" sz="2400" b="1" dirty="0"/>
          </a:p>
        </p:txBody>
      </p:sp>
      <p:sp>
        <p:nvSpPr>
          <p:cNvPr id="5" name="Szövegdoboz 4"/>
          <p:cNvSpPr txBox="1"/>
          <p:nvPr/>
        </p:nvSpPr>
        <p:spPr>
          <a:xfrm>
            <a:off x="928662" y="2857496"/>
            <a:ext cx="6643734" cy="1200329"/>
          </a:xfrm>
          <a:prstGeom prst="rect">
            <a:avLst/>
          </a:prstGeom>
          <a:noFill/>
        </p:spPr>
        <p:txBody>
          <a:bodyPr wrap="square" rtlCol="0">
            <a:spAutoFit/>
          </a:bodyPr>
          <a:lstStyle/>
          <a:p>
            <a:r>
              <a:rPr lang="hu-HU" sz="2400" b="1" dirty="0" smtClean="0"/>
              <a:t>Kerékellenállás: </a:t>
            </a:r>
          </a:p>
          <a:p>
            <a:r>
              <a:rPr lang="hu-HU" sz="2400" b="1" dirty="0" err="1" smtClean="0"/>
              <a:t>Fleisch</a:t>
            </a:r>
            <a:r>
              <a:rPr lang="hu-HU" sz="2400" b="1" dirty="0" smtClean="0"/>
              <a:t> </a:t>
            </a:r>
            <a:r>
              <a:rPr lang="hu-HU" sz="2400" b="1" dirty="0" err="1" smtClean="0"/>
              <a:t>ergométer</a:t>
            </a:r>
            <a:r>
              <a:rPr lang="hu-HU" sz="2400" b="1" dirty="0" smtClean="0"/>
              <a:t>: a testtömeg 0,045-szerese (kg)</a:t>
            </a:r>
          </a:p>
          <a:p>
            <a:r>
              <a:rPr lang="hu-HU" sz="2400" b="1" dirty="0" smtClean="0"/>
              <a:t> </a:t>
            </a:r>
            <a:r>
              <a:rPr lang="hu-HU" sz="2400" b="1" dirty="0" err="1" smtClean="0"/>
              <a:t>Monark</a:t>
            </a:r>
            <a:r>
              <a:rPr lang="hu-HU" sz="2400" b="1" dirty="0" smtClean="0"/>
              <a:t> </a:t>
            </a:r>
            <a:r>
              <a:rPr lang="hu-HU" sz="2400" b="1" dirty="0" err="1" smtClean="0"/>
              <a:t>ergométer</a:t>
            </a:r>
            <a:r>
              <a:rPr lang="hu-HU" sz="2400" b="1" dirty="0" smtClean="0"/>
              <a:t>: a testtömeg 0,075-szerese (kg)</a:t>
            </a:r>
            <a:endParaRPr lang="en-US" sz="2400" b="1" dirty="0"/>
          </a:p>
        </p:txBody>
      </p:sp>
      <p:sp>
        <p:nvSpPr>
          <p:cNvPr id="6" name="Szövegdoboz 5"/>
          <p:cNvSpPr txBox="1"/>
          <p:nvPr/>
        </p:nvSpPr>
        <p:spPr>
          <a:xfrm>
            <a:off x="1142976" y="4000504"/>
            <a:ext cx="6429420" cy="830997"/>
          </a:xfrm>
          <a:prstGeom prst="rect">
            <a:avLst/>
          </a:prstGeom>
          <a:noFill/>
        </p:spPr>
        <p:txBody>
          <a:bodyPr wrap="square" rtlCol="0">
            <a:spAutoFit/>
          </a:bodyPr>
          <a:lstStyle/>
          <a:p>
            <a:r>
              <a:rPr lang="hu-HU" sz="2400" b="1" dirty="0" smtClean="0"/>
              <a:t>Dobó, ugró és vágtafutó atléták esetében a lendkerék ellenállása a testtömeg 1,0-1,3-szorosa</a:t>
            </a:r>
            <a:endParaRPr lang="en-US" sz="2400" b="1" dirty="0"/>
          </a:p>
        </p:txBody>
      </p:sp>
      <p:sp>
        <p:nvSpPr>
          <p:cNvPr id="7" name="Szövegdoboz 6"/>
          <p:cNvSpPr txBox="1"/>
          <p:nvPr/>
        </p:nvSpPr>
        <p:spPr>
          <a:xfrm>
            <a:off x="1142976" y="5000636"/>
            <a:ext cx="6429420" cy="830997"/>
          </a:xfrm>
          <a:prstGeom prst="rect">
            <a:avLst/>
          </a:prstGeom>
          <a:noFill/>
        </p:spPr>
        <p:txBody>
          <a:bodyPr wrap="square" rtlCol="0">
            <a:spAutoFit/>
          </a:bodyPr>
          <a:lstStyle/>
          <a:p>
            <a:r>
              <a:rPr lang="hu-HU" sz="2400" b="1" dirty="0" smtClean="0"/>
              <a:t>Példa: 70 kg tömeg esetén az ellenállás 5,25 kg (70x0,075) </a:t>
            </a:r>
            <a:endParaRPr lang="en-US"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st de Wingat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0" y="2060848"/>
            <a:ext cx="3744416" cy="2808312"/>
          </a:xfrm>
          <a:prstGeom prst="rect">
            <a:avLst/>
          </a:prstGeom>
        </p:spPr>
      </p:pic>
      <p:pic>
        <p:nvPicPr>
          <p:cNvPr id="4" name="Mike Richter Wingate Tes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88024" y="2060848"/>
            <a:ext cx="3744416" cy="2808312"/>
          </a:xfrm>
          <a:prstGeom prst="rect">
            <a:avLst/>
          </a:prstGeom>
        </p:spPr>
      </p:pic>
    </p:spTree>
    <p:extLst>
      <p:ext uri="{BB962C8B-B14F-4D97-AF65-F5344CB8AC3E}">
        <p14:creationId xmlns:p14="http://schemas.microsoft.com/office/powerpoint/2010/main" val="6748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60" fill="hold"/>
                                        <p:tgtEl>
                                          <p:spTgt spid="3"/>
                                        </p:tgtEl>
                                      </p:cBhvr>
                                    </p:cmd>
                                  </p:childTnLst>
                                </p:cTn>
                              </p:par>
                            </p:childTnLst>
                          </p:cTn>
                        </p:par>
                        <p:par>
                          <p:cTn id="7" fill="hold">
                            <p:stCondLst>
                              <p:cond delay="40960"/>
                            </p:stCondLst>
                            <p:childTnLst>
                              <p:par>
                                <p:cTn id="8" presetID="1" presetClass="mediacall" presetSubtype="0" fill="hold" nodeType="afterEffect">
                                  <p:stCondLst>
                                    <p:cond delay="0"/>
                                  </p:stCondLst>
                                  <p:childTnLst>
                                    <p:cmd type="call" cmd="playFrom(0.0)">
                                      <p:cBhvr>
                                        <p:cTn id="9" dur="44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28662" y="571480"/>
            <a:ext cx="3429024" cy="523220"/>
          </a:xfrm>
          <a:prstGeom prst="rect">
            <a:avLst/>
          </a:prstGeom>
          <a:noFill/>
        </p:spPr>
        <p:txBody>
          <a:bodyPr wrap="square" rtlCol="0">
            <a:spAutoFit/>
          </a:bodyPr>
          <a:lstStyle/>
          <a:p>
            <a:pPr algn="ctr"/>
            <a:r>
              <a:rPr lang="hu-HU" sz="2800" b="1" dirty="0" smtClean="0"/>
              <a:t>Számítások</a:t>
            </a:r>
            <a:endParaRPr lang="en-US" sz="2800" b="1" dirty="0"/>
          </a:p>
        </p:txBody>
      </p:sp>
      <p:sp>
        <p:nvSpPr>
          <p:cNvPr id="3" name="Szövegdoboz 2"/>
          <p:cNvSpPr txBox="1"/>
          <p:nvPr/>
        </p:nvSpPr>
        <p:spPr>
          <a:xfrm>
            <a:off x="1000100" y="1500174"/>
            <a:ext cx="3786214" cy="400110"/>
          </a:xfrm>
          <a:prstGeom prst="rect">
            <a:avLst/>
          </a:prstGeom>
          <a:noFill/>
        </p:spPr>
        <p:txBody>
          <a:bodyPr wrap="square" rtlCol="0">
            <a:spAutoFit/>
          </a:bodyPr>
          <a:lstStyle/>
          <a:p>
            <a:r>
              <a:rPr lang="hu-HU" sz="2000" b="1" dirty="0" smtClean="0"/>
              <a:t>Csúcsteljesítmény</a:t>
            </a:r>
            <a:endParaRPr lang="en-US" sz="2000" b="1" dirty="0"/>
          </a:p>
        </p:txBody>
      </p:sp>
      <p:sp>
        <p:nvSpPr>
          <p:cNvPr id="4" name="Szövegdoboz 3"/>
          <p:cNvSpPr txBox="1"/>
          <p:nvPr/>
        </p:nvSpPr>
        <p:spPr>
          <a:xfrm>
            <a:off x="928662" y="2428868"/>
            <a:ext cx="7358114" cy="2677656"/>
          </a:xfrm>
          <a:prstGeom prst="rect">
            <a:avLst/>
          </a:prstGeom>
          <a:noFill/>
        </p:spPr>
        <p:txBody>
          <a:bodyPr wrap="square" rtlCol="0">
            <a:spAutoFit/>
          </a:bodyPr>
          <a:lstStyle/>
          <a:p>
            <a:r>
              <a:rPr lang="hu-HU" sz="2400" b="1" dirty="0" smtClean="0"/>
              <a:t>Erő x teljes távolság / idő (percben kifejezve)</a:t>
            </a:r>
            <a:endParaRPr lang="hu-HU" sz="2400" dirty="0" smtClean="0"/>
          </a:p>
          <a:p>
            <a:endParaRPr lang="hu-HU" sz="2400" dirty="0" smtClean="0"/>
          </a:p>
          <a:p>
            <a:r>
              <a:rPr lang="hu-HU" sz="2400" dirty="0" smtClean="0"/>
              <a:t>Az erő a lendkerék fékező ellenállása (pl. 5,25 kg).  </a:t>
            </a:r>
          </a:p>
          <a:p>
            <a:r>
              <a:rPr lang="hu-HU" sz="2400" dirty="0" smtClean="0"/>
              <a:t>Teljes megtett távolság: fordulatszám x az egy fordulattal megtett úttal.</a:t>
            </a:r>
          </a:p>
          <a:p>
            <a:r>
              <a:rPr lang="hu-HU" sz="2400" dirty="0" smtClean="0"/>
              <a:t>Az idő 5 s vagy 0,0833 perc</a:t>
            </a:r>
          </a:p>
          <a:p>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85786" y="500042"/>
            <a:ext cx="7286676" cy="1200329"/>
          </a:xfrm>
          <a:prstGeom prst="rect">
            <a:avLst/>
          </a:prstGeom>
          <a:noFill/>
        </p:spPr>
        <p:txBody>
          <a:bodyPr wrap="square" rtlCol="0">
            <a:spAutoFit/>
          </a:bodyPr>
          <a:lstStyle/>
          <a:p>
            <a:pPr algn="ctr"/>
            <a:r>
              <a:rPr lang="hu-HU" sz="2400" b="1" i="1" u="sng" dirty="0" smtClean="0"/>
              <a:t>A csúcsteljesítmény (Watt) százalékos normái aktív fiatal felnőtteknél.  </a:t>
            </a:r>
            <a:endParaRPr lang="hu-HU" sz="2400" b="1" i="1" dirty="0" smtClean="0"/>
          </a:p>
          <a:p>
            <a:pPr algn="ctr"/>
            <a:endParaRPr lang="en-US" sz="2400" b="1" i="1" dirty="0"/>
          </a:p>
        </p:txBody>
      </p:sp>
      <p:sp>
        <p:nvSpPr>
          <p:cNvPr id="3" name="Szövegdoboz 2"/>
          <p:cNvSpPr txBox="1"/>
          <p:nvPr/>
        </p:nvSpPr>
        <p:spPr>
          <a:xfrm>
            <a:off x="1714480" y="1643050"/>
            <a:ext cx="4929222" cy="4093428"/>
          </a:xfrm>
          <a:prstGeom prst="rect">
            <a:avLst/>
          </a:prstGeom>
          <a:noFill/>
        </p:spPr>
        <p:txBody>
          <a:bodyPr wrap="square" rtlCol="0">
            <a:spAutoFit/>
          </a:bodyPr>
          <a:lstStyle/>
          <a:p>
            <a:r>
              <a:rPr lang="en-GB" sz="2000" b="1" i="1" dirty="0" smtClean="0"/>
              <a:t> </a:t>
            </a:r>
            <a:endParaRPr lang="hu-HU" sz="2000" b="1" i="1" dirty="0" smtClean="0"/>
          </a:p>
          <a:p>
            <a:r>
              <a:rPr lang="en-GB" sz="2000" b="1" i="1" dirty="0" smtClean="0"/>
              <a:t>%Rank</a:t>
            </a:r>
            <a:r>
              <a:rPr lang="hu-HU" sz="2000" b="1" i="1" dirty="0" smtClean="0"/>
              <a:t>            	Férfiak            	Nők</a:t>
            </a:r>
          </a:p>
          <a:p>
            <a:endParaRPr lang="hu-HU" sz="2000" b="1" i="1" dirty="0" smtClean="0"/>
          </a:p>
          <a:p>
            <a:r>
              <a:rPr lang="en-GB" sz="2000" b="1" i="1" dirty="0" smtClean="0"/>
              <a:t>90</a:t>
            </a:r>
            <a:r>
              <a:rPr lang="hu-HU" sz="2000" b="1" i="1" dirty="0" smtClean="0"/>
              <a:t>		822		</a:t>
            </a:r>
            <a:r>
              <a:rPr lang="en-GB" sz="2000" b="1" i="1" dirty="0" smtClean="0"/>
              <a:t>560</a:t>
            </a:r>
            <a:endParaRPr lang="hu-HU" sz="2000" b="1" i="1" dirty="0" smtClean="0"/>
          </a:p>
          <a:p>
            <a:r>
              <a:rPr lang="hu-HU" sz="2000" b="1" i="1" dirty="0" smtClean="0"/>
              <a:t>80		777		527</a:t>
            </a:r>
          </a:p>
          <a:p>
            <a:r>
              <a:rPr lang="en-GB" sz="2000" b="1" i="1" dirty="0" smtClean="0"/>
              <a:t>70</a:t>
            </a:r>
            <a:r>
              <a:rPr lang="hu-HU" sz="2000" b="1" i="1" dirty="0" smtClean="0"/>
              <a:t>		757		505</a:t>
            </a:r>
          </a:p>
          <a:p>
            <a:r>
              <a:rPr lang="en-GB" sz="2000" b="1" i="1" dirty="0" smtClean="0"/>
              <a:t>60</a:t>
            </a:r>
            <a:r>
              <a:rPr lang="hu-HU" sz="2000" b="1" i="1" dirty="0" smtClean="0"/>
              <a:t>		721		480</a:t>
            </a:r>
          </a:p>
          <a:p>
            <a:r>
              <a:rPr lang="en-GB" sz="2000" b="1" i="1" dirty="0" smtClean="0"/>
              <a:t>50</a:t>
            </a:r>
            <a:r>
              <a:rPr lang="hu-HU" sz="2000" b="1" i="1" dirty="0" smtClean="0"/>
              <a:t>		689		449</a:t>
            </a:r>
          </a:p>
          <a:p>
            <a:r>
              <a:rPr lang="en-GB" sz="2000" b="1" i="1" dirty="0" smtClean="0"/>
              <a:t>40</a:t>
            </a:r>
            <a:r>
              <a:rPr lang="hu-HU" sz="2000" b="1" i="1" dirty="0" smtClean="0"/>
              <a:t>		671		432</a:t>
            </a:r>
          </a:p>
          <a:p>
            <a:r>
              <a:rPr lang="en-GB" sz="2000" b="1" i="1" dirty="0" smtClean="0"/>
              <a:t>30</a:t>
            </a:r>
            <a:r>
              <a:rPr lang="hu-HU" sz="2000" b="1" i="1" dirty="0" smtClean="0"/>
              <a:t>		675		399</a:t>
            </a:r>
          </a:p>
          <a:p>
            <a:r>
              <a:rPr lang="en-GB" sz="2000" b="1" i="1" dirty="0" smtClean="0"/>
              <a:t>20</a:t>
            </a:r>
            <a:r>
              <a:rPr lang="hu-HU" sz="2000" b="1" i="1" dirty="0" smtClean="0"/>
              <a:t>		618		376</a:t>
            </a:r>
          </a:p>
          <a:p>
            <a:r>
              <a:rPr lang="en-GB" sz="2000" b="1" i="1" dirty="0" smtClean="0"/>
              <a:t>10</a:t>
            </a:r>
            <a:r>
              <a:rPr lang="hu-HU" sz="2000" b="1" i="1" dirty="0" smtClean="0"/>
              <a:t>		570		353</a:t>
            </a:r>
          </a:p>
          <a:p>
            <a:endParaRPr lang="en-US" sz="2000" b="1"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85786" y="500042"/>
            <a:ext cx="7286676" cy="1200329"/>
          </a:xfrm>
          <a:prstGeom prst="rect">
            <a:avLst/>
          </a:prstGeom>
          <a:noFill/>
        </p:spPr>
        <p:txBody>
          <a:bodyPr wrap="square" rtlCol="0">
            <a:spAutoFit/>
          </a:bodyPr>
          <a:lstStyle/>
          <a:p>
            <a:pPr algn="ctr"/>
            <a:r>
              <a:rPr lang="hu-HU" sz="2400" b="1" i="1" u="sng" dirty="0" smtClean="0"/>
              <a:t>Relatíve csúcsteljesítmény (Watt) százalékos normái aktív fiatal felnőtteknél.  </a:t>
            </a:r>
            <a:endParaRPr lang="hu-HU" sz="2400" b="1" i="1" dirty="0" smtClean="0"/>
          </a:p>
          <a:p>
            <a:pPr algn="ctr"/>
            <a:endParaRPr lang="en-US" sz="2400" b="1" i="1" dirty="0"/>
          </a:p>
        </p:txBody>
      </p:sp>
      <p:sp>
        <p:nvSpPr>
          <p:cNvPr id="3" name="Szövegdoboz 2"/>
          <p:cNvSpPr txBox="1"/>
          <p:nvPr/>
        </p:nvSpPr>
        <p:spPr>
          <a:xfrm>
            <a:off x="1071538" y="2000240"/>
            <a:ext cx="1214446" cy="4062651"/>
          </a:xfrm>
          <a:prstGeom prst="rect">
            <a:avLst/>
          </a:prstGeom>
          <a:noFill/>
        </p:spPr>
        <p:txBody>
          <a:bodyPr wrap="square" rtlCol="0">
            <a:spAutoFit/>
          </a:bodyPr>
          <a:lstStyle/>
          <a:p>
            <a:r>
              <a:rPr lang="en-GB" sz="2000" b="1" i="1" dirty="0" smtClean="0"/>
              <a:t> </a:t>
            </a:r>
            <a:endParaRPr lang="hu-HU" sz="2000" b="1" i="1" dirty="0" smtClean="0"/>
          </a:p>
          <a:p>
            <a:r>
              <a:rPr lang="en-GB" sz="2000" b="1" i="1" dirty="0" smtClean="0"/>
              <a:t>%Rank</a:t>
            </a:r>
            <a:endParaRPr lang="hu-HU" sz="2000" b="1" i="1" dirty="0" smtClean="0"/>
          </a:p>
          <a:p>
            <a:endParaRPr lang="hu-HU" sz="2000" b="1" i="1" dirty="0" smtClean="0"/>
          </a:p>
          <a:p>
            <a:r>
              <a:rPr lang="en-GB" sz="2000" b="1" i="1" dirty="0" smtClean="0"/>
              <a:t>90</a:t>
            </a:r>
            <a:endParaRPr lang="hu-HU" sz="2000" b="1" i="1" dirty="0" smtClean="0"/>
          </a:p>
          <a:p>
            <a:r>
              <a:rPr lang="en-GB" sz="2000" b="1" i="1" dirty="0" smtClean="0"/>
              <a:t>80</a:t>
            </a:r>
            <a:endParaRPr lang="hu-HU" sz="2000" b="1" i="1" dirty="0" smtClean="0"/>
          </a:p>
          <a:p>
            <a:r>
              <a:rPr lang="en-GB" sz="2000" b="1" i="1" dirty="0" smtClean="0"/>
              <a:t>70</a:t>
            </a:r>
            <a:endParaRPr lang="hu-HU" sz="2000" b="1" i="1" dirty="0" smtClean="0"/>
          </a:p>
          <a:p>
            <a:r>
              <a:rPr lang="en-GB" sz="2000" b="1" i="1" dirty="0" smtClean="0"/>
              <a:t>60</a:t>
            </a:r>
            <a:endParaRPr lang="hu-HU" sz="2000" b="1" i="1" dirty="0" smtClean="0"/>
          </a:p>
          <a:p>
            <a:r>
              <a:rPr lang="en-GB" sz="2000" b="1" i="1" dirty="0" smtClean="0"/>
              <a:t>50</a:t>
            </a:r>
            <a:endParaRPr lang="hu-HU" sz="2000" b="1" i="1" dirty="0" smtClean="0"/>
          </a:p>
          <a:p>
            <a:r>
              <a:rPr lang="en-GB" sz="2000" b="1" i="1" dirty="0" smtClean="0"/>
              <a:t>40</a:t>
            </a:r>
            <a:endParaRPr lang="hu-HU" sz="2000" b="1" i="1" dirty="0" smtClean="0"/>
          </a:p>
          <a:p>
            <a:r>
              <a:rPr lang="en-GB" sz="2000" b="1" i="1" dirty="0" smtClean="0"/>
              <a:t>30</a:t>
            </a:r>
            <a:endParaRPr lang="hu-HU" sz="2000" b="1" i="1" dirty="0" smtClean="0"/>
          </a:p>
          <a:p>
            <a:r>
              <a:rPr lang="en-GB" sz="2000" b="1" i="1" dirty="0" smtClean="0"/>
              <a:t>20</a:t>
            </a:r>
            <a:endParaRPr lang="hu-HU" sz="2000" b="1" i="1" dirty="0" smtClean="0"/>
          </a:p>
          <a:p>
            <a:r>
              <a:rPr lang="en-GB" sz="2000" b="1" i="1" dirty="0" smtClean="0"/>
              <a:t>10</a:t>
            </a:r>
            <a:endParaRPr lang="hu-HU" sz="2000" b="1" i="1" dirty="0" smtClean="0"/>
          </a:p>
          <a:p>
            <a:endParaRPr lang="en-US" sz="2000" b="1" i="1" dirty="0"/>
          </a:p>
        </p:txBody>
      </p:sp>
      <p:sp>
        <p:nvSpPr>
          <p:cNvPr id="4" name="Szövegdoboz 3"/>
          <p:cNvSpPr txBox="1"/>
          <p:nvPr/>
        </p:nvSpPr>
        <p:spPr>
          <a:xfrm>
            <a:off x="2500298" y="2000240"/>
            <a:ext cx="1143008" cy="4062651"/>
          </a:xfrm>
          <a:prstGeom prst="rect">
            <a:avLst/>
          </a:prstGeom>
          <a:noFill/>
        </p:spPr>
        <p:txBody>
          <a:bodyPr wrap="square" rtlCol="0">
            <a:spAutoFit/>
          </a:bodyPr>
          <a:lstStyle/>
          <a:p>
            <a:r>
              <a:rPr lang="hu-HU" sz="2000" b="1" i="1" dirty="0" smtClean="0"/>
              <a:t>Férfiak</a:t>
            </a:r>
          </a:p>
          <a:p>
            <a:r>
              <a:rPr lang="en-GB" sz="2000" b="1" i="1" dirty="0" smtClean="0"/>
              <a:t>Watt</a:t>
            </a:r>
            <a:r>
              <a:rPr lang="hu-HU" sz="2000" b="1" i="1" dirty="0" smtClean="0"/>
              <a:t>/</a:t>
            </a:r>
            <a:r>
              <a:rPr lang="en-GB" sz="2000" b="1" i="1" dirty="0" smtClean="0"/>
              <a:t>Kg</a:t>
            </a:r>
            <a:endParaRPr lang="hu-HU" sz="2000" b="1" i="1" dirty="0" smtClean="0"/>
          </a:p>
          <a:p>
            <a:endParaRPr lang="hu-HU" sz="2000" b="1" i="1" dirty="0" smtClean="0"/>
          </a:p>
          <a:p>
            <a:r>
              <a:rPr lang="en-GB" sz="2000" b="1" i="1" dirty="0" smtClean="0"/>
              <a:t>10.89</a:t>
            </a:r>
            <a:endParaRPr lang="hu-HU" sz="2000" b="1" i="1" dirty="0" smtClean="0"/>
          </a:p>
          <a:p>
            <a:r>
              <a:rPr lang="en-GB" sz="2000" b="1" i="1" dirty="0" smtClean="0"/>
              <a:t>10.39</a:t>
            </a:r>
            <a:endParaRPr lang="hu-HU" sz="2000" b="1" i="1" dirty="0" smtClean="0"/>
          </a:p>
          <a:p>
            <a:r>
              <a:rPr lang="en-GB" sz="2000" b="1" i="1" dirty="0" smtClean="0"/>
              <a:t>10.20</a:t>
            </a:r>
            <a:endParaRPr lang="hu-HU" sz="2000" b="1" i="1" dirty="0" smtClean="0"/>
          </a:p>
          <a:p>
            <a:r>
              <a:rPr lang="en-GB" sz="2000" b="1" i="1" dirty="0" smtClean="0"/>
              <a:t>9.80</a:t>
            </a:r>
            <a:endParaRPr lang="hu-HU" sz="2000" b="1" i="1" dirty="0" smtClean="0"/>
          </a:p>
          <a:p>
            <a:r>
              <a:rPr lang="en-GB" sz="2000" b="1" i="1" dirty="0" smtClean="0"/>
              <a:t>9.22</a:t>
            </a:r>
            <a:endParaRPr lang="hu-HU" sz="2000" b="1" i="1" dirty="0" smtClean="0"/>
          </a:p>
          <a:p>
            <a:r>
              <a:rPr lang="en-GB" sz="2000" b="1" i="1" dirty="0" smtClean="0"/>
              <a:t>8.92</a:t>
            </a:r>
            <a:endParaRPr lang="hu-HU" sz="2000" b="1" i="1" dirty="0" smtClean="0"/>
          </a:p>
          <a:p>
            <a:r>
              <a:rPr lang="en-GB" sz="2000" b="1" i="1" dirty="0" smtClean="0"/>
              <a:t>8.53</a:t>
            </a:r>
            <a:endParaRPr lang="hu-HU" sz="2000" b="1" i="1" dirty="0" smtClean="0"/>
          </a:p>
          <a:p>
            <a:r>
              <a:rPr lang="en-GB" sz="2000" b="1" i="1" dirty="0" smtClean="0"/>
              <a:t>8.24</a:t>
            </a:r>
            <a:endParaRPr lang="hu-HU" sz="2000" b="1" i="1" dirty="0" smtClean="0"/>
          </a:p>
          <a:p>
            <a:r>
              <a:rPr lang="en-GB" sz="2000" b="1" i="1" dirty="0" smtClean="0"/>
              <a:t>7.06</a:t>
            </a:r>
            <a:endParaRPr lang="hu-HU" sz="2000" b="1" i="1" dirty="0" smtClean="0"/>
          </a:p>
          <a:p>
            <a:endParaRPr lang="en-US" sz="2000" b="1" i="1" dirty="0"/>
          </a:p>
        </p:txBody>
      </p:sp>
      <p:sp>
        <p:nvSpPr>
          <p:cNvPr id="5" name="Szövegdoboz 4"/>
          <p:cNvSpPr txBox="1"/>
          <p:nvPr/>
        </p:nvSpPr>
        <p:spPr>
          <a:xfrm>
            <a:off x="3857620" y="2000240"/>
            <a:ext cx="1143008" cy="4062651"/>
          </a:xfrm>
          <a:prstGeom prst="rect">
            <a:avLst/>
          </a:prstGeom>
          <a:noFill/>
        </p:spPr>
        <p:txBody>
          <a:bodyPr wrap="square" rtlCol="0">
            <a:spAutoFit/>
          </a:bodyPr>
          <a:lstStyle/>
          <a:p>
            <a:r>
              <a:rPr lang="hu-HU" sz="2000" b="1" i="1" dirty="0" smtClean="0"/>
              <a:t>Nők</a:t>
            </a:r>
          </a:p>
          <a:p>
            <a:r>
              <a:rPr lang="en-GB" sz="2000" b="1" i="1" dirty="0" smtClean="0"/>
              <a:t>Watt</a:t>
            </a:r>
            <a:r>
              <a:rPr lang="hu-HU" sz="2000" b="1" i="1" dirty="0" smtClean="0"/>
              <a:t>/</a:t>
            </a:r>
            <a:r>
              <a:rPr lang="en-GB" sz="2000" b="1" i="1" dirty="0" smtClean="0"/>
              <a:t>Kg</a:t>
            </a:r>
            <a:endParaRPr lang="hu-HU" sz="2000" b="1" i="1" dirty="0" smtClean="0"/>
          </a:p>
          <a:p>
            <a:endParaRPr lang="hu-HU" sz="2000" b="1" i="1" dirty="0" smtClean="0"/>
          </a:p>
          <a:p>
            <a:r>
              <a:rPr lang="en-GB" sz="2000" b="1" i="1" dirty="0" smtClean="0"/>
              <a:t>9.02</a:t>
            </a:r>
            <a:endParaRPr lang="hu-HU" sz="2000" b="1" i="1" dirty="0" smtClean="0"/>
          </a:p>
          <a:p>
            <a:r>
              <a:rPr lang="en-GB" sz="2000" b="1" i="1" dirty="0" smtClean="0"/>
              <a:t>8.83</a:t>
            </a:r>
            <a:endParaRPr lang="hu-HU" sz="2000" b="1" i="1" dirty="0" smtClean="0"/>
          </a:p>
          <a:p>
            <a:r>
              <a:rPr lang="en-GB" sz="2000" b="1" i="1" dirty="0" smtClean="0"/>
              <a:t>8.53</a:t>
            </a:r>
            <a:endParaRPr lang="hu-HU" sz="2000" b="1" i="1" dirty="0" smtClean="0"/>
          </a:p>
          <a:p>
            <a:r>
              <a:rPr lang="en-GB" sz="2000" b="1" i="1" dirty="0" smtClean="0"/>
              <a:t>8.14</a:t>
            </a:r>
            <a:endParaRPr lang="hu-HU" sz="2000" b="1" i="1" dirty="0" smtClean="0"/>
          </a:p>
          <a:p>
            <a:r>
              <a:rPr lang="en-GB" sz="2000" b="1" i="1" dirty="0" smtClean="0"/>
              <a:t>7.65</a:t>
            </a:r>
            <a:endParaRPr lang="hu-HU" sz="2000" b="1" i="1" dirty="0" smtClean="0"/>
          </a:p>
          <a:p>
            <a:r>
              <a:rPr lang="en-GB" sz="2000" b="1" i="1" dirty="0" smtClean="0"/>
              <a:t>6.96</a:t>
            </a:r>
            <a:endParaRPr lang="hu-HU" sz="2000" b="1" i="1" dirty="0" smtClean="0"/>
          </a:p>
          <a:p>
            <a:r>
              <a:rPr lang="en-GB" sz="2000" b="1" i="1" dirty="0" smtClean="0"/>
              <a:t>6.86</a:t>
            </a:r>
            <a:endParaRPr lang="hu-HU" sz="2000" b="1" i="1" dirty="0" smtClean="0"/>
          </a:p>
          <a:p>
            <a:r>
              <a:rPr lang="en-GB" sz="2000" b="1" i="1" dirty="0" smtClean="0"/>
              <a:t>6.57</a:t>
            </a:r>
            <a:endParaRPr lang="hu-HU" sz="2000" b="1" i="1" dirty="0" smtClean="0"/>
          </a:p>
          <a:p>
            <a:r>
              <a:rPr lang="en-GB" sz="2000" b="1" i="1" dirty="0" smtClean="0"/>
              <a:t>5.98</a:t>
            </a:r>
            <a:endParaRPr lang="hu-HU" sz="2000" b="1" i="1" dirty="0" smtClean="0"/>
          </a:p>
          <a:p>
            <a:endParaRPr lang="en-US" sz="2000" b="1"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85786" y="571480"/>
            <a:ext cx="7215238" cy="523220"/>
          </a:xfrm>
          <a:prstGeom prst="rect">
            <a:avLst/>
          </a:prstGeom>
          <a:noFill/>
        </p:spPr>
        <p:txBody>
          <a:bodyPr wrap="square" rtlCol="0">
            <a:spAutoFit/>
          </a:bodyPr>
          <a:lstStyle/>
          <a:p>
            <a:pPr algn="ctr"/>
            <a:r>
              <a:rPr lang="hu-HU" sz="2800" b="1" dirty="0" smtClean="0"/>
              <a:t>Anaerob fáradás</a:t>
            </a:r>
            <a:endParaRPr lang="en-US" sz="2800" b="1" dirty="0"/>
          </a:p>
        </p:txBody>
      </p:sp>
      <p:sp>
        <p:nvSpPr>
          <p:cNvPr id="3" name="Szövegdoboz 2"/>
          <p:cNvSpPr txBox="1"/>
          <p:nvPr/>
        </p:nvSpPr>
        <p:spPr>
          <a:xfrm>
            <a:off x="571472" y="2143116"/>
            <a:ext cx="7429552" cy="707886"/>
          </a:xfrm>
          <a:prstGeom prst="rect">
            <a:avLst/>
          </a:prstGeom>
          <a:noFill/>
        </p:spPr>
        <p:txBody>
          <a:bodyPr wrap="square" rtlCol="0">
            <a:spAutoFit/>
          </a:bodyPr>
          <a:lstStyle/>
          <a:p>
            <a:pPr lvl="0" algn="ctr"/>
            <a:r>
              <a:rPr lang="en-GB" sz="2000" b="1" i="1" u="sng" dirty="0" smtClean="0"/>
              <a:t>AF = ((</a:t>
            </a:r>
            <a:r>
              <a:rPr lang="hu-HU" sz="2000" b="1" i="1" u="sng" dirty="0" smtClean="0"/>
              <a:t>legjobb </a:t>
            </a:r>
            <a:r>
              <a:rPr lang="en-GB" sz="2000" b="1" i="1" u="sng" dirty="0" smtClean="0"/>
              <a:t>5 s </a:t>
            </a:r>
            <a:r>
              <a:rPr lang="hu-HU" sz="2000" b="1" i="1" u="sng" dirty="0" smtClean="0"/>
              <a:t>P</a:t>
            </a:r>
            <a:r>
              <a:rPr lang="en-GB" sz="2000" b="1" i="1" u="sng" dirty="0" smtClean="0"/>
              <a:t>- </a:t>
            </a:r>
            <a:r>
              <a:rPr lang="hu-HU" sz="2000" b="1" i="1" u="sng" dirty="0" smtClean="0"/>
              <a:t>leggyengébb</a:t>
            </a:r>
            <a:r>
              <a:rPr lang="en-GB" sz="2000" b="1" i="1" u="sng" dirty="0" smtClean="0"/>
              <a:t> 5 sec P) </a:t>
            </a:r>
            <a:r>
              <a:rPr lang="hu-HU" sz="2000" b="1" i="1" u="sng" dirty="0" smtClean="0"/>
              <a:t>/</a:t>
            </a:r>
            <a:r>
              <a:rPr lang="en-GB" sz="2000" b="1" i="1" u="sng" dirty="0" smtClean="0"/>
              <a:t> (</a:t>
            </a:r>
            <a:r>
              <a:rPr lang="hu-HU" sz="2000" b="1" i="1" u="sng" dirty="0" smtClean="0"/>
              <a:t>legjobb</a:t>
            </a:r>
            <a:r>
              <a:rPr lang="en-GB" sz="2000" b="1" i="1" u="sng" dirty="0" smtClean="0"/>
              <a:t> 5 sec P)) x 100.</a:t>
            </a:r>
            <a:endParaRPr lang="hu-HU" sz="2000" b="1" i="1" dirty="0" smtClean="0"/>
          </a:p>
          <a:p>
            <a:pPr algn="ctr"/>
            <a:endParaRPr lang="en-US" sz="2000" b="1"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00100" y="2357430"/>
            <a:ext cx="7000924" cy="3416320"/>
          </a:xfrm>
          <a:prstGeom prst="rect">
            <a:avLst/>
          </a:prstGeom>
          <a:noFill/>
        </p:spPr>
        <p:txBody>
          <a:bodyPr wrap="square" rtlCol="0">
            <a:spAutoFit/>
          </a:bodyPr>
          <a:lstStyle/>
          <a:p>
            <a:pPr algn="ctr"/>
            <a:r>
              <a:rPr lang="hu-HU" sz="2400" b="1" i="1" u="sng" dirty="0" smtClean="0"/>
              <a:t>A teljes munka számítása 30 </a:t>
            </a:r>
            <a:r>
              <a:rPr lang="hu-HU" sz="2400" b="1" i="1" u="sng" dirty="0" err="1" smtClean="0"/>
              <a:t>s-ra</a:t>
            </a:r>
            <a:r>
              <a:rPr lang="hu-HU" sz="2400" b="1" i="1" u="sng" dirty="0" smtClean="0"/>
              <a:t>:</a:t>
            </a:r>
          </a:p>
          <a:p>
            <a:pPr algn="ctr"/>
            <a:endParaRPr lang="hu-HU" sz="2400" b="1" i="1" u="sng" dirty="0" smtClean="0"/>
          </a:p>
          <a:p>
            <a:pPr algn="ctr"/>
            <a:endParaRPr lang="hu-HU" sz="2400" b="1" i="1" dirty="0" smtClean="0"/>
          </a:p>
          <a:p>
            <a:pPr lvl="0" algn="ctr"/>
            <a:r>
              <a:rPr lang="en-GB" sz="2400" b="1" i="1" u="sng" dirty="0" smtClean="0"/>
              <a:t>A</a:t>
            </a:r>
            <a:r>
              <a:rPr lang="hu-HU" sz="2400" b="1" i="1" u="sng" dirty="0" smtClean="0"/>
              <a:t>K</a:t>
            </a:r>
            <a:r>
              <a:rPr lang="en-GB" sz="2400" b="1" i="1" u="sng" dirty="0" smtClean="0"/>
              <a:t> = </a:t>
            </a:r>
            <a:r>
              <a:rPr lang="hu-HU" sz="2400" b="1" i="1" u="sng" dirty="0" smtClean="0"/>
              <a:t>Az összes 5s-ra számított csúcsteljesítmény </a:t>
            </a:r>
          </a:p>
          <a:p>
            <a:pPr lvl="0" algn="ctr"/>
            <a:endParaRPr lang="hu-HU" sz="2400" b="1" i="1" u="sng" dirty="0" smtClean="0"/>
          </a:p>
          <a:p>
            <a:pPr lvl="0" algn="ctr"/>
            <a:r>
              <a:rPr lang="hu-HU" sz="2400" b="1" i="1" u="sng" dirty="0" smtClean="0"/>
              <a:t>vagy</a:t>
            </a:r>
          </a:p>
          <a:p>
            <a:pPr lvl="0" algn="ctr"/>
            <a:endParaRPr lang="hu-HU" sz="2400" b="1" i="1" dirty="0" smtClean="0"/>
          </a:p>
          <a:p>
            <a:pPr lvl="0" algn="ctr"/>
            <a:r>
              <a:rPr lang="en-GB" sz="2400" b="1" i="1" u="sng" dirty="0" smtClean="0"/>
              <a:t>A</a:t>
            </a:r>
            <a:r>
              <a:rPr lang="hu-HU" sz="2400" b="1" i="1" u="sng" dirty="0" smtClean="0"/>
              <a:t>K</a:t>
            </a:r>
            <a:r>
              <a:rPr lang="en-GB" sz="2400" b="1" i="1" u="sng" dirty="0" smtClean="0"/>
              <a:t> = </a:t>
            </a:r>
            <a:r>
              <a:rPr lang="hu-HU" sz="2400" b="1" i="1" u="sng" dirty="0" smtClean="0"/>
              <a:t>Erő</a:t>
            </a:r>
            <a:r>
              <a:rPr lang="en-GB" sz="2400" b="1" i="1" u="sng" dirty="0" smtClean="0"/>
              <a:t> x T</a:t>
            </a:r>
            <a:r>
              <a:rPr lang="hu-HU" sz="2400" b="1" i="1" u="sng" dirty="0" err="1" smtClean="0"/>
              <a:t>eljes</a:t>
            </a:r>
            <a:r>
              <a:rPr lang="hu-HU" sz="2400" b="1" i="1" u="sng" dirty="0" smtClean="0"/>
              <a:t> távolság</a:t>
            </a:r>
            <a:r>
              <a:rPr lang="en-GB" sz="2400" b="1" i="1" u="sng" dirty="0" smtClean="0"/>
              <a:t> 30 s</a:t>
            </a:r>
            <a:r>
              <a:rPr lang="hu-HU" sz="2400" b="1" i="1" u="sng" dirty="0" smtClean="0"/>
              <a:t> alatt</a:t>
            </a:r>
            <a:r>
              <a:rPr lang="en-GB" sz="2400" b="1" i="1" u="sng" dirty="0" smtClean="0"/>
              <a:t>.</a:t>
            </a:r>
            <a:endParaRPr lang="hu-HU" sz="2400" b="1" i="1" dirty="0" smtClean="0"/>
          </a:p>
          <a:p>
            <a:pPr algn="ctr"/>
            <a:endParaRPr lang="en-US" sz="2400" b="1" i="1" dirty="0"/>
          </a:p>
        </p:txBody>
      </p:sp>
      <p:sp>
        <p:nvSpPr>
          <p:cNvPr id="3" name="Szövegdoboz 2"/>
          <p:cNvSpPr txBox="1"/>
          <p:nvPr/>
        </p:nvSpPr>
        <p:spPr>
          <a:xfrm>
            <a:off x="1214414" y="642918"/>
            <a:ext cx="5643602" cy="954107"/>
          </a:xfrm>
          <a:prstGeom prst="rect">
            <a:avLst/>
          </a:prstGeom>
          <a:noFill/>
        </p:spPr>
        <p:txBody>
          <a:bodyPr wrap="square" rtlCol="0">
            <a:spAutoFit/>
          </a:bodyPr>
          <a:lstStyle/>
          <a:p>
            <a:pPr algn="ctr"/>
            <a:r>
              <a:rPr lang="en-GB" sz="2800" b="1" i="1" u="sng" dirty="0" err="1" smtClean="0"/>
              <a:t>Anaerob</a:t>
            </a:r>
            <a:r>
              <a:rPr lang="en-GB" sz="2800" b="1" i="1" u="sng" dirty="0" smtClean="0"/>
              <a:t> </a:t>
            </a:r>
            <a:r>
              <a:rPr lang="hu-HU" sz="2800" b="1" i="1" u="sng" dirty="0" smtClean="0"/>
              <a:t>K</a:t>
            </a:r>
            <a:r>
              <a:rPr lang="en-GB" sz="2800" b="1" i="1" u="sng" dirty="0" err="1" smtClean="0"/>
              <a:t>apacit</a:t>
            </a:r>
            <a:r>
              <a:rPr lang="hu-HU" sz="2800" b="1" i="1" u="sng" dirty="0" smtClean="0"/>
              <a:t>ás</a:t>
            </a:r>
            <a:r>
              <a:rPr lang="en-GB" sz="2800" b="1" i="1" u="sng" dirty="0" smtClean="0"/>
              <a:t> (A</a:t>
            </a:r>
            <a:r>
              <a:rPr lang="hu-HU" sz="2800" b="1" i="1" u="sng" dirty="0" smtClean="0"/>
              <a:t>K</a:t>
            </a:r>
            <a:r>
              <a:rPr lang="en-GB" sz="2800" b="1" i="1" u="sng" dirty="0" smtClean="0"/>
              <a:t>)</a:t>
            </a:r>
            <a:endParaRPr lang="hu-HU" sz="2800" b="1" i="1" dirty="0" smtClean="0"/>
          </a:p>
          <a:p>
            <a:pPr algn="ct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Wingate Power Test Plot"/>
          <p:cNvPicPr>
            <a:picLocks noChangeAspect="1" noChangeArrowheads="1"/>
          </p:cNvPicPr>
          <p:nvPr/>
        </p:nvPicPr>
        <p:blipFill>
          <a:blip r:embed="rId2" cstate="print"/>
          <a:srcRect/>
          <a:stretch>
            <a:fillRect/>
          </a:stretch>
        </p:blipFill>
        <p:spPr bwMode="auto">
          <a:xfrm>
            <a:off x="2643174" y="1714488"/>
            <a:ext cx="4449106" cy="4449107"/>
          </a:xfrm>
          <a:prstGeom prst="rect">
            <a:avLst/>
          </a:prstGeom>
          <a:noFill/>
        </p:spPr>
      </p:pic>
      <p:sp>
        <p:nvSpPr>
          <p:cNvPr id="3" name="Szövegdoboz 2"/>
          <p:cNvSpPr txBox="1"/>
          <p:nvPr/>
        </p:nvSpPr>
        <p:spPr>
          <a:xfrm>
            <a:off x="1187624" y="404664"/>
            <a:ext cx="6624736" cy="461665"/>
          </a:xfrm>
          <a:prstGeom prst="rect">
            <a:avLst/>
          </a:prstGeom>
          <a:noFill/>
        </p:spPr>
        <p:txBody>
          <a:bodyPr wrap="square" rtlCol="0">
            <a:spAutoFit/>
          </a:bodyPr>
          <a:lstStyle/>
          <a:p>
            <a:pPr algn="ctr"/>
            <a:r>
              <a:rPr lang="hu-HU" sz="2400" b="1" i="1" dirty="0" smtClean="0"/>
              <a:t>A teljesítmény változása 30 mp alatt</a:t>
            </a:r>
            <a:endParaRPr lang="en-US" sz="2400" b="1"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87624" y="1556792"/>
            <a:ext cx="7344816"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hu-HU" sz="2800" b="1" i="1" dirty="0" smtClean="0"/>
              <a:t>Kapcsolat a </a:t>
            </a:r>
            <a:r>
              <a:rPr lang="hu-HU" sz="2800" b="1" i="1" dirty="0" err="1" smtClean="0"/>
              <a:t>Bosco</a:t>
            </a:r>
            <a:r>
              <a:rPr lang="hu-HU" sz="2800" b="1" i="1" dirty="0" smtClean="0"/>
              <a:t> 30 mp-es teszt és a </a:t>
            </a:r>
            <a:r>
              <a:rPr lang="hu-HU" sz="2800" b="1" i="1" dirty="0" err="1" smtClean="0"/>
              <a:t>Wingate</a:t>
            </a:r>
            <a:r>
              <a:rPr lang="hu-HU" sz="2800" b="1" i="1" dirty="0" smtClean="0"/>
              <a:t> teszt eredménye között</a:t>
            </a:r>
            <a:endParaRPr lang="en-US" sz="2800" b="1"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928926" y="3071810"/>
            <a:ext cx="2723246"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hu-HU" sz="2400" b="1" dirty="0" err="1" smtClean="0"/>
              <a:t>Squat</a:t>
            </a:r>
            <a:r>
              <a:rPr lang="hu-HU" sz="2400" b="1" dirty="0" smtClean="0"/>
              <a:t> Test </a:t>
            </a:r>
            <a:r>
              <a:rPr lang="hu-HU" sz="2400" b="1" dirty="0" err="1" smtClean="0"/>
              <a:t>at</a:t>
            </a:r>
            <a:r>
              <a:rPr lang="hu-HU" sz="2400" b="1" dirty="0" smtClean="0"/>
              <a:t> Home </a:t>
            </a:r>
            <a:endParaRPr lang="en-US" sz="2400" dirty="0"/>
          </a:p>
        </p:txBody>
      </p:sp>
      <p:sp>
        <p:nvSpPr>
          <p:cNvPr id="3" name="Téglalap 2"/>
          <p:cNvSpPr/>
          <p:nvPr/>
        </p:nvSpPr>
        <p:spPr>
          <a:xfrm>
            <a:off x="1571604" y="2113618"/>
            <a:ext cx="5500726"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hu-HU" sz="2800" b="1" dirty="0" smtClean="0"/>
              <a:t>Guggolási teszt otthoni használatra </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203848" y="1412776"/>
            <a:ext cx="2907591" cy="646331"/>
          </a:xfrm>
          <a:prstGeom prst="rect">
            <a:avLst/>
          </a:prstGeom>
          <a:solidFill>
            <a:srgbClr val="FFC000"/>
          </a:solidFill>
        </p:spPr>
        <p:txBody>
          <a:bodyPr wrap="none" rtlCol="0">
            <a:spAutoFit/>
          </a:bodyPr>
          <a:lstStyle/>
          <a:p>
            <a:r>
              <a:rPr lang="hu-HU" sz="3600" dirty="0" smtClean="0"/>
              <a:t>RAST futóteszt</a:t>
            </a:r>
            <a:endParaRPr lang="hu-HU" sz="3600" dirty="0"/>
          </a:p>
        </p:txBody>
      </p:sp>
      <p:sp>
        <p:nvSpPr>
          <p:cNvPr id="3" name="Téglalap 2"/>
          <p:cNvSpPr/>
          <p:nvPr/>
        </p:nvSpPr>
        <p:spPr>
          <a:xfrm>
            <a:off x="2818133" y="2339588"/>
            <a:ext cx="3679020" cy="369332"/>
          </a:xfrm>
          <a:prstGeom prst="rect">
            <a:avLst/>
          </a:prstGeom>
          <a:solidFill>
            <a:srgbClr val="FFC000"/>
          </a:solidFill>
        </p:spPr>
        <p:txBody>
          <a:bodyPr wrap="none">
            <a:spAutoFit/>
          </a:bodyPr>
          <a:lstStyle/>
          <a:p>
            <a:r>
              <a:rPr lang="en-US" b="1" dirty="0"/>
              <a:t>Running Based Anaerobic Sprint Test</a:t>
            </a:r>
          </a:p>
        </p:txBody>
      </p:sp>
    </p:spTree>
    <p:extLst>
      <p:ext uri="{BB962C8B-B14F-4D97-AF65-F5344CB8AC3E}">
        <p14:creationId xmlns:p14="http://schemas.microsoft.com/office/powerpoint/2010/main" val="2431651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ST - Prof. Paulo Braga - Fisiologia Exercício UNIDER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91680" y="404664"/>
            <a:ext cx="5799002" cy="3190205"/>
          </a:xfrm>
          <a:prstGeom prst="rect">
            <a:avLst/>
          </a:prstGeom>
        </p:spPr>
      </p:pic>
      <p:pic>
        <p:nvPicPr>
          <p:cNvPr id="3" name="rast test 08 - 01 - 10(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411760" y="3783360"/>
            <a:ext cx="4099520" cy="3074640"/>
          </a:xfrm>
          <a:prstGeom prst="rect">
            <a:avLst/>
          </a:prstGeom>
        </p:spPr>
      </p:pic>
    </p:spTree>
    <p:extLst>
      <p:ext uri="{BB962C8B-B14F-4D97-AF65-F5344CB8AC3E}">
        <p14:creationId xmlns:p14="http://schemas.microsoft.com/office/powerpoint/2010/main" val="36704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26" fill="hold"/>
                                        <p:tgtEl>
                                          <p:spTgt spid="2"/>
                                        </p:tgtEl>
                                      </p:cBhvr>
                                    </p:cmd>
                                  </p:childTnLst>
                                </p:cTn>
                              </p:par>
                            </p:childTnLst>
                          </p:cTn>
                        </p:par>
                        <p:par>
                          <p:cTn id="7" fill="hold">
                            <p:stCondLst>
                              <p:cond delay="111126"/>
                            </p:stCondLst>
                            <p:childTnLst>
                              <p:par>
                                <p:cTn id="8" presetID="1" presetClass="mediacall" presetSubtype="0" fill="hold" nodeType="afterEffect">
                                  <p:stCondLst>
                                    <p:cond delay="0"/>
                                  </p:stCondLst>
                                  <p:childTnLst>
                                    <p:cmd type="call" cmd="playFrom(0.0)">
                                      <p:cBhvr>
                                        <p:cTn id="9" dur="33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73708" y="1392992"/>
            <a:ext cx="8424936" cy="2246769"/>
          </a:xfrm>
          <a:prstGeom prst="rect">
            <a:avLst/>
          </a:prstGeom>
          <a:solidFill>
            <a:schemeClr val="accent3">
              <a:lumMod val="40000"/>
              <a:lumOff val="60000"/>
            </a:schemeClr>
          </a:solidFill>
        </p:spPr>
        <p:txBody>
          <a:bodyPr wrap="square">
            <a:spAutoFit/>
          </a:bodyPr>
          <a:lstStyle/>
          <a:p>
            <a:r>
              <a:rPr lang="hu-HU" sz="2800" dirty="0" smtClean="0"/>
              <a:t>A vizsgálati személyek tömegének meghatározása, bemelegítés.</a:t>
            </a:r>
          </a:p>
          <a:p>
            <a:r>
              <a:rPr lang="hu-HU" sz="2800" dirty="0" err="1" smtClean="0"/>
              <a:t>Bólyák</a:t>
            </a:r>
            <a:r>
              <a:rPr lang="hu-HU" sz="2800" dirty="0" smtClean="0"/>
              <a:t> 35 méterre egymástól.</a:t>
            </a:r>
          </a:p>
          <a:p>
            <a:r>
              <a:rPr lang="hu-HU" sz="2800" dirty="0" smtClean="0"/>
              <a:t>A segítők egyrészt a 35 méteres futás időtartamát mérik, másrészt a pihenőidőt.</a:t>
            </a:r>
            <a:r>
              <a:rPr lang="en-US" sz="2800" dirty="0" smtClean="0"/>
              <a:t> </a:t>
            </a:r>
            <a:endParaRPr lang="hu-HU" sz="2800" dirty="0"/>
          </a:p>
        </p:txBody>
      </p:sp>
      <p:sp>
        <p:nvSpPr>
          <p:cNvPr id="3" name="Szövegdoboz 2"/>
          <p:cNvSpPr txBox="1"/>
          <p:nvPr/>
        </p:nvSpPr>
        <p:spPr>
          <a:xfrm>
            <a:off x="755576" y="3933056"/>
            <a:ext cx="8061201" cy="954107"/>
          </a:xfrm>
          <a:prstGeom prst="rect">
            <a:avLst/>
          </a:prstGeom>
          <a:solidFill>
            <a:schemeClr val="accent2">
              <a:lumMod val="40000"/>
              <a:lumOff val="60000"/>
            </a:schemeClr>
          </a:solidFill>
        </p:spPr>
        <p:txBody>
          <a:bodyPr wrap="square" rtlCol="0">
            <a:spAutoFit/>
          </a:bodyPr>
          <a:lstStyle/>
          <a:p>
            <a:r>
              <a:rPr lang="hu-HU" sz="2800" dirty="0" smtClean="0"/>
              <a:t>A VSZ a 35 méterre elhelyezett </a:t>
            </a:r>
            <a:r>
              <a:rPr lang="hu-HU" sz="2800" dirty="0" err="1" smtClean="0"/>
              <a:t>bólyák</a:t>
            </a:r>
            <a:r>
              <a:rPr lang="hu-HU" sz="2800" dirty="0" smtClean="0"/>
              <a:t> között fut, maximális erőkifejtéssel hatszor. Közötte 10 s pihenők.</a:t>
            </a:r>
            <a:endParaRPr lang="hu-HU" sz="2800" dirty="0"/>
          </a:p>
        </p:txBody>
      </p:sp>
      <p:sp>
        <p:nvSpPr>
          <p:cNvPr id="4" name="Szövegdoboz 3"/>
          <p:cNvSpPr txBox="1"/>
          <p:nvPr/>
        </p:nvSpPr>
        <p:spPr>
          <a:xfrm>
            <a:off x="950029" y="5113105"/>
            <a:ext cx="7672294" cy="523220"/>
          </a:xfrm>
          <a:prstGeom prst="rect">
            <a:avLst/>
          </a:prstGeom>
          <a:solidFill>
            <a:srgbClr val="00B0F0"/>
          </a:solidFill>
        </p:spPr>
        <p:txBody>
          <a:bodyPr wrap="square" rtlCol="0">
            <a:spAutoFit/>
          </a:bodyPr>
          <a:lstStyle/>
          <a:p>
            <a:r>
              <a:rPr lang="hu-HU" sz="2800" dirty="0" smtClean="0"/>
              <a:t>A segítők lejegyzik a 6 futás időtartamát.</a:t>
            </a:r>
            <a:endParaRPr lang="hu-HU" sz="2800" dirty="0"/>
          </a:p>
        </p:txBody>
      </p:sp>
      <p:sp>
        <p:nvSpPr>
          <p:cNvPr id="5" name="Szövegdoboz 4"/>
          <p:cNvSpPr txBox="1"/>
          <p:nvPr/>
        </p:nvSpPr>
        <p:spPr>
          <a:xfrm>
            <a:off x="2915816" y="359658"/>
            <a:ext cx="2743694" cy="646331"/>
          </a:xfrm>
          <a:prstGeom prst="rect">
            <a:avLst/>
          </a:prstGeom>
          <a:solidFill>
            <a:srgbClr val="C00000"/>
          </a:solidFill>
        </p:spPr>
        <p:txBody>
          <a:bodyPr wrap="square" rtlCol="0">
            <a:spAutoFit/>
          </a:bodyPr>
          <a:lstStyle/>
          <a:p>
            <a:pPr algn="ctr"/>
            <a:r>
              <a:rPr lang="hu-HU" sz="3600" dirty="0" smtClean="0"/>
              <a:t>Protokoll</a:t>
            </a:r>
            <a:endParaRPr lang="hu-HU" sz="3600" dirty="0"/>
          </a:p>
        </p:txBody>
      </p:sp>
    </p:spTree>
    <p:extLst>
      <p:ext uri="{BB962C8B-B14F-4D97-AF65-F5344CB8AC3E}">
        <p14:creationId xmlns:p14="http://schemas.microsoft.com/office/powerpoint/2010/main" val="697820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203848" y="616332"/>
            <a:ext cx="2010487" cy="584775"/>
          </a:xfrm>
          <a:prstGeom prst="rect">
            <a:avLst/>
          </a:prstGeom>
          <a:solidFill>
            <a:srgbClr val="C00000"/>
          </a:solidFill>
        </p:spPr>
        <p:txBody>
          <a:bodyPr wrap="none" rtlCol="0">
            <a:spAutoFit/>
          </a:bodyPr>
          <a:lstStyle/>
          <a:p>
            <a:r>
              <a:rPr lang="hu-HU" sz="3200" dirty="0" smtClean="0"/>
              <a:t>Kiértékelés</a:t>
            </a:r>
            <a:endParaRPr lang="hu-HU" sz="3200" dirty="0"/>
          </a:p>
        </p:txBody>
      </p:sp>
      <p:sp>
        <p:nvSpPr>
          <p:cNvPr id="3" name="Szövegdoboz 2"/>
          <p:cNvSpPr txBox="1"/>
          <p:nvPr/>
        </p:nvSpPr>
        <p:spPr>
          <a:xfrm>
            <a:off x="3086027" y="1556792"/>
            <a:ext cx="2246128" cy="584775"/>
          </a:xfrm>
          <a:prstGeom prst="rect">
            <a:avLst/>
          </a:prstGeom>
          <a:solidFill>
            <a:schemeClr val="accent1"/>
          </a:solidFill>
        </p:spPr>
        <p:txBody>
          <a:bodyPr wrap="none" rtlCol="0">
            <a:spAutoFit/>
          </a:bodyPr>
          <a:lstStyle/>
          <a:p>
            <a:r>
              <a:rPr lang="hu-HU" sz="3200" dirty="0" smtClean="0"/>
              <a:t>P=(m•d</a:t>
            </a:r>
            <a:r>
              <a:rPr lang="hu-HU" sz="3200" baseline="30000" dirty="0" smtClean="0"/>
              <a:t>2</a:t>
            </a:r>
            <a:r>
              <a:rPr lang="hu-HU" sz="3200" dirty="0" smtClean="0"/>
              <a:t>)/t</a:t>
            </a:r>
            <a:r>
              <a:rPr lang="hu-HU" sz="3200" baseline="30000" dirty="0" smtClean="0"/>
              <a:t>3</a:t>
            </a:r>
            <a:endParaRPr lang="hu-HU" sz="3200" baseline="30000" dirty="0"/>
          </a:p>
        </p:txBody>
      </p:sp>
      <p:sp>
        <p:nvSpPr>
          <p:cNvPr id="4" name="Szövegdoboz 3"/>
          <p:cNvSpPr txBox="1"/>
          <p:nvPr/>
        </p:nvSpPr>
        <p:spPr>
          <a:xfrm>
            <a:off x="1691680" y="2564904"/>
            <a:ext cx="5944641" cy="369332"/>
          </a:xfrm>
          <a:prstGeom prst="rect">
            <a:avLst/>
          </a:prstGeom>
          <a:noFill/>
        </p:spPr>
        <p:txBody>
          <a:bodyPr wrap="none" rtlCol="0">
            <a:spAutoFit/>
          </a:bodyPr>
          <a:lstStyle/>
          <a:p>
            <a:r>
              <a:rPr lang="hu-HU" dirty="0" smtClean="0"/>
              <a:t>m: a futó tömege, d: a távolság (35m), t: egy futás időtartama</a:t>
            </a:r>
            <a:endParaRPr lang="hu-HU" dirty="0"/>
          </a:p>
        </p:txBody>
      </p:sp>
      <p:graphicFrame>
        <p:nvGraphicFramePr>
          <p:cNvPr id="14" name="Táblázat 13"/>
          <p:cNvGraphicFramePr>
            <a:graphicFrameLocks noGrp="1"/>
          </p:cNvGraphicFramePr>
          <p:nvPr>
            <p:extLst>
              <p:ext uri="{D42A27DB-BD31-4B8C-83A1-F6EECF244321}">
                <p14:modId xmlns:p14="http://schemas.microsoft.com/office/powerpoint/2010/main" val="3173232415"/>
              </p:ext>
            </p:extLst>
          </p:nvPr>
        </p:nvGraphicFramePr>
        <p:xfrm>
          <a:off x="1310456" y="4077072"/>
          <a:ext cx="6707088" cy="2560320"/>
        </p:xfrm>
        <a:graphic>
          <a:graphicData uri="http://schemas.openxmlformats.org/drawingml/2006/table">
            <a:tbl>
              <a:tblPr/>
              <a:tblGrid>
                <a:gridCol w="2235696"/>
                <a:gridCol w="2235696"/>
                <a:gridCol w="2235696"/>
              </a:tblGrid>
              <a:tr h="0">
                <a:tc>
                  <a:txBody>
                    <a:bodyPr/>
                    <a:lstStyle/>
                    <a:p>
                      <a:pPr algn="ctr"/>
                      <a:r>
                        <a:rPr lang="hu-HU" sz="2000" dirty="0"/>
                        <a:t>Sprint</a:t>
                      </a:r>
                    </a:p>
                  </a:txBody>
                  <a:tcPr marL="30480" marR="30480" marT="30480" marB="30480" anchor="ctr">
                    <a:lnL>
                      <a:noFill/>
                    </a:lnL>
                    <a:lnR>
                      <a:noFill/>
                    </a:lnR>
                    <a:lnT>
                      <a:noFill/>
                    </a:lnT>
                    <a:lnB>
                      <a:noFill/>
                    </a:lnB>
                  </a:tcPr>
                </a:tc>
                <a:tc>
                  <a:txBody>
                    <a:bodyPr/>
                    <a:lstStyle/>
                    <a:p>
                      <a:pPr algn="ctr"/>
                      <a:r>
                        <a:rPr lang="hu-HU" sz="2000" dirty="0" smtClean="0"/>
                        <a:t>Idő </a:t>
                      </a:r>
                      <a:r>
                        <a:rPr lang="hu-HU" sz="2000" dirty="0"/>
                        <a:t>(</a:t>
                      </a:r>
                      <a:r>
                        <a:rPr lang="hu-HU" sz="2000" dirty="0" smtClean="0"/>
                        <a:t>sec)</a:t>
                      </a:r>
                      <a:endParaRPr lang="hu-HU" sz="2000" dirty="0"/>
                    </a:p>
                  </a:txBody>
                  <a:tcPr marL="30480" marR="30480" marT="30480" marB="30480" anchor="ctr">
                    <a:lnL>
                      <a:noFill/>
                    </a:lnL>
                    <a:lnR>
                      <a:noFill/>
                    </a:lnR>
                    <a:lnT>
                      <a:noFill/>
                    </a:lnT>
                    <a:lnB>
                      <a:noFill/>
                    </a:lnB>
                  </a:tcPr>
                </a:tc>
                <a:tc>
                  <a:txBody>
                    <a:bodyPr/>
                    <a:lstStyle/>
                    <a:p>
                      <a:pPr algn="ctr"/>
                      <a:r>
                        <a:rPr lang="hu-HU" sz="2000" dirty="0" smtClean="0"/>
                        <a:t>P </a:t>
                      </a:r>
                      <a:r>
                        <a:rPr lang="hu-HU" sz="2000" dirty="0"/>
                        <a:t>(</a:t>
                      </a:r>
                      <a:r>
                        <a:rPr lang="hu-HU" sz="2000" dirty="0" smtClean="0"/>
                        <a:t>watt)</a:t>
                      </a:r>
                      <a:endParaRPr lang="hu-HU" sz="2000" dirty="0"/>
                    </a:p>
                  </a:txBody>
                  <a:tcPr marL="30480" marR="30480" marT="30480" marB="30480" anchor="ctr">
                    <a:lnL>
                      <a:noFill/>
                    </a:lnL>
                    <a:lnR>
                      <a:noFill/>
                    </a:lnR>
                    <a:lnT>
                      <a:noFill/>
                    </a:lnT>
                    <a:lnB>
                      <a:noFill/>
                    </a:lnB>
                  </a:tcPr>
                </a:tc>
              </a:tr>
              <a:tr h="0">
                <a:tc>
                  <a:txBody>
                    <a:bodyPr/>
                    <a:lstStyle/>
                    <a:p>
                      <a:pPr algn="ctr"/>
                      <a:r>
                        <a:rPr lang="hu-HU" sz="2000" dirty="0"/>
                        <a:t>1</a:t>
                      </a:r>
                    </a:p>
                  </a:txBody>
                  <a:tcPr marL="30480" marR="30480" marT="30480" marB="30480" anchor="ctr">
                    <a:lnL>
                      <a:noFill/>
                    </a:lnL>
                    <a:lnR>
                      <a:noFill/>
                    </a:lnR>
                    <a:lnT>
                      <a:noFill/>
                    </a:lnT>
                    <a:lnB>
                      <a:noFill/>
                    </a:lnB>
                  </a:tcPr>
                </a:tc>
                <a:tc>
                  <a:txBody>
                    <a:bodyPr/>
                    <a:lstStyle/>
                    <a:p>
                      <a:pPr algn="ctr"/>
                      <a:r>
                        <a:rPr lang="hu-HU" sz="2000"/>
                        <a:t>4.52</a:t>
                      </a:r>
                    </a:p>
                  </a:txBody>
                  <a:tcPr marL="30480" marR="30480" marT="30480" marB="30480" anchor="ctr">
                    <a:lnL>
                      <a:noFill/>
                    </a:lnL>
                    <a:lnR>
                      <a:noFill/>
                    </a:lnR>
                    <a:lnT>
                      <a:noFill/>
                    </a:lnT>
                    <a:lnB>
                      <a:noFill/>
                    </a:lnB>
                  </a:tcPr>
                </a:tc>
                <a:tc>
                  <a:txBody>
                    <a:bodyPr/>
                    <a:lstStyle/>
                    <a:p>
                      <a:pPr algn="ctr"/>
                      <a:r>
                        <a:rPr lang="hu-HU" sz="2000"/>
                        <a:t>1008</a:t>
                      </a:r>
                    </a:p>
                  </a:txBody>
                  <a:tcPr marL="30480" marR="30480" marT="30480" marB="30480" anchor="ctr">
                    <a:lnL>
                      <a:noFill/>
                    </a:lnL>
                    <a:lnR>
                      <a:noFill/>
                    </a:lnR>
                    <a:lnT>
                      <a:noFill/>
                    </a:lnT>
                    <a:lnB>
                      <a:noFill/>
                    </a:lnB>
                  </a:tcPr>
                </a:tc>
              </a:tr>
              <a:tr h="0">
                <a:tc>
                  <a:txBody>
                    <a:bodyPr/>
                    <a:lstStyle/>
                    <a:p>
                      <a:pPr algn="ctr"/>
                      <a:r>
                        <a:rPr lang="hu-HU" sz="2000" dirty="0"/>
                        <a:t>2</a:t>
                      </a:r>
                    </a:p>
                  </a:txBody>
                  <a:tcPr marL="30480" marR="30480" marT="30480" marB="30480" anchor="ctr">
                    <a:lnL>
                      <a:noFill/>
                    </a:lnL>
                    <a:lnR>
                      <a:noFill/>
                    </a:lnR>
                    <a:lnT>
                      <a:noFill/>
                    </a:lnT>
                    <a:lnB>
                      <a:noFill/>
                    </a:lnB>
                  </a:tcPr>
                </a:tc>
                <a:tc>
                  <a:txBody>
                    <a:bodyPr/>
                    <a:lstStyle/>
                    <a:p>
                      <a:pPr algn="ctr"/>
                      <a:r>
                        <a:rPr lang="hu-HU" sz="2000"/>
                        <a:t>4.75</a:t>
                      </a:r>
                    </a:p>
                  </a:txBody>
                  <a:tcPr marL="30480" marR="30480" marT="30480" marB="30480" anchor="ctr">
                    <a:lnL>
                      <a:noFill/>
                    </a:lnL>
                    <a:lnR>
                      <a:noFill/>
                    </a:lnR>
                    <a:lnT>
                      <a:noFill/>
                    </a:lnT>
                    <a:lnB>
                      <a:noFill/>
                    </a:lnB>
                  </a:tcPr>
                </a:tc>
                <a:tc>
                  <a:txBody>
                    <a:bodyPr/>
                    <a:lstStyle/>
                    <a:p>
                      <a:pPr algn="ctr"/>
                      <a:r>
                        <a:rPr lang="hu-HU" sz="2000"/>
                        <a:t>869</a:t>
                      </a:r>
                    </a:p>
                  </a:txBody>
                  <a:tcPr marL="30480" marR="30480" marT="30480" marB="30480" anchor="ctr">
                    <a:lnL>
                      <a:noFill/>
                    </a:lnL>
                    <a:lnR>
                      <a:noFill/>
                    </a:lnR>
                    <a:lnT>
                      <a:noFill/>
                    </a:lnT>
                    <a:lnB>
                      <a:noFill/>
                    </a:lnB>
                  </a:tcPr>
                </a:tc>
              </a:tr>
              <a:tr h="0">
                <a:tc>
                  <a:txBody>
                    <a:bodyPr/>
                    <a:lstStyle/>
                    <a:p>
                      <a:pPr algn="ctr"/>
                      <a:r>
                        <a:rPr lang="hu-HU" sz="2000" dirty="0"/>
                        <a:t>3</a:t>
                      </a:r>
                    </a:p>
                  </a:txBody>
                  <a:tcPr marL="30480" marR="30480" marT="30480" marB="30480" anchor="ctr">
                    <a:lnL>
                      <a:noFill/>
                    </a:lnL>
                    <a:lnR>
                      <a:noFill/>
                    </a:lnR>
                    <a:lnT>
                      <a:noFill/>
                    </a:lnT>
                    <a:lnB>
                      <a:noFill/>
                    </a:lnB>
                  </a:tcPr>
                </a:tc>
                <a:tc>
                  <a:txBody>
                    <a:bodyPr/>
                    <a:lstStyle/>
                    <a:p>
                      <a:pPr algn="ctr"/>
                      <a:r>
                        <a:rPr lang="hu-HU" sz="2000"/>
                        <a:t>4.92</a:t>
                      </a:r>
                    </a:p>
                  </a:txBody>
                  <a:tcPr marL="30480" marR="30480" marT="30480" marB="30480" anchor="ctr">
                    <a:lnL>
                      <a:noFill/>
                    </a:lnL>
                    <a:lnR>
                      <a:noFill/>
                    </a:lnR>
                    <a:lnT>
                      <a:noFill/>
                    </a:lnT>
                    <a:lnB>
                      <a:noFill/>
                    </a:lnB>
                  </a:tcPr>
                </a:tc>
                <a:tc>
                  <a:txBody>
                    <a:bodyPr/>
                    <a:lstStyle/>
                    <a:p>
                      <a:pPr algn="ctr"/>
                      <a:r>
                        <a:rPr lang="hu-HU" sz="2000"/>
                        <a:t>782</a:t>
                      </a:r>
                    </a:p>
                  </a:txBody>
                  <a:tcPr marL="30480" marR="30480" marT="30480" marB="30480" anchor="ctr">
                    <a:lnL>
                      <a:noFill/>
                    </a:lnL>
                    <a:lnR>
                      <a:noFill/>
                    </a:lnR>
                    <a:lnT>
                      <a:noFill/>
                    </a:lnT>
                    <a:lnB>
                      <a:noFill/>
                    </a:lnB>
                  </a:tcPr>
                </a:tc>
              </a:tr>
              <a:tr h="0">
                <a:tc>
                  <a:txBody>
                    <a:bodyPr/>
                    <a:lstStyle/>
                    <a:p>
                      <a:pPr algn="ctr"/>
                      <a:r>
                        <a:rPr lang="hu-HU" sz="2000"/>
                        <a:t>4</a:t>
                      </a:r>
                    </a:p>
                  </a:txBody>
                  <a:tcPr marL="30480" marR="30480" marT="30480" marB="30480" anchor="ctr">
                    <a:lnL>
                      <a:noFill/>
                    </a:lnL>
                    <a:lnR>
                      <a:noFill/>
                    </a:lnR>
                    <a:lnT>
                      <a:noFill/>
                    </a:lnT>
                    <a:lnB>
                      <a:noFill/>
                    </a:lnB>
                  </a:tcPr>
                </a:tc>
                <a:tc>
                  <a:txBody>
                    <a:bodyPr/>
                    <a:lstStyle/>
                    <a:p>
                      <a:pPr algn="ctr"/>
                      <a:r>
                        <a:rPr lang="hu-HU" sz="2000" dirty="0"/>
                        <a:t>5.21</a:t>
                      </a:r>
                    </a:p>
                  </a:txBody>
                  <a:tcPr marL="30480" marR="30480" marT="30480" marB="30480" anchor="ctr">
                    <a:lnL>
                      <a:noFill/>
                    </a:lnL>
                    <a:lnR>
                      <a:noFill/>
                    </a:lnR>
                    <a:lnT>
                      <a:noFill/>
                    </a:lnT>
                    <a:lnB>
                      <a:noFill/>
                    </a:lnB>
                  </a:tcPr>
                </a:tc>
                <a:tc>
                  <a:txBody>
                    <a:bodyPr/>
                    <a:lstStyle/>
                    <a:p>
                      <a:pPr algn="ctr"/>
                      <a:r>
                        <a:rPr lang="hu-HU" sz="2000"/>
                        <a:t>658</a:t>
                      </a:r>
                    </a:p>
                  </a:txBody>
                  <a:tcPr marL="30480" marR="30480" marT="30480" marB="30480" anchor="ctr">
                    <a:lnL>
                      <a:noFill/>
                    </a:lnL>
                    <a:lnR>
                      <a:noFill/>
                    </a:lnR>
                    <a:lnT>
                      <a:noFill/>
                    </a:lnT>
                    <a:lnB>
                      <a:noFill/>
                    </a:lnB>
                  </a:tcPr>
                </a:tc>
              </a:tr>
              <a:tr h="0">
                <a:tc>
                  <a:txBody>
                    <a:bodyPr/>
                    <a:lstStyle/>
                    <a:p>
                      <a:pPr algn="ctr"/>
                      <a:r>
                        <a:rPr lang="hu-HU" sz="2000"/>
                        <a:t>5</a:t>
                      </a:r>
                    </a:p>
                  </a:txBody>
                  <a:tcPr marL="30480" marR="30480" marT="30480" marB="30480" anchor="ctr">
                    <a:lnL>
                      <a:noFill/>
                    </a:lnL>
                    <a:lnR>
                      <a:noFill/>
                    </a:lnR>
                    <a:lnT>
                      <a:noFill/>
                    </a:lnT>
                    <a:lnB>
                      <a:noFill/>
                    </a:lnB>
                  </a:tcPr>
                </a:tc>
                <a:tc>
                  <a:txBody>
                    <a:bodyPr/>
                    <a:lstStyle/>
                    <a:p>
                      <a:pPr algn="ctr"/>
                      <a:r>
                        <a:rPr lang="hu-HU" sz="2000" dirty="0"/>
                        <a:t>5.46</a:t>
                      </a:r>
                    </a:p>
                  </a:txBody>
                  <a:tcPr marL="30480" marR="30480" marT="30480" marB="30480" anchor="ctr">
                    <a:lnL>
                      <a:noFill/>
                    </a:lnL>
                    <a:lnR>
                      <a:noFill/>
                    </a:lnR>
                    <a:lnT>
                      <a:noFill/>
                    </a:lnT>
                    <a:lnB>
                      <a:noFill/>
                    </a:lnB>
                  </a:tcPr>
                </a:tc>
                <a:tc>
                  <a:txBody>
                    <a:bodyPr/>
                    <a:lstStyle/>
                    <a:p>
                      <a:pPr algn="ctr"/>
                      <a:r>
                        <a:rPr lang="hu-HU" sz="2000"/>
                        <a:t>572</a:t>
                      </a:r>
                    </a:p>
                  </a:txBody>
                  <a:tcPr marL="30480" marR="30480" marT="30480" marB="30480" anchor="ctr">
                    <a:lnL>
                      <a:noFill/>
                    </a:lnL>
                    <a:lnR>
                      <a:noFill/>
                    </a:lnR>
                    <a:lnT>
                      <a:noFill/>
                    </a:lnT>
                    <a:lnB>
                      <a:noFill/>
                    </a:lnB>
                  </a:tcPr>
                </a:tc>
              </a:tr>
              <a:tr h="0">
                <a:tc>
                  <a:txBody>
                    <a:bodyPr/>
                    <a:lstStyle/>
                    <a:p>
                      <a:pPr algn="ctr"/>
                      <a:r>
                        <a:rPr lang="hu-HU" sz="2000"/>
                        <a:t>6</a:t>
                      </a:r>
                    </a:p>
                  </a:txBody>
                  <a:tcPr marL="30480" marR="30480" marT="30480" marB="30480" anchor="ctr">
                    <a:lnL>
                      <a:noFill/>
                    </a:lnL>
                    <a:lnR>
                      <a:noFill/>
                    </a:lnR>
                    <a:lnT>
                      <a:noFill/>
                    </a:lnT>
                    <a:lnB>
                      <a:noFill/>
                    </a:lnB>
                  </a:tcPr>
                </a:tc>
                <a:tc>
                  <a:txBody>
                    <a:bodyPr/>
                    <a:lstStyle/>
                    <a:p>
                      <a:pPr algn="ctr"/>
                      <a:r>
                        <a:rPr lang="hu-HU" sz="2000" dirty="0"/>
                        <a:t>5.62</a:t>
                      </a:r>
                    </a:p>
                  </a:txBody>
                  <a:tcPr marL="30480" marR="30480" marT="30480" marB="30480" anchor="ctr">
                    <a:lnL>
                      <a:noFill/>
                    </a:lnL>
                    <a:lnR>
                      <a:noFill/>
                    </a:lnR>
                    <a:lnT>
                      <a:noFill/>
                    </a:lnT>
                    <a:lnB>
                      <a:noFill/>
                    </a:lnB>
                  </a:tcPr>
                </a:tc>
                <a:tc>
                  <a:txBody>
                    <a:bodyPr/>
                    <a:lstStyle/>
                    <a:p>
                      <a:pPr algn="ctr"/>
                      <a:r>
                        <a:rPr lang="hu-HU" sz="2000" dirty="0"/>
                        <a:t>524</a:t>
                      </a:r>
                    </a:p>
                  </a:txBody>
                  <a:tcPr marL="30480" marR="30480" marT="30480" marB="30480" anchor="ctr">
                    <a:lnL>
                      <a:noFill/>
                    </a:lnL>
                    <a:lnR>
                      <a:noFill/>
                    </a:lnR>
                    <a:lnT>
                      <a:noFill/>
                    </a:lnT>
                    <a:lnB>
                      <a:noFill/>
                    </a:lnB>
                  </a:tcPr>
                </a:tc>
              </a:tr>
            </a:tbl>
          </a:graphicData>
        </a:graphic>
      </p:graphicFrame>
      <p:sp>
        <p:nvSpPr>
          <p:cNvPr id="16" name="Rectangle 4"/>
          <p:cNvSpPr>
            <a:spLocks noChangeArrowheads="1"/>
          </p:cNvSpPr>
          <p:nvPr/>
        </p:nvSpPr>
        <p:spPr bwMode="auto">
          <a:xfrm>
            <a:off x="3315714" y="3537428"/>
            <a:ext cx="26965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hu-HU" sz="2000" dirty="0" smtClean="0">
                <a:latin typeface="Arial" charset="0"/>
                <a:cs typeface="Arial" charset="0"/>
              </a:rPr>
              <a:t>atléta tömege</a:t>
            </a:r>
            <a:r>
              <a:rPr kumimoji="0" lang="hu-HU" sz="2000" b="0" i="0" u="none" strike="noStrike" cap="none" normalizeH="0" baseline="0" dirty="0" smtClean="0">
                <a:ln>
                  <a:noFill/>
                </a:ln>
                <a:solidFill>
                  <a:schemeClr val="tx1"/>
                </a:solidFill>
                <a:effectLst/>
                <a:latin typeface="Arial" charset="0"/>
                <a:cs typeface="Arial" charset="0"/>
              </a:rPr>
              <a:t> = 76 Kg</a:t>
            </a:r>
          </a:p>
        </p:txBody>
      </p:sp>
      <p:sp>
        <p:nvSpPr>
          <p:cNvPr id="17" name="Szövegdoboz 16"/>
          <p:cNvSpPr txBox="1"/>
          <p:nvPr/>
        </p:nvSpPr>
        <p:spPr>
          <a:xfrm>
            <a:off x="468680" y="3296484"/>
            <a:ext cx="761940" cy="369332"/>
          </a:xfrm>
          <a:prstGeom prst="rect">
            <a:avLst/>
          </a:prstGeom>
          <a:noFill/>
        </p:spPr>
        <p:txBody>
          <a:bodyPr wrap="none" rtlCol="0">
            <a:spAutoFit/>
          </a:bodyPr>
          <a:lstStyle/>
          <a:p>
            <a:r>
              <a:rPr lang="hu-HU" dirty="0" smtClean="0"/>
              <a:t>Példa:</a:t>
            </a:r>
            <a:endParaRPr lang="hu-HU" dirty="0"/>
          </a:p>
        </p:txBody>
      </p:sp>
    </p:spTree>
    <p:extLst>
      <p:ext uri="{BB962C8B-B14F-4D97-AF65-F5344CB8AC3E}">
        <p14:creationId xmlns:p14="http://schemas.microsoft.com/office/powerpoint/2010/main" val="94572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432676" y="476671"/>
            <a:ext cx="8208912" cy="1323439"/>
          </a:xfrm>
          <a:prstGeom prst="rect">
            <a:avLst/>
          </a:prstGeom>
        </p:spPr>
        <p:txBody>
          <a:bodyPr wrap="square">
            <a:spAutoFit/>
          </a:bodyPr>
          <a:lstStyle/>
          <a:p>
            <a:r>
              <a:rPr lang="en-US" sz="2000" dirty="0"/>
              <a:t>Maximum </a:t>
            </a:r>
            <a:r>
              <a:rPr lang="en-US" sz="2000" dirty="0" smtClean="0"/>
              <a:t>P </a:t>
            </a:r>
            <a:r>
              <a:rPr lang="en-US" sz="2000" dirty="0"/>
              <a:t>	= 1008 watts</a:t>
            </a:r>
          </a:p>
          <a:p>
            <a:r>
              <a:rPr lang="en-US" sz="2000" dirty="0"/>
              <a:t>Minimum </a:t>
            </a:r>
            <a:r>
              <a:rPr lang="en-US" sz="2000" dirty="0" smtClean="0"/>
              <a:t>P </a:t>
            </a:r>
            <a:r>
              <a:rPr lang="en-US" sz="2000" dirty="0"/>
              <a:t>	= 524 watts</a:t>
            </a:r>
          </a:p>
          <a:p>
            <a:r>
              <a:rPr lang="hu-HU" sz="2000" dirty="0" smtClean="0"/>
              <a:t>Átlagos</a:t>
            </a:r>
            <a:r>
              <a:rPr lang="en-US" sz="2000" dirty="0" smtClean="0"/>
              <a:t> P</a:t>
            </a:r>
            <a:r>
              <a:rPr lang="hu-HU" sz="2000" dirty="0" smtClean="0"/>
              <a:t>	</a:t>
            </a:r>
            <a:r>
              <a:rPr lang="en-US" sz="2000" dirty="0" smtClean="0"/>
              <a:t>= </a:t>
            </a:r>
            <a:r>
              <a:rPr lang="en-US" sz="2000" dirty="0"/>
              <a:t>736 watts</a:t>
            </a:r>
          </a:p>
          <a:p>
            <a:r>
              <a:rPr lang="en-US" sz="2000" dirty="0"/>
              <a:t>Fatigue Index 	= </a:t>
            </a:r>
            <a:r>
              <a:rPr lang="hu-HU" sz="2000" dirty="0" smtClean="0"/>
              <a:t>(</a:t>
            </a:r>
            <a:r>
              <a:rPr lang="hu-HU" sz="2000" dirty="0" err="1" smtClean="0"/>
              <a:t>Max-Min</a:t>
            </a:r>
            <a:r>
              <a:rPr lang="hu-HU" sz="2000" dirty="0" smtClean="0"/>
              <a:t>)/ összes idő= </a:t>
            </a:r>
            <a:r>
              <a:rPr lang="en-US" sz="2000" dirty="0" smtClean="0"/>
              <a:t>484 </a:t>
            </a:r>
            <a:r>
              <a:rPr lang="en-US" sz="2000" dirty="0"/>
              <a:t>÷ 30.48 = 15.8 watts/sec</a:t>
            </a:r>
            <a:endParaRPr lang="hu-HU" sz="2000" dirty="0"/>
          </a:p>
        </p:txBody>
      </p:sp>
      <p:sp>
        <p:nvSpPr>
          <p:cNvPr id="4" name="Téglalap 3"/>
          <p:cNvSpPr/>
          <p:nvPr/>
        </p:nvSpPr>
        <p:spPr>
          <a:xfrm>
            <a:off x="180648" y="1988840"/>
            <a:ext cx="8712968" cy="3693319"/>
          </a:xfrm>
          <a:prstGeom prst="rect">
            <a:avLst/>
          </a:prstGeom>
        </p:spPr>
        <p:txBody>
          <a:bodyPr wrap="square">
            <a:spAutoFit/>
          </a:bodyPr>
          <a:lstStyle/>
          <a:p>
            <a:r>
              <a:rPr lang="en-US" b="1" dirty="0"/>
              <a:t>Maximum Power</a:t>
            </a:r>
          </a:p>
          <a:p>
            <a:r>
              <a:rPr lang="en-US" dirty="0"/>
              <a:t>Is a measure of the highest power output and provides information about strength and maximal sprint speed. Research range is 1054 watts to 676 watts.</a:t>
            </a:r>
          </a:p>
          <a:p>
            <a:r>
              <a:rPr lang="en-US" b="1" dirty="0"/>
              <a:t>Minimum Power</a:t>
            </a:r>
          </a:p>
          <a:p>
            <a:r>
              <a:rPr lang="en-US" dirty="0"/>
              <a:t>Is the lowest power output achieved and is used to calculate the Fatigue Index. Research range is 674 watts to 319 watts.</a:t>
            </a:r>
          </a:p>
          <a:p>
            <a:r>
              <a:rPr lang="en-US" b="1" dirty="0"/>
              <a:t>Average Power</a:t>
            </a:r>
          </a:p>
          <a:p>
            <a:r>
              <a:rPr lang="en-US" dirty="0"/>
              <a:t>The higher the score the better the athlete's ability to maintain anaerobic performance over time.</a:t>
            </a:r>
          </a:p>
          <a:p>
            <a:r>
              <a:rPr lang="en-US" b="1" dirty="0"/>
              <a:t>Fatigue Index</a:t>
            </a:r>
          </a:p>
          <a:p>
            <a:r>
              <a:rPr lang="en-US" dirty="0"/>
              <a:t>Indicates the rate at which power declines for the athlete. The lower the value the higher the ability for the athlete to maintain anaerobic performance. With a high fatigue index value (&gt;10) the athlete may need to focus on improving their lactate tolerance.</a:t>
            </a:r>
          </a:p>
        </p:txBody>
      </p:sp>
    </p:spTree>
    <p:extLst>
      <p:ext uri="{BB962C8B-B14F-4D97-AF65-F5344CB8AC3E}">
        <p14:creationId xmlns:p14="http://schemas.microsoft.com/office/powerpoint/2010/main" val="747526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0" y="1268760"/>
            <a:ext cx="9144000" cy="3693319"/>
          </a:xfrm>
          <a:prstGeom prst="rect">
            <a:avLst/>
          </a:prstGeom>
        </p:spPr>
        <p:txBody>
          <a:bodyPr wrap="square">
            <a:spAutoFit/>
          </a:bodyPr>
          <a:lstStyle/>
          <a:p>
            <a:r>
              <a:rPr lang="en-US" b="1" dirty="0"/>
              <a:t>Analysis</a:t>
            </a:r>
          </a:p>
          <a:p>
            <a:r>
              <a:rPr lang="en-US" dirty="0"/>
              <a:t>Analysis of the test result is by comparing it with the athlete's previous results for this test. It is expected that, with appropriate training between each test, the analysis would indicate an improvement in the athlete's anaerobic capacity.</a:t>
            </a:r>
          </a:p>
          <a:p>
            <a:r>
              <a:rPr lang="en-US" b="1" dirty="0"/>
              <a:t>Target Group</a:t>
            </a:r>
          </a:p>
          <a:p>
            <a:r>
              <a:rPr lang="en-US" dirty="0"/>
              <a:t>This test is suitable for sprint and endurance athletes and players of endurance sports (e.g. football, </a:t>
            </a:r>
            <a:r>
              <a:rPr lang="en-US" dirty="0" smtClean="0"/>
              <a:t>rugby).</a:t>
            </a:r>
            <a:endParaRPr lang="en-US" dirty="0"/>
          </a:p>
          <a:p>
            <a:r>
              <a:rPr lang="en-US" b="1" dirty="0" smtClean="0"/>
              <a:t>Advantages</a:t>
            </a:r>
            <a:endParaRPr lang="en-US" b="1" dirty="0"/>
          </a:p>
          <a:p>
            <a:r>
              <a:rPr lang="en-US" dirty="0"/>
              <a:t>Minimal equipment </a:t>
            </a:r>
            <a:r>
              <a:rPr lang="en-US" dirty="0" smtClean="0"/>
              <a:t>required</a:t>
            </a:r>
            <a:r>
              <a:rPr lang="hu-HU" dirty="0" smtClean="0"/>
              <a:t>, </a:t>
            </a:r>
            <a:r>
              <a:rPr lang="en-US" dirty="0" smtClean="0"/>
              <a:t>Simple </a:t>
            </a:r>
            <a:r>
              <a:rPr lang="en-US" dirty="0"/>
              <a:t>to set up and </a:t>
            </a:r>
            <a:r>
              <a:rPr lang="en-US" dirty="0" smtClean="0"/>
              <a:t>conduct</a:t>
            </a:r>
            <a:r>
              <a:rPr lang="hu-HU" dirty="0" smtClean="0"/>
              <a:t>,</a:t>
            </a:r>
            <a:r>
              <a:rPr lang="en-US" dirty="0" smtClean="0"/>
              <a:t>Can </a:t>
            </a:r>
            <a:r>
              <a:rPr lang="en-US" dirty="0"/>
              <a:t>be conducted almost anywhere</a:t>
            </a:r>
          </a:p>
          <a:p>
            <a:r>
              <a:rPr lang="en-US" b="1" dirty="0"/>
              <a:t>Disadvantages</a:t>
            </a:r>
          </a:p>
          <a:p>
            <a:r>
              <a:rPr lang="en-US" dirty="0"/>
              <a:t>Specific facilities </a:t>
            </a:r>
            <a:r>
              <a:rPr lang="en-US" dirty="0" smtClean="0"/>
              <a:t>required</a:t>
            </a:r>
            <a:r>
              <a:rPr lang="hu-HU" dirty="0" smtClean="0"/>
              <a:t>, </a:t>
            </a:r>
            <a:r>
              <a:rPr lang="en-US" dirty="0" smtClean="0"/>
              <a:t>Assistant </a:t>
            </a:r>
            <a:r>
              <a:rPr lang="en-US" dirty="0"/>
              <a:t>required to administer the test</a:t>
            </a:r>
          </a:p>
          <a:p>
            <a:r>
              <a:rPr lang="en-US" b="1" dirty="0"/>
              <a:t>Free Calculator</a:t>
            </a:r>
          </a:p>
          <a:p>
            <a:r>
              <a:rPr lang="en-US" dirty="0">
                <a:hlinkClick r:id="rId2"/>
              </a:rPr>
              <a:t>RAST Calculator</a:t>
            </a:r>
            <a:r>
              <a:rPr lang="en-US" dirty="0"/>
              <a:t> - http://www.brianmac.co.uk/rast.htm</a:t>
            </a:r>
          </a:p>
        </p:txBody>
      </p:sp>
    </p:spTree>
    <p:extLst>
      <p:ext uri="{BB962C8B-B14F-4D97-AF65-F5344CB8AC3E}">
        <p14:creationId xmlns:p14="http://schemas.microsoft.com/office/powerpoint/2010/main" val="13670359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ponline.co.uk/encyc/graph/0155g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44508"/>
            <a:ext cx="6619791" cy="362751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770634" y="4891960"/>
            <a:ext cx="3221010" cy="461665"/>
          </a:xfrm>
          <a:prstGeom prst="rect">
            <a:avLst/>
          </a:prstGeom>
          <a:noFill/>
        </p:spPr>
        <p:txBody>
          <a:bodyPr wrap="none" rtlCol="0">
            <a:spAutoFit/>
          </a:bodyPr>
          <a:lstStyle/>
          <a:p>
            <a:r>
              <a:rPr lang="hu-HU" sz="2400" b="1" dirty="0" smtClean="0">
                <a:solidFill>
                  <a:srgbClr val="FF0000"/>
                </a:solidFill>
              </a:rPr>
              <a:t>Edzés előtt </a:t>
            </a:r>
            <a:r>
              <a:rPr lang="hu-HU" sz="2400" dirty="0" smtClean="0"/>
              <a:t>– </a:t>
            </a:r>
            <a:r>
              <a:rPr lang="hu-HU" sz="2400" b="1" dirty="0" smtClean="0">
                <a:solidFill>
                  <a:srgbClr val="00B050"/>
                </a:solidFill>
              </a:rPr>
              <a:t>Edzés után</a:t>
            </a:r>
            <a:endParaRPr lang="hu-HU" sz="2400" b="1" dirty="0">
              <a:solidFill>
                <a:srgbClr val="00B050"/>
              </a:solidFill>
            </a:endParaRPr>
          </a:p>
        </p:txBody>
      </p:sp>
      <p:sp>
        <p:nvSpPr>
          <p:cNvPr id="3" name="Szövegdoboz 2"/>
          <p:cNvSpPr txBox="1"/>
          <p:nvPr/>
        </p:nvSpPr>
        <p:spPr>
          <a:xfrm>
            <a:off x="827584" y="6381328"/>
            <a:ext cx="1119217" cy="369332"/>
          </a:xfrm>
          <a:prstGeom prst="rect">
            <a:avLst/>
          </a:prstGeom>
          <a:noFill/>
        </p:spPr>
        <p:txBody>
          <a:bodyPr wrap="none" rtlCol="0">
            <a:spAutoFit/>
          </a:bodyPr>
          <a:lstStyle/>
          <a:p>
            <a:r>
              <a:rPr lang="hu-HU" dirty="0" smtClean="0">
                <a:solidFill>
                  <a:srgbClr val="FF0000"/>
                </a:solidFill>
              </a:rPr>
              <a:t>2013.3.21</a:t>
            </a:r>
            <a:endParaRPr lang="hu-HU" dirty="0">
              <a:solidFill>
                <a:srgbClr val="FF0000"/>
              </a:solidFill>
            </a:endParaRPr>
          </a:p>
        </p:txBody>
      </p:sp>
    </p:spTree>
    <p:extLst>
      <p:ext uri="{BB962C8B-B14F-4D97-AF65-F5344CB8AC3E}">
        <p14:creationId xmlns:p14="http://schemas.microsoft.com/office/powerpoint/2010/main" val="4025194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71604" y="1785926"/>
            <a:ext cx="5429288" cy="707886"/>
          </a:xfrm>
          <a:prstGeom prst="rect">
            <a:avLst/>
          </a:prstGeom>
          <a:solidFill>
            <a:srgbClr val="FFC000"/>
          </a:solidFill>
        </p:spPr>
        <p:txBody>
          <a:bodyPr wrap="square" rtlCol="0">
            <a:spAutoFit/>
          </a:bodyPr>
          <a:lstStyle/>
          <a:p>
            <a:pPr algn="ctr"/>
            <a:r>
              <a:rPr lang="hu-HU" sz="4000" b="1" i="1" dirty="0" err="1" smtClean="0"/>
              <a:t>Step</a:t>
            </a:r>
            <a:r>
              <a:rPr lang="hu-HU" sz="4000" b="1" i="1" dirty="0" smtClean="0"/>
              <a:t> teszt</a:t>
            </a:r>
            <a:endParaRPr lang="en-US" sz="4000" b="1" i="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39752" y="620688"/>
            <a:ext cx="3871902" cy="954107"/>
          </a:xfrm>
          <a:prstGeom prst="rect">
            <a:avLst/>
          </a:prstGeom>
          <a:solidFill>
            <a:srgbClr val="FFC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hu-HU" sz="2800" b="1" i="1" dirty="0" smtClean="0">
                <a:solidFill>
                  <a:schemeClr val="tx1"/>
                </a:solidFill>
              </a:rPr>
              <a:t>Harvard </a:t>
            </a:r>
            <a:r>
              <a:rPr lang="hu-HU" sz="2800" b="1" i="1" dirty="0" err="1" smtClean="0">
                <a:solidFill>
                  <a:schemeClr val="tx1"/>
                </a:solidFill>
              </a:rPr>
              <a:t>step</a:t>
            </a:r>
            <a:r>
              <a:rPr lang="hu-HU" sz="2800" b="1" i="1" dirty="0" smtClean="0">
                <a:solidFill>
                  <a:schemeClr val="tx1"/>
                </a:solidFill>
              </a:rPr>
              <a:t> teszt</a:t>
            </a:r>
          </a:p>
          <a:p>
            <a:pPr algn="ctr"/>
            <a:r>
              <a:rPr lang="hu-HU" sz="2800" b="1" i="1" dirty="0" smtClean="0">
                <a:solidFill>
                  <a:schemeClr val="tx1"/>
                </a:solidFill>
              </a:rPr>
              <a:t>aerobic </a:t>
            </a:r>
            <a:r>
              <a:rPr lang="hu-HU" sz="2800" b="1" i="1" dirty="0" err="1" smtClean="0">
                <a:solidFill>
                  <a:schemeClr val="tx1"/>
                </a:solidFill>
              </a:rPr>
              <a:t>fitness</a:t>
            </a:r>
            <a:r>
              <a:rPr lang="hu-HU" sz="2800" b="1" i="1" dirty="0" smtClean="0">
                <a:solidFill>
                  <a:schemeClr val="tx1"/>
                </a:solidFill>
              </a:rPr>
              <a:t> test </a:t>
            </a:r>
            <a:endParaRPr lang="en-US" sz="2800" b="1" i="1" dirty="0">
              <a:solidFill>
                <a:schemeClr val="tx1"/>
              </a:solidFill>
            </a:endParaRPr>
          </a:p>
        </p:txBody>
      </p:sp>
      <p:pic>
        <p:nvPicPr>
          <p:cNvPr id="3" name="Picture 2" descr="Step Test Image"/>
          <p:cNvPicPr>
            <a:picLocks noChangeAspect="1" noChangeArrowheads="1"/>
          </p:cNvPicPr>
          <p:nvPr/>
        </p:nvPicPr>
        <p:blipFill>
          <a:blip r:embed="rId2" cstate="print"/>
          <a:srcRect/>
          <a:stretch>
            <a:fillRect/>
          </a:stretch>
        </p:blipFill>
        <p:spPr bwMode="auto">
          <a:xfrm>
            <a:off x="3059832" y="2285992"/>
            <a:ext cx="2036036" cy="316858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928662" y="928670"/>
            <a:ext cx="7429552" cy="1815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hu-HU" sz="2800" b="1" i="1" dirty="0" smtClean="0"/>
              <a:t>A Harvard </a:t>
            </a:r>
            <a:r>
              <a:rPr lang="hu-HU" sz="2800" b="1" i="1" dirty="0" err="1" smtClean="0"/>
              <a:t>Step</a:t>
            </a:r>
            <a:r>
              <a:rPr lang="hu-HU" sz="2800" b="1" i="1" dirty="0" smtClean="0"/>
              <a:t> Tesztet </a:t>
            </a:r>
            <a:r>
              <a:rPr lang="hu-HU" sz="2800" b="1" i="1" dirty="0" err="1" smtClean="0"/>
              <a:t>Brouha</a:t>
            </a:r>
            <a:r>
              <a:rPr lang="hu-HU" sz="2800" b="1" i="1" dirty="0" smtClean="0"/>
              <a:t> és </a:t>
            </a:r>
            <a:r>
              <a:rPr lang="hu-HU" sz="2800" b="1" i="1" dirty="0" err="1" smtClean="0"/>
              <a:t>mtsai</a:t>
            </a:r>
            <a:r>
              <a:rPr lang="hu-HU" sz="2800" b="1" i="1" dirty="0" smtClean="0"/>
              <a:t> dolgozták ki 1943-ban és több variációja is létezik, ami elsősorban a pad magasságának változtatásában mutatkozik meg.</a:t>
            </a:r>
            <a:endParaRPr lang="en-US" sz="2800" b="1"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785786" y="1000108"/>
            <a:ext cx="7500990" cy="5016758"/>
          </a:xfrm>
          <a:prstGeom prst="rect">
            <a:avLst/>
          </a:prstGeom>
          <a:noFill/>
        </p:spPr>
        <p:txBody>
          <a:bodyPr wrap="square" rtlCol="0">
            <a:spAutoFit/>
          </a:bodyPr>
          <a:lstStyle/>
          <a:p>
            <a:r>
              <a:rPr lang="en-US" sz="2000" b="1" dirty="0" smtClean="0"/>
              <a:t> </a:t>
            </a:r>
          </a:p>
          <a:p>
            <a:r>
              <a:rPr lang="en-US" sz="2000" b="1" dirty="0" smtClean="0"/>
              <a:t>Age  </a:t>
            </a:r>
            <a:r>
              <a:rPr lang="hu-HU" sz="2000" b="1" dirty="0" smtClean="0"/>
              <a:t>                   </a:t>
            </a:r>
            <a:r>
              <a:rPr lang="en-US" sz="2000" b="1" dirty="0" smtClean="0"/>
              <a:t>18-25 </a:t>
            </a:r>
            <a:r>
              <a:rPr lang="hu-HU" sz="2000" b="1" dirty="0" smtClean="0"/>
              <a:t>     </a:t>
            </a:r>
            <a:r>
              <a:rPr lang="en-US" sz="2000" b="1" dirty="0" smtClean="0"/>
              <a:t>26-35 </a:t>
            </a:r>
            <a:r>
              <a:rPr lang="hu-HU" sz="2000" b="1" dirty="0" smtClean="0"/>
              <a:t>     </a:t>
            </a:r>
            <a:r>
              <a:rPr lang="en-US" sz="2000" b="1" dirty="0" smtClean="0"/>
              <a:t>36-45 </a:t>
            </a:r>
            <a:r>
              <a:rPr lang="hu-HU" sz="2000" b="1" dirty="0" smtClean="0"/>
              <a:t>      </a:t>
            </a:r>
            <a:r>
              <a:rPr lang="en-US" sz="2000" b="1" dirty="0" smtClean="0"/>
              <a:t>46-55 </a:t>
            </a:r>
            <a:r>
              <a:rPr lang="hu-HU" sz="2000" b="1" dirty="0" smtClean="0"/>
              <a:t>     </a:t>
            </a:r>
            <a:r>
              <a:rPr lang="en-US" sz="2000" b="1" dirty="0" smtClean="0"/>
              <a:t>56-65 </a:t>
            </a:r>
            <a:r>
              <a:rPr lang="hu-HU" sz="2000" b="1" dirty="0" smtClean="0"/>
              <a:t>     </a:t>
            </a:r>
            <a:r>
              <a:rPr lang="en-US" sz="2000" b="1" dirty="0" smtClean="0"/>
              <a:t>65+ </a:t>
            </a:r>
            <a:endParaRPr lang="hu-HU" sz="2000" b="1" dirty="0" smtClean="0"/>
          </a:p>
          <a:p>
            <a:endParaRPr lang="hu-HU" sz="2000" b="1" dirty="0" smtClean="0"/>
          </a:p>
          <a:p>
            <a:r>
              <a:rPr lang="en-US" sz="2000" b="1" dirty="0" smtClean="0"/>
              <a:t>Excellent </a:t>
            </a:r>
            <a:r>
              <a:rPr lang="hu-HU" sz="2000" b="1" dirty="0" smtClean="0"/>
              <a:t>            </a:t>
            </a:r>
            <a:r>
              <a:rPr lang="en-US" sz="2000" b="1" dirty="0" smtClean="0"/>
              <a:t>&gt;49 </a:t>
            </a:r>
            <a:r>
              <a:rPr lang="hu-HU" sz="2000" b="1" dirty="0" smtClean="0"/>
              <a:t>          </a:t>
            </a:r>
            <a:r>
              <a:rPr lang="en-US" sz="2000" b="1" dirty="0" smtClean="0"/>
              <a:t>&gt;45 </a:t>
            </a:r>
            <a:r>
              <a:rPr lang="hu-HU" sz="2000" b="1" dirty="0" smtClean="0"/>
              <a:t>         </a:t>
            </a:r>
            <a:r>
              <a:rPr lang="en-US" sz="2000" b="1" dirty="0" smtClean="0"/>
              <a:t>&gt;41 </a:t>
            </a:r>
            <a:r>
              <a:rPr lang="hu-HU" sz="2000" b="1" dirty="0" smtClean="0"/>
              <a:t>         </a:t>
            </a:r>
            <a:r>
              <a:rPr lang="en-US" sz="2000" b="1" dirty="0" smtClean="0"/>
              <a:t>&gt;35 </a:t>
            </a:r>
            <a:r>
              <a:rPr lang="hu-HU" sz="2000" b="1" dirty="0" smtClean="0"/>
              <a:t>        </a:t>
            </a:r>
            <a:r>
              <a:rPr lang="en-US" sz="2000" b="1" dirty="0" smtClean="0"/>
              <a:t>&gt;31 </a:t>
            </a:r>
            <a:r>
              <a:rPr lang="hu-HU" sz="2000" b="1" dirty="0" smtClean="0"/>
              <a:t>      </a:t>
            </a:r>
            <a:r>
              <a:rPr lang="en-US" sz="2000" b="1" dirty="0" smtClean="0"/>
              <a:t>&gt;28 </a:t>
            </a:r>
            <a:endParaRPr lang="hu-HU" sz="2000" b="1" dirty="0" smtClean="0"/>
          </a:p>
          <a:p>
            <a:endParaRPr lang="hu-HU" sz="2000" b="1" dirty="0" smtClean="0"/>
          </a:p>
          <a:p>
            <a:r>
              <a:rPr lang="en-US" sz="2000" b="1" dirty="0" smtClean="0"/>
              <a:t>Good</a:t>
            </a:r>
            <a:r>
              <a:rPr lang="hu-HU" sz="2000" b="1" dirty="0" smtClean="0"/>
              <a:t>      </a:t>
            </a:r>
            <a:r>
              <a:rPr lang="en-US" sz="2000" b="1" dirty="0" smtClean="0"/>
              <a:t> </a:t>
            </a:r>
            <a:r>
              <a:rPr lang="hu-HU" sz="2000" b="1" dirty="0" smtClean="0"/>
              <a:t>           </a:t>
            </a:r>
            <a:r>
              <a:rPr lang="en-US" sz="2000" b="1" dirty="0" smtClean="0"/>
              <a:t>44-49 </a:t>
            </a:r>
            <a:r>
              <a:rPr lang="hu-HU" sz="2000" b="1" dirty="0" smtClean="0"/>
              <a:t>      </a:t>
            </a:r>
            <a:r>
              <a:rPr lang="en-US" sz="2000" b="1" dirty="0" smtClean="0"/>
              <a:t>40-45 </a:t>
            </a:r>
            <a:r>
              <a:rPr lang="hu-HU" sz="2000" b="1" dirty="0" smtClean="0"/>
              <a:t>      </a:t>
            </a:r>
            <a:r>
              <a:rPr lang="en-US" sz="2000" b="1" dirty="0" smtClean="0"/>
              <a:t>35-41 </a:t>
            </a:r>
            <a:r>
              <a:rPr lang="hu-HU" sz="2000" b="1" dirty="0" smtClean="0"/>
              <a:t>      </a:t>
            </a:r>
            <a:r>
              <a:rPr lang="en-US" sz="2000" b="1" dirty="0" smtClean="0"/>
              <a:t>29-35 </a:t>
            </a:r>
            <a:r>
              <a:rPr lang="hu-HU" sz="2000" b="1" dirty="0" smtClean="0"/>
              <a:t>    </a:t>
            </a:r>
            <a:r>
              <a:rPr lang="en-US" sz="2000" b="1" dirty="0" smtClean="0"/>
              <a:t>25-31 </a:t>
            </a:r>
            <a:r>
              <a:rPr lang="hu-HU" sz="2000" b="1" dirty="0" smtClean="0"/>
              <a:t>   </a:t>
            </a:r>
            <a:r>
              <a:rPr lang="en-US" sz="2000" b="1" dirty="0" smtClean="0"/>
              <a:t>22-28 </a:t>
            </a:r>
            <a:endParaRPr lang="hu-HU" sz="2000" b="1" dirty="0" smtClean="0"/>
          </a:p>
          <a:p>
            <a:endParaRPr lang="hu-HU" sz="2000" b="1" dirty="0" smtClean="0"/>
          </a:p>
          <a:p>
            <a:r>
              <a:rPr lang="en-US" sz="2000" b="1" dirty="0" smtClean="0"/>
              <a:t>Above average 39-43 </a:t>
            </a:r>
            <a:r>
              <a:rPr lang="hu-HU" sz="2000" b="1" dirty="0" smtClean="0"/>
              <a:t>     </a:t>
            </a:r>
            <a:r>
              <a:rPr lang="en-US" sz="2000" b="1" dirty="0" smtClean="0"/>
              <a:t>35-39 </a:t>
            </a:r>
            <a:r>
              <a:rPr lang="hu-HU" sz="2000" b="1" dirty="0" smtClean="0"/>
              <a:t>        </a:t>
            </a:r>
            <a:r>
              <a:rPr lang="en-US" sz="2000" b="1" dirty="0" smtClean="0"/>
              <a:t>30-34 </a:t>
            </a:r>
            <a:r>
              <a:rPr lang="hu-HU" sz="2000" b="1" dirty="0" smtClean="0"/>
              <a:t>      </a:t>
            </a:r>
            <a:r>
              <a:rPr lang="en-US" sz="2000" b="1" dirty="0" smtClean="0"/>
              <a:t>25-38 </a:t>
            </a:r>
            <a:r>
              <a:rPr lang="hu-HU" sz="2000" b="1" dirty="0" smtClean="0"/>
              <a:t>    </a:t>
            </a:r>
            <a:r>
              <a:rPr lang="en-US" sz="2000" b="1" dirty="0" smtClean="0"/>
              <a:t>21-24 </a:t>
            </a:r>
            <a:r>
              <a:rPr lang="hu-HU" sz="2000" b="1" dirty="0" smtClean="0"/>
              <a:t>   </a:t>
            </a:r>
            <a:r>
              <a:rPr lang="en-US" sz="2000" b="1" dirty="0" smtClean="0"/>
              <a:t>19-21 </a:t>
            </a:r>
            <a:endParaRPr lang="hu-HU" sz="2000" b="1" dirty="0" smtClean="0"/>
          </a:p>
          <a:p>
            <a:endParaRPr lang="hu-HU" sz="2000" b="1" dirty="0" smtClean="0"/>
          </a:p>
          <a:p>
            <a:r>
              <a:rPr lang="en-US" sz="2000" b="1" dirty="0" smtClean="0"/>
              <a:t>Average </a:t>
            </a:r>
            <a:r>
              <a:rPr lang="hu-HU" sz="2000" b="1" dirty="0" smtClean="0"/>
              <a:t>             </a:t>
            </a:r>
            <a:r>
              <a:rPr lang="en-US" sz="2000" b="1" dirty="0" smtClean="0"/>
              <a:t>35-38 </a:t>
            </a:r>
            <a:r>
              <a:rPr lang="hu-HU" sz="2000" b="1" dirty="0" smtClean="0"/>
              <a:t>     </a:t>
            </a:r>
            <a:r>
              <a:rPr lang="en-US" sz="2000" b="1" dirty="0" smtClean="0"/>
              <a:t>31-34 </a:t>
            </a:r>
            <a:r>
              <a:rPr lang="hu-HU" sz="2000" b="1" dirty="0" smtClean="0"/>
              <a:t>      </a:t>
            </a:r>
            <a:r>
              <a:rPr lang="en-US" sz="2000" b="1" dirty="0" smtClean="0"/>
              <a:t>27-29 </a:t>
            </a:r>
            <a:r>
              <a:rPr lang="hu-HU" sz="2000" b="1" dirty="0" smtClean="0"/>
              <a:t>       </a:t>
            </a:r>
            <a:r>
              <a:rPr lang="en-US" sz="2000" b="1" dirty="0" smtClean="0"/>
              <a:t>22-24 </a:t>
            </a:r>
            <a:r>
              <a:rPr lang="hu-HU" sz="2000" b="1" dirty="0" smtClean="0"/>
              <a:t>     </a:t>
            </a:r>
            <a:r>
              <a:rPr lang="en-US" sz="2000" b="1" dirty="0" smtClean="0"/>
              <a:t>17-20 </a:t>
            </a:r>
            <a:r>
              <a:rPr lang="hu-HU" sz="2000" b="1" dirty="0" smtClean="0"/>
              <a:t>   </a:t>
            </a:r>
            <a:r>
              <a:rPr lang="en-US" sz="2000" b="1" dirty="0" smtClean="0"/>
              <a:t>15-18 </a:t>
            </a:r>
            <a:endParaRPr lang="hu-HU" sz="2000" b="1" dirty="0" smtClean="0"/>
          </a:p>
          <a:p>
            <a:endParaRPr lang="hu-HU" sz="2000" b="1" dirty="0" smtClean="0"/>
          </a:p>
          <a:p>
            <a:r>
              <a:rPr lang="en-US" sz="2000" b="1" dirty="0" smtClean="0"/>
              <a:t>Below Average 31-34 2</a:t>
            </a:r>
            <a:r>
              <a:rPr lang="hu-HU" sz="2000" b="1" dirty="0" smtClean="0"/>
              <a:t>    </a:t>
            </a:r>
            <a:r>
              <a:rPr lang="en-US" sz="2000" b="1" dirty="0" smtClean="0"/>
              <a:t>9-30 </a:t>
            </a:r>
            <a:r>
              <a:rPr lang="hu-HU" sz="2000" b="1" dirty="0" smtClean="0"/>
              <a:t>        </a:t>
            </a:r>
            <a:r>
              <a:rPr lang="en-US" sz="2000" b="1" dirty="0" smtClean="0"/>
              <a:t>23-26 </a:t>
            </a:r>
            <a:r>
              <a:rPr lang="hu-HU" sz="2000" b="1" dirty="0" smtClean="0"/>
              <a:t>      </a:t>
            </a:r>
            <a:r>
              <a:rPr lang="en-US" sz="2000" b="1" dirty="0" smtClean="0"/>
              <a:t>18-21 </a:t>
            </a:r>
            <a:r>
              <a:rPr lang="hu-HU" sz="2000" b="1" dirty="0" smtClean="0"/>
              <a:t>      </a:t>
            </a:r>
            <a:r>
              <a:rPr lang="en-US" sz="2000" b="1" dirty="0" smtClean="0"/>
              <a:t>13-16 </a:t>
            </a:r>
            <a:r>
              <a:rPr lang="hu-HU" sz="2000" b="1" dirty="0" smtClean="0"/>
              <a:t>   </a:t>
            </a:r>
            <a:r>
              <a:rPr lang="en-US" sz="2000" b="1" dirty="0" smtClean="0"/>
              <a:t>11-14 </a:t>
            </a:r>
            <a:endParaRPr lang="hu-HU" sz="2000" b="1" dirty="0" smtClean="0"/>
          </a:p>
          <a:p>
            <a:endParaRPr lang="hu-HU" sz="2000" b="1" dirty="0" smtClean="0"/>
          </a:p>
          <a:p>
            <a:r>
              <a:rPr lang="en-US" sz="2000" b="1" dirty="0" smtClean="0"/>
              <a:t>Poor </a:t>
            </a:r>
            <a:r>
              <a:rPr lang="hu-HU" sz="2000" b="1" dirty="0" smtClean="0"/>
              <a:t>                    </a:t>
            </a:r>
            <a:r>
              <a:rPr lang="en-US" sz="2000" b="1" dirty="0" smtClean="0"/>
              <a:t>25-30 </a:t>
            </a:r>
            <a:r>
              <a:rPr lang="hu-HU" sz="2000" b="1" dirty="0" smtClean="0"/>
              <a:t>    </a:t>
            </a:r>
            <a:r>
              <a:rPr lang="en-US" sz="2000" b="1" dirty="0" smtClean="0"/>
              <a:t>22-28 </a:t>
            </a:r>
            <a:r>
              <a:rPr lang="hu-HU" sz="2000" b="1" dirty="0" smtClean="0"/>
              <a:t>       </a:t>
            </a:r>
            <a:r>
              <a:rPr lang="en-US" sz="2000" b="1" dirty="0" smtClean="0"/>
              <a:t>17-22 </a:t>
            </a:r>
            <a:r>
              <a:rPr lang="hu-HU" sz="2000" b="1" dirty="0" smtClean="0"/>
              <a:t>      </a:t>
            </a:r>
            <a:r>
              <a:rPr lang="en-US" sz="2000" b="1" dirty="0" smtClean="0"/>
              <a:t>13-17 </a:t>
            </a:r>
            <a:r>
              <a:rPr lang="hu-HU" sz="2000" b="1" dirty="0" smtClean="0"/>
              <a:t>       </a:t>
            </a:r>
            <a:r>
              <a:rPr lang="en-US" sz="2000" b="1" dirty="0" smtClean="0"/>
              <a:t>9-12 </a:t>
            </a:r>
            <a:r>
              <a:rPr lang="hu-HU" sz="2000" b="1" dirty="0" smtClean="0"/>
              <a:t>    </a:t>
            </a:r>
            <a:r>
              <a:rPr lang="en-US" sz="2000" b="1" dirty="0" smtClean="0"/>
              <a:t>7-10 </a:t>
            </a:r>
            <a:endParaRPr lang="hu-HU" sz="2000" b="1" dirty="0" smtClean="0"/>
          </a:p>
          <a:p>
            <a:endParaRPr lang="hu-HU" sz="2000" b="1" dirty="0" smtClean="0"/>
          </a:p>
          <a:p>
            <a:r>
              <a:rPr lang="en-US" sz="2000" b="1" dirty="0" smtClean="0"/>
              <a:t>Very Poor </a:t>
            </a:r>
            <a:r>
              <a:rPr lang="hu-HU" sz="2000" b="1" dirty="0" smtClean="0"/>
              <a:t>             </a:t>
            </a:r>
            <a:r>
              <a:rPr lang="en-US" sz="2000" b="1" dirty="0" smtClean="0"/>
              <a:t>&lt;25 </a:t>
            </a:r>
            <a:r>
              <a:rPr lang="hu-HU" sz="2000" b="1" dirty="0" smtClean="0"/>
              <a:t>      </a:t>
            </a:r>
            <a:r>
              <a:rPr lang="en-US" sz="2000" b="1" dirty="0" smtClean="0"/>
              <a:t>&lt;22 </a:t>
            </a:r>
            <a:r>
              <a:rPr lang="hu-HU" sz="2000" b="1" dirty="0" smtClean="0"/>
              <a:t>           </a:t>
            </a:r>
            <a:r>
              <a:rPr lang="en-US" sz="2000" b="1" dirty="0" smtClean="0"/>
              <a:t>&lt;17 </a:t>
            </a:r>
            <a:r>
              <a:rPr lang="hu-HU" sz="2000" b="1" dirty="0" smtClean="0"/>
              <a:t>           </a:t>
            </a:r>
            <a:r>
              <a:rPr lang="en-US" sz="2000" b="1" dirty="0" smtClean="0"/>
              <a:t>&lt;9 </a:t>
            </a:r>
            <a:r>
              <a:rPr lang="hu-HU" sz="2000" b="1" dirty="0" smtClean="0"/>
              <a:t>           </a:t>
            </a:r>
            <a:r>
              <a:rPr lang="en-US" sz="2000" b="1" dirty="0" smtClean="0"/>
              <a:t>&lt;9 </a:t>
            </a:r>
            <a:r>
              <a:rPr lang="hu-HU" sz="2000" b="1" dirty="0" smtClean="0"/>
              <a:t>         </a:t>
            </a:r>
            <a:r>
              <a:rPr lang="en-US" sz="2000" b="1" dirty="0" smtClean="0"/>
              <a:t>&lt;7 </a:t>
            </a:r>
            <a:endParaRPr lang="en-US" sz="2000" b="1" dirty="0"/>
          </a:p>
        </p:txBody>
      </p:sp>
      <p:sp>
        <p:nvSpPr>
          <p:cNvPr id="4" name="Lekerekített téglalap 3"/>
          <p:cNvSpPr/>
          <p:nvPr/>
        </p:nvSpPr>
        <p:spPr>
          <a:xfrm>
            <a:off x="2143108" y="1214422"/>
            <a:ext cx="5429288" cy="500066"/>
          </a:xfrm>
          <a:prstGeom prst="round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kerekített téglalap 4"/>
          <p:cNvSpPr/>
          <p:nvPr/>
        </p:nvSpPr>
        <p:spPr>
          <a:xfrm>
            <a:off x="467544" y="1857364"/>
            <a:ext cx="2016224" cy="4071966"/>
          </a:xfrm>
          <a:prstGeom prst="round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Szövegdoboz 5"/>
          <p:cNvSpPr txBox="1"/>
          <p:nvPr/>
        </p:nvSpPr>
        <p:spPr>
          <a:xfrm>
            <a:off x="785786" y="571480"/>
            <a:ext cx="107157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hu-HU" sz="2400" b="1" i="1" dirty="0" smtClean="0"/>
              <a:t>Férfiak</a:t>
            </a:r>
            <a:endParaRPr lang="en-US" sz="2400" b="1"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rvard Step Test(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544" y="404664"/>
            <a:ext cx="8064896" cy="4536504"/>
          </a:xfrm>
          <a:prstGeom prst="rect">
            <a:avLst/>
          </a:prstGeom>
        </p:spPr>
      </p:pic>
    </p:spTree>
    <p:extLst>
      <p:ext uri="{BB962C8B-B14F-4D97-AF65-F5344CB8AC3E}">
        <p14:creationId xmlns:p14="http://schemas.microsoft.com/office/powerpoint/2010/main" val="38111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000100" y="1142984"/>
            <a:ext cx="760415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hu-HU" sz="2000" b="1" i="1" dirty="0" smtClean="0"/>
              <a:t>A vizsgált személy folyamatosan fel és lelép egy zsámolyra (dobozra, platformra) 30-szor percenként öt percen keresztül vagy kimerülésig.</a:t>
            </a:r>
            <a:endParaRPr lang="en-US" sz="2000" b="1" i="1" dirty="0"/>
          </a:p>
        </p:txBody>
      </p:sp>
      <p:sp>
        <p:nvSpPr>
          <p:cNvPr id="8" name="Szövegdoboz 7"/>
          <p:cNvSpPr txBox="1"/>
          <p:nvPr/>
        </p:nvSpPr>
        <p:spPr>
          <a:xfrm>
            <a:off x="1000100" y="2143116"/>
            <a:ext cx="760415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hu-HU" sz="2000" b="1" i="1" dirty="0" smtClean="0"/>
              <a:t>Kimerülés azt jelenti, hogy a személy nem tudja tartani a lépésfrekvenciát 15 mp-en keresztül.</a:t>
            </a:r>
            <a:endParaRPr lang="en-US" sz="2000" b="1" i="1" dirty="0"/>
          </a:p>
        </p:txBody>
      </p:sp>
      <p:sp>
        <p:nvSpPr>
          <p:cNvPr id="9" name="Szövegdoboz 8"/>
          <p:cNvSpPr txBox="1"/>
          <p:nvPr/>
        </p:nvSpPr>
        <p:spPr>
          <a:xfrm>
            <a:off x="1071538" y="3071810"/>
            <a:ext cx="7143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hu-HU" sz="2000" b="1" i="1" dirty="0" smtClean="0"/>
              <a:t>A teszt befejezése után a személy azonnal leül egy székre és 1-1,5 perc között a teljes pulzusszámot  meghatározzuk. Ez az egyetlen változó, amit a teszt rövid formájánál meghatározunk.</a:t>
            </a:r>
            <a:endParaRPr lang="en-US" sz="2000" b="1" i="1" dirty="0"/>
          </a:p>
        </p:txBody>
      </p:sp>
      <p:sp>
        <p:nvSpPr>
          <p:cNvPr id="10" name="Szövegdoboz 9"/>
          <p:cNvSpPr txBox="1"/>
          <p:nvPr/>
        </p:nvSpPr>
        <p:spPr>
          <a:xfrm>
            <a:off x="1000100" y="4783075"/>
            <a:ext cx="721523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hu-HU" sz="2000" b="1" i="1" dirty="0" smtClean="0"/>
              <a:t>A hosszabb változat esetén a pulzusszám meghatározása még kétszer történik: 2 és 2,5 valamint 3-3,5 perc között. </a:t>
            </a:r>
            <a:endParaRPr lang="en-US" sz="2000" b="1" i="1" dirty="0"/>
          </a:p>
        </p:txBody>
      </p:sp>
      <p:sp>
        <p:nvSpPr>
          <p:cNvPr id="11" name="Szövegdoboz 10"/>
          <p:cNvSpPr txBox="1"/>
          <p:nvPr/>
        </p:nvSpPr>
        <p:spPr>
          <a:xfrm>
            <a:off x="1000100" y="428604"/>
            <a:ext cx="7000924"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hu-HU" sz="2400" b="1" i="1" dirty="0" smtClean="0"/>
              <a:t>A teszt leírása és végrehajtása</a:t>
            </a:r>
            <a:endParaRPr lang="en-US" sz="2400" b="1"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642910" y="2435362"/>
            <a:ext cx="7961340"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dirty="0" smtClean="0"/>
              <a:t> </a:t>
            </a:r>
            <a:r>
              <a:rPr lang="en-US" sz="2000" b="1" i="1" dirty="0" smtClean="0"/>
              <a:t>Fitness Index</a:t>
            </a:r>
            <a:r>
              <a:rPr lang="en-US" sz="2000" dirty="0" smtClean="0"/>
              <a:t> (</a:t>
            </a:r>
            <a:r>
              <a:rPr lang="hu-HU" sz="2000" dirty="0" smtClean="0"/>
              <a:t>hosszú változat</a:t>
            </a:r>
            <a:r>
              <a:rPr lang="en-US" sz="2000" dirty="0" smtClean="0"/>
              <a:t>) = (100 x </a:t>
            </a:r>
            <a:r>
              <a:rPr lang="hu-HU" sz="2000" dirty="0" smtClean="0"/>
              <a:t>teszt időtartam </a:t>
            </a:r>
            <a:r>
              <a:rPr lang="hu-HU" sz="2000" dirty="0" err="1" smtClean="0"/>
              <a:t>mp-ben</a:t>
            </a:r>
            <a:r>
              <a:rPr lang="hu-HU" sz="2000" dirty="0" smtClean="0"/>
              <a:t>)</a:t>
            </a:r>
            <a:r>
              <a:rPr lang="en-US" sz="2000" dirty="0" smtClean="0"/>
              <a:t> </a:t>
            </a:r>
            <a:r>
              <a:rPr lang="hu-HU" sz="2000" dirty="0" smtClean="0"/>
              <a:t>/</a:t>
            </a:r>
            <a:r>
              <a:rPr lang="en-US" sz="2000" dirty="0" smtClean="0"/>
              <a:t> (2 x </a:t>
            </a:r>
            <a:r>
              <a:rPr lang="hu-HU" sz="2000" dirty="0" smtClean="0"/>
              <a:t>a pulzusszám összege a helyreállítódás alatt). </a:t>
            </a:r>
            <a:endParaRPr lang="en-US" sz="2000" dirty="0" smtClean="0"/>
          </a:p>
        </p:txBody>
      </p:sp>
      <p:sp>
        <p:nvSpPr>
          <p:cNvPr id="5" name="Szövegdoboz 4"/>
          <p:cNvSpPr txBox="1"/>
          <p:nvPr/>
        </p:nvSpPr>
        <p:spPr>
          <a:xfrm>
            <a:off x="571472" y="428604"/>
            <a:ext cx="3214710" cy="461665"/>
          </a:xfrm>
          <a:prstGeom prst="rect">
            <a:avLst/>
          </a:prstGeom>
          <a:noFill/>
        </p:spPr>
        <p:txBody>
          <a:bodyPr wrap="square" rtlCol="0">
            <a:spAutoFit/>
          </a:bodyPr>
          <a:lstStyle/>
          <a:p>
            <a:r>
              <a:rPr lang="hu-HU" sz="2400" b="1" i="1" dirty="0" smtClean="0"/>
              <a:t>Pontozás</a:t>
            </a:r>
            <a:endParaRPr lang="en-US" sz="2400" b="1" i="1" dirty="0"/>
          </a:p>
        </p:txBody>
      </p:sp>
      <p:sp>
        <p:nvSpPr>
          <p:cNvPr id="7" name="Szövegdoboz 6"/>
          <p:cNvSpPr txBox="1"/>
          <p:nvPr/>
        </p:nvSpPr>
        <p:spPr>
          <a:xfrm>
            <a:off x="714348" y="1000108"/>
            <a:ext cx="8143932" cy="400110"/>
          </a:xfrm>
          <a:prstGeom prst="rect">
            <a:avLst/>
          </a:prstGeom>
          <a:noFill/>
        </p:spPr>
        <p:txBody>
          <a:bodyPr wrap="square" rtlCol="0">
            <a:spAutoFit/>
          </a:bodyPr>
          <a:lstStyle/>
          <a:p>
            <a:r>
              <a:rPr lang="hu-HU" sz="2000" b="1" dirty="0" smtClean="0"/>
              <a:t>Az erőnlét (</a:t>
            </a:r>
            <a:r>
              <a:rPr lang="hu-HU" sz="2000" b="1" dirty="0" err="1" smtClean="0"/>
              <a:t>fitness</a:t>
            </a:r>
            <a:r>
              <a:rPr lang="hu-HU" sz="2000" b="1" dirty="0" smtClean="0"/>
              <a:t>) index pontszámát az alábbi egyenlettel számoljuk ki:</a:t>
            </a:r>
            <a:endParaRPr lang="en-US" sz="2000" b="1" dirty="0"/>
          </a:p>
        </p:txBody>
      </p:sp>
      <p:sp>
        <p:nvSpPr>
          <p:cNvPr id="9" name="Szövegdoboz 8"/>
          <p:cNvSpPr txBox="1"/>
          <p:nvPr/>
        </p:nvSpPr>
        <p:spPr>
          <a:xfrm>
            <a:off x="642910" y="4071942"/>
            <a:ext cx="71438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hu-HU" sz="2000" b="1" i="1" dirty="0" smtClean="0"/>
              <a:t>Amennyiben a hosszú változatot alkalmaztuk és a teljes teszt idő 300 mp volt (5 perc), a pulzusszám 1-1,5 perc között 90, 2-2,5 perc között 80, 3-3,5 perc között 70, akkor </a:t>
            </a:r>
            <a:r>
              <a:rPr lang="hu-HU" sz="2000" b="1" i="1" dirty="0" err="1" smtClean="0"/>
              <a:t>Fitness</a:t>
            </a:r>
            <a:r>
              <a:rPr lang="hu-HU" sz="2000" b="1" i="1" dirty="0" smtClean="0"/>
              <a:t> Index : (100 x 300)/ (240 x 2)= 62,5</a:t>
            </a:r>
            <a:endParaRPr lang="en-US" sz="2000" b="1" i="1" dirty="0"/>
          </a:p>
        </p:txBody>
      </p:sp>
      <p:sp>
        <p:nvSpPr>
          <p:cNvPr id="10" name="Szövegdoboz 9"/>
          <p:cNvSpPr txBox="1"/>
          <p:nvPr/>
        </p:nvSpPr>
        <p:spPr>
          <a:xfrm>
            <a:off x="714348" y="1571612"/>
            <a:ext cx="7500990"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hu-HU" sz="2000" b="1" i="1" dirty="0" err="1" smtClean="0"/>
              <a:t>Fitness</a:t>
            </a:r>
            <a:r>
              <a:rPr lang="hu-HU" sz="2000" b="1" i="1" dirty="0" smtClean="0"/>
              <a:t> Index </a:t>
            </a:r>
            <a:r>
              <a:rPr lang="hu-HU" sz="2000" dirty="0" smtClean="0"/>
              <a:t>(rövid változat) = </a:t>
            </a:r>
            <a:r>
              <a:rPr lang="en-US" sz="2000" dirty="0" smtClean="0"/>
              <a:t>(100 x </a:t>
            </a:r>
            <a:r>
              <a:rPr lang="en-US" sz="2000" dirty="0" err="1" smtClean="0"/>
              <a:t>tes</a:t>
            </a:r>
            <a:r>
              <a:rPr lang="hu-HU" sz="2000" dirty="0" err="1" smtClean="0"/>
              <a:t>zt</a:t>
            </a:r>
            <a:r>
              <a:rPr lang="hu-HU" sz="2000" dirty="0" smtClean="0"/>
              <a:t> időtartam </a:t>
            </a:r>
            <a:r>
              <a:rPr lang="hu-HU" sz="2000" dirty="0" err="1" smtClean="0"/>
              <a:t>mp-ben</a:t>
            </a:r>
            <a:r>
              <a:rPr lang="en-US" sz="2000" dirty="0" smtClean="0"/>
              <a:t>) </a:t>
            </a:r>
            <a:r>
              <a:rPr lang="hu-HU" sz="2000" dirty="0" smtClean="0"/>
              <a:t>/</a:t>
            </a:r>
            <a:r>
              <a:rPr lang="en-US" sz="2000" dirty="0" smtClean="0"/>
              <a:t> (5.5 x </a:t>
            </a:r>
            <a:r>
              <a:rPr lang="hu-HU" sz="2000" dirty="0" smtClean="0"/>
              <a:t>pulzusszám 1 és 1,5 perc között)</a:t>
            </a:r>
            <a:r>
              <a:rPr lang="en-US" sz="2000" dirty="0" smtClean="0"/>
              <a:t>.</a:t>
            </a:r>
            <a:endParaRPr lang="en-US" sz="2000" dirty="0"/>
          </a:p>
        </p:txBody>
      </p:sp>
      <p:sp>
        <p:nvSpPr>
          <p:cNvPr id="11" name="Szövegdoboz 10"/>
          <p:cNvSpPr txBox="1"/>
          <p:nvPr/>
        </p:nvSpPr>
        <p:spPr>
          <a:xfrm>
            <a:off x="714348" y="3429000"/>
            <a:ext cx="2571768" cy="400110"/>
          </a:xfrm>
          <a:prstGeom prst="rect">
            <a:avLst/>
          </a:prstGeom>
          <a:noFill/>
        </p:spPr>
        <p:txBody>
          <a:bodyPr wrap="square" rtlCol="0">
            <a:spAutoFit/>
          </a:bodyPr>
          <a:lstStyle/>
          <a:p>
            <a:r>
              <a:rPr lang="hu-HU" sz="2000" b="1" i="1" dirty="0" smtClean="0"/>
              <a:t>Példa</a:t>
            </a:r>
            <a:endParaRPr lang="en-US" sz="2000" b="1" i="1" dirty="0"/>
          </a:p>
        </p:txBody>
      </p:sp>
      <p:sp>
        <p:nvSpPr>
          <p:cNvPr id="12" name="Szövegdoboz 11"/>
          <p:cNvSpPr txBox="1"/>
          <p:nvPr/>
        </p:nvSpPr>
        <p:spPr>
          <a:xfrm>
            <a:off x="714348" y="5643578"/>
            <a:ext cx="7143800" cy="369332"/>
          </a:xfrm>
          <a:prstGeom prst="rect">
            <a:avLst/>
          </a:prstGeom>
          <a:noFill/>
        </p:spPr>
        <p:txBody>
          <a:bodyPr wrap="square" rtlCol="0">
            <a:spAutoFit/>
          </a:bodyPr>
          <a:lstStyle/>
          <a:p>
            <a:r>
              <a:rPr lang="hu-HU" dirty="0" smtClean="0"/>
              <a:t>A pulzusszám, amit fél perc alatt mértünk</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643042" y="1928802"/>
            <a:ext cx="5357850" cy="267765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hu-HU" sz="2400" b="1" dirty="0" smtClean="0"/>
              <a:t>		</a:t>
            </a:r>
            <a:r>
              <a:rPr lang="en-US" sz="2400" b="1" dirty="0" smtClean="0"/>
              <a:t>fitness index (long form) </a:t>
            </a:r>
          </a:p>
          <a:p>
            <a:r>
              <a:rPr lang="en-US" sz="2400" dirty="0" smtClean="0"/>
              <a:t>excellent </a:t>
            </a:r>
            <a:r>
              <a:rPr lang="hu-HU" sz="2400" dirty="0" smtClean="0"/>
              <a:t>                        </a:t>
            </a:r>
            <a:r>
              <a:rPr lang="en-US" sz="2400" dirty="0" smtClean="0"/>
              <a:t>&gt; 90 </a:t>
            </a:r>
          </a:p>
          <a:p>
            <a:r>
              <a:rPr lang="en-US" sz="2400" dirty="0" smtClean="0"/>
              <a:t>good </a:t>
            </a:r>
            <a:r>
              <a:rPr lang="hu-HU" sz="2400" dirty="0" smtClean="0"/>
              <a:t>                             </a:t>
            </a:r>
            <a:r>
              <a:rPr lang="en-US" sz="2400" dirty="0" smtClean="0"/>
              <a:t>80 - 89 </a:t>
            </a:r>
          </a:p>
          <a:p>
            <a:r>
              <a:rPr lang="en-US" sz="2400" dirty="0" smtClean="0"/>
              <a:t>high average </a:t>
            </a:r>
            <a:r>
              <a:rPr lang="hu-HU" sz="2400" dirty="0" smtClean="0"/>
              <a:t>                </a:t>
            </a:r>
            <a:r>
              <a:rPr lang="en-US" sz="2400" dirty="0" smtClean="0"/>
              <a:t>65 - 79 </a:t>
            </a:r>
          </a:p>
          <a:p>
            <a:r>
              <a:rPr lang="en-US" sz="2400" dirty="0" smtClean="0"/>
              <a:t>low average </a:t>
            </a:r>
            <a:r>
              <a:rPr lang="hu-HU" sz="2400" dirty="0" smtClean="0"/>
              <a:t>                 </a:t>
            </a:r>
            <a:r>
              <a:rPr lang="en-US" sz="2400" dirty="0" smtClean="0"/>
              <a:t>55 - 64 </a:t>
            </a:r>
          </a:p>
          <a:p>
            <a:r>
              <a:rPr lang="en-US" sz="2400" dirty="0" smtClean="0"/>
              <a:t>poor </a:t>
            </a:r>
            <a:r>
              <a:rPr lang="hu-HU" sz="2400" dirty="0" smtClean="0"/>
              <a:t>                              </a:t>
            </a:r>
            <a:r>
              <a:rPr lang="en-US" sz="2400" dirty="0" smtClean="0"/>
              <a:t>&lt; 55 </a:t>
            </a:r>
          </a:p>
          <a:p>
            <a:endParaRPr lang="en-US" sz="2400" dirty="0"/>
          </a:p>
        </p:txBody>
      </p:sp>
      <p:sp>
        <p:nvSpPr>
          <p:cNvPr id="3" name="Szövegdoboz 2"/>
          <p:cNvSpPr txBox="1"/>
          <p:nvPr/>
        </p:nvSpPr>
        <p:spPr>
          <a:xfrm>
            <a:off x="2964645" y="642917"/>
            <a:ext cx="2714644"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hu-HU" sz="2400" b="1" dirty="0" smtClean="0"/>
              <a:t>Értékelés</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28662" y="857232"/>
            <a:ext cx="7675588" cy="2000548"/>
          </a:xfrm>
          <a:prstGeom prst="rect">
            <a:avLst/>
          </a:prstGeom>
          <a:noFill/>
        </p:spPr>
        <p:txBody>
          <a:bodyPr wrap="square" rtlCol="0">
            <a:spAutoFit/>
          </a:bodyPr>
          <a:lstStyle/>
          <a:p>
            <a:pPr algn="ctr"/>
            <a:r>
              <a:rPr lang="hu-HU" sz="2800" b="1" dirty="0" smtClean="0"/>
              <a:t>Érvényesség (</a:t>
            </a:r>
            <a:r>
              <a:rPr lang="en-US" sz="2800" b="1" dirty="0" err="1" smtClean="0"/>
              <a:t>validi</a:t>
            </a:r>
            <a:r>
              <a:rPr lang="hu-HU" sz="2800" b="1" dirty="0" smtClean="0"/>
              <a:t>tás)</a:t>
            </a:r>
          </a:p>
          <a:p>
            <a:pPr algn="ctr"/>
            <a:endParaRPr lang="hu-HU" sz="2400" b="1" dirty="0" smtClean="0"/>
          </a:p>
          <a:p>
            <a:pPr algn="ctr"/>
            <a:endParaRPr lang="hu-HU" sz="2400" b="1" dirty="0" smtClean="0"/>
          </a:p>
          <a:p>
            <a:pPr algn="ctr"/>
            <a:r>
              <a:rPr lang="hu-HU" sz="2400" b="1" dirty="0" smtClean="0"/>
              <a:t>A </a:t>
            </a:r>
            <a:r>
              <a:rPr lang="hu-HU" sz="2400" b="1" dirty="0" err="1" smtClean="0"/>
              <a:t>Fitness</a:t>
            </a:r>
            <a:r>
              <a:rPr lang="en-US" sz="2400" b="1" dirty="0" smtClean="0"/>
              <a:t> </a:t>
            </a:r>
            <a:r>
              <a:rPr lang="hu-HU" sz="2400" b="1" dirty="0" smtClean="0"/>
              <a:t>Index r=0,6-0,8 korrelációt mutat a </a:t>
            </a:r>
            <a:r>
              <a:rPr lang="en-US" sz="2400" dirty="0" smtClean="0"/>
              <a:t> </a:t>
            </a:r>
            <a:r>
              <a:rPr lang="hu-HU" sz="2400" dirty="0" smtClean="0"/>
              <a:t>maximális oxigénfelvétellel (</a:t>
            </a:r>
            <a:r>
              <a:rPr lang="en-US" sz="2400" dirty="0" smtClean="0"/>
              <a:t>VO</a:t>
            </a:r>
            <a:r>
              <a:rPr lang="en-US" sz="2400" baseline="-25000" dirty="0" smtClean="0"/>
              <a:t>2max</a:t>
            </a:r>
            <a:r>
              <a:rPr lang="en-US" sz="2400" dirty="0" smtClean="0"/>
              <a:t> </a:t>
            </a:r>
            <a:r>
              <a:rPr lang="hu-HU" sz="2400" dirty="0" smtClean="0"/>
              <a:t>)</a:t>
            </a:r>
            <a:endParaRPr lang="en-US" sz="24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71538" y="1285860"/>
            <a:ext cx="753271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hu-HU" sz="2800" b="1" i="1" dirty="0" smtClean="0"/>
              <a:t>Előny: egyszerű, olcsó</a:t>
            </a:r>
            <a:endParaRPr lang="en-US" sz="2800" b="1" i="1" dirty="0"/>
          </a:p>
        </p:txBody>
      </p:sp>
      <p:sp>
        <p:nvSpPr>
          <p:cNvPr id="3" name="Szövegdoboz 2"/>
          <p:cNvSpPr txBox="1"/>
          <p:nvPr/>
        </p:nvSpPr>
        <p:spPr>
          <a:xfrm>
            <a:off x="1000100" y="2636838"/>
            <a:ext cx="760415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hu-HU" sz="2800" b="1" i="1" dirty="0" smtClean="0"/>
              <a:t>Hátrányok: a személyek testmérete (magasság, testsúly) különböző az azonos magasságú padhoz viszonyítva </a:t>
            </a:r>
            <a:endParaRPr lang="en-US" sz="2800" b="1"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000100" y="642918"/>
            <a:ext cx="721523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smtClean="0"/>
              <a:t>Blake Step Test</a:t>
            </a:r>
            <a:r>
              <a:rPr lang="hu-HU" sz="2800" b="1" dirty="0" smtClean="0"/>
              <a:t> (</a:t>
            </a:r>
            <a:r>
              <a:rPr lang="en-US" sz="2400" dirty="0" smtClean="0"/>
              <a:t>Nagle, </a:t>
            </a:r>
            <a:r>
              <a:rPr lang="en-US" sz="2400" dirty="0" err="1" smtClean="0"/>
              <a:t>Balke</a:t>
            </a:r>
            <a:r>
              <a:rPr lang="en-US" sz="2400" dirty="0" smtClean="0"/>
              <a:t>, and </a:t>
            </a:r>
            <a:r>
              <a:rPr lang="en-US" sz="2400" dirty="0" err="1" smtClean="0"/>
              <a:t>Naughton</a:t>
            </a:r>
            <a:r>
              <a:rPr lang="en-US" sz="2400" dirty="0" smtClean="0"/>
              <a:t> 1965. </a:t>
            </a:r>
            <a:r>
              <a:rPr lang="hu-HU" sz="2800" dirty="0" smtClean="0"/>
              <a:t>)</a:t>
            </a:r>
            <a:endParaRPr lang="en-US" sz="2800" b="1" dirty="0" smtClean="0"/>
          </a:p>
        </p:txBody>
      </p:sp>
      <p:sp>
        <p:nvSpPr>
          <p:cNvPr id="7" name="Szövegdoboz 6"/>
          <p:cNvSpPr txBox="1"/>
          <p:nvPr/>
        </p:nvSpPr>
        <p:spPr>
          <a:xfrm>
            <a:off x="1000100" y="1500174"/>
            <a:ext cx="5929354" cy="461665"/>
          </a:xfrm>
          <a:prstGeom prst="rect">
            <a:avLst/>
          </a:prstGeom>
          <a:noFill/>
        </p:spPr>
        <p:txBody>
          <a:bodyPr wrap="square" rtlCol="0">
            <a:spAutoFit/>
          </a:bodyPr>
          <a:lstStyle/>
          <a:p>
            <a:r>
              <a:rPr lang="hu-HU" sz="2400" b="1" i="1" dirty="0" smtClean="0"/>
              <a:t>Aerob </a:t>
            </a:r>
            <a:r>
              <a:rPr lang="hu-HU" sz="2400" b="1" i="1" dirty="0" err="1" smtClean="0"/>
              <a:t>fitness</a:t>
            </a:r>
            <a:endParaRPr lang="en-US" sz="2400" b="1" i="1" dirty="0"/>
          </a:p>
        </p:txBody>
      </p:sp>
      <p:sp>
        <p:nvSpPr>
          <p:cNvPr id="8" name="Szövegdoboz 7"/>
          <p:cNvSpPr txBox="1"/>
          <p:nvPr/>
        </p:nvSpPr>
        <p:spPr>
          <a:xfrm>
            <a:off x="1071538" y="2143116"/>
            <a:ext cx="6357982" cy="461665"/>
          </a:xfrm>
          <a:prstGeom prst="rect">
            <a:avLst/>
          </a:prstGeom>
          <a:noFill/>
        </p:spPr>
        <p:txBody>
          <a:bodyPr wrap="square" rtlCol="0">
            <a:spAutoFit/>
          </a:bodyPr>
          <a:lstStyle/>
          <a:p>
            <a:r>
              <a:rPr lang="hu-HU" sz="2400" b="1" i="1" dirty="0" smtClean="0"/>
              <a:t>Lépcsőzetesen emelkedő magasság (2-50 cm)</a:t>
            </a:r>
            <a:endParaRPr lang="en-US" sz="2400" b="1" i="1" dirty="0"/>
          </a:p>
        </p:txBody>
      </p:sp>
      <p:sp>
        <p:nvSpPr>
          <p:cNvPr id="9" name="Szövegdoboz 8"/>
          <p:cNvSpPr txBox="1"/>
          <p:nvPr/>
        </p:nvSpPr>
        <p:spPr>
          <a:xfrm>
            <a:off x="1071538" y="2928934"/>
            <a:ext cx="6643734" cy="193899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hu-HU" sz="2400" b="1" i="1" dirty="0" smtClean="0"/>
              <a:t>Metronóm 120 ütés/perc</a:t>
            </a:r>
          </a:p>
          <a:p>
            <a:r>
              <a:rPr lang="hu-HU" sz="2400" b="1" i="1" dirty="0" smtClean="0"/>
              <a:t>Magasság 2 cm</a:t>
            </a:r>
          </a:p>
          <a:p>
            <a:r>
              <a:rPr lang="hu-HU" sz="2400" b="1" i="1" dirty="0" smtClean="0"/>
              <a:t>Minden percben 2 cm-t növekszik a magasság</a:t>
            </a:r>
          </a:p>
          <a:p>
            <a:r>
              <a:rPr lang="hu-HU" sz="2400" b="1" i="1" dirty="0" smtClean="0"/>
              <a:t>Kimerülésig tart a teszt. Nem tudja a személy a lépésfrekvenciát tartani.</a:t>
            </a:r>
            <a:endParaRPr lang="en-US" sz="2400" b="1"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57224" y="857232"/>
            <a:ext cx="7747026" cy="1846659"/>
          </a:xfrm>
          <a:prstGeom prst="rect">
            <a:avLst/>
          </a:prstGeom>
          <a:noFill/>
        </p:spPr>
        <p:txBody>
          <a:bodyPr wrap="square" rtlCol="0">
            <a:spAutoFit/>
          </a:bodyPr>
          <a:lstStyle/>
          <a:p>
            <a:r>
              <a:rPr lang="en-US" sz="2400" b="1" dirty="0" smtClean="0"/>
              <a:t>ACSM </a:t>
            </a:r>
            <a:r>
              <a:rPr lang="en-US" sz="2400" b="1" dirty="0" err="1" smtClean="0"/>
              <a:t>metaboli</a:t>
            </a:r>
            <a:r>
              <a:rPr lang="hu-HU" sz="2400" b="1" dirty="0" err="1" smtClean="0"/>
              <a:t>kus</a:t>
            </a:r>
            <a:r>
              <a:rPr lang="hu-HU" sz="2400" b="1" dirty="0" smtClean="0"/>
              <a:t> egyenlet a </a:t>
            </a:r>
            <a:r>
              <a:rPr lang="hu-HU" sz="2400" b="1" dirty="0" err="1" smtClean="0"/>
              <a:t>step</a:t>
            </a:r>
            <a:r>
              <a:rPr lang="en-US" sz="2400" b="1" dirty="0" smtClean="0"/>
              <a:t> </a:t>
            </a:r>
            <a:r>
              <a:rPr lang="hu-HU" sz="2400" b="1" dirty="0" smtClean="0"/>
              <a:t>teszthez</a:t>
            </a:r>
            <a:endParaRPr lang="en-US" sz="2400" b="1" dirty="0" smtClean="0"/>
          </a:p>
          <a:p>
            <a:endParaRPr lang="hu-HU" b="1" dirty="0" smtClean="0"/>
          </a:p>
          <a:p>
            <a:r>
              <a:rPr lang="en-US" b="1" dirty="0" smtClean="0"/>
              <a:t>VO</a:t>
            </a:r>
            <a:r>
              <a:rPr lang="en-US" b="1" baseline="-25000" dirty="0" smtClean="0"/>
              <a:t>2 </a:t>
            </a:r>
            <a:r>
              <a:rPr lang="en-US" b="1" dirty="0" smtClean="0"/>
              <a:t>= [f × 0.2] + [f × h × 1.8 × 1.33] + </a:t>
            </a:r>
            <a:r>
              <a:rPr lang="hu-HU" b="1" dirty="0" smtClean="0"/>
              <a:t>nyugalmi </a:t>
            </a:r>
            <a:r>
              <a:rPr lang="en-US" b="1" dirty="0" smtClean="0"/>
              <a:t>VO</a:t>
            </a:r>
            <a:r>
              <a:rPr lang="en-US" b="1" baseline="-25000" dirty="0" smtClean="0"/>
              <a:t>2</a:t>
            </a:r>
            <a:endParaRPr lang="en-US" baseline="-25000" dirty="0" smtClean="0"/>
          </a:p>
          <a:p>
            <a:endParaRPr lang="hu-HU" dirty="0" smtClean="0"/>
          </a:p>
          <a:p>
            <a:r>
              <a:rPr lang="en-US" dirty="0" smtClean="0"/>
              <a:t> f = </a:t>
            </a:r>
            <a:r>
              <a:rPr lang="hu-HU" dirty="0" smtClean="0"/>
              <a:t>lépésfrekvencia lépés/percben, h pad magasság</a:t>
            </a:r>
            <a:endParaRPr lang="en-US" dirty="0" smtClean="0"/>
          </a:p>
          <a:p>
            <a:endParaRPr lang="en-US" dirty="0"/>
          </a:p>
        </p:txBody>
      </p:sp>
      <p:sp>
        <p:nvSpPr>
          <p:cNvPr id="3" name="Szövegdoboz 2"/>
          <p:cNvSpPr txBox="1"/>
          <p:nvPr/>
        </p:nvSpPr>
        <p:spPr>
          <a:xfrm>
            <a:off x="785786" y="2636838"/>
            <a:ext cx="7572428" cy="4093428"/>
          </a:xfrm>
          <a:prstGeom prst="rect">
            <a:avLst/>
          </a:prstGeom>
          <a:noFill/>
        </p:spPr>
        <p:txBody>
          <a:bodyPr wrap="square" rtlCol="0">
            <a:spAutoFit/>
          </a:bodyPr>
          <a:lstStyle/>
          <a:p>
            <a:r>
              <a:rPr lang="hu-HU" sz="2000" b="1" i="1" dirty="0" smtClean="0"/>
              <a:t>Példa: pad magasság 30 cm</a:t>
            </a:r>
          </a:p>
          <a:p>
            <a:r>
              <a:rPr lang="hu-HU" sz="2000" b="1" i="1" dirty="0" smtClean="0"/>
              <a:t>Lépésfrekvencia 30 lépés/perc (step.min-1). </a:t>
            </a:r>
          </a:p>
          <a:p>
            <a:r>
              <a:rPr lang="hu-HU" sz="2000" b="1" i="1" dirty="0" smtClean="0"/>
              <a:t>ahol: </a:t>
            </a:r>
            <a:br>
              <a:rPr lang="hu-HU" sz="2000" b="1" i="1" dirty="0" smtClean="0"/>
            </a:br>
            <a:r>
              <a:rPr lang="hu-HU" sz="2000" b="1" i="1" dirty="0" smtClean="0"/>
              <a:t>f = 30 lépés/perc</a:t>
            </a:r>
            <a:br>
              <a:rPr lang="hu-HU" sz="2000" b="1" i="1" dirty="0" smtClean="0"/>
            </a:br>
            <a:r>
              <a:rPr lang="hu-HU" sz="2000" b="1" i="1" dirty="0" smtClean="0"/>
              <a:t>h = 0.30 m</a:t>
            </a:r>
            <a:br>
              <a:rPr lang="hu-HU" sz="2000" b="1" i="1" dirty="0" smtClean="0"/>
            </a:br>
            <a:endParaRPr lang="hu-HU" sz="2000" b="1" i="1" dirty="0" smtClean="0"/>
          </a:p>
          <a:p>
            <a:r>
              <a:rPr lang="hu-HU" sz="2000" b="1" i="1" dirty="0" smtClean="0"/>
              <a:t>nyugalmi VO</a:t>
            </a:r>
            <a:r>
              <a:rPr lang="hu-HU" sz="2000" b="1" i="1" baseline="-25000" dirty="0" smtClean="0"/>
              <a:t>2</a:t>
            </a:r>
            <a:r>
              <a:rPr lang="hu-HU" sz="2000" b="1" i="1" dirty="0" smtClean="0"/>
              <a:t>  = 3.5 ml/kg/min (</a:t>
            </a:r>
            <a:r>
              <a:rPr lang="en-US" sz="2000" b="1" i="1" dirty="0" smtClean="0"/>
              <a:t>IDEA </a:t>
            </a:r>
            <a:r>
              <a:rPr lang="en-US" sz="2000" b="1" i="1" dirty="0"/>
              <a:t>Health and Fitness </a:t>
            </a:r>
            <a:r>
              <a:rPr lang="en-US" sz="2000" b="1" i="1" dirty="0" smtClean="0"/>
              <a:t>Association</a:t>
            </a:r>
            <a:r>
              <a:rPr lang="hu-HU" sz="2000" b="1" i="1" dirty="0" smtClean="0"/>
              <a:t>)</a:t>
            </a:r>
          </a:p>
          <a:p>
            <a:r>
              <a:rPr lang="hu-HU" sz="2000" b="1" i="1" dirty="0" smtClean="0"/>
              <a:t>VO2 = [f × 0.2] + [f × h × 1.8 × 1.33] + VO</a:t>
            </a:r>
            <a:r>
              <a:rPr lang="hu-HU" sz="2000" b="1" i="1" baseline="-25000" dirty="0" smtClean="0"/>
              <a:t>2</a:t>
            </a:r>
            <a:r>
              <a:rPr lang="hu-HU" sz="2000" b="1" i="1" dirty="0" smtClean="0"/>
              <a:t> nyugalmi</a:t>
            </a:r>
          </a:p>
          <a:p>
            <a:r>
              <a:rPr lang="hu-HU" sz="2000" b="1" i="1" dirty="0" smtClean="0"/>
              <a:t>VO2 = [30 × 0.2] + [30 × 0.3048 × 1.8 × 1.33] + 3.5 </a:t>
            </a:r>
          </a:p>
          <a:p>
            <a:r>
              <a:rPr lang="hu-HU" sz="2000" b="1" i="1" dirty="0" smtClean="0"/>
              <a:t>VO2 = 6.0 + 21.9 + 3.5 </a:t>
            </a:r>
          </a:p>
          <a:p>
            <a:r>
              <a:rPr lang="hu-HU" sz="2000" b="1" i="1" dirty="0" smtClean="0"/>
              <a:t>VO2 = 31.4 ml ·/kg/min</a:t>
            </a:r>
            <a:br>
              <a:rPr lang="hu-HU" sz="2000" b="1" i="1" dirty="0" smtClean="0"/>
            </a:br>
            <a:endParaRPr lang="hu-HU" sz="2000" b="1" i="1" dirty="0" smtClean="0"/>
          </a:p>
          <a:p>
            <a:endParaRPr lang="en-US" sz="2000" b="1"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57064" y="1916832"/>
            <a:ext cx="7920880" cy="369332"/>
          </a:xfrm>
          <a:prstGeom prst="rect">
            <a:avLst/>
          </a:prstGeom>
        </p:spPr>
        <p:txBody>
          <a:bodyPr wrap="square">
            <a:spAutoFit/>
          </a:bodyPr>
          <a:lstStyle/>
          <a:p>
            <a:r>
              <a:rPr lang="hu-HU" dirty="0"/>
              <a:t>http://www.shapesense.com/fitness-exercise/calculators/vo2max-calculator.aspx</a:t>
            </a:r>
          </a:p>
        </p:txBody>
      </p:sp>
      <p:sp>
        <p:nvSpPr>
          <p:cNvPr id="3" name="Szövegdoboz 2"/>
          <p:cNvSpPr txBox="1"/>
          <p:nvPr/>
        </p:nvSpPr>
        <p:spPr>
          <a:xfrm>
            <a:off x="2610240" y="1253951"/>
            <a:ext cx="3347455" cy="461665"/>
          </a:xfrm>
          <a:prstGeom prst="rect">
            <a:avLst/>
          </a:prstGeom>
          <a:solidFill>
            <a:srgbClr val="FFC000"/>
          </a:solidFill>
        </p:spPr>
        <p:txBody>
          <a:bodyPr wrap="none" rtlCol="0">
            <a:spAutoFit/>
          </a:bodyPr>
          <a:lstStyle/>
          <a:p>
            <a:r>
              <a:rPr lang="hu-HU" sz="2400" dirty="0" smtClean="0"/>
              <a:t>Egyszerű VO2max tesztek</a:t>
            </a:r>
            <a:endParaRPr lang="hu-HU" sz="2400" dirty="0"/>
          </a:p>
        </p:txBody>
      </p:sp>
      <p:sp>
        <p:nvSpPr>
          <p:cNvPr id="4" name="Téglalap 3"/>
          <p:cNvSpPr/>
          <p:nvPr/>
        </p:nvSpPr>
        <p:spPr>
          <a:xfrm>
            <a:off x="2411760" y="2564904"/>
            <a:ext cx="2541080" cy="369332"/>
          </a:xfrm>
          <a:prstGeom prst="rect">
            <a:avLst/>
          </a:prstGeom>
        </p:spPr>
        <p:txBody>
          <a:bodyPr wrap="none">
            <a:spAutoFit/>
          </a:bodyPr>
          <a:lstStyle/>
          <a:p>
            <a:r>
              <a:rPr lang="hu-HU" dirty="0"/>
              <a:t>Resting </a:t>
            </a:r>
            <a:r>
              <a:rPr lang="hu-HU" dirty="0" err="1"/>
              <a:t>Heart</a:t>
            </a:r>
            <a:r>
              <a:rPr lang="hu-HU" dirty="0"/>
              <a:t> </a:t>
            </a:r>
            <a:r>
              <a:rPr lang="hu-HU" dirty="0" err="1"/>
              <a:t>Rate</a:t>
            </a:r>
            <a:r>
              <a:rPr lang="hu-HU" dirty="0"/>
              <a:t> </a:t>
            </a:r>
            <a:r>
              <a:rPr lang="hu-HU" dirty="0" err="1"/>
              <a:t>Based</a:t>
            </a:r>
            <a:endParaRPr lang="hu-HU" dirty="0"/>
          </a:p>
        </p:txBody>
      </p:sp>
      <p:sp>
        <p:nvSpPr>
          <p:cNvPr id="5" name="Téglalap 4"/>
          <p:cNvSpPr/>
          <p:nvPr/>
        </p:nvSpPr>
        <p:spPr>
          <a:xfrm>
            <a:off x="2413287" y="3103602"/>
            <a:ext cx="1714893" cy="369332"/>
          </a:xfrm>
          <a:prstGeom prst="rect">
            <a:avLst/>
          </a:prstGeom>
        </p:spPr>
        <p:txBody>
          <a:bodyPr wrap="none">
            <a:spAutoFit/>
          </a:bodyPr>
          <a:lstStyle/>
          <a:p>
            <a:r>
              <a:rPr lang="hu-HU" dirty="0"/>
              <a:t>1 Mile </a:t>
            </a:r>
            <a:r>
              <a:rPr lang="hu-HU" dirty="0" err="1"/>
              <a:t>Walk</a:t>
            </a:r>
            <a:r>
              <a:rPr lang="hu-HU" dirty="0"/>
              <a:t> Test</a:t>
            </a:r>
          </a:p>
        </p:txBody>
      </p:sp>
      <p:sp>
        <p:nvSpPr>
          <p:cNvPr id="6" name="Téglalap 5"/>
          <p:cNvSpPr/>
          <p:nvPr/>
        </p:nvSpPr>
        <p:spPr>
          <a:xfrm>
            <a:off x="2413287" y="3789040"/>
            <a:ext cx="1932709" cy="369332"/>
          </a:xfrm>
          <a:prstGeom prst="rect">
            <a:avLst/>
          </a:prstGeom>
        </p:spPr>
        <p:txBody>
          <a:bodyPr wrap="none">
            <a:spAutoFit/>
          </a:bodyPr>
          <a:lstStyle/>
          <a:p>
            <a:r>
              <a:rPr lang="hu-HU" dirty="0"/>
              <a:t>3 Minute </a:t>
            </a:r>
            <a:r>
              <a:rPr lang="hu-HU" dirty="0" err="1"/>
              <a:t>Step</a:t>
            </a:r>
            <a:r>
              <a:rPr lang="hu-HU" dirty="0"/>
              <a:t> Test</a:t>
            </a:r>
          </a:p>
        </p:txBody>
      </p:sp>
      <p:sp>
        <p:nvSpPr>
          <p:cNvPr id="7" name="Téglalap 6"/>
          <p:cNvSpPr/>
          <p:nvPr/>
        </p:nvSpPr>
        <p:spPr>
          <a:xfrm>
            <a:off x="2458847" y="4509120"/>
            <a:ext cx="2328843" cy="369332"/>
          </a:xfrm>
          <a:prstGeom prst="rect">
            <a:avLst/>
          </a:prstGeom>
        </p:spPr>
        <p:txBody>
          <a:bodyPr wrap="none">
            <a:spAutoFit/>
          </a:bodyPr>
          <a:lstStyle/>
          <a:p>
            <a:r>
              <a:rPr lang="hu-HU" dirty="0"/>
              <a:t>1.5 Mile </a:t>
            </a:r>
            <a:r>
              <a:rPr lang="hu-HU" dirty="0" err="1"/>
              <a:t>Run-Walk</a:t>
            </a:r>
            <a:r>
              <a:rPr lang="hu-HU" dirty="0"/>
              <a:t> Test</a:t>
            </a:r>
          </a:p>
        </p:txBody>
      </p:sp>
    </p:spTree>
    <p:extLst>
      <p:ext uri="{BB962C8B-B14F-4D97-AF65-F5344CB8AC3E}">
        <p14:creationId xmlns:p14="http://schemas.microsoft.com/office/powerpoint/2010/main" val="4165227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15616" y="1484784"/>
            <a:ext cx="7416824" cy="2677656"/>
          </a:xfrm>
          <a:prstGeom prst="rect">
            <a:avLst/>
          </a:prstGeom>
          <a:noFill/>
        </p:spPr>
        <p:txBody>
          <a:bodyPr wrap="square" rtlCol="0">
            <a:spAutoFit/>
          </a:bodyPr>
          <a:lstStyle/>
          <a:p>
            <a:pPr algn="ctr"/>
            <a:r>
              <a:rPr lang="hu-HU" sz="2800" b="1" dirty="0" smtClean="0"/>
              <a:t>Eszközök</a:t>
            </a:r>
            <a:endParaRPr lang="en-US" sz="2800" b="1" dirty="0" smtClean="0"/>
          </a:p>
          <a:p>
            <a:pPr algn="ctr"/>
            <a:r>
              <a:rPr lang="hu-HU" sz="2800" b="1" dirty="0" smtClean="0"/>
              <a:t>Kerékpár </a:t>
            </a:r>
            <a:r>
              <a:rPr lang="hu-HU" sz="2800" b="1" dirty="0" err="1" smtClean="0"/>
              <a:t>ergométer</a:t>
            </a:r>
            <a:endParaRPr lang="en-US" sz="2800" b="1" dirty="0" smtClean="0"/>
          </a:p>
          <a:p>
            <a:pPr algn="ctr"/>
            <a:r>
              <a:rPr lang="hu-HU" sz="2800" b="1" dirty="0" smtClean="0"/>
              <a:t>Pulzust mérő eszköz</a:t>
            </a:r>
            <a:endParaRPr lang="en-US" sz="2800" b="1" dirty="0" smtClean="0"/>
          </a:p>
          <a:p>
            <a:pPr algn="ctr"/>
            <a:r>
              <a:rPr lang="hu-HU" sz="2800" b="1" dirty="0" smtClean="0"/>
              <a:t>Stopper</a:t>
            </a:r>
            <a:endParaRPr lang="en-US" sz="2800" b="1" dirty="0" smtClean="0"/>
          </a:p>
          <a:p>
            <a:pPr algn="ctr"/>
            <a:r>
              <a:rPr lang="hu-HU" sz="2800" b="1" dirty="0" smtClean="0"/>
              <a:t>Vizsgálatot végző személy</a:t>
            </a:r>
            <a:endParaRPr lang="en-US" sz="2800" b="1" dirty="0" smtClean="0"/>
          </a:p>
          <a:p>
            <a:pPr algn="ctr"/>
            <a:endParaRPr lang="en-US" sz="2800" b="1" dirty="0"/>
          </a:p>
        </p:txBody>
      </p:sp>
      <p:sp>
        <p:nvSpPr>
          <p:cNvPr id="4" name="Szövegdoboz 3"/>
          <p:cNvSpPr txBox="1"/>
          <p:nvPr/>
        </p:nvSpPr>
        <p:spPr>
          <a:xfrm>
            <a:off x="1500166" y="500042"/>
            <a:ext cx="6000792" cy="523220"/>
          </a:xfrm>
          <a:prstGeom prst="rect">
            <a:avLst/>
          </a:prstGeom>
          <a:solidFill>
            <a:srgbClr val="FFC000"/>
          </a:solidFill>
        </p:spPr>
        <p:txBody>
          <a:bodyPr wrap="square" rtlCol="0">
            <a:spAutoFit/>
          </a:bodyPr>
          <a:lstStyle/>
          <a:p>
            <a:pPr algn="ctr"/>
            <a:r>
              <a:rPr lang="en-US" sz="2800" b="1" dirty="0" err="1" smtClean="0">
                <a:ln>
                  <a:solidFill>
                    <a:srgbClr val="FF0000"/>
                  </a:solidFill>
                </a:ln>
                <a:effectLst>
                  <a:glow rad="101600">
                    <a:schemeClr val="accent1">
                      <a:satMod val="175000"/>
                      <a:alpha val="40000"/>
                    </a:schemeClr>
                  </a:glow>
                </a:effectLst>
              </a:rPr>
              <a:t>Åstrand</a:t>
            </a:r>
            <a:r>
              <a:rPr lang="en-US" sz="2800" b="1" dirty="0" smtClean="0">
                <a:ln>
                  <a:solidFill>
                    <a:srgbClr val="FF0000"/>
                  </a:solidFill>
                </a:ln>
                <a:effectLst>
                  <a:glow rad="101600">
                    <a:schemeClr val="accent1">
                      <a:satMod val="175000"/>
                      <a:alpha val="40000"/>
                    </a:schemeClr>
                  </a:glow>
                </a:effectLst>
              </a:rPr>
              <a:t> </a:t>
            </a:r>
            <a:r>
              <a:rPr lang="hu-HU" sz="2800" b="1" dirty="0" smtClean="0">
                <a:ln>
                  <a:solidFill>
                    <a:srgbClr val="FF0000"/>
                  </a:solidFill>
                </a:ln>
                <a:effectLst>
                  <a:glow rad="101600">
                    <a:schemeClr val="accent1">
                      <a:satMod val="175000"/>
                      <a:alpha val="40000"/>
                    </a:schemeClr>
                  </a:glow>
                </a:effectLst>
              </a:rPr>
              <a:t>kerékpár </a:t>
            </a:r>
            <a:r>
              <a:rPr lang="hu-HU" sz="2800" b="1" dirty="0" err="1" smtClean="0">
                <a:ln>
                  <a:solidFill>
                    <a:srgbClr val="FF0000"/>
                  </a:solidFill>
                </a:ln>
                <a:effectLst>
                  <a:glow rad="101600">
                    <a:schemeClr val="accent1">
                      <a:satMod val="175000"/>
                      <a:alpha val="40000"/>
                    </a:schemeClr>
                  </a:glow>
                </a:effectLst>
              </a:rPr>
              <a:t>ergométer</a:t>
            </a:r>
            <a:r>
              <a:rPr lang="hu-HU" sz="2800" b="1" dirty="0" smtClean="0">
                <a:ln>
                  <a:solidFill>
                    <a:srgbClr val="FF0000"/>
                  </a:solidFill>
                </a:ln>
                <a:effectLst>
                  <a:glow rad="101600">
                    <a:schemeClr val="accent1">
                      <a:satMod val="175000"/>
                      <a:alpha val="40000"/>
                    </a:schemeClr>
                  </a:glow>
                </a:effectLst>
              </a:rPr>
              <a:t> teszt</a:t>
            </a:r>
            <a:endParaRPr lang="en-US" sz="2800" b="1" dirty="0" smtClean="0">
              <a:ln>
                <a:solidFill>
                  <a:srgbClr val="FF0000"/>
                </a:solidFill>
              </a:ln>
              <a:effectLst>
                <a:glow rad="1016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71538" y="1071546"/>
            <a:ext cx="7532712" cy="4678204"/>
          </a:xfrm>
          <a:prstGeom prst="rect">
            <a:avLst/>
          </a:prstGeom>
          <a:noFill/>
        </p:spPr>
        <p:txBody>
          <a:bodyPr wrap="square" rtlCol="0">
            <a:spAutoFit/>
          </a:bodyPr>
          <a:lstStyle/>
          <a:p>
            <a:r>
              <a:rPr lang="en-US" sz="2000" b="1" i="1" dirty="0" smtClean="0"/>
              <a:t>Age </a:t>
            </a:r>
            <a:r>
              <a:rPr lang="hu-HU" sz="2000" b="1" i="1" dirty="0" smtClean="0"/>
              <a:t>                    </a:t>
            </a:r>
            <a:r>
              <a:rPr lang="en-US" sz="2000" b="1" i="1" dirty="0" smtClean="0"/>
              <a:t>18-25 </a:t>
            </a:r>
            <a:r>
              <a:rPr lang="hu-HU" sz="2000" b="1" i="1" dirty="0" smtClean="0"/>
              <a:t>    </a:t>
            </a:r>
            <a:r>
              <a:rPr lang="en-US" sz="2000" b="1" i="1" dirty="0" smtClean="0"/>
              <a:t>26-35 </a:t>
            </a:r>
            <a:r>
              <a:rPr lang="hu-HU" sz="2000" b="1" i="1" dirty="0" smtClean="0"/>
              <a:t>    </a:t>
            </a:r>
            <a:r>
              <a:rPr lang="en-US" sz="2000" b="1" i="1" dirty="0" smtClean="0"/>
              <a:t>36-45 </a:t>
            </a:r>
            <a:r>
              <a:rPr lang="hu-HU" sz="2000" b="1" i="1" dirty="0" smtClean="0"/>
              <a:t>    </a:t>
            </a:r>
            <a:r>
              <a:rPr lang="en-US" sz="2000" b="1" i="1" dirty="0" smtClean="0"/>
              <a:t>46-55 </a:t>
            </a:r>
            <a:r>
              <a:rPr lang="hu-HU" sz="2000" b="1" i="1" dirty="0" smtClean="0"/>
              <a:t>    </a:t>
            </a:r>
            <a:r>
              <a:rPr lang="en-US" sz="2000" b="1" i="1" dirty="0" smtClean="0"/>
              <a:t>56-65 </a:t>
            </a:r>
            <a:r>
              <a:rPr lang="hu-HU" sz="2000" b="1" i="1" dirty="0" smtClean="0"/>
              <a:t>    </a:t>
            </a:r>
            <a:r>
              <a:rPr lang="en-US" sz="2000" b="1" i="1" dirty="0" smtClean="0"/>
              <a:t>65+ </a:t>
            </a:r>
            <a:endParaRPr lang="hu-HU" sz="2000" b="1" i="1" dirty="0" smtClean="0"/>
          </a:p>
          <a:p>
            <a:endParaRPr lang="hu-HU" sz="2000" b="1" i="1" dirty="0" smtClean="0"/>
          </a:p>
          <a:p>
            <a:r>
              <a:rPr lang="en-US" sz="2000" b="1" i="1" dirty="0" smtClean="0"/>
              <a:t>Excellent </a:t>
            </a:r>
            <a:r>
              <a:rPr lang="hu-HU" sz="2000" b="1" i="1" dirty="0" smtClean="0"/>
              <a:t>            </a:t>
            </a:r>
            <a:r>
              <a:rPr lang="en-US" sz="2000" b="1" i="1" dirty="0" smtClean="0"/>
              <a:t>&gt;43 </a:t>
            </a:r>
            <a:r>
              <a:rPr lang="hu-HU" sz="2000" b="1" i="1" dirty="0" smtClean="0"/>
              <a:t>       </a:t>
            </a:r>
            <a:r>
              <a:rPr lang="en-US" sz="2000" b="1" i="1" dirty="0" smtClean="0"/>
              <a:t>&gt;39 </a:t>
            </a:r>
            <a:r>
              <a:rPr lang="hu-HU" sz="2000" b="1" i="1" dirty="0" smtClean="0"/>
              <a:t>       </a:t>
            </a:r>
            <a:r>
              <a:rPr lang="en-US" sz="2000" b="1" i="1" dirty="0" smtClean="0"/>
              <a:t>&gt;33 </a:t>
            </a:r>
            <a:r>
              <a:rPr lang="hu-HU" sz="2000" b="1" i="1" dirty="0" smtClean="0"/>
              <a:t>        </a:t>
            </a:r>
            <a:r>
              <a:rPr lang="en-US" sz="2000" b="1" i="1" dirty="0" smtClean="0"/>
              <a:t>&gt;27 </a:t>
            </a:r>
            <a:r>
              <a:rPr lang="hu-HU" sz="2000" b="1" i="1" dirty="0" smtClean="0"/>
              <a:t>       </a:t>
            </a:r>
            <a:r>
              <a:rPr lang="en-US" sz="2000" b="1" i="1" dirty="0" smtClean="0"/>
              <a:t>&gt;24 </a:t>
            </a:r>
            <a:r>
              <a:rPr lang="hu-HU" sz="2000" b="1" i="1" dirty="0" smtClean="0"/>
              <a:t>       </a:t>
            </a:r>
            <a:r>
              <a:rPr lang="en-US" sz="2000" b="1" i="1" dirty="0" smtClean="0"/>
              <a:t>&gt;23 </a:t>
            </a:r>
            <a:endParaRPr lang="hu-HU" sz="2000" b="1" i="1" dirty="0" smtClean="0"/>
          </a:p>
          <a:p>
            <a:endParaRPr lang="hu-HU" sz="2000" b="1" i="1" dirty="0" smtClean="0"/>
          </a:p>
          <a:p>
            <a:r>
              <a:rPr lang="en-US" sz="2000" b="1" i="1" dirty="0" smtClean="0"/>
              <a:t>Good </a:t>
            </a:r>
            <a:r>
              <a:rPr lang="hu-HU" sz="2000" b="1" i="1" dirty="0" smtClean="0"/>
              <a:t>                  </a:t>
            </a:r>
            <a:r>
              <a:rPr lang="en-US" sz="2000" b="1" i="1" dirty="0" smtClean="0"/>
              <a:t>37-43 </a:t>
            </a:r>
            <a:r>
              <a:rPr lang="hu-HU" sz="2000" b="1" i="1" dirty="0" smtClean="0"/>
              <a:t>     </a:t>
            </a:r>
            <a:r>
              <a:rPr lang="en-US" sz="2000" b="1" i="1" dirty="0" smtClean="0"/>
              <a:t>33-39 </a:t>
            </a:r>
            <a:r>
              <a:rPr lang="hu-HU" sz="2000" b="1" i="1" dirty="0" smtClean="0"/>
              <a:t>   </a:t>
            </a:r>
            <a:r>
              <a:rPr lang="en-US" sz="2000" b="1" i="1" dirty="0" smtClean="0"/>
              <a:t>27-33 </a:t>
            </a:r>
            <a:r>
              <a:rPr lang="hu-HU" sz="2000" b="1" i="1" dirty="0" smtClean="0"/>
              <a:t>   </a:t>
            </a:r>
            <a:r>
              <a:rPr lang="en-US" sz="2000" b="1" i="1" dirty="0" smtClean="0"/>
              <a:t>22-27 </a:t>
            </a:r>
            <a:r>
              <a:rPr lang="hu-HU" sz="2000" b="1" i="1" dirty="0" smtClean="0"/>
              <a:t>   </a:t>
            </a:r>
            <a:r>
              <a:rPr lang="en-US" sz="2000" b="1" i="1" dirty="0" smtClean="0"/>
              <a:t>18-24 </a:t>
            </a:r>
            <a:r>
              <a:rPr lang="hu-HU" sz="2000" b="1" i="1" dirty="0" smtClean="0"/>
              <a:t>   </a:t>
            </a:r>
            <a:r>
              <a:rPr lang="en-US" sz="2000" b="1" i="1" dirty="0" smtClean="0"/>
              <a:t>17-23 </a:t>
            </a:r>
            <a:endParaRPr lang="hu-HU" sz="2000" b="1" i="1" dirty="0" smtClean="0"/>
          </a:p>
          <a:p>
            <a:endParaRPr lang="hu-HU" sz="2000" b="1" i="1" dirty="0" smtClean="0"/>
          </a:p>
          <a:p>
            <a:r>
              <a:rPr lang="en-US" sz="2000" b="1" i="1" dirty="0" smtClean="0"/>
              <a:t>Above average 33-36 </a:t>
            </a:r>
            <a:r>
              <a:rPr lang="hu-HU" sz="2000" b="1" i="1" dirty="0" smtClean="0"/>
              <a:t>    </a:t>
            </a:r>
            <a:r>
              <a:rPr lang="en-US" sz="2000" b="1" i="1" dirty="0" smtClean="0"/>
              <a:t>29-32 </a:t>
            </a:r>
            <a:r>
              <a:rPr lang="hu-HU" sz="2000" b="1" i="1" dirty="0" smtClean="0"/>
              <a:t>    </a:t>
            </a:r>
            <a:r>
              <a:rPr lang="en-US" sz="2000" b="1" i="1" dirty="0" smtClean="0"/>
              <a:t>23-26 </a:t>
            </a:r>
            <a:r>
              <a:rPr lang="hu-HU" sz="2000" b="1" i="1" dirty="0" smtClean="0"/>
              <a:t>   </a:t>
            </a:r>
            <a:r>
              <a:rPr lang="en-US" sz="2000" b="1" i="1" dirty="0" smtClean="0"/>
              <a:t>18-21 </a:t>
            </a:r>
            <a:r>
              <a:rPr lang="hu-HU" sz="2000" b="1" i="1" dirty="0" smtClean="0"/>
              <a:t>    </a:t>
            </a:r>
            <a:r>
              <a:rPr lang="en-US" sz="2000" b="1" i="1" dirty="0" smtClean="0"/>
              <a:t>13-17 1</a:t>
            </a:r>
            <a:r>
              <a:rPr lang="hu-HU" sz="2000" b="1" i="1" dirty="0" smtClean="0"/>
              <a:t>   </a:t>
            </a:r>
            <a:r>
              <a:rPr lang="en-US" sz="2000" b="1" i="1" dirty="0" smtClean="0"/>
              <a:t>4-16 </a:t>
            </a:r>
            <a:endParaRPr lang="hu-HU" sz="2000" b="1" i="1" dirty="0" smtClean="0"/>
          </a:p>
          <a:p>
            <a:endParaRPr lang="hu-HU" sz="2000" b="1" i="1" dirty="0" smtClean="0"/>
          </a:p>
          <a:p>
            <a:r>
              <a:rPr lang="en-US" sz="2000" b="1" i="1" dirty="0" smtClean="0"/>
              <a:t>Average </a:t>
            </a:r>
            <a:r>
              <a:rPr lang="hu-HU" sz="2000" b="1" i="1" dirty="0" smtClean="0"/>
              <a:t>             </a:t>
            </a:r>
            <a:r>
              <a:rPr lang="en-US" sz="2000" b="1" i="1" dirty="0" smtClean="0"/>
              <a:t>29-32 </a:t>
            </a:r>
            <a:r>
              <a:rPr lang="hu-HU" sz="2000" b="1" i="1" dirty="0" smtClean="0"/>
              <a:t>    </a:t>
            </a:r>
            <a:r>
              <a:rPr lang="en-US" sz="2000" b="1" i="1" dirty="0" smtClean="0"/>
              <a:t>25-28 </a:t>
            </a:r>
            <a:r>
              <a:rPr lang="hu-HU" sz="2000" b="1" i="1" dirty="0" smtClean="0"/>
              <a:t>   </a:t>
            </a:r>
            <a:r>
              <a:rPr lang="en-US" sz="2000" b="1" i="1" dirty="0" smtClean="0"/>
              <a:t>19-22 </a:t>
            </a:r>
            <a:r>
              <a:rPr lang="hu-HU" sz="2000" b="1" i="1" dirty="0" smtClean="0"/>
              <a:t>    </a:t>
            </a:r>
            <a:r>
              <a:rPr lang="en-US" sz="2000" b="1" i="1" dirty="0" smtClean="0"/>
              <a:t>14-17 </a:t>
            </a:r>
            <a:r>
              <a:rPr lang="hu-HU" sz="2000" b="1" i="1" dirty="0" smtClean="0"/>
              <a:t>   </a:t>
            </a:r>
            <a:r>
              <a:rPr lang="en-US" sz="2000" b="1" i="1" dirty="0" smtClean="0"/>
              <a:t>10-12 </a:t>
            </a:r>
            <a:r>
              <a:rPr lang="hu-HU" sz="2000" b="1" i="1" dirty="0" smtClean="0"/>
              <a:t>    </a:t>
            </a:r>
            <a:r>
              <a:rPr lang="en-US" sz="2000" b="1" i="1" dirty="0" smtClean="0"/>
              <a:t>11-13 </a:t>
            </a:r>
            <a:endParaRPr lang="hu-HU" sz="2000" b="1" i="1" dirty="0" smtClean="0"/>
          </a:p>
          <a:p>
            <a:endParaRPr lang="hu-HU" sz="2000" b="1" i="1" dirty="0" smtClean="0"/>
          </a:p>
          <a:p>
            <a:r>
              <a:rPr lang="en-US" sz="2000" b="1" i="1" dirty="0" smtClean="0"/>
              <a:t>Below Average </a:t>
            </a:r>
            <a:r>
              <a:rPr lang="hu-HU" sz="2000" b="1" i="1" dirty="0" smtClean="0"/>
              <a:t> </a:t>
            </a:r>
            <a:r>
              <a:rPr lang="en-US" sz="2000" b="1" i="1" dirty="0" smtClean="0"/>
              <a:t>25-28 </a:t>
            </a:r>
            <a:r>
              <a:rPr lang="hu-HU" sz="2000" b="1" i="1" dirty="0" smtClean="0"/>
              <a:t>   </a:t>
            </a:r>
            <a:r>
              <a:rPr lang="en-US" sz="2000" b="1" i="1" dirty="0" smtClean="0"/>
              <a:t>21-24 </a:t>
            </a:r>
            <a:r>
              <a:rPr lang="hu-HU" sz="2000" b="1" i="1" dirty="0" smtClean="0"/>
              <a:t>   </a:t>
            </a:r>
            <a:r>
              <a:rPr lang="en-US" sz="2000" b="1" i="1" dirty="0" smtClean="0"/>
              <a:t>15-18 </a:t>
            </a:r>
            <a:r>
              <a:rPr lang="hu-HU" sz="2000" b="1" i="1" dirty="0" smtClean="0"/>
              <a:t>    </a:t>
            </a:r>
            <a:r>
              <a:rPr lang="en-US" sz="2000" b="1" i="1" dirty="0" smtClean="0"/>
              <a:t>10-13 </a:t>
            </a:r>
            <a:r>
              <a:rPr lang="hu-HU" sz="2000" b="1" i="1" dirty="0" smtClean="0"/>
              <a:t>    </a:t>
            </a:r>
            <a:r>
              <a:rPr lang="en-US" sz="2000" b="1" i="1" dirty="0" smtClean="0"/>
              <a:t>7-9 </a:t>
            </a:r>
            <a:r>
              <a:rPr lang="hu-HU" sz="2000" b="1" i="1" dirty="0" smtClean="0"/>
              <a:t>          </a:t>
            </a:r>
            <a:r>
              <a:rPr lang="en-US" sz="2000" b="1" i="1" dirty="0" smtClean="0"/>
              <a:t>5-10 </a:t>
            </a:r>
            <a:endParaRPr lang="hu-HU" sz="2000" b="1" i="1" dirty="0" smtClean="0"/>
          </a:p>
          <a:p>
            <a:endParaRPr lang="hu-HU" sz="2000" b="1" i="1" dirty="0" smtClean="0"/>
          </a:p>
          <a:p>
            <a:r>
              <a:rPr lang="en-US" sz="2000" b="1" i="1" dirty="0" smtClean="0"/>
              <a:t>Poor </a:t>
            </a:r>
            <a:r>
              <a:rPr lang="hu-HU" sz="2000" b="1" i="1" dirty="0" smtClean="0"/>
              <a:t>                    </a:t>
            </a:r>
            <a:r>
              <a:rPr lang="en-US" sz="2000" b="1" i="1" dirty="0" smtClean="0"/>
              <a:t>18-24 </a:t>
            </a:r>
            <a:r>
              <a:rPr lang="hu-HU" sz="2000" b="1" i="1" dirty="0" smtClean="0"/>
              <a:t>   </a:t>
            </a:r>
            <a:r>
              <a:rPr lang="en-US" sz="2000" b="1" i="1" dirty="0" smtClean="0"/>
              <a:t>13-20 </a:t>
            </a:r>
            <a:r>
              <a:rPr lang="hu-HU" sz="2000" b="1" i="1" dirty="0" smtClean="0"/>
              <a:t>     </a:t>
            </a:r>
            <a:r>
              <a:rPr lang="en-US" sz="2000" b="1" i="1" dirty="0" smtClean="0"/>
              <a:t>7-14 </a:t>
            </a:r>
            <a:r>
              <a:rPr lang="hu-HU" sz="2000" b="1" i="1" dirty="0" smtClean="0"/>
              <a:t>     </a:t>
            </a:r>
            <a:r>
              <a:rPr lang="en-US" sz="2000" b="1" i="1" dirty="0" smtClean="0"/>
              <a:t>5-9 </a:t>
            </a:r>
            <a:r>
              <a:rPr lang="hu-HU" sz="2000" b="1" i="1" dirty="0" smtClean="0"/>
              <a:t>       </a:t>
            </a:r>
            <a:r>
              <a:rPr lang="en-US" sz="2000" b="1" i="1" dirty="0" smtClean="0"/>
              <a:t>3-6 </a:t>
            </a:r>
            <a:r>
              <a:rPr lang="hu-HU" sz="2000" b="1" i="1" dirty="0" smtClean="0"/>
              <a:t>           </a:t>
            </a:r>
            <a:r>
              <a:rPr lang="en-US" sz="2000" b="1" i="1" dirty="0" smtClean="0"/>
              <a:t>2-4 </a:t>
            </a:r>
            <a:endParaRPr lang="hu-HU" sz="2000" b="1" i="1" dirty="0" smtClean="0"/>
          </a:p>
          <a:p>
            <a:endParaRPr lang="hu-HU" sz="2000" b="1" i="1" dirty="0" smtClean="0"/>
          </a:p>
          <a:p>
            <a:r>
              <a:rPr lang="en-US" sz="2000" b="1" i="1" dirty="0" smtClean="0"/>
              <a:t>Very Poor </a:t>
            </a:r>
            <a:r>
              <a:rPr lang="hu-HU" sz="2000" b="1" i="1" dirty="0" smtClean="0"/>
              <a:t>          </a:t>
            </a:r>
            <a:r>
              <a:rPr lang="en-US" sz="2000" b="1" i="1" dirty="0" smtClean="0"/>
              <a:t>&lt;18 </a:t>
            </a:r>
            <a:r>
              <a:rPr lang="hu-HU" sz="2000" b="1" i="1" dirty="0" smtClean="0"/>
              <a:t>        </a:t>
            </a:r>
            <a:r>
              <a:rPr lang="en-US" sz="2000" b="1" i="1" dirty="0" smtClean="0"/>
              <a:t>&lt;20 </a:t>
            </a:r>
            <a:r>
              <a:rPr lang="hu-HU" sz="2000" b="1" i="1" dirty="0" smtClean="0"/>
              <a:t>         </a:t>
            </a:r>
            <a:r>
              <a:rPr lang="en-US" sz="2000" b="1" i="1" dirty="0" smtClean="0"/>
              <a:t>&lt;7 </a:t>
            </a:r>
            <a:r>
              <a:rPr lang="hu-HU" sz="2000" b="1" i="1" dirty="0" smtClean="0"/>
              <a:t>        </a:t>
            </a:r>
            <a:r>
              <a:rPr lang="en-US" sz="2000" b="1" i="1" dirty="0" smtClean="0"/>
              <a:t>&lt;5 </a:t>
            </a:r>
            <a:r>
              <a:rPr lang="hu-HU" sz="2000" b="1" i="1" dirty="0" smtClean="0"/>
              <a:t>         </a:t>
            </a:r>
            <a:r>
              <a:rPr lang="en-US" sz="2000" b="1" i="1" dirty="0" smtClean="0"/>
              <a:t>&lt;3 </a:t>
            </a:r>
            <a:r>
              <a:rPr lang="hu-HU" sz="2000" b="1" i="1" dirty="0" smtClean="0"/>
              <a:t>              </a:t>
            </a:r>
            <a:r>
              <a:rPr lang="en-US" sz="2000" b="1" i="1" dirty="0" smtClean="0"/>
              <a:t>&lt;2 </a:t>
            </a:r>
            <a:endParaRPr lang="en-US" sz="2000" b="1" i="1" dirty="0"/>
          </a:p>
        </p:txBody>
      </p:sp>
      <p:sp>
        <p:nvSpPr>
          <p:cNvPr id="3" name="Lekerekített téglalap 2"/>
          <p:cNvSpPr/>
          <p:nvPr/>
        </p:nvSpPr>
        <p:spPr>
          <a:xfrm>
            <a:off x="2571736" y="1071546"/>
            <a:ext cx="5429288" cy="500066"/>
          </a:xfrm>
          <a:prstGeom prst="round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kerekített téglalap 3"/>
          <p:cNvSpPr/>
          <p:nvPr/>
        </p:nvSpPr>
        <p:spPr>
          <a:xfrm>
            <a:off x="785786" y="1714488"/>
            <a:ext cx="2000264" cy="4286280"/>
          </a:xfrm>
          <a:prstGeom prst="round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zövegdoboz 4"/>
          <p:cNvSpPr txBox="1"/>
          <p:nvPr/>
        </p:nvSpPr>
        <p:spPr>
          <a:xfrm>
            <a:off x="928662" y="357166"/>
            <a:ext cx="100013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hu-HU" sz="2400" b="1" i="1" dirty="0" smtClean="0"/>
              <a:t>Nők</a:t>
            </a:r>
            <a:endParaRPr lang="en-US" sz="2400" b="1"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15616" y="692696"/>
            <a:ext cx="7272808" cy="2677656"/>
          </a:xfrm>
          <a:prstGeom prst="rect">
            <a:avLst/>
          </a:prstGeom>
          <a:noFill/>
        </p:spPr>
        <p:txBody>
          <a:bodyPr wrap="square" rtlCol="0">
            <a:spAutoFit/>
          </a:bodyPr>
          <a:lstStyle/>
          <a:p>
            <a:pPr algn="ctr"/>
            <a:r>
              <a:rPr lang="hu-HU" sz="2400" b="1" i="1" dirty="0" smtClean="0"/>
              <a:t> Protokoll</a:t>
            </a:r>
          </a:p>
          <a:p>
            <a:pPr algn="ctr"/>
            <a:endParaRPr lang="en-US" sz="2400" b="1" i="1" dirty="0" smtClean="0"/>
          </a:p>
          <a:p>
            <a:pPr algn="ctr"/>
            <a:r>
              <a:rPr lang="hu-HU" sz="2400" b="1" i="1" dirty="0" smtClean="0"/>
              <a:t>10 perc bemelegítés</a:t>
            </a:r>
            <a:endParaRPr lang="en-US" sz="2400" b="1" i="1" dirty="0" smtClean="0"/>
          </a:p>
          <a:p>
            <a:pPr algn="ctr"/>
            <a:r>
              <a:rPr lang="hu-HU" sz="2400" b="1" i="1" dirty="0" smtClean="0"/>
              <a:t>A vizsgáló személy beállítja a terhelést úgy, hogy a vizsgált személy szívfrekvenciája fokozatosan érje el a 130-160 ütés/perc </a:t>
            </a:r>
            <a:r>
              <a:rPr lang="hu-HU" sz="2400" b="1" i="1" dirty="0" err="1" smtClean="0"/>
              <a:t>stady</a:t>
            </a:r>
            <a:r>
              <a:rPr lang="hu-HU" sz="2400" b="1" i="1" dirty="0" smtClean="0"/>
              <a:t> </a:t>
            </a:r>
            <a:r>
              <a:rPr lang="hu-HU" sz="2400" b="1" i="1" dirty="0" err="1" smtClean="0"/>
              <a:t>state</a:t>
            </a:r>
            <a:r>
              <a:rPr lang="hu-HU" sz="2400" b="1" i="1" dirty="0" smtClean="0"/>
              <a:t> állapotot 60 fordulat/perc hajtással 2 perc kerékpározás után.  </a:t>
            </a:r>
            <a:endParaRPr lang="en-US" sz="2400" b="1" i="1" dirty="0" smtClean="0"/>
          </a:p>
        </p:txBody>
      </p:sp>
      <p:graphicFrame>
        <p:nvGraphicFramePr>
          <p:cNvPr id="3" name="Táblázat 2"/>
          <p:cNvGraphicFramePr>
            <a:graphicFrameLocks noGrp="1"/>
          </p:cNvGraphicFramePr>
          <p:nvPr>
            <p:extLst>
              <p:ext uri="{D42A27DB-BD31-4B8C-83A1-F6EECF244321}">
                <p14:modId xmlns:p14="http://schemas.microsoft.com/office/powerpoint/2010/main" val="3584238777"/>
              </p:ext>
            </p:extLst>
          </p:nvPr>
        </p:nvGraphicFramePr>
        <p:xfrm>
          <a:off x="1553834" y="4005064"/>
          <a:ext cx="6396372" cy="1656184"/>
        </p:xfrm>
        <a:graphic>
          <a:graphicData uri="http://schemas.openxmlformats.org/drawingml/2006/table">
            <a:tbl>
              <a:tblPr/>
              <a:tblGrid>
                <a:gridCol w="2132124"/>
                <a:gridCol w="2132124"/>
                <a:gridCol w="2132124"/>
              </a:tblGrid>
              <a:tr h="414046">
                <a:tc gridSpan="3">
                  <a:txBody>
                    <a:bodyPr/>
                    <a:lstStyle/>
                    <a:p>
                      <a:pPr algn="ctr"/>
                      <a:r>
                        <a:rPr lang="hu-HU" dirty="0" err="1"/>
                        <a:t>Astrand</a:t>
                      </a:r>
                      <a:r>
                        <a:rPr lang="hu-HU" dirty="0"/>
                        <a:t> Test </a:t>
                      </a:r>
                      <a:r>
                        <a:rPr lang="hu-HU" dirty="0" err="1"/>
                        <a:t>Loading</a:t>
                      </a:r>
                      <a:r>
                        <a:rPr lang="hu-HU" dirty="0"/>
                        <a:t> </a:t>
                      </a:r>
                      <a:r>
                        <a:rPr lang="hu-HU" dirty="0" err="1"/>
                        <a:t>Wattages</a:t>
                      </a:r>
                      <a:r>
                        <a:rPr lang="hu-HU" dirty="0"/>
                        <a:t> </a:t>
                      </a:r>
                    </a:p>
                  </a:txBody>
                  <a:tcPr marL="28575" marR="28575" marT="28575" marB="28575">
                    <a:lnL>
                      <a:noFill/>
                    </a:lnL>
                    <a:lnR>
                      <a:noFill/>
                    </a:lnR>
                    <a:lnT>
                      <a:noFill/>
                    </a:lnT>
                    <a:lnB>
                      <a:noFill/>
                    </a:lnB>
                    <a:solidFill>
                      <a:srgbClr val="99FF99"/>
                    </a:solidFill>
                  </a:tcPr>
                </a:tc>
                <a:tc hMerge="1">
                  <a:txBody>
                    <a:bodyPr/>
                    <a:lstStyle/>
                    <a:p>
                      <a:endParaRPr lang="en-US"/>
                    </a:p>
                  </a:txBody>
                  <a:tcPr/>
                </a:tc>
                <a:tc hMerge="1">
                  <a:txBody>
                    <a:bodyPr/>
                    <a:lstStyle/>
                    <a:p>
                      <a:endParaRPr lang="en-US"/>
                    </a:p>
                  </a:txBody>
                  <a:tcPr/>
                </a:tc>
              </a:tr>
              <a:tr h="414046">
                <a:tc>
                  <a:txBody>
                    <a:bodyPr/>
                    <a:lstStyle/>
                    <a:p>
                      <a:pPr algn="ctr"/>
                      <a:r>
                        <a:rPr lang="hu-HU"/>
                        <a:t>Age years </a:t>
                      </a:r>
                    </a:p>
                  </a:txBody>
                  <a:tcPr marL="28575" marR="28575" marT="28575" marB="28575">
                    <a:lnL>
                      <a:noFill/>
                    </a:lnL>
                    <a:lnR>
                      <a:noFill/>
                    </a:lnR>
                    <a:lnT>
                      <a:noFill/>
                    </a:lnT>
                    <a:lnB>
                      <a:noFill/>
                    </a:lnB>
                    <a:solidFill>
                      <a:srgbClr val="FFFFCC"/>
                    </a:solidFill>
                  </a:tcPr>
                </a:tc>
                <a:tc>
                  <a:txBody>
                    <a:bodyPr/>
                    <a:lstStyle/>
                    <a:p>
                      <a:pPr algn="ctr"/>
                      <a:r>
                        <a:rPr lang="hu-HU"/>
                        <a:t>Males </a:t>
                      </a:r>
                    </a:p>
                  </a:txBody>
                  <a:tcPr marL="28575" marR="28575" marT="28575" marB="28575">
                    <a:lnL>
                      <a:noFill/>
                    </a:lnL>
                    <a:lnR>
                      <a:noFill/>
                    </a:lnR>
                    <a:lnT>
                      <a:noFill/>
                    </a:lnT>
                    <a:lnB>
                      <a:noFill/>
                    </a:lnB>
                    <a:solidFill>
                      <a:srgbClr val="FFFFCC"/>
                    </a:solidFill>
                  </a:tcPr>
                </a:tc>
                <a:tc>
                  <a:txBody>
                    <a:bodyPr/>
                    <a:lstStyle/>
                    <a:p>
                      <a:pPr algn="ctr"/>
                      <a:r>
                        <a:rPr lang="hu-HU"/>
                        <a:t>Females </a:t>
                      </a:r>
                    </a:p>
                  </a:txBody>
                  <a:tcPr marL="28575" marR="28575" marT="28575" marB="28575">
                    <a:lnL>
                      <a:noFill/>
                    </a:lnL>
                    <a:lnR>
                      <a:noFill/>
                    </a:lnR>
                    <a:lnT>
                      <a:noFill/>
                    </a:lnT>
                    <a:lnB>
                      <a:noFill/>
                    </a:lnB>
                    <a:solidFill>
                      <a:srgbClr val="FFFFCC"/>
                    </a:solidFill>
                  </a:tcPr>
                </a:tc>
              </a:tr>
              <a:tr h="414046">
                <a:tc>
                  <a:txBody>
                    <a:bodyPr/>
                    <a:lstStyle/>
                    <a:p>
                      <a:pPr algn="ctr"/>
                      <a:r>
                        <a:rPr lang="hu-HU"/>
                        <a:t>Under 35 </a:t>
                      </a:r>
                    </a:p>
                  </a:txBody>
                  <a:tcPr marL="28575" marR="28575" marT="28575" marB="28575">
                    <a:lnL>
                      <a:noFill/>
                    </a:lnL>
                    <a:lnR>
                      <a:noFill/>
                    </a:lnR>
                    <a:lnT>
                      <a:noFill/>
                    </a:lnT>
                    <a:lnB>
                      <a:noFill/>
                    </a:lnB>
                    <a:solidFill>
                      <a:srgbClr val="FFFFCC"/>
                    </a:solidFill>
                  </a:tcPr>
                </a:tc>
                <a:tc>
                  <a:txBody>
                    <a:bodyPr/>
                    <a:lstStyle/>
                    <a:p>
                      <a:pPr algn="ctr"/>
                      <a:r>
                        <a:rPr lang="hu-HU"/>
                        <a:t>100-150 </a:t>
                      </a:r>
                    </a:p>
                  </a:txBody>
                  <a:tcPr marL="28575" marR="28575" marT="28575" marB="28575">
                    <a:lnL>
                      <a:noFill/>
                    </a:lnL>
                    <a:lnR>
                      <a:noFill/>
                    </a:lnR>
                    <a:lnT>
                      <a:noFill/>
                    </a:lnT>
                    <a:lnB>
                      <a:noFill/>
                    </a:lnB>
                    <a:solidFill>
                      <a:srgbClr val="FFFFCC"/>
                    </a:solidFill>
                  </a:tcPr>
                </a:tc>
                <a:tc>
                  <a:txBody>
                    <a:bodyPr/>
                    <a:lstStyle/>
                    <a:p>
                      <a:pPr algn="ctr"/>
                      <a:r>
                        <a:rPr lang="hu-HU"/>
                        <a:t>100-125 </a:t>
                      </a:r>
                    </a:p>
                  </a:txBody>
                  <a:tcPr marL="28575" marR="28575" marT="28575" marB="28575">
                    <a:lnL>
                      <a:noFill/>
                    </a:lnL>
                    <a:lnR>
                      <a:noFill/>
                    </a:lnR>
                    <a:lnT>
                      <a:noFill/>
                    </a:lnT>
                    <a:lnB>
                      <a:noFill/>
                    </a:lnB>
                    <a:solidFill>
                      <a:srgbClr val="FFFFCC"/>
                    </a:solidFill>
                  </a:tcPr>
                </a:tc>
              </a:tr>
              <a:tr h="414046">
                <a:tc>
                  <a:txBody>
                    <a:bodyPr/>
                    <a:lstStyle/>
                    <a:p>
                      <a:pPr algn="ctr"/>
                      <a:r>
                        <a:rPr lang="hu-HU"/>
                        <a:t>35-55 </a:t>
                      </a:r>
                    </a:p>
                  </a:txBody>
                  <a:tcPr marL="28575" marR="28575" marT="28575" marB="28575">
                    <a:lnL>
                      <a:noFill/>
                    </a:lnL>
                    <a:lnR>
                      <a:noFill/>
                    </a:lnR>
                    <a:lnT>
                      <a:noFill/>
                    </a:lnT>
                    <a:lnB>
                      <a:noFill/>
                    </a:lnB>
                    <a:solidFill>
                      <a:srgbClr val="FFFFCC"/>
                    </a:solidFill>
                  </a:tcPr>
                </a:tc>
                <a:tc>
                  <a:txBody>
                    <a:bodyPr/>
                    <a:lstStyle/>
                    <a:p>
                      <a:pPr algn="ctr"/>
                      <a:r>
                        <a:rPr lang="hu-HU" dirty="0"/>
                        <a:t>100-125 </a:t>
                      </a:r>
                    </a:p>
                  </a:txBody>
                  <a:tcPr marL="28575" marR="28575" marT="28575" marB="28575">
                    <a:lnL>
                      <a:noFill/>
                    </a:lnL>
                    <a:lnR>
                      <a:noFill/>
                    </a:lnR>
                    <a:lnT>
                      <a:noFill/>
                    </a:lnT>
                    <a:lnB>
                      <a:noFill/>
                    </a:lnB>
                    <a:solidFill>
                      <a:srgbClr val="FFFFCC"/>
                    </a:solidFill>
                  </a:tcPr>
                </a:tc>
                <a:tc>
                  <a:txBody>
                    <a:bodyPr/>
                    <a:lstStyle/>
                    <a:p>
                      <a:pPr algn="ctr"/>
                      <a:r>
                        <a:rPr lang="hu-HU" dirty="0"/>
                        <a:t>75-100 </a:t>
                      </a:r>
                    </a:p>
                  </a:txBody>
                  <a:tcPr marL="28575" marR="28575" marT="28575" marB="28575">
                    <a:lnL>
                      <a:noFill/>
                    </a:lnL>
                    <a:lnR>
                      <a:noFill/>
                    </a:lnR>
                    <a:lnT>
                      <a:noFill/>
                    </a:lnT>
                    <a:lnB>
                      <a:noFill/>
                    </a:lnB>
                    <a:solidFill>
                      <a:srgbClr val="FFFFCC"/>
                    </a:solidFill>
                  </a:tcPr>
                </a:tc>
              </a:tr>
            </a:tbl>
          </a:graphicData>
        </a:graphic>
      </p:graphicFrame>
      <p:sp>
        <p:nvSpPr>
          <p:cNvPr id="4" name="Téglalap 3"/>
          <p:cNvSpPr/>
          <p:nvPr/>
        </p:nvSpPr>
        <p:spPr>
          <a:xfrm>
            <a:off x="1259632" y="6133946"/>
            <a:ext cx="6336704" cy="369332"/>
          </a:xfrm>
          <a:prstGeom prst="rect">
            <a:avLst/>
          </a:prstGeom>
        </p:spPr>
        <p:txBody>
          <a:bodyPr wrap="square">
            <a:spAutoFit/>
          </a:bodyPr>
          <a:lstStyle/>
          <a:p>
            <a:r>
              <a:rPr lang="en-US" dirty="0"/>
              <a:t>To convert a load in watts to </a:t>
            </a:r>
            <a:r>
              <a:rPr lang="en-US" dirty="0" err="1" smtClean="0"/>
              <a:t>kg•m</a:t>
            </a:r>
            <a:r>
              <a:rPr lang="en-US" dirty="0" smtClean="0"/>
              <a:t>/min</a:t>
            </a:r>
            <a:r>
              <a:rPr lang="en-US" dirty="0"/>
              <a:t>, multiply the watts by </a:t>
            </a:r>
            <a:r>
              <a:rPr lang="en-US" dirty="0" smtClean="0"/>
              <a:t>6.12</a:t>
            </a:r>
            <a:endParaRPr lang="hu-HU"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38280" y="908720"/>
            <a:ext cx="7632848" cy="4955203"/>
          </a:xfrm>
          <a:prstGeom prst="rect">
            <a:avLst/>
          </a:prstGeom>
          <a:noFill/>
        </p:spPr>
        <p:txBody>
          <a:bodyPr wrap="square" rtlCol="0">
            <a:spAutoFit/>
          </a:bodyPr>
          <a:lstStyle/>
          <a:p>
            <a:r>
              <a:rPr lang="hu-HU" sz="2800" b="1" i="1" dirty="0" smtClean="0"/>
              <a:t>Kiértékelés</a:t>
            </a:r>
          </a:p>
          <a:p>
            <a:pPr>
              <a:buFont typeface="Arial" pitchFamily="34" charset="0"/>
              <a:buChar char="•"/>
            </a:pPr>
            <a:endParaRPr lang="hu-HU" sz="2400" b="1" i="1" dirty="0"/>
          </a:p>
          <a:p>
            <a:pPr>
              <a:buFont typeface="Arial" pitchFamily="34" charset="0"/>
              <a:buChar char="•"/>
            </a:pPr>
            <a:r>
              <a:rPr lang="hu-HU" sz="2400" b="1" i="1" dirty="0" smtClean="0"/>
              <a:t>A vizsgált személy (VSZ)  elkezdi a tesztet és a vizsgálatvezető (VV) elindítja a stoppert.</a:t>
            </a:r>
          </a:p>
          <a:p>
            <a:pPr>
              <a:buFont typeface="Arial" pitchFamily="34" charset="0"/>
              <a:buChar char="•"/>
            </a:pPr>
            <a:r>
              <a:rPr lang="hu-HU" sz="2400" b="1" i="1" dirty="0" smtClean="0"/>
              <a:t>A VSZ –</a:t>
            </a:r>
            <a:r>
              <a:rPr lang="hu-HU" sz="2400" b="1" i="1" dirty="0" err="1" smtClean="0"/>
              <a:t>nek</a:t>
            </a:r>
            <a:r>
              <a:rPr lang="hu-HU" sz="2400" b="1" i="1" dirty="0" smtClean="0"/>
              <a:t> 60 fordulat/perc fordulatszámot kell tartania a  teszt során.</a:t>
            </a:r>
          </a:p>
          <a:p>
            <a:pPr>
              <a:buFont typeface="Arial" pitchFamily="34" charset="0"/>
              <a:buChar char="•"/>
            </a:pPr>
            <a:r>
              <a:rPr lang="hu-HU" sz="2400" b="1" i="1" dirty="0" smtClean="0"/>
              <a:t>A VV minden percben megméri a pulzusszámot.</a:t>
            </a:r>
          </a:p>
          <a:p>
            <a:pPr>
              <a:buFont typeface="Arial" pitchFamily="34" charset="0"/>
              <a:buChar char="•"/>
            </a:pPr>
            <a:r>
              <a:rPr lang="hu-HU" sz="2400" b="1" i="1" dirty="0" smtClean="0"/>
              <a:t>Amennyiben a </a:t>
            </a:r>
            <a:r>
              <a:rPr lang="hu-HU" sz="2400" b="1" i="1" dirty="0" err="1" smtClean="0"/>
              <a:t>VSz</a:t>
            </a:r>
            <a:r>
              <a:rPr lang="hu-HU" sz="2400" b="1" i="1" dirty="0" smtClean="0"/>
              <a:t> két perc után nem éri el a 130-160-as pulzusszámot, akkor a VV emeli a watt terhelést.</a:t>
            </a:r>
          </a:p>
          <a:p>
            <a:pPr>
              <a:buFont typeface="Arial" pitchFamily="34" charset="0"/>
              <a:buChar char="•"/>
            </a:pPr>
            <a:r>
              <a:rPr lang="hu-HU" sz="2400" b="1" i="1" dirty="0" smtClean="0"/>
              <a:t>Hat perc után a VV leállítja a tesztet megállítva az órát és lejegyzi a beállított, végső watt teljesítményt.</a:t>
            </a:r>
          </a:p>
          <a:p>
            <a:pPr>
              <a:buFont typeface="Arial" pitchFamily="34" charset="0"/>
              <a:buChar char="•"/>
            </a:pPr>
            <a:r>
              <a:rPr lang="hu-HU" sz="2400" b="1" i="1" dirty="0" smtClean="0"/>
              <a:t>A VO2 meghatározása </a:t>
            </a:r>
            <a:r>
              <a:rPr lang="hu-HU" sz="2400" b="1" i="1" dirty="0" err="1" smtClean="0"/>
              <a:t>Astrand-Ryhming</a:t>
            </a:r>
            <a:r>
              <a:rPr lang="hu-HU" sz="2400" b="1" i="1" dirty="0" smtClean="0"/>
              <a:t> </a:t>
            </a:r>
            <a:r>
              <a:rPr lang="hu-HU" sz="2400" b="1" i="1" dirty="0" err="1" smtClean="0"/>
              <a:t>Nomogrammot</a:t>
            </a:r>
            <a:r>
              <a:rPr lang="hu-HU" sz="2400" b="1" i="1" dirty="0" smtClean="0"/>
              <a:t> használva.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zövegdoboz 1"/>
          <p:cNvSpPr txBox="1"/>
          <p:nvPr/>
        </p:nvSpPr>
        <p:spPr>
          <a:xfrm>
            <a:off x="971600" y="980728"/>
            <a:ext cx="7632848" cy="5262979"/>
          </a:xfrm>
          <a:prstGeom prst="rect">
            <a:avLst/>
          </a:prstGeom>
          <a:noFill/>
        </p:spPr>
        <p:txBody>
          <a:bodyPr wrap="square" rtlCol="0">
            <a:spAutoFit/>
          </a:bodyPr>
          <a:lstStyle/>
          <a:p>
            <a:pPr>
              <a:buFont typeface="Arial" pitchFamily="34" charset="0"/>
              <a:buChar char="•"/>
            </a:pPr>
            <a:r>
              <a:rPr lang="hu-HU" sz="2400" b="1" i="1" dirty="0" smtClean="0"/>
              <a:t>A vizsgált személy (VSZ)  elkezdi a tesztet és a vizsgálatvezető (VV) elindítja a stoppert.</a:t>
            </a:r>
          </a:p>
          <a:p>
            <a:pPr>
              <a:buFont typeface="Arial" pitchFamily="34" charset="0"/>
              <a:buChar char="•"/>
            </a:pPr>
            <a:r>
              <a:rPr lang="hu-HU" sz="2400" b="1" i="1" dirty="0" smtClean="0"/>
              <a:t>A VSZ –</a:t>
            </a:r>
            <a:r>
              <a:rPr lang="hu-HU" sz="2400" b="1" i="1" dirty="0" err="1" smtClean="0"/>
              <a:t>nek</a:t>
            </a:r>
            <a:r>
              <a:rPr lang="hu-HU" sz="2400" b="1" i="1" dirty="0" smtClean="0"/>
              <a:t> 60 fordulat/perc fordulatszámot kell tartania a  teszt során.</a:t>
            </a:r>
          </a:p>
          <a:p>
            <a:pPr>
              <a:buFont typeface="Arial" pitchFamily="34" charset="0"/>
              <a:buChar char="•"/>
            </a:pPr>
            <a:r>
              <a:rPr lang="hu-HU" sz="2400" b="1" i="1" dirty="0" smtClean="0"/>
              <a:t>A VV minden percben megméri a pulzusszámot.</a:t>
            </a:r>
          </a:p>
          <a:p>
            <a:pPr>
              <a:buFont typeface="Arial" pitchFamily="34" charset="0"/>
              <a:buChar char="•"/>
            </a:pPr>
            <a:r>
              <a:rPr lang="hu-HU" sz="2400" b="1" i="1" dirty="0" smtClean="0"/>
              <a:t>Amennyiben a </a:t>
            </a:r>
            <a:r>
              <a:rPr lang="hu-HU" sz="2400" b="1" i="1" dirty="0" err="1" smtClean="0"/>
              <a:t>VSz</a:t>
            </a:r>
            <a:r>
              <a:rPr lang="hu-HU" sz="2400" b="1" i="1" dirty="0" smtClean="0"/>
              <a:t> két perc után nem éri el a 130-160-as pulzusszámot, akkor a VV emeli a watt terhelést.</a:t>
            </a:r>
          </a:p>
          <a:p>
            <a:pPr>
              <a:buFont typeface="Arial" pitchFamily="34" charset="0"/>
              <a:buChar char="•"/>
            </a:pPr>
            <a:r>
              <a:rPr lang="hu-HU" sz="2400" b="1" i="1" dirty="0" smtClean="0"/>
              <a:t>Hat perc után a VV leállítja a tesztet megállítva az órát és lejegyzi a beállított, végső watt teljesítményt.</a:t>
            </a:r>
          </a:p>
          <a:p>
            <a:pPr>
              <a:buFont typeface="Arial" pitchFamily="34" charset="0"/>
              <a:buChar char="•"/>
            </a:pPr>
            <a:r>
              <a:rPr lang="hu-HU" sz="2400" b="1" i="1" dirty="0" smtClean="0"/>
              <a:t>A VO2 meghatározása </a:t>
            </a:r>
            <a:r>
              <a:rPr lang="hu-HU" sz="2400" b="1" i="1" dirty="0" err="1" smtClean="0"/>
              <a:t>Astrand-Ryhming</a:t>
            </a:r>
            <a:r>
              <a:rPr lang="hu-HU" sz="2400" b="1" i="1" dirty="0" smtClean="0"/>
              <a:t> </a:t>
            </a:r>
            <a:r>
              <a:rPr lang="hu-HU" sz="2400" b="1" i="1" dirty="0" err="1" smtClean="0"/>
              <a:t>Nomogrammot</a:t>
            </a:r>
            <a:r>
              <a:rPr lang="hu-HU" sz="2400" b="1" i="1" dirty="0" smtClean="0"/>
              <a:t> használva.</a:t>
            </a:r>
          </a:p>
          <a:p>
            <a:pPr>
              <a:buFont typeface="Arial" pitchFamily="34" charset="0"/>
              <a:buChar char="•"/>
            </a:pPr>
            <a:r>
              <a:rPr lang="hu-HU" sz="2400" b="1" i="1" dirty="0" smtClean="0"/>
              <a:t>A VO2 beszorzása ezerrel és osztva a testsúly kilogrammal megkapjuk a V02max-ot, amelyet literben vagy kg/ml/percben lehet kifejezni</a:t>
            </a:r>
          </a:p>
        </p:txBody>
      </p:sp>
    </p:spTree>
    <p:extLst>
      <p:ext uri="{BB962C8B-B14F-4D97-AF65-F5344CB8AC3E}">
        <p14:creationId xmlns:p14="http://schemas.microsoft.com/office/powerpoint/2010/main" val="2477395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tjournal.apta.org/content/80/8/782/F2.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0"/>
            <a:ext cx="3350437" cy="690811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923928" y="404664"/>
            <a:ext cx="5015989" cy="461665"/>
          </a:xfrm>
          <a:prstGeom prst="rect">
            <a:avLst/>
          </a:prstGeom>
        </p:spPr>
        <p:txBody>
          <a:bodyPr wrap="none">
            <a:spAutoFit/>
          </a:bodyPr>
          <a:lstStyle/>
          <a:p>
            <a:r>
              <a:rPr lang="hu-HU" sz="2400" dirty="0" err="1"/>
              <a:t>Modified</a:t>
            </a:r>
            <a:r>
              <a:rPr lang="hu-HU" sz="2400" dirty="0"/>
              <a:t> </a:t>
            </a:r>
            <a:r>
              <a:rPr lang="hu-HU" sz="2400" dirty="0" err="1"/>
              <a:t>Astrand-Ryhming</a:t>
            </a:r>
            <a:r>
              <a:rPr lang="hu-HU" sz="2400" dirty="0"/>
              <a:t> </a:t>
            </a:r>
            <a:r>
              <a:rPr lang="hu-HU" sz="2400" dirty="0" err="1"/>
              <a:t>Nomogram</a:t>
            </a:r>
            <a:endParaRPr lang="hu-HU" sz="2400" dirty="0"/>
          </a:p>
        </p:txBody>
      </p:sp>
    </p:spTree>
    <p:extLst>
      <p:ext uri="{BB962C8B-B14F-4D97-AF65-F5344CB8AC3E}">
        <p14:creationId xmlns:p14="http://schemas.microsoft.com/office/powerpoint/2010/main" val="3686323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p:cNvPicPr>
            <a:picLocks noChangeAspect="1" noChangeArrowheads="1"/>
          </p:cNvPicPr>
          <p:nvPr/>
        </p:nvPicPr>
        <p:blipFill>
          <a:blip r:embed="rId2" cstate="print"/>
          <a:srcRect/>
          <a:stretch>
            <a:fillRect/>
          </a:stretch>
        </p:blipFill>
        <p:spPr bwMode="auto">
          <a:xfrm>
            <a:off x="2276475" y="288032"/>
            <a:ext cx="3447653" cy="64518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1844824"/>
            <a:ext cx="8604448" cy="1938992"/>
          </a:xfrm>
          <a:prstGeom prst="rect">
            <a:avLst/>
          </a:prstGeom>
        </p:spPr>
        <p:txBody>
          <a:bodyPr wrap="square">
            <a:spAutoFit/>
          </a:bodyPr>
          <a:lstStyle/>
          <a:p>
            <a:r>
              <a:rPr lang="hu-HU" sz="2400" b="1" dirty="0" smtClean="0"/>
              <a:t>Nők: </a:t>
            </a:r>
          </a:p>
          <a:p>
            <a:r>
              <a:rPr lang="hu-HU" sz="2400" b="1" dirty="0" smtClean="0"/>
              <a:t>VO2max </a:t>
            </a:r>
            <a:r>
              <a:rPr lang="hu-HU" sz="2400" b="1" dirty="0"/>
              <a:t>= (0.00193 x </a:t>
            </a:r>
            <a:r>
              <a:rPr lang="hu-HU" sz="2400" b="1" dirty="0" err="1"/>
              <a:t>workload</a:t>
            </a:r>
            <a:r>
              <a:rPr lang="hu-HU" sz="2400" b="1" dirty="0"/>
              <a:t> + 0.326) / (0.769 x </a:t>
            </a:r>
            <a:r>
              <a:rPr lang="hu-HU" sz="2400" b="1" dirty="0" smtClean="0"/>
              <a:t>HR </a:t>
            </a:r>
            <a:r>
              <a:rPr lang="hu-HU" sz="2400" b="1" dirty="0"/>
              <a:t>- 56.1) x </a:t>
            </a:r>
            <a:r>
              <a:rPr lang="hu-HU" sz="2400" b="1" dirty="0" smtClean="0"/>
              <a:t>100</a:t>
            </a:r>
          </a:p>
          <a:p>
            <a:r>
              <a:rPr lang="hu-HU" sz="2400" b="1" dirty="0"/>
              <a:t/>
            </a:r>
            <a:br>
              <a:rPr lang="hu-HU" sz="2400" b="1" dirty="0"/>
            </a:br>
            <a:r>
              <a:rPr lang="hu-HU" sz="2400" b="1" dirty="0" smtClean="0"/>
              <a:t>Férfiak: </a:t>
            </a:r>
          </a:p>
          <a:p>
            <a:r>
              <a:rPr lang="hu-HU" sz="2400" b="1" dirty="0" smtClean="0"/>
              <a:t>VO2max </a:t>
            </a:r>
            <a:r>
              <a:rPr lang="hu-HU" sz="2400" b="1" dirty="0"/>
              <a:t>= (0.00212 x </a:t>
            </a:r>
            <a:r>
              <a:rPr lang="hu-HU" sz="2400" b="1" dirty="0" err="1"/>
              <a:t>workload</a:t>
            </a:r>
            <a:r>
              <a:rPr lang="hu-HU" sz="2400" b="1" dirty="0"/>
              <a:t> + 0.299) / (0.769 x </a:t>
            </a:r>
            <a:r>
              <a:rPr lang="hu-HU" sz="2400" b="1" dirty="0" smtClean="0"/>
              <a:t>HR </a:t>
            </a:r>
            <a:r>
              <a:rPr lang="hu-HU" sz="2400" b="1" dirty="0"/>
              <a:t>- 48.5) x 100</a:t>
            </a:r>
          </a:p>
        </p:txBody>
      </p:sp>
      <p:sp>
        <p:nvSpPr>
          <p:cNvPr id="3" name="Téglalap 2"/>
          <p:cNvSpPr/>
          <p:nvPr/>
        </p:nvSpPr>
        <p:spPr>
          <a:xfrm>
            <a:off x="323528" y="4293096"/>
            <a:ext cx="9145016" cy="1569660"/>
          </a:xfrm>
          <a:prstGeom prst="rect">
            <a:avLst/>
          </a:prstGeom>
        </p:spPr>
        <p:txBody>
          <a:bodyPr wrap="square">
            <a:spAutoFit/>
          </a:bodyPr>
          <a:lstStyle/>
          <a:p>
            <a:r>
              <a:rPr lang="en-US" sz="2400" dirty="0" smtClean="0"/>
              <a:t>VO2max </a:t>
            </a:r>
            <a:r>
              <a:rPr lang="hu-HU" sz="2400" dirty="0" smtClean="0"/>
              <a:t>mértékegysége</a:t>
            </a:r>
            <a:r>
              <a:rPr lang="en-US" sz="2400" dirty="0" smtClean="0"/>
              <a:t> </a:t>
            </a:r>
            <a:r>
              <a:rPr lang="en-US" sz="2400" dirty="0"/>
              <a:t>L/min</a:t>
            </a:r>
            <a:r>
              <a:rPr lang="en-US" sz="2400" dirty="0" smtClean="0"/>
              <a:t>,</a:t>
            </a:r>
            <a:endParaRPr lang="hu-HU" sz="2400" dirty="0" smtClean="0"/>
          </a:p>
          <a:p>
            <a:r>
              <a:rPr lang="en-US" sz="2400" dirty="0" smtClean="0"/>
              <a:t>HR</a:t>
            </a:r>
            <a:r>
              <a:rPr lang="hu-HU" sz="2400" dirty="0" smtClean="0"/>
              <a:t> pulzus 6 min után</a:t>
            </a:r>
          </a:p>
          <a:p>
            <a:r>
              <a:rPr lang="en-US" sz="2400" dirty="0" smtClean="0"/>
              <a:t>workload</a:t>
            </a:r>
            <a:r>
              <a:rPr lang="hu-HU" sz="2400" dirty="0" err="1" smtClean="0"/>
              <a:t>-terhelés</a:t>
            </a:r>
            <a:r>
              <a:rPr lang="hu-HU" sz="2400" dirty="0" smtClean="0"/>
              <a:t> </a:t>
            </a:r>
            <a:r>
              <a:rPr lang="en-US" sz="2400" dirty="0" smtClean="0"/>
              <a:t> </a:t>
            </a:r>
            <a:r>
              <a:rPr lang="en-US" sz="2400" dirty="0" err="1" smtClean="0"/>
              <a:t>kg.m</a:t>
            </a:r>
            <a:r>
              <a:rPr lang="en-US" sz="2400" dirty="0" smtClean="0"/>
              <a:t>/min</a:t>
            </a:r>
            <a:r>
              <a:rPr lang="hu-HU" sz="2400" dirty="0" smtClean="0"/>
              <a:t> mértékegységben</a:t>
            </a:r>
          </a:p>
          <a:p>
            <a:r>
              <a:rPr lang="hu-HU" sz="2400" dirty="0" smtClean="0"/>
              <a:t>Átváltás </a:t>
            </a:r>
            <a:r>
              <a:rPr lang="hu-HU" sz="2400" dirty="0" err="1" smtClean="0"/>
              <a:t>watt-ból</a:t>
            </a:r>
            <a:r>
              <a:rPr lang="en-US" sz="2400" dirty="0" smtClean="0"/>
              <a:t> </a:t>
            </a:r>
            <a:r>
              <a:rPr lang="en-US" sz="2400" dirty="0" err="1" smtClean="0"/>
              <a:t>kg•m</a:t>
            </a:r>
            <a:r>
              <a:rPr lang="en-US" sz="2400" dirty="0" smtClean="0"/>
              <a:t>/min</a:t>
            </a:r>
            <a:r>
              <a:rPr lang="hu-HU" sz="2400" dirty="0" err="1" smtClean="0"/>
              <a:t>-be</a:t>
            </a:r>
            <a:r>
              <a:rPr lang="hu-HU" sz="2400" dirty="0" smtClean="0"/>
              <a:t>: a watt értéket megszorozni</a:t>
            </a:r>
            <a:r>
              <a:rPr lang="en-US" sz="2400" dirty="0" smtClean="0"/>
              <a:t> 6.12</a:t>
            </a:r>
            <a:r>
              <a:rPr lang="hu-HU" sz="2400" dirty="0" err="1" smtClean="0"/>
              <a:t>-vel</a:t>
            </a:r>
            <a:endParaRPr lang="hu-HU" sz="2400" dirty="0"/>
          </a:p>
        </p:txBody>
      </p:sp>
      <p:sp>
        <p:nvSpPr>
          <p:cNvPr id="4" name="Szövegdoboz 3"/>
          <p:cNvSpPr txBox="1"/>
          <p:nvPr/>
        </p:nvSpPr>
        <p:spPr>
          <a:xfrm>
            <a:off x="2465449" y="404664"/>
            <a:ext cx="4320606" cy="954107"/>
          </a:xfrm>
          <a:prstGeom prst="rect">
            <a:avLst/>
          </a:prstGeom>
          <a:noFill/>
        </p:spPr>
        <p:txBody>
          <a:bodyPr wrap="none" rtlCol="0">
            <a:spAutoFit/>
          </a:bodyPr>
          <a:lstStyle/>
          <a:p>
            <a:pPr algn="ctr"/>
            <a:r>
              <a:rPr lang="hu-HU" sz="2800" dirty="0" err="1" smtClean="0"/>
              <a:t>Bouno</a:t>
            </a:r>
            <a:r>
              <a:rPr lang="hu-HU" sz="2800" dirty="0" smtClean="0"/>
              <a:t> et </a:t>
            </a:r>
            <a:r>
              <a:rPr lang="hu-HU" sz="2800" dirty="0" err="1" smtClean="0"/>
              <a:t>al</a:t>
            </a:r>
            <a:r>
              <a:rPr lang="hu-HU" sz="2800" dirty="0" smtClean="0"/>
              <a:t> (1989)</a:t>
            </a:r>
          </a:p>
          <a:p>
            <a:pPr algn="ctr"/>
            <a:r>
              <a:rPr lang="hu-HU" sz="2800" dirty="0" err="1" smtClean="0"/>
              <a:t>Astrand</a:t>
            </a:r>
            <a:r>
              <a:rPr lang="hu-HU" sz="2800" dirty="0" smtClean="0"/>
              <a:t> VO2 számítás képlet</a:t>
            </a:r>
            <a:endParaRPr lang="hu-HU" sz="2800" dirty="0"/>
          </a:p>
        </p:txBody>
      </p:sp>
    </p:spTree>
    <p:extLst>
      <p:ext uri="{BB962C8B-B14F-4D97-AF65-F5344CB8AC3E}">
        <p14:creationId xmlns:p14="http://schemas.microsoft.com/office/powerpoint/2010/main" val="64270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87624" y="764704"/>
            <a:ext cx="6552728" cy="830997"/>
          </a:xfrm>
          <a:prstGeom prst="rect">
            <a:avLst/>
          </a:prstGeom>
          <a:noFill/>
        </p:spPr>
        <p:txBody>
          <a:bodyPr wrap="square" rtlCol="0">
            <a:spAutoFit/>
          </a:bodyPr>
          <a:lstStyle/>
          <a:p>
            <a:pPr algn="ctr"/>
            <a:r>
              <a:rPr lang="hu-HU" sz="2400" b="1" dirty="0" smtClean="0"/>
              <a:t>NŐK</a:t>
            </a:r>
          </a:p>
          <a:p>
            <a:pPr algn="ctr"/>
            <a:r>
              <a:rPr lang="hu-HU" sz="2400" b="1" dirty="0" smtClean="0"/>
              <a:t>Normatív </a:t>
            </a:r>
            <a:r>
              <a:rPr lang="en-US" sz="2400" b="1" dirty="0" smtClean="0"/>
              <a:t> VO</a:t>
            </a:r>
            <a:r>
              <a:rPr lang="en-US" sz="2400" b="1" baseline="-25000" dirty="0" smtClean="0"/>
              <a:t>2</a:t>
            </a:r>
            <a:r>
              <a:rPr lang="en-US" sz="2400" b="1" dirty="0" smtClean="0"/>
              <a:t>max</a:t>
            </a:r>
            <a:r>
              <a:rPr lang="en-US" sz="2400" dirty="0" smtClean="0"/>
              <a:t> (ml/kg/min)</a:t>
            </a:r>
          </a:p>
        </p:txBody>
      </p:sp>
      <p:graphicFrame>
        <p:nvGraphicFramePr>
          <p:cNvPr id="3" name="Táblázat 2"/>
          <p:cNvGraphicFramePr>
            <a:graphicFrameLocks noGrp="1"/>
          </p:cNvGraphicFramePr>
          <p:nvPr/>
        </p:nvGraphicFramePr>
        <p:xfrm>
          <a:off x="1187622" y="1916834"/>
          <a:ext cx="7128793" cy="4608513"/>
        </p:xfrm>
        <a:graphic>
          <a:graphicData uri="http://schemas.openxmlformats.org/drawingml/2006/table">
            <a:tbl>
              <a:tblPr/>
              <a:tblGrid>
                <a:gridCol w="1018399"/>
                <a:gridCol w="1018399"/>
                <a:gridCol w="1018399"/>
                <a:gridCol w="1018399"/>
                <a:gridCol w="1018399"/>
                <a:gridCol w="1018399"/>
                <a:gridCol w="1018399"/>
              </a:tblGrid>
              <a:tr h="658359">
                <a:tc>
                  <a:txBody>
                    <a:bodyPr/>
                    <a:lstStyle/>
                    <a:p>
                      <a:pPr algn="ctr"/>
                      <a:r>
                        <a:rPr lang="hu-HU" sz="2000" b="1" dirty="0" err="1"/>
                        <a:t>Age</a:t>
                      </a:r>
                      <a:endParaRPr lang="hu-HU" sz="2000" b="1" dirty="0"/>
                    </a:p>
                  </a:txBody>
                  <a:tcPr marL="17308" marR="17308" marT="17308" marB="17308">
                    <a:lnL>
                      <a:noFill/>
                    </a:lnL>
                    <a:lnR>
                      <a:noFill/>
                    </a:lnR>
                    <a:lnT>
                      <a:noFill/>
                    </a:lnT>
                    <a:lnB>
                      <a:noFill/>
                    </a:lnB>
                    <a:solidFill>
                      <a:srgbClr val="80FF80"/>
                    </a:solidFill>
                  </a:tcPr>
                </a:tc>
                <a:tc>
                  <a:txBody>
                    <a:bodyPr/>
                    <a:lstStyle/>
                    <a:p>
                      <a:pPr algn="ctr"/>
                      <a:r>
                        <a:rPr lang="hu-HU" sz="2000" b="1"/>
                        <a:t>Very Poor</a:t>
                      </a:r>
                    </a:p>
                  </a:txBody>
                  <a:tcPr marL="17308" marR="17308" marT="17308" marB="17308">
                    <a:lnL>
                      <a:noFill/>
                    </a:lnL>
                    <a:lnR>
                      <a:noFill/>
                    </a:lnR>
                    <a:lnT>
                      <a:noFill/>
                    </a:lnT>
                    <a:lnB>
                      <a:noFill/>
                    </a:lnB>
                    <a:solidFill>
                      <a:srgbClr val="80FF80"/>
                    </a:solidFill>
                  </a:tcPr>
                </a:tc>
                <a:tc>
                  <a:txBody>
                    <a:bodyPr/>
                    <a:lstStyle/>
                    <a:p>
                      <a:pPr algn="ctr"/>
                      <a:r>
                        <a:rPr lang="hu-HU" sz="2000" b="1"/>
                        <a:t>Poor</a:t>
                      </a:r>
                    </a:p>
                  </a:txBody>
                  <a:tcPr marL="17308" marR="17308" marT="17308" marB="17308">
                    <a:lnL>
                      <a:noFill/>
                    </a:lnL>
                    <a:lnR>
                      <a:noFill/>
                    </a:lnR>
                    <a:lnB>
                      <a:noFill/>
                    </a:lnB>
                    <a:solidFill>
                      <a:srgbClr val="80FF80"/>
                    </a:solidFill>
                  </a:tcPr>
                </a:tc>
                <a:tc>
                  <a:txBody>
                    <a:bodyPr/>
                    <a:lstStyle/>
                    <a:p>
                      <a:pPr algn="ctr"/>
                      <a:r>
                        <a:rPr lang="hu-HU" sz="2000" b="1"/>
                        <a:t>Fair</a:t>
                      </a:r>
                    </a:p>
                  </a:txBody>
                  <a:tcPr marL="17308" marR="17308" marT="17308" marB="17308">
                    <a:lnL>
                      <a:noFill/>
                    </a:lnL>
                    <a:lnR>
                      <a:noFill/>
                    </a:lnR>
                    <a:lnB>
                      <a:noFill/>
                    </a:lnB>
                    <a:solidFill>
                      <a:srgbClr val="80FF80"/>
                    </a:solidFill>
                  </a:tcPr>
                </a:tc>
                <a:tc>
                  <a:txBody>
                    <a:bodyPr/>
                    <a:lstStyle/>
                    <a:p>
                      <a:pPr algn="ctr"/>
                      <a:r>
                        <a:rPr lang="hu-HU" sz="2000" b="1"/>
                        <a:t>Good</a:t>
                      </a:r>
                    </a:p>
                  </a:txBody>
                  <a:tcPr marL="17308" marR="17308" marT="17308" marB="17308">
                    <a:lnL>
                      <a:noFill/>
                    </a:lnL>
                    <a:lnR>
                      <a:noFill/>
                    </a:lnR>
                    <a:lnB>
                      <a:noFill/>
                    </a:lnB>
                    <a:solidFill>
                      <a:srgbClr val="80FF80"/>
                    </a:solidFill>
                  </a:tcPr>
                </a:tc>
                <a:tc>
                  <a:txBody>
                    <a:bodyPr/>
                    <a:lstStyle/>
                    <a:p>
                      <a:pPr algn="ctr"/>
                      <a:r>
                        <a:rPr lang="hu-HU" sz="2000" b="1"/>
                        <a:t>Excellent</a:t>
                      </a:r>
                    </a:p>
                  </a:txBody>
                  <a:tcPr marL="17308" marR="17308" marT="17308" marB="17308">
                    <a:lnL>
                      <a:noFill/>
                    </a:lnL>
                    <a:lnR>
                      <a:noFill/>
                    </a:lnR>
                    <a:lnB>
                      <a:noFill/>
                    </a:lnB>
                    <a:solidFill>
                      <a:srgbClr val="80FF80"/>
                    </a:solidFill>
                  </a:tcPr>
                </a:tc>
                <a:tc>
                  <a:txBody>
                    <a:bodyPr/>
                    <a:lstStyle/>
                    <a:p>
                      <a:pPr algn="ctr"/>
                      <a:r>
                        <a:rPr lang="hu-HU" sz="2000" b="1"/>
                        <a:t>Superior</a:t>
                      </a:r>
                    </a:p>
                  </a:txBody>
                  <a:tcPr marL="17308" marR="17308" marT="17308" marB="17308">
                    <a:lnL>
                      <a:noFill/>
                    </a:lnL>
                    <a:lnR>
                      <a:noFill/>
                    </a:lnR>
                    <a:lnB>
                      <a:noFill/>
                    </a:lnB>
                    <a:solidFill>
                      <a:srgbClr val="80FF80"/>
                    </a:solidFill>
                  </a:tcPr>
                </a:tc>
              </a:tr>
              <a:tr h="658359">
                <a:tc>
                  <a:txBody>
                    <a:bodyPr/>
                    <a:lstStyle/>
                    <a:p>
                      <a:pPr algn="ctr"/>
                      <a:r>
                        <a:rPr lang="hu-HU" sz="2000" b="1"/>
                        <a:t>13-19</a:t>
                      </a:r>
                    </a:p>
                  </a:txBody>
                  <a:tcPr marL="17308" marR="17308" marT="17308" marB="17308">
                    <a:lnL>
                      <a:noFill/>
                    </a:lnL>
                    <a:lnR>
                      <a:noFill/>
                    </a:lnR>
                    <a:lnT>
                      <a:noFill/>
                    </a:lnT>
                    <a:lnB>
                      <a:noFill/>
                    </a:lnB>
                    <a:solidFill>
                      <a:srgbClr val="80FFFF"/>
                    </a:solidFill>
                  </a:tcPr>
                </a:tc>
                <a:tc>
                  <a:txBody>
                    <a:bodyPr/>
                    <a:lstStyle/>
                    <a:p>
                      <a:pPr algn="ctr"/>
                      <a:r>
                        <a:rPr lang="hu-HU" sz="2000" b="1"/>
                        <a:t>&lt;25.0</a:t>
                      </a:r>
                    </a:p>
                  </a:txBody>
                  <a:tcPr marL="17308" marR="17308" marT="17308" marB="17308">
                    <a:lnL>
                      <a:noFill/>
                    </a:lnL>
                    <a:lnR>
                      <a:noFill/>
                    </a:lnR>
                    <a:lnT>
                      <a:noFill/>
                    </a:lnT>
                    <a:lnB>
                      <a:noFill/>
                    </a:lnB>
                    <a:solidFill>
                      <a:srgbClr val="80FFFF"/>
                    </a:solidFill>
                  </a:tcPr>
                </a:tc>
                <a:tc>
                  <a:txBody>
                    <a:bodyPr/>
                    <a:lstStyle/>
                    <a:p>
                      <a:pPr algn="ctr"/>
                      <a:r>
                        <a:rPr lang="hu-HU" sz="2000" b="1"/>
                        <a:t>25.0 - 30.9</a:t>
                      </a:r>
                    </a:p>
                  </a:txBody>
                  <a:tcPr marL="17308" marR="17308" marT="17308" marB="17308">
                    <a:lnL>
                      <a:noFill/>
                    </a:lnL>
                    <a:lnR>
                      <a:noFill/>
                    </a:lnR>
                    <a:lnT>
                      <a:noFill/>
                    </a:lnT>
                    <a:lnB>
                      <a:noFill/>
                    </a:lnB>
                    <a:solidFill>
                      <a:srgbClr val="80FFFF"/>
                    </a:solidFill>
                  </a:tcPr>
                </a:tc>
                <a:tc>
                  <a:txBody>
                    <a:bodyPr/>
                    <a:lstStyle/>
                    <a:p>
                      <a:pPr algn="ctr"/>
                      <a:r>
                        <a:rPr lang="hu-HU" sz="2000" b="1"/>
                        <a:t>31.0 - 34.9</a:t>
                      </a:r>
                    </a:p>
                  </a:txBody>
                  <a:tcPr marL="17308" marR="17308" marT="17308" marB="17308">
                    <a:lnL>
                      <a:noFill/>
                    </a:lnL>
                    <a:lnR>
                      <a:noFill/>
                    </a:lnR>
                    <a:lnT>
                      <a:noFill/>
                    </a:lnT>
                    <a:lnB>
                      <a:noFill/>
                    </a:lnB>
                    <a:solidFill>
                      <a:srgbClr val="80FFFF"/>
                    </a:solidFill>
                  </a:tcPr>
                </a:tc>
                <a:tc>
                  <a:txBody>
                    <a:bodyPr/>
                    <a:lstStyle/>
                    <a:p>
                      <a:pPr algn="ctr"/>
                      <a:r>
                        <a:rPr lang="hu-HU" sz="2000" b="1"/>
                        <a:t>35.0 - 38.9</a:t>
                      </a:r>
                    </a:p>
                  </a:txBody>
                  <a:tcPr marL="17308" marR="17308" marT="17308" marB="17308">
                    <a:lnL>
                      <a:noFill/>
                    </a:lnL>
                    <a:lnR>
                      <a:noFill/>
                    </a:lnR>
                    <a:lnT>
                      <a:noFill/>
                    </a:lnT>
                    <a:lnB>
                      <a:noFill/>
                    </a:lnB>
                    <a:solidFill>
                      <a:srgbClr val="80FFFF"/>
                    </a:solidFill>
                  </a:tcPr>
                </a:tc>
                <a:tc>
                  <a:txBody>
                    <a:bodyPr/>
                    <a:lstStyle/>
                    <a:p>
                      <a:pPr algn="ctr"/>
                      <a:r>
                        <a:rPr lang="hu-HU" sz="2000" b="1"/>
                        <a:t>39.0 - 41.9</a:t>
                      </a:r>
                    </a:p>
                  </a:txBody>
                  <a:tcPr marL="17308" marR="17308" marT="17308" marB="17308">
                    <a:lnL>
                      <a:noFill/>
                    </a:lnL>
                    <a:lnR>
                      <a:noFill/>
                    </a:lnR>
                    <a:lnT>
                      <a:noFill/>
                    </a:lnT>
                    <a:lnB>
                      <a:noFill/>
                    </a:lnB>
                    <a:solidFill>
                      <a:srgbClr val="80FFFF"/>
                    </a:solidFill>
                  </a:tcPr>
                </a:tc>
                <a:tc>
                  <a:txBody>
                    <a:bodyPr/>
                    <a:lstStyle/>
                    <a:p>
                      <a:pPr algn="ctr"/>
                      <a:r>
                        <a:rPr lang="hu-HU" sz="2000" b="1"/>
                        <a:t>&gt;41.9</a:t>
                      </a:r>
                    </a:p>
                  </a:txBody>
                  <a:tcPr marL="17308" marR="17308" marT="17308" marB="17308">
                    <a:lnL>
                      <a:noFill/>
                    </a:lnL>
                    <a:lnR>
                      <a:noFill/>
                    </a:lnR>
                    <a:lnT>
                      <a:noFill/>
                    </a:lnT>
                    <a:lnB>
                      <a:noFill/>
                    </a:lnB>
                    <a:solidFill>
                      <a:srgbClr val="80FFFF"/>
                    </a:solidFill>
                  </a:tcPr>
                </a:tc>
              </a:tr>
              <a:tr h="658359">
                <a:tc>
                  <a:txBody>
                    <a:bodyPr/>
                    <a:lstStyle/>
                    <a:p>
                      <a:pPr algn="ctr"/>
                      <a:r>
                        <a:rPr lang="hu-HU" sz="2000" b="1"/>
                        <a:t>20-29</a:t>
                      </a:r>
                    </a:p>
                  </a:txBody>
                  <a:tcPr marL="17308" marR="17308" marT="17308" marB="17308">
                    <a:lnL>
                      <a:noFill/>
                    </a:lnL>
                    <a:lnR>
                      <a:noFill/>
                    </a:lnR>
                    <a:lnT>
                      <a:noFill/>
                    </a:lnT>
                    <a:lnB>
                      <a:noFill/>
                    </a:lnB>
                    <a:solidFill>
                      <a:srgbClr val="80FFFF"/>
                    </a:solidFill>
                  </a:tcPr>
                </a:tc>
                <a:tc>
                  <a:txBody>
                    <a:bodyPr/>
                    <a:lstStyle/>
                    <a:p>
                      <a:pPr algn="ctr"/>
                      <a:r>
                        <a:rPr lang="hu-HU" sz="2000" b="1"/>
                        <a:t>&lt;23.6</a:t>
                      </a:r>
                    </a:p>
                  </a:txBody>
                  <a:tcPr marL="17308" marR="17308" marT="17308" marB="17308">
                    <a:lnL>
                      <a:noFill/>
                    </a:lnL>
                    <a:lnR>
                      <a:noFill/>
                    </a:lnR>
                    <a:lnT>
                      <a:noFill/>
                    </a:lnT>
                    <a:lnB>
                      <a:noFill/>
                    </a:lnB>
                    <a:solidFill>
                      <a:srgbClr val="80FFFF"/>
                    </a:solidFill>
                  </a:tcPr>
                </a:tc>
                <a:tc>
                  <a:txBody>
                    <a:bodyPr/>
                    <a:lstStyle/>
                    <a:p>
                      <a:pPr algn="ctr"/>
                      <a:r>
                        <a:rPr lang="hu-HU" sz="2000" b="1"/>
                        <a:t>23.6 - 28.9</a:t>
                      </a:r>
                    </a:p>
                  </a:txBody>
                  <a:tcPr marL="17308" marR="17308" marT="17308" marB="17308">
                    <a:lnL>
                      <a:noFill/>
                    </a:lnL>
                    <a:lnR>
                      <a:noFill/>
                    </a:lnR>
                    <a:lnT>
                      <a:noFill/>
                    </a:lnT>
                    <a:lnB>
                      <a:noFill/>
                    </a:lnB>
                    <a:solidFill>
                      <a:srgbClr val="80FFFF"/>
                    </a:solidFill>
                  </a:tcPr>
                </a:tc>
                <a:tc>
                  <a:txBody>
                    <a:bodyPr/>
                    <a:lstStyle/>
                    <a:p>
                      <a:pPr algn="ctr"/>
                      <a:r>
                        <a:rPr lang="hu-HU" sz="2000" b="1"/>
                        <a:t>29.0 - 32.9</a:t>
                      </a:r>
                    </a:p>
                  </a:txBody>
                  <a:tcPr marL="17308" marR="17308" marT="17308" marB="17308">
                    <a:lnL>
                      <a:noFill/>
                    </a:lnL>
                    <a:lnR>
                      <a:noFill/>
                    </a:lnR>
                    <a:lnT>
                      <a:noFill/>
                    </a:lnT>
                    <a:lnB>
                      <a:noFill/>
                    </a:lnB>
                    <a:solidFill>
                      <a:srgbClr val="80FFFF"/>
                    </a:solidFill>
                  </a:tcPr>
                </a:tc>
                <a:tc>
                  <a:txBody>
                    <a:bodyPr/>
                    <a:lstStyle/>
                    <a:p>
                      <a:pPr algn="ctr"/>
                      <a:r>
                        <a:rPr lang="hu-HU" sz="2000" b="1"/>
                        <a:t>33.0 - 36.9</a:t>
                      </a:r>
                    </a:p>
                  </a:txBody>
                  <a:tcPr marL="17308" marR="17308" marT="17308" marB="17308">
                    <a:lnL>
                      <a:noFill/>
                    </a:lnL>
                    <a:lnR>
                      <a:noFill/>
                    </a:lnR>
                    <a:lnT>
                      <a:noFill/>
                    </a:lnT>
                    <a:lnB>
                      <a:noFill/>
                    </a:lnB>
                    <a:solidFill>
                      <a:srgbClr val="80FFFF"/>
                    </a:solidFill>
                  </a:tcPr>
                </a:tc>
                <a:tc>
                  <a:txBody>
                    <a:bodyPr/>
                    <a:lstStyle/>
                    <a:p>
                      <a:pPr algn="ctr"/>
                      <a:r>
                        <a:rPr lang="hu-HU" sz="2000" b="1"/>
                        <a:t>37.0 - 41.0</a:t>
                      </a:r>
                    </a:p>
                  </a:txBody>
                  <a:tcPr marL="17308" marR="17308" marT="17308" marB="17308">
                    <a:lnL>
                      <a:noFill/>
                    </a:lnL>
                    <a:lnR>
                      <a:noFill/>
                    </a:lnR>
                    <a:lnT>
                      <a:noFill/>
                    </a:lnT>
                    <a:lnB>
                      <a:noFill/>
                    </a:lnB>
                    <a:solidFill>
                      <a:srgbClr val="80FFFF"/>
                    </a:solidFill>
                  </a:tcPr>
                </a:tc>
                <a:tc>
                  <a:txBody>
                    <a:bodyPr/>
                    <a:lstStyle/>
                    <a:p>
                      <a:pPr algn="ctr"/>
                      <a:r>
                        <a:rPr lang="hu-HU" sz="2000" b="1"/>
                        <a:t>&gt;41.0</a:t>
                      </a:r>
                    </a:p>
                  </a:txBody>
                  <a:tcPr marL="17308" marR="17308" marT="17308" marB="17308">
                    <a:lnL>
                      <a:noFill/>
                    </a:lnL>
                    <a:lnR>
                      <a:noFill/>
                    </a:lnR>
                    <a:lnT>
                      <a:noFill/>
                    </a:lnT>
                    <a:lnB>
                      <a:noFill/>
                    </a:lnB>
                    <a:solidFill>
                      <a:srgbClr val="80FFFF"/>
                    </a:solidFill>
                  </a:tcPr>
                </a:tc>
              </a:tr>
              <a:tr h="658359">
                <a:tc>
                  <a:txBody>
                    <a:bodyPr/>
                    <a:lstStyle/>
                    <a:p>
                      <a:pPr algn="ctr"/>
                      <a:r>
                        <a:rPr lang="hu-HU" sz="2000" b="1"/>
                        <a:t>30-39</a:t>
                      </a:r>
                    </a:p>
                  </a:txBody>
                  <a:tcPr marL="17308" marR="17308" marT="17308" marB="17308">
                    <a:lnL>
                      <a:noFill/>
                    </a:lnL>
                    <a:lnR>
                      <a:noFill/>
                    </a:lnR>
                    <a:lnT>
                      <a:noFill/>
                    </a:lnT>
                    <a:lnB>
                      <a:noFill/>
                    </a:lnB>
                    <a:solidFill>
                      <a:srgbClr val="80FFFF"/>
                    </a:solidFill>
                  </a:tcPr>
                </a:tc>
                <a:tc>
                  <a:txBody>
                    <a:bodyPr/>
                    <a:lstStyle/>
                    <a:p>
                      <a:pPr algn="ctr"/>
                      <a:r>
                        <a:rPr lang="hu-HU" sz="2000" b="1"/>
                        <a:t>&lt;22.8</a:t>
                      </a:r>
                    </a:p>
                  </a:txBody>
                  <a:tcPr marL="17308" marR="17308" marT="17308" marB="17308">
                    <a:lnL>
                      <a:noFill/>
                    </a:lnL>
                    <a:lnR>
                      <a:noFill/>
                    </a:lnR>
                    <a:lnT>
                      <a:noFill/>
                    </a:lnT>
                    <a:lnB>
                      <a:noFill/>
                    </a:lnB>
                    <a:solidFill>
                      <a:srgbClr val="80FFFF"/>
                    </a:solidFill>
                  </a:tcPr>
                </a:tc>
                <a:tc>
                  <a:txBody>
                    <a:bodyPr/>
                    <a:lstStyle/>
                    <a:p>
                      <a:pPr algn="ctr"/>
                      <a:r>
                        <a:rPr lang="hu-HU" sz="2000" b="1"/>
                        <a:t>22.8 - 26.9</a:t>
                      </a:r>
                    </a:p>
                  </a:txBody>
                  <a:tcPr marL="17308" marR="17308" marT="17308" marB="17308">
                    <a:lnL>
                      <a:noFill/>
                    </a:lnL>
                    <a:lnR>
                      <a:noFill/>
                    </a:lnR>
                    <a:lnT>
                      <a:noFill/>
                    </a:lnT>
                    <a:lnB>
                      <a:noFill/>
                    </a:lnB>
                    <a:solidFill>
                      <a:srgbClr val="80FFFF"/>
                    </a:solidFill>
                  </a:tcPr>
                </a:tc>
                <a:tc>
                  <a:txBody>
                    <a:bodyPr/>
                    <a:lstStyle/>
                    <a:p>
                      <a:pPr algn="ctr"/>
                      <a:r>
                        <a:rPr lang="hu-HU" sz="2000" b="1"/>
                        <a:t>27.0 - 31.4</a:t>
                      </a:r>
                    </a:p>
                  </a:txBody>
                  <a:tcPr marL="17308" marR="17308" marT="17308" marB="17308">
                    <a:lnL>
                      <a:noFill/>
                    </a:lnL>
                    <a:lnR>
                      <a:noFill/>
                    </a:lnR>
                    <a:lnT>
                      <a:noFill/>
                    </a:lnT>
                    <a:lnB>
                      <a:noFill/>
                    </a:lnB>
                    <a:solidFill>
                      <a:srgbClr val="80FFFF"/>
                    </a:solidFill>
                  </a:tcPr>
                </a:tc>
                <a:tc>
                  <a:txBody>
                    <a:bodyPr/>
                    <a:lstStyle/>
                    <a:p>
                      <a:pPr algn="ctr"/>
                      <a:r>
                        <a:rPr lang="hu-HU" sz="2000" b="1"/>
                        <a:t>31.5 - 35.6</a:t>
                      </a:r>
                    </a:p>
                  </a:txBody>
                  <a:tcPr marL="17308" marR="17308" marT="17308" marB="17308">
                    <a:lnL>
                      <a:noFill/>
                    </a:lnL>
                    <a:lnR>
                      <a:noFill/>
                    </a:lnR>
                    <a:lnT>
                      <a:noFill/>
                    </a:lnT>
                    <a:lnB>
                      <a:noFill/>
                    </a:lnB>
                    <a:solidFill>
                      <a:srgbClr val="80FFFF"/>
                    </a:solidFill>
                  </a:tcPr>
                </a:tc>
                <a:tc>
                  <a:txBody>
                    <a:bodyPr/>
                    <a:lstStyle/>
                    <a:p>
                      <a:pPr algn="ctr"/>
                      <a:r>
                        <a:rPr lang="hu-HU" sz="2000" b="1"/>
                        <a:t>35.7 - 40.0</a:t>
                      </a:r>
                    </a:p>
                  </a:txBody>
                  <a:tcPr marL="17308" marR="17308" marT="17308" marB="17308">
                    <a:lnL>
                      <a:noFill/>
                    </a:lnL>
                    <a:lnR>
                      <a:noFill/>
                    </a:lnR>
                    <a:lnT>
                      <a:noFill/>
                    </a:lnT>
                    <a:lnB>
                      <a:noFill/>
                    </a:lnB>
                    <a:solidFill>
                      <a:srgbClr val="80FFFF"/>
                    </a:solidFill>
                  </a:tcPr>
                </a:tc>
                <a:tc>
                  <a:txBody>
                    <a:bodyPr/>
                    <a:lstStyle/>
                    <a:p>
                      <a:pPr algn="ctr"/>
                      <a:r>
                        <a:rPr lang="hu-HU" sz="2000" b="1" dirty="0"/>
                        <a:t>&gt;40.0</a:t>
                      </a:r>
                    </a:p>
                  </a:txBody>
                  <a:tcPr marL="17308" marR="17308" marT="17308" marB="17308">
                    <a:lnL>
                      <a:noFill/>
                    </a:lnL>
                    <a:lnR>
                      <a:noFill/>
                    </a:lnR>
                    <a:lnT>
                      <a:noFill/>
                    </a:lnT>
                    <a:lnB>
                      <a:noFill/>
                    </a:lnB>
                    <a:solidFill>
                      <a:srgbClr val="80FFFF"/>
                    </a:solidFill>
                  </a:tcPr>
                </a:tc>
              </a:tr>
              <a:tr h="658359">
                <a:tc>
                  <a:txBody>
                    <a:bodyPr/>
                    <a:lstStyle/>
                    <a:p>
                      <a:pPr algn="ctr"/>
                      <a:r>
                        <a:rPr lang="hu-HU" sz="2000" b="1"/>
                        <a:t>40-49</a:t>
                      </a:r>
                    </a:p>
                  </a:txBody>
                  <a:tcPr marL="17308" marR="17308" marT="17308" marB="17308">
                    <a:lnL>
                      <a:noFill/>
                    </a:lnL>
                    <a:lnR>
                      <a:noFill/>
                    </a:lnR>
                    <a:lnT>
                      <a:noFill/>
                    </a:lnT>
                    <a:lnB>
                      <a:noFill/>
                    </a:lnB>
                    <a:solidFill>
                      <a:srgbClr val="80FFFF"/>
                    </a:solidFill>
                  </a:tcPr>
                </a:tc>
                <a:tc>
                  <a:txBody>
                    <a:bodyPr/>
                    <a:lstStyle/>
                    <a:p>
                      <a:pPr algn="ctr"/>
                      <a:r>
                        <a:rPr lang="hu-HU" sz="2000" b="1"/>
                        <a:t>&lt;21.0</a:t>
                      </a:r>
                    </a:p>
                  </a:txBody>
                  <a:tcPr marL="17308" marR="17308" marT="17308" marB="17308">
                    <a:lnL>
                      <a:noFill/>
                    </a:lnL>
                    <a:lnR>
                      <a:noFill/>
                    </a:lnR>
                    <a:lnT>
                      <a:noFill/>
                    </a:lnT>
                    <a:lnB>
                      <a:noFill/>
                    </a:lnB>
                    <a:solidFill>
                      <a:srgbClr val="80FFFF"/>
                    </a:solidFill>
                  </a:tcPr>
                </a:tc>
                <a:tc>
                  <a:txBody>
                    <a:bodyPr/>
                    <a:lstStyle/>
                    <a:p>
                      <a:pPr algn="ctr"/>
                      <a:r>
                        <a:rPr lang="hu-HU" sz="2000" b="1"/>
                        <a:t>21.0 - 24.4</a:t>
                      </a:r>
                    </a:p>
                  </a:txBody>
                  <a:tcPr marL="17308" marR="17308" marT="17308" marB="17308">
                    <a:lnL>
                      <a:noFill/>
                    </a:lnL>
                    <a:lnR>
                      <a:noFill/>
                    </a:lnR>
                    <a:lnT>
                      <a:noFill/>
                    </a:lnT>
                    <a:lnB>
                      <a:noFill/>
                    </a:lnB>
                    <a:solidFill>
                      <a:srgbClr val="80FFFF"/>
                    </a:solidFill>
                  </a:tcPr>
                </a:tc>
                <a:tc>
                  <a:txBody>
                    <a:bodyPr/>
                    <a:lstStyle/>
                    <a:p>
                      <a:pPr algn="ctr"/>
                      <a:r>
                        <a:rPr lang="hu-HU" sz="2000" b="1"/>
                        <a:t>24.5 - 28.9</a:t>
                      </a:r>
                    </a:p>
                  </a:txBody>
                  <a:tcPr marL="17308" marR="17308" marT="17308" marB="17308">
                    <a:lnL>
                      <a:noFill/>
                    </a:lnL>
                    <a:lnR>
                      <a:noFill/>
                    </a:lnR>
                    <a:lnT>
                      <a:noFill/>
                    </a:lnT>
                    <a:lnB>
                      <a:noFill/>
                    </a:lnB>
                    <a:solidFill>
                      <a:srgbClr val="80FFFF"/>
                    </a:solidFill>
                  </a:tcPr>
                </a:tc>
                <a:tc>
                  <a:txBody>
                    <a:bodyPr/>
                    <a:lstStyle/>
                    <a:p>
                      <a:pPr algn="ctr"/>
                      <a:r>
                        <a:rPr lang="hu-HU" sz="2000" b="1"/>
                        <a:t>29.0 - 32.8</a:t>
                      </a:r>
                    </a:p>
                  </a:txBody>
                  <a:tcPr marL="17308" marR="17308" marT="17308" marB="17308">
                    <a:lnL>
                      <a:noFill/>
                    </a:lnL>
                    <a:lnR>
                      <a:noFill/>
                    </a:lnR>
                    <a:lnT>
                      <a:noFill/>
                    </a:lnT>
                    <a:lnB>
                      <a:noFill/>
                    </a:lnB>
                    <a:solidFill>
                      <a:srgbClr val="80FFFF"/>
                    </a:solidFill>
                  </a:tcPr>
                </a:tc>
                <a:tc>
                  <a:txBody>
                    <a:bodyPr/>
                    <a:lstStyle/>
                    <a:p>
                      <a:pPr algn="ctr"/>
                      <a:r>
                        <a:rPr lang="hu-HU" sz="2000" b="1"/>
                        <a:t>32.9 - 36.9</a:t>
                      </a:r>
                    </a:p>
                  </a:txBody>
                  <a:tcPr marL="17308" marR="17308" marT="17308" marB="17308">
                    <a:lnL>
                      <a:noFill/>
                    </a:lnL>
                    <a:lnR>
                      <a:noFill/>
                    </a:lnR>
                    <a:lnT>
                      <a:noFill/>
                    </a:lnT>
                    <a:lnB>
                      <a:noFill/>
                    </a:lnB>
                    <a:solidFill>
                      <a:srgbClr val="80FFFF"/>
                    </a:solidFill>
                  </a:tcPr>
                </a:tc>
                <a:tc>
                  <a:txBody>
                    <a:bodyPr/>
                    <a:lstStyle/>
                    <a:p>
                      <a:pPr algn="ctr"/>
                      <a:r>
                        <a:rPr lang="hu-HU" sz="2000" b="1"/>
                        <a:t>&gt;36.9</a:t>
                      </a:r>
                    </a:p>
                  </a:txBody>
                  <a:tcPr marL="17308" marR="17308" marT="17308" marB="17308">
                    <a:lnL>
                      <a:noFill/>
                    </a:lnL>
                    <a:lnR>
                      <a:noFill/>
                    </a:lnR>
                    <a:lnT>
                      <a:noFill/>
                    </a:lnT>
                    <a:lnB>
                      <a:noFill/>
                    </a:lnB>
                    <a:solidFill>
                      <a:srgbClr val="80FFFF"/>
                    </a:solidFill>
                  </a:tcPr>
                </a:tc>
              </a:tr>
              <a:tr h="658359">
                <a:tc>
                  <a:txBody>
                    <a:bodyPr/>
                    <a:lstStyle/>
                    <a:p>
                      <a:pPr algn="ctr"/>
                      <a:r>
                        <a:rPr lang="hu-HU" sz="2000" b="1"/>
                        <a:t>50-59</a:t>
                      </a:r>
                    </a:p>
                  </a:txBody>
                  <a:tcPr marL="17308" marR="17308" marT="17308" marB="17308">
                    <a:lnL>
                      <a:noFill/>
                    </a:lnL>
                    <a:lnR>
                      <a:noFill/>
                    </a:lnR>
                    <a:lnT>
                      <a:noFill/>
                    </a:lnT>
                    <a:lnB>
                      <a:noFill/>
                    </a:lnB>
                    <a:solidFill>
                      <a:srgbClr val="80FFFF"/>
                    </a:solidFill>
                  </a:tcPr>
                </a:tc>
                <a:tc>
                  <a:txBody>
                    <a:bodyPr/>
                    <a:lstStyle/>
                    <a:p>
                      <a:pPr algn="ctr"/>
                      <a:r>
                        <a:rPr lang="hu-HU" sz="2000" b="1"/>
                        <a:t>&lt;20.2</a:t>
                      </a:r>
                    </a:p>
                  </a:txBody>
                  <a:tcPr marL="17308" marR="17308" marT="17308" marB="17308">
                    <a:lnL>
                      <a:noFill/>
                    </a:lnL>
                    <a:lnR>
                      <a:noFill/>
                    </a:lnR>
                    <a:lnT>
                      <a:noFill/>
                    </a:lnT>
                    <a:lnB>
                      <a:noFill/>
                    </a:lnB>
                    <a:solidFill>
                      <a:srgbClr val="80FFFF"/>
                    </a:solidFill>
                  </a:tcPr>
                </a:tc>
                <a:tc>
                  <a:txBody>
                    <a:bodyPr/>
                    <a:lstStyle/>
                    <a:p>
                      <a:pPr algn="ctr"/>
                      <a:r>
                        <a:rPr lang="hu-HU" sz="2000" b="1"/>
                        <a:t>20.2 - 22.7</a:t>
                      </a:r>
                    </a:p>
                  </a:txBody>
                  <a:tcPr marL="17308" marR="17308" marT="17308" marB="17308">
                    <a:lnL>
                      <a:noFill/>
                    </a:lnL>
                    <a:lnR>
                      <a:noFill/>
                    </a:lnR>
                    <a:lnT>
                      <a:noFill/>
                    </a:lnT>
                    <a:lnB>
                      <a:noFill/>
                    </a:lnB>
                    <a:solidFill>
                      <a:srgbClr val="80FFFF"/>
                    </a:solidFill>
                  </a:tcPr>
                </a:tc>
                <a:tc>
                  <a:txBody>
                    <a:bodyPr/>
                    <a:lstStyle/>
                    <a:p>
                      <a:pPr algn="ctr"/>
                      <a:r>
                        <a:rPr lang="hu-HU" sz="2000" b="1"/>
                        <a:t>22.8 - 26.9</a:t>
                      </a:r>
                    </a:p>
                  </a:txBody>
                  <a:tcPr marL="17308" marR="17308" marT="17308" marB="17308">
                    <a:lnL>
                      <a:noFill/>
                    </a:lnL>
                    <a:lnR>
                      <a:noFill/>
                    </a:lnR>
                    <a:lnT>
                      <a:noFill/>
                    </a:lnT>
                    <a:lnB>
                      <a:noFill/>
                    </a:lnB>
                    <a:solidFill>
                      <a:srgbClr val="80FFFF"/>
                    </a:solidFill>
                  </a:tcPr>
                </a:tc>
                <a:tc>
                  <a:txBody>
                    <a:bodyPr/>
                    <a:lstStyle/>
                    <a:p>
                      <a:pPr algn="ctr"/>
                      <a:r>
                        <a:rPr lang="hu-HU" sz="2000" b="1" dirty="0"/>
                        <a:t>27.0 - 31.4</a:t>
                      </a:r>
                    </a:p>
                  </a:txBody>
                  <a:tcPr marL="17308" marR="17308" marT="17308" marB="17308">
                    <a:lnL>
                      <a:noFill/>
                    </a:lnL>
                    <a:lnR>
                      <a:noFill/>
                    </a:lnR>
                    <a:lnT>
                      <a:noFill/>
                    </a:lnT>
                    <a:lnB>
                      <a:noFill/>
                    </a:lnB>
                    <a:solidFill>
                      <a:srgbClr val="80FFFF"/>
                    </a:solidFill>
                  </a:tcPr>
                </a:tc>
                <a:tc>
                  <a:txBody>
                    <a:bodyPr/>
                    <a:lstStyle/>
                    <a:p>
                      <a:pPr algn="ctr"/>
                      <a:r>
                        <a:rPr lang="hu-HU" sz="2000" b="1"/>
                        <a:t>31.5 - 35.7</a:t>
                      </a:r>
                    </a:p>
                  </a:txBody>
                  <a:tcPr marL="17308" marR="17308" marT="17308" marB="17308">
                    <a:lnL>
                      <a:noFill/>
                    </a:lnL>
                    <a:lnR>
                      <a:noFill/>
                    </a:lnR>
                    <a:lnT>
                      <a:noFill/>
                    </a:lnT>
                    <a:lnB>
                      <a:noFill/>
                    </a:lnB>
                    <a:solidFill>
                      <a:srgbClr val="80FFFF"/>
                    </a:solidFill>
                  </a:tcPr>
                </a:tc>
                <a:tc>
                  <a:txBody>
                    <a:bodyPr/>
                    <a:lstStyle/>
                    <a:p>
                      <a:pPr algn="ctr"/>
                      <a:r>
                        <a:rPr lang="hu-HU" sz="2000" b="1"/>
                        <a:t>&gt;35.7</a:t>
                      </a:r>
                    </a:p>
                  </a:txBody>
                  <a:tcPr marL="17308" marR="17308" marT="17308" marB="17308">
                    <a:lnL>
                      <a:noFill/>
                    </a:lnL>
                    <a:lnR>
                      <a:noFill/>
                    </a:lnR>
                    <a:lnT>
                      <a:noFill/>
                    </a:lnT>
                    <a:lnB>
                      <a:noFill/>
                    </a:lnB>
                    <a:solidFill>
                      <a:srgbClr val="80FFFF"/>
                    </a:solidFill>
                  </a:tcPr>
                </a:tc>
              </a:tr>
              <a:tr h="658359">
                <a:tc>
                  <a:txBody>
                    <a:bodyPr/>
                    <a:lstStyle/>
                    <a:p>
                      <a:pPr algn="ctr"/>
                      <a:r>
                        <a:rPr lang="hu-HU" sz="2000" b="1"/>
                        <a:t>60+</a:t>
                      </a:r>
                    </a:p>
                  </a:txBody>
                  <a:tcPr marL="17308" marR="17308" marT="17308" marB="17308">
                    <a:lnL>
                      <a:noFill/>
                    </a:lnL>
                    <a:lnR>
                      <a:noFill/>
                    </a:lnR>
                    <a:lnT>
                      <a:noFill/>
                    </a:lnT>
                    <a:lnB>
                      <a:noFill/>
                    </a:lnB>
                    <a:solidFill>
                      <a:srgbClr val="80FFFF"/>
                    </a:solidFill>
                  </a:tcPr>
                </a:tc>
                <a:tc>
                  <a:txBody>
                    <a:bodyPr/>
                    <a:lstStyle/>
                    <a:p>
                      <a:pPr algn="ctr"/>
                      <a:r>
                        <a:rPr lang="hu-HU" sz="2000" b="1"/>
                        <a:t>&lt;17.5</a:t>
                      </a:r>
                    </a:p>
                  </a:txBody>
                  <a:tcPr marL="17308" marR="17308" marT="17308" marB="17308">
                    <a:lnL>
                      <a:noFill/>
                    </a:lnL>
                    <a:lnR>
                      <a:noFill/>
                    </a:lnR>
                    <a:lnT>
                      <a:noFill/>
                    </a:lnT>
                    <a:lnB>
                      <a:noFill/>
                    </a:lnB>
                    <a:solidFill>
                      <a:srgbClr val="80FFFF"/>
                    </a:solidFill>
                  </a:tcPr>
                </a:tc>
                <a:tc>
                  <a:txBody>
                    <a:bodyPr/>
                    <a:lstStyle/>
                    <a:p>
                      <a:pPr algn="ctr"/>
                      <a:r>
                        <a:rPr lang="hu-HU" sz="2000" b="1"/>
                        <a:t>17.5 - 20.1</a:t>
                      </a:r>
                    </a:p>
                  </a:txBody>
                  <a:tcPr marL="17308" marR="17308" marT="17308" marB="17308">
                    <a:lnL>
                      <a:noFill/>
                    </a:lnL>
                    <a:lnR>
                      <a:noFill/>
                    </a:lnR>
                    <a:lnT>
                      <a:noFill/>
                    </a:lnT>
                    <a:lnB>
                      <a:noFill/>
                    </a:lnB>
                    <a:solidFill>
                      <a:srgbClr val="80FFFF"/>
                    </a:solidFill>
                  </a:tcPr>
                </a:tc>
                <a:tc>
                  <a:txBody>
                    <a:bodyPr/>
                    <a:lstStyle/>
                    <a:p>
                      <a:pPr algn="ctr"/>
                      <a:r>
                        <a:rPr lang="hu-HU" sz="2000" b="1"/>
                        <a:t>20.2 - 24.4</a:t>
                      </a:r>
                    </a:p>
                  </a:txBody>
                  <a:tcPr marL="17308" marR="17308" marT="17308" marB="17308">
                    <a:lnL>
                      <a:noFill/>
                    </a:lnL>
                    <a:lnR>
                      <a:noFill/>
                    </a:lnR>
                    <a:lnT>
                      <a:noFill/>
                    </a:lnT>
                    <a:lnB>
                      <a:noFill/>
                    </a:lnB>
                    <a:solidFill>
                      <a:srgbClr val="80FFFF"/>
                    </a:solidFill>
                  </a:tcPr>
                </a:tc>
                <a:tc>
                  <a:txBody>
                    <a:bodyPr/>
                    <a:lstStyle/>
                    <a:p>
                      <a:pPr algn="ctr"/>
                      <a:r>
                        <a:rPr lang="hu-HU" sz="2000" b="1"/>
                        <a:t>24.5 - 30.2</a:t>
                      </a:r>
                    </a:p>
                  </a:txBody>
                  <a:tcPr marL="17308" marR="17308" marT="17308" marB="17308">
                    <a:lnL>
                      <a:noFill/>
                    </a:lnL>
                    <a:lnR>
                      <a:noFill/>
                    </a:lnR>
                    <a:lnT>
                      <a:noFill/>
                    </a:lnT>
                    <a:lnB>
                      <a:noFill/>
                    </a:lnB>
                    <a:solidFill>
                      <a:srgbClr val="80FFFF"/>
                    </a:solidFill>
                  </a:tcPr>
                </a:tc>
                <a:tc>
                  <a:txBody>
                    <a:bodyPr/>
                    <a:lstStyle/>
                    <a:p>
                      <a:pPr algn="ctr"/>
                      <a:r>
                        <a:rPr lang="hu-HU" sz="2000" b="1"/>
                        <a:t>30.3 - 31.4</a:t>
                      </a:r>
                    </a:p>
                  </a:txBody>
                  <a:tcPr marL="17308" marR="17308" marT="17308" marB="17308">
                    <a:lnL>
                      <a:noFill/>
                    </a:lnL>
                    <a:lnR>
                      <a:noFill/>
                    </a:lnR>
                    <a:lnT>
                      <a:noFill/>
                    </a:lnT>
                    <a:lnB>
                      <a:noFill/>
                    </a:lnB>
                    <a:solidFill>
                      <a:srgbClr val="80FFFF"/>
                    </a:solidFill>
                  </a:tcPr>
                </a:tc>
                <a:tc>
                  <a:txBody>
                    <a:bodyPr/>
                    <a:lstStyle/>
                    <a:p>
                      <a:pPr algn="ctr"/>
                      <a:r>
                        <a:rPr lang="hu-HU" sz="2000" b="1" dirty="0"/>
                        <a:t>&gt;31.4</a:t>
                      </a:r>
                    </a:p>
                  </a:txBody>
                  <a:tcPr marL="17308" marR="17308" marT="17308" marB="17308">
                    <a:lnL>
                      <a:noFill/>
                    </a:lnL>
                    <a:lnR>
                      <a:noFill/>
                    </a:lnR>
                    <a:lnT>
                      <a:noFill/>
                    </a:lnT>
                    <a:lnB>
                      <a:noFill/>
                    </a:lnB>
                    <a:solidFill>
                      <a:srgbClr val="80FFFF"/>
                    </a:solid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87624" y="764704"/>
            <a:ext cx="6552728" cy="830997"/>
          </a:xfrm>
          <a:prstGeom prst="rect">
            <a:avLst/>
          </a:prstGeom>
          <a:noFill/>
        </p:spPr>
        <p:txBody>
          <a:bodyPr wrap="square" rtlCol="0">
            <a:spAutoFit/>
          </a:bodyPr>
          <a:lstStyle/>
          <a:p>
            <a:pPr algn="ctr"/>
            <a:r>
              <a:rPr lang="hu-HU" sz="2400" b="1" dirty="0" smtClean="0"/>
              <a:t>FÉRFIAK</a:t>
            </a:r>
          </a:p>
          <a:p>
            <a:pPr algn="ctr"/>
            <a:r>
              <a:rPr lang="hu-HU" sz="2400" b="1" dirty="0" smtClean="0"/>
              <a:t>Normatív </a:t>
            </a:r>
            <a:r>
              <a:rPr lang="en-US" sz="2400" b="1" dirty="0" smtClean="0"/>
              <a:t> VO</a:t>
            </a:r>
            <a:r>
              <a:rPr lang="en-US" sz="2400" b="1" baseline="-25000" dirty="0" smtClean="0"/>
              <a:t>2</a:t>
            </a:r>
            <a:r>
              <a:rPr lang="en-US" sz="2400" b="1" dirty="0" smtClean="0"/>
              <a:t>max</a:t>
            </a:r>
            <a:r>
              <a:rPr lang="en-US" sz="2400" dirty="0" smtClean="0"/>
              <a:t> (ml/kg/min)</a:t>
            </a:r>
          </a:p>
        </p:txBody>
      </p:sp>
      <p:graphicFrame>
        <p:nvGraphicFramePr>
          <p:cNvPr id="3" name="Táblázat 2"/>
          <p:cNvGraphicFramePr>
            <a:graphicFrameLocks noGrp="1"/>
          </p:cNvGraphicFramePr>
          <p:nvPr/>
        </p:nvGraphicFramePr>
        <p:xfrm>
          <a:off x="1187622" y="1857561"/>
          <a:ext cx="6984775" cy="4509512"/>
        </p:xfrm>
        <a:graphic>
          <a:graphicData uri="http://schemas.openxmlformats.org/drawingml/2006/table">
            <a:tbl>
              <a:tblPr/>
              <a:tblGrid>
                <a:gridCol w="997825"/>
                <a:gridCol w="997825"/>
                <a:gridCol w="997825"/>
                <a:gridCol w="997825"/>
                <a:gridCol w="997825"/>
                <a:gridCol w="997825"/>
                <a:gridCol w="997825"/>
              </a:tblGrid>
              <a:tr h="635966">
                <a:tc>
                  <a:txBody>
                    <a:bodyPr/>
                    <a:lstStyle/>
                    <a:p>
                      <a:pPr algn="ctr"/>
                      <a:r>
                        <a:rPr lang="hu-HU" sz="2000" b="1" dirty="0" err="1"/>
                        <a:t>Age</a:t>
                      </a:r>
                      <a:endParaRPr lang="hu-HU" sz="2000" b="1" dirty="0"/>
                    </a:p>
                  </a:txBody>
                  <a:tcPr marL="17308" marR="17308" marT="17308" marB="17308">
                    <a:lnL>
                      <a:noFill/>
                    </a:lnL>
                    <a:lnR>
                      <a:noFill/>
                    </a:lnR>
                    <a:lnT>
                      <a:noFill/>
                    </a:lnT>
                    <a:lnB>
                      <a:noFill/>
                    </a:lnB>
                    <a:solidFill>
                      <a:srgbClr val="80FF80"/>
                    </a:solidFill>
                  </a:tcPr>
                </a:tc>
                <a:tc>
                  <a:txBody>
                    <a:bodyPr/>
                    <a:lstStyle/>
                    <a:p>
                      <a:pPr algn="ctr"/>
                      <a:r>
                        <a:rPr lang="hu-HU" sz="2000" b="1"/>
                        <a:t>Very Poor</a:t>
                      </a:r>
                    </a:p>
                  </a:txBody>
                  <a:tcPr marL="17308" marR="17308" marT="17308" marB="17308">
                    <a:lnL>
                      <a:noFill/>
                    </a:lnL>
                    <a:lnR>
                      <a:noFill/>
                    </a:lnR>
                    <a:lnT>
                      <a:noFill/>
                    </a:lnT>
                    <a:lnB>
                      <a:noFill/>
                    </a:lnB>
                    <a:solidFill>
                      <a:srgbClr val="80FF80"/>
                    </a:solidFill>
                  </a:tcPr>
                </a:tc>
                <a:tc>
                  <a:txBody>
                    <a:bodyPr/>
                    <a:lstStyle/>
                    <a:p>
                      <a:pPr algn="ctr"/>
                      <a:r>
                        <a:rPr lang="hu-HU" sz="2000" b="1"/>
                        <a:t>Poor</a:t>
                      </a:r>
                    </a:p>
                  </a:txBody>
                  <a:tcPr marL="17308" marR="17308" marT="17308" marB="17308">
                    <a:lnL>
                      <a:noFill/>
                    </a:lnL>
                    <a:lnR>
                      <a:noFill/>
                    </a:lnR>
                    <a:lnB>
                      <a:noFill/>
                    </a:lnB>
                    <a:solidFill>
                      <a:srgbClr val="80FF80"/>
                    </a:solidFill>
                  </a:tcPr>
                </a:tc>
                <a:tc>
                  <a:txBody>
                    <a:bodyPr/>
                    <a:lstStyle/>
                    <a:p>
                      <a:pPr algn="ctr"/>
                      <a:r>
                        <a:rPr lang="hu-HU" sz="2000" b="1"/>
                        <a:t>Fair</a:t>
                      </a:r>
                    </a:p>
                  </a:txBody>
                  <a:tcPr marL="17308" marR="17308" marT="17308" marB="17308">
                    <a:lnL>
                      <a:noFill/>
                    </a:lnL>
                    <a:lnR>
                      <a:noFill/>
                    </a:lnR>
                    <a:lnB>
                      <a:noFill/>
                    </a:lnB>
                    <a:solidFill>
                      <a:srgbClr val="80FF80"/>
                    </a:solidFill>
                  </a:tcPr>
                </a:tc>
                <a:tc>
                  <a:txBody>
                    <a:bodyPr/>
                    <a:lstStyle/>
                    <a:p>
                      <a:pPr algn="ctr"/>
                      <a:r>
                        <a:rPr lang="hu-HU" sz="2000" b="1"/>
                        <a:t>Good</a:t>
                      </a:r>
                    </a:p>
                  </a:txBody>
                  <a:tcPr marL="17308" marR="17308" marT="17308" marB="17308">
                    <a:lnL>
                      <a:noFill/>
                    </a:lnL>
                    <a:lnR>
                      <a:noFill/>
                    </a:lnR>
                    <a:lnB>
                      <a:noFill/>
                    </a:lnB>
                    <a:solidFill>
                      <a:srgbClr val="80FF80"/>
                    </a:solidFill>
                  </a:tcPr>
                </a:tc>
                <a:tc>
                  <a:txBody>
                    <a:bodyPr/>
                    <a:lstStyle/>
                    <a:p>
                      <a:pPr algn="ctr"/>
                      <a:r>
                        <a:rPr lang="hu-HU" sz="2000" b="1"/>
                        <a:t>Excellent</a:t>
                      </a:r>
                    </a:p>
                  </a:txBody>
                  <a:tcPr marL="17308" marR="17308" marT="17308" marB="17308">
                    <a:lnL>
                      <a:noFill/>
                    </a:lnL>
                    <a:lnR>
                      <a:noFill/>
                    </a:lnR>
                    <a:lnB>
                      <a:noFill/>
                    </a:lnB>
                    <a:solidFill>
                      <a:srgbClr val="80FF80"/>
                    </a:solidFill>
                  </a:tcPr>
                </a:tc>
                <a:tc>
                  <a:txBody>
                    <a:bodyPr/>
                    <a:lstStyle/>
                    <a:p>
                      <a:pPr algn="ctr"/>
                      <a:r>
                        <a:rPr lang="hu-HU" sz="2000" b="1"/>
                        <a:t>Superior</a:t>
                      </a:r>
                    </a:p>
                  </a:txBody>
                  <a:tcPr marL="17308" marR="17308" marT="17308" marB="17308">
                    <a:lnL>
                      <a:noFill/>
                    </a:lnL>
                    <a:lnR>
                      <a:noFill/>
                    </a:lnR>
                    <a:lnB>
                      <a:noFill/>
                    </a:lnB>
                    <a:solidFill>
                      <a:srgbClr val="80FF80"/>
                    </a:solidFill>
                  </a:tcPr>
                </a:tc>
              </a:tr>
              <a:tr h="635966">
                <a:tc>
                  <a:txBody>
                    <a:bodyPr/>
                    <a:lstStyle/>
                    <a:p>
                      <a:pPr algn="ctr"/>
                      <a:r>
                        <a:rPr lang="hu-HU" sz="2000" b="1" dirty="0"/>
                        <a:t>13-19</a:t>
                      </a:r>
                    </a:p>
                  </a:txBody>
                  <a:tcPr marL="17308" marR="17308" marT="17308" marB="17308">
                    <a:lnL>
                      <a:noFill/>
                    </a:lnL>
                    <a:lnR>
                      <a:noFill/>
                    </a:lnR>
                    <a:lnT>
                      <a:noFill/>
                    </a:lnT>
                    <a:lnB>
                      <a:noFill/>
                    </a:lnB>
                    <a:solidFill>
                      <a:srgbClr val="80FFFF"/>
                    </a:solidFill>
                  </a:tcPr>
                </a:tc>
                <a:tc>
                  <a:txBody>
                    <a:bodyPr/>
                    <a:lstStyle/>
                    <a:p>
                      <a:pPr algn="ctr"/>
                      <a:r>
                        <a:rPr lang="hu-HU" sz="2000" b="1" dirty="0"/>
                        <a:t>&lt;35.0</a:t>
                      </a:r>
                    </a:p>
                  </a:txBody>
                  <a:tcPr marL="17308" marR="17308" marT="17308" marB="17308">
                    <a:lnL>
                      <a:noFill/>
                    </a:lnL>
                    <a:lnR>
                      <a:noFill/>
                    </a:lnR>
                    <a:lnT>
                      <a:noFill/>
                    </a:lnT>
                    <a:lnB>
                      <a:noFill/>
                    </a:lnB>
                    <a:solidFill>
                      <a:srgbClr val="80FFFF"/>
                    </a:solidFill>
                  </a:tcPr>
                </a:tc>
                <a:tc>
                  <a:txBody>
                    <a:bodyPr/>
                    <a:lstStyle/>
                    <a:p>
                      <a:pPr algn="ctr"/>
                      <a:r>
                        <a:rPr lang="hu-HU" sz="2000" b="1"/>
                        <a:t>35.0 - 38.3</a:t>
                      </a:r>
                    </a:p>
                  </a:txBody>
                  <a:tcPr marL="17308" marR="17308" marT="17308" marB="17308">
                    <a:lnL>
                      <a:noFill/>
                    </a:lnL>
                    <a:lnR>
                      <a:noFill/>
                    </a:lnR>
                    <a:lnT>
                      <a:noFill/>
                    </a:lnT>
                    <a:lnB>
                      <a:noFill/>
                    </a:lnB>
                    <a:solidFill>
                      <a:srgbClr val="80FFFF"/>
                    </a:solidFill>
                  </a:tcPr>
                </a:tc>
                <a:tc>
                  <a:txBody>
                    <a:bodyPr/>
                    <a:lstStyle/>
                    <a:p>
                      <a:pPr algn="ctr"/>
                      <a:r>
                        <a:rPr lang="hu-HU" sz="2000" b="1"/>
                        <a:t>38.4 - 45.1</a:t>
                      </a:r>
                    </a:p>
                  </a:txBody>
                  <a:tcPr marL="17308" marR="17308" marT="17308" marB="17308">
                    <a:lnL>
                      <a:noFill/>
                    </a:lnL>
                    <a:lnR>
                      <a:noFill/>
                    </a:lnR>
                    <a:lnT>
                      <a:noFill/>
                    </a:lnT>
                    <a:lnB>
                      <a:noFill/>
                    </a:lnB>
                    <a:solidFill>
                      <a:srgbClr val="80FFFF"/>
                    </a:solidFill>
                  </a:tcPr>
                </a:tc>
                <a:tc>
                  <a:txBody>
                    <a:bodyPr/>
                    <a:lstStyle/>
                    <a:p>
                      <a:pPr algn="ctr"/>
                      <a:r>
                        <a:rPr lang="hu-HU" sz="2000" b="1"/>
                        <a:t>45.2 - 50.9</a:t>
                      </a:r>
                    </a:p>
                  </a:txBody>
                  <a:tcPr marL="17308" marR="17308" marT="17308" marB="17308">
                    <a:lnL>
                      <a:noFill/>
                    </a:lnL>
                    <a:lnR>
                      <a:noFill/>
                    </a:lnR>
                    <a:lnT>
                      <a:noFill/>
                    </a:lnT>
                    <a:lnB>
                      <a:noFill/>
                    </a:lnB>
                    <a:solidFill>
                      <a:srgbClr val="80FFFF"/>
                    </a:solidFill>
                  </a:tcPr>
                </a:tc>
                <a:tc>
                  <a:txBody>
                    <a:bodyPr/>
                    <a:lstStyle/>
                    <a:p>
                      <a:pPr algn="ctr"/>
                      <a:r>
                        <a:rPr lang="hu-HU" sz="2000" b="1"/>
                        <a:t>51.0 - 55.9</a:t>
                      </a:r>
                    </a:p>
                  </a:txBody>
                  <a:tcPr marL="17308" marR="17308" marT="17308" marB="17308">
                    <a:lnL>
                      <a:noFill/>
                    </a:lnL>
                    <a:lnR>
                      <a:noFill/>
                    </a:lnR>
                    <a:lnT>
                      <a:noFill/>
                    </a:lnT>
                    <a:lnB>
                      <a:noFill/>
                    </a:lnB>
                    <a:solidFill>
                      <a:srgbClr val="80FFFF"/>
                    </a:solidFill>
                  </a:tcPr>
                </a:tc>
                <a:tc>
                  <a:txBody>
                    <a:bodyPr/>
                    <a:lstStyle/>
                    <a:p>
                      <a:pPr algn="ctr"/>
                      <a:r>
                        <a:rPr lang="hu-HU" sz="2000" b="1"/>
                        <a:t>&gt;55.9</a:t>
                      </a:r>
                    </a:p>
                  </a:txBody>
                  <a:tcPr marL="17308" marR="17308" marT="17308" marB="17308">
                    <a:lnL>
                      <a:noFill/>
                    </a:lnL>
                    <a:lnR>
                      <a:noFill/>
                    </a:lnR>
                    <a:lnT>
                      <a:noFill/>
                    </a:lnT>
                    <a:lnB>
                      <a:noFill/>
                    </a:lnB>
                    <a:solidFill>
                      <a:srgbClr val="80FFFF"/>
                    </a:solidFill>
                  </a:tcPr>
                </a:tc>
              </a:tr>
              <a:tr h="635966">
                <a:tc>
                  <a:txBody>
                    <a:bodyPr/>
                    <a:lstStyle/>
                    <a:p>
                      <a:pPr algn="ctr"/>
                      <a:r>
                        <a:rPr lang="hu-HU" sz="2000" b="1" dirty="0"/>
                        <a:t>20-29</a:t>
                      </a:r>
                    </a:p>
                  </a:txBody>
                  <a:tcPr marL="17308" marR="17308" marT="17308" marB="17308">
                    <a:lnL>
                      <a:noFill/>
                    </a:lnL>
                    <a:lnR>
                      <a:noFill/>
                    </a:lnR>
                    <a:lnT>
                      <a:noFill/>
                    </a:lnT>
                    <a:lnB>
                      <a:noFill/>
                    </a:lnB>
                    <a:solidFill>
                      <a:srgbClr val="80FFFF"/>
                    </a:solidFill>
                  </a:tcPr>
                </a:tc>
                <a:tc>
                  <a:txBody>
                    <a:bodyPr/>
                    <a:lstStyle/>
                    <a:p>
                      <a:pPr algn="ctr"/>
                      <a:r>
                        <a:rPr lang="hu-HU" sz="2000" b="1"/>
                        <a:t>&lt;33.0</a:t>
                      </a:r>
                    </a:p>
                  </a:txBody>
                  <a:tcPr marL="17308" marR="17308" marT="17308" marB="17308">
                    <a:lnL>
                      <a:noFill/>
                    </a:lnL>
                    <a:lnR>
                      <a:noFill/>
                    </a:lnR>
                    <a:lnT>
                      <a:noFill/>
                    </a:lnT>
                    <a:lnB>
                      <a:noFill/>
                    </a:lnB>
                    <a:solidFill>
                      <a:srgbClr val="80FFFF"/>
                    </a:solidFill>
                  </a:tcPr>
                </a:tc>
                <a:tc>
                  <a:txBody>
                    <a:bodyPr/>
                    <a:lstStyle/>
                    <a:p>
                      <a:pPr algn="ctr"/>
                      <a:r>
                        <a:rPr lang="hu-HU" sz="2000" b="1"/>
                        <a:t>33.0 - 36.4</a:t>
                      </a:r>
                    </a:p>
                  </a:txBody>
                  <a:tcPr marL="17308" marR="17308" marT="17308" marB="17308">
                    <a:lnL>
                      <a:noFill/>
                    </a:lnL>
                    <a:lnR>
                      <a:noFill/>
                    </a:lnR>
                    <a:lnT>
                      <a:noFill/>
                    </a:lnT>
                    <a:lnB>
                      <a:noFill/>
                    </a:lnB>
                    <a:solidFill>
                      <a:srgbClr val="80FFFF"/>
                    </a:solidFill>
                  </a:tcPr>
                </a:tc>
                <a:tc>
                  <a:txBody>
                    <a:bodyPr/>
                    <a:lstStyle/>
                    <a:p>
                      <a:pPr algn="ctr"/>
                      <a:r>
                        <a:rPr lang="hu-HU" sz="2000" b="1"/>
                        <a:t>36.5 - 42.4</a:t>
                      </a:r>
                    </a:p>
                  </a:txBody>
                  <a:tcPr marL="17308" marR="17308" marT="17308" marB="17308">
                    <a:lnL>
                      <a:noFill/>
                    </a:lnL>
                    <a:lnR>
                      <a:noFill/>
                    </a:lnR>
                    <a:lnT>
                      <a:noFill/>
                    </a:lnT>
                    <a:lnB>
                      <a:noFill/>
                    </a:lnB>
                    <a:solidFill>
                      <a:srgbClr val="80FFFF"/>
                    </a:solidFill>
                  </a:tcPr>
                </a:tc>
                <a:tc>
                  <a:txBody>
                    <a:bodyPr/>
                    <a:lstStyle/>
                    <a:p>
                      <a:pPr algn="ctr"/>
                      <a:r>
                        <a:rPr lang="hu-HU" sz="2000" b="1"/>
                        <a:t>42.5 - 46.4</a:t>
                      </a:r>
                    </a:p>
                  </a:txBody>
                  <a:tcPr marL="17308" marR="17308" marT="17308" marB="17308">
                    <a:lnL>
                      <a:noFill/>
                    </a:lnL>
                    <a:lnR>
                      <a:noFill/>
                    </a:lnR>
                    <a:lnT>
                      <a:noFill/>
                    </a:lnT>
                    <a:lnB>
                      <a:noFill/>
                    </a:lnB>
                    <a:solidFill>
                      <a:srgbClr val="80FFFF"/>
                    </a:solidFill>
                  </a:tcPr>
                </a:tc>
                <a:tc>
                  <a:txBody>
                    <a:bodyPr/>
                    <a:lstStyle/>
                    <a:p>
                      <a:pPr algn="ctr"/>
                      <a:r>
                        <a:rPr lang="hu-HU" sz="2000" b="1"/>
                        <a:t>46.5 - 52.4</a:t>
                      </a:r>
                    </a:p>
                  </a:txBody>
                  <a:tcPr marL="17308" marR="17308" marT="17308" marB="17308">
                    <a:lnL>
                      <a:noFill/>
                    </a:lnL>
                    <a:lnR>
                      <a:noFill/>
                    </a:lnR>
                    <a:lnT>
                      <a:noFill/>
                    </a:lnT>
                    <a:lnB>
                      <a:noFill/>
                    </a:lnB>
                    <a:solidFill>
                      <a:srgbClr val="80FFFF"/>
                    </a:solidFill>
                  </a:tcPr>
                </a:tc>
                <a:tc>
                  <a:txBody>
                    <a:bodyPr/>
                    <a:lstStyle/>
                    <a:p>
                      <a:pPr algn="ctr"/>
                      <a:r>
                        <a:rPr lang="hu-HU" sz="2000" b="1"/>
                        <a:t>&gt;52.4</a:t>
                      </a:r>
                    </a:p>
                  </a:txBody>
                  <a:tcPr marL="17308" marR="17308" marT="17308" marB="17308">
                    <a:lnL>
                      <a:noFill/>
                    </a:lnL>
                    <a:lnR>
                      <a:noFill/>
                    </a:lnR>
                    <a:lnT>
                      <a:noFill/>
                    </a:lnT>
                    <a:lnB>
                      <a:noFill/>
                    </a:lnB>
                    <a:solidFill>
                      <a:srgbClr val="80FFFF"/>
                    </a:solidFill>
                  </a:tcPr>
                </a:tc>
              </a:tr>
              <a:tr h="635966">
                <a:tc>
                  <a:txBody>
                    <a:bodyPr/>
                    <a:lstStyle/>
                    <a:p>
                      <a:pPr algn="ctr"/>
                      <a:r>
                        <a:rPr lang="hu-HU" sz="2000" b="1"/>
                        <a:t>30-39</a:t>
                      </a:r>
                    </a:p>
                  </a:txBody>
                  <a:tcPr marL="17308" marR="17308" marT="17308" marB="17308">
                    <a:lnL>
                      <a:noFill/>
                    </a:lnL>
                    <a:lnR>
                      <a:noFill/>
                    </a:lnR>
                    <a:lnT>
                      <a:noFill/>
                    </a:lnT>
                    <a:lnB>
                      <a:noFill/>
                    </a:lnB>
                    <a:solidFill>
                      <a:srgbClr val="80FFFF"/>
                    </a:solidFill>
                  </a:tcPr>
                </a:tc>
                <a:tc>
                  <a:txBody>
                    <a:bodyPr/>
                    <a:lstStyle/>
                    <a:p>
                      <a:pPr algn="ctr"/>
                      <a:r>
                        <a:rPr lang="hu-HU" sz="2000" b="1"/>
                        <a:t>&lt;31.5</a:t>
                      </a:r>
                    </a:p>
                  </a:txBody>
                  <a:tcPr marL="17308" marR="17308" marT="17308" marB="17308">
                    <a:lnL>
                      <a:noFill/>
                    </a:lnL>
                    <a:lnR>
                      <a:noFill/>
                    </a:lnR>
                    <a:lnT>
                      <a:noFill/>
                    </a:lnT>
                    <a:lnB>
                      <a:noFill/>
                    </a:lnB>
                    <a:solidFill>
                      <a:srgbClr val="80FFFF"/>
                    </a:solidFill>
                  </a:tcPr>
                </a:tc>
                <a:tc>
                  <a:txBody>
                    <a:bodyPr/>
                    <a:lstStyle/>
                    <a:p>
                      <a:pPr algn="ctr"/>
                      <a:r>
                        <a:rPr lang="hu-HU" sz="2000" b="1"/>
                        <a:t>31.5 - 35.4</a:t>
                      </a:r>
                    </a:p>
                  </a:txBody>
                  <a:tcPr marL="17308" marR="17308" marT="17308" marB="17308">
                    <a:lnL>
                      <a:noFill/>
                    </a:lnL>
                    <a:lnR>
                      <a:noFill/>
                    </a:lnR>
                    <a:lnT>
                      <a:noFill/>
                    </a:lnT>
                    <a:lnB>
                      <a:noFill/>
                    </a:lnB>
                    <a:solidFill>
                      <a:srgbClr val="80FFFF"/>
                    </a:solidFill>
                  </a:tcPr>
                </a:tc>
                <a:tc>
                  <a:txBody>
                    <a:bodyPr/>
                    <a:lstStyle/>
                    <a:p>
                      <a:pPr algn="ctr"/>
                      <a:r>
                        <a:rPr lang="hu-HU" sz="2000" b="1"/>
                        <a:t>35.5 - 40.9</a:t>
                      </a:r>
                    </a:p>
                  </a:txBody>
                  <a:tcPr marL="17308" marR="17308" marT="17308" marB="17308">
                    <a:lnL>
                      <a:noFill/>
                    </a:lnL>
                    <a:lnR>
                      <a:noFill/>
                    </a:lnR>
                    <a:lnT>
                      <a:noFill/>
                    </a:lnT>
                    <a:lnB>
                      <a:noFill/>
                    </a:lnB>
                    <a:solidFill>
                      <a:srgbClr val="80FFFF"/>
                    </a:solidFill>
                  </a:tcPr>
                </a:tc>
                <a:tc>
                  <a:txBody>
                    <a:bodyPr/>
                    <a:lstStyle/>
                    <a:p>
                      <a:pPr algn="ctr"/>
                      <a:r>
                        <a:rPr lang="hu-HU" sz="2000" b="1"/>
                        <a:t>41.0 - 44.9</a:t>
                      </a:r>
                    </a:p>
                  </a:txBody>
                  <a:tcPr marL="17308" marR="17308" marT="17308" marB="17308">
                    <a:lnL>
                      <a:noFill/>
                    </a:lnL>
                    <a:lnR>
                      <a:noFill/>
                    </a:lnR>
                    <a:lnT>
                      <a:noFill/>
                    </a:lnT>
                    <a:lnB>
                      <a:noFill/>
                    </a:lnB>
                    <a:solidFill>
                      <a:srgbClr val="80FFFF"/>
                    </a:solidFill>
                  </a:tcPr>
                </a:tc>
                <a:tc>
                  <a:txBody>
                    <a:bodyPr/>
                    <a:lstStyle/>
                    <a:p>
                      <a:pPr algn="ctr"/>
                      <a:r>
                        <a:rPr lang="hu-HU" sz="2000" b="1"/>
                        <a:t>45.0 - 49.4</a:t>
                      </a:r>
                    </a:p>
                  </a:txBody>
                  <a:tcPr marL="17308" marR="17308" marT="17308" marB="17308">
                    <a:lnL>
                      <a:noFill/>
                    </a:lnL>
                    <a:lnR>
                      <a:noFill/>
                    </a:lnR>
                    <a:lnT>
                      <a:noFill/>
                    </a:lnT>
                    <a:lnB>
                      <a:noFill/>
                    </a:lnB>
                    <a:solidFill>
                      <a:srgbClr val="80FFFF"/>
                    </a:solidFill>
                  </a:tcPr>
                </a:tc>
                <a:tc>
                  <a:txBody>
                    <a:bodyPr/>
                    <a:lstStyle/>
                    <a:p>
                      <a:pPr algn="ctr"/>
                      <a:r>
                        <a:rPr lang="hu-HU" sz="2000" b="1"/>
                        <a:t>&gt;49.4</a:t>
                      </a:r>
                    </a:p>
                  </a:txBody>
                  <a:tcPr marL="17308" marR="17308" marT="17308" marB="17308">
                    <a:lnL>
                      <a:noFill/>
                    </a:lnL>
                    <a:lnR>
                      <a:noFill/>
                    </a:lnR>
                    <a:lnT>
                      <a:noFill/>
                    </a:lnT>
                    <a:lnB>
                      <a:noFill/>
                    </a:lnB>
                    <a:solidFill>
                      <a:srgbClr val="80FFFF"/>
                    </a:solidFill>
                  </a:tcPr>
                </a:tc>
              </a:tr>
              <a:tr h="635966">
                <a:tc>
                  <a:txBody>
                    <a:bodyPr/>
                    <a:lstStyle/>
                    <a:p>
                      <a:pPr algn="ctr"/>
                      <a:r>
                        <a:rPr lang="hu-HU" sz="2000" b="1"/>
                        <a:t>40-49</a:t>
                      </a:r>
                    </a:p>
                  </a:txBody>
                  <a:tcPr marL="17308" marR="17308" marT="17308" marB="17308">
                    <a:lnL>
                      <a:noFill/>
                    </a:lnL>
                    <a:lnR>
                      <a:noFill/>
                    </a:lnR>
                    <a:lnT>
                      <a:noFill/>
                    </a:lnT>
                    <a:lnB>
                      <a:noFill/>
                    </a:lnB>
                    <a:solidFill>
                      <a:srgbClr val="80FFFF"/>
                    </a:solidFill>
                  </a:tcPr>
                </a:tc>
                <a:tc>
                  <a:txBody>
                    <a:bodyPr/>
                    <a:lstStyle/>
                    <a:p>
                      <a:pPr algn="ctr"/>
                      <a:r>
                        <a:rPr lang="hu-HU" sz="2000" b="1"/>
                        <a:t>&lt;30.2</a:t>
                      </a:r>
                    </a:p>
                  </a:txBody>
                  <a:tcPr marL="17308" marR="17308" marT="17308" marB="17308">
                    <a:lnL>
                      <a:noFill/>
                    </a:lnL>
                    <a:lnR>
                      <a:noFill/>
                    </a:lnR>
                    <a:lnT>
                      <a:noFill/>
                    </a:lnT>
                    <a:lnB>
                      <a:noFill/>
                    </a:lnB>
                    <a:solidFill>
                      <a:srgbClr val="80FFFF"/>
                    </a:solidFill>
                  </a:tcPr>
                </a:tc>
                <a:tc>
                  <a:txBody>
                    <a:bodyPr/>
                    <a:lstStyle/>
                    <a:p>
                      <a:pPr algn="ctr"/>
                      <a:r>
                        <a:rPr lang="hu-HU" sz="2000" b="1"/>
                        <a:t>30.2 - 33.5</a:t>
                      </a:r>
                    </a:p>
                  </a:txBody>
                  <a:tcPr marL="17308" marR="17308" marT="17308" marB="17308">
                    <a:lnL>
                      <a:noFill/>
                    </a:lnL>
                    <a:lnR>
                      <a:noFill/>
                    </a:lnR>
                    <a:lnT>
                      <a:noFill/>
                    </a:lnT>
                    <a:lnB>
                      <a:noFill/>
                    </a:lnB>
                    <a:solidFill>
                      <a:srgbClr val="80FFFF"/>
                    </a:solidFill>
                  </a:tcPr>
                </a:tc>
                <a:tc>
                  <a:txBody>
                    <a:bodyPr/>
                    <a:lstStyle/>
                    <a:p>
                      <a:pPr algn="ctr"/>
                      <a:r>
                        <a:rPr lang="hu-HU" sz="2000" b="1"/>
                        <a:t>33.6 - 38.9</a:t>
                      </a:r>
                    </a:p>
                  </a:txBody>
                  <a:tcPr marL="17308" marR="17308" marT="17308" marB="17308">
                    <a:lnL>
                      <a:noFill/>
                    </a:lnL>
                    <a:lnR>
                      <a:noFill/>
                    </a:lnR>
                    <a:lnT>
                      <a:noFill/>
                    </a:lnT>
                    <a:lnB>
                      <a:noFill/>
                    </a:lnB>
                    <a:solidFill>
                      <a:srgbClr val="80FFFF"/>
                    </a:solidFill>
                  </a:tcPr>
                </a:tc>
                <a:tc>
                  <a:txBody>
                    <a:bodyPr/>
                    <a:lstStyle/>
                    <a:p>
                      <a:pPr algn="ctr"/>
                      <a:r>
                        <a:rPr lang="hu-HU" sz="2000" b="1"/>
                        <a:t>39.0 - 43.7</a:t>
                      </a:r>
                    </a:p>
                  </a:txBody>
                  <a:tcPr marL="17308" marR="17308" marT="17308" marB="17308">
                    <a:lnL>
                      <a:noFill/>
                    </a:lnL>
                    <a:lnR>
                      <a:noFill/>
                    </a:lnR>
                    <a:lnT>
                      <a:noFill/>
                    </a:lnT>
                    <a:lnB>
                      <a:noFill/>
                    </a:lnB>
                    <a:solidFill>
                      <a:srgbClr val="80FFFF"/>
                    </a:solidFill>
                  </a:tcPr>
                </a:tc>
                <a:tc>
                  <a:txBody>
                    <a:bodyPr/>
                    <a:lstStyle/>
                    <a:p>
                      <a:pPr algn="ctr"/>
                      <a:r>
                        <a:rPr lang="hu-HU" sz="2000" b="1"/>
                        <a:t>43.8 - 48.0</a:t>
                      </a:r>
                    </a:p>
                  </a:txBody>
                  <a:tcPr marL="17308" marR="17308" marT="17308" marB="17308">
                    <a:lnL>
                      <a:noFill/>
                    </a:lnL>
                    <a:lnR>
                      <a:noFill/>
                    </a:lnR>
                    <a:lnT>
                      <a:noFill/>
                    </a:lnT>
                    <a:lnB>
                      <a:noFill/>
                    </a:lnB>
                    <a:solidFill>
                      <a:srgbClr val="80FFFF"/>
                    </a:solidFill>
                  </a:tcPr>
                </a:tc>
                <a:tc>
                  <a:txBody>
                    <a:bodyPr/>
                    <a:lstStyle/>
                    <a:p>
                      <a:pPr algn="ctr"/>
                      <a:r>
                        <a:rPr lang="hu-HU" sz="2000" b="1"/>
                        <a:t>&gt;48.0</a:t>
                      </a:r>
                    </a:p>
                  </a:txBody>
                  <a:tcPr marL="17308" marR="17308" marT="17308" marB="17308">
                    <a:lnL>
                      <a:noFill/>
                    </a:lnL>
                    <a:lnR>
                      <a:noFill/>
                    </a:lnR>
                    <a:lnT>
                      <a:noFill/>
                    </a:lnT>
                    <a:lnB>
                      <a:noFill/>
                    </a:lnB>
                    <a:solidFill>
                      <a:srgbClr val="80FFFF"/>
                    </a:solidFill>
                  </a:tcPr>
                </a:tc>
              </a:tr>
              <a:tr h="635966">
                <a:tc>
                  <a:txBody>
                    <a:bodyPr/>
                    <a:lstStyle/>
                    <a:p>
                      <a:pPr algn="ctr"/>
                      <a:r>
                        <a:rPr lang="hu-HU" sz="2000" b="1"/>
                        <a:t>50-59</a:t>
                      </a:r>
                    </a:p>
                  </a:txBody>
                  <a:tcPr marL="17308" marR="17308" marT="17308" marB="17308">
                    <a:lnL>
                      <a:noFill/>
                    </a:lnL>
                    <a:lnR>
                      <a:noFill/>
                    </a:lnR>
                    <a:lnT>
                      <a:noFill/>
                    </a:lnT>
                    <a:lnB>
                      <a:noFill/>
                    </a:lnB>
                    <a:solidFill>
                      <a:srgbClr val="80FFFF"/>
                    </a:solidFill>
                  </a:tcPr>
                </a:tc>
                <a:tc>
                  <a:txBody>
                    <a:bodyPr/>
                    <a:lstStyle/>
                    <a:p>
                      <a:pPr algn="ctr"/>
                      <a:r>
                        <a:rPr lang="hu-HU" sz="2000" b="1"/>
                        <a:t>&lt;26.1</a:t>
                      </a:r>
                    </a:p>
                  </a:txBody>
                  <a:tcPr marL="17308" marR="17308" marT="17308" marB="17308">
                    <a:lnL>
                      <a:noFill/>
                    </a:lnL>
                    <a:lnR>
                      <a:noFill/>
                    </a:lnR>
                    <a:lnT>
                      <a:noFill/>
                    </a:lnT>
                    <a:lnB>
                      <a:noFill/>
                    </a:lnB>
                    <a:solidFill>
                      <a:srgbClr val="80FFFF"/>
                    </a:solidFill>
                  </a:tcPr>
                </a:tc>
                <a:tc>
                  <a:txBody>
                    <a:bodyPr/>
                    <a:lstStyle/>
                    <a:p>
                      <a:pPr algn="ctr"/>
                      <a:r>
                        <a:rPr lang="hu-HU" sz="2000" b="1"/>
                        <a:t>26.1 - 30.9</a:t>
                      </a:r>
                    </a:p>
                  </a:txBody>
                  <a:tcPr marL="17308" marR="17308" marT="17308" marB="17308">
                    <a:lnL>
                      <a:noFill/>
                    </a:lnL>
                    <a:lnR>
                      <a:noFill/>
                    </a:lnR>
                    <a:lnT>
                      <a:noFill/>
                    </a:lnT>
                    <a:lnB>
                      <a:noFill/>
                    </a:lnB>
                    <a:solidFill>
                      <a:srgbClr val="80FFFF"/>
                    </a:solidFill>
                  </a:tcPr>
                </a:tc>
                <a:tc>
                  <a:txBody>
                    <a:bodyPr/>
                    <a:lstStyle/>
                    <a:p>
                      <a:pPr algn="ctr"/>
                      <a:r>
                        <a:rPr lang="hu-HU" sz="2000" b="1"/>
                        <a:t>31.0 - 35.7</a:t>
                      </a:r>
                    </a:p>
                  </a:txBody>
                  <a:tcPr marL="17308" marR="17308" marT="17308" marB="17308">
                    <a:lnL>
                      <a:noFill/>
                    </a:lnL>
                    <a:lnR>
                      <a:noFill/>
                    </a:lnR>
                    <a:lnT>
                      <a:noFill/>
                    </a:lnT>
                    <a:lnB>
                      <a:noFill/>
                    </a:lnB>
                    <a:solidFill>
                      <a:srgbClr val="80FFFF"/>
                    </a:solidFill>
                  </a:tcPr>
                </a:tc>
                <a:tc>
                  <a:txBody>
                    <a:bodyPr/>
                    <a:lstStyle/>
                    <a:p>
                      <a:pPr algn="ctr"/>
                      <a:r>
                        <a:rPr lang="hu-HU" sz="2000" b="1"/>
                        <a:t>35.8 - 40.9</a:t>
                      </a:r>
                    </a:p>
                  </a:txBody>
                  <a:tcPr marL="17308" marR="17308" marT="17308" marB="17308">
                    <a:lnL>
                      <a:noFill/>
                    </a:lnL>
                    <a:lnR>
                      <a:noFill/>
                    </a:lnR>
                    <a:lnT>
                      <a:noFill/>
                    </a:lnT>
                    <a:lnB>
                      <a:noFill/>
                    </a:lnB>
                    <a:solidFill>
                      <a:srgbClr val="80FFFF"/>
                    </a:solidFill>
                  </a:tcPr>
                </a:tc>
                <a:tc>
                  <a:txBody>
                    <a:bodyPr/>
                    <a:lstStyle/>
                    <a:p>
                      <a:pPr algn="ctr"/>
                      <a:r>
                        <a:rPr lang="hu-HU" sz="2000" b="1"/>
                        <a:t>41.0 - 45.3</a:t>
                      </a:r>
                    </a:p>
                  </a:txBody>
                  <a:tcPr marL="17308" marR="17308" marT="17308" marB="17308">
                    <a:lnL>
                      <a:noFill/>
                    </a:lnL>
                    <a:lnR>
                      <a:noFill/>
                    </a:lnR>
                    <a:lnT>
                      <a:noFill/>
                    </a:lnT>
                    <a:lnB>
                      <a:noFill/>
                    </a:lnB>
                    <a:solidFill>
                      <a:srgbClr val="80FFFF"/>
                    </a:solidFill>
                  </a:tcPr>
                </a:tc>
                <a:tc>
                  <a:txBody>
                    <a:bodyPr/>
                    <a:lstStyle/>
                    <a:p>
                      <a:pPr algn="ctr"/>
                      <a:r>
                        <a:rPr lang="hu-HU" sz="2000" b="1"/>
                        <a:t>&gt;45.3</a:t>
                      </a:r>
                    </a:p>
                  </a:txBody>
                  <a:tcPr marL="17308" marR="17308" marT="17308" marB="17308">
                    <a:lnL>
                      <a:noFill/>
                    </a:lnL>
                    <a:lnR>
                      <a:noFill/>
                    </a:lnR>
                    <a:lnT>
                      <a:noFill/>
                    </a:lnT>
                    <a:lnB>
                      <a:noFill/>
                    </a:lnB>
                    <a:solidFill>
                      <a:srgbClr val="80FFFF"/>
                    </a:solidFill>
                  </a:tcPr>
                </a:tc>
              </a:tr>
              <a:tr h="635966">
                <a:tc>
                  <a:txBody>
                    <a:bodyPr/>
                    <a:lstStyle/>
                    <a:p>
                      <a:pPr algn="ctr"/>
                      <a:r>
                        <a:rPr lang="hu-HU" sz="2000" b="1"/>
                        <a:t>60+</a:t>
                      </a:r>
                    </a:p>
                  </a:txBody>
                  <a:tcPr marL="17308" marR="17308" marT="17308" marB="17308">
                    <a:lnL>
                      <a:noFill/>
                    </a:lnL>
                    <a:lnR>
                      <a:noFill/>
                    </a:lnR>
                    <a:lnT>
                      <a:noFill/>
                    </a:lnT>
                    <a:lnB>
                      <a:noFill/>
                    </a:lnB>
                    <a:solidFill>
                      <a:srgbClr val="80FFFF"/>
                    </a:solidFill>
                  </a:tcPr>
                </a:tc>
                <a:tc>
                  <a:txBody>
                    <a:bodyPr/>
                    <a:lstStyle/>
                    <a:p>
                      <a:pPr algn="ctr"/>
                      <a:r>
                        <a:rPr lang="hu-HU" sz="2000" b="1"/>
                        <a:t>&lt;20.5</a:t>
                      </a:r>
                    </a:p>
                  </a:txBody>
                  <a:tcPr marL="17308" marR="17308" marT="17308" marB="17308">
                    <a:lnL>
                      <a:noFill/>
                    </a:lnL>
                    <a:lnR>
                      <a:noFill/>
                    </a:lnR>
                    <a:lnT>
                      <a:noFill/>
                    </a:lnT>
                    <a:lnB>
                      <a:noFill/>
                    </a:lnB>
                    <a:solidFill>
                      <a:srgbClr val="80FFFF"/>
                    </a:solidFill>
                  </a:tcPr>
                </a:tc>
                <a:tc>
                  <a:txBody>
                    <a:bodyPr/>
                    <a:lstStyle/>
                    <a:p>
                      <a:pPr algn="ctr"/>
                      <a:r>
                        <a:rPr lang="hu-HU" sz="2000" b="1"/>
                        <a:t>20.5 - 26.0</a:t>
                      </a:r>
                    </a:p>
                  </a:txBody>
                  <a:tcPr marL="17308" marR="17308" marT="17308" marB="17308">
                    <a:lnL>
                      <a:noFill/>
                    </a:lnL>
                    <a:lnR>
                      <a:noFill/>
                    </a:lnR>
                    <a:lnT>
                      <a:noFill/>
                    </a:lnT>
                    <a:lnB>
                      <a:noFill/>
                    </a:lnB>
                    <a:solidFill>
                      <a:srgbClr val="80FFFF"/>
                    </a:solidFill>
                  </a:tcPr>
                </a:tc>
                <a:tc>
                  <a:txBody>
                    <a:bodyPr/>
                    <a:lstStyle/>
                    <a:p>
                      <a:pPr algn="ctr"/>
                      <a:r>
                        <a:rPr lang="hu-HU" sz="2000" b="1"/>
                        <a:t>26.1 - 32.2</a:t>
                      </a:r>
                    </a:p>
                  </a:txBody>
                  <a:tcPr marL="17308" marR="17308" marT="17308" marB="17308">
                    <a:lnL>
                      <a:noFill/>
                    </a:lnL>
                    <a:lnR>
                      <a:noFill/>
                    </a:lnR>
                    <a:lnT>
                      <a:noFill/>
                    </a:lnT>
                    <a:lnB>
                      <a:noFill/>
                    </a:lnB>
                    <a:solidFill>
                      <a:srgbClr val="80FFFF"/>
                    </a:solidFill>
                  </a:tcPr>
                </a:tc>
                <a:tc>
                  <a:txBody>
                    <a:bodyPr/>
                    <a:lstStyle/>
                    <a:p>
                      <a:pPr algn="ctr"/>
                      <a:r>
                        <a:rPr lang="hu-HU" sz="2000" b="1"/>
                        <a:t>32.3 - 36.4</a:t>
                      </a:r>
                    </a:p>
                  </a:txBody>
                  <a:tcPr marL="17308" marR="17308" marT="17308" marB="17308">
                    <a:lnL>
                      <a:noFill/>
                    </a:lnL>
                    <a:lnR>
                      <a:noFill/>
                    </a:lnR>
                    <a:lnT>
                      <a:noFill/>
                    </a:lnT>
                    <a:lnB>
                      <a:noFill/>
                    </a:lnB>
                    <a:solidFill>
                      <a:srgbClr val="80FFFF"/>
                    </a:solidFill>
                  </a:tcPr>
                </a:tc>
                <a:tc>
                  <a:txBody>
                    <a:bodyPr/>
                    <a:lstStyle/>
                    <a:p>
                      <a:pPr algn="ctr"/>
                      <a:r>
                        <a:rPr lang="hu-HU" sz="2000" b="1"/>
                        <a:t>36.5 - 44.2</a:t>
                      </a:r>
                    </a:p>
                  </a:txBody>
                  <a:tcPr marL="17308" marR="17308" marT="17308" marB="17308">
                    <a:lnL>
                      <a:noFill/>
                    </a:lnL>
                    <a:lnR>
                      <a:noFill/>
                    </a:lnR>
                    <a:lnT>
                      <a:noFill/>
                    </a:lnT>
                    <a:lnB>
                      <a:noFill/>
                    </a:lnB>
                    <a:solidFill>
                      <a:srgbClr val="80FFFF"/>
                    </a:solidFill>
                  </a:tcPr>
                </a:tc>
                <a:tc>
                  <a:txBody>
                    <a:bodyPr/>
                    <a:lstStyle/>
                    <a:p>
                      <a:pPr algn="ctr"/>
                      <a:r>
                        <a:rPr lang="hu-HU" sz="2000" b="1" dirty="0"/>
                        <a:t>&gt;44.2</a:t>
                      </a:r>
                    </a:p>
                  </a:txBody>
                  <a:tcPr marL="17308" marR="17308" marT="17308" marB="17308">
                    <a:lnL>
                      <a:noFill/>
                    </a:lnL>
                    <a:lnR>
                      <a:noFill/>
                    </a:lnR>
                    <a:lnT>
                      <a:noFill/>
                    </a:lnT>
                    <a:lnB>
                      <a:noFill/>
                    </a:lnB>
                    <a:solidFill>
                      <a:srgbClr val="80FFFF"/>
                    </a:solidFill>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033047381"/>
              </p:ext>
            </p:extLst>
          </p:nvPr>
        </p:nvGraphicFramePr>
        <p:xfrm>
          <a:off x="1596008" y="2132856"/>
          <a:ext cx="6096000" cy="2499360"/>
        </p:xfrm>
        <a:graphic>
          <a:graphicData uri="http://schemas.openxmlformats.org/drawingml/2006/table">
            <a:tbl>
              <a:tblPr/>
              <a:tblGrid>
                <a:gridCol w="2032000"/>
                <a:gridCol w="2032000"/>
                <a:gridCol w="2032000"/>
              </a:tblGrid>
              <a:tr h="0">
                <a:tc>
                  <a:txBody>
                    <a:bodyPr/>
                    <a:lstStyle/>
                    <a:p>
                      <a:pPr algn="ctr"/>
                      <a:r>
                        <a:rPr lang="hu-HU" dirty="0" err="1"/>
                        <a:t>Age</a:t>
                      </a:r>
                      <a:endParaRPr lang="hu-HU" dirty="0"/>
                    </a:p>
                  </a:txBody>
                  <a:tcPr marL="19050" marR="19050" marT="19050" marB="19050">
                    <a:lnL>
                      <a:noFill/>
                    </a:lnL>
                    <a:lnR>
                      <a:noFill/>
                    </a:lnR>
                    <a:lnT>
                      <a:noFill/>
                    </a:lnT>
                    <a:lnB>
                      <a:noFill/>
                    </a:lnB>
                    <a:solidFill>
                      <a:srgbClr val="80FF80"/>
                    </a:solidFill>
                  </a:tcPr>
                </a:tc>
                <a:tc>
                  <a:txBody>
                    <a:bodyPr/>
                    <a:lstStyle/>
                    <a:p>
                      <a:pPr algn="ctr"/>
                      <a:r>
                        <a:rPr lang="hu-HU" dirty="0"/>
                        <a:t>Male</a:t>
                      </a:r>
                    </a:p>
                  </a:txBody>
                  <a:tcPr marL="19050" marR="19050" marT="19050" marB="19050">
                    <a:lnL>
                      <a:noFill/>
                    </a:lnL>
                    <a:lnR>
                      <a:noFill/>
                    </a:lnR>
                    <a:lnT>
                      <a:noFill/>
                    </a:lnT>
                    <a:lnB>
                      <a:noFill/>
                    </a:lnB>
                    <a:solidFill>
                      <a:srgbClr val="80FF80"/>
                    </a:solidFill>
                  </a:tcPr>
                </a:tc>
                <a:tc>
                  <a:txBody>
                    <a:bodyPr/>
                    <a:lstStyle/>
                    <a:p>
                      <a:pPr algn="ctr"/>
                      <a:r>
                        <a:rPr lang="hu-HU"/>
                        <a:t>Female</a:t>
                      </a:r>
                    </a:p>
                  </a:txBody>
                  <a:tcPr marL="19050" marR="19050" marT="19050" marB="19050">
                    <a:lnL>
                      <a:noFill/>
                    </a:lnL>
                    <a:lnR>
                      <a:noFill/>
                    </a:lnR>
                    <a:lnB>
                      <a:noFill/>
                    </a:lnB>
                    <a:solidFill>
                      <a:srgbClr val="80FF80"/>
                    </a:solidFill>
                  </a:tcPr>
                </a:tc>
              </a:tr>
              <a:tr h="0">
                <a:tc>
                  <a:txBody>
                    <a:bodyPr/>
                    <a:lstStyle/>
                    <a:p>
                      <a:pPr algn="ctr"/>
                      <a:r>
                        <a:rPr lang="hu-HU"/>
                        <a:t>10-19</a:t>
                      </a:r>
                    </a:p>
                  </a:txBody>
                  <a:tcPr marL="19050" marR="19050" marT="19050" marB="19050">
                    <a:lnL>
                      <a:noFill/>
                    </a:lnL>
                    <a:lnR>
                      <a:noFill/>
                    </a:lnR>
                    <a:lnT>
                      <a:noFill/>
                    </a:lnT>
                    <a:lnB>
                      <a:noFill/>
                    </a:lnB>
                    <a:solidFill>
                      <a:srgbClr val="80FFFF"/>
                    </a:solidFill>
                  </a:tcPr>
                </a:tc>
                <a:tc>
                  <a:txBody>
                    <a:bodyPr/>
                    <a:lstStyle/>
                    <a:p>
                      <a:pPr algn="ctr"/>
                      <a:r>
                        <a:rPr lang="hu-HU"/>
                        <a:t>47-56</a:t>
                      </a:r>
                    </a:p>
                  </a:txBody>
                  <a:tcPr marL="19050" marR="19050" marT="19050" marB="19050">
                    <a:lnL>
                      <a:noFill/>
                    </a:lnL>
                    <a:lnR>
                      <a:noFill/>
                    </a:lnR>
                    <a:lnT>
                      <a:noFill/>
                    </a:lnT>
                    <a:lnB>
                      <a:noFill/>
                    </a:lnB>
                    <a:solidFill>
                      <a:srgbClr val="80FFFF"/>
                    </a:solidFill>
                  </a:tcPr>
                </a:tc>
                <a:tc>
                  <a:txBody>
                    <a:bodyPr/>
                    <a:lstStyle/>
                    <a:p>
                      <a:pPr algn="ctr"/>
                      <a:r>
                        <a:rPr lang="hu-HU"/>
                        <a:t>38-46</a:t>
                      </a:r>
                    </a:p>
                  </a:txBody>
                  <a:tcPr marL="19050" marR="19050" marT="19050" marB="19050">
                    <a:lnL>
                      <a:noFill/>
                    </a:lnL>
                    <a:lnR>
                      <a:noFill/>
                    </a:lnR>
                    <a:lnT>
                      <a:noFill/>
                    </a:lnT>
                    <a:lnB>
                      <a:noFill/>
                    </a:lnB>
                    <a:solidFill>
                      <a:srgbClr val="80FFFF"/>
                    </a:solidFill>
                  </a:tcPr>
                </a:tc>
              </a:tr>
              <a:tr h="0">
                <a:tc>
                  <a:txBody>
                    <a:bodyPr/>
                    <a:lstStyle/>
                    <a:p>
                      <a:pPr algn="ctr"/>
                      <a:r>
                        <a:rPr lang="hu-HU"/>
                        <a:t>20-29</a:t>
                      </a:r>
                    </a:p>
                  </a:txBody>
                  <a:tcPr marL="19050" marR="19050" marT="19050" marB="19050">
                    <a:lnL>
                      <a:noFill/>
                    </a:lnL>
                    <a:lnR>
                      <a:noFill/>
                    </a:lnR>
                    <a:lnT>
                      <a:noFill/>
                    </a:lnT>
                    <a:lnB>
                      <a:noFill/>
                    </a:lnB>
                    <a:solidFill>
                      <a:srgbClr val="80FFFF"/>
                    </a:solidFill>
                  </a:tcPr>
                </a:tc>
                <a:tc>
                  <a:txBody>
                    <a:bodyPr/>
                    <a:lstStyle/>
                    <a:p>
                      <a:pPr algn="ctr"/>
                      <a:r>
                        <a:rPr lang="hu-HU"/>
                        <a:t>43-52</a:t>
                      </a:r>
                    </a:p>
                  </a:txBody>
                  <a:tcPr marL="19050" marR="19050" marT="19050" marB="19050">
                    <a:lnL>
                      <a:noFill/>
                    </a:lnL>
                    <a:lnR>
                      <a:noFill/>
                    </a:lnR>
                    <a:lnT>
                      <a:noFill/>
                    </a:lnT>
                    <a:lnB>
                      <a:noFill/>
                    </a:lnB>
                    <a:solidFill>
                      <a:srgbClr val="80FFFF"/>
                    </a:solidFill>
                  </a:tcPr>
                </a:tc>
                <a:tc>
                  <a:txBody>
                    <a:bodyPr/>
                    <a:lstStyle/>
                    <a:p>
                      <a:pPr algn="ctr"/>
                      <a:r>
                        <a:rPr lang="hu-HU"/>
                        <a:t>33-42</a:t>
                      </a:r>
                    </a:p>
                  </a:txBody>
                  <a:tcPr marL="19050" marR="19050" marT="19050" marB="19050">
                    <a:lnL>
                      <a:noFill/>
                    </a:lnL>
                    <a:lnR>
                      <a:noFill/>
                    </a:lnR>
                    <a:lnT>
                      <a:noFill/>
                    </a:lnT>
                    <a:lnB>
                      <a:noFill/>
                    </a:lnB>
                    <a:solidFill>
                      <a:srgbClr val="80FFFF"/>
                    </a:solidFill>
                  </a:tcPr>
                </a:tc>
              </a:tr>
              <a:tr h="0">
                <a:tc>
                  <a:txBody>
                    <a:bodyPr/>
                    <a:lstStyle/>
                    <a:p>
                      <a:pPr algn="ctr"/>
                      <a:r>
                        <a:rPr lang="hu-HU"/>
                        <a:t>30-39</a:t>
                      </a:r>
                    </a:p>
                  </a:txBody>
                  <a:tcPr marL="19050" marR="19050" marT="19050" marB="19050">
                    <a:lnL>
                      <a:noFill/>
                    </a:lnL>
                    <a:lnR>
                      <a:noFill/>
                    </a:lnR>
                    <a:lnT>
                      <a:noFill/>
                    </a:lnT>
                    <a:lnB>
                      <a:noFill/>
                    </a:lnB>
                    <a:solidFill>
                      <a:srgbClr val="80FFFF"/>
                    </a:solidFill>
                  </a:tcPr>
                </a:tc>
                <a:tc>
                  <a:txBody>
                    <a:bodyPr/>
                    <a:lstStyle/>
                    <a:p>
                      <a:pPr algn="ctr"/>
                      <a:r>
                        <a:rPr lang="hu-HU"/>
                        <a:t>39-48</a:t>
                      </a:r>
                    </a:p>
                  </a:txBody>
                  <a:tcPr marL="19050" marR="19050" marT="19050" marB="19050">
                    <a:lnL>
                      <a:noFill/>
                    </a:lnL>
                    <a:lnR>
                      <a:noFill/>
                    </a:lnR>
                    <a:lnT>
                      <a:noFill/>
                    </a:lnT>
                    <a:lnB>
                      <a:noFill/>
                    </a:lnB>
                    <a:solidFill>
                      <a:srgbClr val="80FFFF"/>
                    </a:solidFill>
                  </a:tcPr>
                </a:tc>
                <a:tc>
                  <a:txBody>
                    <a:bodyPr/>
                    <a:lstStyle/>
                    <a:p>
                      <a:pPr algn="ctr"/>
                      <a:r>
                        <a:rPr lang="hu-HU"/>
                        <a:t>30-38</a:t>
                      </a:r>
                    </a:p>
                  </a:txBody>
                  <a:tcPr marL="19050" marR="19050" marT="19050" marB="19050">
                    <a:lnL>
                      <a:noFill/>
                    </a:lnL>
                    <a:lnR>
                      <a:noFill/>
                    </a:lnR>
                    <a:lnT>
                      <a:noFill/>
                    </a:lnT>
                    <a:lnB>
                      <a:noFill/>
                    </a:lnB>
                    <a:solidFill>
                      <a:srgbClr val="80FFFF"/>
                    </a:solidFill>
                  </a:tcPr>
                </a:tc>
              </a:tr>
              <a:tr h="0">
                <a:tc>
                  <a:txBody>
                    <a:bodyPr/>
                    <a:lstStyle/>
                    <a:p>
                      <a:pPr algn="ctr"/>
                      <a:r>
                        <a:rPr lang="hu-HU"/>
                        <a:t>40-49</a:t>
                      </a:r>
                    </a:p>
                  </a:txBody>
                  <a:tcPr marL="19050" marR="19050" marT="19050" marB="19050">
                    <a:lnL>
                      <a:noFill/>
                    </a:lnL>
                    <a:lnR>
                      <a:noFill/>
                    </a:lnR>
                    <a:lnT>
                      <a:noFill/>
                    </a:lnT>
                    <a:lnB>
                      <a:noFill/>
                    </a:lnB>
                    <a:solidFill>
                      <a:srgbClr val="80FFFF"/>
                    </a:solidFill>
                  </a:tcPr>
                </a:tc>
                <a:tc>
                  <a:txBody>
                    <a:bodyPr/>
                    <a:lstStyle/>
                    <a:p>
                      <a:pPr algn="ctr"/>
                      <a:r>
                        <a:rPr lang="hu-HU"/>
                        <a:t>36-44</a:t>
                      </a:r>
                    </a:p>
                  </a:txBody>
                  <a:tcPr marL="19050" marR="19050" marT="19050" marB="19050">
                    <a:lnL>
                      <a:noFill/>
                    </a:lnL>
                    <a:lnR>
                      <a:noFill/>
                    </a:lnR>
                    <a:lnT>
                      <a:noFill/>
                    </a:lnT>
                    <a:lnB>
                      <a:noFill/>
                    </a:lnB>
                    <a:solidFill>
                      <a:srgbClr val="80FFFF"/>
                    </a:solidFill>
                  </a:tcPr>
                </a:tc>
                <a:tc>
                  <a:txBody>
                    <a:bodyPr/>
                    <a:lstStyle/>
                    <a:p>
                      <a:pPr algn="ctr"/>
                      <a:r>
                        <a:rPr lang="hu-HU"/>
                        <a:t>26-35</a:t>
                      </a:r>
                    </a:p>
                  </a:txBody>
                  <a:tcPr marL="19050" marR="19050" marT="19050" marB="19050">
                    <a:lnL>
                      <a:noFill/>
                    </a:lnL>
                    <a:lnR>
                      <a:noFill/>
                    </a:lnR>
                    <a:lnT>
                      <a:noFill/>
                    </a:lnT>
                    <a:lnB>
                      <a:noFill/>
                    </a:lnB>
                    <a:solidFill>
                      <a:srgbClr val="80FFFF"/>
                    </a:solidFill>
                  </a:tcPr>
                </a:tc>
              </a:tr>
              <a:tr h="0">
                <a:tc>
                  <a:txBody>
                    <a:bodyPr/>
                    <a:lstStyle/>
                    <a:p>
                      <a:pPr algn="ctr"/>
                      <a:r>
                        <a:rPr lang="hu-HU"/>
                        <a:t>50-59</a:t>
                      </a:r>
                    </a:p>
                  </a:txBody>
                  <a:tcPr marL="19050" marR="19050" marT="19050" marB="19050">
                    <a:lnL>
                      <a:noFill/>
                    </a:lnL>
                    <a:lnR>
                      <a:noFill/>
                    </a:lnR>
                    <a:lnT>
                      <a:noFill/>
                    </a:lnT>
                    <a:lnB>
                      <a:noFill/>
                    </a:lnB>
                    <a:solidFill>
                      <a:srgbClr val="80FFFF"/>
                    </a:solidFill>
                  </a:tcPr>
                </a:tc>
                <a:tc>
                  <a:txBody>
                    <a:bodyPr/>
                    <a:lstStyle/>
                    <a:p>
                      <a:pPr algn="ctr"/>
                      <a:r>
                        <a:rPr lang="hu-HU"/>
                        <a:t>34-41</a:t>
                      </a:r>
                    </a:p>
                  </a:txBody>
                  <a:tcPr marL="19050" marR="19050" marT="19050" marB="19050">
                    <a:lnL>
                      <a:noFill/>
                    </a:lnL>
                    <a:lnR>
                      <a:noFill/>
                    </a:lnR>
                    <a:lnT>
                      <a:noFill/>
                    </a:lnT>
                    <a:lnB>
                      <a:noFill/>
                    </a:lnB>
                    <a:solidFill>
                      <a:srgbClr val="80FFFF"/>
                    </a:solidFill>
                  </a:tcPr>
                </a:tc>
                <a:tc>
                  <a:txBody>
                    <a:bodyPr/>
                    <a:lstStyle/>
                    <a:p>
                      <a:pPr algn="ctr"/>
                      <a:r>
                        <a:rPr lang="hu-HU"/>
                        <a:t>24-33</a:t>
                      </a:r>
                    </a:p>
                  </a:txBody>
                  <a:tcPr marL="19050" marR="19050" marT="19050" marB="19050">
                    <a:lnL>
                      <a:noFill/>
                    </a:lnL>
                    <a:lnR>
                      <a:noFill/>
                    </a:lnR>
                    <a:lnT>
                      <a:noFill/>
                    </a:lnT>
                    <a:lnB>
                      <a:noFill/>
                    </a:lnB>
                    <a:solidFill>
                      <a:srgbClr val="80FFFF"/>
                    </a:solidFill>
                  </a:tcPr>
                </a:tc>
              </a:tr>
              <a:tr h="0">
                <a:tc>
                  <a:txBody>
                    <a:bodyPr/>
                    <a:lstStyle/>
                    <a:p>
                      <a:pPr algn="ctr"/>
                      <a:r>
                        <a:rPr lang="hu-HU"/>
                        <a:t>60-69</a:t>
                      </a:r>
                    </a:p>
                  </a:txBody>
                  <a:tcPr marL="19050" marR="19050" marT="19050" marB="19050">
                    <a:lnL>
                      <a:noFill/>
                    </a:lnL>
                    <a:lnR>
                      <a:noFill/>
                    </a:lnR>
                    <a:lnT>
                      <a:noFill/>
                    </a:lnT>
                    <a:lnB>
                      <a:noFill/>
                    </a:lnB>
                    <a:solidFill>
                      <a:srgbClr val="80FFFF"/>
                    </a:solidFill>
                  </a:tcPr>
                </a:tc>
                <a:tc>
                  <a:txBody>
                    <a:bodyPr/>
                    <a:lstStyle/>
                    <a:p>
                      <a:pPr algn="ctr"/>
                      <a:r>
                        <a:rPr lang="hu-HU"/>
                        <a:t>31-38</a:t>
                      </a:r>
                    </a:p>
                  </a:txBody>
                  <a:tcPr marL="19050" marR="19050" marT="19050" marB="19050">
                    <a:lnL>
                      <a:noFill/>
                    </a:lnL>
                    <a:lnR>
                      <a:noFill/>
                    </a:lnR>
                    <a:lnT>
                      <a:noFill/>
                    </a:lnT>
                    <a:lnB>
                      <a:noFill/>
                    </a:lnB>
                    <a:solidFill>
                      <a:srgbClr val="80FFFF"/>
                    </a:solidFill>
                  </a:tcPr>
                </a:tc>
                <a:tc>
                  <a:txBody>
                    <a:bodyPr/>
                    <a:lstStyle/>
                    <a:p>
                      <a:pPr algn="ctr"/>
                      <a:r>
                        <a:rPr lang="hu-HU"/>
                        <a:t>22-30</a:t>
                      </a:r>
                    </a:p>
                  </a:txBody>
                  <a:tcPr marL="19050" marR="19050" marT="19050" marB="19050">
                    <a:lnL>
                      <a:noFill/>
                    </a:lnL>
                    <a:lnR>
                      <a:noFill/>
                    </a:lnR>
                    <a:lnT>
                      <a:noFill/>
                    </a:lnT>
                    <a:lnB>
                      <a:noFill/>
                    </a:lnB>
                    <a:solidFill>
                      <a:srgbClr val="80FFFF"/>
                    </a:solidFill>
                  </a:tcPr>
                </a:tc>
              </a:tr>
              <a:tr h="0">
                <a:tc>
                  <a:txBody>
                    <a:bodyPr/>
                    <a:lstStyle/>
                    <a:p>
                      <a:pPr algn="ctr"/>
                      <a:r>
                        <a:rPr lang="hu-HU"/>
                        <a:t>70-79</a:t>
                      </a:r>
                    </a:p>
                  </a:txBody>
                  <a:tcPr marL="19050" marR="19050" marT="19050" marB="19050">
                    <a:lnL>
                      <a:noFill/>
                    </a:lnL>
                    <a:lnR>
                      <a:noFill/>
                    </a:lnR>
                    <a:lnT>
                      <a:noFill/>
                    </a:lnT>
                    <a:lnB>
                      <a:noFill/>
                    </a:lnB>
                    <a:solidFill>
                      <a:srgbClr val="80FFFF"/>
                    </a:solidFill>
                  </a:tcPr>
                </a:tc>
                <a:tc>
                  <a:txBody>
                    <a:bodyPr/>
                    <a:lstStyle/>
                    <a:p>
                      <a:pPr algn="ctr"/>
                      <a:r>
                        <a:rPr lang="hu-HU"/>
                        <a:t>28-35</a:t>
                      </a:r>
                    </a:p>
                  </a:txBody>
                  <a:tcPr marL="19050" marR="19050" marT="19050" marB="19050">
                    <a:lnL>
                      <a:noFill/>
                    </a:lnL>
                    <a:lnR>
                      <a:noFill/>
                    </a:lnR>
                    <a:lnT>
                      <a:noFill/>
                    </a:lnT>
                    <a:lnB>
                      <a:noFill/>
                    </a:lnB>
                    <a:solidFill>
                      <a:srgbClr val="80FFFF"/>
                    </a:solidFill>
                  </a:tcPr>
                </a:tc>
                <a:tc>
                  <a:txBody>
                    <a:bodyPr/>
                    <a:lstStyle/>
                    <a:p>
                      <a:pPr algn="ctr"/>
                      <a:r>
                        <a:rPr lang="hu-HU" dirty="0"/>
                        <a:t>20-27</a:t>
                      </a:r>
                    </a:p>
                  </a:txBody>
                  <a:tcPr marL="19050" marR="19050" marT="19050" marB="19050">
                    <a:lnL>
                      <a:noFill/>
                    </a:lnL>
                    <a:lnR>
                      <a:noFill/>
                    </a:lnR>
                    <a:lnT>
                      <a:noFill/>
                    </a:lnT>
                    <a:lnB>
                      <a:noFill/>
                    </a:lnB>
                    <a:solidFill>
                      <a:srgbClr val="80FFFF"/>
                    </a:solidFill>
                  </a:tcPr>
                </a:tc>
              </a:tr>
            </a:tbl>
          </a:graphicData>
        </a:graphic>
      </p:graphicFrame>
      <p:sp>
        <p:nvSpPr>
          <p:cNvPr id="5" name="Szövegdoboz 4"/>
          <p:cNvSpPr txBox="1"/>
          <p:nvPr/>
        </p:nvSpPr>
        <p:spPr>
          <a:xfrm>
            <a:off x="755576" y="404664"/>
            <a:ext cx="3312368" cy="461665"/>
          </a:xfrm>
          <a:prstGeom prst="rect">
            <a:avLst/>
          </a:prstGeom>
          <a:noFill/>
        </p:spPr>
        <p:txBody>
          <a:bodyPr wrap="square" rtlCol="0">
            <a:spAutoFit/>
          </a:bodyPr>
          <a:lstStyle/>
          <a:p>
            <a:r>
              <a:rPr lang="hu-HU" sz="2400" b="1" i="1" dirty="0" smtClean="0"/>
              <a:t>NEM SPORTOLÓK</a:t>
            </a:r>
            <a:endParaRPr lang="en-US" sz="2400" b="1" i="1" dirty="0"/>
          </a:p>
        </p:txBody>
      </p:sp>
      <p:sp>
        <p:nvSpPr>
          <p:cNvPr id="6" name="Szövegdoboz 5"/>
          <p:cNvSpPr txBox="1"/>
          <p:nvPr/>
        </p:nvSpPr>
        <p:spPr>
          <a:xfrm>
            <a:off x="1043608" y="1115452"/>
            <a:ext cx="295232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VO2max (ml/kg/min)</a:t>
            </a:r>
            <a:endParaRPr lang="en-US" dirty="0"/>
          </a:p>
        </p:txBody>
      </p:sp>
      <p:sp>
        <p:nvSpPr>
          <p:cNvPr id="7" name="Szövegdoboz 6"/>
          <p:cNvSpPr txBox="1"/>
          <p:nvPr/>
        </p:nvSpPr>
        <p:spPr>
          <a:xfrm>
            <a:off x="899592" y="5589240"/>
            <a:ext cx="7488832" cy="1015663"/>
          </a:xfrm>
          <a:prstGeom prst="rect">
            <a:avLst/>
          </a:prstGeom>
          <a:noFill/>
        </p:spPr>
        <p:txBody>
          <a:bodyPr wrap="square" rtlCol="0">
            <a:spAutoFit/>
          </a:bodyPr>
          <a:lstStyle/>
          <a:p>
            <a:r>
              <a:rPr lang="en-US" dirty="0" smtClean="0"/>
              <a:t>Wilmore JH and </a:t>
            </a:r>
            <a:r>
              <a:rPr lang="en-US" dirty="0" err="1" smtClean="0"/>
              <a:t>Costill</a:t>
            </a:r>
            <a:r>
              <a:rPr lang="en-US" dirty="0" smtClean="0"/>
              <a:t> DL. </a:t>
            </a:r>
            <a:r>
              <a:rPr lang="en-US" sz="2400" b="1" dirty="0" smtClean="0">
                <a:solidFill>
                  <a:srgbClr val="FF0000"/>
                </a:solidFill>
              </a:rPr>
              <a:t>(2005) </a:t>
            </a:r>
            <a:r>
              <a:rPr lang="en-US" dirty="0" smtClean="0"/>
              <a:t>Physiology of Sport and Exercise: 3rd Edition. Champaign, IL: Human Kinetics</a:t>
            </a:r>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1043608" y="1700808"/>
          <a:ext cx="7056784" cy="4109160"/>
        </p:xfrm>
        <a:graphic>
          <a:graphicData uri="http://schemas.openxmlformats.org/drawingml/2006/table">
            <a:tbl>
              <a:tblPr/>
              <a:tblGrid>
                <a:gridCol w="1764196"/>
                <a:gridCol w="1764196"/>
                <a:gridCol w="1764196"/>
                <a:gridCol w="1764196"/>
              </a:tblGrid>
              <a:tr h="336037">
                <a:tc>
                  <a:txBody>
                    <a:bodyPr/>
                    <a:lstStyle/>
                    <a:p>
                      <a:pPr algn="ctr"/>
                      <a:r>
                        <a:rPr lang="hu-HU" sz="2000" b="1" dirty="0"/>
                        <a:t>Sport</a:t>
                      </a:r>
                    </a:p>
                  </a:txBody>
                  <a:tcPr marL="18815" marR="18815" marT="18815" marB="18815">
                    <a:lnL>
                      <a:noFill/>
                    </a:lnL>
                    <a:lnR>
                      <a:noFill/>
                    </a:lnR>
                    <a:lnT>
                      <a:noFill/>
                    </a:lnT>
                    <a:lnB>
                      <a:noFill/>
                    </a:lnB>
                    <a:solidFill>
                      <a:srgbClr val="80FF80"/>
                    </a:solidFill>
                  </a:tcPr>
                </a:tc>
                <a:tc>
                  <a:txBody>
                    <a:bodyPr/>
                    <a:lstStyle/>
                    <a:p>
                      <a:pPr algn="ctr"/>
                      <a:r>
                        <a:rPr lang="hu-HU" sz="2000" b="1"/>
                        <a:t>Age</a:t>
                      </a:r>
                    </a:p>
                  </a:txBody>
                  <a:tcPr marL="18815" marR="18815" marT="18815" marB="18815">
                    <a:lnL>
                      <a:noFill/>
                    </a:lnL>
                    <a:lnR>
                      <a:noFill/>
                    </a:lnR>
                    <a:lnT>
                      <a:noFill/>
                    </a:lnT>
                    <a:lnB>
                      <a:noFill/>
                    </a:lnB>
                    <a:solidFill>
                      <a:srgbClr val="80FF80"/>
                    </a:solidFill>
                  </a:tcPr>
                </a:tc>
                <a:tc>
                  <a:txBody>
                    <a:bodyPr/>
                    <a:lstStyle/>
                    <a:p>
                      <a:pPr algn="ctr"/>
                      <a:r>
                        <a:rPr lang="hu-HU" sz="2000" b="1"/>
                        <a:t>Male</a:t>
                      </a:r>
                    </a:p>
                  </a:txBody>
                  <a:tcPr marL="18815" marR="18815" marT="18815" marB="18815">
                    <a:lnL>
                      <a:noFill/>
                    </a:lnL>
                    <a:lnR>
                      <a:noFill/>
                    </a:lnR>
                    <a:lnB>
                      <a:noFill/>
                    </a:lnB>
                    <a:solidFill>
                      <a:srgbClr val="80FF80"/>
                    </a:solidFill>
                  </a:tcPr>
                </a:tc>
                <a:tc>
                  <a:txBody>
                    <a:bodyPr/>
                    <a:lstStyle/>
                    <a:p>
                      <a:pPr algn="ctr"/>
                      <a:r>
                        <a:rPr lang="hu-HU" sz="2000" b="1"/>
                        <a:t>Female</a:t>
                      </a:r>
                    </a:p>
                  </a:txBody>
                  <a:tcPr marL="18815" marR="18815" marT="18815" marB="18815">
                    <a:lnL>
                      <a:noFill/>
                    </a:lnL>
                    <a:lnR>
                      <a:noFill/>
                    </a:lnR>
                    <a:lnB>
                      <a:noFill/>
                    </a:lnB>
                    <a:solidFill>
                      <a:srgbClr val="80FF80"/>
                    </a:solidFill>
                  </a:tcPr>
                </a:tc>
              </a:tr>
              <a:tr h="336037">
                <a:tc>
                  <a:txBody>
                    <a:bodyPr/>
                    <a:lstStyle/>
                    <a:p>
                      <a:pPr algn="ctr"/>
                      <a:r>
                        <a:rPr lang="hu-HU" sz="2000" b="1"/>
                        <a:t>Baseball</a:t>
                      </a:r>
                    </a:p>
                  </a:txBody>
                  <a:tcPr marL="18815" marR="18815" marT="18815" marB="18815">
                    <a:lnL>
                      <a:noFill/>
                    </a:lnL>
                    <a:lnR>
                      <a:noFill/>
                    </a:lnR>
                    <a:lnT>
                      <a:noFill/>
                    </a:lnT>
                    <a:lnB>
                      <a:noFill/>
                    </a:lnB>
                    <a:solidFill>
                      <a:srgbClr val="80FFFF"/>
                    </a:solidFill>
                  </a:tcPr>
                </a:tc>
                <a:tc>
                  <a:txBody>
                    <a:bodyPr/>
                    <a:lstStyle/>
                    <a:p>
                      <a:pPr algn="ctr"/>
                      <a:r>
                        <a:rPr lang="hu-HU" sz="2000" b="1"/>
                        <a:t>18-32</a:t>
                      </a:r>
                    </a:p>
                  </a:txBody>
                  <a:tcPr marL="18815" marR="18815" marT="18815" marB="18815">
                    <a:lnL>
                      <a:noFill/>
                    </a:lnL>
                    <a:lnR>
                      <a:noFill/>
                    </a:lnR>
                    <a:lnT>
                      <a:noFill/>
                    </a:lnT>
                    <a:lnB>
                      <a:noFill/>
                    </a:lnB>
                    <a:solidFill>
                      <a:srgbClr val="80FFFF"/>
                    </a:solidFill>
                  </a:tcPr>
                </a:tc>
                <a:tc>
                  <a:txBody>
                    <a:bodyPr/>
                    <a:lstStyle/>
                    <a:p>
                      <a:pPr algn="ctr"/>
                      <a:r>
                        <a:rPr lang="hu-HU" sz="2000" b="1"/>
                        <a:t>48-56</a:t>
                      </a:r>
                    </a:p>
                  </a:txBody>
                  <a:tcPr marL="18815" marR="18815" marT="18815" marB="18815">
                    <a:lnL>
                      <a:noFill/>
                    </a:lnL>
                    <a:lnR>
                      <a:noFill/>
                    </a:lnR>
                    <a:lnT>
                      <a:noFill/>
                    </a:lnT>
                    <a:lnB>
                      <a:noFill/>
                    </a:lnB>
                    <a:solidFill>
                      <a:srgbClr val="80FFFF"/>
                    </a:solidFill>
                  </a:tcPr>
                </a:tc>
                <a:tc>
                  <a:txBody>
                    <a:bodyPr/>
                    <a:lstStyle/>
                    <a:p>
                      <a:pPr algn="ctr"/>
                      <a:r>
                        <a:rPr lang="hu-HU" sz="2000" b="1"/>
                        <a:t>52-57</a:t>
                      </a:r>
                    </a:p>
                  </a:txBody>
                  <a:tcPr marL="18815" marR="18815" marT="18815" marB="18815">
                    <a:lnL>
                      <a:noFill/>
                    </a:lnL>
                    <a:lnR>
                      <a:noFill/>
                    </a:lnR>
                    <a:lnT>
                      <a:noFill/>
                    </a:lnT>
                    <a:lnB>
                      <a:noFill/>
                    </a:lnB>
                    <a:solidFill>
                      <a:srgbClr val="80FFFF"/>
                    </a:solidFill>
                  </a:tcPr>
                </a:tc>
              </a:tr>
              <a:tr h="336037">
                <a:tc>
                  <a:txBody>
                    <a:bodyPr/>
                    <a:lstStyle/>
                    <a:p>
                      <a:pPr algn="ctr"/>
                      <a:r>
                        <a:rPr lang="hu-HU" sz="2000" b="1"/>
                        <a:t>Basketball</a:t>
                      </a:r>
                    </a:p>
                  </a:txBody>
                  <a:tcPr marL="18815" marR="18815" marT="18815" marB="18815">
                    <a:lnL>
                      <a:noFill/>
                    </a:lnL>
                    <a:lnR>
                      <a:noFill/>
                    </a:lnR>
                    <a:lnT>
                      <a:noFill/>
                    </a:lnT>
                    <a:lnB>
                      <a:noFill/>
                    </a:lnB>
                    <a:solidFill>
                      <a:srgbClr val="80FFFF"/>
                    </a:solidFill>
                  </a:tcPr>
                </a:tc>
                <a:tc>
                  <a:txBody>
                    <a:bodyPr/>
                    <a:lstStyle/>
                    <a:p>
                      <a:pPr algn="ctr"/>
                      <a:r>
                        <a:rPr lang="hu-HU" sz="2000" b="1"/>
                        <a:t>18-30</a:t>
                      </a:r>
                    </a:p>
                  </a:txBody>
                  <a:tcPr marL="18815" marR="18815" marT="18815" marB="18815">
                    <a:lnL>
                      <a:noFill/>
                    </a:lnL>
                    <a:lnR>
                      <a:noFill/>
                    </a:lnR>
                    <a:lnT>
                      <a:noFill/>
                    </a:lnT>
                    <a:lnB>
                      <a:noFill/>
                    </a:lnB>
                    <a:solidFill>
                      <a:srgbClr val="80FFFF"/>
                    </a:solidFill>
                  </a:tcPr>
                </a:tc>
                <a:tc>
                  <a:txBody>
                    <a:bodyPr/>
                    <a:lstStyle/>
                    <a:p>
                      <a:pPr algn="ctr"/>
                      <a:r>
                        <a:rPr lang="hu-HU" sz="2000" b="1"/>
                        <a:t>40-60</a:t>
                      </a:r>
                    </a:p>
                  </a:txBody>
                  <a:tcPr marL="18815" marR="18815" marT="18815" marB="18815">
                    <a:lnL>
                      <a:noFill/>
                    </a:lnL>
                    <a:lnR>
                      <a:noFill/>
                    </a:lnR>
                    <a:lnT>
                      <a:noFill/>
                    </a:lnT>
                    <a:lnB>
                      <a:noFill/>
                    </a:lnB>
                    <a:solidFill>
                      <a:srgbClr val="80FFFF"/>
                    </a:solidFill>
                  </a:tcPr>
                </a:tc>
                <a:tc>
                  <a:txBody>
                    <a:bodyPr/>
                    <a:lstStyle/>
                    <a:p>
                      <a:pPr algn="ctr"/>
                      <a:r>
                        <a:rPr lang="hu-HU" sz="2000" b="1"/>
                        <a:t>43-60</a:t>
                      </a:r>
                    </a:p>
                  </a:txBody>
                  <a:tcPr marL="18815" marR="18815" marT="18815" marB="18815">
                    <a:lnL>
                      <a:noFill/>
                    </a:lnL>
                    <a:lnR>
                      <a:noFill/>
                    </a:lnR>
                    <a:lnT>
                      <a:noFill/>
                    </a:lnT>
                    <a:lnB>
                      <a:noFill/>
                    </a:lnB>
                    <a:solidFill>
                      <a:srgbClr val="80FFFF"/>
                    </a:solidFill>
                  </a:tcPr>
                </a:tc>
              </a:tr>
              <a:tr h="336037">
                <a:tc>
                  <a:txBody>
                    <a:bodyPr/>
                    <a:lstStyle/>
                    <a:p>
                      <a:pPr algn="ctr"/>
                      <a:r>
                        <a:rPr lang="hu-HU" sz="2000" b="1"/>
                        <a:t>Cycling</a:t>
                      </a:r>
                    </a:p>
                  </a:txBody>
                  <a:tcPr marL="18815" marR="18815" marT="18815" marB="18815">
                    <a:lnL>
                      <a:noFill/>
                    </a:lnL>
                    <a:lnR>
                      <a:noFill/>
                    </a:lnR>
                    <a:lnT>
                      <a:noFill/>
                    </a:lnT>
                    <a:lnB>
                      <a:noFill/>
                    </a:lnB>
                    <a:solidFill>
                      <a:srgbClr val="80FFFF"/>
                    </a:solidFill>
                  </a:tcPr>
                </a:tc>
                <a:tc>
                  <a:txBody>
                    <a:bodyPr/>
                    <a:lstStyle/>
                    <a:p>
                      <a:pPr algn="ctr"/>
                      <a:r>
                        <a:rPr lang="hu-HU" sz="2000" b="1"/>
                        <a:t>18-26</a:t>
                      </a:r>
                    </a:p>
                  </a:txBody>
                  <a:tcPr marL="18815" marR="18815" marT="18815" marB="18815">
                    <a:lnL>
                      <a:noFill/>
                    </a:lnL>
                    <a:lnR>
                      <a:noFill/>
                    </a:lnR>
                    <a:lnT>
                      <a:noFill/>
                    </a:lnT>
                    <a:lnB>
                      <a:noFill/>
                    </a:lnB>
                    <a:solidFill>
                      <a:srgbClr val="80FFFF"/>
                    </a:solidFill>
                  </a:tcPr>
                </a:tc>
                <a:tc>
                  <a:txBody>
                    <a:bodyPr/>
                    <a:lstStyle/>
                    <a:p>
                      <a:pPr algn="ctr"/>
                      <a:r>
                        <a:rPr lang="hu-HU" sz="2000" b="1"/>
                        <a:t>62-74</a:t>
                      </a:r>
                    </a:p>
                  </a:txBody>
                  <a:tcPr marL="18815" marR="18815" marT="18815" marB="18815">
                    <a:lnL>
                      <a:noFill/>
                    </a:lnL>
                    <a:lnR>
                      <a:noFill/>
                    </a:lnR>
                    <a:lnT>
                      <a:noFill/>
                    </a:lnT>
                    <a:lnB>
                      <a:noFill/>
                    </a:lnB>
                    <a:solidFill>
                      <a:srgbClr val="80FFFF"/>
                    </a:solidFill>
                  </a:tcPr>
                </a:tc>
                <a:tc>
                  <a:txBody>
                    <a:bodyPr/>
                    <a:lstStyle/>
                    <a:p>
                      <a:pPr algn="ctr"/>
                      <a:r>
                        <a:rPr lang="hu-HU" sz="2000" b="1"/>
                        <a:t>47-57</a:t>
                      </a:r>
                    </a:p>
                  </a:txBody>
                  <a:tcPr marL="18815" marR="18815" marT="18815" marB="18815">
                    <a:lnL>
                      <a:noFill/>
                    </a:lnL>
                    <a:lnR>
                      <a:noFill/>
                    </a:lnR>
                    <a:lnT>
                      <a:noFill/>
                    </a:lnT>
                    <a:lnB>
                      <a:noFill/>
                    </a:lnB>
                    <a:solidFill>
                      <a:srgbClr val="80FFFF"/>
                    </a:solidFill>
                  </a:tcPr>
                </a:tc>
              </a:tr>
              <a:tr h="336037">
                <a:tc>
                  <a:txBody>
                    <a:bodyPr/>
                    <a:lstStyle/>
                    <a:p>
                      <a:pPr algn="ctr"/>
                      <a:r>
                        <a:rPr lang="hu-HU" sz="2000" b="1"/>
                        <a:t>Canoeing</a:t>
                      </a:r>
                    </a:p>
                  </a:txBody>
                  <a:tcPr marL="18815" marR="18815" marT="18815" marB="18815">
                    <a:lnL>
                      <a:noFill/>
                    </a:lnL>
                    <a:lnR>
                      <a:noFill/>
                    </a:lnR>
                    <a:lnT>
                      <a:noFill/>
                    </a:lnT>
                    <a:lnB>
                      <a:noFill/>
                    </a:lnB>
                    <a:solidFill>
                      <a:srgbClr val="80FFFF"/>
                    </a:solidFill>
                  </a:tcPr>
                </a:tc>
                <a:tc>
                  <a:txBody>
                    <a:bodyPr/>
                    <a:lstStyle/>
                    <a:p>
                      <a:pPr algn="ctr"/>
                      <a:r>
                        <a:rPr lang="hu-HU" sz="2000" b="1"/>
                        <a:t>22-28</a:t>
                      </a:r>
                    </a:p>
                  </a:txBody>
                  <a:tcPr marL="18815" marR="18815" marT="18815" marB="18815">
                    <a:lnL>
                      <a:noFill/>
                    </a:lnL>
                    <a:lnR>
                      <a:noFill/>
                    </a:lnR>
                    <a:lnT>
                      <a:noFill/>
                    </a:lnT>
                    <a:lnB>
                      <a:noFill/>
                    </a:lnB>
                    <a:solidFill>
                      <a:srgbClr val="80FFFF"/>
                    </a:solidFill>
                  </a:tcPr>
                </a:tc>
                <a:tc>
                  <a:txBody>
                    <a:bodyPr/>
                    <a:lstStyle/>
                    <a:p>
                      <a:pPr algn="ctr"/>
                      <a:r>
                        <a:rPr lang="hu-HU" sz="2000" b="1"/>
                        <a:t>55-67</a:t>
                      </a:r>
                    </a:p>
                  </a:txBody>
                  <a:tcPr marL="18815" marR="18815" marT="18815" marB="18815">
                    <a:lnL>
                      <a:noFill/>
                    </a:lnL>
                    <a:lnR>
                      <a:noFill/>
                    </a:lnR>
                    <a:lnT>
                      <a:noFill/>
                    </a:lnT>
                    <a:lnB>
                      <a:noFill/>
                    </a:lnB>
                    <a:solidFill>
                      <a:srgbClr val="80FFFF"/>
                    </a:solidFill>
                  </a:tcPr>
                </a:tc>
                <a:tc>
                  <a:txBody>
                    <a:bodyPr/>
                    <a:lstStyle/>
                    <a:p>
                      <a:pPr algn="ctr"/>
                      <a:r>
                        <a:rPr lang="hu-HU" sz="2000" b="1"/>
                        <a:t>48-52</a:t>
                      </a:r>
                    </a:p>
                  </a:txBody>
                  <a:tcPr marL="18815" marR="18815" marT="18815" marB="18815">
                    <a:lnL>
                      <a:noFill/>
                    </a:lnL>
                    <a:lnR>
                      <a:noFill/>
                    </a:lnR>
                    <a:lnT>
                      <a:noFill/>
                    </a:lnT>
                    <a:lnB>
                      <a:noFill/>
                    </a:lnB>
                    <a:solidFill>
                      <a:srgbClr val="80FFFF"/>
                    </a:solidFill>
                  </a:tcPr>
                </a:tc>
              </a:tr>
              <a:tr h="336037">
                <a:tc>
                  <a:txBody>
                    <a:bodyPr/>
                    <a:lstStyle/>
                    <a:p>
                      <a:pPr algn="ctr"/>
                      <a:r>
                        <a:rPr lang="hu-HU" sz="2000" b="1"/>
                        <a:t>Football (USA) </a:t>
                      </a:r>
                    </a:p>
                  </a:txBody>
                  <a:tcPr marL="18815" marR="18815" marT="18815" marB="18815">
                    <a:lnL>
                      <a:noFill/>
                    </a:lnL>
                    <a:lnR>
                      <a:noFill/>
                    </a:lnR>
                    <a:lnT>
                      <a:noFill/>
                    </a:lnT>
                    <a:lnB>
                      <a:noFill/>
                    </a:lnB>
                    <a:solidFill>
                      <a:srgbClr val="80FFFF"/>
                    </a:solidFill>
                  </a:tcPr>
                </a:tc>
                <a:tc>
                  <a:txBody>
                    <a:bodyPr/>
                    <a:lstStyle/>
                    <a:p>
                      <a:pPr algn="ctr"/>
                      <a:r>
                        <a:rPr lang="hu-HU" sz="2000" b="1"/>
                        <a:t>20-36</a:t>
                      </a:r>
                    </a:p>
                  </a:txBody>
                  <a:tcPr marL="18815" marR="18815" marT="18815" marB="18815">
                    <a:lnL>
                      <a:noFill/>
                    </a:lnL>
                    <a:lnR>
                      <a:noFill/>
                    </a:lnR>
                    <a:lnT>
                      <a:noFill/>
                    </a:lnT>
                    <a:lnB>
                      <a:noFill/>
                    </a:lnB>
                    <a:solidFill>
                      <a:srgbClr val="80FFFF"/>
                    </a:solidFill>
                  </a:tcPr>
                </a:tc>
                <a:tc>
                  <a:txBody>
                    <a:bodyPr/>
                    <a:lstStyle/>
                    <a:p>
                      <a:pPr algn="ctr"/>
                      <a:r>
                        <a:rPr lang="hu-HU" sz="2000" b="1"/>
                        <a:t>42-60</a:t>
                      </a:r>
                    </a:p>
                  </a:txBody>
                  <a:tcPr marL="18815" marR="18815" marT="18815" marB="18815">
                    <a:lnL>
                      <a:noFill/>
                    </a:lnL>
                    <a:lnR>
                      <a:noFill/>
                    </a:lnR>
                    <a:lnT>
                      <a:noFill/>
                    </a:lnT>
                    <a:lnB>
                      <a:noFill/>
                    </a:lnB>
                    <a:solidFill>
                      <a:srgbClr val="80FFFF"/>
                    </a:solidFill>
                  </a:tcPr>
                </a:tc>
                <a:tc>
                  <a:txBody>
                    <a:bodyPr/>
                    <a:lstStyle/>
                    <a:p>
                      <a:pPr algn="ctr"/>
                      <a:r>
                        <a:rPr lang="hu-HU" sz="2000" b="1"/>
                        <a:t> </a:t>
                      </a:r>
                    </a:p>
                  </a:txBody>
                  <a:tcPr marL="18815" marR="18815" marT="18815" marB="18815">
                    <a:lnL>
                      <a:noFill/>
                    </a:lnL>
                    <a:lnR>
                      <a:noFill/>
                    </a:lnR>
                    <a:lnT>
                      <a:noFill/>
                    </a:lnT>
                    <a:lnB>
                      <a:noFill/>
                    </a:lnB>
                    <a:solidFill>
                      <a:srgbClr val="80FFFF"/>
                    </a:solidFill>
                  </a:tcPr>
                </a:tc>
              </a:tr>
              <a:tr h="336037">
                <a:tc>
                  <a:txBody>
                    <a:bodyPr/>
                    <a:lstStyle/>
                    <a:p>
                      <a:pPr algn="ctr"/>
                      <a:r>
                        <a:rPr lang="hu-HU" sz="2000" b="1"/>
                        <a:t>Gymnastics</a:t>
                      </a:r>
                    </a:p>
                  </a:txBody>
                  <a:tcPr marL="18815" marR="18815" marT="18815" marB="18815">
                    <a:lnL>
                      <a:noFill/>
                    </a:lnL>
                    <a:lnR>
                      <a:noFill/>
                    </a:lnR>
                    <a:lnT>
                      <a:noFill/>
                    </a:lnT>
                    <a:lnB>
                      <a:noFill/>
                    </a:lnB>
                    <a:solidFill>
                      <a:srgbClr val="80FFFF"/>
                    </a:solidFill>
                  </a:tcPr>
                </a:tc>
                <a:tc>
                  <a:txBody>
                    <a:bodyPr/>
                    <a:lstStyle/>
                    <a:p>
                      <a:pPr algn="ctr"/>
                      <a:r>
                        <a:rPr lang="hu-HU" sz="2000" b="1"/>
                        <a:t>18-22</a:t>
                      </a:r>
                    </a:p>
                  </a:txBody>
                  <a:tcPr marL="18815" marR="18815" marT="18815" marB="18815">
                    <a:lnL>
                      <a:noFill/>
                    </a:lnL>
                    <a:lnR>
                      <a:noFill/>
                    </a:lnR>
                    <a:lnT>
                      <a:noFill/>
                    </a:lnT>
                    <a:lnB>
                      <a:noFill/>
                    </a:lnB>
                    <a:solidFill>
                      <a:srgbClr val="80FFFF"/>
                    </a:solidFill>
                  </a:tcPr>
                </a:tc>
                <a:tc>
                  <a:txBody>
                    <a:bodyPr/>
                    <a:lstStyle/>
                    <a:p>
                      <a:pPr algn="ctr"/>
                      <a:r>
                        <a:rPr lang="hu-HU" sz="2000" b="1"/>
                        <a:t>52-58</a:t>
                      </a:r>
                    </a:p>
                  </a:txBody>
                  <a:tcPr marL="18815" marR="18815" marT="18815" marB="18815">
                    <a:lnL>
                      <a:noFill/>
                    </a:lnL>
                    <a:lnR>
                      <a:noFill/>
                    </a:lnR>
                    <a:lnT>
                      <a:noFill/>
                    </a:lnT>
                    <a:lnB>
                      <a:noFill/>
                    </a:lnB>
                    <a:solidFill>
                      <a:srgbClr val="80FFFF"/>
                    </a:solidFill>
                  </a:tcPr>
                </a:tc>
                <a:tc>
                  <a:txBody>
                    <a:bodyPr/>
                    <a:lstStyle/>
                    <a:p>
                      <a:pPr algn="ctr"/>
                      <a:r>
                        <a:rPr lang="hu-HU" sz="2000" b="1"/>
                        <a:t>35-50</a:t>
                      </a:r>
                    </a:p>
                  </a:txBody>
                  <a:tcPr marL="18815" marR="18815" marT="18815" marB="18815">
                    <a:lnL>
                      <a:noFill/>
                    </a:lnL>
                    <a:lnR>
                      <a:noFill/>
                    </a:lnR>
                    <a:lnT>
                      <a:noFill/>
                    </a:lnT>
                    <a:lnB>
                      <a:noFill/>
                    </a:lnB>
                    <a:solidFill>
                      <a:srgbClr val="80FFFF"/>
                    </a:solidFill>
                  </a:tcPr>
                </a:tc>
              </a:tr>
              <a:tr h="336037">
                <a:tc>
                  <a:txBody>
                    <a:bodyPr/>
                    <a:lstStyle/>
                    <a:p>
                      <a:pPr algn="ctr"/>
                      <a:r>
                        <a:rPr lang="hu-HU" sz="2000" b="1"/>
                        <a:t>Ice Hockey </a:t>
                      </a:r>
                    </a:p>
                  </a:txBody>
                  <a:tcPr marL="18815" marR="18815" marT="18815" marB="18815">
                    <a:lnL>
                      <a:noFill/>
                    </a:lnL>
                    <a:lnR>
                      <a:noFill/>
                    </a:lnR>
                    <a:lnT>
                      <a:noFill/>
                    </a:lnT>
                    <a:lnB>
                      <a:noFill/>
                    </a:lnB>
                    <a:solidFill>
                      <a:srgbClr val="80FFFF"/>
                    </a:solidFill>
                  </a:tcPr>
                </a:tc>
                <a:tc>
                  <a:txBody>
                    <a:bodyPr/>
                    <a:lstStyle/>
                    <a:p>
                      <a:pPr algn="ctr"/>
                      <a:r>
                        <a:rPr lang="hu-HU" sz="2000" b="1"/>
                        <a:t>10-30</a:t>
                      </a:r>
                    </a:p>
                  </a:txBody>
                  <a:tcPr marL="18815" marR="18815" marT="18815" marB="18815">
                    <a:lnL>
                      <a:noFill/>
                    </a:lnL>
                    <a:lnR>
                      <a:noFill/>
                    </a:lnR>
                    <a:lnT>
                      <a:noFill/>
                    </a:lnT>
                    <a:lnB>
                      <a:noFill/>
                    </a:lnB>
                    <a:solidFill>
                      <a:srgbClr val="80FFFF"/>
                    </a:solidFill>
                  </a:tcPr>
                </a:tc>
                <a:tc>
                  <a:txBody>
                    <a:bodyPr/>
                    <a:lstStyle/>
                    <a:p>
                      <a:pPr algn="ctr"/>
                      <a:r>
                        <a:rPr lang="hu-HU" sz="2000" b="1"/>
                        <a:t>50-63</a:t>
                      </a:r>
                    </a:p>
                  </a:txBody>
                  <a:tcPr marL="18815" marR="18815" marT="18815" marB="18815">
                    <a:lnL>
                      <a:noFill/>
                    </a:lnL>
                    <a:lnR>
                      <a:noFill/>
                    </a:lnR>
                    <a:lnT>
                      <a:noFill/>
                    </a:lnT>
                    <a:lnB>
                      <a:noFill/>
                    </a:lnB>
                    <a:solidFill>
                      <a:srgbClr val="80FFFF"/>
                    </a:solidFill>
                  </a:tcPr>
                </a:tc>
                <a:tc>
                  <a:txBody>
                    <a:bodyPr/>
                    <a:lstStyle/>
                    <a:p>
                      <a:pPr algn="ctr"/>
                      <a:r>
                        <a:rPr lang="hu-HU" sz="2000" b="1"/>
                        <a:t> </a:t>
                      </a:r>
                    </a:p>
                  </a:txBody>
                  <a:tcPr marL="18815" marR="18815" marT="18815" marB="18815">
                    <a:lnL>
                      <a:noFill/>
                    </a:lnL>
                    <a:lnR>
                      <a:noFill/>
                    </a:lnR>
                    <a:lnT>
                      <a:noFill/>
                    </a:lnT>
                    <a:lnB>
                      <a:noFill/>
                    </a:lnB>
                    <a:solidFill>
                      <a:srgbClr val="80FFFF"/>
                    </a:solidFill>
                  </a:tcPr>
                </a:tc>
              </a:tr>
              <a:tr h="336037">
                <a:tc>
                  <a:txBody>
                    <a:bodyPr/>
                    <a:lstStyle/>
                    <a:p>
                      <a:pPr algn="ctr"/>
                      <a:r>
                        <a:rPr lang="hu-HU" sz="2000" b="1"/>
                        <a:t>Orienteering</a:t>
                      </a:r>
                    </a:p>
                  </a:txBody>
                  <a:tcPr marL="18815" marR="18815" marT="18815" marB="18815">
                    <a:lnL>
                      <a:noFill/>
                    </a:lnL>
                    <a:lnR>
                      <a:noFill/>
                    </a:lnR>
                    <a:lnT>
                      <a:noFill/>
                    </a:lnT>
                    <a:lnB>
                      <a:noFill/>
                    </a:lnB>
                    <a:solidFill>
                      <a:srgbClr val="80FFFF"/>
                    </a:solidFill>
                  </a:tcPr>
                </a:tc>
                <a:tc>
                  <a:txBody>
                    <a:bodyPr/>
                    <a:lstStyle/>
                    <a:p>
                      <a:pPr algn="ctr"/>
                      <a:r>
                        <a:rPr lang="hu-HU" sz="2000" b="1"/>
                        <a:t>20-60</a:t>
                      </a:r>
                    </a:p>
                  </a:txBody>
                  <a:tcPr marL="18815" marR="18815" marT="18815" marB="18815">
                    <a:lnL>
                      <a:noFill/>
                    </a:lnL>
                    <a:lnR>
                      <a:noFill/>
                    </a:lnR>
                    <a:lnT>
                      <a:noFill/>
                    </a:lnT>
                    <a:lnB>
                      <a:noFill/>
                    </a:lnB>
                    <a:solidFill>
                      <a:srgbClr val="80FFFF"/>
                    </a:solidFill>
                  </a:tcPr>
                </a:tc>
                <a:tc>
                  <a:txBody>
                    <a:bodyPr/>
                    <a:lstStyle/>
                    <a:p>
                      <a:pPr algn="ctr"/>
                      <a:r>
                        <a:rPr lang="hu-HU" sz="2000" b="1"/>
                        <a:t>47-53</a:t>
                      </a:r>
                    </a:p>
                  </a:txBody>
                  <a:tcPr marL="18815" marR="18815" marT="18815" marB="18815">
                    <a:lnL>
                      <a:noFill/>
                    </a:lnL>
                    <a:lnR>
                      <a:noFill/>
                    </a:lnR>
                    <a:lnT>
                      <a:noFill/>
                    </a:lnT>
                    <a:lnB>
                      <a:noFill/>
                    </a:lnB>
                    <a:solidFill>
                      <a:srgbClr val="80FFFF"/>
                    </a:solidFill>
                  </a:tcPr>
                </a:tc>
                <a:tc>
                  <a:txBody>
                    <a:bodyPr/>
                    <a:lstStyle/>
                    <a:p>
                      <a:pPr algn="ctr"/>
                      <a:r>
                        <a:rPr lang="hu-HU" sz="2000" b="1"/>
                        <a:t>46-60</a:t>
                      </a:r>
                    </a:p>
                  </a:txBody>
                  <a:tcPr marL="18815" marR="18815" marT="18815" marB="18815">
                    <a:lnL>
                      <a:noFill/>
                    </a:lnL>
                    <a:lnR>
                      <a:noFill/>
                    </a:lnR>
                    <a:lnT>
                      <a:noFill/>
                    </a:lnT>
                    <a:lnB>
                      <a:noFill/>
                    </a:lnB>
                    <a:solidFill>
                      <a:srgbClr val="80FFFF"/>
                    </a:solidFill>
                  </a:tcPr>
                </a:tc>
              </a:tr>
              <a:tr h="336037">
                <a:tc>
                  <a:txBody>
                    <a:bodyPr/>
                    <a:lstStyle/>
                    <a:p>
                      <a:pPr algn="ctr"/>
                      <a:r>
                        <a:rPr lang="hu-HU" sz="2000" b="1"/>
                        <a:t>Rowing</a:t>
                      </a:r>
                    </a:p>
                  </a:txBody>
                  <a:tcPr marL="18815" marR="18815" marT="18815" marB="18815">
                    <a:lnL>
                      <a:noFill/>
                    </a:lnL>
                    <a:lnR>
                      <a:noFill/>
                    </a:lnR>
                    <a:lnT>
                      <a:noFill/>
                    </a:lnT>
                    <a:lnB>
                      <a:noFill/>
                    </a:lnB>
                    <a:solidFill>
                      <a:srgbClr val="80FFFF"/>
                    </a:solidFill>
                  </a:tcPr>
                </a:tc>
                <a:tc>
                  <a:txBody>
                    <a:bodyPr/>
                    <a:lstStyle/>
                    <a:p>
                      <a:pPr algn="ctr"/>
                      <a:r>
                        <a:rPr lang="hu-HU" sz="2000" b="1"/>
                        <a:t>20-35</a:t>
                      </a:r>
                    </a:p>
                  </a:txBody>
                  <a:tcPr marL="18815" marR="18815" marT="18815" marB="18815">
                    <a:lnL>
                      <a:noFill/>
                    </a:lnL>
                    <a:lnR>
                      <a:noFill/>
                    </a:lnR>
                    <a:lnT>
                      <a:noFill/>
                    </a:lnT>
                    <a:lnB>
                      <a:noFill/>
                    </a:lnB>
                    <a:solidFill>
                      <a:srgbClr val="80FFFF"/>
                    </a:solidFill>
                  </a:tcPr>
                </a:tc>
                <a:tc>
                  <a:txBody>
                    <a:bodyPr/>
                    <a:lstStyle/>
                    <a:p>
                      <a:pPr algn="ctr"/>
                      <a:r>
                        <a:rPr lang="hu-HU" sz="2000" b="1"/>
                        <a:t>60-72</a:t>
                      </a:r>
                    </a:p>
                  </a:txBody>
                  <a:tcPr marL="18815" marR="18815" marT="18815" marB="18815">
                    <a:lnL>
                      <a:noFill/>
                    </a:lnL>
                    <a:lnR>
                      <a:noFill/>
                    </a:lnR>
                    <a:lnT>
                      <a:noFill/>
                    </a:lnT>
                    <a:lnB>
                      <a:noFill/>
                    </a:lnB>
                    <a:solidFill>
                      <a:srgbClr val="80FFFF"/>
                    </a:solidFill>
                  </a:tcPr>
                </a:tc>
                <a:tc>
                  <a:txBody>
                    <a:bodyPr/>
                    <a:lstStyle/>
                    <a:p>
                      <a:pPr algn="ctr"/>
                      <a:r>
                        <a:rPr lang="hu-HU" sz="2000" b="1"/>
                        <a:t>58-65</a:t>
                      </a:r>
                    </a:p>
                  </a:txBody>
                  <a:tcPr marL="18815" marR="18815" marT="18815" marB="18815">
                    <a:lnL>
                      <a:noFill/>
                    </a:lnL>
                    <a:lnR>
                      <a:noFill/>
                    </a:lnR>
                    <a:lnT>
                      <a:noFill/>
                    </a:lnT>
                    <a:lnB>
                      <a:noFill/>
                    </a:lnB>
                    <a:solidFill>
                      <a:srgbClr val="80FFFF"/>
                    </a:solidFill>
                  </a:tcPr>
                </a:tc>
              </a:tr>
              <a:tr h="336037">
                <a:tc>
                  <a:txBody>
                    <a:bodyPr/>
                    <a:lstStyle/>
                    <a:p>
                      <a:pPr algn="ctr"/>
                      <a:r>
                        <a:rPr lang="hu-HU" sz="2000" b="1"/>
                        <a:t>Skiing alpine </a:t>
                      </a:r>
                    </a:p>
                  </a:txBody>
                  <a:tcPr marL="18815" marR="18815" marT="18815" marB="18815">
                    <a:lnL>
                      <a:noFill/>
                    </a:lnL>
                    <a:lnR>
                      <a:noFill/>
                    </a:lnR>
                    <a:lnT>
                      <a:noFill/>
                    </a:lnT>
                    <a:lnB>
                      <a:noFill/>
                    </a:lnB>
                    <a:solidFill>
                      <a:srgbClr val="80FFFF"/>
                    </a:solidFill>
                  </a:tcPr>
                </a:tc>
                <a:tc>
                  <a:txBody>
                    <a:bodyPr/>
                    <a:lstStyle/>
                    <a:p>
                      <a:pPr algn="ctr"/>
                      <a:r>
                        <a:rPr lang="hu-HU" sz="2000" b="1"/>
                        <a:t>18-30</a:t>
                      </a:r>
                    </a:p>
                  </a:txBody>
                  <a:tcPr marL="18815" marR="18815" marT="18815" marB="18815">
                    <a:lnL>
                      <a:noFill/>
                    </a:lnL>
                    <a:lnR>
                      <a:noFill/>
                    </a:lnR>
                    <a:lnT>
                      <a:noFill/>
                    </a:lnT>
                    <a:lnB>
                      <a:noFill/>
                    </a:lnB>
                    <a:solidFill>
                      <a:srgbClr val="80FFFF"/>
                    </a:solidFill>
                  </a:tcPr>
                </a:tc>
                <a:tc>
                  <a:txBody>
                    <a:bodyPr/>
                    <a:lstStyle/>
                    <a:p>
                      <a:pPr algn="ctr"/>
                      <a:r>
                        <a:rPr lang="hu-HU" sz="2000" b="1"/>
                        <a:t>57-68</a:t>
                      </a:r>
                    </a:p>
                  </a:txBody>
                  <a:tcPr marL="18815" marR="18815" marT="18815" marB="18815">
                    <a:lnL>
                      <a:noFill/>
                    </a:lnL>
                    <a:lnR>
                      <a:noFill/>
                    </a:lnR>
                    <a:lnT>
                      <a:noFill/>
                    </a:lnT>
                    <a:lnB>
                      <a:noFill/>
                    </a:lnB>
                    <a:solidFill>
                      <a:srgbClr val="80FFFF"/>
                    </a:solidFill>
                  </a:tcPr>
                </a:tc>
                <a:tc>
                  <a:txBody>
                    <a:bodyPr/>
                    <a:lstStyle/>
                    <a:p>
                      <a:pPr algn="ctr"/>
                      <a:r>
                        <a:rPr lang="hu-HU" sz="2000" b="1"/>
                        <a:t>50-55</a:t>
                      </a:r>
                    </a:p>
                  </a:txBody>
                  <a:tcPr marL="18815" marR="18815" marT="18815" marB="18815">
                    <a:lnL>
                      <a:noFill/>
                    </a:lnL>
                    <a:lnR>
                      <a:noFill/>
                    </a:lnR>
                    <a:lnT>
                      <a:noFill/>
                    </a:lnT>
                    <a:lnB>
                      <a:noFill/>
                    </a:lnB>
                    <a:solidFill>
                      <a:srgbClr val="80FFFF"/>
                    </a:solidFill>
                  </a:tcPr>
                </a:tc>
              </a:tr>
              <a:tr h="336037">
                <a:tc>
                  <a:txBody>
                    <a:bodyPr/>
                    <a:lstStyle/>
                    <a:p>
                      <a:pPr algn="ctr"/>
                      <a:r>
                        <a:rPr lang="hu-HU" sz="2000" b="1" dirty="0" err="1"/>
                        <a:t>Skiing</a:t>
                      </a:r>
                      <a:r>
                        <a:rPr lang="hu-HU" sz="2000" b="1" dirty="0"/>
                        <a:t> </a:t>
                      </a:r>
                      <a:r>
                        <a:rPr lang="hu-HU" sz="2000" b="1" dirty="0" err="1"/>
                        <a:t>nordic</a:t>
                      </a:r>
                      <a:r>
                        <a:rPr lang="hu-HU" sz="2000" b="1" dirty="0"/>
                        <a:t> </a:t>
                      </a:r>
                    </a:p>
                  </a:txBody>
                  <a:tcPr marL="18815" marR="18815" marT="18815" marB="18815">
                    <a:lnL>
                      <a:noFill/>
                    </a:lnL>
                    <a:lnR>
                      <a:noFill/>
                    </a:lnR>
                    <a:lnT>
                      <a:noFill/>
                    </a:lnT>
                    <a:lnB>
                      <a:noFill/>
                    </a:lnB>
                    <a:solidFill>
                      <a:srgbClr val="80FFFF"/>
                    </a:solidFill>
                  </a:tcPr>
                </a:tc>
                <a:tc>
                  <a:txBody>
                    <a:bodyPr/>
                    <a:lstStyle/>
                    <a:p>
                      <a:pPr algn="ctr"/>
                      <a:r>
                        <a:rPr lang="hu-HU" sz="2000" b="1"/>
                        <a:t>20-28</a:t>
                      </a:r>
                    </a:p>
                  </a:txBody>
                  <a:tcPr marL="18815" marR="18815" marT="18815" marB="18815">
                    <a:lnL>
                      <a:noFill/>
                    </a:lnL>
                    <a:lnR>
                      <a:noFill/>
                    </a:lnR>
                    <a:lnT>
                      <a:noFill/>
                    </a:lnT>
                    <a:lnB>
                      <a:noFill/>
                    </a:lnB>
                    <a:solidFill>
                      <a:srgbClr val="80FFFF"/>
                    </a:solidFill>
                  </a:tcPr>
                </a:tc>
                <a:tc>
                  <a:txBody>
                    <a:bodyPr/>
                    <a:lstStyle/>
                    <a:p>
                      <a:pPr algn="ctr"/>
                      <a:r>
                        <a:rPr lang="hu-HU" sz="2000" b="1"/>
                        <a:t>65-94</a:t>
                      </a:r>
                    </a:p>
                  </a:txBody>
                  <a:tcPr marL="18815" marR="18815" marT="18815" marB="18815">
                    <a:lnL>
                      <a:noFill/>
                    </a:lnL>
                    <a:lnR>
                      <a:noFill/>
                    </a:lnR>
                    <a:lnT>
                      <a:noFill/>
                    </a:lnT>
                    <a:lnB>
                      <a:noFill/>
                    </a:lnB>
                    <a:solidFill>
                      <a:srgbClr val="80FFFF"/>
                    </a:solidFill>
                  </a:tcPr>
                </a:tc>
                <a:tc>
                  <a:txBody>
                    <a:bodyPr/>
                    <a:lstStyle/>
                    <a:p>
                      <a:pPr algn="ctr"/>
                      <a:r>
                        <a:rPr lang="hu-HU" sz="2000" b="1" dirty="0"/>
                        <a:t>60-75</a:t>
                      </a:r>
                    </a:p>
                  </a:txBody>
                  <a:tcPr marL="18815" marR="18815" marT="18815" marB="18815">
                    <a:lnL>
                      <a:noFill/>
                    </a:lnL>
                    <a:lnR>
                      <a:noFill/>
                    </a:lnR>
                    <a:lnT>
                      <a:noFill/>
                    </a:lnT>
                    <a:lnB>
                      <a:noFill/>
                    </a:lnB>
                    <a:solidFill>
                      <a:srgbClr val="80FFFF"/>
                    </a:solidFill>
                  </a:tcPr>
                </a:tc>
              </a:tr>
            </a:tbl>
          </a:graphicData>
        </a:graphic>
      </p:graphicFrame>
      <p:sp>
        <p:nvSpPr>
          <p:cNvPr id="3" name="Szövegdoboz 2"/>
          <p:cNvSpPr txBox="1"/>
          <p:nvPr/>
        </p:nvSpPr>
        <p:spPr>
          <a:xfrm>
            <a:off x="755576" y="620688"/>
            <a:ext cx="3312368" cy="461665"/>
          </a:xfrm>
          <a:prstGeom prst="rect">
            <a:avLst/>
          </a:prstGeom>
          <a:noFill/>
        </p:spPr>
        <p:txBody>
          <a:bodyPr wrap="square" rtlCol="0">
            <a:spAutoFit/>
          </a:bodyPr>
          <a:lstStyle/>
          <a:p>
            <a:r>
              <a:rPr lang="hu-HU" sz="2400" b="1" i="1" dirty="0" smtClean="0"/>
              <a:t>SPORTOLÓK</a:t>
            </a:r>
            <a:endParaRPr lang="en-US" sz="2400" b="1" i="1" dirty="0"/>
          </a:p>
        </p:txBody>
      </p:sp>
      <p:sp>
        <p:nvSpPr>
          <p:cNvPr id="4" name="Szövegdoboz 3"/>
          <p:cNvSpPr txBox="1"/>
          <p:nvPr/>
        </p:nvSpPr>
        <p:spPr>
          <a:xfrm>
            <a:off x="1043608" y="1124744"/>
            <a:ext cx="295232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VO2max (ml/kg/min)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858107" y="445314"/>
            <a:ext cx="2197846" cy="461665"/>
          </a:xfrm>
          <a:prstGeom prst="rect">
            <a:avLst/>
          </a:prstGeom>
          <a:noFill/>
        </p:spPr>
        <p:txBody>
          <a:bodyPr wrap="none" rtlCol="0">
            <a:spAutoFit/>
          </a:bodyPr>
          <a:lstStyle/>
          <a:p>
            <a:r>
              <a:rPr lang="hu-HU" sz="2400" dirty="0" err="1" smtClean="0"/>
              <a:t>Biceps</a:t>
            </a:r>
            <a:r>
              <a:rPr lang="hu-HU" sz="2400" dirty="0" smtClean="0"/>
              <a:t> gyakorlat</a:t>
            </a:r>
            <a:endParaRPr lang="hu-HU" sz="2400" dirty="0"/>
          </a:p>
        </p:txBody>
      </p:sp>
      <p:sp>
        <p:nvSpPr>
          <p:cNvPr id="3" name="Szövegdoboz 2"/>
          <p:cNvSpPr txBox="1"/>
          <p:nvPr/>
        </p:nvSpPr>
        <p:spPr>
          <a:xfrm>
            <a:off x="2771800" y="949370"/>
            <a:ext cx="3958520" cy="400110"/>
          </a:xfrm>
          <a:prstGeom prst="rect">
            <a:avLst/>
          </a:prstGeom>
          <a:noFill/>
        </p:spPr>
        <p:txBody>
          <a:bodyPr wrap="none" rtlCol="0">
            <a:spAutoFit/>
          </a:bodyPr>
          <a:lstStyle/>
          <a:p>
            <a:r>
              <a:rPr lang="hu-HU" sz="2000" dirty="0" smtClean="0"/>
              <a:t>Nők 2 kg, férfiak 4 kg, 30 másodperc</a:t>
            </a:r>
            <a:endParaRPr lang="hu-HU" sz="2000" dirty="0"/>
          </a:p>
        </p:txBody>
      </p:sp>
      <p:graphicFrame>
        <p:nvGraphicFramePr>
          <p:cNvPr id="4" name="Táblázat 3"/>
          <p:cNvGraphicFramePr>
            <a:graphicFrameLocks noGrp="1"/>
          </p:cNvGraphicFramePr>
          <p:nvPr>
            <p:extLst>
              <p:ext uri="{D42A27DB-BD31-4B8C-83A1-F6EECF244321}">
                <p14:modId xmlns:p14="http://schemas.microsoft.com/office/powerpoint/2010/main" val="97013245"/>
              </p:ext>
            </p:extLst>
          </p:nvPr>
        </p:nvGraphicFramePr>
        <p:xfrm>
          <a:off x="177221" y="2492896"/>
          <a:ext cx="4563700" cy="3777280"/>
        </p:xfrm>
        <a:graphic>
          <a:graphicData uri="http://schemas.openxmlformats.org/drawingml/2006/table">
            <a:tbl>
              <a:tblPr/>
              <a:tblGrid>
                <a:gridCol w="577489"/>
                <a:gridCol w="1628376"/>
                <a:gridCol w="729459"/>
                <a:gridCol w="1628376"/>
              </a:tblGrid>
              <a:tr h="472160">
                <a:tc>
                  <a:txBody>
                    <a:bodyPr/>
                    <a:lstStyle/>
                    <a:p>
                      <a:pPr algn="ctr"/>
                      <a:r>
                        <a:rPr lang="hu-HU" sz="1400" dirty="0" err="1"/>
                        <a:t>Age</a:t>
                      </a:r>
                      <a:endParaRPr lang="hu-HU" sz="1400" dirty="0"/>
                    </a:p>
                  </a:txBody>
                  <a:tcPr marL="56575" marR="56575" marT="28287" marB="28287" anchor="ctr">
                    <a:lnL>
                      <a:noFill/>
                    </a:lnL>
                    <a:lnR>
                      <a:noFill/>
                    </a:lnR>
                    <a:lnT>
                      <a:noFill/>
                    </a:lnT>
                    <a:lnB>
                      <a:noFill/>
                    </a:lnB>
                  </a:tcPr>
                </a:tc>
                <a:tc>
                  <a:txBody>
                    <a:bodyPr/>
                    <a:lstStyle/>
                    <a:p>
                      <a:pPr algn="ctr"/>
                      <a:r>
                        <a:rPr lang="hu-HU" sz="1400"/>
                        <a:t>below average</a:t>
                      </a:r>
                    </a:p>
                  </a:txBody>
                  <a:tcPr marL="56575" marR="56575" marT="28287" marB="28287" anchor="ctr">
                    <a:lnL>
                      <a:noFill/>
                    </a:lnL>
                    <a:lnR>
                      <a:noFill/>
                    </a:lnR>
                    <a:lnT>
                      <a:noFill/>
                    </a:lnT>
                    <a:lnB>
                      <a:noFill/>
                    </a:lnB>
                  </a:tcPr>
                </a:tc>
                <a:tc>
                  <a:txBody>
                    <a:bodyPr/>
                    <a:lstStyle/>
                    <a:p>
                      <a:pPr algn="ctr"/>
                      <a:r>
                        <a:rPr lang="hu-HU" sz="1400"/>
                        <a:t>average</a:t>
                      </a:r>
                    </a:p>
                  </a:txBody>
                  <a:tcPr marL="56575" marR="56575" marT="28287" marB="28287" anchor="ctr">
                    <a:lnL>
                      <a:noFill/>
                    </a:lnL>
                    <a:lnR>
                      <a:noFill/>
                    </a:lnR>
                    <a:lnT>
                      <a:noFill/>
                    </a:lnT>
                    <a:lnB>
                      <a:noFill/>
                    </a:lnB>
                  </a:tcPr>
                </a:tc>
                <a:tc>
                  <a:txBody>
                    <a:bodyPr/>
                    <a:lstStyle/>
                    <a:p>
                      <a:pPr algn="ctr"/>
                      <a:r>
                        <a:rPr lang="hu-HU" sz="1400"/>
                        <a:t>above average</a:t>
                      </a:r>
                    </a:p>
                  </a:txBody>
                  <a:tcPr marL="56575" marR="56575" marT="28287" marB="28287" anchor="ctr">
                    <a:lnL>
                      <a:noFill/>
                    </a:lnL>
                    <a:lnR>
                      <a:noFill/>
                    </a:lnR>
                    <a:lnT>
                      <a:noFill/>
                    </a:lnT>
                    <a:lnB>
                      <a:noFill/>
                    </a:lnB>
                  </a:tcPr>
                </a:tc>
              </a:tr>
              <a:tr h="472160">
                <a:tc>
                  <a:txBody>
                    <a:bodyPr/>
                    <a:lstStyle/>
                    <a:p>
                      <a:pPr algn="ctr"/>
                      <a:r>
                        <a:rPr lang="hu-HU" sz="1400" dirty="0"/>
                        <a:t>60-64</a:t>
                      </a:r>
                    </a:p>
                  </a:txBody>
                  <a:tcPr marL="56575" marR="56575" marT="28287" marB="28287" anchor="ctr">
                    <a:lnL>
                      <a:noFill/>
                    </a:lnL>
                    <a:lnR>
                      <a:noFill/>
                    </a:lnR>
                    <a:lnT>
                      <a:noFill/>
                    </a:lnT>
                    <a:lnB>
                      <a:noFill/>
                    </a:lnB>
                  </a:tcPr>
                </a:tc>
                <a:tc>
                  <a:txBody>
                    <a:bodyPr/>
                    <a:lstStyle/>
                    <a:p>
                      <a:pPr algn="ctr"/>
                      <a:r>
                        <a:rPr lang="hu-HU" sz="1400" dirty="0"/>
                        <a:t>&lt; 16</a:t>
                      </a:r>
                    </a:p>
                  </a:txBody>
                  <a:tcPr marL="56575" marR="56575" marT="28287" marB="28287" anchor="ctr">
                    <a:lnL>
                      <a:noFill/>
                    </a:lnL>
                    <a:lnR>
                      <a:noFill/>
                    </a:lnR>
                    <a:lnT>
                      <a:noFill/>
                    </a:lnT>
                    <a:lnB>
                      <a:noFill/>
                    </a:lnB>
                  </a:tcPr>
                </a:tc>
                <a:tc>
                  <a:txBody>
                    <a:bodyPr/>
                    <a:lstStyle/>
                    <a:p>
                      <a:pPr algn="ctr"/>
                      <a:r>
                        <a:rPr lang="hu-HU" sz="1400"/>
                        <a:t>16 to 22</a:t>
                      </a:r>
                    </a:p>
                  </a:txBody>
                  <a:tcPr marL="56575" marR="56575" marT="28287" marB="28287" anchor="ctr">
                    <a:lnL>
                      <a:noFill/>
                    </a:lnL>
                    <a:lnR>
                      <a:noFill/>
                    </a:lnR>
                    <a:lnT>
                      <a:noFill/>
                    </a:lnT>
                    <a:lnB>
                      <a:noFill/>
                    </a:lnB>
                  </a:tcPr>
                </a:tc>
                <a:tc>
                  <a:txBody>
                    <a:bodyPr/>
                    <a:lstStyle/>
                    <a:p>
                      <a:pPr algn="ctr"/>
                      <a:r>
                        <a:rPr lang="hu-HU" sz="1400"/>
                        <a:t>&gt; 22</a:t>
                      </a:r>
                    </a:p>
                  </a:txBody>
                  <a:tcPr marL="56575" marR="56575" marT="28287" marB="28287" anchor="ctr">
                    <a:lnL>
                      <a:noFill/>
                    </a:lnL>
                    <a:lnR>
                      <a:noFill/>
                    </a:lnR>
                    <a:lnT>
                      <a:noFill/>
                    </a:lnT>
                    <a:lnB>
                      <a:noFill/>
                    </a:lnB>
                  </a:tcPr>
                </a:tc>
              </a:tr>
              <a:tr h="472160">
                <a:tc>
                  <a:txBody>
                    <a:bodyPr/>
                    <a:lstStyle/>
                    <a:p>
                      <a:pPr algn="ctr"/>
                      <a:r>
                        <a:rPr lang="hu-HU" sz="1400"/>
                        <a:t>65-69</a:t>
                      </a:r>
                    </a:p>
                  </a:txBody>
                  <a:tcPr marL="56575" marR="56575" marT="28287" marB="28287" anchor="ctr">
                    <a:lnL>
                      <a:noFill/>
                    </a:lnL>
                    <a:lnR>
                      <a:noFill/>
                    </a:lnR>
                    <a:lnT>
                      <a:noFill/>
                    </a:lnT>
                    <a:lnB>
                      <a:noFill/>
                    </a:lnB>
                  </a:tcPr>
                </a:tc>
                <a:tc>
                  <a:txBody>
                    <a:bodyPr/>
                    <a:lstStyle/>
                    <a:p>
                      <a:pPr algn="ctr"/>
                      <a:r>
                        <a:rPr lang="hu-HU" sz="1400" dirty="0"/>
                        <a:t>&lt; 15</a:t>
                      </a:r>
                    </a:p>
                  </a:txBody>
                  <a:tcPr marL="56575" marR="56575" marT="28287" marB="28287" anchor="ctr">
                    <a:lnL>
                      <a:noFill/>
                    </a:lnL>
                    <a:lnR>
                      <a:noFill/>
                    </a:lnR>
                    <a:lnT>
                      <a:noFill/>
                    </a:lnT>
                    <a:lnB>
                      <a:noFill/>
                    </a:lnB>
                  </a:tcPr>
                </a:tc>
                <a:tc>
                  <a:txBody>
                    <a:bodyPr/>
                    <a:lstStyle/>
                    <a:p>
                      <a:pPr algn="ctr"/>
                      <a:r>
                        <a:rPr lang="hu-HU" sz="1400"/>
                        <a:t>15 to 21</a:t>
                      </a:r>
                    </a:p>
                  </a:txBody>
                  <a:tcPr marL="56575" marR="56575" marT="28287" marB="28287" anchor="ctr">
                    <a:lnL>
                      <a:noFill/>
                    </a:lnL>
                    <a:lnR>
                      <a:noFill/>
                    </a:lnR>
                    <a:lnT>
                      <a:noFill/>
                    </a:lnT>
                    <a:lnB>
                      <a:noFill/>
                    </a:lnB>
                  </a:tcPr>
                </a:tc>
                <a:tc>
                  <a:txBody>
                    <a:bodyPr/>
                    <a:lstStyle/>
                    <a:p>
                      <a:pPr algn="ctr"/>
                      <a:r>
                        <a:rPr lang="hu-HU" sz="1400" dirty="0"/>
                        <a:t>&gt; 21</a:t>
                      </a:r>
                    </a:p>
                  </a:txBody>
                  <a:tcPr marL="56575" marR="56575" marT="28287" marB="28287" anchor="ctr">
                    <a:lnL>
                      <a:noFill/>
                    </a:lnL>
                    <a:lnR>
                      <a:noFill/>
                    </a:lnR>
                    <a:lnT>
                      <a:noFill/>
                    </a:lnT>
                    <a:lnB>
                      <a:noFill/>
                    </a:lnB>
                  </a:tcPr>
                </a:tc>
              </a:tr>
              <a:tr h="472160">
                <a:tc>
                  <a:txBody>
                    <a:bodyPr/>
                    <a:lstStyle/>
                    <a:p>
                      <a:pPr algn="ctr"/>
                      <a:r>
                        <a:rPr lang="hu-HU" sz="1400"/>
                        <a:t>70-74</a:t>
                      </a:r>
                    </a:p>
                  </a:txBody>
                  <a:tcPr marL="56575" marR="56575" marT="28287" marB="28287" anchor="ctr">
                    <a:lnL>
                      <a:noFill/>
                    </a:lnL>
                    <a:lnR>
                      <a:noFill/>
                    </a:lnR>
                    <a:lnT>
                      <a:noFill/>
                    </a:lnT>
                    <a:lnB>
                      <a:noFill/>
                    </a:lnB>
                  </a:tcPr>
                </a:tc>
                <a:tc>
                  <a:txBody>
                    <a:bodyPr/>
                    <a:lstStyle/>
                    <a:p>
                      <a:pPr algn="ctr"/>
                      <a:r>
                        <a:rPr lang="hu-HU" sz="1400" dirty="0"/>
                        <a:t>&lt; 14</a:t>
                      </a:r>
                    </a:p>
                  </a:txBody>
                  <a:tcPr marL="56575" marR="56575" marT="28287" marB="28287" anchor="ctr">
                    <a:lnL>
                      <a:noFill/>
                    </a:lnL>
                    <a:lnR>
                      <a:noFill/>
                    </a:lnR>
                    <a:lnT>
                      <a:noFill/>
                    </a:lnT>
                    <a:lnB>
                      <a:noFill/>
                    </a:lnB>
                  </a:tcPr>
                </a:tc>
                <a:tc>
                  <a:txBody>
                    <a:bodyPr/>
                    <a:lstStyle/>
                    <a:p>
                      <a:pPr algn="ctr"/>
                      <a:r>
                        <a:rPr lang="hu-HU" sz="1400"/>
                        <a:t>14 to 21</a:t>
                      </a:r>
                    </a:p>
                  </a:txBody>
                  <a:tcPr marL="56575" marR="56575" marT="28287" marB="28287" anchor="ctr">
                    <a:lnL>
                      <a:noFill/>
                    </a:lnL>
                    <a:lnR>
                      <a:noFill/>
                    </a:lnR>
                    <a:lnT>
                      <a:noFill/>
                    </a:lnT>
                    <a:lnB>
                      <a:noFill/>
                    </a:lnB>
                  </a:tcPr>
                </a:tc>
                <a:tc>
                  <a:txBody>
                    <a:bodyPr/>
                    <a:lstStyle/>
                    <a:p>
                      <a:pPr algn="ctr"/>
                      <a:r>
                        <a:rPr lang="hu-HU" sz="1400"/>
                        <a:t>&gt; 21</a:t>
                      </a:r>
                    </a:p>
                  </a:txBody>
                  <a:tcPr marL="56575" marR="56575" marT="28287" marB="28287" anchor="ctr">
                    <a:lnL>
                      <a:noFill/>
                    </a:lnL>
                    <a:lnR>
                      <a:noFill/>
                    </a:lnR>
                    <a:lnT>
                      <a:noFill/>
                    </a:lnT>
                    <a:lnB>
                      <a:noFill/>
                    </a:lnB>
                  </a:tcPr>
                </a:tc>
              </a:tr>
              <a:tr h="472160">
                <a:tc>
                  <a:txBody>
                    <a:bodyPr/>
                    <a:lstStyle/>
                    <a:p>
                      <a:pPr algn="ctr"/>
                      <a:r>
                        <a:rPr lang="hu-HU" sz="1400"/>
                        <a:t>75-79</a:t>
                      </a:r>
                    </a:p>
                  </a:txBody>
                  <a:tcPr marL="56575" marR="56575" marT="28287" marB="28287" anchor="ctr">
                    <a:lnL>
                      <a:noFill/>
                    </a:lnL>
                    <a:lnR>
                      <a:noFill/>
                    </a:lnR>
                    <a:lnT>
                      <a:noFill/>
                    </a:lnT>
                    <a:lnB>
                      <a:noFill/>
                    </a:lnB>
                  </a:tcPr>
                </a:tc>
                <a:tc>
                  <a:txBody>
                    <a:bodyPr/>
                    <a:lstStyle/>
                    <a:p>
                      <a:pPr algn="ctr"/>
                      <a:r>
                        <a:rPr lang="hu-HU" sz="1400"/>
                        <a:t>&lt; 13</a:t>
                      </a:r>
                    </a:p>
                  </a:txBody>
                  <a:tcPr marL="56575" marR="56575" marT="28287" marB="28287" anchor="ctr">
                    <a:lnL>
                      <a:noFill/>
                    </a:lnL>
                    <a:lnR>
                      <a:noFill/>
                    </a:lnR>
                    <a:lnT>
                      <a:noFill/>
                    </a:lnT>
                    <a:lnB>
                      <a:noFill/>
                    </a:lnB>
                  </a:tcPr>
                </a:tc>
                <a:tc>
                  <a:txBody>
                    <a:bodyPr/>
                    <a:lstStyle/>
                    <a:p>
                      <a:pPr algn="ctr"/>
                      <a:r>
                        <a:rPr lang="hu-HU" sz="1400" dirty="0"/>
                        <a:t>13 </a:t>
                      </a:r>
                      <a:r>
                        <a:rPr lang="hu-HU" sz="1400" dirty="0" err="1"/>
                        <a:t>to</a:t>
                      </a:r>
                      <a:r>
                        <a:rPr lang="hu-HU" sz="1400" dirty="0"/>
                        <a:t> 19</a:t>
                      </a:r>
                    </a:p>
                  </a:txBody>
                  <a:tcPr marL="56575" marR="56575" marT="28287" marB="28287" anchor="ctr">
                    <a:lnL>
                      <a:noFill/>
                    </a:lnL>
                    <a:lnR>
                      <a:noFill/>
                    </a:lnR>
                    <a:lnT>
                      <a:noFill/>
                    </a:lnT>
                    <a:lnB>
                      <a:noFill/>
                    </a:lnB>
                  </a:tcPr>
                </a:tc>
                <a:tc>
                  <a:txBody>
                    <a:bodyPr/>
                    <a:lstStyle/>
                    <a:p>
                      <a:pPr algn="ctr"/>
                      <a:r>
                        <a:rPr lang="hu-HU" sz="1400"/>
                        <a:t>&gt; 19</a:t>
                      </a:r>
                    </a:p>
                  </a:txBody>
                  <a:tcPr marL="56575" marR="56575" marT="28287" marB="28287" anchor="ctr">
                    <a:lnL>
                      <a:noFill/>
                    </a:lnL>
                    <a:lnR>
                      <a:noFill/>
                    </a:lnR>
                    <a:lnT>
                      <a:noFill/>
                    </a:lnT>
                    <a:lnB>
                      <a:noFill/>
                    </a:lnB>
                  </a:tcPr>
                </a:tc>
              </a:tr>
              <a:tr h="472160">
                <a:tc>
                  <a:txBody>
                    <a:bodyPr/>
                    <a:lstStyle/>
                    <a:p>
                      <a:pPr algn="ctr"/>
                      <a:r>
                        <a:rPr lang="hu-HU" sz="1400"/>
                        <a:t>80-84</a:t>
                      </a:r>
                    </a:p>
                  </a:txBody>
                  <a:tcPr marL="56575" marR="56575" marT="28287" marB="28287" anchor="ctr">
                    <a:lnL>
                      <a:noFill/>
                    </a:lnL>
                    <a:lnR>
                      <a:noFill/>
                    </a:lnR>
                    <a:lnT>
                      <a:noFill/>
                    </a:lnT>
                    <a:lnB>
                      <a:noFill/>
                    </a:lnB>
                  </a:tcPr>
                </a:tc>
                <a:tc>
                  <a:txBody>
                    <a:bodyPr/>
                    <a:lstStyle/>
                    <a:p>
                      <a:pPr algn="ctr"/>
                      <a:r>
                        <a:rPr lang="hu-HU" sz="1400"/>
                        <a:t>&lt; 13</a:t>
                      </a:r>
                    </a:p>
                  </a:txBody>
                  <a:tcPr marL="56575" marR="56575" marT="28287" marB="28287" anchor="ctr">
                    <a:lnL>
                      <a:noFill/>
                    </a:lnL>
                    <a:lnR>
                      <a:noFill/>
                    </a:lnR>
                    <a:lnT>
                      <a:noFill/>
                    </a:lnT>
                    <a:lnB>
                      <a:noFill/>
                    </a:lnB>
                  </a:tcPr>
                </a:tc>
                <a:tc>
                  <a:txBody>
                    <a:bodyPr/>
                    <a:lstStyle/>
                    <a:p>
                      <a:pPr algn="ctr"/>
                      <a:r>
                        <a:rPr lang="hu-HU" sz="1400" dirty="0"/>
                        <a:t>13 </a:t>
                      </a:r>
                      <a:r>
                        <a:rPr lang="hu-HU" sz="1400" dirty="0" err="1"/>
                        <a:t>to</a:t>
                      </a:r>
                      <a:r>
                        <a:rPr lang="hu-HU" sz="1400" dirty="0"/>
                        <a:t> 19</a:t>
                      </a:r>
                    </a:p>
                  </a:txBody>
                  <a:tcPr marL="56575" marR="56575" marT="28287" marB="28287" anchor="ctr">
                    <a:lnL>
                      <a:noFill/>
                    </a:lnL>
                    <a:lnR>
                      <a:noFill/>
                    </a:lnR>
                    <a:lnT>
                      <a:noFill/>
                    </a:lnT>
                    <a:lnB>
                      <a:noFill/>
                    </a:lnB>
                  </a:tcPr>
                </a:tc>
                <a:tc>
                  <a:txBody>
                    <a:bodyPr/>
                    <a:lstStyle/>
                    <a:p>
                      <a:pPr algn="ctr"/>
                      <a:r>
                        <a:rPr lang="hu-HU" sz="1400" dirty="0"/>
                        <a:t>&gt; 19</a:t>
                      </a:r>
                    </a:p>
                  </a:txBody>
                  <a:tcPr marL="56575" marR="56575" marT="28287" marB="28287" anchor="ctr">
                    <a:lnL>
                      <a:noFill/>
                    </a:lnL>
                    <a:lnR>
                      <a:noFill/>
                    </a:lnR>
                    <a:lnT>
                      <a:noFill/>
                    </a:lnT>
                    <a:lnB>
                      <a:noFill/>
                    </a:lnB>
                  </a:tcPr>
                </a:tc>
              </a:tr>
              <a:tr h="472160">
                <a:tc>
                  <a:txBody>
                    <a:bodyPr/>
                    <a:lstStyle/>
                    <a:p>
                      <a:pPr algn="ctr"/>
                      <a:r>
                        <a:rPr lang="hu-HU" sz="1400"/>
                        <a:t>85-89</a:t>
                      </a:r>
                    </a:p>
                  </a:txBody>
                  <a:tcPr marL="56575" marR="56575" marT="28287" marB="28287" anchor="ctr">
                    <a:lnL>
                      <a:noFill/>
                    </a:lnL>
                    <a:lnR>
                      <a:noFill/>
                    </a:lnR>
                    <a:lnT>
                      <a:noFill/>
                    </a:lnT>
                    <a:lnB>
                      <a:noFill/>
                    </a:lnB>
                  </a:tcPr>
                </a:tc>
                <a:tc>
                  <a:txBody>
                    <a:bodyPr/>
                    <a:lstStyle/>
                    <a:p>
                      <a:pPr algn="ctr"/>
                      <a:r>
                        <a:rPr lang="hu-HU" sz="1400"/>
                        <a:t>&lt; 11</a:t>
                      </a:r>
                    </a:p>
                  </a:txBody>
                  <a:tcPr marL="56575" marR="56575" marT="28287" marB="28287" anchor="ctr">
                    <a:lnL>
                      <a:noFill/>
                    </a:lnL>
                    <a:lnR>
                      <a:noFill/>
                    </a:lnR>
                    <a:lnT>
                      <a:noFill/>
                    </a:lnT>
                    <a:lnB>
                      <a:noFill/>
                    </a:lnB>
                  </a:tcPr>
                </a:tc>
                <a:tc>
                  <a:txBody>
                    <a:bodyPr/>
                    <a:lstStyle/>
                    <a:p>
                      <a:pPr algn="ctr"/>
                      <a:r>
                        <a:rPr lang="hu-HU" sz="1400"/>
                        <a:t>11 to 17</a:t>
                      </a:r>
                    </a:p>
                  </a:txBody>
                  <a:tcPr marL="56575" marR="56575" marT="28287" marB="28287" anchor="ctr">
                    <a:lnL>
                      <a:noFill/>
                    </a:lnL>
                    <a:lnR>
                      <a:noFill/>
                    </a:lnR>
                    <a:lnT>
                      <a:noFill/>
                    </a:lnT>
                    <a:lnB>
                      <a:noFill/>
                    </a:lnB>
                  </a:tcPr>
                </a:tc>
                <a:tc>
                  <a:txBody>
                    <a:bodyPr/>
                    <a:lstStyle/>
                    <a:p>
                      <a:pPr algn="ctr"/>
                      <a:r>
                        <a:rPr lang="hu-HU" sz="1400" dirty="0"/>
                        <a:t>&gt; 17</a:t>
                      </a:r>
                    </a:p>
                  </a:txBody>
                  <a:tcPr marL="56575" marR="56575" marT="28287" marB="28287" anchor="ctr">
                    <a:lnL>
                      <a:noFill/>
                    </a:lnL>
                    <a:lnR>
                      <a:noFill/>
                    </a:lnR>
                    <a:lnT>
                      <a:noFill/>
                    </a:lnT>
                    <a:lnB>
                      <a:noFill/>
                    </a:lnB>
                  </a:tcPr>
                </a:tc>
              </a:tr>
              <a:tr h="472160">
                <a:tc>
                  <a:txBody>
                    <a:bodyPr/>
                    <a:lstStyle/>
                    <a:p>
                      <a:pPr algn="ctr"/>
                      <a:r>
                        <a:rPr lang="hu-HU" sz="1400"/>
                        <a:t>90-94</a:t>
                      </a:r>
                    </a:p>
                  </a:txBody>
                  <a:tcPr marL="56575" marR="56575" marT="28287" marB="28287" anchor="ctr">
                    <a:lnL>
                      <a:noFill/>
                    </a:lnL>
                    <a:lnR>
                      <a:noFill/>
                    </a:lnR>
                    <a:lnT>
                      <a:noFill/>
                    </a:lnT>
                    <a:lnB>
                      <a:noFill/>
                    </a:lnB>
                  </a:tcPr>
                </a:tc>
                <a:tc>
                  <a:txBody>
                    <a:bodyPr/>
                    <a:lstStyle/>
                    <a:p>
                      <a:pPr algn="ctr"/>
                      <a:r>
                        <a:rPr lang="hu-HU" sz="1400"/>
                        <a:t>&lt; 10</a:t>
                      </a:r>
                    </a:p>
                  </a:txBody>
                  <a:tcPr marL="56575" marR="56575" marT="28287" marB="28287" anchor="ctr">
                    <a:lnL>
                      <a:noFill/>
                    </a:lnL>
                    <a:lnR>
                      <a:noFill/>
                    </a:lnR>
                    <a:lnT>
                      <a:noFill/>
                    </a:lnT>
                    <a:lnB>
                      <a:noFill/>
                    </a:lnB>
                  </a:tcPr>
                </a:tc>
                <a:tc>
                  <a:txBody>
                    <a:bodyPr/>
                    <a:lstStyle/>
                    <a:p>
                      <a:pPr algn="ctr"/>
                      <a:r>
                        <a:rPr lang="hu-HU" sz="1400"/>
                        <a:t>10 to 14</a:t>
                      </a:r>
                    </a:p>
                  </a:txBody>
                  <a:tcPr marL="56575" marR="56575" marT="28287" marB="28287" anchor="ctr">
                    <a:lnL>
                      <a:noFill/>
                    </a:lnL>
                    <a:lnR>
                      <a:noFill/>
                    </a:lnR>
                    <a:lnT>
                      <a:noFill/>
                    </a:lnT>
                    <a:lnB>
                      <a:noFill/>
                    </a:lnB>
                  </a:tcPr>
                </a:tc>
                <a:tc>
                  <a:txBody>
                    <a:bodyPr/>
                    <a:lstStyle/>
                    <a:p>
                      <a:pPr algn="ctr"/>
                      <a:r>
                        <a:rPr lang="hu-HU" sz="1400" dirty="0"/>
                        <a:t>&gt; 14</a:t>
                      </a:r>
                    </a:p>
                  </a:txBody>
                  <a:tcPr marL="56575" marR="56575" marT="28287" marB="28287" anchor="ctr">
                    <a:lnL>
                      <a:noFill/>
                    </a:lnL>
                    <a:lnR>
                      <a:noFill/>
                    </a:lnR>
                    <a:lnT>
                      <a:noFill/>
                    </a:lnT>
                    <a:lnB>
                      <a:noFill/>
                    </a:lnB>
                  </a:tcPr>
                </a:tc>
              </a:tr>
            </a:tbl>
          </a:graphicData>
        </a:graphic>
      </p:graphicFrame>
      <p:graphicFrame>
        <p:nvGraphicFramePr>
          <p:cNvPr id="5" name="Táblázat 4"/>
          <p:cNvGraphicFramePr>
            <a:graphicFrameLocks noGrp="1"/>
          </p:cNvGraphicFramePr>
          <p:nvPr>
            <p:extLst>
              <p:ext uri="{D42A27DB-BD31-4B8C-83A1-F6EECF244321}">
                <p14:modId xmlns:p14="http://schemas.microsoft.com/office/powerpoint/2010/main" val="3936438926"/>
              </p:ext>
            </p:extLst>
          </p:nvPr>
        </p:nvGraphicFramePr>
        <p:xfrm>
          <a:off x="4706224" y="2492896"/>
          <a:ext cx="4330271" cy="3777280"/>
        </p:xfrm>
        <a:graphic>
          <a:graphicData uri="http://schemas.openxmlformats.org/drawingml/2006/table">
            <a:tbl>
              <a:tblPr/>
              <a:tblGrid>
                <a:gridCol w="561954"/>
                <a:gridCol w="1515982"/>
                <a:gridCol w="736353"/>
                <a:gridCol w="1515982"/>
              </a:tblGrid>
              <a:tr h="472160">
                <a:tc>
                  <a:txBody>
                    <a:bodyPr/>
                    <a:lstStyle/>
                    <a:p>
                      <a:pPr algn="ctr"/>
                      <a:r>
                        <a:rPr lang="hu-HU" sz="1400" dirty="0" err="1"/>
                        <a:t>Age</a:t>
                      </a:r>
                      <a:endParaRPr lang="hu-HU" sz="1400" dirty="0"/>
                    </a:p>
                  </a:txBody>
                  <a:tcPr marL="56575" marR="56575" marT="28287" marB="28287" anchor="ctr">
                    <a:lnL>
                      <a:noFill/>
                    </a:lnL>
                    <a:lnR>
                      <a:noFill/>
                    </a:lnR>
                    <a:lnT>
                      <a:noFill/>
                    </a:lnT>
                    <a:lnB>
                      <a:noFill/>
                    </a:lnB>
                  </a:tcPr>
                </a:tc>
                <a:tc>
                  <a:txBody>
                    <a:bodyPr/>
                    <a:lstStyle/>
                    <a:p>
                      <a:pPr algn="ctr"/>
                      <a:r>
                        <a:rPr lang="hu-HU" sz="1400"/>
                        <a:t>below average</a:t>
                      </a:r>
                    </a:p>
                  </a:txBody>
                  <a:tcPr marL="56575" marR="56575" marT="28287" marB="28287" anchor="ctr">
                    <a:lnL>
                      <a:noFill/>
                    </a:lnL>
                    <a:lnR>
                      <a:noFill/>
                    </a:lnR>
                    <a:lnT>
                      <a:noFill/>
                    </a:lnT>
                    <a:lnB>
                      <a:noFill/>
                    </a:lnB>
                  </a:tcPr>
                </a:tc>
                <a:tc>
                  <a:txBody>
                    <a:bodyPr/>
                    <a:lstStyle/>
                    <a:p>
                      <a:pPr algn="ctr"/>
                      <a:r>
                        <a:rPr lang="hu-HU" sz="1400"/>
                        <a:t>average</a:t>
                      </a:r>
                    </a:p>
                  </a:txBody>
                  <a:tcPr marL="56575" marR="56575" marT="28287" marB="28287" anchor="ctr">
                    <a:lnL>
                      <a:noFill/>
                    </a:lnL>
                    <a:lnR>
                      <a:noFill/>
                    </a:lnR>
                    <a:lnT>
                      <a:noFill/>
                    </a:lnT>
                    <a:lnB>
                      <a:noFill/>
                    </a:lnB>
                  </a:tcPr>
                </a:tc>
                <a:tc>
                  <a:txBody>
                    <a:bodyPr/>
                    <a:lstStyle/>
                    <a:p>
                      <a:pPr algn="ctr"/>
                      <a:r>
                        <a:rPr lang="hu-HU" sz="1400"/>
                        <a:t>above average</a:t>
                      </a:r>
                    </a:p>
                  </a:txBody>
                  <a:tcPr marL="56575" marR="56575" marT="28287" marB="28287" anchor="ctr">
                    <a:lnL>
                      <a:noFill/>
                    </a:lnL>
                    <a:lnR>
                      <a:noFill/>
                    </a:lnR>
                    <a:lnT>
                      <a:noFill/>
                    </a:lnT>
                    <a:lnB>
                      <a:noFill/>
                    </a:lnB>
                  </a:tcPr>
                </a:tc>
              </a:tr>
              <a:tr h="472160">
                <a:tc>
                  <a:txBody>
                    <a:bodyPr/>
                    <a:lstStyle/>
                    <a:p>
                      <a:pPr algn="ctr"/>
                      <a:r>
                        <a:rPr lang="hu-HU" sz="1400"/>
                        <a:t>60-64</a:t>
                      </a:r>
                    </a:p>
                  </a:txBody>
                  <a:tcPr marL="56575" marR="56575" marT="28287" marB="28287" anchor="ctr">
                    <a:lnL>
                      <a:noFill/>
                    </a:lnL>
                    <a:lnR>
                      <a:noFill/>
                    </a:lnR>
                    <a:lnT>
                      <a:noFill/>
                    </a:lnT>
                    <a:lnB>
                      <a:noFill/>
                    </a:lnB>
                  </a:tcPr>
                </a:tc>
                <a:tc>
                  <a:txBody>
                    <a:bodyPr/>
                    <a:lstStyle/>
                    <a:p>
                      <a:pPr algn="ctr"/>
                      <a:r>
                        <a:rPr lang="hu-HU" sz="1400" dirty="0"/>
                        <a:t>&lt; 13</a:t>
                      </a:r>
                    </a:p>
                  </a:txBody>
                  <a:tcPr marL="56575" marR="56575" marT="28287" marB="28287" anchor="ctr">
                    <a:lnL>
                      <a:noFill/>
                    </a:lnL>
                    <a:lnR>
                      <a:noFill/>
                    </a:lnR>
                    <a:lnT>
                      <a:noFill/>
                    </a:lnT>
                    <a:lnB>
                      <a:noFill/>
                    </a:lnB>
                  </a:tcPr>
                </a:tc>
                <a:tc>
                  <a:txBody>
                    <a:bodyPr/>
                    <a:lstStyle/>
                    <a:p>
                      <a:pPr algn="ctr"/>
                      <a:r>
                        <a:rPr lang="hu-HU" sz="1400"/>
                        <a:t>13 to 19</a:t>
                      </a:r>
                    </a:p>
                  </a:txBody>
                  <a:tcPr marL="56575" marR="56575" marT="28287" marB="28287" anchor="ctr">
                    <a:lnL>
                      <a:noFill/>
                    </a:lnL>
                    <a:lnR>
                      <a:noFill/>
                    </a:lnR>
                    <a:lnT>
                      <a:noFill/>
                    </a:lnT>
                    <a:lnB>
                      <a:noFill/>
                    </a:lnB>
                  </a:tcPr>
                </a:tc>
                <a:tc>
                  <a:txBody>
                    <a:bodyPr/>
                    <a:lstStyle/>
                    <a:p>
                      <a:pPr algn="ctr"/>
                      <a:r>
                        <a:rPr lang="hu-HU" sz="1400"/>
                        <a:t>&gt; 19</a:t>
                      </a:r>
                    </a:p>
                  </a:txBody>
                  <a:tcPr marL="56575" marR="56575" marT="28287" marB="28287" anchor="ctr">
                    <a:lnL>
                      <a:noFill/>
                    </a:lnL>
                    <a:lnR>
                      <a:noFill/>
                    </a:lnR>
                    <a:lnT>
                      <a:noFill/>
                    </a:lnT>
                    <a:lnB>
                      <a:noFill/>
                    </a:lnB>
                  </a:tcPr>
                </a:tc>
              </a:tr>
              <a:tr h="472160">
                <a:tc>
                  <a:txBody>
                    <a:bodyPr/>
                    <a:lstStyle/>
                    <a:p>
                      <a:pPr algn="ctr"/>
                      <a:r>
                        <a:rPr lang="hu-HU" sz="1400"/>
                        <a:t>65-69</a:t>
                      </a:r>
                    </a:p>
                  </a:txBody>
                  <a:tcPr marL="56575" marR="56575" marT="28287" marB="28287" anchor="ctr">
                    <a:lnL>
                      <a:noFill/>
                    </a:lnL>
                    <a:lnR>
                      <a:noFill/>
                    </a:lnR>
                    <a:lnT>
                      <a:noFill/>
                    </a:lnT>
                    <a:lnB>
                      <a:noFill/>
                    </a:lnB>
                  </a:tcPr>
                </a:tc>
                <a:tc>
                  <a:txBody>
                    <a:bodyPr/>
                    <a:lstStyle/>
                    <a:p>
                      <a:pPr algn="ctr"/>
                      <a:r>
                        <a:rPr lang="hu-HU" sz="1400" dirty="0"/>
                        <a:t>&lt; 12</a:t>
                      </a:r>
                    </a:p>
                  </a:txBody>
                  <a:tcPr marL="56575" marR="56575" marT="28287" marB="28287" anchor="ctr">
                    <a:lnL>
                      <a:noFill/>
                    </a:lnL>
                    <a:lnR>
                      <a:noFill/>
                    </a:lnR>
                    <a:lnT>
                      <a:noFill/>
                    </a:lnT>
                    <a:lnB>
                      <a:noFill/>
                    </a:lnB>
                  </a:tcPr>
                </a:tc>
                <a:tc>
                  <a:txBody>
                    <a:bodyPr/>
                    <a:lstStyle/>
                    <a:p>
                      <a:pPr algn="ctr"/>
                      <a:r>
                        <a:rPr lang="hu-HU" sz="1400"/>
                        <a:t>12 to 18</a:t>
                      </a:r>
                    </a:p>
                  </a:txBody>
                  <a:tcPr marL="56575" marR="56575" marT="28287" marB="28287" anchor="ctr">
                    <a:lnL>
                      <a:noFill/>
                    </a:lnL>
                    <a:lnR>
                      <a:noFill/>
                    </a:lnR>
                    <a:lnT>
                      <a:noFill/>
                    </a:lnT>
                    <a:lnB>
                      <a:noFill/>
                    </a:lnB>
                  </a:tcPr>
                </a:tc>
                <a:tc>
                  <a:txBody>
                    <a:bodyPr/>
                    <a:lstStyle/>
                    <a:p>
                      <a:pPr algn="ctr"/>
                      <a:r>
                        <a:rPr lang="hu-HU" sz="1400"/>
                        <a:t>&gt; 18</a:t>
                      </a:r>
                    </a:p>
                  </a:txBody>
                  <a:tcPr marL="56575" marR="56575" marT="28287" marB="28287" anchor="ctr">
                    <a:lnL>
                      <a:noFill/>
                    </a:lnL>
                    <a:lnR>
                      <a:noFill/>
                    </a:lnR>
                    <a:lnT>
                      <a:noFill/>
                    </a:lnT>
                    <a:lnB>
                      <a:noFill/>
                    </a:lnB>
                  </a:tcPr>
                </a:tc>
              </a:tr>
              <a:tr h="472160">
                <a:tc>
                  <a:txBody>
                    <a:bodyPr/>
                    <a:lstStyle/>
                    <a:p>
                      <a:pPr algn="ctr"/>
                      <a:r>
                        <a:rPr lang="hu-HU" sz="1400"/>
                        <a:t>70-74</a:t>
                      </a:r>
                    </a:p>
                  </a:txBody>
                  <a:tcPr marL="56575" marR="56575" marT="28287" marB="28287" anchor="ctr">
                    <a:lnL>
                      <a:noFill/>
                    </a:lnL>
                    <a:lnR>
                      <a:noFill/>
                    </a:lnR>
                    <a:lnT>
                      <a:noFill/>
                    </a:lnT>
                    <a:lnB>
                      <a:noFill/>
                    </a:lnB>
                  </a:tcPr>
                </a:tc>
                <a:tc>
                  <a:txBody>
                    <a:bodyPr/>
                    <a:lstStyle/>
                    <a:p>
                      <a:pPr algn="ctr"/>
                      <a:r>
                        <a:rPr lang="hu-HU" sz="1400" dirty="0"/>
                        <a:t>&lt; 12</a:t>
                      </a:r>
                    </a:p>
                  </a:txBody>
                  <a:tcPr marL="56575" marR="56575" marT="28287" marB="28287" anchor="ctr">
                    <a:lnL>
                      <a:noFill/>
                    </a:lnL>
                    <a:lnR>
                      <a:noFill/>
                    </a:lnR>
                    <a:lnT>
                      <a:noFill/>
                    </a:lnT>
                    <a:lnB>
                      <a:noFill/>
                    </a:lnB>
                  </a:tcPr>
                </a:tc>
                <a:tc>
                  <a:txBody>
                    <a:bodyPr/>
                    <a:lstStyle/>
                    <a:p>
                      <a:pPr algn="ctr"/>
                      <a:r>
                        <a:rPr lang="hu-HU" sz="1400" dirty="0"/>
                        <a:t>12 </a:t>
                      </a:r>
                      <a:r>
                        <a:rPr lang="hu-HU" sz="1400" dirty="0" err="1"/>
                        <a:t>to</a:t>
                      </a:r>
                      <a:r>
                        <a:rPr lang="hu-HU" sz="1400" dirty="0"/>
                        <a:t> 17</a:t>
                      </a:r>
                    </a:p>
                  </a:txBody>
                  <a:tcPr marL="56575" marR="56575" marT="28287" marB="28287" anchor="ctr">
                    <a:lnL>
                      <a:noFill/>
                    </a:lnL>
                    <a:lnR>
                      <a:noFill/>
                    </a:lnR>
                    <a:lnT>
                      <a:noFill/>
                    </a:lnT>
                    <a:lnB>
                      <a:noFill/>
                    </a:lnB>
                  </a:tcPr>
                </a:tc>
                <a:tc>
                  <a:txBody>
                    <a:bodyPr/>
                    <a:lstStyle/>
                    <a:p>
                      <a:pPr algn="ctr"/>
                      <a:r>
                        <a:rPr lang="hu-HU" sz="1400"/>
                        <a:t>&gt; 17</a:t>
                      </a:r>
                    </a:p>
                  </a:txBody>
                  <a:tcPr marL="56575" marR="56575" marT="28287" marB="28287" anchor="ctr">
                    <a:lnL>
                      <a:noFill/>
                    </a:lnL>
                    <a:lnR>
                      <a:noFill/>
                    </a:lnR>
                    <a:lnT>
                      <a:noFill/>
                    </a:lnT>
                    <a:lnB>
                      <a:noFill/>
                    </a:lnB>
                  </a:tcPr>
                </a:tc>
              </a:tr>
              <a:tr h="472160">
                <a:tc>
                  <a:txBody>
                    <a:bodyPr/>
                    <a:lstStyle/>
                    <a:p>
                      <a:pPr algn="ctr"/>
                      <a:r>
                        <a:rPr lang="hu-HU" sz="1400"/>
                        <a:t>75-79</a:t>
                      </a:r>
                    </a:p>
                  </a:txBody>
                  <a:tcPr marL="56575" marR="56575" marT="28287" marB="28287" anchor="ctr">
                    <a:lnL>
                      <a:noFill/>
                    </a:lnL>
                    <a:lnR>
                      <a:noFill/>
                    </a:lnR>
                    <a:lnT>
                      <a:noFill/>
                    </a:lnT>
                    <a:lnB>
                      <a:noFill/>
                    </a:lnB>
                  </a:tcPr>
                </a:tc>
                <a:tc>
                  <a:txBody>
                    <a:bodyPr/>
                    <a:lstStyle/>
                    <a:p>
                      <a:pPr algn="ctr"/>
                      <a:r>
                        <a:rPr lang="hu-HU" sz="1400"/>
                        <a:t>&lt; 11</a:t>
                      </a:r>
                    </a:p>
                  </a:txBody>
                  <a:tcPr marL="56575" marR="56575" marT="28287" marB="28287" anchor="ctr">
                    <a:lnL>
                      <a:noFill/>
                    </a:lnL>
                    <a:lnR>
                      <a:noFill/>
                    </a:lnR>
                    <a:lnT>
                      <a:noFill/>
                    </a:lnT>
                    <a:lnB>
                      <a:noFill/>
                    </a:lnB>
                  </a:tcPr>
                </a:tc>
                <a:tc>
                  <a:txBody>
                    <a:bodyPr/>
                    <a:lstStyle/>
                    <a:p>
                      <a:pPr algn="ctr"/>
                      <a:r>
                        <a:rPr lang="hu-HU" sz="1400" dirty="0"/>
                        <a:t>11 </a:t>
                      </a:r>
                      <a:r>
                        <a:rPr lang="hu-HU" sz="1400" dirty="0" err="1"/>
                        <a:t>to</a:t>
                      </a:r>
                      <a:r>
                        <a:rPr lang="hu-HU" sz="1400" dirty="0"/>
                        <a:t> 17</a:t>
                      </a:r>
                    </a:p>
                  </a:txBody>
                  <a:tcPr marL="56575" marR="56575" marT="28287" marB="28287" anchor="ctr">
                    <a:lnL>
                      <a:noFill/>
                    </a:lnL>
                    <a:lnR>
                      <a:noFill/>
                    </a:lnR>
                    <a:lnT>
                      <a:noFill/>
                    </a:lnT>
                    <a:lnB>
                      <a:noFill/>
                    </a:lnB>
                  </a:tcPr>
                </a:tc>
                <a:tc>
                  <a:txBody>
                    <a:bodyPr/>
                    <a:lstStyle/>
                    <a:p>
                      <a:pPr algn="ctr"/>
                      <a:r>
                        <a:rPr lang="hu-HU" sz="1400"/>
                        <a:t>&gt; 17</a:t>
                      </a:r>
                    </a:p>
                  </a:txBody>
                  <a:tcPr marL="56575" marR="56575" marT="28287" marB="28287" anchor="ctr">
                    <a:lnL>
                      <a:noFill/>
                    </a:lnL>
                    <a:lnR>
                      <a:noFill/>
                    </a:lnR>
                    <a:lnT>
                      <a:noFill/>
                    </a:lnT>
                    <a:lnB>
                      <a:noFill/>
                    </a:lnB>
                  </a:tcPr>
                </a:tc>
              </a:tr>
              <a:tr h="472160">
                <a:tc>
                  <a:txBody>
                    <a:bodyPr/>
                    <a:lstStyle/>
                    <a:p>
                      <a:pPr algn="ctr"/>
                      <a:r>
                        <a:rPr lang="hu-HU" sz="1400"/>
                        <a:t>80-84</a:t>
                      </a:r>
                    </a:p>
                  </a:txBody>
                  <a:tcPr marL="56575" marR="56575" marT="28287" marB="28287" anchor="ctr">
                    <a:lnL>
                      <a:noFill/>
                    </a:lnL>
                    <a:lnR>
                      <a:noFill/>
                    </a:lnR>
                    <a:lnT>
                      <a:noFill/>
                    </a:lnT>
                    <a:lnB>
                      <a:noFill/>
                    </a:lnB>
                  </a:tcPr>
                </a:tc>
                <a:tc>
                  <a:txBody>
                    <a:bodyPr/>
                    <a:lstStyle/>
                    <a:p>
                      <a:pPr algn="ctr"/>
                      <a:r>
                        <a:rPr lang="hu-HU" sz="1400"/>
                        <a:t>&lt; 10</a:t>
                      </a:r>
                    </a:p>
                  </a:txBody>
                  <a:tcPr marL="56575" marR="56575" marT="28287" marB="28287" anchor="ctr">
                    <a:lnL>
                      <a:noFill/>
                    </a:lnL>
                    <a:lnR>
                      <a:noFill/>
                    </a:lnR>
                    <a:lnT>
                      <a:noFill/>
                    </a:lnT>
                    <a:lnB>
                      <a:noFill/>
                    </a:lnB>
                  </a:tcPr>
                </a:tc>
                <a:tc>
                  <a:txBody>
                    <a:bodyPr/>
                    <a:lstStyle/>
                    <a:p>
                      <a:pPr algn="ctr"/>
                      <a:r>
                        <a:rPr lang="hu-HU" sz="1400" dirty="0"/>
                        <a:t>10 </a:t>
                      </a:r>
                      <a:r>
                        <a:rPr lang="hu-HU" sz="1400" dirty="0" err="1"/>
                        <a:t>to</a:t>
                      </a:r>
                      <a:r>
                        <a:rPr lang="hu-HU" sz="1400" dirty="0"/>
                        <a:t> 16</a:t>
                      </a:r>
                    </a:p>
                  </a:txBody>
                  <a:tcPr marL="56575" marR="56575" marT="28287" marB="28287" anchor="ctr">
                    <a:lnL>
                      <a:noFill/>
                    </a:lnL>
                    <a:lnR>
                      <a:noFill/>
                    </a:lnR>
                    <a:lnT>
                      <a:noFill/>
                    </a:lnT>
                    <a:lnB>
                      <a:noFill/>
                    </a:lnB>
                  </a:tcPr>
                </a:tc>
                <a:tc>
                  <a:txBody>
                    <a:bodyPr/>
                    <a:lstStyle/>
                    <a:p>
                      <a:pPr algn="ctr"/>
                      <a:r>
                        <a:rPr lang="hu-HU" sz="1400" dirty="0"/>
                        <a:t>&gt; 16</a:t>
                      </a:r>
                    </a:p>
                  </a:txBody>
                  <a:tcPr marL="56575" marR="56575" marT="28287" marB="28287" anchor="ctr">
                    <a:lnL>
                      <a:noFill/>
                    </a:lnL>
                    <a:lnR>
                      <a:noFill/>
                    </a:lnR>
                    <a:lnT>
                      <a:noFill/>
                    </a:lnT>
                    <a:lnB>
                      <a:noFill/>
                    </a:lnB>
                  </a:tcPr>
                </a:tc>
              </a:tr>
              <a:tr h="472160">
                <a:tc>
                  <a:txBody>
                    <a:bodyPr/>
                    <a:lstStyle/>
                    <a:p>
                      <a:pPr algn="ctr"/>
                      <a:r>
                        <a:rPr lang="hu-HU" sz="1400"/>
                        <a:t>85-89</a:t>
                      </a:r>
                    </a:p>
                  </a:txBody>
                  <a:tcPr marL="56575" marR="56575" marT="28287" marB="28287" anchor="ctr">
                    <a:lnL>
                      <a:noFill/>
                    </a:lnL>
                    <a:lnR>
                      <a:noFill/>
                    </a:lnR>
                    <a:lnT>
                      <a:noFill/>
                    </a:lnT>
                    <a:lnB>
                      <a:noFill/>
                    </a:lnB>
                  </a:tcPr>
                </a:tc>
                <a:tc>
                  <a:txBody>
                    <a:bodyPr/>
                    <a:lstStyle/>
                    <a:p>
                      <a:pPr algn="ctr"/>
                      <a:r>
                        <a:rPr lang="hu-HU" sz="1400"/>
                        <a:t>&lt; 10</a:t>
                      </a:r>
                    </a:p>
                  </a:txBody>
                  <a:tcPr marL="56575" marR="56575" marT="28287" marB="28287" anchor="ctr">
                    <a:lnL>
                      <a:noFill/>
                    </a:lnL>
                    <a:lnR>
                      <a:noFill/>
                    </a:lnR>
                    <a:lnT>
                      <a:noFill/>
                    </a:lnT>
                    <a:lnB>
                      <a:noFill/>
                    </a:lnB>
                  </a:tcPr>
                </a:tc>
                <a:tc>
                  <a:txBody>
                    <a:bodyPr/>
                    <a:lstStyle/>
                    <a:p>
                      <a:pPr algn="ctr"/>
                      <a:r>
                        <a:rPr lang="hu-HU" sz="1400"/>
                        <a:t>10 to 15</a:t>
                      </a:r>
                    </a:p>
                  </a:txBody>
                  <a:tcPr marL="56575" marR="56575" marT="28287" marB="28287" anchor="ctr">
                    <a:lnL>
                      <a:noFill/>
                    </a:lnL>
                    <a:lnR>
                      <a:noFill/>
                    </a:lnR>
                    <a:lnT>
                      <a:noFill/>
                    </a:lnT>
                    <a:lnB>
                      <a:noFill/>
                    </a:lnB>
                  </a:tcPr>
                </a:tc>
                <a:tc>
                  <a:txBody>
                    <a:bodyPr/>
                    <a:lstStyle/>
                    <a:p>
                      <a:pPr algn="ctr"/>
                      <a:r>
                        <a:rPr lang="hu-HU" sz="1400" dirty="0"/>
                        <a:t>&gt; 15</a:t>
                      </a:r>
                    </a:p>
                  </a:txBody>
                  <a:tcPr marL="56575" marR="56575" marT="28287" marB="28287" anchor="ctr">
                    <a:lnL>
                      <a:noFill/>
                    </a:lnL>
                    <a:lnR>
                      <a:noFill/>
                    </a:lnR>
                    <a:lnT>
                      <a:noFill/>
                    </a:lnT>
                    <a:lnB>
                      <a:noFill/>
                    </a:lnB>
                  </a:tcPr>
                </a:tc>
              </a:tr>
              <a:tr h="472160">
                <a:tc>
                  <a:txBody>
                    <a:bodyPr/>
                    <a:lstStyle/>
                    <a:p>
                      <a:pPr algn="ctr"/>
                      <a:r>
                        <a:rPr lang="hu-HU" sz="1400"/>
                        <a:t>90-94</a:t>
                      </a:r>
                    </a:p>
                  </a:txBody>
                  <a:tcPr marL="56575" marR="56575" marT="28287" marB="28287" anchor="ctr">
                    <a:lnL>
                      <a:noFill/>
                    </a:lnL>
                    <a:lnR>
                      <a:noFill/>
                    </a:lnR>
                    <a:lnT>
                      <a:noFill/>
                    </a:lnT>
                    <a:lnB>
                      <a:noFill/>
                    </a:lnB>
                  </a:tcPr>
                </a:tc>
                <a:tc>
                  <a:txBody>
                    <a:bodyPr/>
                    <a:lstStyle/>
                    <a:p>
                      <a:pPr algn="ctr"/>
                      <a:r>
                        <a:rPr lang="hu-HU" sz="1400"/>
                        <a:t>&lt; 8</a:t>
                      </a:r>
                    </a:p>
                  </a:txBody>
                  <a:tcPr marL="56575" marR="56575" marT="28287" marB="28287" anchor="ctr">
                    <a:lnL>
                      <a:noFill/>
                    </a:lnL>
                    <a:lnR>
                      <a:noFill/>
                    </a:lnR>
                    <a:lnT>
                      <a:noFill/>
                    </a:lnT>
                    <a:lnB>
                      <a:noFill/>
                    </a:lnB>
                  </a:tcPr>
                </a:tc>
                <a:tc>
                  <a:txBody>
                    <a:bodyPr/>
                    <a:lstStyle/>
                    <a:p>
                      <a:pPr algn="ctr"/>
                      <a:r>
                        <a:rPr lang="hu-HU" sz="1400"/>
                        <a:t>8 to 13</a:t>
                      </a:r>
                    </a:p>
                  </a:txBody>
                  <a:tcPr marL="56575" marR="56575" marT="28287" marB="28287" anchor="ctr">
                    <a:lnL>
                      <a:noFill/>
                    </a:lnL>
                    <a:lnR>
                      <a:noFill/>
                    </a:lnR>
                    <a:lnT>
                      <a:noFill/>
                    </a:lnT>
                    <a:lnB>
                      <a:noFill/>
                    </a:lnB>
                  </a:tcPr>
                </a:tc>
                <a:tc>
                  <a:txBody>
                    <a:bodyPr/>
                    <a:lstStyle/>
                    <a:p>
                      <a:pPr algn="ctr"/>
                      <a:r>
                        <a:rPr lang="hu-HU" sz="1400" dirty="0"/>
                        <a:t>&gt; 13</a:t>
                      </a:r>
                    </a:p>
                  </a:txBody>
                  <a:tcPr marL="56575" marR="56575" marT="28287" marB="28287" anchor="ctr">
                    <a:lnL>
                      <a:noFill/>
                    </a:lnL>
                    <a:lnR>
                      <a:noFill/>
                    </a:lnR>
                    <a:lnT>
                      <a:noFill/>
                    </a:lnT>
                    <a:lnB>
                      <a:noFill/>
                    </a:lnB>
                  </a:tcPr>
                </a:tc>
              </a:tr>
            </a:tbl>
          </a:graphicData>
        </a:graphic>
      </p:graphicFrame>
      <p:sp>
        <p:nvSpPr>
          <p:cNvPr id="6" name="Szövegdoboz 5"/>
          <p:cNvSpPr txBox="1"/>
          <p:nvPr/>
        </p:nvSpPr>
        <p:spPr>
          <a:xfrm>
            <a:off x="1691680" y="1844824"/>
            <a:ext cx="820866" cy="369332"/>
          </a:xfrm>
          <a:prstGeom prst="rect">
            <a:avLst/>
          </a:prstGeom>
          <a:noFill/>
        </p:spPr>
        <p:txBody>
          <a:bodyPr wrap="none" rtlCol="0">
            <a:spAutoFit/>
          </a:bodyPr>
          <a:lstStyle/>
          <a:p>
            <a:r>
              <a:rPr lang="hu-HU" dirty="0" smtClean="0"/>
              <a:t>Férfiak</a:t>
            </a:r>
            <a:endParaRPr lang="hu-HU" dirty="0"/>
          </a:p>
        </p:txBody>
      </p:sp>
      <p:sp>
        <p:nvSpPr>
          <p:cNvPr id="7" name="Szövegdoboz 6"/>
          <p:cNvSpPr txBox="1"/>
          <p:nvPr/>
        </p:nvSpPr>
        <p:spPr>
          <a:xfrm>
            <a:off x="6804248" y="1844824"/>
            <a:ext cx="559769" cy="369332"/>
          </a:xfrm>
          <a:prstGeom prst="rect">
            <a:avLst/>
          </a:prstGeom>
          <a:noFill/>
        </p:spPr>
        <p:txBody>
          <a:bodyPr wrap="none" rtlCol="0">
            <a:spAutoFit/>
          </a:bodyPr>
          <a:lstStyle/>
          <a:p>
            <a:r>
              <a:rPr lang="hu-HU" dirty="0" smtClean="0"/>
              <a:t>Nők</a:t>
            </a:r>
            <a:endParaRPr lang="hu-HU" dirty="0"/>
          </a:p>
        </p:txBody>
      </p:sp>
    </p:spTree>
    <p:extLst>
      <p:ext uri="{BB962C8B-B14F-4D97-AF65-F5344CB8AC3E}">
        <p14:creationId xmlns:p14="http://schemas.microsoft.com/office/powerpoint/2010/main" val="3390516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55576" y="620688"/>
            <a:ext cx="3312368" cy="461665"/>
          </a:xfrm>
          <a:prstGeom prst="rect">
            <a:avLst/>
          </a:prstGeom>
          <a:noFill/>
        </p:spPr>
        <p:txBody>
          <a:bodyPr wrap="square" rtlCol="0">
            <a:spAutoFit/>
          </a:bodyPr>
          <a:lstStyle/>
          <a:p>
            <a:r>
              <a:rPr lang="hu-HU" sz="2400" b="1" i="1" dirty="0" smtClean="0"/>
              <a:t>SPORTOLÓK</a:t>
            </a:r>
            <a:endParaRPr lang="en-US" sz="2400" b="1" i="1" dirty="0"/>
          </a:p>
        </p:txBody>
      </p:sp>
      <p:graphicFrame>
        <p:nvGraphicFramePr>
          <p:cNvPr id="3" name="Táblázat 2"/>
          <p:cNvGraphicFramePr>
            <a:graphicFrameLocks noGrp="1"/>
          </p:cNvGraphicFramePr>
          <p:nvPr/>
        </p:nvGraphicFramePr>
        <p:xfrm>
          <a:off x="1115616" y="1981956"/>
          <a:ext cx="7200800" cy="4604740"/>
        </p:xfrm>
        <a:graphic>
          <a:graphicData uri="http://schemas.openxmlformats.org/drawingml/2006/table">
            <a:tbl>
              <a:tblPr/>
              <a:tblGrid>
                <a:gridCol w="1800200"/>
                <a:gridCol w="1800200"/>
                <a:gridCol w="1800200"/>
                <a:gridCol w="1800200"/>
              </a:tblGrid>
              <a:tr h="309565">
                <a:tc>
                  <a:txBody>
                    <a:bodyPr/>
                    <a:lstStyle/>
                    <a:p>
                      <a:pPr algn="ctr"/>
                      <a:r>
                        <a:rPr lang="hu-HU" sz="2000" b="1" dirty="0" err="1"/>
                        <a:t>Soccer</a:t>
                      </a:r>
                      <a:endParaRPr lang="hu-HU" sz="2000" b="1" dirty="0"/>
                    </a:p>
                  </a:txBody>
                  <a:tcPr marL="16877" marR="16877" marT="16877" marB="16877">
                    <a:lnL>
                      <a:noFill/>
                    </a:lnL>
                    <a:lnR>
                      <a:noFill/>
                    </a:lnR>
                    <a:lnT>
                      <a:noFill/>
                    </a:lnT>
                    <a:lnB>
                      <a:noFill/>
                    </a:lnB>
                    <a:solidFill>
                      <a:srgbClr val="80FFFF"/>
                    </a:solidFill>
                  </a:tcPr>
                </a:tc>
                <a:tc>
                  <a:txBody>
                    <a:bodyPr/>
                    <a:lstStyle/>
                    <a:p>
                      <a:pPr algn="ctr"/>
                      <a:r>
                        <a:rPr lang="hu-HU" sz="2000" b="1"/>
                        <a:t>22-28</a:t>
                      </a:r>
                    </a:p>
                  </a:txBody>
                  <a:tcPr marL="16877" marR="16877" marT="16877" marB="16877">
                    <a:lnL>
                      <a:noFill/>
                    </a:lnL>
                    <a:lnR>
                      <a:noFill/>
                    </a:lnR>
                    <a:lnT>
                      <a:noFill/>
                    </a:lnT>
                    <a:lnB>
                      <a:noFill/>
                    </a:lnB>
                    <a:solidFill>
                      <a:srgbClr val="80FFFF"/>
                    </a:solidFill>
                  </a:tcPr>
                </a:tc>
                <a:tc>
                  <a:txBody>
                    <a:bodyPr/>
                    <a:lstStyle/>
                    <a:p>
                      <a:pPr algn="ctr"/>
                      <a:r>
                        <a:rPr lang="hu-HU" sz="2000" b="1"/>
                        <a:t>54-64</a:t>
                      </a:r>
                    </a:p>
                  </a:txBody>
                  <a:tcPr marL="16877" marR="16877" marT="16877" marB="16877">
                    <a:lnL>
                      <a:noFill/>
                    </a:lnL>
                    <a:lnR>
                      <a:noFill/>
                    </a:lnR>
                    <a:lnB>
                      <a:noFill/>
                    </a:lnB>
                    <a:solidFill>
                      <a:srgbClr val="80FFFF"/>
                    </a:solidFill>
                  </a:tcPr>
                </a:tc>
                <a:tc>
                  <a:txBody>
                    <a:bodyPr/>
                    <a:lstStyle/>
                    <a:p>
                      <a:pPr algn="ctr"/>
                      <a:r>
                        <a:rPr lang="hu-HU" sz="2000" b="1"/>
                        <a:t>50-60</a:t>
                      </a:r>
                    </a:p>
                  </a:txBody>
                  <a:tcPr marL="16877" marR="16877" marT="16877" marB="16877">
                    <a:lnL>
                      <a:noFill/>
                    </a:lnL>
                    <a:lnR>
                      <a:noFill/>
                    </a:lnR>
                    <a:lnB>
                      <a:noFill/>
                    </a:lnB>
                    <a:solidFill>
                      <a:srgbClr val="80FFFF"/>
                    </a:solidFill>
                  </a:tcPr>
                </a:tc>
              </a:tr>
              <a:tr h="309565">
                <a:tc>
                  <a:txBody>
                    <a:bodyPr/>
                    <a:lstStyle/>
                    <a:p>
                      <a:pPr algn="ctr"/>
                      <a:r>
                        <a:rPr lang="hu-HU" sz="2000" b="1"/>
                        <a:t>Speed skating </a:t>
                      </a:r>
                    </a:p>
                  </a:txBody>
                  <a:tcPr marL="16877" marR="16877" marT="16877" marB="16877">
                    <a:lnL>
                      <a:noFill/>
                    </a:lnL>
                    <a:lnR>
                      <a:noFill/>
                    </a:lnR>
                    <a:lnT>
                      <a:noFill/>
                    </a:lnT>
                    <a:lnB>
                      <a:noFill/>
                    </a:lnB>
                    <a:solidFill>
                      <a:srgbClr val="80FFFF"/>
                    </a:solidFill>
                  </a:tcPr>
                </a:tc>
                <a:tc>
                  <a:txBody>
                    <a:bodyPr/>
                    <a:lstStyle/>
                    <a:p>
                      <a:pPr algn="ctr"/>
                      <a:r>
                        <a:rPr lang="hu-HU" sz="2000" b="1"/>
                        <a:t>18-24</a:t>
                      </a:r>
                    </a:p>
                  </a:txBody>
                  <a:tcPr marL="16877" marR="16877" marT="16877" marB="16877">
                    <a:lnL>
                      <a:noFill/>
                    </a:lnL>
                    <a:lnR>
                      <a:noFill/>
                    </a:lnR>
                    <a:lnT>
                      <a:noFill/>
                    </a:lnT>
                    <a:lnB>
                      <a:noFill/>
                    </a:lnB>
                    <a:solidFill>
                      <a:srgbClr val="80FFFF"/>
                    </a:solidFill>
                  </a:tcPr>
                </a:tc>
                <a:tc>
                  <a:txBody>
                    <a:bodyPr/>
                    <a:lstStyle/>
                    <a:p>
                      <a:pPr algn="ctr"/>
                      <a:r>
                        <a:rPr lang="hu-HU" sz="2000" b="1"/>
                        <a:t>56-73</a:t>
                      </a:r>
                    </a:p>
                  </a:txBody>
                  <a:tcPr marL="16877" marR="16877" marT="16877" marB="16877">
                    <a:lnL>
                      <a:noFill/>
                    </a:lnL>
                    <a:lnR>
                      <a:noFill/>
                    </a:lnR>
                    <a:lnT>
                      <a:noFill/>
                    </a:lnT>
                    <a:lnB>
                      <a:noFill/>
                    </a:lnB>
                    <a:solidFill>
                      <a:srgbClr val="80FFFF"/>
                    </a:solidFill>
                  </a:tcPr>
                </a:tc>
                <a:tc>
                  <a:txBody>
                    <a:bodyPr/>
                    <a:lstStyle/>
                    <a:p>
                      <a:pPr algn="ctr"/>
                      <a:r>
                        <a:rPr lang="hu-HU" sz="2000" b="1"/>
                        <a:t>44-55</a:t>
                      </a:r>
                    </a:p>
                  </a:txBody>
                  <a:tcPr marL="16877" marR="16877" marT="16877" marB="16877">
                    <a:lnL>
                      <a:noFill/>
                    </a:lnL>
                    <a:lnR>
                      <a:noFill/>
                    </a:lnR>
                    <a:lnT>
                      <a:noFill/>
                    </a:lnT>
                    <a:lnB>
                      <a:noFill/>
                    </a:lnB>
                    <a:solidFill>
                      <a:srgbClr val="80FFFF"/>
                    </a:solidFill>
                  </a:tcPr>
                </a:tc>
              </a:tr>
              <a:tr h="309565">
                <a:tc>
                  <a:txBody>
                    <a:bodyPr/>
                    <a:lstStyle/>
                    <a:p>
                      <a:pPr algn="ctr"/>
                      <a:r>
                        <a:rPr lang="hu-HU" sz="2000" b="1"/>
                        <a:t>Swimming</a:t>
                      </a:r>
                    </a:p>
                  </a:txBody>
                  <a:tcPr marL="16877" marR="16877" marT="16877" marB="16877">
                    <a:lnL>
                      <a:noFill/>
                    </a:lnL>
                    <a:lnR>
                      <a:noFill/>
                    </a:lnR>
                    <a:lnT>
                      <a:noFill/>
                    </a:lnT>
                    <a:lnB>
                      <a:noFill/>
                    </a:lnB>
                    <a:solidFill>
                      <a:srgbClr val="80FFFF"/>
                    </a:solidFill>
                  </a:tcPr>
                </a:tc>
                <a:tc>
                  <a:txBody>
                    <a:bodyPr/>
                    <a:lstStyle/>
                    <a:p>
                      <a:pPr algn="ctr"/>
                      <a:r>
                        <a:rPr lang="hu-HU" sz="2000" b="1"/>
                        <a:t>10-25</a:t>
                      </a:r>
                    </a:p>
                  </a:txBody>
                  <a:tcPr marL="16877" marR="16877" marT="16877" marB="16877">
                    <a:lnL>
                      <a:noFill/>
                    </a:lnL>
                    <a:lnR>
                      <a:noFill/>
                    </a:lnR>
                    <a:lnT>
                      <a:noFill/>
                    </a:lnT>
                    <a:lnB>
                      <a:noFill/>
                    </a:lnB>
                    <a:solidFill>
                      <a:srgbClr val="80FFFF"/>
                    </a:solidFill>
                  </a:tcPr>
                </a:tc>
                <a:tc>
                  <a:txBody>
                    <a:bodyPr/>
                    <a:lstStyle/>
                    <a:p>
                      <a:pPr algn="ctr"/>
                      <a:r>
                        <a:rPr lang="hu-HU" sz="2000" b="1"/>
                        <a:t>50-70</a:t>
                      </a:r>
                    </a:p>
                  </a:txBody>
                  <a:tcPr marL="16877" marR="16877" marT="16877" marB="16877">
                    <a:lnL>
                      <a:noFill/>
                    </a:lnL>
                    <a:lnR>
                      <a:noFill/>
                    </a:lnR>
                    <a:lnT>
                      <a:noFill/>
                    </a:lnT>
                    <a:lnB>
                      <a:noFill/>
                    </a:lnB>
                    <a:solidFill>
                      <a:srgbClr val="80FFFF"/>
                    </a:solidFill>
                  </a:tcPr>
                </a:tc>
                <a:tc>
                  <a:txBody>
                    <a:bodyPr/>
                    <a:lstStyle/>
                    <a:p>
                      <a:pPr algn="ctr"/>
                      <a:r>
                        <a:rPr lang="hu-HU" sz="2000" b="1"/>
                        <a:t>40-60</a:t>
                      </a:r>
                    </a:p>
                  </a:txBody>
                  <a:tcPr marL="16877" marR="16877" marT="16877" marB="16877">
                    <a:lnL>
                      <a:noFill/>
                    </a:lnL>
                    <a:lnR>
                      <a:noFill/>
                    </a:lnR>
                    <a:lnT>
                      <a:noFill/>
                    </a:lnT>
                    <a:lnB>
                      <a:noFill/>
                    </a:lnB>
                    <a:solidFill>
                      <a:srgbClr val="80FFFF"/>
                    </a:solidFill>
                  </a:tcPr>
                </a:tc>
              </a:tr>
              <a:tr h="581489">
                <a:tc>
                  <a:txBody>
                    <a:bodyPr/>
                    <a:lstStyle/>
                    <a:p>
                      <a:pPr algn="ctr"/>
                      <a:r>
                        <a:rPr lang="hu-HU" sz="2000" b="1"/>
                        <a:t>Track &amp; Field - Discus </a:t>
                      </a:r>
                    </a:p>
                  </a:txBody>
                  <a:tcPr marL="16877" marR="16877" marT="16877" marB="16877">
                    <a:lnL>
                      <a:noFill/>
                    </a:lnL>
                    <a:lnR>
                      <a:noFill/>
                    </a:lnR>
                    <a:lnT>
                      <a:noFill/>
                    </a:lnT>
                    <a:lnB>
                      <a:noFill/>
                    </a:lnB>
                    <a:solidFill>
                      <a:srgbClr val="80FFFF"/>
                    </a:solidFill>
                  </a:tcPr>
                </a:tc>
                <a:tc>
                  <a:txBody>
                    <a:bodyPr/>
                    <a:lstStyle/>
                    <a:p>
                      <a:pPr algn="ctr"/>
                      <a:r>
                        <a:rPr lang="hu-HU" sz="2000" b="1"/>
                        <a:t>22-30</a:t>
                      </a:r>
                    </a:p>
                  </a:txBody>
                  <a:tcPr marL="16877" marR="16877" marT="16877" marB="16877">
                    <a:lnL>
                      <a:noFill/>
                    </a:lnL>
                    <a:lnR>
                      <a:noFill/>
                    </a:lnR>
                    <a:lnT>
                      <a:noFill/>
                    </a:lnT>
                    <a:lnB>
                      <a:noFill/>
                    </a:lnB>
                    <a:solidFill>
                      <a:srgbClr val="80FFFF"/>
                    </a:solidFill>
                  </a:tcPr>
                </a:tc>
                <a:tc>
                  <a:txBody>
                    <a:bodyPr/>
                    <a:lstStyle/>
                    <a:p>
                      <a:pPr algn="ctr"/>
                      <a:r>
                        <a:rPr lang="hu-HU" sz="2000" b="1"/>
                        <a:t>42-55</a:t>
                      </a:r>
                    </a:p>
                  </a:txBody>
                  <a:tcPr marL="16877" marR="16877" marT="16877" marB="16877">
                    <a:lnL>
                      <a:noFill/>
                    </a:lnL>
                    <a:lnR>
                      <a:noFill/>
                    </a:lnR>
                    <a:lnT>
                      <a:noFill/>
                    </a:lnT>
                    <a:lnB>
                      <a:noFill/>
                    </a:lnB>
                    <a:solidFill>
                      <a:srgbClr val="80FFFF"/>
                    </a:solidFill>
                  </a:tcPr>
                </a:tc>
                <a:tc>
                  <a:txBody>
                    <a:bodyPr/>
                    <a:lstStyle/>
                    <a:p>
                      <a:pPr algn="ctr"/>
                      <a:r>
                        <a:rPr lang="hu-HU" sz="2000" b="1" dirty="0"/>
                        <a:t> </a:t>
                      </a:r>
                    </a:p>
                  </a:txBody>
                  <a:tcPr marL="16877" marR="16877" marT="16877" marB="16877">
                    <a:lnL>
                      <a:noFill/>
                    </a:lnL>
                    <a:lnR>
                      <a:noFill/>
                    </a:lnR>
                    <a:lnT>
                      <a:noFill/>
                    </a:lnT>
                    <a:lnB>
                      <a:noFill/>
                    </a:lnB>
                    <a:solidFill>
                      <a:srgbClr val="80FFFF"/>
                    </a:solidFill>
                  </a:tcPr>
                </a:tc>
              </a:tr>
              <a:tr h="581489">
                <a:tc>
                  <a:txBody>
                    <a:bodyPr/>
                    <a:lstStyle/>
                    <a:p>
                      <a:pPr algn="ctr"/>
                      <a:r>
                        <a:rPr lang="hu-HU" sz="2000" b="1"/>
                        <a:t>Track &amp; Field - Running </a:t>
                      </a:r>
                    </a:p>
                  </a:txBody>
                  <a:tcPr marL="16877" marR="16877" marT="16877" marB="16877">
                    <a:lnL>
                      <a:noFill/>
                    </a:lnL>
                    <a:lnR>
                      <a:noFill/>
                    </a:lnR>
                    <a:lnT>
                      <a:noFill/>
                    </a:lnT>
                    <a:lnB>
                      <a:noFill/>
                    </a:lnB>
                    <a:solidFill>
                      <a:srgbClr val="80FFFF"/>
                    </a:solidFill>
                  </a:tcPr>
                </a:tc>
                <a:tc>
                  <a:txBody>
                    <a:bodyPr/>
                    <a:lstStyle/>
                    <a:p>
                      <a:pPr algn="ctr"/>
                      <a:r>
                        <a:rPr lang="hu-HU" sz="2000" b="1"/>
                        <a:t>18-39</a:t>
                      </a:r>
                    </a:p>
                  </a:txBody>
                  <a:tcPr marL="16877" marR="16877" marT="16877" marB="16877">
                    <a:lnL>
                      <a:noFill/>
                    </a:lnL>
                    <a:lnR>
                      <a:noFill/>
                    </a:lnR>
                    <a:lnT>
                      <a:noFill/>
                    </a:lnT>
                    <a:lnB>
                      <a:noFill/>
                    </a:lnB>
                    <a:solidFill>
                      <a:srgbClr val="80FFFF"/>
                    </a:solidFill>
                  </a:tcPr>
                </a:tc>
                <a:tc>
                  <a:txBody>
                    <a:bodyPr/>
                    <a:lstStyle/>
                    <a:p>
                      <a:pPr algn="ctr"/>
                      <a:r>
                        <a:rPr lang="hu-HU" sz="2000" b="1"/>
                        <a:t>60-85</a:t>
                      </a:r>
                    </a:p>
                  </a:txBody>
                  <a:tcPr marL="16877" marR="16877" marT="16877" marB="16877">
                    <a:lnL>
                      <a:noFill/>
                    </a:lnL>
                    <a:lnR>
                      <a:noFill/>
                    </a:lnR>
                    <a:lnT>
                      <a:noFill/>
                    </a:lnT>
                    <a:lnB>
                      <a:noFill/>
                    </a:lnB>
                    <a:solidFill>
                      <a:srgbClr val="80FFFF"/>
                    </a:solidFill>
                  </a:tcPr>
                </a:tc>
                <a:tc>
                  <a:txBody>
                    <a:bodyPr/>
                    <a:lstStyle/>
                    <a:p>
                      <a:pPr algn="ctr"/>
                      <a:r>
                        <a:rPr lang="hu-HU" sz="2000" b="1"/>
                        <a:t>50-75</a:t>
                      </a:r>
                    </a:p>
                  </a:txBody>
                  <a:tcPr marL="16877" marR="16877" marT="16877" marB="16877">
                    <a:lnL>
                      <a:noFill/>
                    </a:lnL>
                    <a:lnR>
                      <a:noFill/>
                    </a:lnR>
                    <a:lnT>
                      <a:noFill/>
                    </a:lnT>
                    <a:lnB>
                      <a:noFill/>
                    </a:lnB>
                    <a:solidFill>
                      <a:srgbClr val="80FFFF"/>
                    </a:solidFill>
                  </a:tcPr>
                </a:tc>
              </a:tr>
              <a:tr h="581489">
                <a:tc>
                  <a:txBody>
                    <a:bodyPr/>
                    <a:lstStyle/>
                    <a:p>
                      <a:pPr algn="ctr"/>
                      <a:r>
                        <a:rPr lang="hu-HU" sz="2000" b="1"/>
                        <a:t>Track &amp; Field - Running </a:t>
                      </a:r>
                    </a:p>
                  </a:txBody>
                  <a:tcPr marL="16877" marR="16877" marT="16877" marB="16877">
                    <a:lnL>
                      <a:noFill/>
                    </a:lnL>
                    <a:lnR>
                      <a:noFill/>
                    </a:lnR>
                    <a:lnT>
                      <a:noFill/>
                    </a:lnT>
                    <a:lnB>
                      <a:noFill/>
                    </a:lnB>
                    <a:solidFill>
                      <a:srgbClr val="80FFFF"/>
                    </a:solidFill>
                  </a:tcPr>
                </a:tc>
                <a:tc>
                  <a:txBody>
                    <a:bodyPr/>
                    <a:lstStyle/>
                    <a:p>
                      <a:pPr algn="ctr"/>
                      <a:r>
                        <a:rPr lang="hu-HU" sz="2000" b="1"/>
                        <a:t>40-75</a:t>
                      </a:r>
                    </a:p>
                  </a:txBody>
                  <a:tcPr marL="16877" marR="16877" marT="16877" marB="16877">
                    <a:lnL>
                      <a:noFill/>
                    </a:lnL>
                    <a:lnR>
                      <a:noFill/>
                    </a:lnR>
                    <a:lnT>
                      <a:noFill/>
                    </a:lnT>
                    <a:lnB>
                      <a:noFill/>
                    </a:lnB>
                    <a:solidFill>
                      <a:srgbClr val="80FFFF"/>
                    </a:solidFill>
                  </a:tcPr>
                </a:tc>
                <a:tc>
                  <a:txBody>
                    <a:bodyPr/>
                    <a:lstStyle/>
                    <a:p>
                      <a:pPr algn="ctr"/>
                      <a:r>
                        <a:rPr lang="hu-HU" sz="2000" b="1"/>
                        <a:t>40-60</a:t>
                      </a:r>
                    </a:p>
                  </a:txBody>
                  <a:tcPr marL="16877" marR="16877" marT="16877" marB="16877">
                    <a:lnL>
                      <a:noFill/>
                    </a:lnL>
                    <a:lnR>
                      <a:noFill/>
                    </a:lnR>
                    <a:lnT>
                      <a:noFill/>
                    </a:lnT>
                    <a:lnB>
                      <a:noFill/>
                    </a:lnB>
                    <a:solidFill>
                      <a:srgbClr val="80FFFF"/>
                    </a:solidFill>
                  </a:tcPr>
                </a:tc>
                <a:tc>
                  <a:txBody>
                    <a:bodyPr/>
                    <a:lstStyle/>
                    <a:p>
                      <a:pPr algn="ctr"/>
                      <a:r>
                        <a:rPr lang="hu-HU" sz="2000" b="1"/>
                        <a:t>35-60</a:t>
                      </a:r>
                    </a:p>
                  </a:txBody>
                  <a:tcPr marL="16877" marR="16877" marT="16877" marB="16877">
                    <a:lnL>
                      <a:noFill/>
                    </a:lnL>
                    <a:lnR>
                      <a:noFill/>
                    </a:lnR>
                    <a:lnT>
                      <a:noFill/>
                    </a:lnT>
                    <a:lnB>
                      <a:noFill/>
                    </a:lnB>
                    <a:solidFill>
                      <a:srgbClr val="80FFFF"/>
                    </a:solidFill>
                  </a:tcPr>
                </a:tc>
              </a:tr>
              <a:tr h="581489">
                <a:tc>
                  <a:txBody>
                    <a:bodyPr/>
                    <a:lstStyle/>
                    <a:p>
                      <a:pPr algn="ctr"/>
                      <a:r>
                        <a:rPr lang="hu-HU" sz="2000" b="1"/>
                        <a:t>Track &amp; Field - Shot </a:t>
                      </a:r>
                    </a:p>
                  </a:txBody>
                  <a:tcPr marL="16877" marR="16877" marT="16877" marB="16877">
                    <a:lnL>
                      <a:noFill/>
                    </a:lnL>
                    <a:lnR>
                      <a:noFill/>
                    </a:lnR>
                    <a:lnT>
                      <a:noFill/>
                    </a:lnT>
                    <a:lnB>
                      <a:noFill/>
                    </a:lnB>
                    <a:solidFill>
                      <a:srgbClr val="80FFFF"/>
                    </a:solidFill>
                  </a:tcPr>
                </a:tc>
                <a:tc>
                  <a:txBody>
                    <a:bodyPr/>
                    <a:lstStyle/>
                    <a:p>
                      <a:pPr algn="ctr"/>
                      <a:r>
                        <a:rPr lang="hu-HU" sz="2000" b="1"/>
                        <a:t>22-30</a:t>
                      </a:r>
                    </a:p>
                  </a:txBody>
                  <a:tcPr marL="16877" marR="16877" marT="16877" marB="16877">
                    <a:lnL>
                      <a:noFill/>
                    </a:lnL>
                    <a:lnR>
                      <a:noFill/>
                    </a:lnR>
                    <a:lnT>
                      <a:noFill/>
                    </a:lnT>
                    <a:lnB>
                      <a:noFill/>
                    </a:lnB>
                    <a:solidFill>
                      <a:srgbClr val="80FFFF"/>
                    </a:solidFill>
                  </a:tcPr>
                </a:tc>
                <a:tc>
                  <a:txBody>
                    <a:bodyPr/>
                    <a:lstStyle/>
                    <a:p>
                      <a:pPr algn="ctr"/>
                      <a:r>
                        <a:rPr lang="hu-HU" sz="2000" b="1"/>
                        <a:t>40-46</a:t>
                      </a:r>
                    </a:p>
                  </a:txBody>
                  <a:tcPr marL="16877" marR="16877" marT="16877" marB="16877">
                    <a:lnL>
                      <a:noFill/>
                    </a:lnL>
                    <a:lnR>
                      <a:noFill/>
                    </a:lnR>
                    <a:lnT>
                      <a:noFill/>
                    </a:lnT>
                    <a:lnB>
                      <a:noFill/>
                    </a:lnB>
                    <a:solidFill>
                      <a:srgbClr val="80FFFF"/>
                    </a:solidFill>
                  </a:tcPr>
                </a:tc>
                <a:tc>
                  <a:txBody>
                    <a:bodyPr/>
                    <a:lstStyle/>
                    <a:p>
                      <a:pPr algn="ctr"/>
                      <a:r>
                        <a:rPr lang="hu-HU" sz="2000" b="1" dirty="0"/>
                        <a:t> </a:t>
                      </a:r>
                    </a:p>
                  </a:txBody>
                  <a:tcPr marL="16877" marR="16877" marT="16877" marB="16877">
                    <a:lnL>
                      <a:noFill/>
                    </a:lnL>
                    <a:lnR>
                      <a:noFill/>
                    </a:lnR>
                    <a:lnT>
                      <a:noFill/>
                    </a:lnT>
                    <a:lnB>
                      <a:noFill/>
                    </a:lnB>
                    <a:solidFill>
                      <a:srgbClr val="80FFFF"/>
                    </a:solidFill>
                  </a:tcPr>
                </a:tc>
              </a:tr>
              <a:tr h="309565">
                <a:tc>
                  <a:txBody>
                    <a:bodyPr/>
                    <a:lstStyle/>
                    <a:p>
                      <a:pPr algn="ctr"/>
                      <a:r>
                        <a:rPr lang="hu-HU" sz="2000" b="1"/>
                        <a:t>Volleyball</a:t>
                      </a:r>
                    </a:p>
                  </a:txBody>
                  <a:tcPr marL="16877" marR="16877" marT="16877" marB="16877">
                    <a:lnL>
                      <a:noFill/>
                    </a:lnL>
                    <a:lnR>
                      <a:noFill/>
                    </a:lnR>
                    <a:lnT>
                      <a:noFill/>
                    </a:lnT>
                    <a:lnB>
                      <a:noFill/>
                    </a:lnB>
                    <a:solidFill>
                      <a:srgbClr val="80FFFF"/>
                    </a:solidFill>
                  </a:tcPr>
                </a:tc>
                <a:tc>
                  <a:txBody>
                    <a:bodyPr/>
                    <a:lstStyle/>
                    <a:p>
                      <a:pPr algn="ctr"/>
                      <a:r>
                        <a:rPr lang="hu-HU" sz="2000" b="1"/>
                        <a:t>18-22</a:t>
                      </a:r>
                    </a:p>
                  </a:txBody>
                  <a:tcPr marL="16877" marR="16877" marT="16877" marB="16877">
                    <a:lnL>
                      <a:noFill/>
                    </a:lnL>
                    <a:lnR>
                      <a:noFill/>
                    </a:lnR>
                    <a:lnT>
                      <a:noFill/>
                    </a:lnT>
                    <a:lnB>
                      <a:noFill/>
                    </a:lnB>
                    <a:solidFill>
                      <a:srgbClr val="80FFFF"/>
                    </a:solidFill>
                  </a:tcPr>
                </a:tc>
                <a:tc>
                  <a:txBody>
                    <a:bodyPr/>
                    <a:lstStyle/>
                    <a:p>
                      <a:pPr algn="ctr"/>
                      <a:r>
                        <a:rPr lang="hu-HU" sz="2000" b="1"/>
                        <a:t> </a:t>
                      </a:r>
                    </a:p>
                  </a:txBody>
                  <a:tcPr marL="16877" marR="16877" marT="16877" marB="16877">
                    <a:lnL>
                      <a:noFill/>
                    </a:lnL>
                    <a:lnR>
                      <a:noFill/>
                    </a:lnR>
                    <a:lnT>
                      <a:noFill/>
                    </a:lnT>
                    <a:lnB>
                      <a:noFill/>
                    </a:lnB>
                    <a:solidFill>
                      <a:srgbClr val="80FFFF"/>
                    </a:solidFill>
                  </a:tcPr>
                </a:tc>
                <a:tc>
                  <a:txBody>
                    <a:bodyPr/>
                    <a:lstStyle/>
                    <a:p>
                      <a:pPr algn="ctr"/>
                      <a:r>
                        <a:rPr lang="hu-HU" sz="2000" b="1"/>
                        <a:t>40-56</a:t>
                      </a:r>
                    </a:p>
                  </a:txBody>
                  <a:tcPr marL="16877" marR="16877" marT="16877" marB="16877">
                    <a:lnL>
                      <a:noFill/>
                    </a:lnL>
                    <a:lnR>
                      <a:noFill/>
                    </a:lnR>
                    <a:lnT>
                      <a:noFill/>
                    </a:lnT>
                    <a:lnB>
                      <a:noFill/>
                    </a:lnB>
                    <a:solidFill>
                      <a:srgbClr val="80FFFF"/>
                    </a:solidFill>
                  </a:tcPr>
                </a:tc>
              </a:tr>
              <a:tr h="309565">
                <a:tc>
                  <a:txBody>
                    <a:bodyPr/>
                    <a:lstStyle/>
                    <a:p>
                      <a:pPr algn="ctr"/>
                      <a:r>
                        <a:rPr lang="hu-HU" sz="2000" b="1" dirty="0" err="1"/>
                        <a:t>Weight</a:t>
                      </a:r>
                      <a:r>
                        <a:rPr lang="hu-HU" sz="2000" b="1" dirty="0"/>
                        <a:t> Lifting </a:t>
                      </a:r>
                    </a:p>
                  </a:txBody>
                  <a:tcPr marL="16877" marR="16877" marT="16877" marB="16877">
                    <a:lnL>
                      <a:noFill/>
                    </a:lnL>
                    <a:lnR>
                      <a:noFill/>
                    </a:lnR>
                    <a:lnT>
                      <a:noFill/>
                    </a:lnT>
                    <a:lnB>
                      <a:noFill/>
                    </a:lnB>
                    <a:solidFill>
                      <a:srgbClr val="80FFFF"/>
                    </a:solidFill>
                  </a:tcPr>
                </a:tc>
                <a:tc>
                  <a:txBody>
                    <a:bodyPr/>
                    <a:lstStyle/>
                    <a:p>
                      <a:pPr algn="ctr"/>
                      <a:r>
                        <a:rPr lang="hu-HU" sz="2000" b="1"/>
                        <a:t>20-30</a:t>
                      </a:r>
                    </a:p>
                  </a:txBody>
                  <a:tcPr marL="16877" marR="16877" marT="16877" marB="16877">
                    <a:lnL>
                      <a:noFill/>
                    </a:lnL>
                    <a:lnR>
                      <a:noFill/>
                    </a:lnR>
                    <a:lnT>
                      <a:noFill/>
                    </a:lnT>
                    <a:lnB>
                      <a:noFill/>
                    </a:lnB>
                    <a:solidFill>
                      <a:srgbClr val="80FFFF"/>
                    </a:solidFill>
                  </a:tcPr>
                </a:tc>
                <a:tc>
                  <a:txBody>
                    <a:bodyPr/>
                    <a:lstStyle/>
                    <a:p>
                      <a:pPr algn="ctr"/>
                      <a:r>
                        <a:rPr lang="hu-HU" sz="2000" b="1"/>
                        <a:t>38-52</a:t>
                      </a:r>
                    </a:p>
                  </a:txBody>
                  <a:tcPr marL="16877" marR="16877" marT="16877" marB="16877">
                    <a:lnL>
                      <a:noFill/>
                    </a:lnL>
                    <a:lnR>
                      <a:noFill/>
                    </a:lnR>
                    <a:lnT>
                      <a:noFill/>
                    </a:lnT>
                    <a:lnB>
                      <a:noFill/>
                    </a:lnB>
                    <a:solidFill>
                      <a:srgbClr val="80FFFF"/>
                    </a:solidFill>
                  </a:tcPr>
                </a:tc>
                <a:tc>
                  <a:txBody>
                    <a:bodyPr/>
                    <a:lstStyle/>
                    <a:p>
                      <a:pPr algn="ctr"/>
                      <a:r>
                        <a:rPr lang="hu-HU" sz="2000" b="1"/>
                        <a:t> </a:t>
                      </a:r>
                    </a:p>
                  </a:txBody>
                  <a:tcPr marL="16877" marR="16877" marT="16877" marB="16877">
                    <a:lnL>
                      <a:noFill/>
                    </a:lnL>
                    <a:lnR>
                      <a:noFill/>
                    </a:lnR>
                    <a:lnT>
                      <a:noFill/>
                    </a:lnT>
                    <a:lnB>
                      <a:noFill/>
                    </a:lnB>
                    <a:solidFill>
                      <a:srgbClr val="80FFFF"/>
                    </a:solidFill>
                  </a:tcPr>
                </a:tc>
              </a:tr>
              <a:tr h="309565">
                <a:tc>
                  <a:txBody>
                    <a:bodyPr/>
                    <a:lstStyle/>
                    <a:p>
                      <a:pPr algn="ctr"/>
                      <a:r>
                        <a:rPr lang="hu-HU" sz="2000" b="1"/>
                        <a:t>Wrestling</a:t>
                      </a:r>
                    </a:p>
                  </a:txBody>
                  <a:tcPr marL="16877" marR="16877" marT="16877" marB="16877">
                    <a:lnL>
                      <a:noFill/>
                    </a:lnL>
                    <a:lnR>
                      <a:noFill/>
                    </a:lnR>
                    <a:lnT>
                      <a:noFill/>
                    </a:lnT>
                    <a:lnB>
                      <a:noFill/>
                    </a:lnB>
                    <a:solidFill>
                      <a:srgbClr val="80FFFF"/>
                    </a:solidFill>
                  </a:tcPr>
                </a:tc>
                <a:tc>
                  <a:txBody>
                    <a:bodyPr/>
                    <a:lstStyle/>
                    <a:p>
                      <a:pPr algn="ctr"/>
                      <a:r>
                        <a:rPr lang="hu-HU" sz="2000" b="1"/>
                        <a:t>20-30</a:t>
                      </a:r>
                    </a:p>
                  </a:txBody>
                  <a:tcPr marL="16877" marR="16877" marT="16877" marB="16877">
                    <a:lnL>
                      <a:noFill/>
                    </a:lnL>
                    <a:lnR>
                      <a:noFill/>
                    </a:lnR>
                    <a:lnT>
                      <a:noFill/>
                    </a:lnT>
                    <a:lnB>
                      <a:noFill/>
                    </a:lnB>
                    <a:solidFill>
                      <a:srgbClr val="80FFFF"/>
                    </a:solidFill>
                  </a:tcPr>
                </a:tc>
                <a:tc>
                  <a:txBody>
                    <a:bodyPr/>
                    <a:lstStyle/>
                    <a:p>
                      <a:pPr algn="ctr"/>
                      <a:r>
                        <a:rPr lang="hu-HU" sz="2000" b="1"/>
                        <a:t>52-65</a:t>
                      </a:r>
                    </a:p>
                  </a:txBody>
                  <a:tcPr marL="16877" marR="16877" marT="16877" marB="16877">
                    <a:lnL>
                      <a:noFill/>
                    </a:lnL>
                    <a:lnR>
                      <a:noFill/>
                    </a:lnR>
                    <a:lnT>
                      <a:noFill/>
                    </a:lnT>
                    <a:lnB>
                      <a:noFill/>
                    </a:lnB>
                    <a:solidFill>
                      <a:srgbClr val="80FFFF"/>
                    </a:solidFill>
                  </a:tcPr>
                </a:tc>
                <a:tc>
                  <a:txBody>
                    <a:bodyPr/>
                    <a:lstStyle/>
                    <a:p>
                      <a:pPr algn="ctr"/>
                      <a:r>
                        <a:rPr lang="hu-HU" sz="2000" b="1" dirty="0"/>
                        <a:t> </a:t>
                      </a:r>
                    </a:p>
                  </a:txBody>
                  <a:tcPr marL="16877" marR="16877" marT="16877" marB="16877">
                    <a:lnL>
                      <a:noFill/>
                    </a:lnL>
                    <a:lnR>
                      <a:noFill/>
                    </a:lnR>
                    <a:lnT>
                      <a:noFill/>
                    </a:lnT>
                    <a:lnB>
                      <a:noFill/>
                    </a:lnB>
                    <a:solidFill>
                      <a:srgbClr val="80FFFF"/>
                    </a:solidFill>
                  </a:tcPr>
                </a:tc>
              </a:tr>
            </a:tbl>
          </a:graphicData>
        </a:graphic>
      </p:graphicFrame>
      <p:sp>
        <p:nvSpPr>
          <p:cNvPr id="4" name="Téglalap 3"/>
          <p:cNvSpPr/>
          <p:nvPr/>
        </p:nvSpPr>
        <p:spPr>
          <a:xfrm>
            <a:off x="1187624" y="1619508"/>
            <a:ext cx="7056784" cy="400110"/>
          </a:xfrm>
          <a:prstGeom prst="rect">
            <a:avLst/>
          </a:prstGeom>
        </p:spPr>
        <p:txBody>
          <a:bodyPr wrap="square">
            <a:spAutoFit/>
          </a:bodyPr>
          <a:lstStyle/>
          <a:p>
            <a:r>
              <a:rPr lang="hu-HU" sz="2000" dirty="0" smtClean="0"/>
              <a:t>Sport                              </a:t>
            </a:r>
            <a:r>
              <a:rPr lang="hu-HU" sz="2000" dirty="0" err="1" smtClean="0"/>
              <a:t>Age</a:t>
            </a:r>
            <a:r>
              <a:rPr lang="hu-HU" sz="2000" dirty="0" smtClean="0"/>
              <a:t>                            Male                 </a:t>
            </a:r>
            <a:r>
              <a:rPr lang="hu-HU" sz="2000" dirty="0" err="1" smtClean="0"/>
              <a:t>Female</a:t>
            </a:r>
            <a:endParaRPr lang="en-US" sz="2000" dirty="0"/>
          </a:p>
        </p:txBody>
      </p:sp>
      <p:sp>
        <p:nvSpPr>
          <p:cNvPr id="5" name="Szövegdoboz 4"/>
          <p:cNvSpPr txBox="1"/>
          <p:nvPr/>
        </p:nvSpPr>
        <p:spPr>
          <a:xfrm>
            <a:off x="1043608" y="1124744"/>
            <a:ext cx="295232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VO2max (ml/kg/min)</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38593901"/>
              </p:ext>
            </p:extLst>
          </p:nvPr>
        </p:nvGraphicFramePr>
        <p:xfrm>
          <a:off x="827584" y="188640"/>
          <a:ext cx="7488832" cy="6480720"/>
        </p:xfrm>
        <a:graphic>
          <a:graphicData uri="http://schemas.openxmlformats.org/drawingml/2006/table">
            <a:tbl>
              <a:tblPr/>
              <a:tblGrid>
                <a:gridCol w="1872208"/>
                <a:gridCol w="1872208"/>
                <a:gridCol w="1872208"/>
                <a:gridCol w="1872208"/>
              </a:tblGrid>
              <a:tr h="565059">
                <a:tc>
                  <a:txBody>
                    <a:bodyPr/>
                    <a:lstStyle/>
                    <a:p>
                      <a:pPr algn="ctr"/>
                      <a:r>
                        <a:rPr lang="hu-HU" sz="1600" b="1" dirty="0"/>
                        <a:t>VO2max (ml/kg/min)</a:t>
                      </a:r>
                    </a:p>
                  </a:txBody>
                  <a:tcPr marL="9932" marR="9932" marT="9932" marB="9932">
                    <a:lnL>
                      <a:noFill/>
                    </a:lnL>
                    <a:lnR>
                      <a:noFill/>
                    </a:lnR>
                    <a:lnT>
                      <a:noFill/>
                    </a:lnT>
                    <a:lnB>
                      <a:noFill/>
                    </a:lnB>
                    <a:solidFill>
                      <a:srgbClr val="80FF80"/>
                    </a:solidFill>
                  </a:tcPr>
                </a:tc>
                <a:tc>
                  <a:txBody>
                    <a:bodyPr/>
                    <a:lstStyle/>
                    <a:p>
                      <a:pPr algn="ctr"/>
                      <a:r>
                        <a:rPr lang="hu-HU" sz="1600" b="1"/>
                        <a:t>Athlete</a:t>
                      </a:r>
                    </a:p>
                  </a:txBody>
                  <a:tcPr marL="9932" marR="9932" marT="9932" marB="9932">
                    <a:lnL>
                      <a:noFill/>
                    </a:lnL>
                    <a:lnR>
                      <a:noFill/>
                    </a:lnR>
                    <a:lnT>
                      <a:noFill/>
                    </a:lnT>
                    <a:lnB>
                      <a:noFill/>
                    </a:lnB>
                    <a:solidFill>
                      <a:srgbClr val="80FF80"/>
                    </a:solidFill>
                  </a:tcPr>
                </a:tc>
                <a:tc>
                  <a:txBody>
                    <a:bodyPr/>
                    <a:lstStyle/>
                    <a:p>
                      <a:pPr algn="ctr"/>
                      <a:r>
                        <a:rPr lang="hu-HU" sz="1600" b="1"/>
                        <a:t>Gender</a:t>
                      </a:r>
                    </a:p>
                  </a:txBody>
                  <a:tcPr marL="9932" marR="9932" marT="9932" marB="9932">
                    <a:lnL>
                      <a:noFill/>
                    </a:lnL>
                    <a:lnR>
                      <a:noFill/>
                    </a:lnR>
                    <a:lnB>
                      <a:noFill/>
                    </a:lnB>
                    <a:solidFill>
                      <a:srgbClr val="80FF80"/>
                    </a:solidFill>
                  </a:tcPr>
                </a:tc>
                <a:tc>
                  <a:txBody>
                    <a:bodyPr/>
                    <a:lstStyle/>
                    <a:p>
                      <a:pPr algn="ctr"/>
                      <a:r>
                        <a:rPr lang="hu-HU" sz="1600" b="1"/>
                        <a:t>Sport/Event</a:t>
                      </a:r>
                    </a:p>
                  </a:txBody>
                  <a:tcPr marL="9932" marR="9932" marT="9932" marB="9932">
                    <a:lnL>
                      <a:noFill/>
                    </a:lnL>
                    <a:lnR>
                      <a:noFill/>
                    </a:lnR>
                    <a:lnB>
                      <a:noFill/>
                    </a:lnB>
                    <a:solidFill>
                      <a:srgbClr val="80FF80"/>
                    </a:solidFill>
                  </a:tcPr>
                </a:tc>
              </a:tr>
              <a:tr h="565059">
                <a:tc>
                  <a:txBody>
                    <a:bodyPr/>
                    <a:lstStyle/>
                    <a:p>
                      <a:pPr algn="ctr"/>
                      <a:r>
                        <a:rPr lang="hu-HU" sz="1600" b="1"/>
                        <a:t>96.0</a:t>
                      </a:r>
                    </a:p>
                  </a:txBody>
                  <a:tcPr marL="9932" marR="9932" marT="9932" marB="9932">
                    <a:lnL>
                      <a:noFill/>
                    </a:lnL>
                    <a:lnR>
                      <a:noFill/>
                    </a:lnR>
                    <a:lnT>
                      <a:noFill/>
                    </a:lnT>
                    <a:lnB>
                      <a:noFill/>
                    </a:lnB>
                    <a:solidFill>
                      <a:srgbClr val="80FFFF"/>
                    </a:solidFill>
                  </a:tcPr>
                </a:tc>
                <a:tc>
                  <a:txBody>
                    <a:bodyPr/>
                    <a:lstStyle/>
                    <a:p>
                      <a:pPr algn="ctr"/>
                      <a:r>
                        <a:rPr lang="hu-HU" sz="1600" b="1"/>
                        <a:t>Espen Harald Bjerke</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Cross Country Skiing</a:t>
                      </a:r>
                    </a:p>
                  </a:txBody>
                  <a:tcPr marL="9932" marR="9932" marT="9932" marB="9932">
                    <a:lnL>
                      <a:noFill/>
                    </a:lnL>
                    <a:lnR>
                      <a:noFill/>
                    </a:lnR>
                    <a:lnT>
                      <a:noFill/>
                    </a:lnT>
                    <a:lnB>
                      <a:noFill/>
                    </a:lnB>
                    <a:solidFill>
                      <a:srgbClr val="80FFFF"/>
                    </a:solidFill>
                  </a:tcPr>
                </a:tc>
              </a:tr>
              <a:tr h="565059">
                <a:tc>
                  <a:txBody>
                    <a:bodyPr/>
                    <a:lstStyle/>
                    <a:p>
                      <a:pPr algn="ctr"/>
                      <a:r>
                        <a:rPr lang="hu-HU" sz="1600" b="1"/>
                        <a:t>96.0</a:t>
                      </a:r>
                    </a:p>
                  </a:txBody>
                  <a:tcPr marL="9932" marR="9932" marT="9932" marB="9932">
                    <a:lnL>
                      <a:noFill/>
                    </a:lnL>
                    <a:lnR>
                      <a:noFill/>
                    </a:lnR>
                    <a:lnT>
                      <a:noFill/>
                    </a:lnT>
                    <a:lnB>
                      <a:noFill/>
                    </a:lnB>
                    <a:solidFill>
                      <a:srgbClr val="80FFFF"/>
                    </a:solidFill>
                  </a:tcPr>
                </a:tc>
                <a:tc>
                  <a:txBody>
                    <a:bodyPr/>
                    <a:lstStyle/>
                    <a:p>
                      <a:pPr algn="ctr"/>
                      <a:r>
                        <a:rPr lang="hu-HU" sz="1600" b="1"/>
                        <a:t>Bjorn Daehlie</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Cross Country Skiing</a:t>
                      </a:r>
                    </a:p>
                  </a:txBody>
                  <a:tcPr marL="9932" marR="9932" marT="9932" marB="9932">
                    <a:lnL>
                      <a:noFill/>
                    </a:lnL>
                    <a:lnR>
                      <a:noFill/>
                    </a:lnR>
                    <a:lnT>
                      <a:noFill/>
                    </a:lnT>
                    <a:lnB>
                      <a:noFill/>
                    </a:lnB>
                    <a:solidFill>
                      <a:srgbClr val="80FFFF"/>
                    </a:solidFill>
                  </a:tcPr>
                </a:tc>
              </a:tr>
              <a:tr h="293586">
                <a:tc>
                  <a:txBody>
                    <a:bodyPr/>
                    <a:lstStyle/>
                    <a:p>
                      <a:pPr algn="ctr"/>
                      <a:r>
                        <a:rPr lang="hu-HU" sz="1600" b="1"/>
                        <a:t>92.5</a:t>
                      </a:r>
                    </a:p>
                  </a:txBody>
                  <a:tcPr marL="9932" marR="9932" marT="9932" marB="9932">
                    <a:lnL>
                      <a:noFill/>
                    </a:lnL>
                    <a:lnR>
                      <a:noFill/>
                    </a:lnR>
                    <a:lnT>
                      <a:noFill/>
                    </a:lnT>
                    <a:lnB>
                      <a:noFill/>
                    </a:lnB>
                    <a:solidFill>
                      <a:srgbClr val="80FFFF"/>
                    </a:solidFill>
                  </a:tcPr>
                </a:tc>
                <a:tc>
                  <a:txBody>
                    <a:bodyPr/>
                    <a:lstStyle/>
                    <a:p>
                      <a:pPr algn="ctr"/>
                      <a:r>
                        <a:rPr lang="hu-HU" sz="1600" b="1"/>
                        <a:t>Greg LeMond</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Cycling</a:t>
                      </a:r>
                    </a:p>
                  </a:txBody>
                  <a:tcPr marL="9932" marR="9932" marT="9932" marB="9932">
                    <a:lnL>
                      <a:noFill/>
                    </a:lnL>
                    <a:lnR>
                      <a:noFill/>
                    </a:lnR>
                    <a:lnT>
                      <a:noFill/>
                    </a:lnT>
                    <a:lnB>
                      <a:noFill/>
                    </a:lnB>
                    <a:solidFill>
                      <a:srgbClr val="80FFFF"/>
                    </a:solidFill>
                  </a:tcPr>
                </a:tc>
              </a:tr>
              <a:tr h="405609">
                <a:tc>
                  <a:txBody>
                    <a:bodyPr/>
                    <a:lstStyle/>
                    <a:p>
                      <a:pPr algn="ctr"/>
                      <a:r>
                        <a:rPr lang="hu-HU" sz="1600" b="1"/>
                        <a:t>92.0</a:t>
                      </a:r>
                    </a:p>
                  </a:txBody>
                  <a:tcPr marL="9932" marR="9932" marT="9932" marB="9932">
                    <a:lnL>
                      <a:noFill/>
                    </a:lnL>
                    <a:lnR>
                      <a:noFill/>
                    </a:lnR>
                    <a:lnT>
                      <a:noFill/>
                    </a:lnT>
                    <a:lnB>
                      <a:noFill/>
                    </a:lnB>
                    <a:solidFill>
                      <a:srgbClr val="80FFFF"/>
                    </a:solidFill>
                  </a:tcPr>
                </a:tc>
                <a:tc>
                  <a:txBody>
                    <a:bodyPr/>
                    <a:lstStyle/>
                    <a:p>
                      <a:pPr algn="ctr"/>
                      <a:r>
                        <a:rPr lang="hu-HU" sz="1600" b="1"/>
                        <a:t>Matt Carpenter</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Marathon Runner</a:t>
                      </a:r>
                    </a:p>
                  </a:txBody>
                  <a:tcPr marL="9932" marR="9932" marT="9932" marB="9932">
                    <a:lnL>
                      <a:noFill/>
                    </a:lnL>
                    <a:lnR>
                      <a:noFill/>
                    </a:lnR>
                    <a:lnT>
                      <a:noFill/>
                    </a:lnT>
                    <a:lnB>
                      <a:noFill/>
                    </a:lnB>
                    <a:solidFill>
                      <a:srgbClr val="80FFFF"/>
                    </a:solidFill>
                  </a:tcPr>
                </a:tc>
              </a:tr>
              <a:tr h="565059">
                <a:tc>
                  <a:txBody>
                    <a:bodyPr/>
                    <a:lstStyle/>
                    <a:p>
                      <a:pPr algn="ctr"/>
                      <a:r>
                        <a:rPr lang="hu-HU" sz="1600" b="1"/>
                        <a:t>92.0</a:t>
                      </a:r>
                    </a:p>
                  </a:txBody>
                  <a:tcPr marL="9932" marR="9932" marT="9932" marB="9932">
                    <a:lnL>
                      <a:noFill/>
                    </a:lnL>
                    <a:lnR>
                      <a:noFill/>
                    </a:lnR>
                    <a:lnT>
                      <a:noFill/>
                    </a:lnT>
                    <a:lnB>
                      <a:noFill/>
                    </a:lnB>
                    <a:solidFill>
                      <a:srgbClr val="80FFFF"/>
                    </a:solidFill>
                  </a:tcPr>
                </a:tc>
                <a:tc>
                  <a:txBody>
                    <a:bodyPr/>
                    <a:lstStyle/>
                    <a:p>
                      <a:pPr algn="ctr"/>
                      <a:r>
                        <a:rPr lang="hu-HU" sz="1600" b="1"/>
                        <a:t>Tore Ruud Hofstad</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Cross Country Skiing</a:t>
                      </a:r>
                    </a:p>
                  </a:txBody>
                  <a:tcPr marL="9932" marR="9932" marT="9932" marB="9932">
                    <a:lnL>
                      <a:noFill/>
                    </a:lnL>
                    <a:lnR>
                      <a:noFill/>
                    </a:lnR>
                    <a:lnT>
                      <a:noFill/>
                    </a:lnT>
                    <a:lnB>
                      <a:noFill/>
                    </a:lnB>
                    <a:solidFill>
                      <a:srgbClr val="80FFFF"/>
                    </a:solidFill>
                  </a:tcPr>
                </a:tc>
              </a:tr>
              <a:tr h="565059">
                <a:tc>
                  <a:txBody>
                    <a:bodyPr/>
                    <a:lstStyle/>
                    <a:p>
                      <a:pPr algn="ctr"/>
                      <a:r>
                        <a:rPr lang="hu-HU" sz="1600" b="1"/>
                        <a:t>91.0</a:t>
                      </a:r>
                    </a:p>
                  </a:txBody>
                  <a:tcPr marL="9932" marR="9932" marT="9932" marB="9932">
                    <a:lnL>
                      <a:noFill/>
                    </a:lnL>
                    <a:lnR>
                      <a:noFill/>
                    </a:lnR>
                    <a:lnT>
                      <a:noFill/>
                    </a:lnT>
                    <a:lnB>
                      <a:noFill/>
                    </a:lnB>
                    <a:solidFill>
                      <a:srgbClr val="80FFFF"/>
                    </a:solidFill>
                  </a:tcPr>
                </a:tc>
                <a:tc>
                  <a:txBody>
                    <a:bodyPr/>
                    <a:lstStyle/>
                    <a:p>
                      <a:pPr algn="ctr"/>
                      <a:r>
                        <a:rPr lang="hu-HU" sz="1600" b="1"/>
                        <a:t>Harri Kirvesniem</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Cross Country Skiing</a:t>
                      </a:r>
                    </a:p>
                  </a:txBody>
                  <a:tcPr marL="9932" marR="9932" marT="9932" marB="9932">
                    <a:lnL>
                      <a:noFill/>
                    </a:lnL>
                    <a:lnR>
                      <a:noFill/>
                    </a:lnR>
                    <a:lnT>
                      <a:noFill/>
                    </a:lnT>
                    <a:lnB>
                      <a:noFill/>
                    </a:lnB>
                    <a:solidFill>
                      <a:srgbClr val="80FFFF"/>
                    </a:solidFill>
                  </a:tcPr>
                </a:tc>
              </a:tr>
              <a:tr h="293586">
                <a:tc>
                  <a:txBody>
                    <a:bodyPr/>
                    <a:lstStyle/>
                    <a:p>
                      <a:pPr algn="ctr"/>
                      <a:r>
                        <a:rPr lang="hu-HU" sz="1600" b="1"/>
                        <a:t>88.0</a:t>
                      </a:r>
                    </a:p>
                  </a:txBody>
                  <a:tcPr marL="9932" marR="9932" marT="9932" marB="9932">
                    <a:lnL>
                      <a:noFill/>
                    </a:lnL>
                    <a:lnR>
                      <a:noFill/>
                    </a:lnR>
                    <a:lnT>
                      <a:noFill/>
                    </a:lnT>
                    <a:lnB>
                      <a:noFill/>
                    </a:lnB>
                    <a:solidFill>
                      <a:srgbClr val="80FFFF"/>
                    </a:solidFill>
                  </a:tcPr>
                </a:tc>
                <a:tc>
                  <a:txBody>
                    <a:bodyPr/>
                    <a:lstStyle/>
                    <a:p>
                      <a:pPr algn="ctr"/>
                      <a:r>
                        <a:rPr lang="hu-HU" sz="1600" b="1"/>
                        <a:t>Miguel Indurain</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Cycling</a:t>
                      </a:r>
                    </a:p>
                  </a:txBody>
                  <a:tcPr marL="9932" marR="9932" marT="9932" marB="9932">
                    <a:lnL>
                      <a:noFill/>
                    </a:lnL>
                    <a:lnR>
                      <a:noFill/>
                    </a:lnR>
                    <a:lnT>
                      <a:noFill/>
                    </a:lnT>
                    <a:lnB>
                      <a:noFill/>
                    </a:lnB>
                    <a:solidFill>
                      <a:srgbClr val="80FFFF"/>
                    </a:solidFill>
                  </a:tcPr>
                </a:tc>
              </a:tr>
              <a:tr h="293586">
                <a:tc>
                  <a:txBody>
                    <a:bodyPr/>
                    <a:lstStyle/>
                    <a:p>
                      <a:pPr algn="ctr"/>
                      <a:r>
                        <a:rPr lang="hu-HU" sz="1600" b="1"/>
                        <a:t>87.4</a:t>
                      </a:r>
                    </a:p>
                  </a:txBody>
                  <a:tcPr marL="9932" marR="9932" marT="9932" marB="9932">
                    <a:lnL>
                      <a:noFill/>
                    </a:lnL>
                    <a:lnR>
                      <a:noFill/>
                    </a:lnR>
                    <a:lnT>
                      <a:noFill/>
                    </a:lnT>
                    <a:lnB>
                      <a:noFill/>
                    </a:lnB>
                    <a:solidFill>
                      <a:srgbClr val="80FFFF"/>
                    </a:solidFill>
                  </a:tcPr>
                </a:tc>
                <a:tc>
                  <a:txBody>
                    <a:bodyPr/>
                    <a:lstStyle/>
                    <a:p>
                      <a:pPr algn="ctr"/>
                      <a:r>
                        <a:rPr lang="hu-HU" sz="1600" b="1"/>
                        <a:t>Marius Bakken</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5K Runner</a:t>
                      </a:r>
                    </a:p>
                  </a:txBody>
                  <a:tcPr marL="9932" marR="9932" marT="9932" marB="9932">
                    <a:lnL>
                      <a:noFill/>
                    </a:lnL>
                    <a:lnR>
                      <a:noFill/>
                    </a:lnR>
                    <a:lnT>
                      <a:noFill/>
                    </a:lnT>
                    <a:lnB>
                      <a:noFill/>
                    </a:lnB>
                    <a:solidFill>
                      <a:srgbClr val="80FFFF"/>
                    </a:solidFill>
                  </a:tcPr>
                </a:tc>
              </a:tr>
              <a:tr h="293586">
                <a:tc>
                  <a:txBody>
                    <a:bodyPr/>
                    <a:lstStyle/>
                    <a:p>
                      <a:pPr algn="ctr"/>
                      <a:r>
                        <a:rPr lang="hu-HU" sz="1600" b="1"/>
                        <a:t>85.0</a:t>
                      </a:r>
                    </a:p>
                  </a:txBody>
                  <a:tcPr marL="9932" marR="9932" marT="9932" marB="9932">
                    <a:lnL>
                      <a:noFill/>
                    </a:lnL>
                    <a:lnR>
                      <a:noFill/>
                    </a:lnR>
                    <a:lnT>
                      <a:noFill/>
                    </a:lnT>
                    <a:lnB>
                      <a:noFill/>
                    </a:lnB>
                    <a:solidFill>
                      <a:srgbClr val="80FFFF"/>
                    </a:solidFill>
                  </a:tcPr>
                </a:tc>
                <a:tc>
                  <a:txBody>
                    <a:bodyPr/>
                    <a:lstStyle/>
                    <a:p>
                      <a:pPr algn="ctr"/>
                      <a:r>
                        <a:rPr lang="hu-HU" sz="1600" b="1"/>
                        <a:t>Dave Bedford</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10K Runner</a:t>
                      </a:r>
                    </a:p>
                  </a:txBody>
                  <a:tcPr marL="9932" marR="9932" marT="9932" marB="9932">
                    <a:lnL>
                      <a:noFill/>
                    </a:lnL>
                    <a:lnR>
                      <a:noFill/>
                    </a:lnR>
                    <a:lnT>
                      <a:noFill/>
                    </a:lnT>
                    <a:lnB>
                      <a:noFill/>
                    </a:lnB>
                    <a:solidFill>
                      <a:srgbClr val="80FFFF"/>
                    </a:solidFill>
                  </a:tcPr>
                </a:tc>
              </a:tr>
              <a:tr h="565059">
                <a:tc>
                  <a:txBody>
                    <a:bodyPr/>
                    <a:lstStyle/>
                    <a:p>
                      <a:pPr algn="ctr"/>
                      <a:r>
                        <a:rPr lang="hu-HU" sz="1600" b="1"/>
                        <a:t>85.0</a:t>
                      </a:r>
                    </a:p>
                  </a:txBody>
                  <a:tcPr marL="9932" marR="9932" marT="9932" marB="9932">
                    <a:lnL>
                      <a:noFill/>
                    </a:lnL>
                    <a:lnR>
                      <a:noFill/>
                    </a:lnR>
                    <a:lnT>
                      <a:noFill/>
                    </a:lnT>
                    <a:lnB>
                      <a:noFill/>
                    </a:lnB>
                    <a:solidFill>
                      <a:srgbClr val="80FFFF"/>
                    </a:solidFill>
                  </a:tcPr>
                </a:tc>
                <a:tc>
                  <a:txBody>
                    <a:bodyPr/>
                    <a:lstStyle/>
                    <a:p>
                      <a:pPr algn="ctr"/>
                      <a:r>
                        <a:rPr lang="hu-HU" sz="1600" b="1"/>
                        <a:t>John Ngugi</a:t>
                      </a:r>
                    </a:p>
                  </a:txBody>
                  <a:tcPr marL="9932" marR="9932" marT="9932" marB="9932">
                    <a:lnL>
                      <a:noFill/>
                    </a:lnL>
                    <a:lnR>
                      <a:noFill/>
                    </a:lnR>
                    <a:lnT>
                      <a:noFill/>
                    </a:lnT>
                    <a:lnB>
                      <a:noFill/>
                    </a:lnB>
                    <a:solidFill>
                      <a:srgbClr val="80FFFF"/>
                    </a:solidFill>
                  </a:tcPr>
                </a:tc>
                <a:tc>
                  <a:txBody>
                    <a:bodyPr/>
                    <a:lstStyle/>
                    <a:p>
                      <a:pPr algn="ctr"/>
                      <a:r>
                        <a:rPr lang="hu-HU" sz="1600" b="1"/>
                        <a:t>Male</a:t>
                      </a:r>
                    </a:p>
                  </a:txBody>
                  <a:tcPr marL="9932" marR="9932" marT="9932" marB="9932">
                    <a:lnL>
                      <a:noFill/>
                    </a:lnL>
                    <a:lnR>
                      <a:noFill/>
                    </a:lnR>
                    <a:lnT>
                      <a:noFill/>
                    </a:lnT>
                    <a:lnB>
                      <a:noFill/>
                    </a:lnB>
                    <a:solidFill>
                      <a:srgbClr val="80FFFF"/>
                    </a:solidFill>
                  </a:tcPr>
                </a:tc>
                <a:tc>
                  <a:txBody>
                    <a:bodyPr/>
                    <a:lstStyle/>
                    <a:p>
                      <a:pPr algn="ctr"/>
                      <a:r>
                        <a:rPr lang="hu-HU" sz="1600" b="1"/>
                        <a:t>Cross Country Runner</a:t>
                      </a:r>
                    </a:p>
                  </a:txBody>
                  <a:tcPr marL="9932" marR="9932" marT="9932" marB="9932">
                    <a:lnL>
                      <a:noFill/>
                    </a:lnL>
                    <a:lnR>
                      <a:noFill/>
                    </a:lnR>
                    <a:lnT>
                      <a:noFill/>
                    </a:lnT>
                    <a:lnB>
                      <a:noFill/>
                    </a:lnB>
                    <a:solidFill>
                      <a:srgbClr val="80FFFF"/>
                    </a:solidFill>
                  </a:tcPr>
                </a:tc>
              </a:tr>
              <a:tr h="293586">
                <a:tc>
                  <a:txBody>
                    <a:bodyPr/>
                    <a:lstStyle/>
                    <a:p>
                      <a:pPr algn="ctr"/>
                      <a:r>
                        <a:rPr lang="hu-HU" sz="1600" b="1"/>
                        <a:t> </a:t>
                      </a:r>
                    </a:p>
                  </a:txBody>
                  <a:tcPr marL="9932" marR="9932" marT="9932" marB="9932">
                    <a:lnL>
                      <a:noFill/>
                    </a:lnL>
                    <a:lnR>
                      <a:noFill/>
                    </a:lnR>
                    <a:lnT>
                      <a:noFill/>
                    </a:lnT>
                    <a:lnB>
                      <a:noFill/>
                    </a:lnB>
                    <a:solidFill>
                      <a:srgbClr val="80FFFF"/>
                    </a:solidFill>
                  </a:tcPr>
                </a:tc>
                <a:tc>
                  <a:txBody>
                    <a:bodyPr/>
                    <a:lstStyle/>
                    <a:p>
                      <a:pPr algn="ctr"/>
                      <a:r>
                        <a:rPr lang="hu-HU" sz="1600" b="1"/>
                        <a:t> </a:t>
                      </a:r>
                    </a:p>
                  </a:txBody>
                  <a:tcPr marL="9932" marR="9932" marT="9932" marB="9932">
                    <a:lnL>
                      <a:noFill/>
                    </a:lnL>
                    <a:lnR>
                      <a:noFill/>
                    </a:lnR>
                    <a:lnT>
                      <a:noFill/>
                    </a:lnT>
                    <a:lnB>
                      <a:noFill/>
                    </a:lnB>
                    <a:solidFill>
                      <a:srgbClr val="80FFFF"/>
                    </a:solidFill>
                  </a:tcPr>
                </a:tc>
                <a:tc>
                  <a:txBody>
                    <a:bodyPr/>
                    <a:lstStyle/>
                    <a:p>
                      <a:pPr algn="ctr"/>
                      <a:r>
                        <a:rPr lang="hu-HU" sz="1600" b="1"/>
                        <a:t> </a:t>
                      </a:r>
                    </a:p>
                  </a:txBody>
                  <a:tcPr marL="9932" marR="9932" marT="9932" marB="9932">
                    <a:lnL>
                      <a:noFill/>
                    </a:lnL>
                    <a:lnR>
                      <a:noFill/>
                    </a:lnR>
                    <a:lnT>
                      <a:noFill/>
                    </a:lnT>
                    <a:lnB>
                      <a:noFill/>
                    </a:lnB>
                    <a:solidFill>
                      <a:srgbClr val="80FFFF"/>
                    </a:solidFill>
                  </a:tcPr>
                </a:tc>
                <a:tc>
                  <a:txBody>
                    <a:bodyPr/>
                    <a:lstStyle/>
                    <a:p>
                      <a:pPr algn="ctr"/>
                      <a:r>
                        <a:rPr lang="hu-HU" sz="1600" b="1"/>
                        <a:t> </a:t>
                      </a:r>
                    </a:p>
                  </a:txBody>
                  <a:tcPr marL="9932" marR="9932" marT="9932" marB="9932">
                    <a:lnL>
                      <a:noFill/>
                    </a:lnL>
                    <a:lnR>
                      <a:noFill/>
                    </a:lnR>
                    <a:lnT>
                      <a:noFill/>
                    </a:lnT>
                    <a:lnB>
                      <a:noFill/>
                    </a:lnB>
                    <a:solidFill>
                      <a:srgbClr val="80FFFF"/>
                    </a:solidFill>
                  </a:tcPr>
                </a:tc>
              </a:tr>
              <a:tr h="405609">
                <a:tc>
                  <a:txBody>
                    <a:bodyPr/>
                    <a:lstStyle/>
                    <a:p>
                      <a:pPr algn="ctr"/>
                      <a:r>
                        <a:rPr lang="hu-HU" sz="1600" b="1"/>
                        <a:t>73.5</a:t>
                      </a:r>
                    </a:p>
                  </a:txBody>
                  <a:tcPr marL="9932" marR="9932" marT="9932" marB="9932">
                    <a:lnL>
                      <a:noFill/>
                    </a:lnL>
                    <a:lnR>
                      <a:noFill/>
                    </a:lnR>
                    <a:lnT>
                      <a:noFill/>
                    </a:lnT>
                    <a:lnB>
                      <a:noFill/>
                    </a:lnB>
                    <a:solidFill>
                      <a:srgbClr val="80FFFF"/>
                    </a:solidFill>
                  </a:tcPr>
                </a:tc>
                <a:tc>
                  <a:txBody>
                    <a:bodyPr/>
                    <a:lstStyle/>
                    <a:p>
                      <a:pPr algn="ctr"/>
                      <a:r>
                        <a:rPr lang="hu-HU" sz="1600" b="1"/>
                        <a:t>Greta Waitz</a:t>
                      </a:r>
                    </a:p>
                  </a:txBody>
                  <a:tcPr marL="9932" marR="9932" marT="9932" marB="9932">
                    <a:lnL>
                      <a:noFill/>
                    </a:lnL>
                    <a:lnR>
                      <a:noFill/>
                    </a:lnR>
                    <a:lnT>
                      <a:noFill/>
                    </a:lnT>
                    <a:lnB>
                      <a:noFill/>
                    </a:lnB>
                    <a:solidFill>
                      <a:srgbClr val="80FFFF"/>
                    </a:solidFill>
                  </a:tcPr>
                </a:tc>
                <a:tc>
                  <a:txBody>
                    <a:bodyPr/>
                    <a:lstStyle/>
                    <a:p>
                      <a:pPr algn="ctr"/>
                      <a:r>
                        <a:rPr lang="hu-HU" sz="1600" b="1"/>
                        <a:t>Female</a:t>
                      </a:r>
                    </a:p>
                  </a:txBody>
                  <a:tcPr marL="9932" marR="9932" marT="9932" marB="9932">
                    <a:lnL>
                      <a:noFill/>
                    </a:lnL>
                    <a:lnR>
                      <a:noFill/>
                    </a:lnR>
                    <a:lnT>
                      <a:noFill/>
                    </a:lnT>
                    <a:lnB>
                      <a:noFill/>
                    </a:lnB>
                    <a:solidFill>
                      <a:srgbClr val="80FFFF"/>
                    </a:solidFill>
                  </a:tcPr>
                </a:tc>
                <a:tc>
                  <a:txBody>
                    <a:bodyPr/>
                    <a:lstStyle/>
                    <a:p>
                      <a:pPr algn="ctr"/>
                      <a:r>
                        <a:rPr lang="hu-HU" sz="1600" b="1"/>
                        <a:t>Marathon runner</a:t>
                      </a:r>
                    </a:p>
                  </a:txBody>
                  <a:tcPr marL="9932" marR="9932" marT="9932" marB="9932">
                    <a:lnL>
                      <a:noFill/>
                    </a:lnL>
                    <a:lnR>
                      <a:noFill/>
                    </a:lnR>
                    <a:lnT>
                      <a:noFill/>
                    </a:lnT>
                    <a:lnB>
                      <a:noFill/>
                    </a:lnB>
                    <a:solidFill>
                      <a:srgbClr val="80FFFF"/>
                    </a:solidFill>
                  </a:tcPr>
                </a:tc>
              </a:tr>
              <a:tr h="405609">
                <a:tc>
                  <a:txBody>
                    <a:bodyPr/>
                    <a:lstStyle/>
                    <a:p>
                      <a:pPr algn="ctr"/>
                      <a:r>
                        <a:rPr lang="hu-HU" sz="1600" b="1"/>
                        <a:t>71.2</a:t>
                      </a:r>
                    </a:p>
                  </a:txBody>
                  <a:tcPr marL="9932" marR="9932" marT="9932" marB="9932">
                    <a:lnL>
                      <a:noFill/>
                    </a:lnL>
                    <a:lnR>
                      <a:noFill/>
                    </a:lnR>
                    <a:lnT>
                      <a:noFill/>
                    </a:lnT>
                    <a:lnB>
                      <a:noFill/>
                    </a:lnB>
                    <a:solidFill>
                      <a:srgbClr val="80FFFF"/>
                    </a:solidFill>
                  </a:tcPr>
                </a:tc>
                <a:tc>
                  <a:txBody>
                    <a:bodyPr/>
                    <a:lstStyle/>
                    <a:p>
                      <a:pPr algn="ctr"/>
                      <a:r>
                        <a:rPr lang="hu-HU" sz="1600" b="1"/>
                        <a:t>Ingrid Kristiansen</a:t>
                      </a:r>
                    </a:p>
                  </a:txBody>
                  <a:tcPr marL="9932" marR="9932" marT="9932" marB="9932">
                    <a:lnL>
                      <a:noFill/>
                    </a:lnL>
                    <a:lnR>
                      <a:noFill/>
                    </a:lnR>
                    <a:lnT>
                      <a:noFill/>
                    </a:lnT>
                    <a:lnB>
                      <a:noFill/>
                    </a:lnB>
                    <a:solidFill>
                      <a:srgbClr val="80FFFF"/>
                    </a:solidFill>
                  </a:tcPr>
                </a:tc>
                <a:tc>
                  <a:txBody>
                    <a:bodyPr/>
                    <a:lstStyle/>
                    <a:p>
                      <a:pPr algn="ctr"/>
                      <a:r>
                        <a:rPr lang="hu-HU" sz="1600" b="1"/>
                        <a:t>Female</a:t>
                      </a:r>
                    </a:p>
                  </a:txBody>
                  <a:tcPr marL="9932" marR="9932" marT="9932" marB="9932">
                    <a:lnL>
                      <a:noFill/>
                    </a:lnL>
                    <a:lnR>
                      <a:noFill/>
                    </a:lnR>
                    <a:lnT>
                      <a:noFill/>
                    </a:lnT>
                    <a:lnB>
                      <a:noFill/>
                    </a:lnB>
                    <a:solidFill>
                      <a:srgbClr val="80FFFF"/>
                    </a:solidFill>
                  </a:tcPr>
                </a:tc>
                <a:tc>
                  <a:txBody>
                    <a:bodyPr/>
                    <a:lstStyle/>
                    <a:p>
                      <a:pPr algn="ctr"/>
                      <a:r>
                        <a:rPr lang="hu-HU" sz="1600" b="1"/>
                        <a:t>Marathon Runner</a:t>
                      </a:r>
                    </a:p>
                  </a:txBody>
                  <a:tcPr marL="9932" marR="9932" marT="9932" marB="9932">
                    <a:lnL>
                      <a:noFill/>
                    </a:lnL>
                    <a:lnR>
                      <a:noFill/>
                    </a:lnR>
                    <a:lnT>
                      <a:noFill/>
                    </a:lnT>
                    <a:lnB>
                      <a:noFill/>
                    </a:lnB>
                    <a:solidFill>
                      <a:srgbClr val="80FFFF"/>
                    </a:solidFill>
                  </a:tcPr>
                </a:tc>
              </a:tr>
              <a:tr h="405609">
                <a:tc>
                  <a:txBody>
                    <a:bodyPr/>
                    <a:lstStyle/>
                    <a:p>
                      <a:pPr algn="ctr"/>
                      <a:r>
                        <a:rPr lang="hu-HU" sz="1600" b="1"/>
                        <a:t>67.2</a:t>
                      </a:r>
                    </a:p>
                  </a:txBody>
                  <a:tcPr marL="9932" marR="9932" marT="9932" marB="9932">
                    <a:lnL>
                      <a:noFill/>
                    </a:lnL>
                    <a:lnR>
                      <a:noFill/>
                    </a:lnR>
                    <a:lnT>
                      <a:noFill/>
                    </a:lnT>
                    <a:lnB>
                      <a:noFill/>
                    </a:lnB>
                    <a:solidFill>
                      <a:srgbClr val="80FFFF"/>
                    </a:solidFill>
                  </a:tcPr>
                </a:tc>
                <a:tc>
                  <a:txBody>
                    <a:bodyPr/>
                    <a:lstStyle/>
                    <a:p>
                      <a:pPr algn="ctr"/>
                      <a:r>
                        <a:rPr lang="hu-HU" sz="1600" b="1"/>
                        <a:t>Rosa Mota</a:t>
                      </a:r>
                    </a:p>
                  </a:txBody>
                  <a:tcPr marL="9932" marR="9932" marT="9932" marB="9932">
                    <a:lnL>
                      <a:noFill/>
                    </a:lnL>
                    <a:lnR>
                      <a:noFill/>
                    </a:lnR>
                    <a:lnT>
                      <a:noFill/>
                    </a:lnT>
                    <a:lnB>
                      <a:noFill/>
                    </a:lnB>
                    <a:solidFill>
                      <a:srgbClr val="80FFFF"/>
                    </a:solidFill>
                  </a:tcPr>
                </a:tc>
                <a:tc>
                  <a:txBody>
                    <a:bodyPr/>
                    <a:lstStyle/>
                    <a:p>
                      <a:pPr algn="ctr"/>
                      <a:r>
                        <a:rPr lang="hu-HU" sz="1600" b="1"/>
                        <a:t>Female</a:t>
                      </a:r>
                    </a:p>
                  </a:txBody>
                  <a:tcPr marL="9932" marR="9932" marT="9932" marB="9932">
                    <a:lnL>
                      <a:noFill/>
                    </a:lnL>
                    <a:lnR>
                      <a:noFill/>
                    </a:lnR>
                    <a:lnT>
                      <a:noFill/>
                    </a:lnT>
                    <a:lnB>
                      <a:noFill/>
                    </a:lnB>
                    <a:solidFill>
                      <a:srgbClr val="80FFFF"/>
                    </a:solidFill>
                  </a:tcPr>
                </a:tc>
                <a:tc>
                  <a:txBody>
                    <a:bodyPr/>
                    <a:lstStyle/>
                    <a:p>
                      <a:pPr algn="ctr"/>
                      <a:r>
                        <a:rPr lang="hu-HU" sz="1600" b="1" dirty="0" err="1"/>
                        <a:t>Marathon</a:t>
                      </a:r>
                      <a:r>
                        <a:rPr lang="hu-HU" sz="1600" b="1" dirty="0"/>
                        <a:t> </a:t>
                      </a:r>
                      <a:r>
                        <a:rPr lang="hu-HU" sz="1600" b="1" dirty="0" err="1"/>
                        <a:t>Runner</a:t>
                      </a:r>
                      <a:endParaRPr lang="hu-HU" sz="1600" b="1" dirty="0"/>
                    </a:p>
                  </a:txBody>
                  <a:tcPr marL="9932" marR="9932" marT="9932" marB="9932">
                    <a:lnL>
                      <a:noFill/>
                    </a:lnL>
                    <a:lnR>
                      <a:noFill/>
                    </a:lnR>
                    <a:lnT>
                      <a:noFill/>
                    </a:lnT>
                    <a:lnB>
                      <a:noFill/>
                    </a:lnB>
                    <a:solidFill>
                      <a:srgbClr val="80FFFF"/>
                    </a:solidFill>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187624" y="548680"/>
            <a:ext cx="7128792" cy="1200329"/>
          </a:xfrm>
          <a:prstGeom prst="rect">
            <a:avLst/>
          </a:prstGeom>
          <a:solidFill>
            <a:srgbClr val="FFC000"/>
          </a:solidFill>
        </p:spPr>
        <p:txBody>
          <a:bodyPr wrap="square" rtlCol="0">
            <a:spAutoFit/>
          </a:bodyPr>
          <a:lstStyle/>
          <a:p>
            <a:pPr algn="ctr"/>
            <a:r>
              <a:rPr lang="hu-HU" sz="2400" dirty="0" smtClean="0"/>
              <a:t>Az intenzitás kiszámítása az edzés pulzusból  (%MHR) a V02max százalékában </a:t>
            </a:r>
          </a:p>
          <a:p>
            <a:pPr algn="ctr"/>
            <a:r>
              <a:rPr lang="hu-HU" sz="2400" dirty="0" err="1"/>
              <a:t>Swain</a:t>
            </a:r>
            <a:r>
              <a:rPr lang="hu-HU" sz="2400" dirty="0"/>
              <a:t> et </a:t>
            </a:r>
            <a:r>
              <a:rPr lang="hu-HU" sz="2400" dirty="0" err="1"/>
              <a:t>al</a:t>
            </a:r>
            <a:r>
              <a:rPr lang="hu-HU" sz="2400" dirty="0"/>
              <a:t>. (1994)</a:t>
            </a:r>
            <a:endParaRPr lang="en-US" sz="2400" dirty="0"/>
          </a:p>
        </p:txBody>
      </p:sp>
      <p:sp>
        <p:nvSpPr>
          <p:cNvPr id="4" name="Szövegdoboz 3"/>
          <p:cNvSpPr txBox="1"/>
          <p:nvPr/>
        </p:nvSpPr>
        <p:spPr>
          <a:xfrm>
            <a:off x="1763688" y="2609329"/>
            <a:ext cx="554461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dirty="0" smtClean="0"/>
              <a:t>%MHR = 0.64 × %VO2max + 37</a:t>
            </a:r>
          </a:p>
        </p:txBody>
      </p:sp>
      <p:sp>
        <p:nvSpPr>
          <p:cNvPr id="2" name="Téglalap 1"/>
          <p:cNvSpPr/>
          <p:nvPr/>
        </p:nvSpPr>
        <p:spPr>
          <a:xfrm>
            <a:off x="467544" y="5661248"/>
            <a:ext cx="8352928" cy="646331"/>
          </a:xfrm>
          <a:prstGeom prst="rect">
            <a:avLst/>
          </a:prstGeom>
        </p:spPr>
        <p:txBody>
          <a:bodyPr wrap="square">
            <a:spAutoFit/>
          </a:bodyPr>
          <a:lstStyle/>
          <a:p>
            <a:r>
              <a:rPr lang="en-US" dirty="0"/>
              <a:t>It is possible to estimate your exercise intensity as a percentage of </a:t>
            </a:r>
            <a:r>
              <a:rPr lang="hu-HU" dirty="0" smtClean="0"/>
              <a:t>VO2max</a:t>
            </a:r>
            <a:r>
              <a:rPr lang="en-US" dirty="0" smtClean="0"/>
              <a:t> </a:t>
            </a:r>
            <a:r>
              <a:rPr lang="en-US" dirty="0"/>
              <a:t>from your training heart </a:t>
            </a:r>
            <a:r>
              <a:rPr lang="en-US" dirty="0" smtClean="0"/>
              <a:t>rate</a:t>
            </a:r>
            <a:r>
              <a:rPr lang="hu-HU" dirty="0" smtClean="0"/>
              <a:t>. </a:t>
            </a:r>
            <a:r>
              <a:rPr lang="hu-HU" dirty="0" err="1" smtClean="0"/>
              <a:t>Swain</a:t>
            </a:r>
            <a:r>
              <a:rPr lang="hu-HU" dirty="0" smtClean="0"/>
              <a:t> et </a:t>
            </a:r>
            <a:r>
              <a:rPr lang="hu-HU" dirty="0" err="1" smtClean="0"/>
              <a:t>al</a:t>
            </a:r>
            <a:r>
              <a:rPr lang="hu-HU" dirty="0" smtClean="0"/>
              <a:t> (1994)</a:t>
            </a:r>
            <a:endParaRPr lang="hu-H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57224" y="1317484"/>
            <a:ext cx="7747026" cy="193899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hu-HU" sz="2000" b="1" i="1" dirty="0" smtClean="0"/>
              <a:t>Bemelegítés</a:t>
            </a:r>
            <a:r>
              <a:rPr lang="en-US" sz="2000" b="1" i="1" dirty="0" smtClean="0"/>
              <a:t/>
            </a:r>
            <a:br>
              <a:rPr lang="en-US" sz="2000" b="1" i="1" dirty="0" smtClean="0"/>
            </a:br>
            <a:r>
              <a:rPr lang="hu-HU" sz="2000" b="1" i="1" dirty="0" smtClean="0"/>
              <a:t>Kerékhajtás </a:t>
            </a:r>
          </a:p>
          <a:p>
            <a:pPr algn="ctr"/>
            <a:r>
              <a:rPr lang="hu-HU" sz="2000" b="1" i="1" dirty="0" smtClean="0"/>
              <a:t>Férfiak: 50 Watt teljesítménnyel</a:t>
            </a:r>
          </a:p>
          <a:p>
            <a:pPr algn="ctr"/>
            <a:r>
              <a:rPr lang="hu-HU" sz="2000" b="1" i="1" dirty="0" smtClean="0"/>
              <a:t>Nők: 25 Watt</a:t>
            </a:r>
            <a:r>
              <a:rPr lang="en-US" sz="2000" b="1" i="1" dirty="0" smtClean="0"/>
              <a:t> </a:t>
            </a:r>
            <a:endParaRPr lang="hu-HU" sz="2000" b="1" i="1" dirty="0" smtClean="0"/>
          </a:p>
          <a:p>
            <a:pPr algn="ctr"/>
            <a:r>
              <a:rPr lang="hu-HU" sz="2000" b="1" i="1" dirty="0" smtClean="0"/>
              <a:t>A hajtás állandó 60 fordulat/perc fordulatszámmal történik míg a szívfrekvencia eléri a 120-170 ütés/ percet. </a:t>
            </a:r>
            <a:endParaRPr lang="en-US" sz="2000" b="1" i="1" dirty="0" smtClean="0"/>
          </a:p>
        </p:txBody>
      </p:sp>
      <p:sp>
        <p:nvSpPr>
          <p:cNvPr id="3" name="Szövegdoboz 2"/>
          <p:cNvSpPr txBox="1"/>
          <p:nvPr/>
        </p:nvSpPr>
        <p:spPr>
          <a:xfrm>
            <a:off x="899592" y="3284984"/>
            <a:ext cx="7747026"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i="1" dirty="0" smtClean="0"/>
              <a:t>Proto</a:t>
            </a:r>
            <a:r>
              <a:rPr lang="hu-HU" sz="2000" b="1" i="1" dirty="0" smtClean="0"/>
              <a:t>k</a:t>
            </a:r>
            <a:r>
              <a:rPr lang="en-US" sz="2000" b="1" i="1" dirty="0" err="1" smtClean="0"/>
              <a:t>ol</a:t>
            </a:r>
            <a:r>
              <a:rPr lang="hu-HU" sz="2000" b="1" i="1" dirty="0" smtClean="0"/>
              <a:t>l</a:t>
            </a:r>
            <a:r>
              <a:rPr lang="en-US" sz="2000" b="1" i="1" dirty="0" smtClean="0"/>
              <a:t/>
            </a:r>
            <a:br>
              <a:rPr lang="en-US" sz="2000" b="1" i="1" dirty="0" smtClean="0"/>
            </a:br>
            <a:r>
              <a:rPr lang="hu-HU" sz="2000" b="1" i="1" dirty="0" smtClean="0"/>
              <a:t>Amikor a szívfrekvencia elérte a 120-170 ütés/percet, akkor kezdődik a teszt. 60 fordulat/ perc fordulatszámmal 6 percig kel kerékpározni. A hat perc után meg kell mérni a pulzust. Minél alacsonyabb a pulzus annál jobb kondícióban van a vizsgált személy.</a:t>
            </a:r>
          </a:p>
          <a:p>
            <a:pPr algn="ctr"/>
            <a:endParaRPr lang="en-US" sz="2000" b="1" i="1" dirty="0"/>
          </a:p>
        </p:txBody>
      </p:sp>
      <p:sp>
        <p:nvSpPr>
          <p:cNvPr id="4" name="Szövegdoboz 3"/>
          <p:cNvSpPr txBox="1"/>
          <p:nvPr/>
        </p:nvSpPr>
        <p:spPr>
          <a:xfrm>
            <a:off x="971600" y="5301208"/>
            <a:ext cx="7676158"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hu-HU" sz="2000" b="1" dirty="0" smtClean="0"/>
              <a:t>Levezetés</a:t>
            </a:r>
            <a:r>
              <a:rPr lang="en-US" sz="2000" b="1" dirty="0" smtClean="0"/>
              <a:t/>
            </a:r>
            <a:br>
              <a:rPr lang="en-US" sz="2000" b="1" dirty="0" smtClean="0"/>
            </a:br>
            <a:r>
              <a:rPr lang="hu-HU" sz="2000" b="1" dirty="0" smtClean="0"/>
              <a:t>A hajtást tovább kell folytatni alacsony fordulatszámmal 5 percen keresztül. </a:t>
            </a:r>
            <a:endParaRPr lang="en-US" sz="2000" b="1" dirty="0" smtClean="0"/>
          </a:p>
        </p:txBody>
      </p:sp>
      <p:sp>
        <p:nvSpPr>
          <p:cNvPr id="5" name="Szövegdoboz 4"/>
          <p:cNvSpPr txBox="1"/>
          <p:nvPr/>
        </p:nvSpPr>
        <p:spPr>
          <a:xfrm>
            <a:off x="1500166" y="500042"/>
            <a:ext cx="6000792" cy="523220"/>
          </a:xfrm>
          <a:prstGeom prst="rect">
            <a:avLst/>
          </a:prstGeom>
          <a:noFill/>
        </p:spPr>
        <p:txBody>
          <a:bodyPr wrap="square" rtlCol="0">
            <a:spAutoFit/>
          </a:bodyPr>
          <a:lstStyle/>
          <a:p>
            <a:pPr algn="ctr"/>
            <a:r>
              <a:rPr lang="en-US" sz="2800" b="1" dirty="0" err="1" smtClean="0">
                <a:ln>
                  <a:solidFill>
                    <a:srgbClr val="FF0000"/>
                  </a:solidFill>
                </a:ln>
                <a:effectLst>
                  <a:glow rad="101600">
                    <a:schemeClr val="accent1">
                      <a:satMod val="175000"/>
                      <a:alpha val="40000"/>
                    </a:schemeClr>
                  </a:glow>
                </a:effectLst>
              </a:rPr>
              <a:t>Åstrand</a:t>
            </a:r>
            <a:r>
              <a:rPr lang="en-US" sz="2800" b="1" dirty="0" smtClean="0">
                <a:ln>
                  <a:solidFill>
                    <a:srgbClr val="FF0000"/>
                  </a:solidFill>
                </a:ln>
                <a:effectLst>
                  <a:glow rad="101600">
                    <a:schemeClr val="accent1">
                      <a:satMod val="175000"/>
                      <a:alpha val="40000"/>
                    </a:schemeClr>
                  </a:glow>
                </a:effectLst>
              </a:rPr>
              <a:t> </a:t>
            </a:r>
            <a:r>
              <a:rPr lang="hu-HU" sz="2800" b="1" dirty="0" smtClean="0">
                <a:ln>
                  <a:solidFill>
                    <a:srgbClr val="FF0000"/>
                  </a:solidFill>
                </a:ln>
                <a:effectLst>
                  <a:glow rad="101600">
                    <a:schemeClr val="accent1">
                      <a:satMod val="175000"/>
                      <a:alpha val="40000"/>
                    </a:schemeClr>
                  </a:glow>
                </a:effectLst>
              </a:rPr>
              <a:t>kerékpár </a:t>
            </a:r>
            <a:r>
              <a:rPr lang="hu-HU" sz="2800" b="1" dirty="0" err="1" smtClean="0">
                <a:ln>
                  <a:solidFill>
                    <a:srgbClr val="FF0000"/>
                  </a:solidFill>
                </a:ln>
                <a:effectLst>
                  <a:glow rad="101600">
                    <a:schemeClr val="accent1">
                      <a:satMod val="175000"/>
                      <a:alpha val="40000"/>
                    </a:schemeClr>
                  </a:glow>
                </a:effectLst>
              </a:rPr>
              <a:t>ergométer</a:t>
            </a:r>
            <a:r>
              <a:rPr lang="hu-HU" sz="2800" b="1" dirty="0" smtClean="0">
                <a:ln>
                  <a:solidFill>
                    <a:srgbClr val="FF0000"/>
                  </a:solidFill>
                </a:ln>
                <a:effectLst>
                  <a:glow rad="101600">
                    <a:schemeClr val="accent1">
                      <a:satMod val="175000"/>
                      <a:alpha val="40000"/>
                    </a:schemeClr>
                  </a:glow>
                </a:effectLst>
              </a:rPr>
              <a:t> teszt (II)</a:t>
            </a:r>
            <a:endParaRPr lang="en-US" sz="2800" b="1" dirty="0" smtClean="0">
              <a:ln>
                <a:solidFill>
                  <a:srgbClr val="FF0000"/>
                </a:solidFill>
              </a:ln>
              <a:effectLst>
                <a:glow rad="1016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00166" y="500042"/>
            <a:ext cx="6000792" cy="523220"/>
          </a:xfrm>
          <a:prstGeom prst="rect">
            <a:avLst/>
          </a:prstGeom>
          <a:solidFill>
            <a:srgbClr val="FFC000"/>
          </a:solidFill>
        </p:spPr>
        <p:txBody>
          <a:bodyPr wrap="square" rtlCol="0">
            <a:spAutoFit/>
          </a:bodyPr>
          <a:lstStyle/>
          <a:p>
            <a:pPr algn="ctr"/>
            <a:r>
              <a:rPr lang="en-US" sz="2800" b="1" dirty="0" err="1" smtClean="0">
                <a:ln>
                  <a:solidFill>
                    <a:srgbClr val="FF0000"/>
                  </a:solidFill>
                </a:ln>
                <a:effectLst>
                  <a:glow rad="101600">
                    <a:schemeClr val="accent1">
                      <a:satMod val="175000"/>
                      <a:alpha val="40000"/>
                    </a:schemeClr>
                  </a:glow>
                </a:effectLst>
              </a:rPr>
              <a:t>Åstrand</a:t>
            </a:r>
            <a:r>
              <a:rPr lang="en-US" sz="2800" b="1" dirty="0" smtClean="0">
                <a:ln>
                  <a:solidFill>
                    <a:srgbClr val="FF0000"/>
                  </a:solidFill>
                </a:ln>
                <a:effectLst>
                  <a:glow rad="101600">
                    <a:schemeClr val="accent1">
                      <a:satMod val="175000"/>
                      <a:alpha val="40000"/>
                    </a:schemeClr>
                  </a:glow>
                </a:effectLst>
              </a:rPr>
              <a:t> </a:t>
            </a:r>
            <a:r>
              <a:rPr lang="hu-HU" sz="2800" b="1" dirty="0" smtClean="0">
                <a:ln>
                  <a:solidFill>
                    <a:srgbClr val="FF0000"/>
                  </a:solidFill>
                </a:ln>
                <a:effectLst>
                  <a:glow rad="101600">
                    <a:schemeClr val="accent1">
                      <a:satMod val="175000"/>
                      <a:alpha val="40000"/>
                    </a:schemeClr>
                  </a:glow>
                </a:effectLst>
              </a:rPr>
              <a:t>futószalag teszt</a:t>
            </a:r>
            <a:endParaRPr lang="en-US" sz="2800" b="1" dirty="0" smtClean="0">
              <a:ln>
                <a:solidFill>
                  <a:srgbClr val="FF0000"/>
                </a:solidFill>
              </a:ln>
              <a:effectLst>
                <a:glow rad="101600">
                  <a:schemeClr val="accent1">
                    <a:satMod val="175000"/>
                    <a:alpha val="40000"/>
                  </a:schemeClr>
                </a:glow>
              </a:effectLst>
            </a:endParaRPr>
          </a:p>
        </p:txBody>
      </p:sp>
      <p:sp>
        <p:nvSpPr>
          <p:cNvPr id="3" name="Téglalap 2"/>
          <p:cNvSpPr/>
          <p:nvPr/>
        </p:nvSpPr>
        <p:spPr>
          <a:xfrm>
            <a:off x="2267744" y="1844824"/>
            <a:ext cx="4572000" cy="1815882"/>
          </a:xfrm>
          <a:prstGeom prst="rect">
            <a:avLst/>
          </a:prstGeom>
        </p:spPr>
        <p:txBody>
          <a:bodyPr>
            <a:spAutoFit/>
          </a:bodyPr>
          <a:lstStyle/>
          <a:p>
            <a:pPr algn="ctr"/>
            <a:r>
              <a:rPr lang="hu-HU" sz="2800" b="1" dirty="0" smtClean="0"/>
              <a:t>Eszközök</a:t>
            </a:r>
            <a:endParaRPr lang="en-US" sz="2800" b="1" dirty="0" smtClean="0"/>
          </a:p>
          <a:p>
            <a:pPr algn="ctr"/>
            <a:r>
              <a:rPr lang="hu-HU" sz="2800" b="1" dirty="0" smtClean="0"/>
              <a:t>Futószalag</a:t>
            </a:r>
            <a:endParaRPr lang="en-US" sz="2800" b="1" dirty="0" smtClean="0"/>
          </a:p>
          <a:p>
            <a:pPr algn="ctr"/>
            <a:r>
              <a:rPr lang="hu-HU" sz="2800" b="1" dirty="0" smtClean="0"/>
              <a:t>Stopper</a:t>
            </a:r>
            <a:endParaRPr lang="en-US" sz="2800" b="1" dirty="0" smtClean="0"/>
          </a:p>
          <a:p>
            <a:pPr algn="ctr"/>
            <a:r>
              <a:rPr lang="hu-HU" sz="2800" b="1" dirty="0" smtClean="0"/>
              <a:t>Vizsgálatot végző személy</a:t>
            </a:r>
            <a:endParaRPr 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15616" y="908720"/>
            <a:ext cx="7344816" cy="3693319"/>
          </a:xfrm>
          <a:prstGeom prst="rect">
            <a:avLst/>
          </a:prstGeom>
          <a:noFill/>
        </p:spPr>
        <p:txBody>
          <a:bodyPr wrap="square" rtlCol="0">
            <a:spAutoFit/>
          </a:bodyPr>
          <a:lstStyle/>
          <a:p>
            <a:r>
              <a:rPr lang="hu-HU" sz="2800" b="1" dirty="0" smtClean="0"/>
              <a:t>A teszt lefolytatása</a:t>
            </a:r>
          </a:p>
          <a:p>
            <a:endParaRPr lang="en-US" sz="2800" b="1" dirty="0" smtClean="0"/>
          </a:p>
          <a:p>
            <a:pPr>
              <a:buFont typeface="Arial" pitchFamily="34" charset="0"/>
              <a:buChar char="•"/>
            </a:pPr>
            <a:r>
              <a:rPr lang="hu-HU" sz="2000" b="1" i="1" dirty="0" smtClean="0"/>
              <a:t> A VSZ feladata, hogy olyan hosszú ideig fusson az alábbi beállításokkal, ameddig bír. </a:t>
            </a:r>
            <a:endParaRPr lang="en-US" sz="2000" b="1" i="1" dirty="0" smtClean="0"/>
          </a:p>
          <a:p>
            <a:pPr>
              <a:buFont typeface="Arial" pitchFamily="34" charset="0"/>
              <a:buChar char="•"/>
            </a:pPr>
            <a:r>
              <a:rPr lang="hu-HU" sz="2000" b="1" i="1" dirty="0" smtClean="0"/>
              <a:t>Kezdeti sebesség:</a:t>
            </a:r>
            <a:r>
              <a:rPr lang="en-US" sz="2000" b="1" i="1" dirty="0" smtClean="0"/>
              <a:t>  8.05km/h </a:t>
            </a:r>
            <a:r>
              <a:rPr lang="hu-HU" sz="2000" b="1" i="1" dirty="0" smtClean="0"/>
              <a:t>, emelkedő:</a:t>
            </a:r>
            <a:r>
              <a:rPr lang="en-US" sz="2000" b="1" i="1" dirty="0" smtClean="0"/>
              <a:t> 0%</a:t>
            </a:r>
          </a:p>
          <a:p>
            <a:pPr>
              <a:buFont typeface="Arial" pitchFamily="34" charset="0"/>
              <a:buChar char="•"/>
            </a:pPr>
            <a:r>
              <a:rPr lang="hu-HU" sz="2000" b="1" i="1" dirty="0" smtClean="0"/>
              <a:t>10 perces bemelegítés. </a:t>
            </a:r>
            <a:endParaRPr lang="en-US" sz="2000" b="1" i="1" dirty="0" smtClean="0"/>
          </a:p>
          <a:p>
            <a:pPr>
              <a:buFont typeface="Arial" pitchFamily="34" charset="0"/>
              <a:buChar char="•"/>
            </a:pPr>
            <a:r>
              <a:rPr lang="hu-HU" sz="2000" b="1" i="1" dirty="0" smtClean="0"/>
              <a:t>A teszt megkezdése, a VV elindítja a stoppert. </a:t>
            </a:r>
            <a:endParaRPr lang="en-US" sz="2000" b="1" i="1" dirty="0" smtClean="0"/>
          </a:p>
          <a:p>
            <a:pPr>
              <a:buFont typeface="Arial" pitchFamily="34" charset="0"/>
              <a:buChar char="•"/>
            </a:pPr>
            <a:r>
              <a:rPr lang="hu-HU" sz="2000" b="1" i="1" dirty="0" smtClean="0"/>
              <a:t> 3 perc után az emelkedő 2,5% (1.4 fok)</a:t>
            </a:r>
            <a:r>
              <a:rPr lang="hu-HU" sz="2000" b="1" i="1" dirty="0" err="1" smtClean="0"/>
              <a:t>-ra</a:t>
            </a:r>
            <a:r>
              <a:rPr lang="hu-HU" sz="2000" b="1" i="1" dirty="0" smtClean="0"/>
              <a:t> változik és ezután minden 2. percben további 2,5%-al emelkedik. </a:t>
            </a:r>
            <a:endParaRPr lang="en-US" sz="2000" b="1" i="1" dirty="0" smtClean="0"/>
          </a:p>
          <a:p>
            <a:pPr>
              <a:buFont typeface="Arial" pitchFamily="34" charset="0"/>
              <a:buChar char="•"/>
            </a:pPr>
            <a:r>
              <a:rPr lang="hu-HU" sz="2000" b="1" i="1" dirty="0" smtClean="0"/>
              <a:t>A VV megállítja az órát, amikor a VSZ nem tudja folytatni a futást. </a:t>
            </a:r>
            <a:endParaRPr lang="en-US" sz="2000" b="1" i="1" dirty="0" smtClean="0"/>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259632" y="332656"/>
            <a:ext cx="7272808" cy="2246769"/>
          </a:xfrm>
          <a:prstGeom prst="rect">
            <a:avLst/>
          </a:prstGeom>
          <a:noFill/>
        </p:spPr>
        <p:txBody>
          <a:bodyPr wrap="square" rtlCol="0">
            <a:spAutoFit/>
          </a:bodyPr>
          <a:lstStyle/>
          <a:p>
            <a:pPr algn="ctr"/>
            <a:r>
              <a:rPr lang="hu-HU" sz="2800" b="1" dirty="0" smtClean="0"/>
              <a:t>Elemzés</a:t>
            </a:r>
            <a:endParaRPr lang="en-US" sz="2800" b="1" dirty="0" smtClean="0"/>
          </a:p>
          <a:p>
            <a:pPr algn="ctr"/>
            <a:r>
              <a:rPr lang="hu-HU" sz="2800" dirty="0" smtClean="0"/>
              <a:t>A </a:t>
            </a:r>
            <a:r>
              <a:rPr lang="en-US" sz="2800" dirty="0" smtClean="0"/>
              <a:t> </a:t>
            </a:r>
            <a:r>
              <a:rPr lang="en-US" sz="2800" dirty="0" smtClean="0">
                <a:hlinkClick r:id="rId2" action="ppaction://hlinkfile"/>
              </a:rPr>
              <a:t>VO2max</a:t>
            </a:r>
            <a:r>
              <a:rPr lang="en-US" sz="2800" dirty="0" smtClean="0"/>
              <a:t> </a:t>
            </a:r>
            <a:r>
              <a:rPr lang="hu-HU" sz="2800" dirty="0" smtClean="0"/>
              <a:t>kiszámítása</a:t>
            </a:r>
            <a:r>
              <a:rPr lang="en-US" sz="2800" dirty="0" smtClean="0"/>
              <a:t>:</a:t>
            </a:r>
          </a:p>
          <a:p>
            <a:pPr algn="ctr"/>
            <a:r>
              <a:rPr lang="en-US" sz="2800" dirty="0" smtClean="0"/>
              <a:t>VO2 max=(</a:t>
            </a:r>
            <a:r>
              <a:rPr lang="hu-HU" sz="2800" dirty="0" smtClean="0"/>
              <a:t>Idő</a:t>
            </a:r>
            <a:r>
              <a:rPr lang="en-US" sz="2800" dirty="0" smtClean="0"/>
              <a:t> × 1.444) + 14.99</a:t>
            </a:r>
          </a:p>
          <a:p>
            <a:pPr algn="ctr"/>
            <a:r>
              <a:rPr lang="hu-HU" sz="2800" dirty="0" smtClean="0"/>
              <a:t>Az időt percben adjuk meg</a:t>
            </a:r>
            <a:r>
              <a:rPr lang="en-US" sz="2800" dirty="0" smtClean="0"/>
              <a:t>.</a:t>
            </a:r>
          </a:p>
          <a:p>
            <a:pPr algn="ctr"/>
            <a:endParaRPr lang="en-US" sz="2800" dirty="0"/>
          </a:p>
        </p:txBody>
      </p:sp>
      <p:sp>
        <p:nvSpPr>
          <p:cNvPr id="3" name="Szövegdoboz 2"/>
          <p:cNvSpPr txBox="1"/>
          <p:nvPr/>
        </p:nvSpPr>
        <p:spPr>
          <a:xfrm>
            <a:off x="1043608" y="2852936"/>
            <a:ext cx="7632848"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2400" b="1" i="1" dirty="0" smtClean="0"/>
              <a:t>Példa: </a:t>
            </a:r>
          </a:p>
          <a:p>
            <a:pPr algn="ctr"/>
            <a:r>
              <a:rPr lang="hu-HU" sz="2400" b="1" i="1" dirty="0" smtClean="0"/>
              <a:t>A futás ideje:</a:t>
            </a:r>
            <a:r>
              <a:rPr lang="en-US" sz="2400" b="1" i="1" dirty="0" smtClean="0"/>
              <a:t> 13</a:t>
            </a:r>
            <a:r>
              <a:rPr lang="hu-HU" sz="2400" b="1" i="1" dirty="0" smtClean="0"/>
              <a:t> perc</a:t>
            </a:r>
            <a:r>
              <a:rPr lang="en-US" sz="2400" b="1" i="1" dirty="0" smtClean="0"/>
              <a:t> 15 </a:t>
            </a:r>
            <a:r>
              <a:rPr lang="hu-HU" sz="2400" b="1" i="1" dirty="0" smtClean="0"/>
              <a:t>mp</a:t>
            </a:r>
            <a:r>
              <a:rPr lang="en-US" sz="2400" b="1" i="1" dirty="0" smtClean="0"/>
              <a:t> (13.25 </a:t>
            </a:r>
            <a:r>
              <a:rPr lang="hu-HU" sz="2400" b="1" i="1" dirty="0" smtClean="0"/>
              <a:t>perc</a:t>
            </a:r>
            <a:r>
              <a:rPr lang="en-US" sz="2400" b="1" i="1" dirty="0" smtClean="0"/>
              <a:t>).</a:t>
            </a:r>
          </a:p>
          <a:p>
            <a:pPr algn="ctr"/>
            <a:r>
              <a:rPr lang="en-US" sz="2400" b="1" i="1" dirty="0" smtClean="0"/>
              <a:t>VO2 max=(13.25 × 1.444) + 14.99</a:t>
            </a:r>
          </a:p>
          <a:p>
            <a:pPr algn="ctr"/>
            <a:r>
              <a:rPr lang="en-US" sz="2400" b="1" i="1" dirty="0" smtClean="0"/>
              <a:t>V</a:t>
            </a:r>
            <a:r>
              <a:rPr lang="hu-HU" sz="2400" b="1" i="1" dirty="0" smtClean="0"/>
              <a:t>O</a:t>
            </a:r>
            <a:r>
              <a:rPr lang="en-US" sz="2400" b="1" i="1" dirty="0" smtClean="0"/>
              <a:t>2 max=34.123 ml/kg/</a:t>
            </a:r>
            <a:r>
              <a:rPr lang="hu-HU" sz="2400" b="1" i="1" dirty="0" smtClean="0"/>
              <a:t>perc</a:t>
            </a:r>
            <a:endParaRPr lang="en-US" sz="2400" b="1" i="1" dirty="0" smtClean="0"/>
          </a:p>
          <a:p>
            <a:pPr algn="ctr"/>
            <a:endParaRPr lang="en-US" sz="2400" b="1" i="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treadmill test"/>
          <p:cNvPicPr>
            <a:picLocks noChangeAspect="1" noChangeArrowheads="1"/>
          </p:cNvPicPr>
          <p:nvPr/>
        </p:nvPicPr>
        <p:blipFill>
          <a:blip r:embed="rId2" cstate="print"/>
          <a:srcRect/>
          <a:stretch>
            <a:fillRect/>
          </a:stretch>
        </p:blipFill>
        <p:spPr bwMode="auto">
          <a:xfrm>
            <a:off x="6623050" y="571480"/>
            <a:ext cx="1981200" cy="2571751"/>
          </a:xfrm>
          <a:prstGeom prst="rect">
            <a:avLst/>
          </a:prstGeom>
          <a:noFill/>
        </p:spPr>
      </p:pic>
      <p:sp>
        <p:nvSpPr>
          <p:cNvPr id="3" name="Szövegdoboz 2"/>
          <p:cNvSpPr txBox="1"/>
          <p:nvPr/>
        </p:nvSpPr>
        <p:spPr>
          <a:xfrm>
            <a:off x="1643042" y="500042"/>
            <a:ext cx="5357850" cy="523220"/>
          </a:xfrm>
          <a:prstGeom prst="rect">
            <a:avLst/>
          </a:prstGeom>
          <a:solidFill>
            <a:srgbClr val="FFC000"/>
          </a:solidFill>
        </p:spPr>
        <p:txBody>
          <a:bodyPr wrap="square" rtlCol="0">
            <a:spAutoFit/>
          </a:bodyPr>
          <a:lstStyle/>
          <a:p>
            <a:pPr algn="ctr"/>
            <a:r>
              <a:rPr lang="en-GB" sz="2800" b="1" dirty="0" smtClean="0"/>
              <a:t>Bruce Stress Test</a:t>
            </a:r>
            <a:endParaRPr lang="en-US" sz="2800" b="1" dirty="0"/>
          </a:p>
        </p:txBody>
      </p:sp>
      <p:sp>
        <p:nvSpPr>
          <p:cNvPr id="4" name="Szövegdoboz 3"/>
          <p:cNvSpPr txBox="1"/>
          <p:nvPr/>
        </p:nvSpPr>
        <p:spPr>
          <a:xfrm>
            <a:off x="928662" y="1285860"/>
            <a:ext cx="5357850" cy="1015663"/>
          </a:xfrm>
          <a:prstGeom prst="rect">
            <a:avLst/>
          </a:prstGeom>
          <a:solidFill>
            <a:srgbClr val="FFFF00"/>
          </a:solidFill>
        </p:spPr>
        <p:txBody>
          <a:bodyPr wrap="square" rtlCol="0">
            <a:spAutoFit/>
          </a:bodyPr>
          <a:lstStyle/>
          <a:p>
            <a:pPr algn="ctr"/>
            <a:r>
              <a:rPr lang="hu-HU" sz="2000" b="1" i="1" dirty="0" smtClean="0"/>
              <a:t>Eredetileg szív </a:t>
            </a:r>
            <a:r>
              <a:rPr lang="hu-HU" sz="2000" b="1" i="1" dirty="0" smtClean="0"/>
              <a:t>koszorú </a:t>
            </a:r>
            <a:r>
              <a:rPr lang="hu-HU" sz="2000" b="1" i="1" dirty="0" smtClean="0"/>
              <a:t>erek betegségében szenvedőknek készült, de alkalmazzák állóképességi sportágak űzőknél is.</a:t>
            </a:r>
            <a:endParaRPr lang="en-US" sz="2000" b="1" i="1" dirty="0"/>
          </a:p>
        </p:txBody>
      </p:sp>
      <p:sp>
        <p:nvSpPr>
          <p:cNvPr id="5" name="Szövegdoboz 4"/>
          <p:cNvSpPr txBox="1"/>
          <p:nvPr/>
        </p:nvSpPr>
        <p:spPr>
          <a:xfrm>
            <a:off x="928662" y="2500306"/>
            <a:ext cx="6286544" cy="1323439"/>
          </a:xfrm>
          <a:prstGeom prst="rect">
            <a:avLst/>
          </a:prstGeom>
          <a:noFill/>
        </p:spPr>
        <p:txBody>
          <a:bodyPr wrap="square" rtlCol="0">
            <a:spAutoFit/>
          </a:bodyPr>
          <a:lstStyle/>
          <a:p>
            <a:r>
              <a:rPr lang="hu-HU" sz="2000" b="1" dirty="0" smtClean="0"/>
              <a:t>cél</a:t>
            </a:r>
            <a:r>
              <a:rPr lang="en-US" sz="2000" b="1" dirty="0" smtClean="0"/>
              <a:t>:</a:t>
            </a:r>
            <a:r>
              <a:rPr lang="en-US" sz="2000" dirty="0" smtClean="0"/>
              <a:t> </a:t>
            </a:r>
            <a:r>
              <a:rPr lang="hu-HU" sz="2000" dirty="0" err="1" smtClean="0"/>
              <a:t>kardiális</a:t>
            </a:r>
            <a:r>
              <a:rPr lang="hu-HU" sz="2000" dirty="0" smtClean="0"/>
              <a:t> funkciók és az erőnlét megállapítása</a:t>
            </a:r>
          </a:p>
          <a:p>
            <a:endParaRPr lang="en-US" sz="2000" dirty="0" smtClean="0"/>
          </a:p>
          <a:p>
            <a:r>
              <a:rPr lang="hu-HU" sz="2000" b="1" dirty="0" smtClean="0"/>
              <a:t>Eszközök: </a:t>
            </a:r>
            <a:r>
              <a:rPr lang="en-US" sz="2000" b="1" dirty="0" smtClean="0"/>
              <a:t> </a:t>
            </a:r>
            <a:r>
              <a:rPr lang="hu-HU" sz="2000" dirty="0" smtClean="0"/>
              <a:t>Futószalag,</a:t>
            </a:r>
            <a:r>
              <a:rPr lang="en-US" sz="2000" dirty="0" smtClean="0"/>
              <a:t> s</a:t>
            </a:r>
            <a:r>
              <a:rPr lang="hu-HU" sz="2000" dirty="0" smtClean="0"/>
              <a:t>topper óra,</a:t>
            </a:r>
            <a:r>
              <a:rPr lang="en-US" sz="2000" dirty="0" smtClean="0"/>
              <a:t> </a:t>
            </a:r>
            <a:r>
              <a:rPr lang="en-US" sz="2000" dirty="0" err="1" smtClean="0"/>
              <a:t>ele</a:t>
            </a:r>
            <a:r>
              <a:rPr lang="hu-HU" sz="2000" dirty="0" smtClean="0"/>
              <a:t>k</a:t>
            </a:r>
            <a:r>
              <a:rPr lang="en-US" sz="2000" dirty="0" err="1" smtClean="0"/>
              <a:t>tro</a:t>
            </a:r>
            <a:r>
              <a:rPr lang="hu-HU" sz="2000" dirty="0" smtClean="0"/>
              <a:t>k</a:t>
            </a:r>
            <a:r>
              <a:rPr lang="en-US" sz="2000" dirty="0" err="1" smtClean="0"/>
              <a:t>ardiog</a:t>
            </a:r>
            <a:r>
              <a:rPr lang="hu-HU" sz="2000" dirty="0" smtClean="0"/>
              <a:t>ráf</a:t>
            </a:r>
            <a:r>
              <a:rPr lang="en-US" sz="2000" dirty="0" smtClean="0"/>
              <a:t> </a:t>
            </a:r>
          </a:p>
          <a:p>
            <a:endParaRPr lang="en-US" sz="2000" dirty="0"/>
          </a:p>
        </p:txBody>
      </p:sp>
      <p:sp>
        <p:nvSpPr>
          <p:cNvPr id="7" name="Szövegdoboz 6"/>
          <p:cNvSpPr txBox="1"/>
          <p:nvPr/>
        </p:nvSpPr>
        <p:spPr>
          <a:xfrm>
            <a:off x="1000100" y="4000504"/>
            <a:ext cx="6143668"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hu-HU" sz="2400" b="1" i="1" dirty="0" smtClean="0"/>
              <a:t>A  szalag kezdeti sebessége 2,74 km/h, meredekség 10 % amely minden harmadik percben 2 %-ot növekszik. </a:t>
            </a:r>
            <a:endParaRPr lang="en-US" sz="2400" b="1"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1734254367"/>
              </p:ext>
            </p:extLst>
          </p:nvPr>
        </p:nvGraphicFramePr>
        <p:xfrm>
          <a:off x="1928792" y="1214426"/>
          <a:ext cx="5000664" cy="4599432"/>
        </p:xfrm>
        <a:graphic>
          <a:graphicData uri="http://schemas.openxmlformats.org/drawingml/2006/table">
            <a:tbl>
              <a:tblPr/>
              <a:tblGrid>
                <a:gridCol w="1250166"/>
                <a:gridCol w="1250166"/>
                <a:gridCol w="1250166"/>
                <a:gridCol w="1250166"/>
              </a:tblGrid>
              <a:tr h="653997">
                <a:tc>
                  <a:txBody>
                    <a:bodyPr/>
                    <a:lstStyle/>
                    <a:p>
                      <a:pPr algn="ctr">
                        <a:lnSpc>
                          <a:spcPct val="140000"/>
                        </a:lnSpc>
                        <a:spcAft>
                          <a:spcPts val="0"/>
                        </a:spcAft>
                      </a:pPr>
                      <a:r>
                        <a:rPr lang="hu-HU" sz="1600" b="1" dirty="0" smtClean="0">
                          <a:latin typeface="Arial"/>
                          <a:ea typeface="Times New Roman"/>
                          <a:cs typeface="Times New Roman"/>
                        </a:rPr>
                        <a:t>fokozat</a:t>
                      </a:r>
                      <a:endParaRPr lang="hu-HU" sz="1400" b="1" dirty="0">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DAFF8C"/>
                    </a:solidFill>
                  </a:tcPr>
                </a:tc>
                <a:tc>
                  <a:txBody>
                    <a:bodyPr/>
                    <a:lstStyle/>
                    <a:p>
                      <a:pPr algn="ctr">
                        <a:lnSpc>
                          <a:spcPct val="140000"/>
                        </a:lnSpc>
                        <a:spcAft>
                          <a:spcPts val="0"/>
                        </a:spcAft>
                      </a:pPr>
                      <a:r>
                        <a:rPr lang="hu-HU" sz="1600" b="1" dirty="0" smtClean="0">
                          <a:latin typeface="Arial"/>
                          <a:ea typeface="Times New Roman"/>
                          <a:cs typeface="Times New Roman"/>
                        </a:rPr>
                        <a:t>Sebesség </a:t>
                      </a:r>
                      <a:r>
                        <a:rPr lang="hu-HU" sz="1600" b="1" dirty="0">
                          <a:latin typeface="Arial"/>
                          <a:ea typeface="Times New Roman"/>
                          <a:cs typeface="Times New Roman"/>
                        </a:rPr>
                        <a:t>(</a:t>
                      </a:r>
                      <a:r>
                        <a:rPr lang="hu-HU" sz="1600" b="1" dirty="0" smtClean="0">
                          <a:latin typeface="Arial"/>
                          <a:ea typeface="Times New Roman"/>
                          <a:cs typeface="Times New Roman"/>
                        </a:rPr>
                        <a:t>km/h) </a:t>
                      </a:r>
                      <a:endParaRPr lang="hu-HU" sz="1400" b="1" dirty="0">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DAFF8C"/>
                    </a:solidFill>
                  </a:tcPr>
                </a:tc>
                <a:tc>
                  <a:txBody>
                    <a:bodyPr/>
                    <a:lstStyle/>
                    <a:p>
                      <a:pPr algn="ctr">
                        <a:lnSpc>
                          <a:spcPct val="140000"/>
                        </a:lnSpc>
                        <a:spcAft>
                          <a:spcPts val="0"/>
                        </a:spcAft>
                      </a:pPr>
                      <a:r>
                        <a:rPr lang="hu-HU" sz="1600" b="1" dirty="0" smtClean="0">
                          <a:latin typeface="Arial"/>
                          <a:ea typeface="Times New Roman"/>
                          <a:cs typeface="Times New Roman"/>
                        </a:rPr>
                        <a:t>Sebesség </a:t>
                      </a:r>
                      <a:r>
                        <a:rPr lang="hu-HU" sz="1600" b="1" dirty="0">
                          <a:latin typeface="Arial"/>
                          <a:ea typeface="Times New Roman"/>
                          <a:cs typeface="Times New Roman"/>
                        </a:rPr>
                        <a:t>(</a:t>
                      </a:r>
                      <a:r>
                        <a:rPr lang="hu-HU" sz="1600" b="1" dirty="0" smtClean="0">
                          <a:latin typeface="Arial"/>
                          <a:ea typeface="Times New Roman"/>
                          <a:cs typeface="Times New Roman"/>
                        </a:rPr>
                        <a:t>m/h</a:t>
                      </a:r>
                      <a:r>
                        <a:rPr lang="hu-HU" sz="1600" b="1" dirty="0">
                          <a:latin typeface="Arial"/>
                          <a:ea typeface="Times New Roman"/>
                          <a:cs typeface="Times New Roman"/>
                        </a:rPr>
                        <a:t>) </a:t>
                      </a:r>
                      <a:endParaRPr lang="hu-HU" sz="1400" b="1" dirty="0">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DAFF8C"/>
                    </a:solidFill>
                  </a:tcPr>
                </a:tc>
                <a:tc>
                  <a:txBody>
                    <a:bodyPr/>
                    <a:lstStyle/>
                    <a:p>
                      <a:pPr algn="ctr">
                        <a:lnSpc>
                          <a:spcPct val="140000"/>
                        </a:lnSpc>
                        <a:spcAft>
                          <a:spcPts val="0"/>
                        </a:spcAft>
                      </a:pPr>
                      <a:r>
                        <a:rPr lang="hu-HU" sz="1600" b="1" dirty="0" smtClean="0">
                          <a:latin typeface="Arial"/>
                          <a:ea typeface="Calibri"/>
                          <a:cs typeface="Times New Roman"/>
                        </a:rPr>
                        <a:t>Fok</a:t>
                      </a:r>
                      <a:endParaRPr lang="hu-HU" sz="1400" b="1" dirty="0">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DAFF8C"/>
                    </a:solidFill>
                  </a:tcPr>
                </a:tc>
              </a:tr>
              <a:tr h="370372">
                <a:tc>
                  <a:txBody>
                    <a:bodyPr/>
                    <a:lstStyle/>
                    <a:p>
                      <a:pPr algn="ctr">
                        <a:lnSpc>
                          <a:spcPct val="140000"/>
                        </a:lnSpc>
                        <a:spcAft>
                          <a:spcPts val="0"/>
                        </a:spcAft>
                      </a:pPr>
                      <a:r>
                        <a:rPr lang="hu-HU" sz="1600" b="1">
                          <a:latin typeface="Arial"/>
                          <a:ea typeface="Times New Roman"/>
                          <a:cs typeface="Times New Roman"/>
                        </a:rPr>
                        <a:t>1</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2.74</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1.7</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10</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2</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4.02</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2.5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12</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3</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5.47</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3.4</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14</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4</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6.76</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4.2</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16</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8.05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5.0</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18</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6</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8.85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5.5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20</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7</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9.65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6.0</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22</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8</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10.46</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6.5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24</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9</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11.26</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7.0</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26</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r h="370372">
                <a:tc>
                  <a:txBody>
                    <a:bodyPr/>
                    <a:lstStyle/>
                    <a:p>
                      <a:pPr algn="ctr">
                        <a:lnSpc>
                          <a:spcPct val="140000"/>
                        </a:lnSpc>
                        <a:spcAft>
                          <a:spcPts val="0"/>
                        </a:spcAft>
                      </a:pPr>
                      <a:r>
                        <a:rPr lang="hu-HU" sz="1600" b="1">
                          <a:latin typeface="Arial"/>
                          <a:ea typeface="Times New Roman"/>
                          <a:cs typeface="Times New Roman"/>
                        </a:rPr>
                        <a:t>10</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12.07</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a:latin typeface="Arial"/>
                          <a:ea typeface="Times New Roman"/>
                          <a:cs typeface="Times New Roman"/>
                        </a:rPr>
                        <a:t>7.5</a:t>
                      </a:r>
                      <a:endParaRPr lang="hu-HU" sz="1400" b="1">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c>
                  <a:txBody>
                    <a:bodyPr/>
                    <a:lstStyle/>
                    <a:p>
                      <a:pPr algn="ctr">
                        <a:lnSpc>
                          <a:spcPct val="140000"/>
                        </a:lnSpc>
                        <a:spcAft>
                          <a:spcPts val="0"/>
                        </a:spcAft>
                      </a:pPr>
                      <a:r>
                        <a:rPr lang="hu-HU" sz="1600" b="1" dirty="0">
                          <a:latin typeface="Arial"/>
                          <a:ea typeface="Times New Roman"/>
                          <a:cs typeface="Times New Roman"/>
                        </a:rPr>
                        <a:t>28</a:t>
                      </a:r>
                      <a:endParaRPr lang="hu-HU" sz="1400" b="1" dirty="0">
                        <a:latin typeface="Calibri"/>
                        <a:ea typeface="Calibri"/>
                        <a:cs typeface="Times New Roman"/>
                      </a:endParaRPr>
                    </a:p>
                  </a:txBody>
                  <a:tcPr marL="22860" marR="22860" marT="22860" marB="22860" anchor="ctr">
                    <a:lnL w="12700" cap="flat" cmpd="sng" algn="ctr">
                      <a:solidFill>
                        <a:srgbClr val="8ADE36"/>
                      </a:solidFill>
                      <a:prstDash val="dot"/>
                      <a:round/>
                      <a:headEnd type="none" w="med" len="med"/>
                      <a:tailEnd type="none" w="med" len="med"/>
                    </a:lnL>
                    <a:lnR w="12700" cap="flat" cmpd="sng" algn="ctr">
                      <a:solidFill>
                        <a:srgbClr val="8ADE36"/>
                      </a:solidFill>
                      <a:prstDash val="dot"/>
                      <a:round/>
                      <a:headEnd type="none" w="med" len="med"/>
                      <a:tailEnd type="none" w="med" len="med"/>
                    </a:lnR>
                    <a:lnT w="12700" cap="flat" cmpd="sng" algn="ctr">
                      <a:solidFill>
                        <a:srgbClr val="8ADE36"/>
                      </a:solidFill>
                      <a:prstDash val="dot"/>
                      <a:round/>
                      <a:headEnd type="none" w="med" len="med"/>
                      <a:tailEnd type="none" w="med" len="med"/>
                    </a:lnT>
                    <a:lnB w="12700" cap="flat" cmpd="sng" algn="ctr">
                      <a:solidFill>
                        <a:srgbClr val="8ADE36"/>
                      </a:solidFill>
                      <a:prstDash val="dot"/>
                      <a:round/>
                      <a:headEnd type="none" w="med" len="med"/>
                      <a:tailEnd type="none" w="med" len="med"/>
                    </a:lnB>
                    <a:solidFill>
                      <a:srgbClr val="FFFFFC"/>
                    </a:solidFill>
                  </a:tcPr>
                </a:tc>
              </a:tr>
            </a:tbl>
          </a:graphicData>
        </a:graphic>
      </p:graphicFrame>
      <p:sp>
        <p:nvSpPr>
          <p:cNvPr id="3" name="Szövegdoboz 2"/>
          <p:cNvSpPr txBox="1"/>
          <p:nvPr/>
        </p:nvSpPr>
        <p:spPr>
          <a:xfrm>
            <a:off x="1643042" y="500042"/>
            <a:ext cx="5357850" cy="523220"/>
          </a:xfrm>
          <a:prstGeom prst="rect">
            <a:avLst/>
          </a:prstGeom>
          <a:noFill/>
        </p:spPr>
        <p:txBody>
          <a:bodyPr wrap="square" rtlCol="0">
            <a:spAutoFit/>
          </a:bodyPr>
          <a:lstStyle/>
          <a:p>
            <a:pPr algn="ctr"/>
            <a:r>
              <a:rPr lang="en-GB" sz="2800" b="1" dirty="0" smtClean="0"/>
              <a:t>Proto</a:t>
            </a:r>
            <a:r>
              <a:rPr lang="hu-HU" sz="2800" b="1" dirty="0" smtClean="0"/>
              <a:t>k</a:t>
            </a:r>
            <a:r>
              <a:rPr lang="en-GB" sz="2800" b="1" dirty="0" err="1" smtClean="0"/>
              <a:t>ol</a:t>
            </a:r>
            <a:r>
              <a:rPr lang="hu-HU" sz="2800" b="1" dirty="0" smtClean="0"/>
              <a:t>l</a:t>
            </a:r>
            <a:r>
              <a:rPr lang="en-GB" sz="2800" b="1" dirty="0" smtClean="0"/>
              <a:t> </a:t>
            </a:r>
            <a:endParaRPr lang="en-US" sz="2800" dirty="0"/>
          </a:p>
        </p:txBody>
      </p:sp>
      <p:sp>
        <p:nvSpPr>
          <p:cNvPr id="4" name="Szövegdoboz 3"/>
          <p:cNvSpPr txBox="1"/>
          <p:nvPr/>
        </p:nvSpPr>
        <p:spPr>
          <a:xfrm>
            <a:off x="1101632" y="6298662"/>
            <a:ext cx="8064896" cy="461665"/>
          </a:xfrm>
          <a:prstGeom prst="rect">
            <a:avLst/>
          </a:prstGeom>
          <a:noFill/>
        </p:spPr>
        <p:txBody>
          <a:bodyPr wrap="square" rtlCol="0">
            <a:spAutoFit/>
          </a:bodyPr>
          <a:lstStyle/>
          <a:p>
            <a:r>
              <a:rPr lang="hu-HU" sz="2400" dirty="0" smtClean="0"/>
              <a:t>Kezdet 3 perc 2,74 km/h </a:t>
            </a:r>
            <a:r>
              <a:rPr lang="hu-HU" sz="2400" dirty="0" smtClean="0"/>
              <a:t>10 </a:t>
            </a:r>
            <a:r>
              <a:rPr lang="hu-HU" sz="2400" dirty="0" smtClean="0"/>
              <a:t>fok; 3 perc 2,74 km/h 5% emelés</a:t>
            </a:r>
            <a:endParaRPr lang="en-US" sz="2400" dirty="0"/>
          </a:p>
        </p:txBody>
      </p:sp>
      <p:sp>
        <p:nvSpPr>
          <p:cNvPr id="5" name="Szövegdoboz 4"/>
          <p:cNvSpPr txBox="1"/>
          <p:nvPr/>
        </p:nvSpPr>
        <p:spPr>
          <a:xfrm>
            <a:off x="2051720" y="5929329"/>
            <a:ext cx="5723474" cy="461665"/>
          </a:xfrm>
          <a:prstGeom prst="rect">
            <a:avLst/>
          </a:prstGeom>
          <a:noFill/>
        </p:spPr>
        <p:txBody>
          <a:bodyPr wrap="square" rtlCol="0">
            <a:spAutoFit/>
          </a:bodyPr>
          <a:lstStyle/>
          <a:p>
            <a:r>
              <a:rPr lang="hu-HU" sz="2400" dirty="0" smtClean="0"/>
              <a:t>Időseknek és edzetleneknek:</a:t>
            </a:r>
            <a:endParaRPr lang="en-US" sz="2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1538" y="2136339"/>
            <a:ext cx="7286676" cy="3785652"/>
          </a:xfrm>
          <a:prstGeom prst="rect">
            <a:avLst/>
          </a:prstGeom>
        </p:spPr>
        <p:txBody>
          <a:bodyPr wrap="square">
            <a:spAutoFit/>
          </a:bodyPr>
          <a:lstStyle/>
          <a:p>
            <a:endParaRPr lang="hu-HU" sz="2400" b="1" i="1" dirty="0" smtClean="0">
              <a:latin typeface="Times New Roman" pitchFamily="18" charset="0"/>
              <a:cs typeface="Times New Roman" pitchFamily="18" charset="0"/>
            </a:endParaRPr>
          </a:p>
          <a:p>
            <a:r>
              <a:rPr lang="hu-HU" sz="2400" b="1" i="1" dirty="0" smtClean="0">
                <a:latin typeface="Times New Roman" pitchFamily="18" charset="0"/>
                <a:cs typeface="Times New Roman" pitchFamily="18" charset="0"/>
              </a:rPr>
              <a:t>Nők: VO</a:t>
            </a:r>
            <a:r>
              <a:rPr lang="hu-HU" sz="2400" b="1" i="1" baseline="-25000" dirty="0" smtClean="0">
                <a:latin typeface="Times New Roman" pitchFamily="18" charset="0"/>
                <a:cs typeface="Times New Roman" pitchFamily="18" charset="0"/>
              </a:rPr>
              <a:t>2</a:t>
            </a:r>
            <a:r>
              <a:rPr lang="hu-HU" sz="2400" b="1" i="1" dirty="0" smtClean="0">
                <a:latin typeface="Times New Roman" pitchFamily="18" charset="0"/>
                <a:cs typeface="Times New Roman" pitchFamily="18" charset="0"/>
              </a:rPr>
              <a:t>max (ml/kg/min) = 2.94 x T + 3.74</a:t>
            </a:r>
            <a:br>
              <a:rPr lang="hu-HU" sz="2400" b="1" i="1" dirty="0" smtClean="0">
                <a:latin typeface="Times New Roman" pitchFamily="18" charset="0"/>
                <a:cs typeface="Times New Roman" pitchFamily="18" charset="0"/>
              </a:rPr>
            </a:br>
            <a:endParaRPr lang="hu-HU" sz="2400" b="1" i="1" dirty="0" smtClean="0">
              <a:latin typeface="Times New Roman" pitchFamily="18" charset="0"/>
              <a:cs typeface="Times New Roman" pitchFamily="18" charset="0"/>
            </a:endParaRPr>
          </a:p>
          <a:p>
            <a:r>
              <a:rPr lang="hu-HU" sz="2400" b="1" i="1" dirty="0" smtClean="0">
                <a:latin typeface="Times New Roman" pitchFamily="18" charset="0"/>
                <a:cs typeface="Times New Roman" pitchFamily="18" charset="0"/>
              </a:rPr>
              <a:t>Fiatal nők: VO</a:t>
            </a:r>
            <a:r>
              <a:rPr lang="hu-HU" sz="2400" b="1" i="1" baseline="-25000" dirty="0" smtClean="0">
                <a:latin typeface="Times New Roman" pitchFamily="18" charset="0"/>
                <a:cs typeface="Times New Roman" pitchFamily="18" charset="0"/>
              </a:rPr>
              <a:t>2</a:t>
            </a:r>
            <a:r>
              <a:rPr lang="hu-HU" sz="2400" b="1" i="1" dirty="0" smtClean="0">
                <a:latin typeface="Times New Roman" pitchFamily="18" charset="0"/>
                <a:cs typeface="Times New Roman" pitchFamily="18" charset="0"/>
              </a:rPr>
              <a:t>max (ml/kg/min) = 4.38 × T - 3.9 </a:t>
            </a:r>
          </a:p>
          <a:p>
            <a:endParaRPr lang="hu-HU" sz="2400" b="1" i="1" dirty="0" smtClean="0">
              <a:latin typeface="Times New Roman" pitchFamily="18" charset="0"/>
              <a:cs typeface="Times New Roman" pitchFamily="18" charset="0"/>
            </a:endParaRPr>
          </a:p>
          <a:p>
            <a:endParaRPr lang="hu-HU" sz="2400" b="1" i="1" dirty="0" smtClean="0">
              <a:latin typeface="Times New Roman" pitchFamily="18" charset="0"/>
              <a:cs typeface="Times New Roman" pitchFamily="18" charset="0"/>
            </a:endParaRPr>
          </a:p>
          <a:p>
            <a:r>
              <a:rPr lang="hu-HU" sz="2400" b="1" i="1" dirty="0" smtClean="0">
                <a:latin typeface="Times New Roman" pitchFamily="18" charset="0"/>
                <a:cs typeface="Times New Roman" pitchFamily="18" charset="0"/>
              </a:rPr>
              <a:t>Férfiak: VO</a:t>
            </a:r>
            <a:r>
              <a:rPr lang="hu-HU" sz="2400" b="1" i="1" baseline="-25000" dirty="0" smtClean="0">
                <a:latin typeface="Times New Roman" pitchFamily="18" charset="0"/>
                <a:cs typeface="Times New Roman" pitchFamily="18" charset="0"/>
              </a:rPr>
              <a:t>2</a:t>
            </a:r>
            <a:r>
              <a:rPr lang="hu-HU" sz="2400" b="1" i="1" dirty="0" smtClean="0">
                <a:latin typeface="Times New Roman" pitchFamily="18" charset="0"/>
                <a:cs typeface="Times New Roman" pitchFamily="18" charset="0"/>
              </a:rPr>
              <a:t>max (ml/kg/min) = 2.94 x T + 7.65</a:t>
            </a:r>
            <a:br>
              <a:rPr lang="hu-HU" sz="2400" b="1" i="1" dirty="0" smtClean="0">
                <a:latin typeface="Times New Roman" pitchFamily="18" charset="0"/>
                <a:cs typeface="Times New Roman" pitchFamily="18" charset="0"/>
              </a:rPr>
            </a:br>
            <a:endParaRPr lang="hu-HU" sz="2400" b="1" i="1" dirty="0" smtClean="0">
              <a:latin typeface="Times New Roman" pitchFamily="18" charset="0"/>
              <a:cs typeface="Times New Roman" pitchFamily="18" charset="0"/>
            </a:endParaRPr>
          </a:p>
          <a:p>
            <a:r>
              <a:rPr lang="hu-HU" sz="2400" b="1" i="1" dirty="0" smtClean="0">
                <a:latin typeface="Times New Roman" pitchFamily="18" charset="0"/>
                <a:cs typeface="Times New Roman" pitchFamily="18" charset="0"/>
              </a:rPr>
              <a:t>Fiatal férfiak: VO</a:t>
            </a:r>
            <a:r>
              <a:rPr lang="hu-HU" sz="2400" b="1" i="1" baseline="-25000" dirty="0" smtClean="0">
                <a:latin typeface="Times New Roman" pitchFamily="18" charset="0"/>
                <a:cs typeface="Times New Roman" pitchFamily="18" charset="0"/>
              </a:rPr>
              <a:t>2</a:t>
            </a:r>
            <a:r>
              <a:rPr lang="hu-HU" sz="2400" b="1" i="1" dirty="0" smtClean="0">
                <a:latin typeface="Times New Roman" pitchFamily="18" charset="0"/>
                <a:cs typeface="Times New Roman" pitchFamily="18" charset="0"/>
              </a:rPr>
              <a:t>max (ml/kg/min) = 3.62 x T + 3.91</a:t>
            </a:r>
            <a:br>
              <a:rPr lang="hu-HU" sz="2400" b="1" i="1" dirty="0" smtClean="0">
                <a:latin typeface="Times New Roman" pitchFamily="18" charset="0"/>
                <a:cs typeface="Times New Roman" pitchFamily="18" charset="0"/>
              </a:rPr>
            </a:br>
            <a:endParaRPr lang="hu-HU" sz="2400" b="1" i="1" dirty="0">
              <a:latin typeface="Times New Roman" pitchFamily="18" charset="0"/>
              <a:cs typeface="Times New Roman" pitchFamily="18" charset="0"/>
            </a:endParaRPr>
          </a:p>
        </p:txBody>
      </p:sp>
      <p:sp>
        <p:nvSpPr>
          <p:cNvPr id="3" name="Szövegdoboz 2"/>
          <p:cNvSpPr txBox="1"/>
          <p:nvPr/>
        </p:nvSpPr>
        <p:spPr>
          <a:xfrm>
            <a:off x="1000100" y="1071546"/>
            <a:ext cx="7604150" cy="707886"/>
          </a:xfrm>
          <a:prstGeom prst="rect">
            <a:avLst/>
          </a:prstGeom>
          <a:noFill/>
        </p:spPr>
        <p:txBody>
          <a:bodyPr wrap="square" rtlCol="0">
            <a:spAutoFit/>
          </a:bodyPr>
          <a:lstStyle/>
          <a:p>
            <a:r>
              <a:rPr lang="hu-HU" sz="2000" b="1" i="1" dirty="0" smtClean="0"/>
              <a:t>VO</a:t>
            </a:r>
            <a:r>
              <a:rPr lang="hu-HU" sz="2000" b="1" i="1" baseline="-25000" dirty="0" smtClean="0"/>
              <a:t>2</a:t>
            </a:r>
            <a:r>
              <a:rPr lang="hu-HU" sz="2000" b="1" i="1" dirty="0" smtClean="0"/>
              <a:t>max (ml/kg/min) = 14.76 - (1.379 × T) + (0.451 × T²) - (0.012 × T³)</a:t>
            </a:r>
          </a:p>
          <a:p>
            <a:endParaRPr lang="en-US" sz="2000" b="1" i="1" dirty="0"/>
          </a:p>
        </p:txBody>
      </p:sp>
      <p:sp>
        <p:nvSpPr>
          <p:cNvPr id="4" name="Szövegdoboz 3"/>
          <p:cNvSpPr txBox="1"/>
          <p:nvPr/>
        </p:nvSpPr>
        <p:spPr>
          <a:xfrm>
            <a:off x="1000100" y="5929330"/>
            <a:ext cx="7604150" cy="369332"/>
          </a:xfrm>
          <a:prstGeom prst="rect">
            <a:avLst/>
          </a:prstGeom>
          <a:noFill/>
        </p:spPr>
        <p:txBody>
          <a:bodyPr wrap="square" rtlCol="0">
            <a:spAutoFit/>
          </a:bodyPr>
          <a:lstStyle/>
          <a:p>
            <a:r>
              <a:rPr lang="hu-HU" dirty="0" smtClean="0"/>
              <a:t>9 min 30,1; 10 min 34,0 min/kg/min; 11 min 38,2; 12 min 42,4; 13 min 46,7</a:t>
            </a:r>
            <a:endParaRPr lang="en-US" dirty="0"/>
          </a:p>
        </p:txBody>
      </p:sp>
      <p:sp>
        <p:nvSpPr>
          <p:cNvPr id="5" name="Szövegdoboz 4"/>
          <p:cNvSpPr txBox="1"/>
          <p:nvPr/>
        </p:nvSpPr>
        <p:spPr>
          <a:xfrm>
            <a:off x="2123728" y="1594766"/>
            <a:ext cx="4745530" cy="369332"/>
          </a:xfrm>
          <a:prstGeom prst="rect">
            <a:avLst/>
          </a:prstGeom>
          <a:noFill/>
        </p:spPr>
        <p:txBody>
          <a:bodyPr wrap="none" rtlCol="0">
            <a:spAutoFit/>
          </a:bodyPr>
          <a:lstStyle/>
          <a:p>
            <a:r>
              <a:rPr lang="hu-HU" dirty="0" smtClean="0"/>
              <a:t>T a teljes idő percben: </a:t>
            </a:r>
            <a:r>
              <a:rPr lang="hu-HU" dirty="0" err="1" smtClean="0"/>
              <a:t>pl</a:t>
            </a:r>
            <a:r>
              <a:rPr lang="hu-HU" dirty="0" smtClean="0"/>
              <a:t> 3 perc 15 sec = 3.25min</a:t>
            </a:r>
            <a:endParaRPr lang="hu-HU" dirty="0"/>
          </a:p>
        </p:txBody>
      </p:sp>
      <p:sp>
        <p:nvSpPr>
          <p:cNvPr id="6" name="Téglalap 5"/>
          <p:cNvSpPr/>
          <p:nvPr/>
        </p:nvSpPr>
        <p:spPr>
          <a:xfrm>
            <a:off x="683568" y="548680"/>
            <a:ext cx="1970219" cy="369332"/>
          </a:xfrm>
          <a:prstGeom prst="rect">
            <a:avLst/>
          </a:prstGeom>
        </p:spPr>
        <p:txBody>
          <a:bodyPr wrap="none">
            <a:spAutoFit/>
          </a:bodyPr>
          <a:lstStyle/>
          <a:p>
            <a:r>
              <a:rPr lang="hu-HU" b="1" dirty="0" smtClean="0"/>
              <a:t>(Foster et </a:t>
            </a:r>
            <a:r>
              <a:rPr lang="hu-HU" b="1" dirty="0" err="1" smtClean="0"/>
              <a:t>al</a:t>
            </a:r>
            <a:r>
              <a:rPr lang="hu-HU" b="1" dirty="0" smtClean="0"/>
              <a:t>. 1984)</a:t>
            </a:r>
            <a:endParaRPr lang="hu-HU" b="1" dirty="0"/>
          </a:p>
        </p:txBody>
      </p:sp>
      <p:sp>
        <p:nvSpPr>
          <p:cNvPr id="7" name="Téglalap 6"/>
          <p:cNvSpPr/>
          <p:nvPr/>
        </p:nvSpPr>
        <p:spPr>
          <a:xfrm>
            <a:off x="827584" y="2149793"/>
            <a:ext cx="2066078" cy="369332"/>
          </a:xfrm>
          <a:prstGeom prst="rect">
            <a:avLst/>
          </a:prstGeom>
        </p:spPr>
        <p:txBody>
          <a:bodyPr wrap="none">
            <a:spAutoFit/>
          </a:bodyPr>
          <a:lstStyle/>
          <a:p>
            <a:r>
              <a:rPr lang="hu-HU" b="1" dirty="0"/>
              <a:t>(Pollock et </a:t>
            </a:r>
            <a:r>
              <a:rPr lang="hu-HU" b="1" dirty="0" err="1"/>
              <a:t>al</a:t>
            </a:r>
            <a:r>
              <a:rPr lang="hu-HU" b="1" dirty="0"/>
              <a:t>. 1982)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47664" y="1988840"/>
            <a:ext cx="619268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3200" b="1" dirty="0" smtClean="0"/>
              <a:t>Állóképességi tesztek</a:t>
            </a:r>
            <a:endParaRPr lang="en-US" sz="3200"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143108" y="428604"/>
            <a:ext cx="4143404" cy="523220"/>
          </a:xfrm>
          <a:prstGeom prst="rect">
            <a:avLst/>
          </a:prstGeom>
          <a:solidFill>
            <a:srgbClr val="FFC000"/>
          </a:solidFill>
        </p:spPr>
        <p:txBody>
          <a:bodyPr wrap="square" rtlCol="0">
            <a:spAutoFit/>
          </a:bodyPr>
          <a:lstStyle/>
          <a:p>
            <a:pPr algn="ctr"/>
            <a:r>
              <a:rPr lang="hu-HU" sz="2800" b="1" dirty="0" err="1" smtClean="0"/>
              <a:t>Balke</a:t>
            </a:r>
            <a:r>
              <a:rPr lang="hu-HU" sz="2800" b="1" dirty="0" smtClean="0"/>
              <a:t> Teszt - futószalag</a:t>
            </a:r>
            <a:endParaRPr lang="en-US" sz="2800" dirty="0"/>
          </a:p>
        </p:txBody>
      </p:sp>
      <p:sp>
        <p:nvSpPr>
          <p:cNvPr id="3" name="Szövegdoboz 2"/>
          <p:cNvSpPr txBox="1"/>
          <p:nvPr/>
        </p:nvSpPr>
        <p:spPr>
          <a:xfrm>
            <a:off x="928662" y="1285860"/>
            <a:ext cx="621510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hu-HU" sz="2000" dirty="0" smtClean="0"/>
              <a:t>Szívbetegségben szenvedők maximális oxigén felvételének (VO</a:t>
            </a:r>
            <a:r>
              <a:rPr lang="hu-HU" sz="2000" baseline="-25000" dirty="0" smtClean="0"/>
              <a:t>2</a:t>
            </a:r>
            <a:r>
              <a:rPr lang="hu-HU" sz="2000" dirty="0" smtClean="0"/>
              <a:t>) megállapítása</a:t>
            </a:r>
            <a:endParaRPr lang="en-US" sz="2000" dirty="0"/>
          </a:p>
        </p:txBody>
      </p:sp>
      <p:sp>
        <p:nvSpPr>
          <p:cNvPr id="4" name="Szövegdoboz 3"/>
          <p:cNvSpPr txBox="1"/>
          <p:nvPr/>
        </p:nvSpPr>
        <p:spPr>
          <a:xfrm>
            <a:off x="928662" y="2285992"/>
            <a:ext cx="5929354"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hu-HU" sz="2000" dirty="0" smtClean="0"/>
              <a:t>A betegek addig járnak a futószalagon, ameddig ki nem merülnek. A szalag sebessége állandó, a szalag meredeksége nulláról indul és minden egy vagy két percben emelkedik. </a:t>
            </a:r>
            <a:endParaRPr lang="en-US" sz="2000" dirty="0"/>
          </a:p>
        </p:txBody>
      </p:sp>
      <p:pic>
        <p:nvPicPr>
          <p:cNvPr id="108546" name="Picture 2" descr="Buying a Treadmill Guide">
            <a:hlinkClick r:id="rId2"/>
          </p:cNvPr>
          <p:cNvPicPr>
            <a:picLocks noChangeAspect="1" noChangeArrowheads="1"/>
          </p:cNvPicPr>
          <p:nvPr/>
        </p:nvPicPr>
        <p:blipFill>
          <a:blip r:embed="rId3" cstate="print"/>
          <a:srcRect/>
          <a:stretch>
            <a:fillRect/>
          </a:stretch>
        </p:blipFill>
        <p:spPr bwMode="auto">
          <a:xfrm>
            <a:off x="7366000" y="214290"/>
            <a:ext cx="1238250" cy="1162050"/>
          </a:xfrm>
          <a:prstGeom prst="rect">
            <a:avLst/>
          </a:prstGeom>
          <a:noFill/>
        </p:spPr>
      </p:pic>
      <p:sp>
        <p:nvSpPr>
          <p:cNvPr id="7" name="Szövegdoboz 6"/>
          <p:cNvSpPr txBox="1"/>
          <p:nvPr/>
        </p:nvSpPr>
        <p:spPr>
          <a:xfrm>
            <a:off x="1000100" y="4143380"/>
            <a:ext cx="7786742" cy="1015663"/>
          </a:xfrm>
          <a:prstGeom prst="rect">
            <a:avLst/>
          </a:prstGeom>
          <a:noFill/>
          <a:ln>
            <a:solidFill>
              <a:srgbClr val="FF0000"/>
            </a:solidFill>
          </a:ln>
          <a:effectLst>
            <a:glow rad="139700">
              <a:schemeClr val="accent2">
                <a:satMod val="175000"/>
                <a:alpha val="40000"/>
              </a:schemeClr>
            </a:glow>
          </a:effectLst>
        </p:spPr>
        <p:txBody>
          <a:bodyPr wrap="square" rtlCol="0">
            <a:spAutoFit/>
          </a:bodyPr>
          <a:lstStyle/>
          <a:p>
            <a:r>
              <a:rPr lang="hu-HU" sz="2000" b="1" dirty="0" smtClean="0"/>
              <a:t>Férfiak: </a:t>
            </a:r>
          </a:p>
          <a:p>
            <a:r>
              <a:rPr lang="hu-HU" sz="2000" b="1" dirty="0" smtClean="0"/>
              <a:t>	szalag sebesség: 3,</a:t>
            </a:r>
            <a:r>
              <a:rPr lang="hu-HU" sz="2000" b="1" dirty="0" err="1" smtClean="0"/>
              <a:t>3</a:t>
            </a:r>
            <a:r>
              <a:rPr lang="hu-HU" sz="2000" b="1" dirty="0" smtClean="0"/>
              <a:t> km/h; egy perc után a meredekség 	2%, ezt követően egy percenként 1,5 </a:t>
            </a:r>
            <a:r>
              <a:rPr lang="hu-HU" sz="2000" b="1" dirty="0" err="1" smtClean="0"/>
              <a:t>%-al</a:t>
            </a:r>
            <a:r>
              <a:rPr lang="hu-HU" sz="2000" b="1" dirty="0" smtClean="0"/>
              <a:t> növekszik</a:t>
            </a:r>
            <a:endParaRPr lang="en-US" sz="2000" b="1" dirty="0"/>
          </a:p>
        </p:txBody>
      </p:sp>
      <p:sp>
        <p:nvSpPr>
          <p:cNvPr id="8" name="Szövegdoboz 7"/>
          <p:cNvSpPr txBox="1"/>
          <p:nvPr/>
        </p:nvSpPr>
        <p:spPr>
          <a:xfrm>
            <a:off x="928662" y="5429264"/>
            <a:ext cx="7858180" cy="1015663"/>
          </a:xfrm>
          <a:prstGeom prst="rect">
            <a:avLst/>
          </a:prstGeom>
          <a:noFill/>
          <a:ln>
            <a:solidFill>
              <a:srgbClr val="0070C0"/>
            </a:solidFill>
          </a:ln>
          <a:effectLst>
            <a:glow rad="139700">
              <a:schemeClr val="accent1">
                <a:satMod val="175000"/>
                <a:alpha val="40000"/>
              </a:schemeClr>
            </a:glow>
          </a:effectLst>
        </p:spPr>
        <p:txBody>
          <a:bodyPr wrap="square" rtlCol="0">
            <a:spAutoFit/>
          </a:bodyPr>
          <a:lstStyle/>
          <a:p>
            <a:r>
              <a:rPr lang="hu-HU" sz="2000" b="1" dirty="0" smtClean="0"/>
              <a:t>Nők:</a:t>
            </a:r>
          </a:p>
          <a:p>
            <a:r>
              <a:rPr lang="hu-HU" sz="2000" b="1" dirty="0" smtClean="0"/>
              <a:t>	szalag sebesség 3,0 km/h; a szalag meredeksége nulláról 	indul és 	minden harmadik percben 2,5 </a:t>
            </a:r>
            <a:r>
              <a:rPr lang="hu-HU" sz="2000" b="1" dirty="0" err="1" smtClean="0"/>
              <a:t>%-al</a:t>
            </a:r>
            <a:r>
              <a:rPr lang="hu-HU" sz="2000" b="1" dirty="0" smtClean="0"/>
              <a:t> növekszik</a:t>
            </a:r>
            <a:endParaRPr lang="en-US" sz="20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785786" y="785794"/>
            <a:ext cx="7572428" cy="4093428"/>
          </a:xfrm>
          <a:prstGeom prst="rect">
            <a:avLst/>
          </a:prstGeom>
          <a:noFill/>
        </p:spPr>
        <p:txBody>
          <a:bodyPr wrap="square" rtlCol="0">
            <a:spAutoFit/>
          </a:bodyPr>
          <a:lstStyle/>
          <a:p>
            <a:r>
              <a:rPr lang="hu-HU" sz="2000" b="1" i="1" dirty="0" smtClean="0"/>
              <a:t>A járás időtartama 9-15 perc </a:t>
            </a:r>
          </a:p>
          <a:p>
            <a:endParaRPr lang="hu-HU" sz="2000" b="1" i="1" dirty="0" smtClean="0"/>
          </a:p>
          <a:p>
            <a:r>
              <a:rPr lang="hu-HU" sz="2000" b="1" i="1" dirty="0" smtClean="0"/>
              <a:t>Vo</a:t>
            </a:r>
            <a:r>
              <a:rPr lang="hu-HU" sz="2000" b="1" i="1" baseline="-25000" dirty="0" smtClean="0"/>
              <a:t>2</a:t>
            </a:r>
            <a:r>
              <a:rPr lang="hu-HU" sz="2000" b="1" i="1" dirty="0" smtClean="0"/>
              <a:t>max- </a:t>
            </a:r>
            <a:r>
              <a:rPr lang="hu-HU" sz="2000" b="1" i="1" dirty="0" err="1" smtClean="0"/>
              <a:t>ot</a:t>
            </a:r>
            <a:r>
              <a:rPr lang="hu-HU" sz="2000" b="1" i="1" dirty="0" smtClean="0"/>
              <a:t> az alábbi képletekkel lehet becsülni:</a:t>
            </a:r>
          </a:p>
          <a:p>
            <a:endParaRPr lang="hu-HU" sz="2000" b="1" i="1" dirty="0" smtClean="0"/>
          </a:p>
          <a:p>
            <a:r>
              <a:rPr lang="hu-HU" sz="2000" b="1" i="1" dirty="0" smtClean="0"/>
              <a:t>Férfiak</a:t>
            </a:r>
            <a:r>
              <a:rPr lang="en-US" sz="2000" b="1" i="1" dirty="0" smtClean="0"/>
              <a:t>: VO</a:t>
            </a:r>
            <a:r>
              <a:rPr lang="en-US" sz="2000" b="1" i="1" baseline="-25000" dirty="0" smtClean="0"/>
              <a:t>2</a:t>
            </a:r>
            <a:r>
              <a:rPr lang="en-US" sz="2000" b="1" i="1" dirty="0" smtClean="0"/>
              <a:t> max = 1.444 (T) + 14.99 (Pollock et al., 1976) </a:t>
            </a:r>
            <a:br>
              <a:rPr lang="en-US" sz="2000" b="1" i="1" dirty="0" smtClean="0"/>
            </a:br>
            <a:endParaRPr lang="hu-HU" sz="2000" b="1" i="1" dirty="0" smtClean="0"/>
          </a:p>
          <a:p>
            <a:r>
              <a:rPr lang="hu-HU" sz="2000" b="1" i="1" dirty="0" smtClean="0"/>
              <a:t>Nők</a:t>
            </a:r>
            <a:r>
              <a:rPr lang="en-US" sz="2000" b="1" i="1" dirty="0" smtClean="0"/>
              <a:t>: VO2 max = 1.38 (T) + 5.22 (Pollock et al., 1982) </a:t>
            </a:r>
            <a:endParaRPr lang="hu-HU" sz="2000" b="1" i="1" dirty="0" smtClean="0"/>
          </a:p>
          <a:p>
            <a:endParaRPr lang="hu-HU" sz="2000" b="1" i="1" dirty="0" smtClean="0"/>
          </a:p>
          <a:p>
            <a:r>
              <a:rPr lang="hu-HU" sz="2000" b="1" i="1" dirty="0" smtClean="0"/>
              <a:t>Ahol T a járás idejét jelenti</a:t>
            </a:r>
          </a:p>
          <a:p>
            <a:endParaRPr lang="hu-HU" sz="2000" b="1" i="1" dirty="0" smtClean="0"/>
          </a:p>
          <a:p>
            <a:r>
              <a:rPr lang="hu-HU" sz="2000" b="1" i="1" dirty="0" smtClean="0"/>
              <a:t>Ha a járás időtartama pl. 9 perc 15 mp, akkor a T egyenlő 9,25 perccel</a:t>
            </a:r>
            <a:endParaRPr lang="en-US" sz="2000" b="1" i="1" dirty="0" smtClean="0"/>
          </a:p>
          <a:p>
            <a:endParaRPr lang="hu-HU" sz="2000" b="1" i="1" dirty="0" smtClean="0"/>
          </a:p>
          <a:p>
            <a:endParaRPr lang="en-US" sz="2000" b="1" i="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26443" y="428604"/>
            <a:ext cx="4033989" cy="523220"/>
          </a:xfrm>
          <a:prstGeom prst="rect">
            <a:avLst/>
          </a:prstGeom>
          <a:solidFill>
            <a:srgbClr val="FFC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hu-HU" sz="2800" b="1" dirty="0" err="1" smtClean="0">
                <a:solidFill>
                  <a:schemeClr val="tx1"/>
                </a:solidFill>
              </a:rPr>
              <a:t>Kerekesszékes</a:t>
            </a:r>
            <a:r>
              <a:rPr lang="hu-HU" sz="2800" b="1" dirty="0" smtClean="0">
                <a:solidFill>
                  <a:schemeClr val="tx1"/>
                </a:solidFill>
              </a:rPr>
              <a:t> aerob teszt</a:t>
            </a:r>
            <a:endParaRPr lang="hu-HU" sz="2800" b="1" dirty="0">
              <a:solidFill>
                <a:schemeClr val="tx1"/>
              </a:solidFill>
            </a:endParaRPr>
          </a:p>
        </p:txBody>
      </p:sp>
      <p:sp>
        <p:nvSpPr>
          <p:cNvPr id="3" name="Szövegdoboz 2"/>
          <p:cNvSpPr txBox="1"/>
          <p:nvPr/>
        </p:nvSpPr>
        <p:spPr>
          <a:xfrm>
            <a:off x="857224" y="1285860"/>
            <a:ext cx="7215238" cy="707886"/>
          </a:xfrm>
          <a:prstGeom prst="rect">
            <a:avLst/>
          </a:prstGeom>
          <a:noFill/>
        </p:spPr>
        <p:txBody>
          <a:bodyPr wrap="square" rtlCol="0">
            <a:spAutoFit/>
          </a:bodyPr>
          <a:lstStyle/>
          <a:p>
            <a:r>
              <a:rPr lang="hu-HU" sz="2000" b="1" dirty="0" smtClean="0"/>
              <a:t>Cél:  kerekes székes emberek aerob állóképességének megállapítása</a:t>
            </a:r>
            <a:endParaRPr lang="en-US" sz="2000" b="1" dirty="0"/>
          </a:p>
        </p:txBody>
      </p:sp>
      <p:sp>
        <p:nvSpPr>
          <p:cNvPr id="4" name="Szövegdoboz 3"/>
          <p:cNvSpPr txBox="1"/>
          <p:nvPr/>
        </p:nvSpPr>
        <p:spPr>
          <a:xfrm>
            <a:off x="857224" y="2130974"/>
            <a:ext cx="6000792" cy="707886"/>
          </a:xfrm>
          <a:prstGeom prst="rect">
            <a:avLst/>
          </a:prstGeom>
          <a:noFill/>
        </p:spPr>
        <p:txBody>
          <a:bodyPr wrap="square" rtlCol="0">
            <a:spAutoFit/>
          </a:bodyPr>
          <a:lstStyle/>
          <a:p>
            <a:r>
              <a:rPr lang="hu-HU" sz="2000" b="1" dirty="0" smtClean="0"/>
              <a:t>Eszközök: 400 m-es hosszú pálya, jelző bakok, stopper óra </a:t>
            </a:r>
            <a:endParaRPr lang="en-US" sz="2000" b="1" dirty="0"/>
          </a:p>
        </p:txBody>
      </p:sp>
      <p:grpSp>
        <p:nvGrpSpPr>
          <p:cNvPr id="5" name="Csoportba foglalás 9"/>
          <p:cNvGrpSpPr/>
          <p:nvPr/>
        </p:nvGrpSpPr>
        <p:grpSpPr>
          <a:xfrm>
            <a:off x="2214546" y="2928934"/>
            <a:ext cx="2500330" cy="1214446"/>
            <a:chOff x="2214546" y="2928934"/>
            <a:chExt cx="3000396" cy="1214446"/>
          </a:xfrm>
        </p:grpSpPr>
        <p:sp>
          <p:nvSpPr>
            <p:cNvPr id="6" name="Lekerekített téglalap 5"/>
            <p:cNvSpPr/>
            <p:nvPr/>
          </p:nvSpPr>
          <p:spPr>
            <a:xfrm>
              <a:off x="2714612" y="2928934"/>
              <a:ext cx="2071702" cy="121444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Ív 7"/>
            <p:cNvSpPr/>
            <p:nvPr/>
          </p:nvSpPr>
          <p:spPr>
            <a:xfrm>
              <a:off x="4000496" y="2928934"/>
              <a:ext cx="1214446" cy="1214446"/>
            </a:xfrm>
            <a:prstGeom prst="arc">
              <a:avLst>
                <a:gd name="adj1" fmla="val 16200000"/>
                <a:gd name="adj2" fmla="val 5462204"/>
              </a:avLst>
            </a:prstGeom>
            <a:solidFill>
              <a:srgbClr val="92D05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Ív 8"/>
            <p:cNvSpPr/>
            <p:nvPr/>
          </p:nvSpPr>
          <p:spPr>
            <a:xfrm rot="10800000">
              <a:off x="2214546" y="2928934"/>
              <a:ext cx="1214446" cy="1214446"/>
            </a:xfrm>
            <a:prstGeom prst="arc">
              <a:avLst>
                <a:gd name="adj1" fmla="val 16200000"/>
                <a:gd name="adj2" fmla="val 5462204"/>
              </a:avLst>
            </a:prstGeom>
            <a:solidFill>
              <a:srgbClr val="92D05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Ellipszis 10"/>
          <p:cNvSpPr/>
          <p:nvPr/>
        </p:nvSpPr>
        <p:spPr>
          <a:xfrm>
            <a:off x="2714612" y="2928934"/>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zis 11"/>
          <p:cNvSpPr/>
          <p:nvPr/>
        </p:nvSpPr>
        <p:spPr>
          <a:xfrm>
            <a:off x="2714612" y="4071942"/>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zis 12"/>
          <p:cNvSpPr/>
          <p:nvPr/>
        </p:nvSpPr>
        <p:spPr>
          <a:xfrm>
            <a:off x="4143372" y="2928934"/>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zis 13"/>
          <p:cNvSpPr/>
          <p:nvPr/>
        </p:nvSpPr>
        <p:spPr>
          <a:xfrm>
            <a:off x="4143372" y="4071942"/>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zis 14"/>
          <p:cNvSpPr/>
          <p:nvPr/>
        </p:nvSpPr>
        <p:spPr>
          <a:xfrm>
            <a:off x="3428992" y="2928934"/>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zis 15"/>
          <p:cNvSpPr/>
          <p:nvPr/>
        </p:nvSpPr>
        <p:spPr>
          <a:xfrm>
            <a:off x="3428992" y="4071942"/>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zis 16"/>
          <p:cNvSpPr/>
          <p:nvPr/>
        </p:nvSpPr>
        <p:spPr>
          <a:xfrm>
            <a:off x="2214546" y="3429000"/>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zis 17"/>
          <p:cNvSpPr/>
          <p:nvPr/>
        </p:nvSpPr>
        <p:spPr>
          <a:xfrm>
            <a:off x="4643438" y="3429000"/>
            <a:ext cx="71438"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1528604198"/>
              </p:ext>
            </p:extLst>
          </p:nvPr>
        </p:nvGraphicFramePr>
        <p:xfrm>
          <a:off x="1828799" y="1885950"/>
          <a:ext cx="4814903" cy="2983211"/>
        </p:xfrm>
        <a:graphic>
          <a:graphicData uri="http://schemas.openxmlformats.org/drawingml/2006/table">
            <a:tbl>
              <a:tblPr/>
              <a:tblGrid>
                <a:gridCol w="1475351"/>
                <a:gridCol w="1669776"/>
                <a:gridCol w="1669776"/>
              </a:tblGrid>
              <a:tr h="1034716">
                <a:tc>
                  <a:txBody>
                    <a:bodyPr/>
                    <a:lstStyle/>
                    <a:p>
                      <a:pPr algn="ctr"/>
                      <a:r>
                        <a:rPr lang="hu-HU" b="1" dirty="0" err="1" smtClean="0"/>
                        <a:t>oszályok</a:t>
                      </a:r>
                      <a:endParaRPr lang="hu-HU" b="1" dirty="0"/>
                    </a:p>
                  </a:txBody>
                  <a:tcPr marL="28575" marR="28575" marT="28575" marB="28575" anchor="ctr">
                    <a:lnL>
                      <a:noFill/>
                    </a:lnL>
                    <a:lnR>
                      <a:noFill/>
                    </a:lnR>
                    <a:lnT>
                      <a:noFill/>
                    </a:lnT>
                    <a:lnB>
                      <a:noFill/>
                    </a:lnB>
                  </a:tcPr>
                </a:tc>
                <a:tc>
                  <a:txBody>
                    <a:bodyPr/>
                    <a:lstStyle/>
                    <a:p>
                      <a:pPr algn="ctr"/>
                      <a:r>
                        <a:rPr lang="hu-HU" b="1" dirty="0" smtClean="0"/>
                        <a:t>távolság </a:t>
                      </a:r>
                      <a:r>
                        <a:rPr lang="hu-HU" b="1" dirty="0"/>
                        <a:t/>
                      </a:r>
                      <a:br>
                        <a:rPr lang="hu-HU" b="1" dirty="0"/>
                      </a:br>
                      <a:r>
                        <a:rPr lang="hu-HU" b="1" dirty="0"/>
                        <a:t>(</a:t>
                      </a:r>
                      <a:r>
                        <a:rPr lang="hu-HU" b="1" dirty="0" err="1" smtClean="0"/>
                        <a:t>meter</a:t>
                      </a:r>
                      <a:r>
                        <a:rPr lang="hu-HU" b="1" dirty="0" smtClean="0"/>
                        <a:t>) </a:t>
                      </a:r>
                      <a:endParaRPr lang="hu-HU" b="1" dirty="0"/>
                    </a:p>
                  </a:txBody>
                  <a:tcPr marL="28575" marR="28575" marT="28575" marB="28575" anchor="ctr">
                    <a:lnL>
                      <a:noFill/>
                    </a:lnL>
                    <a:lnR>
                      <a:noFill/>
                    </a:lnR>
                    <a:lnT>
                      <a:noFill/>
                    </a:lnT>
                    <a:lnB>
                      <a:noFill/>
                    </a:lnB>
                  </a:tcPr>
                </a:tc>
                <a:tc>
                  <a:txBody>
                    <a:bodyPr/>
                    <a:lstStyle/>
                    <a:p>
                      <a:pPr algn="ctr"/>
                      <a:r>
                        <a:rPr lang="hu-HU" b="1" dirty="0" smtClean="0"/>
                        <a:t>becsült </a:t>
                      </a:r>
                      <a:r>
                        <a:rPr lang="hu-HU" b="1" dirty="0"/>
                        <a:t>VO2max</a:t>
                      </a:r>
                      <a:br>
                        <a:rPr lang="hu-HU" b="1" dirty="0"/>
                      </a:br>
                      <a:r>
                        <a:rPr lang="hu-HU" b="1" dirty="0"/>
                        <a:t>(ml/kg/min)</a:t>
                      </a:r>
                    </a:p>
                  </a:txBody>
                  <a:tcPr marL="28575" marR="28575" marT="28575" marB="28575" anchor="ctr">
                    <a:lnL>
                      <a:noFill/>
                    </a:lnL>
                    <a:lnR>
                      <a:noFill/>
                    </a:lnR>
                    <a:lnT>
                      <a:noFill/>
                    </a:lnT>
                    <a:lnB>
                      <a:noFill/>
                    </a:lnB>
                  </a:tcPr>
                </a:tc>
              </a:tr>
              <a:tr h="389699">
                <a:tc>
                  <a:txBody>
                    <a:bodyPr/>
                    <a:lstStyle/>
                    <a:p>
                      <a:pPr algn="ctr"/>
                      <a:r>
                        <a:rPr lang="hu-HU" dirty="0" smtClean="0"/>
                        <a:t>Kiváló</a:t>
                      </a:r>
                      <a:endParaRPr lang="hu-HU" dirty="0"/>
                    </a:p>
                  </a:txBody>
                  <a:tcPr marL="28575" marR="28575" marT="28575" marB="28575" anchor="ctr">
                    <a:lnL>
                      <a:noFill/>
                    </a:lnL>
                    <a:lnR>
                      <a:noFill/>
                    </a:lnR>
                    <a:lnT>
                      <a:noFill/>
                    </a:lnT>
                    <a:lnB>
                      <a:noFill/>
                    </a:lnB>
                  </a:tcPr>
                </a:tc>
                <a:tc>
                  <a:txBody>
                    <a:bodyPr/>
                    <a:lstStyle/>
                    <a:p>
                      <a:pPr algn="ctr"/>
                      <a:r>
                        <a:rPr lang="hu-HU"/>
                        <a:t>&gt; 2560</a:t>
                      </a:r>
                    </a:p>
                  </a:txBody>
                  <a:tcPr marL="28575" marR="28575" marT="28575" marB="28575" anchor="ctr">
                    <a:lnL>
                      <a:noFill/>
                    </a:lnL>
                    <a:lnR>
                      <a:noFill/>
                    </a:lnR>
                    <a:lnT>
                      <a:noFill/>
                    </a:lnT>
                    <a:lnB>
                      <a:noFill/>
                    </a:lnB>
                  </a:tcPr>
                </a:tc>
                <a:tc>
                  <a:txBody>
                    <a:bodyPr/>
                    <a:lstStyle/>
                    <a:p>
                      <a:pPr algn="ctr"/>
                      <a:r>
                        <a:rPr lang="hu-HU"/>
                        <a:t>&gt; 36.2  </a:t>
                      </a:r>
                    </a:p>
                  </a:txBody>
                  <a:tcPr marL="28575" marR="28575" marT="28575" marB="28575" anchor="ctr">
                    <a:lnL>
                      <a:noFill/>
                    </a:lnL>
                    <a:lnR>
                      <a:noFill/>
                    </a:lnR>
                    <a:lnT>
                      <a:noFill/>
                    </a:lnT>
                    <a:lnB>
                      <a:noFill/>
                    </a:lnB>
                  </a:tcPr>
                </a:tc>
              </a:tr>
              <a:tr h="389699">
                <a:tc>
                  <a:txBody>
                    <a:bodyPr/>
                    <a:lstStyle/>
                    <a:p>
                      <a:pPr algn="ctr"/>
                      <a:r>
                        <a:rPr lang="hu-HU" dirty="0" smtClean="0"/>
                        <a:t>Átlag</a:t>
                      </a:r>
                      <a:r>
                        <a:rPr lang="hu-HU" baseline="0" dirty="0" smtClean="0"/>
                        <a:t> feletti</a:t>
                      </a:r>
                      <a:r>
                        <a:rPr lang="hu-HU" dirty="0" smtClean="0"/>
                        <a:t> </a:t>
                      </a:r>
                      <a:endParaRPr lang="hu-HU" dirty="0"/>
                    </a:p>
                  </a:txBody>
                  <a:tcPr marL="28575" marR="28575" marT="28575" marB="28575" anchor="ctr">
                    <a:lnL>
                      <a:noFill/>
                    </a:lnL>
                    <a:lnR>
                      <a:noFill/>
                    </a:lnR>
                    <a:lnT>
                      <a:noFill/>
                    </a:lnT>
                    <a:lnB>
                      <a:noFill/>
                    </a:lnB>
                  </a:tcPr>
                </a:tc>
                <a:tc>
                  <a:txBody>
                    <a:bodyPr/>
                    <a:lstStyle/>
                    <a:p>
                      <a:pPr algn="ctr"/>
                      <a:r>
                        <a:rPr lang="hu-HU"/>
                        <a:t>2171 - 2560</a:t>
                      </a:r>
                    </a:p>
                  </a:txBody>
                  <a:tcPr marL="28575" marR="28575" marT="28575" marB="28575" anchor="ctr">
                    <a:lnL>
                      <a:noFill/>
                    </a:lnL>
                    <a:lnR>
                      <a:noFill/>
                    </a:lnR>
                    <a:lnT>
                      <a:noFill/>
                    </a:lnT>
                    <a:lnB>
                      <a:noFill/>
                    </a:lnB>
                  </a:tcPr>
                </a:tc>
                <a:tc>
                  <a:txBody>
                    <a:bodyPr/>
                    <a:lstStyle/>
                    <a:p>
                      <a:pPr algn="ctr"/>
                      <a:r>
                        <a:rPr lang="hu-HU"/>
                        <a:t>29.2 - 36.2 </a:t>
                      </a:r>
                    </a:p>
                  </a:txBody>
                  <a:tcPr marL="28575" marR="28575" marT="28575" marB="28575" anchor="ctr">
                    <a:lnL>
                      <a:noFill/>
                    </a:lnL>
                    <a:lnR>
                      <a:noFill/>
                    </a:lnR>
                    <a:lnT>
                      <a:noFill/>
                    </a:lnT>
                    <a:lnB>
                      <a:noFill/>
                    </a:lnB>
                  </a:tcPr>
                </a:tc>
              </a:tr>
              <a:tr h="389699">
                <a:tc>
                  <a:txBody>
                    <a:bodyPr/>
                    <a:lstStyle/>
                    <a:p>
                      <a:pPr algn="ctr"/>
                      <a:r>
                        <a:rPr lang="hu-HU" dirty="0" smtClean="0"/>
                        <a:t>Átlagos</a:t>
                      </a:r>
                      <a:endParaRPr lang="hu-HU" dirty="0"/>
                    </a:p>
                  </a:txBody>
                  <a:tcPr marL="28575" marR="28575" marT="28575" marB="28575" anchor="ctr">
                    <a:lnL>
                      <a:noFill/>
                    </a:lnL>
                    <a:lnR>
                      <a:noFill/>
                    </a:lnR>
                    <a:lnT>
                      <a:noFill/>
                    </a:lnT>
                    <a:lnB>
                      <a:noFill/>
                    </a:lnB>
                  </a:tcPr>
                </a:tc>
                <a:tc>
                  <a:txBody>
                    <a:bodyPr/>
                    <a:lstStyle/>
                    <a:p>
                      <a:pPr algn="ctr"/>
                      <a:r>
                        <a:rPr lang="hu-HU"/>
                        <a:t>1381 - 2170</a:t>
                      </a:r>
                    </a:p>
                  </a:txBody>
                  <a:tcPr marL="28575" marR="28575" marT="28575" marB="28575" anchor="ctr">
                    <a:lnL>
                      <a:noFill/>
                    </a:lnL>
                    <a:lnR>
                      <a:noFill/>
                    </a:lnR>
                    <a:lnT>
                      <a:noFill/>
                    </a:lnT>
                    <a:lnB>
                      <a:noFill/>
                    </a:lnB>
                  </a:tcPr>
                </a:tc>
                <a:tc>
                  <a:txBody>
                    <a:bodyPr/>
                    <a:lstStyle/>
                    <a:p>
                      <a:pPr algn="ctr"/>
                      <a:r>
                        <a:rPr lang="hu-HU"/>
                        <a:t>14.6 - 29.1</a:t>
                      </a:r>
                    </a:p>
                  </a:txBody>
                  <a:tcPr marL="28575" marR="28575" marT="28575" marB="28575" anchor="ctr">
                    <a:lnL>
                      <a:noFill/>
                    </a:lnL>
                    <a:lnR>
                      <a:noFill/>
                    </a:lnR>
                    <a:lnT>
                      <a:noFill/>
                    </a:lnT>
                    <a:lnB>
                      <a:noFill/>
                    </a:lnB>
                  </a:tcPr>
                </a:tc>
              </a:tr>
              <a:tr h="389699">
                <a:tc>
                  <a:txBody>
                    <a:bodyPr/>
                    <a:lstStyle/>
                    <a:p>
                      <a:pPr algn="ctr"/>
                      <a:r>
                        <a:rPr lang="hu-HU" dirty="0" smtClean="0"/>
                        <a:t>Átlag</a:t>
                      </a:r>
                      <a:r>
                        <a:rPr lang="hu-HU" baseline="0" dirty="0" smtClean="0"/>
                        <a:t> alatti</a:t>
                      </a:r>
                      <a:r>
                        <a:rPr lang="hu-HU" dirty="0" smtClean="0"/>
                        <a:t> </a:t>
                      </a:r>
                      <a:endParaRPr lang="hu-HU" dirty="0"/>
                    </a:p>
                  </a:txBody>
                  <a:tcPr marL="28575" marR="28575" marT="28575" marB="28575" anchor="ctr">
                    <a:lnL>
                      <a:noFill/>
                    </a:lnL>
                    <a:lnR>
                      <a:noFill/>
                    </a:lnR>
                    <a:lnT>
                      <a:noFill/>
                    </a:lnT>
                    <a:lnB>
                      <a:noFill/>
                    </a:lnB>
                  </a:tcPr>
                </a:tc>
                <a:tc>
                  <a:txBody>
                    <a:bodyPr/>
                    <a:lstStyle/>
                    <a:p>
                      <a:pPr algn="ctr"/>
                      <a:r>
                        <a:rPr lang="hu-HU"/>
                        <a:t>1010 - 1380</a:t>
                      </a:r>
                    </a:p>
                  </a:txBody>
                  <a:tcPr marL="28575" marR="28575" marT="28575" marB="28575" anchor="ctr">
                    <a:lnL>
                      <a:noFill/>
                    </a:lnL>
                    <a:lnR>
                      <a:noFill/>
                    </a:lnR>
                    <a:lnT>
                      <a:noFill/>
                    </a:lnT>
                    <a:lnB>
                      <a:noFill/>
                    </a:lnB>
                  </a:tcPr>
                </a:tc>
                <a:tc>
                  <a:txBody>
                    <a:bodyPr/>
                    <a:lstStyle/>
                    <a:p>
                      <a:pPr algn="ctr"/>
                      <a:r>
                        <a:rPr lang="hu-HU"/>
                        <a:t>7.7 - 14.5</a:t>
                      </a:r>
                    </a:p>
                  </a:txBody>
                  <a:tcPr marL="28575" marR="28575" marT="28575" marB="28575" anchor="ctr">
                    <a:lnL>
                      <a:noFill/>
                    </a:lnL>
                    <a:lnR>
                      <a:noFill/>
                    </a:lnR>
                    <a:lnT>
                      <a:noFill/>
                    </a:lnT>
                    <a:lnB>
                      <a:noFill/>
                    </a:lnB>
                  </a:tcPr>
                </a:tc>
              </a:tr>
              <a:tr h="389699">
                <a:tc>
                  <a:txBody>
                    <a:bodyPr/>
                    <a:lstStyle/>
                    <a:p>
                      <a:pPr algn="ctr"/>
                      <a:r>
                        <a:rPr lang="hu-HU" dirty="0" smtClean="0"/>
                        <a:t>gyenge</a:t>
                      </a:r>
                      <a:endParaRPr lang="hu-HU" dirty="0"/>
                    </a:p>
                  </a:txBody>
                  <a:tcPr marL="28575" marR="28575" marT="28575" marB="28575" anchor="ctr">
                    <a:lnL>
                      <a:noFill/>
                    </a:lnL>
                    <a:lnR>
                      <a:noFill/>
                    </a:lnR>
                    <a:lnT>
                      <a:noFill/>
                    </a:lnT>
                    <a:lnB>
                      <a:noFill/>
                    </a:lnB>
                  </a:tcPr>
                </a:tc>
                <a:tc>
                  <a:txBody>
                    <a:bodyPr/>
                    <a:lstStyle/>
                    <a:p>
                      <a:pPr algn="ctr"/>
                      <a:r>
                        <a:rPr lang="hu-HU" dirty="0"/>
                        <a:t>&lt; 1010</a:t>
                      </a:r>
                    </a:p>
                  </a:txBody>
                  <a:tcPr marL="28575" marR="28575" marT="28575" marB="28575" anchor="ctr">
                    <a:lnL>
                      <a:noFill/>
                    </a:lnL>
                    <a:lnR>
                      <a:noFill/>
                    </a:lnR>
                    <a:lnT>
                      <a:noFill/>
                    </a:lnT>
                    <a:lnB>
                      <a:noFill/>
                    </a:lnB>
                  </a:tcPr>
                </a:tc>
                <a:tc>
                  <a:txBody>
                    <a:bodyPr/>
                    <a:lstStyle/>
                    <a:p>
                      <a:pPr algn="ctr"/>
                      <a:r>
                        <a:rPr lang="hu-HU" dirty="0"/>
                        <a:t>&lt;7.7 </a:t>
                      </a:r>
                    </a:p>
                  </a:txBody>
                  <a:tcPr marL="28575" marR="28575" marT="28575" marB="28575" anchor="ctr">
                    <a:lnL>
                      <a:noFill/>
                    </a:lnL>
                    <a:lnR>
                      <a:noFill/>
                    </a:lnR>
                    <a:lnT>
                      <a:noFill/>
                    </a:lnT>
                    <a:lnB>
                      <a:noFill/>
                    </a:lnB>
                  </a:tcPr>
                </a:tc>
              </a:tr>
            </a:tbl>
          </a:graphicData>
        </a:graphic>
      </p:graphicFrame>
      <p:sp>
        <p:nvSpPr>
          <p:cNvPr id="3" name="Szövegdoboz 2"/>
          <p:cNvSpPr txBox="1"/>
          <p:nvPr/>
        </p:nvSpPr>
        <p:spPr>
          <a:xfrm>
            <a:off x="1857356" y="642918"/>
            <a:ext cx="4786346" cy="461665"/>
          </a:xfrm>
          <a:prstGeom prst="rect">
            <a:avLst/>
          </a:prstGeom>
          <a:noFill/>
        </p:spPr>
        <p:txBody>
          <a:bodyPr wrap="square" rtlCol="0">
            <a:spAutoFit/>
          </a:bodyPr>
          <a:lstStyle/>
          <a:p>
            <a:pPr algn="ctr"/>
            <a:r>
              <a:rPr lang="hu-HU" sz="2400" b="1" i="1" dirty="0" smtClean="0"/>
              <a:t>Normatív adatok</a:t>
            </a:r>
            <a:endParaRPr lang="en-US" sz="2400" b="1" i="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57290" y="1412776"/>
            <a:ext cx="6643734" cy="1938992"/>
          </a:xfrm>
          <a:prstGeom prst="rect">
            <a:avLst/>
          </a:prstGeom>
        </p:spPr>
        <p:txBody>
          <a:bodyPr wrap="square">
            <a:spAutoFit/>
          </a:bodyPr>
          <a:lstStyle/>
          <a:p>
            <a:pPr>
              <a:buFont typeface="Arial" pitchFamily="34" charset="0"/>
              <a:buChar char="•"/>
            </a:pPr>
            <a:r>
              <a:rPr lang="hu-HU" sz="2000" b="1" i="1" dirty="0" smtClean="0"/>
              <a:t> </a:t>
            </a:r>
            <a:r>
              <a:rPr lang="en-US" sz="2000" b="1" i="1" dirty="0" smtClean="0"/>
              <a:t>206.9 - (0.67 x </a:t>
            </a:r>
            <a:r>
              <a:rPr lang="hu-HU" sz="2000" b="1" i="1" dirty="0" smtClean="0"/>
              <a:t>életkor</a:t>
            </a:r>
            <a:r>
              <a:rPr lang="en-US" sz="2000" b="1" i="1" dirty="0" smtClean="0"/>
              <a:t>) = Max</a:t>
            </a:r>
            <a:r>
              <a:rPr lang="hu-HU" sz="2000" b="1" i="1" dirty="0" err="1" smtClean="0"/>
              <a:t>imális</a:t>
            </a:r>
            <a:r>
              <a:rPr lang="hu-HU" sz="2000" b="1" i="1" dirty="0" smtClean="0"/>
              <a:t> szívfrekvencia</a:t>
            </a:r>
            <a:r>
              <a:rPr lang="en-US" sz="2000" b="1" i="1" dirty="0" smtClean="0"/>
              <a:t> (MHR)</a:t>
            </a:r>
            <a:endParaRPr lang="hu-HU" sz="2000" b="1" i="1" dirty="0" smtClean="0"/>
          </a:p>
          <a:p>
            <a:pPr>
              <a:buFont typeface="Arial" pitchFamily="34" charset="0"/>
              <a:buChar char="•"/>
            </a:pPr>
            <a:r>
              <a:rPr lang="hu-HU" sz="2000" b="1" i="1" dirty="0" smtClean="0"/>
              <a:t> M</a:t>
            </a:r>
            <a:r>
              <a:rPr lang="en-US" sz="2000" b="1" i="1" dirty="0" smtClean="0"/>
              <a:t>HR - (</a:t>
            </a:r>
            <a:r>
              <a:rPr lang="hu-HU" sz="2000" b="1" i="1" dirty="0" smtClean="0"/>
              <a:t>nyugalmi szívfrekvencia:RHR</a:t>
            </a:r>
            <a:r>
              <a:rPr lang="en-US" sz="2000" b="1" i="1" dirty="0" smtClean="0"/>
              <a:t>) = </a:t>
            </a:r>
            <a:r>
              <a:rPr lang="hu-HU" sz="2000" b="1" i="1" dirty="0" smtClean="0"/>
              <a:t>Szívfrekvencia tartalék</a:t>
            </a:r>
            <a:r>
              <a:rPr lang="en-US" sz="2000" b="1" i="1" dirty="0" smtClean="0"/>
              <a:t> (HRR)</a:t>
            </a:r>
            <a:endParaRPr lang="hu-HU" sz="2000" b="1" i="1" dirty="0" smtClean="0"/>
          </a:p>
          <a:p>
            <a:pPr>
              <a:buFont typeface="Arial" pitchFamily="34" charset="0"/>
              <a:buChar char="•"/>
            </a:pPr>
            <a:r>
              <a:rPr lang="hu-HU" sz="2000" b="1" i="1" dirty="0" smtClean="0"/>
              <a:t>  </a:t>
            </a:r>
            <a:r>
              <a:rPr lang="en-US" sz="2000" b="1" i="1" dirty="0" smtClean="0"/>
              <a:t>HRR x 85% = </a:t>
            </a:r>
            <a:r>
              <a:rPr lang="hu-HU" sz="2000" b="1" i="1" dirty="0" smtClean="0"/>
              <a:t>edzés határ</a:t>
            </a:r>
            <a:r>
              <a:rPr lang="en-US" sz="2000" b="1" i="1" dirty="0" smtClean="0"/>
              <a:t> %</a:t>
            </a:r>
            <a:endParaRPr lang="hu-HU" sz="2000" b="1" i="1" dirty="0" smtClean="0"/>
          </a:p>
          <a:p>
            <a:pPr>
              <a:buFont typeface="Arial" pitchFamily="34" charset="0"/>
              <a:buChar char="•"/>
            </a:pPr>
            <a:r>
              <a:rPr lang="hu-HU" sz="2000" b="1" i="1" dirty="0" smtClean="0"/>
              <a:t> Edzéshatár</a:t>
            </a:r>
            <a:r>
              <a:rPr lang="en-US" sz="2000" b="1" i="1" dirty="0" smtClean="0"/>
              <a:t> % + RHR =  THR </a:t>
            </a:r>
            <a:r>
              <a:rPr lang="hu-HU" sz="2000" b="1" i="1" dirty="0" smtClean="0"/>
              <a:t> (</a:t>
            </a:r>
            <a:r>
              <a:rPr lang="hu-HU" sz="2000" b="1" i="1" dirty="0" err="1" smtClean="0"/>
              <a:t>TargetHeartRate-cél</a:t>
            </a:r>
            <a:r>
              <a:rPr lang="hu-HU" sz="2000" b="1" i="1" dirty="0" smtClean="0"/>
              <a:t> 	szívfrekvencia)</a:t>
            </a:r>
            <a:endParaRPr lang="en-US" sz="2000" b="1" i="1" dirty="0"/>
          </a:p>
        </p:txBody>
      </p:sp>
      <p:sp>
        <p:nvSpPr>
          <p:cNvPr id="3" name="Szövegdoboz 2"/>
          <p:cNvSpPr txBox="1"/>
          <p:nvPr/>
        </p:nvSpPr>
        <p:spPr>
          <a:xfrm>
            <a:off x="2000232" y="571480"/>
            <a:ext cx="4214842" cy="461665"/>
          </a:xfrm>
          <a:prstGeom prst="rect">
            <a:avLst/>
          </a:prstGeom>
          <a:solidFill>
            <a:srgbClr val="FFC000"/>
          </a:solidFill>
        </p:spPr>
        <p:txBody>
          <a:bodyPr wrap="square" rtlCol="0">
            <a:spAutoFit/>
          </a:bodyPr>
          <a:lstStyle/>
          <a:p>
            <a:pPr algn="ctr"/>
            <a:r>
              <a:rPr lang="hu-HU" sz="2400" b="1" i="1" dirty="0" err="1" smtClean="0"/>
              <a:t>Karvonen</a:t>
            </a:r>
            <a:r>
              <a:rPr lang="hu-HU" sz="2400" b="1" i="1" dirty="0" smtClean="0"/>
              <a:t> formula</a:t>
            </a:r>
            <a:endParaRPr lang="en-US" sz="2400" b="1" i="1" dirty="0"/>
          </a:p>
        </p:txBody>
      </p:sp>
      <p:sp>
        <p:nvSpPr>
          <p:cNvPr id="4" name="Szövegdoboz 3"/>
          <p:cNvSpPr txBox="1"/>
          <p:nvPr/>
        </p:nvSpPr>
        <p:spPr>
          <a:xfrm>
            <a:off x="1331640" y="3573016"/>
            <a:ext cx="6624736"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hu-HU" sz="2400" b="1" i="1" dirty="0" smtClean="0"/>
              <a:t>Példa: 35 éves személy, nyugalmi pulzus 60 </a:t>
            </a:r>
            <a:r>
              <a:rPr lang="en-US" sz="2400" b="1" i="1" dirty="0" smtClean="0"/>
              <a:t/>
            </a:r>
            <a:br>
              <a:rPr lang="en-US" sz="2400" b="1" i="1" dirty="0" smtClean="0"/>
            </a:br>
            <a:r>
              <a:rPr lang="en-US" sz="2400" b="1" i="1" dirty="0" smtClean="0"/>
              <a:t/>
            </a:r>
            <a:br>
              <a:rPr lang="en-US" sz="2400" b="1" i="1" dirty="0" smtClean="0"/>
            </a:br>
            <a:r>
              <a:rPr lang="hu-HU" sz="2400" b="1" i="1" dirty="0" smtClean="0"/>
              <a:t>MHR: </a:t>
            </a:r>
            <a:r>
              <a:rPr lang="en-US" sz="2400" b="1" i="1" dirty="0" smtClean="0"/>
              <a:t>206.9 - (0.67 x 35) = 183.45</a:t>
            </a:r>
            <a:br>
              <a:rPr lang="en-US" sz="2400" b="1" i="1" dirty="0" smtClean="0"/>
            </a:br>
            <a:r>
              <a:rPr lang="hu-HU" sz="2400" b="1" i="1" dirty="0" smtClean="0"/>
              <a:t>HRR: </a:t>
            </a:r>
            <a:r>
              <a:rPr lang="en-US" sz="2400" b="1" i="1" dirty="0" smtClean="0"/>
              <a:t>183.45 - 60 = 123.45</a:t>
            </a:r>
            <a:br>
              <a:rPr lang="en-US" sz="2400" b="1" i="1" dirty="0" smtClean="0"/>
            </a:br>
            <a:r>
              <a:rPr lang="hu-HU" sz="2400" b="1" i="1" dirty="0" err="1" smtClean="0"/>
              <a:t>Edzéshatár%</a:t>
            </a:r>
            <a:r>
              <a:rPr lang="hu-HU" sz="2400" b="1" i="1" dirty="0" smtClean="0"/>
              <a:t>: </a:t>
            </a:r>
            <a:r>
              <a:rPr lang="en-US" sz="2400" b="1" i="1" dirty="0" smtClean="0"/>
              <a:t>123.45 x 85%= 105</a:t>
            </a:r>
            <a:br>
              <a:rPr lang="en-US" sz="2400" b="1" i="1" dirty="0" smtClean="0"/>
            </a:br>
            <a:r>
              <a:rPr lang="hu-HU" sz="2400" b="1" i="1" dirty="0" smtClean="0"/>
              <a:t>THR: </a:t>
            </a:r>
            <a:r>
              <a:rPr lang="en-US" sz="2400" b="1" i="1" dirty="0" smtClean="0"/>
              <a:t>105 + 60 = 165 </a:t>
            </a:r>
            <a:r>
              <a:rPr lang="hu-HU" sz="2400" b="1" i="1" dirty="0" smtClean="0"/>
              <a:t>ütés/perc</a:t>
            </a:r>
            <a:endParaRPr lang="en-US" sz="2400" b="1" i="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39552" y="764704"/>
            <a:ext cx="7776864" cy="4893647"/>
          </a:xfrm>
          <a:prstGeom prst="rect">
            <a:avLst/>
          </a:prstGeom>
          <a:noFill/>
        </p:spPr>
        <p:txBody>
          <a:bodyPr wrap="square" rtlCol="0">
            <a:spAutoFit/>
          </a:bodyPr>
          <a:lstStyle/>
          <a:p>
            <a:r>
              <a:rPr lang="hu-HU" sz="2800" b="1" dirty="0" err="1" smtClean="0"/>
              <a:t>Karvonen</a:t>
            </a:r>
            <a:r>
              <a:rPr lang="hu-HU" sz="2800" b="1" dirty="0" smtClean="0"/>
              <a:t> formula </a:t>
            </a:r>
            <a:r>
              <a:rPr lang="hu-HU" sz="2800" b="1" dirty="0" err="1" smtClean="0"/>
              <a:t>example</a:t>
            </a:r>
            <a:endParaRPr lang="hu-HU" sz="2800" b="1" dirty="0" smtClean="0"/>
          </a:p>
          <a:p>
            <a:endParaRPr lang="hu-HU" sz="2000" b="1" i="1" dirty="0" smtClean="0"/>
          </a:p>
          <a:p>
            <a:r>
              <a:rPr lang="hu-HU" sz="2000" b="1" i="1" dirty="0" err="1" smtClean="0"/>
              <a:t>age</a:t>
            </a:r>
            <a:r>
              <a:rPr lang="hu-HU" sz="2000" b="1" i="1" dirty="0" smtClean="0"/>
              <a:t>: 23, RHR:65, </a:t>
            </a:r>
            <a:r>
              <a:rPr lang="hu-HU" sz="2000" b="1" i="1" dirty="0" err="1" smtClean="0"/>
              <a:t>Target</a:t>
            </a:r>
            <a:r>
              <a:rPr lang="hu-HU" sz="2000" b="1" i="1" dirty="0" smtClean="0"/>
              <a:t> </a:t>
            </a:r>
            <a:r>
              <a:rPr lang="hu-HU" sz="2000" b="1" i="1" dirty="0" err="1" smtClean="0"/>
              <a:t>intensity</a:t>
            </a:r>
            <a:r>
              <a:rPr lang="hu-HU" sz="2000" b="1" i="1" dirty="0" smtClean="0"/>
              <a:t>: 65-85%</a:t>
            </a:r>
          </a:p>
          <a:p>
            <a:endParaRPr lang="hu-HU" sz="2000" b="1" i="1" dirty="0" smtClean="0"/>
          </a:p>
          <a:p>
            <a:r>
              <a:rPr lang="hu-HU" sz="2000" b="1" i="1" dirty="0" smtClean="0"/>
              <a:t>MHR: </a:t>
            </a:r>
            <a:r>
              <a:rPr lang="en-US" sz="2000" b="1" i="1" dirty="0" smtClean="0"/>
              <a:t>206.9 - (0.67 x 23 (age)) = 191</a:t>
            </a:r>
            <a:br>
              <a:rPr lang="en-US" sz="2000" b="1" i="1" dirty="0" smtClean="0"/>
            </a:br>
            <a:r>
              <a:rPr lang="hu-HU" sz="2000" b="1" i="1" dirty="0" smtClean="0"/>
              <a:t>HRR: </a:t>
            </a:r>
            <a:r>
              <a:rPr lang="en-US" sz="2000" b="1" i="1" dirty="0" smtClean="0"/>
              <a:t>191 - 65 (resting heart rate) = 126</a:t>
            </a:r>
            <a:br>
              <a:rPr lang="en-US" sz="2000" b="1" i="1" dirty="0" smtClean="0"/>
            </a:br>
            <a:r>
              <a:rPr lang="en-US" sz="2000" b="1" i="1" dirty="0" smtClean="0"/>
              <a:t>126 * 65%</a:t>
            </a:r>
            <a:r>
              <a:rPr lang="hu-HU" sz="2000" b="1" i="1" dirty="0" smtClean="0"/>
              <a:t>=82</a:t>
            </a:r>
            <a:r>
              <a:rPr lang="en-US" sz="2000" b="1" i="1" dirty="0" smtClean="0"/>
              <a:t>(low end of heart rate zone) </a:t>
            </a:r>
            <a:endParaRPr lang="hu-HU" sz="2000" b="1" i="1" dirty="0" smtClean="0"/>
          </a:p>
          <a:p>
            <a:r>
              <a:rPr lang="hu-HU" sz="2000" b="1" i="1" dirty="0" smtClean="0"/>
              <a:t>126*</a:t>
            </a:r>
            <a:r>
              <a:rPr lang="en-US" sz="2000" b="1" i="1" dirty="0" smtClean="0"/>
              <a:t>85%</a:t>
            </a:r>
            <a:r>
              <a:rPr lang="hu-HU" sz="2000" b="1" i="1" dirty="0" smtClean="0"/>
              <a:t>=107</a:t>
            </a:r>
            <a:r>
              <a:rPr lang="en-US" sz="2000" b="1" i="1" dirty="0" smtClean="0"/>
              <a:t> (high end)</a:t>
            </a:r>
            <a:br>
              <a:rPr lang="en-US" sz="2000" b="1" i="1" dirty="0" smtClean="0"/>
            </a:br>
            <a:r>
              <a:rPr lang="hu-HU" sz="2000" b="1" i="1" dirty="0" smtClean="0"/>
              <a:t>THR(65%): </a:t>
            </a:r>
            <a:r>
              <a:rPr lang="en-US" sz="2000" b="1" i="1" dirty="0" smtClean="0"/>
              <a:t>82 + 65 (r</a:t>
            </a:r>
            <a:r>
              <a:rPr lang="hu-HU" sz="2000" b="1" i="1" dirty="0" err="1" smtClean="0"/>
              <a:t>hr</a:t>
            </a:r>
            <a:r>
              <a:rPr lang="en-US" sz="2000" b="1" i="1" dirty="0" smtClean="0"/>
              <a:t>) = 147 </a:t>
            </a:r>
            <a:br>
              <a:rPr lang="en-US" sz="2000" b="1" i="1" dirty="0" smtClean="0"/>
            </a:br>
            <a:r>
              <a:rPr lang="hu-HU" sz="2000" b="1" i="1" dirty="0" smtClean="0"/>
              <a:t>THR(85%): </a:t>
            </a:r>
            <a:r>
              <a:rPr lang="en-US" sz="2000" b="1" i="1" dirty="0" smtClean="0"/>
              <a:t>107 + 65 (</a:t>
            </a:r>
            <a:r>
              <a:rPr lang="en-US" sz="2000" b="1" i="1" dirty="0" err="1" smtClean="0"/>
              <a:t>rhr</a:t>
            </a:r>
            <a:r>
              <a:rPr lang="en-US" sz="2000" b="1" i="1" dirty="0" smtClean="0"/>
              <a:t>) = 172</a:t>
            </a:r>
            <a:endParaRPr lang="hu-HU" sz="2000" b="1" i="1" dirty="0" smtClean="0"/>
          </a:p>
          <a:p>
            <a:pPr algn="ctr"/>
            <a:r>
              <a:rPr lang="en-US" sz="2000" b="1" i="1" dirty="0" smtClean="0"/>
              <a:t/>
            </a:r>
            <a:br>
              <a:rPr lang="en-US" sz="2000" b="1" i="1" dirty="0" smtClean="0"/>
            </a:br>
            <a:r>
              <a:rPr lang="en-US" sz="2800" b="1" dirty="0" smtClean="0"/>
              <a:t>The target heart rate zone for this person would be 147 to 172</a:t>
            </a:r>
            <a:br>
              <a:rPr lang="en-US" sz="2800" b="1" dirty="0" smtClean="0"/>
            </a:br>
            <a:endParaRPr lang="en-US" sz="2800" b="1" dirty="0"/>
          </a:p>
        </p:txBody>
      </p:sp>
    </p:spTree>
    <p:extLst>
      <p:ext uri="{BB962C8B-B14F-4D97-AF65-F5344CB8AC3E}">
        <p14:creationId xmlns:p14="http://schemas.microsoft.com/office/powerpoint/2010/main" val="39054515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5576" y="1645351"/>
            <a:ext cx="756084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err="1" smtClean="0">
                <a:ln>
                  <a:noFill/>
                </a:ln>
                <a:solidFill>
                  <a:schemeClr val="tx1"/>
                </a:solidFill>
                <a:effectLst/>
                <a:latin typeface="Arial" charset="0"/>
                <a:cs typeface="Arial" charset="0"/>
              </a:rPr>
              <a:t>Exmple</a:t>
            </a:r>
            <a:r>
              <a:rPr kumimoji="0" lang="hu-HU" sz="18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err="1" smtClean="0">
                <a:ln>
                  <a:noFill/>
                </a:ln>
                <a:solidFill>
                  <a:schemeClr val="tx1"/>
                </a:solidFill>
                <a:effectLst/>
                <a:latin typeface="Arial" charset="0"/>
                <a:cs typeface="Arial" charset="0"/>
              </a:rPr>
              <a:t>For</a:t>
            </a:r>
            <a:r>
              <a:rPr kumimoji="0" lang="hu-HU" sz="1800" b="0" i="0" u="none" strike="noStrike" cap="none" normalizeH="0" baseline="0" dirty="0" smtClean="0">
                <a:ln>
                  <a:noFill/>
                </a:ln>
                <a:solidFill>
                  <a:schemeClr val="tx1"/>
                </a:solidFill>
                <a:effectLst/>
                <a:latin typeface="Arial" charset="0"/>
                <a:cs typeface="Arial" charset="0"/>
              </a:rPr>
              <a:t> a 25 </a:t>
            </a:r>
            <a:r>
              <a:rPr kumimoji="0" lang="hu-HU" sz="1800" b="0" i="0" u="none" strike="noStrike" cap="none" normalizeH="0" baseline="0" dirty="0" err="1" smtClean="0">
                <a:ln>
                  <a:noFill/>
                </a:ln>
                <a:solidFill>
                  <a:schemeClr val="tx1"/>
                </a:solidFill>
                <a:effectLst/>
                <a:latin typeface="Arial" charset="0"/>
                <a:cs typeface="Arial" charset="0"/>
              </a:rPr>
              <a:t>yr</a:t>
            </a:r>
            <a:r>
              <a:rPr kumimoji="0" lang="hu-HU" sz="1800" b="0" i="0" u="none" strike="noStrike" cap="none" normalizeH="0" baseline="0" dirty="0" smtClean="0">
                <a:ln>
                  <a:noFill/>
                </a:ln>
                <a:solidFill>
                  <a:schemeClr val="tx1"/>
                </a:solidFill>
                <a:effectLst/>
                <a:latin typeface="Arial" charset="0"/>
                <a:cs typeface="Arial" charset="0"/>
              </a:rPr>
              <a:t> old </a:t>
            </a:r>
            <a:r>
              <a:rPr kumimoji="0" lang="hu-HU" sz="1800" b="0" i="0" u="none" strike="noStrike" cap="none" normalizeH="0" baseline="0" dirty="0" err="1" smtClean="0">
                <a:ln>
                  <a:noFill/>
                </a:ln>
                <a:solidFill>
                  <a:schemeClr val="tx1"/>
                </a:solidFill>
                <a:effectLst/>
                <a:latin typeface="Arial" charset="0"/>
                <a:cs typeface="Arial" charset="0"/>
              </a:rPr>
              <a:t>who</a:t>
            </a:r>
            <a:r>
              <a:rPr kumimoji="0" lang="hu-HU" sz="1800" b="0" i="0" u="none" strike="noStrike" cap="none" normalizeH="0" baseline="0" dirty="0" smtClean="0">
                <a:ln>
                  <a:noFill/>
                </a:ln>
                <a:solidFill>
                  <a:schemeClr val="tx1"/>
                </a:solidFill>
                <a:effectLst/>
                <a:latin typeface="Arial" charset="0"/>
                <a:cs typeface="Arial" charset="0"/>
              </a:rPr>
              <a:t> has a resting </a:t>
            </a:r>
            <a:r>
              <a:rPr kumimoji="0" lang="hu-HU" sz="1800" b="0" i="0" u="none" strike="noStrike" cap="none" normalizeH="0" baseline="0" dirty="0" err="1" smtClean="0">
                <a:ln>
                  <a:noFill/>
                </a:ln>
                <a:solidFill>
                  <a:schemeClr val="tx1"/>
                </a:solidFill>
                <a:effectLst/>
                <a:latin typeface="Arial" charset="0"/>
                <a:cs typeface="Arial" charset="0"/>
              </a:rPr>
              <a:t>heart</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rate</a:t>
            </a:r>
            <a:r>
              <a:rPr kumimoji="0" lang="hu-HU" sz="1800" b="0" i="0" u="none" strike="noStrike" cap="none" normalizeH="0" baseline="0" dirty="0" smtClean="0">
                <a:ln>
                  <a:noFill/>
                </a:ln>
                <a:solidFill>
                  <a:schemeClr val="tx1"/>
                </a:solidFill>
                <a:effectLst/>
                <a:latin typeface="Arial" charset="0"/>
                <a:cs typeface="Arial" charset="0"/>
              </a:rPr>
              <a:t> of 65, </a:t>
            </a:r>
            <a:r>
              <a:rPr kumimoji="0" lang="hu-HU" sz="1800" b="0" i="0" u="none" strike="noStrike" cap="none" normalizeH="0" baseline="0" dirty="0" err="1" smtClean="0">
                <a:ln>
                  <a:noFill/>
                </a:ln>
                <a:solidFill>
                  <a:schemeClr val="tx1"/>
                </a:solidFill>
                <a:effectLst/>
                <a:latin typeface="Arial" charset="0"/>
                <a:cs typeface="Arial" charset="0"/>
              </a:rPr>
              <a:t>wanting</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to</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know</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his</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training</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heart</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rate</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for</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the</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intensity</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level</a:t>
            </a:r>
            <a:r>
              <a:rPr kumimoji="0" lang="hu-HU" sz="1800" b="0" i="0" u="none" strike="noStrike" cap="none" normalizeH="0" baseline="0" dirty="0" smtClean="0">
                <a:ln>
                  <a:noFill/>
                </a:ln>
                <a:solidFill>
                  <a:schemeClr val="tx1"/>
                </a:solidFill>
                <a:effectLst/>
                <a:latin typeface="Arial" charset="0"/>
                <a:cs typeface="Arial" charset="0"/>
              </a:rPr>
              <a:t> 60% - 70%.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hu-HU"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err="1" smtClean="0">
                <a:ln>
                  <a:noFill/>
                </a:ln>
                <a:solidFill>
                  <a:schemeClr val="tx1"/>
                </a:solidFill>
                <a:effectLst/>
                <a:latin typeface="Arial" charset="0"/>
                <a:cs typeface="Arial" charset="0"/>
              </a:rPr>
              <a:t>His</a:t>
            </a:r>
            <a:r>
              <a:rPr kumimoji="0" lang="hu-HU" sz="1800" b="0" i="0" u="none" strike="noStrike" cap="none" normalizeH="0" baseline="0" dirty="0" smtClean="0">
                <a:ln>
                  <a:noFill/>
                </a:ln>
                <a:solidFill>
                  <a:schemeClr val="tx1"/>
                </a:solidFill>
                <a:effectLst/>
                <a:latin typeface="Arial" charset="0"/>
                <a:cs typeface="Arial" charset="0"/>
              </a:rPr>
              <a:t> Minimum </a:t>
            </a:r>
            <a:r>
              <a:rPr kumimoji="0" lang="hu-HU" sz="1800" b="0" i="0" u="none" strike="noStrike" cap="none" normalizeH="0" baseline="0" dirty="0" err="1" smtClean="0">
                <a:ln>
                  <a:noFill/>
                </a:ln>
                <a:solidFill>
                  <a:schemeClr val="tx1"/>
                </a:solidFill>
                <a:effectLst/>
                <a:latin typeface="Arial" charset="0"/>
                <a:cs typeface="Arial" charset="0"/>
              </a:rPr>
              <a:t>Training</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Heart</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Rate</a:t>
            </a:r>
            <a:r>
              <a:rPr kumimoji="0" lang="hu-HU" sz="18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smtClean="0">
                <a:ln>
                  <a:noFill/>
                </a:ln>
                <a:solidFill>
                  <a:schemeClr val="tx1"/>
                </a:solidFill>
                <a:effectLst/>
                <a:latin typeface="Arial" charset="0"/>
                <a:cs typeface="Arial" charset="0"/>
              </a:rPr>
              <a:t>220 - 25 (</a:t>
            </a:r>
            <a:r>
              <a:rPr kumimoji="0" lang="hu-HU" sz="1800" b="0" i="0" u="none" strike="noStrike" cap="none" normalizeH="0" baseline="0" dirty="0" err="1" smtClean="0">
                <a:ln>
                  <a:noFill/>
                </a:ln>
                <a:solidFill>
                  <a:schemeClr val="tx1"/>
                </a:solidFill>
                <a:effectLst/>
                <a:latin typeface="Arial" charset="0"/>
                <a:cs typeface="Arial" charset="0"/>
              </a:rPr>
              <a:t>Age</a:t>
            </a:r>
            <a:r>
              <a:rPr kumimoji="0" lang="hu-HU" sz="1800" b="0" i="0" u="none" strike="noStrike" cap="none" normalizeH="0" baseline="0" dirty="0" smtClean="0">
                <a:ln>
                  <a:noFill/>
                </a:ln>
                <a:solidFill>
                  <a:schemeClr val="tx1"/>
                </a:solidFill>
                <a:effectLst/>
                <a:latin typeface="Arial" charset="0"/>
                <a:cs typeface="Arial" charset="0"/>
              </a:rPr>
              <a:t>) = 195</a:t>
            </a:r>
            <a:br>
              <a:rPr kumimoji="0" lang="hu-HU" sz="1800" b="0" i="0" u="none" strike="noStrike" cap="none" normalizeH="0" baseline="0" dirty="0" smtClean="0">
                <a:ln>
                  <a:noFill/>
                </a:ln>
                <a:solidFill>
                  <a:schemeClr val="tx1"/>
                </a:solidFill>
                <a:effectLst/>
                <a:latin typeface="Arial" charset="0"/>
                <a:cs typeface="Arial" charset="0"/>
              </a:rPr>
            </a:br>
            <a:r>
              <a:rPr kumimoji="0" lang="hu-HU" sz="1800" b="0" i="0" u="none" strike="noStrike" cap="none" normalizeH="0" baseline="0" dirty="0" err="1" smtClean="0">
                <a:ln>
                  <a:noFill/>
                </a:ln>
                <a:solidFill>
                  <a:schemeClr val="tx1"/>
                </a:solidFill>
                <a:effectLst/>
                <a:latin typeface="Arial" charset="0"/>
                <a:cs typeface="Arial" charset="0"/>
              </a:rPr>
              <a:t>195</a:t>
            </a:r>
            <a:r>
              <a:rPr kumimoji="0" lang="hu-HU" sz="1800" b="0" i="0" u="none" strike="noStrike" cap="none" normalizeH="0" baseline="0" dirty="0" smtClean="0">
                <a:ln>
                  <a:noFill/>
                </a:ln>
                <a:solidFill>
                  <a:schemeClr val="tx1"/>
                </a:solidFill>
                <a:effectLst/>
                <a:latin typeface="Arial" charset="0"/>
                <a:cs typeface="Arial" charset="0"/>
              </a:rPr>
              <a:t> - 65 (Rest. HR) = 130</a:t>
            </a:r>
            <a:br>
              <a:rPr kumimoji="0" lang="hu-HU" sz="1800" b="0" i="0" u="none" strike="noStrike" cap="none" normalizeH="0" baseline="0" dirty="0" smtClean="0">
                <a:ln>
                  <a:noFill/>
                </a:ln>
                <a:solidFill>
                  <a:schemeClr val="tx1"/>
                </a:solidFill>
                <a:effectLst/>
                <a:latin typeface="Arial" charset="0"/>
                <a:cs typeface="Arial" charset="0"/>
              </a:rPr>
            </a:br>
            <a:r>
              <a:rPr kumimoji="0" lang="hu-HU" sz="1800" b="0" i="0" u="none" strike="noStrike" cap="none" normalizeH="0" baseline="0" dirty="0" err="1" smtClean="0">
                <a:ln>
                  <a:noFill/>
                </a:ln>
                <a:solidFill>
                  <a:schemeClr val="tx1"/>
                </a:solidFill>
                <a:effectLst/>
                <a:latin typeface="Arial" charset="0"/>
                <a:cs typeface="Arial" charset="0"/>
              </a:rPr>
              <a:t>130</a:t>
            </a:r>
            <a:r>
              <a:rPr kumimoji="0" lang="hu-HU" sz="1800" b="0" i="0" u="none" strike="noStrike" cap="none" normalizeH="0" baseline="0" dirty="0" smtClean="0">
                <a:ln>
                  <a:noFill/>
                </a:ln>
                <a:solidFill>
                  <a:schemeClr val="tx1"/>
                </a:solidFill>
                <a:effectLst/>
                <a:latin typeface="Arial" charset="0"/>
                <a:cs typeface="Arial" charset="0"/>
              </a:rPr>
              <a:t> x .60 (Min. </a:t>
            </a:r>
            <a:r>
              <a:rPr kumimoji="0" lang="hu-HU" sz="1800" b="0" i="0" u="none" strike="noStrike" cap="none" normalizeH="0" baseline="0" dirty="0" err="1" smtClean="0">
                <a:ln>
                  <a:noFill/>
                </a:ln>
                <a:solidFill>
                  <a:schemeClr val="tx1"/>
                </a:solidFill>
                <a:effectLst/>
                <a:latin typeface="Arial" charset="0"/>
                <a:cs typeface="Arial" charset="0"/>
              </a:rPr>
              <a:t>Intensity</a:t>
            </a:r>
            <a:r>
              <a:rPr kumimoji="0" lang="hu-HU" sz="1800" b="0" i="0" u="none" strike="noStrike" cap="none" normalizeH="0" baseline="0" dirty="0" smtClean="0">
                <a:ln>
                  <a:noFill/>
                </a:ln>
                <a:solidFill>
                  <a:schemeClr val="tx1"/>
                </a:solidFill>
                <a:effectLst/>
                <a:latin typeface="Arial" charset="0"/>
                <a:cs typeface="Arial" charset="0"/>
              </a:rPr>
              <a:t>) + 65 (Rest. HR) = 143 </a:t>
            </a:r>
            <a:r>
              <a:rPr kumimoji="0" lang="hu-HU" sz="1800" b="0" i="0" u="none" strike="noStrike" cap="none" normalizeH="0" baseline="0" dirty="0" err="1" smtClean="0">
                <a:ln>
                  <a:noFill/>
                </a:ln>
                <a:solidFill>
                  <a:schemeClr val="tx1"/>
                </a:solidFill>
                <a:effectLst/>
                <a:latin typeface="Arial" charset="0"/>
                <a:cs typeface="Arial" charset="0"/>
              </a:rPr>
              <a:t>Beats</a:t>
            </a:r>
            <a:r>
              <a:rPr kumimoji="0" lang="hu-HU" sz="1800" b="0" i="0" u="none" strike="noStrike" cap="none" normalizeH="0" baseline="0" dirty="0" smtClean="0">
                <a:ln>
                  <a:noFill/>
                </a:ln>
                <a:solidFill>
                  <a:schemeClr val="tx1"/>
                </a:solidFill>
                <a:effectLst/>
                <a:latin typeface="Arial" charset="0"/>
                <a:cs typeface="Arial" charset="0"/>
              </a:rPr>
              <a:t>/Minute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err="1" smtClean="0">
                <a:ln>
                  <a:noFill/>
                </a:ln>
                <a:solidFill>
                  <a:schemeClr val="tx1"/>
                </a:solidFill>
                <a:effectLst/>
                <a:latin typeface="Arial" charset="0"/>
                <a:cs typeface="Arial" charset="0"/>
              </a:rPr>
              <a:t>His</a:t>
            </a:r>
            <a:r>
              <a:rPr kumimoji="0" lang="hu-HU" sz="1800" b="0" i="0" u="none" strike="noStrike" cap="none" normalizeH="0" baseline="0" dirty="0" smtClean="0">
                <a:ln>
                  <a:noFill/>
                </a:ln>
                <a:solidFill>
                  <a:schemeClr val="tx1"/>
                </a:solidFill>
                <a:effectLst/>
                <a:latin typeface="Arial" charset="0"/>
                <a:cs typeface="Arial" charset="0"/>
              </a:rPr>
              <a:t> Maximum </a:t>
            </a:r>
            <a:r>
              <a:rPr kumimoji="0" lang="hu-HU" sz="1800" b="0" i="0" u="none" strike="noStrike" cap="none" normalizeH="0" baseline="0" dirty="0" err="1" smtClean="0">
                <a:ln>
                  <a:noFill/>
                </a:ln>
                <a:solidFill>
                  <a:schemeClr val="tx1"/>
                </a:solidFill>
                <a:effectLst/>
                <a:latin typeface="Arial" charset="0"/>
                <a:cs typeface="Arial" charset="0"/>
              </a:rPr>
              <a:t>Training</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Heart</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Rate</a:t>
            </a:r>
            <a:r>
              <a:rPr kumimoji="0" lang="hu-HU" sz="1800" b="0" i="0" u="none" strike="noStrike" cap="none" normalizeH="0" baseline="0" dirty="0" smtClean="0">
                <a:ln>
                  <a:noFill/>
                </a:ln>
                <a:solidFill>
                  <a:schemeClr val="tx1"/>
                </a:solidFill>
                <a:effectLst/>
                <a:latin typeface="Arial" charset="0"/>
                <a:cs typeface="Arial" charset="0"/>
              </a:rPr>
              <a:t>:</a:t>
            </a:r>
            <a:br>
              <a:rPr kumimoji="0" lang="hu-HU" sz="1800" b="0" i="0" u="none" strike="noStrike" cap="none" normalizeH="0" baseline="0" dirty="0" smtClean="0">
                <a:ln>
                  <a:noFill/>
                </a:ln>
                <a:solidFill>
                  <a:schemeClr val="tx1"/>
                </a:solidFill>
                <a:effectLst/>
                <a:latin typeface="Arial" charset="0"/>
                <a:cs typeface="Arial" charset="0"/>
              </a:rPr>
            </a:br>
            <a:r>
              <a:rPr kumimoji="0" lang="hu-HU" sz="1800" b="0" i="0" u="none" strike="noStrike" cap="none" normalizeH="0" baseline="0" dirty="0" smtClean="0">
                <a:ln>
                  <a:noFill/>
                </a:ln>
                <a:solidFill>
                  <a:schemeClr val="tx1"/>
                </a:solidFill>
                <a:effectLst/>
                <a:latin typeface="Arial" charset="0"/>
                <a:cs typeface="Arial" charset="0"/>
              </a:rPr>
              <a:t>220 - 25 (</a:t>
            </a:r>
            <a:r>
              <a:rPr kumimoji="0" lang="hu-HU" sz="1800" b="0" i="0" u="none" strike="noStrike" cap="none" normalizeH="0" baseline="0" dirty="0" err="1" smtClean="0">
                <a:ln>
                  <a:noFill/>
                </a:ln>
                <a:solidFill>
                  <a:schemeClr val="tx1"/>
                </a:solidFill>
                <a:effectLst/>
                <a:latin typeface="Arial" charset="0"/>
                <a:cs typeface="Arial" charset="0"/>
              </a:rPr>
              <a:t>Age</a:t>
            </a:r>
            <a:r>
              <a:rPr kumimoji="0" lang="hu-HU" sz="1800" b="0" i="0" u="none" strike="noStrike" cap="none" normalizeH="0" baseline="0" dirty="0" smtClean="0">
                <a:ln>
                  <a:noFill/>
                </a:ln>
                <a:solidFill>
                  <a:schemeClr val="tx1"/>
                </a:solidFill>
                <a:effectLst/>
                <a:latin typeface="Arial" charset="0"/>
                <a:cs typeface="Arial" charset="0"/>
              </a:rPr>
              <a:t>) = 195</a:t>
            </a:r>
            <a:br>
              <a:rPr kumimoji="0" lang="hu-HU" sz="1800" b="0" i="0" u="none" strike="noStrike" cap="none" normalizeH="0" baseline="0" dirty="0" smtClean="0">
                <a:ln>
                  <a:noFill/>
                </a:ln>
                <a:solidFill>
                  <a:schemeClr val="tx1"/>
                </a:solidFill>
                <a:effectLst/>
                <a:latin typeface="Arial" charset="0"/>
                <a:cs typeface="Arial" charset="0"/>
              </a:rPr>
            </a:br>
            <a:r>
              <a:rPr kumimoji="0" lang="hu-HU" sz="1800" b="0" i="0" u="none" strike="noStrike" cap="none" normalizeH="0" baseline="0" dirty="0" err="1" smtClean="0">
                <a:ln>
                  <a:noFill/>
                </a:ln>
                <a:solidFill>
                  <a:schemeClr val="tx1"/>
                </a:solidFill>
                <a:effectLst/>
                <a:latin typeface="Arial" charset="0"/>
                <a:cs typeface="Arial" charset="0"/>
              </a:rPr>
              <a:t>195</a:t>
            </a:r>
            <a:r>
              <a:rPr kumimoji="0" lang="hu-HU" sz="1800" b="0" i="0" u="none" strike="noStrike" cap="none" normalizeH="0" baseline="0" dirty="0" smtClean="0">
                <a:ln>
                  <a:noFill/>
                </a:ln>
                <a:solidFill>
                  <a:schemeClr val="tx1"/>
                </a:solidFill>
                <a:effectLst/>
                <a:latin typeface="Arial" charset="0"/>
                <a:cs typeface="Arial" charset="0"/>
              </a:rPr>
              <a:t> - 65 (Rest. HR) = 130</a:t>
            </a:r>
            <a:br>
              <a:rPr kumimoji="0" lang="hu-HU" sz="1800" b="0" i="0" u="none" strike="noStrike" cap="none" normalizeH="0" baseline="0" dirty="0" smtClean="0">
                <a:ln>
                  <a:noFill/>
                </a:ln>
                <a:solidFill>
                  <a:schemeClr val="tx1"/>
                </a:solidFill>
                <a:effectLst/>
                <a:latin typeface="Arial" charset="0"/>
                <a:cs typeface="Arial" charset="0"/>
              </a:rPr>
            </a:br>
            <a:r>
              <a:rPr kumimoji="0" lang="hu-HU" sz="1800" b="0" i="0" u="none" strike="noStrike" cap="none" normalizeH="0" baseline="0" dirty="0" err="1" smtClean="0">
                <a:ln>
                  <a:noFill/>
                </a:ln>
                <a:solidFill>
                  <a:schemeClr val="tx1"/>
                </a:solidFill>
                <a:effectLst/>
                <a:latin typeface="Arial" charset="0"/>
                <a:cs typeface="Arial" charset="0"/>
              </a:rPr>
              <a:t>130</a:t>
            </a:r>
            <a:r>
              <a:rPr kumimoji="0" lang="hu-HU" sz="1800" b="0" i="0" u="none" strike="noStrike" cap="none" normalizeH="0" baseline="0" dirty="0" smtClean="0">
                <a:ln>
                  <a:noFill/>
                </a:ln>
                <a:solidFill>
                  <a:schemeClr val="tx1"/>
                </a:solidFill>
                <a:effectLst/>
                <a:latin typeface="Arial" charset="0"/>
                <a:cs typeface="Arial" charset="0"/>
              </a:rPr>
              <a:t> x .70 (Max. </a:t>
            </a:r>
            <a:r>
              <a:rPr kumimoji="0" lang="hu-HU" sz="1800" b="0" i="0" u="none" strike="noStrike" cap="none" normalizeH="0" baseline="0" dirty="0" err="1" smtClean="0">
                <a:ln>
                  <a:noFill/>
                </a:ln>
                <a:solidFill>
                  <a:schemeClr val="tx1"/>
                </a:solidFill>
                <a:effectLst/>
                <a:latin typeface="Arial" charset="0"/>
                <a:cs typeface="Arial" charset="0"/>
              </a:rPr>
              <a:t>Intensity</a:t>
            </a:r>
            <a:r>
              <a:rPr kumimoji="0" lang="hu-HU" sz="1800" b="0" i="0" u="none" strike="noStrike" cap="none" normalizeH="0" baseline="0" dirty="0" smtClean="0">
                <a:ln>
                  <a:noFill/>
                </a:ln>
                <a:solidFill>
                  <a:schemeClr val="tx1"/>
                </a:solidFill>
                <a:effectLst/>
                <a:latin typeface="Arial" charset="0"/>
                <a:cs typeface="Arial" charset="0"/>
              </a:rPr>
              <a:t>) + 65 (Rest. HR) = 156 </a:t>
            </a:r>
            <a:r>
              <a:rPr kumimoji="0" lang="hu-HU" sz="1800" b="0" i="0" u="none" strike="noStrike" cap="none" normalizeH="0" baseline="0" dirty="0" err="1" smtClean="0">
                <a:ln>
                  <a:noFill/>
                </a:ln>
                <a:solidFill>
                  <a:schemeClr val="tx1"/>
                </a:solidFill>
                <a:effectLst/>
                <a:latin typeface="Arial" charset="0"/>
                <a:cs typeface="Arial" charset="0"/>
              </a:rPr>
              <a:t>Beats</a:t>
            </a:r>
            <a:r>
              <a:rPr kumimoji="0" lang="hu-HU" sz="1800" b="0" i="0" u="none" strike="noStrike" cap="none" normalizeH="0" baseline="0" dirty="0" smtClean="0">
                <a:ln>
                  <a:noFill/>
                </a:ln>
                <a:solidFill>
                  <a:schemeClr val="tx1"/>
                </a:solidFill>
                <a:effectLst/>
                <a:latin typeface="Arial" charset="0"/>
                <a:cs typeface="Arial" charset="0"/>
              </a:rPr>
              <a:t>/Minute</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err="1" smtClean="0">
                <a:ln>
                  <a:noFill/>
                </a:ln>
                <a:solidFill>
                  <a:schemeClr val="tx1"/>
                </a:solidFill>
                <a:effectLst/>
                <a:latin typeface="Arial" charset="0"/>
                <a:cs typeface="Arial" charset="0"/>
              </a:rPr>
              <a:t>His</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training</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heart</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rate</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zone</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will</a:t>
            </a:r>
            <a:r>
              <a:rPr kumimoji="0" lang="hu-HU" sz="1800" b="0" i="0" u="none" strike="noStrike" cap="none" normalizeH="0" baseline="0" dirty="0" smtClean="0">
                <a:ln>
                  <a:noFill/>
                </a:ln>
                <a:solidFill>
                  <a:schemeClr val="tx1"/>
                </a:solidFill>
                <a:effectLst/>
                <a:latin typeface="Arial" charset="0"/>
                <a:cs typeface="Arial" charset="0"/>
              </a:rPr>
              <a:t> </a:t>
            </a:r>
            <a:r>
              <a:rPr kumimoji="0" lang="hu-HU" sz="1800" b="0" i="0" u="none" strike="noStrike" cap="none" normalizeH="0" baseline="0" dirty="0" err="1" smtClean="0">
                <a:ln>
                  <a:noFill/>
                </a:ln>
                <a:solidFill>
                  <a:schemeClr val="tx1"/>
                </a:solidFill>
                <a:effectLst/>
                <a:latin typeface="Arial" charset="0"/>
                <a:cs typeface="Arial" charset="0"/>
              </a:rPr>
              <a:t>therefore</a:t>
            </a:r>
            <a:r>
              <a:rPr kumimoji="0" lang="hu-HU" sz="1800" b="0" i="0" u="none" strike="noStrike" cap="none" normalizeH="0" baseline="0" dirty="0" smtClean="0">
                <a:ln>
                  <a:noFill/>
                </a:ln>
                <a:solidFill>
                  <a:schemeClr val="tx1"/>
                </a:solidFill>
                <a:effectLst/>
                <a:latin typeface="Arial" charset="0"/>
                <a:cs typeface="Arial" charset="0"/>
              </a:rPr>
              <a:t> be 143-156 </a:t>
            </a:r>
            <a:r>
              <a:rPr kumimoji="0" lang="hu-HU" sz="1800" b="0" i="0" u="none" strike="noStrike" cap="none" normalizeH="0" baseline="0" dirty="0" err="1" smtClean="0">
                <a:ln>
                  <a:noFill/>
                </a:ln>
                <a:solidFill>
                  <a:schemeClr val="tx1"/>
                </a:solidFill>
                <a:effectLst/>
                <a:latin typeface="Arial" charset="0"/>
                <a:cs typeface="Arial" charset="0"/>
              </a:rPr>
              <a:t>beats</a:t>
            </a:r>
            <a:r>
              <a:rPr kumimoji="0" lang="hu-HU" sz="1800" b="0" i="0" u="none" strike="noStrike" cap="none" normalizeH="0" baseline="0" dirty="0" smtClean="0">
                <a:ln>
                  <a:noFill/>
                </a:ln>
                <a:solidFill>
                  <a:schemeClr val="tx1"/>
                </a:solidFill>
                <a:effectLst/>
                <a:latin typeface="Arial" charset="0"/>
                <a:cs typeface="Arial" charset="0"/>
              </a:rPr>
              <a:t> per minute.</a:t>
            </a:r>
          </a:p>
        </p:txBody>
      </p:sp>
      <p:sp>
        <p:nvSpPr>
          <p:cNvPr id="3" name="Téglalap 2"/>
          <p:cNvSpPr/>
          <p:nvPr/>
        </p:nvSpPr>
        <p:spPr>
          <a:xfrm>
            <a:off x="751776" y="1343760"/>
            <a:ext cx="6686440" cy="369332"/>
          </a:xfrm>
          <a:prstGeom prst="rect">
            <a:avLst/>
          </a:prstGeom>
        </p:spPr>
        <p:txBody>
          <a:bodyPr wrap="square">
            <a:spAutoFit/>
          </a:bodyPr>
          <a:lstStyle/>
          <a:p>
            <a:r>
              <a:rPr lang="en-US" b="1" dirty="0"/>
              <a:t>Target Heart Rate = ((max HR − resting HR) × %Intensity) + resting HR</a:t>
            </a:r>
            <a:endParaRPr lang="hu-HU" dirty="0"/>
          </a:p>
        </p:txBody>
      </p:sp>
      <p:sp>
        <p:nvSpPr>
          <p:cNvPr id="4" name="Szövegdoboz 3"/>
          <p:cNvSpPr txBox="1"/>
          <p:nvPr/>
        </p:nvSpPr>
        <p:spPr>
          <a:xfrm>
            <a:off x="2902496" y="393750"/>
            <a:ext cx="3059748" cy="523220"/>
          </a:xfrm>
          <a:prstGeom prst="rect">
            <a:avLst/>
          </a:prstGeom>
          <a:solidFill>
            <a:srgbClr val="FFC000"/>
          </a:solidFill>
        </p:spPr>
        <p:txBody>
          <a:bodyPr wrap="none" rtlCol="0">
            <a:spAutoFit/>
          </a:bodyPr>
          <a:lstStyle/>
          <a:p>
            <a:r>
              <a:rPr lang="hu-HU" sz="2800" dirty="0" err="1" smtClean="0"/>
              <a:t>Karvonen</a:t>
            </a:r>
            <a:r>
              <a:rPr lang="hu-HU" sz="2800" dirty="0" smtClean="0"/>
              <a:t> formula 2</a:t>
            </a:r>
            <a:endParaRPr lang="hu-HU" sz="2800" dirty="0"/>
          </a:p>
        </p:txBody>
      </p:sp>
    </p:spTree>
    <p:extLst>
      <p:ext uri="{BB962C8B-B14F-4D97-AF65-F5344CB8AC3E}">
        <p14:creationId xmlns:p14="http://schemas.microsoft.com/office/powerpoint/2010/main" val="30071874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4653136"/>
            <a:ext cx="7500990"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hu-HU" sz="2400" b="1" dirty="0" smtClean="0"/>
              <a:t>Ezek az értékek edzéssel növelhetőek, de az életkorral csökkennek.</a:t>
            </a:r>
          </a:p>
        </p:txBody>
      </p:sp>
      <p:sp>
        <p:nvSpPr>
          <p:cNvPr id="3" name="Szövegdoboz 2"/>
          <p:cNvSpPr txBox="1"/>
          <p:nvPr/>
        </p:nvSpPr>
        <p:spPr>
          <a:xfrm>
            <a:off x="1331640" y="548680"/>
            <a:ext cx="691276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hu-HU" sz="2800" b="1" dirty="0" smtClean="0"/>
              <a:t>VO</a:t>
            </a:r>
            <a:r>
              <a:rPr lang="hu-HU" sz="2800" b="1" baseline="-25000" dirty="0" smtClean="0"/>
              <a:t>2</a:t>
            </a:r>
            <a:r>
              <a:rPr lang="hu-HU" sz="2800" b="1" dirty="0" smtClean="0"/>
              <a:t> </a:t>
            </a:r>
            <a:r>
              <a:rPr lang="hu-HU" sz="2800" b="1" dirty="0" err="1" smtClean="0"/>
              <a:t>max</a:t>
            </a:r>
            <a:r>
              <a:rPr lang="hu-HU" sz="2800" b="1" dirty="0" smtClean="0"/>
              <a:t> értéke kor, nem és edzettség függő. </a:t>
            </a:r>
          </a:p>
        </p:txBody>
      </p:sp>
      <p:sp>
        <p:nvSpPr>
          <p:cNvPr id="4" name="Szövegdoboz 3"/>
          <p:cNvSpPr txBox="1"/>
          <p:nvPr/>
        </p:nvSpPr>
        <p:spPr>
          <a:xfrm>
            <a:off x="1331640" y="1556792"/>
            <a:ext cx="6984776"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800" b="1" i="1" dirty="0" smtClean="0"/>
              <a:t>Fiatal férfi:  </a:t>
            </a:r>
          </a:p>
          <a:p>
            <a:pPr algn="ctr"/>
            <a:r>
              <a:rPr lang="hu-HU" sz="2800" b="1" i="1" dirty="0" smtClean="0"/>
              <a:t>VO</a:t>
            </a:r>
            <a:r>
              <a:rPr lang="hu-HU" sz="2800" b="1" i="1" baseline="-25000" dirty="0" smtClean="0"/>
              <a:t>2</a:t>
            </a:r>
            <a:r>
              <a:rPr lang="hu-HU" sz="2800" b="1" i="1" dirty="0" smtClean="0"/>
              <a:t> </a:t>
            </a:r>
            <a:r>
              <a:rPr lang="hu-HU" sz="2800" b="1" i="1" dirty="0" err="1" smtClean="0"/>
              <a:t>max-a</a:t>
            </a:r>
            <a:r>
              <a:rPr lang="hu-HU" sz="2800" b="1" i="1" dirty="0" smtClean="0"/>
              <a:t> 3.5 liter/perc és 45 ml/min/kg, </a:t>
            </a:r>
          </a:p>
        </p:txBody>
      </p:sp>
      <p:sp>
        <p:nvSpPr>
          <p:cNvPr id="5" name="Szövegdoboz 4"/>
          <p:cNvSpPr txBox="1"/>
          <p:nvPr/>
        </p:nvSpPr>
        <p:spPr>
          <a:xfrm>
            <a:off x="1259632" y="2996952"/>
            <a:ext cx="720080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2800" b="1" i="1" dirty="0" smtClean="0"/>
              <a:t>Fiatal nő:</a:t>
            </a:r>
          </a:p>
          <a:p>
            <a:pPr algn="ctr"/>
            <a:r>
              <a:rPr lang="hu-HU" sz="2800" b="1" i="1" dirty="0" smtClean="0"/>
              <a:t> 2.0 liter/perc és 38 ml/min/kg. </a:t>
            </a:r>
          </a:p>
          <a:p>
            <a:pPr algn="ctr"/>
            <a:endParaRPr lang="en-US" sz="2800" i="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zövegdoboz 1"/>
          <p:cNvSpPr txBox="1"/>
          <p:nvPr/>
        </p:nvSpPr>
        <p:spPr>
          <a:xfrm>
            <a:off x="785786" y="332656"/>
            <a:ext cx="6715172" cy="2308324"/>
          </a:xfrm>
          <a:prstGeom prst="rect">
            <a:avLst/>
          </a:prstGeom>
          <a:noFill/>
        </p:spPr>
        <p:txBody>
          <a:bodyPr wrap="square" rtlCol="0">
            <a:spAutoFit/>
          </a:bodyPr>
          <a:lstStyle/>
          <a:p>
            <a:r>
              <a:rPr lang="hu-HU" dirty="0" smtClean="0"/>
              <a:t>Példa</a:t>
            </a:r>
          </a:p>
          <a:p>
            <a:endParaRPr lang="hu-HU" dirty="0"/>
          </a:p>
          <a:p>
            <a:r>
              <a:rPr lang="hu-HU" dirty="0" smtClean="0"/>
              <a:t>Életkora : 63</a:t>
            </a:r>
          </a:p>
          <a:p>
            <a:r>
              <a:rPr lang="hu-HU" dirty="0" smtClean="0"/>
              <a:t>  </a:t>
            </a:r>
          </a:p>
          <a:p>
            <a:r>
              <a:rPr lang="hu-HU" dirty="0" smtClean="0"/>
              <a:t>Maximális szívverés percenként:  157</a:t>
            </a:r>
          </a:p>
          <a:p>
            <a:r>
              <a:rPr lang="hu-HU" dirty="0" smtClean="0"/>
              <a:t>Minimális edzési szívritmusa (60%):  94</a:t>
            </a:r>
          </a:p>
          <a:p>
            <a:r>
              <a:rPr lang="hu-HU" dirty="0" smtClean="0"/>
              <a:t>Maximális edzési szívritmusa (80%): 126</a:t>
            </a:r>
          </a:p>
          <a:p>
            <a:endParaRPr lang="en-US" dirty="0"/>
          </a:p>
        </p:txBody>
      </p:sp>
      <p:sp>
        <p:nvSpPr>
          <p:cNvPr id="3" name="Szövegdoboz 2"/>
          <p:cNvSpPr txBox="1"/>
          <p:nvPr/>
        </p:nvSpPr>
        <p:spPr>
          <a:xfrm>
            <a:off x="785786" y="3429000"/>
            <a:ext cx="7929618" cy="2585323"/>
          </a:xfrm>
          <a:prstGeom prst="rect">
            <a:avLst/>
          </a:prstGeom>
          <a:noFill/>
        </p:spPr>
        <p:txBody>
          <a:bodyPr wrap="square" rtlCol="0">
            <a:spAutoFit/>
          </a:bodyPr>
          <a:lstStyle/>
          <a:p>
            <a:r>
              <a:rPr lang="hu-HU" dirty="0" smtClean="0"/>
              <a:t>Életkora:  63</a:t>
            </a:r>
          </a:p>
          <a:p>
            <a:r>
              <a:rPr lang="hu-HU" dirty="0" smtClean="0"/>
              <a:t>Nyugalmi szívfrekvencia: 55</a:t>
            </a:r>
          </a:p>
          <a:p>
            <a:r>
              <a:rPr lang="hu-HU" dirty="0" smtClean="0"/>
              <a:t>  </a:t>
            </a:r>
          </a:p>
          <a:p>
            <a:r>
              <a:rPr lang="hu-HU" dirty="0" smtClean="0"/>
              <a:t>Az ön maximális szívverése percenként: 164</a:t>
            </a:r>
          </a:p>
          <a:p>
            <a:r>
              <a:rPr lang="hu-HU" dirty="0" smtClean="0"/>
              <a:t>Terheléses szívfrekvencia (60-75%): 120-136</a:t>
            </a:r>
          </a:p>
          <a:p>
            <a:r>
              <a:rPr lang="hu-HU" dirty="0" smtClean="0"/>
              <a:t>Anaerob küszöb (85-90%):  147-153</a:t>
            </a:r>
          </a:p>
          <a:p>
            <a:r>
              <a:rPr lang="hu-HU" dirty="0" smtClean="0"/>
              <a:t>VO2 </a:t>
            </a:r>
            <a:r>
              <a:rPr lang="hu-HU" dirty="0" err="1" smtClean="0"/>
              <a:t>max</a:t>
            </a:r>
            <a:r>
              <a:rPr lang="hu-HU" dirty="0" smtClean="0"/>
              <a:t> (90-100%):  153-164</a:t>
            </a:r>
          </a:p>
          <a:p>
            <a:r>
              <a:rPr lang="hu-HU" dirty="0" smtClean="0"/>
              <a:t> </a:t>
            </a:r>
          </a:p>
          <a:p>
            <a:endParaRPr lang="en-US" dirty="0"/>
          </a:p>
        </p:txBody>
      </p:sp>
      <p:sp>
        <p:nvSpPr>
          <p:cNvPr id="4" name="Szövegdoboz 3"/>
          <p:cNvSpPr txBox="1"/>
          <p:nvPr/>
        </p:nvSpPr>
        <p:spPr>
          <a:xfrm>
            <a:off x="2035951" y="332656"/>
            <a:ext cx="4214842" cy="369332"/>
          </a:xfrm>
          <a:prstGeom prst="rect">
            <a:avLst/>
          </a:prstGeom>
          <a:noFill/>
        </p:spPr>
        <p:txBody>
          <a:bodyPr wrap="square" rtlCol="0">
            <a:spAutoFit/>
          </a:bodyPr>
          <a:lstStyle/>
          <a:p>
            <a:r>
              <a:rPr lang="hu-HU" dirty="0" err="1" smtClean="0"/>
              <a:t>Karvonen</a:t>
            </a:r>
            <a:r>
              <a:rPr lang="hu-HU" dirty="0" smtClean="0"/>
              <a:t> formula</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zövegdoboz 1"/>
          <p:cNvSpPr txBox="1"/>
          <p:nvPr/>
        </p:nvSpPr>
        <p:spPr>
          <a:xfrm>
            <a:off x="539552" y="404664"/>
            <a:ext cx="7776864" cy="2554545"/>
          </a:xfrm>
          <a:prstGeom prst="rect">
            <a:avLst/>
          </a:prstGeom>
          <a:noFill/>
        </p:spPr>
        <p:txBody>
          <a:bodyPr wrap="square" rtlCol="0">
            <a:spAutoFit/>
          </a:bodyPr>
          <a:lstStyle/>
          <a:p>
            <a:r>
              <a:rPr lang="hu-HU" sz="2000" b="1" i="1" dirty="0" err="1" smtClean="0"/>
              <a:t>Karvonen</a:t>
            </a:r>
            <a:r>
              <a:rPr lang="hu-HU" sz="2000" b="1" i="1" dirty="0" smtClean="0"/>
              <a:t> formula</a:t>
            </a:r>
          </a:p>
          <a:p>
            <a:r>
              <a:rPr lang="en-US" sz="2000" b="1" i="1" dirty="0" smtClean="0"/>
              <a:t>206.9 - (0.67 x 23 (age)) = 191</a:t>
            </a:r>
            <a:br>
              <a:rPr lang="en-US" sz="2000" b="1" i="1" dirty="0" smtClean="0"/>
            </a:br>
            <a:r>
              <a:rPr lang="en-US" sz="2000" b="1" i="1" dirty="0" smtClean="0"/>
              <a:t>191 - 65 (resting heart rate) = 126</a:t>
            </a:r>
            <a:br>
              <a:rPr lang="en-US" sz="2000" b="1" i="1" dirty="0" smtClean="0"/>
            </a:br>
            <a:r>
              <a:rPr lang="en-US" sz="2000" b="1" i="1" dirty="0" smtClean="0"/>
              <a:t>126 * 65% (low end of heart rate zone) OR 85% (high end) = 82 OR 107</a:t>
            </a:r>
            <a:br>
              <a:rPr lang="en-US" sz="2000" b="1" i="1" dirty="0" smtClean="0"/>
            </a:br>
            <a:r>
              <a:rPr lang="en-US" sz="2000" b="1" i="1" dirty="0" smtClean="0"/>
              <a:t>82 + 65 (resting heart rate) = 147 </a:t>
            </a:r>
            <a:br>
              <a:rPr lang="en-US" sz="2000" b="1" i="1" dirty="0" smtClean="0"/>
            </a:br>
            <a:r>
              <a:rPr lang="en-US" sz="2000" b="1" i="1" dirty="0" smtClean="0"/>
              <a:t>107 + 65 (</a:t>
            </a:r>
            <a:r>
              <a:rPr lang="en-US" sz="2000" b="1" i="1" dirty="0" err="1" smtClean="0"/>
              <a:t>rhr</a:t>
            </a:r>
            <a:r>
              <a:rPr lang="en-US" sz="2000" b="1" i="1" dirty="0" smtClean="0"/>
              <a:t>) = 172</a:t>
            </a:r>
            <a:br>
              <a:rPr lang="en-US" sz="2000" b="1" i="1" dirty="0" smtClean="0"/>
            </a:br>
            <a:r>
              <a:rPr lang="en-US" sz="2000" b="1" i="1" dirty="0" smtClean="0"/>
              <a:t>The target heart rate zone for this person would be 147 to 172</a:t>
            </a:r>
            <a:br>
              <a:rPr lang="en-US" sz="2000" b="1" i="1" dirty="0" smtClean="0"/>
            </a:br>
            <a:endParaRPr lang="en-US" sz="2000" b="1" i="1" dirty="0"/>
          </a:p>
        </p:txBody>
      </p:sp>
      <p:sp>
        <p:nvSpPr>
          <p:cNvPr id="3" name="Szövegdoboz 2"/>
          <p:cNvSpPr txBox="1"/>
          <p:nvPr/>
        </p:nvSpPr>
        <p:spPr>
          <a:xfrm>
            <a:off x="827584" y="3645024"/>
            <a:ext cx="7776864" cy="2862322"/>
          </a:xfrm>
          <a:prstGeom prst="rect">
            <a:avLst/>
          </a:prstGeom>
          <a:noFill/>
        </p:spPr>
        <p:txBody>
          <a:bodyPr wrap="square" rtlCol="0">
            <a:spAutoFit/>
          </a:bodyPr>
          <a:lstStyle/>
          <a:p>
            <a:r>
              <a:rPr lang="hu-HU" b="1" dirty="0" err="1" smtClean="0"/>
              <a:t>Karvonen-képlet</a:t>
            </a:r>
            <a:r>
              <a:rPr lang="hu-HU" b="1" dirty="0" smtClean="0"/>
              <a:t>:</a:t>
            </a:r>
            <a:r>
              <a:rPr lang="hu-HU" dirty="0" smtClean="0"/>
              <a:t> </a:t>
            </a:r>
            <a:br>
              <a:rPr lang="hu-HU" dirty="0" smtClean="0"/>
            </a:br>
            <a:r>
              <a:rPr lang="hu-HU" dirty="0" smtClean="0"/>
              <a:t/>
            </a:r>
            <a:br>
              <a:rPr lang="hu-HU" dirty="0" smtClean="0"/>
            </a:br>
            <a:r>
              <a:rPr lang="hu-HU" dirty="0" smtClean="0"/>
              <a:t>Edzéspulzus=(</a:t>
            </a:r>
            <a:r>
              <a:rPr lang="hu-HU" dirty="0" err="1" smtClean="0"/>
              <a:t>max</a:t>
            </a:r>
            <a:r>
              <a:rPr lang="hu-HU" dirty="0" smtClean="0"/>
              <a:t>. pulzus–nyugalmi pulzus)</a:t>
            </a:r>
            <a:r>
              <a:rPr lang="hu-HU" dirty="0" err="1" smtClean="0"/>
              <a:t>xerőkifejtés%-a</a:t>
            </a:r>
            <a:r>
              <a:rPr lang="hu-HU" dirty="0" smtClean="0"/>
              <a:t>+nyugalmi pulzus </a:t>
            </a:r>
            <a:br>
              <a:rPr lang="hu-HU" dirty="0" smtClean="0"/>
            </a:br>
            <a:r>
              <a:rPr lang="hu-HU" dirty="0" smtClean="0"/>
              <a:t/>
            </a:r>
            <a:br>
              <a:rPr lang="hu-HU" dirty="0" smtClean="0"/>
            </a:br>
            <a:r>
              <a:rPr lang="hu-HU" dirty="0" smtClean="0"/>
              <a:t>• Számítsuk ki a maximális pulzust: (</a:t>
            </a:r>
            <a:r>
              <a:rPr lang="hu-HU" dirty="0" err="1" smtClean="0"/>
              <a:t>max</a:t>
            </a:r>
            <a:r>
              <a:rPr lang="hu-HU" dirty="0" smtClean="0"/>
              <a:t> pulzus=220–életkor)=220–40=180 </a:t>
            </a:r>
            <a:br>
              <a:rPr lang="hu-HU" dirty="0" smtClean="0"/>
            </a:br>
            <a:r>
              <a:rPr lang="hu-HU" dirty="0" smtClean="0"/>
              <a:t>• Vonjuk ki a </a:t>
            </a:r>
            <a:r>
              <a:rPr lang="hu-HU" dirty="0" err="1" smtClean="0"/>
              <a:t>max</a:t>
            </a:r>
            <a:r>
              <a:rPr lang="hu-HU" dirty="0" smtClean="0"/>
              <a:t>. pulzusból a nyugalmi pulzust=180–80=100 </a:t>
            </a:r>
            <a:br>
              <a:rPr lang="hu-HU" dirty="0" smtClean="0"/>
            </a:br>
            <a:r>
              <a:rPr lang="hu-HU" dirty="0" smtClean="0"/>
              <a:t>• Szorozzuk be a kapott értéket az erőkifejtés tervezett intenzitásával. </a:t>
            </a:r>
          </a:p>
          <a:p>
            <a:r>
              <a:rPr lang="hu-HU" dirty="0" smtClean="0"/>
              <a:t>Esetünkben az intenzitás, mivel kezdőről van szó: 50% ;100x0,5=50 </a:t>
            </a:r>
            <a:br>
              <a:rPr lang="hu-HU" dirty="0" smtClean="0"/>
            </a:br>
            <a:r>
              <a:rPr lang="hu-HU" dirty="0" smtClean="0"/>
              <a:t>• A kapott értékhez adjuk hozzá a nyugalmi pulzust: 50+80=130 ütés/perc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47664" y="1988840"/>
            <a:ext cx="619268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3200" b="1" dirty="0" smtClean="0"/>
              <a:t>Anaerob teszt</a:t>
            </a:r>
            <a:endParaRPr lang="en-US" sz="32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descr="File:Risk Based Sampling Nomogram (3yr).png">
            <a:hlinkClick r:id="rId2"/>
          </p:cNvPr>
          <p:cNvPicPr>
            <a:picLocks noChangeAspect="1" noChangeArrowheads="1"/>
          </p:cNvPicPr>
          <p:nvPr/>
        </p:nvPicPr>
        <p:blipFill>
          <a:blip r:embed="rId3" cstate="print"/>
          <a:srcRect/>
          <a:stretch>
            <a:fillRect/>
          </a:stretch>
        </p:blipFill>
        <p:spPr bwMode="auto">
          <a:xfrm>
            <a:off x="2339752" y="692696"/>
            <a:ext cx="4076700" cy="57054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47664" y="1988840"/>
            <a:ext cx="6192688" cy="584775"/>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3200" b="1" dirty="0" err="1" smtClean="0"/>
              <a:t>Bosco</a:t>
            </a:r>
            <a:r>
              <a:rPr lang="hu-HU" sz="3200" b="1" dirty="0" smtClean="0"/>
              <a:t> teszt</a:t>
            </a:r>
            <a:endParaRPr lang="en-US" sz="3200" b="1" dirty="0"/>
          </a:p>
        </p:txBody>
      </p:sp>
      <p:sp>
        <p:nvSpPr>
          <p:cNvPr id="3" name="Szövegdoboz 2"/>
          <p:cNvSpPr txBox="1"/>
          <p:nvPr/>
        </p:nvSpPr>
        <p:spPr>
          <a:xfrm>
            <a:off x="1763688" y="3284984"/>
            <a:ext cx="5832648" cy="461665"/>
          </a:xfrm>
          <a:prstGeom prst="rect">
            <a:avLst/>
          </a:prstGeom>
          <a:noFill/>
        </p:spPr>
        <p:txBody>
          <a:bodyPr wrap="square" rtlCol="0">
            <a:spAutoFit/>
          </a:bodyPr>
          <a:lstStyle/>
          <a:p>
            <a:pPr algn="ctr"/>
            <a:r>
              <a:rPr lang="hu-HU" sz="2400" b="1" dirty="0" smtClean="0"/>
              <a:t>Folyamatos felugrás 5mp, 15 mp vagy 60 mp</a:t>
            </a:r>
            <a:endParaRPr lang="en-US" sz="2400" b="1" dirty="0"/>
          </a:p>
        </p:txBody>
      </p:sp>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2814</TotalTime>
  <Words>3112</Words>
  <Application>Microsoft Office PowerPoint</Application>
  <PresentationFormat>Diavetítés a képernyőre (4:3 oldalarány)</PresentationFormat>
  <Paragraphs>879</Paragraphs>
  <Slides>80</Slides>
  <Notes>3</Notes>
  <HiddenSlides>4</HiddenSlides>
  <MMClips>6</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80</vt:i4>
      </vt:variant>
    </vt:vector>
  </HeadingPairs>
  <TitlesOfParts>
    <vt:vector size="82" baseType="lpstr">
      <vt:lpstr>Office-téma</vt:lpstr>
      <vt:lpstr>Equation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Tihanyi József</dc:creator>
  <cp:lastModifiedBy>Bence</cp:lastModifiedBy>
  <cp:revision>52</cp:revision>
  <dcterms:created xsi:type="dcterms:W3CDTF">2010-12-07T09:02:44Z</dcterms:created>
  <dcterms:modified xsi:type="dcterms:W3CDTF">2013-03-28T09:47:41Z</dcterms:modified>
</cp:coreProperties>
</file>