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8"/>
  </p:notesMasterIdLst>
  <p:sldIdLst>
    <p:sldId id="256" r:id="rId3"/>
    <p:sldId id="257" r:id="rId4"/>
    <p:sldId id="295" r:id="rId5"/>
    <p:sldId id="258" r:id="rId6"/>
    <p:sldId id="266" r:id="rId7"/>
    <p:sldId id="284" r:id="rId8"/>
    <p:sldId id="267" r:id="rId9"/>
    <p:sldId id="264" r:id="rId10"/>
    <p:sldId id="277" r:id="rId11"/>
    <p:sldId id="278" r:id="rId12"/>
    <p:sldId id="294" r:id="rId13"/>
    <p:sldId id="293" r:id="rId14"/>
    <p:sldId id="279" r:id="rId15"/>
    <p:sldId id="259" r:id="rId16"/>
    <p:sldId id="280" r:id="rId17"/>
    <p:sldId id="275" r:id="rId18"/>
    <p:sldId id="273" r:id="rId19"/>
    <p:sldId id="272" r:id="rId20"/>
    <p:sldId id="274" r:id="rId21"/>
    <p:sldId id="282" r:id="rId22"/>
    <p:sldId id="283" r:id="rId23"/>
    <p:sldId id="287" r:id="rId24"/>
    <p:sldId id="286" r:id="rId25"/>
    <p:sldId id="281" r:id="rId26"/>
    <p:sldId id="285" r:id="rId27"/>
    <p:sldId id="276" r:id="rId28"/>
    <p:sldId id="271" r:id="rId29"/>
    <p:sldId id="269" r:id="rId30"/>
    <p:sldId id="260" r:id="rId31"/>
    <p:sldId id="261" r:id="rId32"/>
    <p:sldId id="289" r:id="rId33"/>
    <p:sldId id="288" r:id="rId34"/>
    <p:sldId id="296" r:id="rId35"/>
    <p:sldId id="290" r:id="rId36"/>
    <p:sldId id="291" r:id="rId37"/>
  </p:sldIdLst>
  <p:sldSz cx="9144000" cy="6858000" type="screen4x3"/>
  <p:notesSz cx="6858000" cy="9144000"/>
  <p:defaultTextStyle>
    <a:defPPr>
      <a:defRPr lang="en-US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1" autoAdjust="0"/>
    <p:restoredTop sz="94660"/>
  </p:normalViewPr>
  <p:slideViewPr>
    <p:cSldViewPr>
      <p:cViewPr varScale="1">
        <p:scale>
          <a:sx n="50" d="100"/>
          <a:sy n="50" d="100"/>
        </p:scale>
        <p:origin x="-138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CA4A3-94DD-4C4C-9ADD-36AF7F3FC86F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4C442-1B8F-420C-A031-D9B15E82A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46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 defTabSz="41024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en-US" sz="2200">
              <a:solidFill>
                <a:prstClr val="black"/>
              </a:solidFill>
              <a:latin typeface="Times New Roman" pitchFamily="16" charset="0"/>
            </a:endParaRP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GB">
                <a:latin typeface="Arial" charset="0"/>
                <a:ea typeface="msgothic" charset="0"/>
                <a:cs typeface="msgothic" charset="0"/>
              </a:rPr>
              <a:t> Punch dynamics showing time history of impact responses.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1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18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06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70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1046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71040" y="1906761"/>
            <a:ext cx="383328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2561" y="1906761"/>
            <a:ext cx="383472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1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95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63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587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2529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11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24290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39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26081" y="568860"/>
            <a:ext cx="1951200" cy="5656914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71040" y="568860"/>
            <a:ext cx="5716800" cy="565691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50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91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4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83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78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43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25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B99A-1929-4E12-9EB0-423DFEA8D438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8A306-4385-43DF-92A3-E7C5FF5CD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34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CB99A-1929-4E12-9EB0-423DFEA8D438}" type="datetimeFigureOut">
              <a:rPr lang="en-US" smtClean="0"/>
              <a:t>4/24/2013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8A306-4385-43DF-92A3-E7C5FF5CD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6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defTabSz="91430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91430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91430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040" y="568861"/>
            <a:ext cx="780624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040" y="1906761"/>
            <a:ext cx="7806240" cy="431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73469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+mj-lt"/>
          <a:ea typeface="+mj-ea"/>
          <a:cs typeface="+mj-cs"/>
        </a:defRPr>
      </a:lvl1pPr>
      <a:lvl2pPr marL="391686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pitchFamily="16" charset="0"/>
          <a:ea typeface="msgothic" charset="0"/>
          <a:cs typeface="msgothic" charset="0"/>
        </a:defRPr>
      </a:lvl2pPr>
      <a:lvl3pPr marL="587529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pitchFamily="16" charset="0"/>
          <a:ea typeface="msgothic" charset="0"/>
          <a:cs typeface="msgothic" charset="0"/>
        </a:defRPr>
      </a:lvl3pPr>
      <a:lvl4pPr marL="783372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pitchFamily="16" charset="0"/>
          <a:ea typeface="msgothic" charset="0"/>
          <a:cs typeface="msgothic" charset="0"/>
        </a:defRPr>
      </a:lvl4pPr>
      <a:lvl5pPr marL="979214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pitchFamily="16" charset="0"/>
          <a:ea typeface="msgothic" charset="0"/>
          <a:cs typeface="msgothic" charset="0"/>
        </a:defRPr>
      </a:lvl5pPr>
      <a:lvl6pPr marL="1393941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pitchFamily="16" charset="0"/>
          <a:ea typeface="msgothic" charset="0"/>
          <a:cs typeface="msgothic" charset="0"/>
        </a:defRPr>
      </a:lvl6pPr>
      <a:lvl7pPr marL="1808667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pitchFamily="16" charset="0"/>
          <a:ea typeface="msgothic" charset="0"/>
          <a:cs typeface="msgothic" charset="0"/>
        </a:defRPr>
      </a:lvl7pPr>
      <a:lvl8pPr marL="2223393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pitchFamily="16" charset="0"/>
          <a:ea typeface="msgothic" charset="0"/>
          <a:cs typeface="msgothic" charset="0"/>
        </a:defRPr>
      </a:lvl8pPr>
      <a:lvl9pPr marL="2638119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00" b="1">
          <a:solidFill>
            <a:srgbClr val="000000"/>
          </a:solidFill>
          <a:latin typeface="Times New Roman" pitchFamily="16" charset="0"/>
          <a:ea typeface="msgothic" charset="0"/>
          <a:cs typeface="msgothic" charset="0"/>
        </a:defRPr>
      </a:lvl9pPr>
    </p:titleStyle>
    <p:bodyStyle>
      <a:lvl1pPr marL="391686" indent="-293764" algn="l" defTabSz="414726" rtl="0" fontAlgn="base" hangingPunct="0">
        <a:lnSpc>
          <a:spcPct val="93000"/>
        </a:lnSpc>
        <a:spcBef>
          <a:spcPct val="0"/>
        </a:spcBef>
        <a:spcAft>
          <a:spcPts val="806"/>
        </a:spcAft>
        <a:buClr>
          <a:srgbClr val="000000"/>
        </a:buClr>
        <a:buSzPct val="100000"/>
        <a:buFont typeface="Arial" charset="0"/>
        <a:buChar char="•"/>
        <a:defRPr sz="1800">
          <a:solidFill>
            <a:srgbClr val="000000"/>
          </a:solidFill>
          <a:latin typeface="+mn-lt"/>
          <a:ea typeface="+mn-ea"/>
          <a:cs typeface="+mn-cs"/>
        </a:defRPr>
      </a:lvl1pPr>
      <a:lvl2pPr marL="783372" indent="-260644" algn="l" defTabSz="414726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charset="2"/>
        <a:buChar char="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75057" indent="-195843" algn="l" defTabSz="414726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charset="2"/>
        <a:buChar char="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566743" indent="-195843" algn="l" defTabSz="414726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charset="2"/>
        <a:buChar char="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958429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373155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787881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202607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617333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31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avi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6.avi"/><Relationship Id="rId7" Type="http://schemas.openxmlformats.org/officeDocument/2006/relationships/image" Target="../media/image33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avi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8.avi"/><Relationship Id="rId7" Type="http://schemas.openxmlformats.org/officeDocument/2006/relationships/slideLayout" Target="../slideLayouts/slideLayout18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6" Type="http://schemas.openxmlformats.org/officeDocument/2006/relationships/video" Target="../media/media9.avi"/><Relationship Id="rId5" Type="http://schemas.microsoft.com/office/2007/relationships/media" Target="../media/media9.avi"/><Relationship Id="rId10" Type="http://schemas.openxmlformats.org/officeDocument/2006/relationships/image" Target="../media/image54.png"/><Relationship Id="rId4" Type="http://schemas.openxmlformats.org/officeDocument/2006/relationships/video" Target="../media/media8.avi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avi"/><Relationship Id="rId1" Type="http://schemas.microsoft.com/office/2007/relationships/media" Target="../media/media11.avi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avi"/><Relationship Id="rId1" Type="http://schemas.microsoft.com/office/2007/relationships/media" Target="../media/media12.avi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10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avi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772400" cy="1470025"/>
          </a:xfrm>
          <a:solidFill>
            <a:srgbClr val="FFC000"/>
          </a:solidFill>
        </p:spPr>
        <p:txBody>
          <a:bodyPr/>
          <a:lstStyle/>
          <a:p>
            <a:r>
              <a:rPr lang="hu-HU" dirty="0" smtClean="0"/>
              <a:t>Ütések </a:t>
            </a:r>
            <a:r>
              <a:rPr lang="hu-HU" dirty="0" err="1" smtClean="0"/>
              <a:t>biomechanikája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94" y="1146522"/>
            <a:ext cx="8377562" cy="4658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66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29" y="332656"/>
            <a:ext cx="8237565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Egyenes összekötő nyíllal 3"/>
          <p:cNvCxnSpPr/>
          <p:nvPr/>
        </p:nvCxnSpPr>
        <p:spPr>
          <a:xfrm flipH="1" flipV="1">
            <a:off x="6793552" y="4221088"/>
            <a:ext cx="180020" cy="20882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539552" y="6356067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Az ütő gyors függőleges elmozdulása a labda intenzív pörgését eredményezi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36443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hu-HU" dirty="0" err="1" smtClean="0"/>
              <a:t>Nadal</a:t>
            </a:r>
            <a:r>
              <a:rPr lang="hu-HU" dirty="0" smtClean="0"/>
              <a:t> tenyeres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89" y="946424"/>
            <a:ext cx="47529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320" y="1810936"/>
            <a:ext cx="40671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51" y="3649022"/>
            <a:ext cx="35052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306" y="4076090"/>
            <a:ext cx="32099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63" y="4515886"/>
            <a:ext cx="4924425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815509" y="4774043"/>
            <a:ext cx="4184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 smtClean="0"/>
              <a:t>Intenzív pörgés miatt a labda nemcsak felfelé, hanem előre is pattan, megzavarja az ellenfél időzítését</a:t>
            </a:r>
            <a:endParaRPr lang="en-US" sz="2400" dirty="0"/>
          </a:p>
        </p:txBody>
      </p:sp>
      <p:sp>
        <p:nvSpPr>
          <p:cNvPr id="4" name="Szalagnyíl jobbra 3"/>
          <p:cNvSpPr/>
          <p:nvPr/>
        </p:nvSpPr>
        <p:spPr>
          <a:xfrm flipV="1">
            <a:off x="2915816" y="5517232"/>
            <a:ext cx="360040" cy="43204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" name="Egyenes összekötő nyíllal 5"/>
          <p:cNvCxnSpPr/>
          <p:nvPr/>
        </p:nvCxnSpPr>
        <p:spPr>
          <a:xfrm flipH="1">
            <a:off x="3552715" y="4515886"/>
            <a:ext cx="1551228" cy="1496577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5203483" y="4118536"/>
            <a:ext cx="2903552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Sebesség talajhoz viszonyítva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084168" y="1108259"/>
            <a:ext cx="2915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Nagyobb kerületi sebesség mint transzláció sebessége</a:t>
            </a:r>
            <a:endParaRPr lang="en-US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5486495" y="2448693"/>
            <a:ext cx="3744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Ütközésnél labda felülete a mozgásirányhoz képest hátrafelé mozog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235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531" y="1447709"/>
            <a:ext cx="6359813" cy="406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78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hu-HU" dirty="0" err="1" smtClean="0"/>
              <a:t>Box</a:t>
            </a:r>
            <a:endParaRPr lang="en-US" dirty="0"/>
          </a:p>
        </p:txBody>
      </p:sp>
      <p:pic>
        <p:nvPicPr>
          <p:cNvPr id="4" name="Super Slow Motion Punch To The Fac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9989" t="337" r="2203" b="-337"/>
          <a:stretch/>
        </p:blipFill>
        <p:spPr>
          <a:xfrm>
            <a:off x="323528" y="1196752"/>
            <a:ext cx="6400800" cy="4525963"/>
          </a:xfrm>
        </p:spPr>
      </p:pic>
      <p:pic>
        <p:nvPicPr>
          <p:cNvPr id="5" name="Slow Motion Punch in the Stomach - The Slow Mo Guys(1)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11760" y="2564904"/>
            <a:ext cx="6528725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67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4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ing 2011 in slow motion(2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13135" y="2231545"/>
            <a:ext cx="4273603" cy="2843504"/>
          </a:xfrm>
          <a:prstGeom prst="rect">
            <a:avLst/>
          </a:prstGeom>
        </p:spPr>
      </p:pic>
      <p:pic>
        <p:nvPicPr>
          <p:cNvPr id="3" name="Boxing 2011 in slow motion(1)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209" y="2231543"/>
            <a:ext cx="4273605" cy="284350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689411" y="1577439"/>
            <a:ext cx="1205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Egyenes</a:t>
            </a:r>
            <a:endParaRPr lang="en-US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6153907" y="1577439"/>
            <a:ext cx="947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Horog</a:t>
            </a:r>
            <a:endParaRPr lang="en-US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3443950" y="410761"/>
            <a:ext cx="2325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err="1" smtClean="0"/>
              <a:t>Boxütések</a:t>
            </a:r>
            <a:endParaRPr lang="en-US" sz="40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304116" y="5790454"/>
            <a:ext cx="8604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Ideális esetben transzlációs és rotációs energia együttesen van jelen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836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037" y="1481362"/>
            <a:ext cx="4658562" cy="350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38" y="1556792"/>
            <a:ext cx="4504975" cy="334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0" y="5893325"/>
            <a:ext cx="8884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AMATEUR </a:t>
            </a:r>
            <a:r>
              <a:rPr lang="en-US" dirty="0"/>
              <a:t>BOXER BIOMECHANICS AND PUNCH FORCE </a:t>
            </a:r>
            <a:r>
              <a:rPr lang="en-US" dirty="0" smtClean="0"/>
              <a:t>Jacob Mack</a:t>
            </a:r>
            <a:r>
              <a:rPr lang="hu-HU" dirty="0" smtClean="0"/>
              <a:t>,</a:t>
            </a:r>
            <a:r>
              <a:rPr lang="en-US" dirty="0" smtClean="0"/>
              <a:t> </a:t>
            </a:r>
            <a:r>
              <a:rPr lang="en-US" dirty="0"/>
              <a:t>Wayne State </a:t>
            </a:r>
            <a:r>
              <a:rPr lang="en-US" dirty="0" smtClean="0"/>
              <a:t>University, </a:t>
            </a:r>
            <a:r>
              <a:rPr lang="en-US" dirty="0"/>
              <a:t>Michigan, USA </a:t>
            </a:r>
            <a:r>
              <a:rPr lang="hu-HU" dirty="0" smtClean="0"/>
              <a:t>2010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1619672" y="764704"/>
            <a:ext cx="6620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Ütőerő és mozgási sebesség kapcsolata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9979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124744"/>
            <a:ext cx="3894733" cy="548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274852" y="1270883"/>
            <a:ext cx="2333331" cy="46166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hu-HU" sz="2400" dirty="0"/>
              <a:t>Az ütés erejének:</a:t>
            </a:r>
            <a:endParaRPr lang="en-US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5097368" y="1732548"/>
            <a:ext cx="2750669" cy="46165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hu-HU" sz="2400" b="1" dirty="0"/>
              <a:t>27%-a a kar izmaitól</a:t>
            </a:r>
            <a:endParaRPr lang="en-US" sz="24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4788024" y="2276872"/>
            <a:ext cx="3836992" cy="107720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hu-HU" sz="2400" b="1" dirty="0"/>
              <a:t>73%-a a törzs és láb izmaiból</a:t>
            </a:r>
          </a:p>
          <a:p>
            <a:pPr algn="ctr"/>
            <a:r>
              <a:rPr lang="hu-HU" sz="2400" b="1" dirty="0"/>
              <a:t>származik</a:t>
            </a:r>
          </a:p>
          <a:p>
            <a:pPr algn="ctr"/>
            <a:r>
              <a:rPr lang="en-US" sz="1600" dirty="0"/>
              <a:t>Performance Boxing</a:t>
            </a:r>
            <a:endParaRPr lang="hu-HU" sz="16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4466062" y="3717032"/>
            <a:ext cx="4571764" cy="147732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hu-HU" sz="2400" dirty="0"/>
              <a:t>Támasztó (hátsó) láb: </a:t>
            </a:r>
            <a:r>
              <a:rPr lang="en-US" sz="2400" dirty="0"/>
              <a:t>38.46</a:t>
            </a:r>
            <a:r>
              <a:rPr lang="hu-HU" sz="2400" dirty="0"/>
              <a:t>%</a:t>
            </a:r>
          </a:p>
          <a:p>
            <a:pPr algn="ctr"/>
            <a:r>
              <a:rPr lang="hu-HU" sz="2400" dirty="0"/>
              <a:t>kar és vállizmok: </a:t>
            </a:r>
            <a:r>
              <a:rPr lang="en-US" sz="2400" dirty="0"/>
              <a:t>24.12%</a:t>
            </a:r>
            <a:endParaRPr lang="hu-HU" sz="2400" dirty="0"/>
          </a:p>
          <a:p>
            <a:pPr algn="ctr"/>
            <a:r>
              <a:rPr lang="hu-HU" sz="2400" dirty="0"/>
              <a:t>Törzs rotáció és transzláció: </a:t>
            </a:r>
            <a:r>
              <a:rPr lang="en-US" sz="2400" dirty="0"/>
              <a:t>37.42%</a:t>
            </a:r>
            <a:endParaRPr lang="hu-HU" sz="2400" dirty="0"/>
          </a:p>
          <a:p>
            <a:pPr algn="ctr"/>
            <a:r>
              <a:rPr lang="en-US" dirty="0"/>
              <a:t>John Cooper BBA, CSCS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631600" y="332656"/>
            <a:ext cx="5668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Melyik izom munkája a legfontosabb?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881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16" y="332656"/>
            <a:ext cx="418147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7459"/>
            <a:ext cx="4123653" cy="466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lipszis 5"/>
          <p:cNvSpPr/>
          <p:nvPr/>
        </p:nvSpPr>
        <p:spPr>
          <a:xfrm>
            <a:off x="7446325" y="4082301"/>
            <a:ext cx="1224136" cy="1284446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zis 6"/>
          <p:cNvSpPr/>
          <p:nvPr/>
        </p:nvSpPr>
        <p:spPr>
          <a:xfrm>
            <a:off x="2915816" y="4239335"/>
            <a:ext cx="1224136" cy="1284446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zövegdoboz 2"/>
          <p:cNvSpPr txBox="1"/>
          <p:nvPr/>
        </p:nvSpPr>
        <p:spPr>
          <a:xfrm>
            <a:off x="189816" y="5661248"/>
            <a:ext cx="8954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A hátsó támasztóláb a törzsön keresztül a </a:t>
            </a:r>
            <a:r>
              <a:rPr lang="hu-HU" sz="2800" dirty="0" err="1" smtClean="0"/>
              <a:t>talajreakcióerő</a:t>
            </a:r>
            <a:r>
              <a:rPr lang="hu-HU" sz="2800" dirty="0" smtClean="0"/>
              <a:t> vízszintes komponensét a kar izmai felé közvetíti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859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259200" y="1070020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algn="ctr"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GB" sz="1500" b="1">
                <a:latin typeface="Arial" charset="0"/>
              </a:rPr>
              <a:t> Punch dynamics showing time history of impact responses.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840" y="6205612"/>
            <a:ext cx="816480" cy="52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698560" y="5972309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GB" sz="1100" b="1">
                <a:latin typeface="Arial" charset="0"/>
              </a:rPr>
              <a:t>Walilko T J et al. Br J Sports Med 2005;39:710-719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3176"/>
            <a:ext cx="685728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GB" sz="900">
                <a:latin typeface="Arial" charset="0"/>
              </a:rPr>
              <a:t>Copyright © BMJ Publishing Group Ltd &amp; British Association of Sport and Exercise Medicine. All rights reserved.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30662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698560" y="332656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/>
              <a:t>Ütési erő – idő görbe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340356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zövegdoboz 3"/>
          <p:cNvSpPr txBox="1"/>
          <p:nvPr/>
        </p:nvSpPr>
        <p:spPr>
          <a:xfrm>
            <a:off x="1043608" y="2276872"/>
            <a:ext cx="6533179" cy="58476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hu-HU" sz="3200" dirty="0"/>
              <a:t>Ember-ember: boksz, </a:t>
            </a:r>
            <a:r>
              <a:rPr lang="hu-HU" sz="3200" dirty="0" smtClean="0"/>
              <a:t>jégkorong, rögbi</a:t>
            </a:r>
            <a:endParaRPr lang="en-US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899592" y="3573016"/>
            <a:ext cx="4890891" cy="58477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hu-HU" sz="3200" dirty="0"/>
              <a:t>Ember – sportszer: röplabda</a:t>
            </a:r>
            <a:endParaRPr lang="en-US" sz="3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1043608" y="4797152"/>
            <a:ext cx="7279750" cy="58477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hu-HU" sz="3200" dirty="0"/>
              <a:t>Sportszer-sportszer: tenisz, </a:t>
            </a:r>
            <a:r>
              <a:rPr lang="hu-HU" sz="3200" dirty="0" err="1"/>
              <a:t>ping-pong</a:t>
            </a:r>
            <a:r>
              <a:rPr lang="hu-HU" sz="3200" dirty="0"/>
              <a:t>, golf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1353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45241" y="251895"/>
            <a:ext cx="30793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Erőhatás ha az alkar</a:t>
            </a:r>
          </a:p>
          <a:p>
            <a:r>
              <a:rPr lang="hu-HU" sz="2800" dirty="0" smtClean="0"/>
              <a:t> szabadon mozog</a:t>
            </a:r>
          </a:p>
          <a:p>
            <a:r>
              <a:rPr lang="hu-HU" sz="2800" dirty="0" smtClean="0"/>
              <a:t>(gyors végrehajtás)</a:t>
            </a:r>
            <a:endParaRPr lang="en-US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596883" y="1636890"/>
            <a:ext cx="2287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m</a:t>
            </a:r>
            <a:r>
              <a:rPr lang="hu-HU" dirty="0" err="1" smtClean="0"/>
              <a:t>alkar</a:t>
            </a:r>
            <a:r>
              <a:rPr lang="hu-HU" dirty="0" smtClean="0"/>
              <a:t>+kesztyű</a:t>
            </a:r>
            <a:r>
              <a:rPr lang="hu-HU" sz="2400" dirty="0" smtClean="0"/>
              <a:t>=5kg</a:t>
            </a:r>
            <a:endParaRPr lang="en-US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3935143" y="262182"/>
            <a:ext cx="48789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/>
              <a:t>Erőhatás ha az ütés pillanatában</a:t>
            </a:r>
          </a:p>
          <a:p>
            <a:pPr algn="ctr"/>
            <a:r>
              <a:rPr lang="hu-HU" sz="2800" dirty="0" smtClean="0"/>
              <a:t> az izmok feszesek</a:t>
            </a:r>
          </a:p>
          <a:p>
            <a:pPr algn="ctr"/>
            <a:r>
              <a:rPr lang="hu-HU" sz="2800" dirty="0" smtClean="0"/>
              <a:t>(lassabb végrehajtás)</a:t>
            </a:r>
            <a:endParaRPr lang="en-US" sz="28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5770504" y="1636890"/>
            <a:ext cx="2152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m</a:t>
            </a:r>
            <a:r>
              <a:rPr lang="hu-HU" dirty="0" err="1" smtClean="0"/>
              <a:t>testmozog</a:t>
            </a:r>
            <a:r>
              <a:rPr lang="hu-HU" sz="2400" dirty="0" smtClean="0"/>
              <a:t>=40kg</a:t>
            </a:r>
            <a:endParaRPr lang="en-US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3430198" y="1299164"/>
            <a:ext cx="1257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m</a:t>
            </a:r>
            <a:r>
              <a:rPr lang="hu-HU" dirty="0" err="1" smtClean="0"/>
              <a:t>fej</a:t>
            </a:r>
            <a:r>
              <a:rPr lang="hu-HU" sz="2400" dirty="0" smtClean="0"/>
              <a:t>=6kg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églalap 7"/>
              <p:cNvSpPr/>
              <p:nvPr/>
            </p:nvSpPr>
            <p:spPr>
              <a:xfrm>
                <a:off x="1146873" y="4174777"/>
                <a:ext cx="4884414" cy="869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+(1+</m:t>
                          </m:r>
                          <m:r>
                            <a:rPr lang="en-US" sz="2400" i="1">
                              <a:latin typeface="Cambria Math"/>
                            </a:rPr>
                            <m:t>𝑘</m:t>
                          </m:r>
                          <m:r>
                            <a:rPr lang="en-US" sz="2400" i="1">
                              <a:latin typeface="Cambria Math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églalap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873" y="4174777"/>
                <a:ext cx="4884414" cy="86953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13" y="2656403"/>
            <a:ext cx="24193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3" y="2681555"/>
            <a:ext cx="24098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98" y="2665928"/>
            <a:ext cx="15049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Egyenes összekötő nyíllal 10"/>
          <p:cNvCxnSpPr/>
          <p:nvPr/>
        </p:nvCxnSpPr>
        <p:spPr>
          <a:xfrm flipH="1">
            <a:off x="1970105" y="3695610"/>
            <a:ext cx="88331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2259332" y="3705820"/>
            <a:ext cx="5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v</a:t>
            </a:r>
            <a:r>
              <a:rPr lang="hu-HU" sz="2800" baseline="-25000" dirty="0" smtClean="0"/>
              <a:t>1</a:t>
            </a:r>
            <a:endParaRPr lang="en-US" sz="2800" dirty="0"/>
          </a:p>
        </p:txBody>
      </p:sp>
      <p:cxnSp>
        <p:nvCxnSpPr>
          <p:cNvPr id="18" name="Egyenes összekötő nyíllal 17"/>
          <p:cNvCxnSpPr/>
          <p:nvPr/>
        </p:nvCxnSpPr>
        <p:spPr>
          <a:xfrm flipH="1">
            <a:off x="5584782" y="3957220"/>
            <a:ext cx="104009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 flipH="1">
            <a:off x="7362878" y="3947010"/>
            <a:ext cx="56549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/>
          <p:cNvSpPr txBox="1"/>
          <p:nvPr/>
        </p:nvSpPr>
        <p:spPr>
          <a:xfrm>
            <a:off x="7520361" y="3905636"/>
            <a:ext cx="52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u</a:t>
            </a:r>
            <a:r>
              <a:rPr lang="hu-HU" sz="2800" baseline="-25000" dirty="0" smtClean="0"/>
              <a:t>1</a:t>
            </a:r>
            <a:endParaRPr lang="en-US" sz="28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5948043" y="3905636"/>
            <a:ext cx="52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u</a:t>
            </a:r>
            <a:r>
              <a:rPr lang="hu-HU" sz="2800" baseline="-25000" dirty="0" smtClean="0"/>
              <a:t>2</a:t>
            </a:r>
            <a:endParaRPr lang="en-US" sz="2800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596883" y="3705820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v</a:t>
            </a:r>
            <a:r>
              <a:rPr lang="hu-HU" sz="2800" baseline="-25000" dirty="0" smtClean="0"/>
              <a:t>2</a:t>
            </a:r>
            <a:r>
              <a:rPr lang="hu-HU" sz="2800" dirty="0" smtClean="0"/>
              <a:t>=0</a:t>
            </a:r>
            <a:endParaRPr lang="en-US" sz="28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924784" y="2270839"/>
            <a:ext cx="1411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Ütés előtt</a:t>
            </a:r>
            <a:endParaRPr lang="en-US" sz="2400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3589080" y="2270839"/>
            <a:ext cx="755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Ütés</a:t>
            </a:r>
            <a:endParaRPr lang="en-US" sz="2400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6374593" y="2098555"/>
            <a:ext cx="1394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Ütés után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Szövegdoboz 24"/>
              <p:cNvSpPr txBox="1"/>
              <p:nvPr/>
            </p:nvSpPr>
            <p:spPr>
              <a:xfrm>
                <a:off x="705653" y="4938704"/>
                <a:ext cx="1849545" cy="725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=7,27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Szövegdoboz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53" y="4938704"/>
                <a:ext cx="1849545" cy="72500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églalap 25"/>
              <p:cNvSpPr/>
              <p:nvPr/>
            </p:nvSpPr>
            <p:spPr>
              <a:xfrm>
                <a:off x="6473553" y="4653136"/>
                <a:ext cx="2019464" cy="725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=58,18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églalap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3553" y="4653136"/>
                <a:ext cx="2019464" cy="72500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églalap 26"/>
              <p:cNvSpPr/>
              <p:nvPr/>
            </p:nvSpPr>
            <p:spPr>
              <a:xfrm>
                <a:off x="5262693" y="5301208"/>
                <a:ext cx="3746282" cy="8327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58,18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0,2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=290,9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églalap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693" y="5301208"/>
                <a:ext cx="3746282" cy="83279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églalap 27"/>
              <p:cNvSpPr/>
              <p:nvPr/>
            </p:nvSpPr>
            <p:spPr>
              <a:xfrm>
                <a:off x="45835" y="5517231"/>
                <a:ext cx="3576364" cy="8252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7,27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0,2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=36,35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églalap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5" y="5517231"/>
                <a:ext cx="3576364" cy="82529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zövegdoboz 1"/>
          <p:cNvSpPr txBox="1"/>
          <p:nvPr/>
        </p:nvSpPr>
        <p:spPr>
          <a:xfrm>
            <a:off x="1047496" y="6342522"/>
            <a:ext cx="1766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F=181.75N</a:t>
            </a:r>
            <a:endParaRPr lang="en-US" sz="28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6305311" y="6227934"/>
            <a:ext cx="1766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F=1454.5N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29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3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136308"/>
            <a:ext cx="6445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Ütéseknél fellépő erők – különböző testsúlyesetén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97973"/>
            <a:ext cx="4392488" cy="595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5220072" y="4725144"/>
            <a:ext cx="792088" cy="18277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700808"/>
            <a:ext cx="3456384" cy="2088232"/>
          </a:xfrm>
        </p:spPr>
        <p:txBody>
          <a:bodyPr>
            <a:noAutofit/>
          </a:bodyPr>
          <a:lstStyle/>
          <a:p>
            <a:r>
              <a:rPr lang="hu-HU" sz="3600" dirty="0" smtClean="0"/>
              <a:t>Fej lineáris, és nyak körüli rotációs gyorsulása</a:t>
            </a:r>
            <a:endParaRPr lang="en-US" sz="3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8640"/>
            <a:ext cx="5036879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5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1200"/>
            <a:ext cx="8558053" cy="32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377280" y="6021288"/>
            <a:ext cx="9433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Biomechanics of the head for Olympic </a:t>
            </a:r>
            <a:r>
              <a:rPr lang="en-US" dirty="0" smtClean="0"/>
              <a:t>boxer</a:t>
            </a:r>
            <a:r>
              <a:rPr lang="hu-HU" dirty="0" smtClean="0"/>
              <a:t> p</a:t>
            </a:r>
            <a:r>
              <a:rPr lang="en-US" dirty="0" err="1" smtClean="0"/>
              <a:t>unches</a:t>
            </a:r>
            <a:r>
              <a:rPr lang="en-US" dirty="0" smtClean="0"/>
              <a:t> </a:t>
            </a:r>
            <a:r>
              <a:rPr lang="en-US" dirty="0"/>
              <a:t>to </a:t>
            </a:r>
            <a:r>
              <a:rPr lang="en-US" dirty="0" smtClean="0"/>
              <a:t>the</a:t>
            </a:r>
            <a:r>
              <a:rPr lang="hu-HU" dirty="0" smtClean="0"/>
              <a:t> </a:t>
            </a:r>
            <a:r>
              <a:rPr lang="en-US" dirty="0" smtClean="0"/>
              <a:t>face</a:t>
            </a:r>
            <a:endParaRPr lang="en-US" dirty="0"/>
          </a:p>
          <a:p>
            <a:r>
              <a:rPr lang="en-US" dirty="0"/>
              <a:t>T J </a:t>
            </a:r>
            <a:r>
              <a:rPr lang="en-US" dirty="0" err="1"/>
              <a:t>Walilko</a:t>
            </a:r>
            <a:r>
              <a:rPr lang="en-US" dirty="0"/>
              <a:t>, D C </a:t>
            </a:r>
            <a:r>
              <a:rPr lang="en-US" dirty="0" err="1"/>
              <a:t>Viano</a:t>
            </a:r>
            <a:r>
              <a:rPr lang="en-US" dirty="0"/>
              <a:t>, C A </a:t>
            </a:r>
            <a:r>
              <a:rPr lang="en-US" dirty="0" err="1" smtClean="0"/>
              <a:t>Bir</a:t>
            </a:r>
            <a:r>
              <a:rPr lang="hu-HU" dirty="0" smtClean="0"/>
              <a:t>. J. </a:t>
            </a:r>
            <a:r>
              <a:rPr lang="hu-HU" dirty="0" err="1" smtClean="0"/>
              <a:t>Sports</a:t>
            </a:r>
            <a:r>
              <a:rPr lang="hu-HU" dirty="0" smtClean="0"/>
              <a:t> </a:t>
            </a:r>
            <a:r>
              <a:rPr lang="hu-HU" dirty="0" err="1" smtClean="0"/>
              <a:t>Med</a:t>
            </a:r>
            <a:r>
              <a:rPr lang="hu-HU" dirty="0" smtClean="0"/>
              <a:t>. 2005.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90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ow motion kicking taekwondo tkd(3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048" y="476672"/>
            <a:ext cx="3518520" cy="2638890"/>
          </a:xfrm>
          <a:prstGeom prst="rect">
            <a:avLst/>
          </a:prstGeom>
        </p:spPr>
      </p:pic>
      <p:pic>
        <p:nvPicPr>
          <p:cNvPr id="3" name="slow motion kicking taekwondo tkd(2)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44008" y="1540387"/>
            <a:ext cx="3672408" cy="2754306"/>
          </a:xfrm>
          <a:prstGeom prst="rect">
            <a:avLst/>
          </a:prstGeom>
        </p:spPr>
      </p:pic>
      <p:pic>
        <p:nvPicPr>
          <p:cNvPr id="4" name="slow motion kicking taekwondo tkd(1)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955" y="3717032"/>
            <a:ext cx="3360373" cy="252028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644008" y="5309443"/>
            <a:ext cx="395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Rotációs energia felhasználása</a:t>
            </a:r>
            <a:endParaRPr lang="en-US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5436095" y="501472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err="1" smtClean="0"/>
              <a:t>Rugások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1067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ST KO EVER in MMA - Tornado Kick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1" y="1196753"/>
            <a:ext cx="7230480" cy="404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3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75" y="1700808"/>
            <a:ext cx="2945793" cy="174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789629" y="4612346"/>
            <a:ext cx="3871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u-HU" sz="2000" dirty="0" smtClean="0"/>
              <a:t>kiütés – 1 hónap</a:t>
            </a:r>
          </a:p>
          <a:p>
            <a:pPr marL="342900" indent="-342900">
              <a:buAutoNum type="arabicPeriod"/>
            </a:pPr>
            <a:r>
              <a:rPr lang="hu-HU" sz="2000" dirty="0" smtClean="0"/>
              <a:t>kiütés – 3 hónap</a:t>
            </a:r>
          </a:p>
          <a:p>
            <a:pPr marL="342900" indent="-342900">
              <a:buAutoNum type="arabicPeriod"/>
            </a:pPr>
            <a:r>
              <a:rPr lang="hu-HU" sz="2000" dirty="0" smtClean="0"/>
              <a:t>kiütés – 1 év eltiltás/felfüggesztés</a:t>
            </a:r>
            <a:endParaRPr lang="en-US" sz="20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2131468" y="204279"/>
            <a:ext cx="49600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/>
              <a:t>Kiütés – kiütési pontok</a:t>
            </a:r>
            <a:endParaRPr lang="en-US" sz="4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259632" y="4278287"/>
            <a:ext cx="7268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Az agy tehetetlensége miatt nekipréselődik a koponyának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15987"/>
            <a:ext cx="428625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196013" y="5923339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 törzs edzhető az ütésekkel szemben, a fej nem</a:t>
            </a:r>
          </a:p>
          <a:p>
            <a:r>
              <a:rPr lang="hu-HU" sz="2400" dirty="0" smtClean="0"/>
              <a:t>Magasabb súlycsoportokban gyakoribb a kiütés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0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Ütés               vagy       </a:t>
            </a:r>
            <a:r>
              <a:rPr lang="hu-HU" dirty="0" err="1" smtClean="0"/>
              <a:t>rugás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1187624" y="1628800"/>
            <a:ext cx="1588620" cy="40009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hu-HU" sz="2000" dirty="0" smtClean="0"/>
              <a:t>kisebb ütőtáv</a:t>
            </a:r>
            <a:endParaRPr lang="en-US" sz="2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5724128" y="1633139"/>
            <a:ext cx="2344661" cy="40009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hu-HU" sz="2000" dirty="0" smtClean="0"/>
              <a:t>nagyobb ütőtávolság</a:t>
            </a:r>
            <a:endParaRPr lang="en-US" sz="20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05108" y="2181478"/>
            <a:ext cx="2261368" cy="40009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hu-HU" sz="2000" dirty="0" smtClean="0"/>
              <a:t>gyorsabb kivitelezés</a:t>
            </a:r>
            <a:endParaRPr lang="en-US" sz="20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5329723" y="2169667"/>
            <a:ext cx="3363914" cy="40009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hu-HU" sz="2000" dirty="0" smtClean="0"/>
              <a:t>kivitelezési időtartam nagyobb</a:t>
            </a:r>
            <a:endParaRPr lang="en-US" sz="20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005108" y="2753833"/>
            <a:ext cx="2286247" cy="40009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hu-HU" sz="2000" dirty="0" smtClean="0"/>
              <a:t>Kisebb végtagtömeg</a:t>
            </a:r>
            <a:endParaRPr lang="en-US" sz="20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5342964" y="2746600"/>
            <a:ext cx="34294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Alsó végtagok nagyobb tömege</a:t>
            </a:r>
          </a:p>
          <a:p>
            <a:r>
              <a:rPr lang="hu-HU" sz="2000" dirty="0"/>
              <a:t>Nagyobb rotációs energia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76844" y="3334320"/>
            <a:ext cx="3508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 smtClean="0"/>
              <a:t>2 láb támaszt</a:t>
            </a:r>
          </a:p>
          <a:p>
            <a:pPr algn="ctr"/>
            <a:r>
              <a:rPr lang="hu-HU" sz="2000" dirty="0" smtClean="0"/>
              <a:t>Erő közvetítése a </a:t>
            </a:r>
            <a:r>
              <a:rPr lang="hu-HU" sz="2000" dirty="0" err="1" smtClean="0"/>
              <a:t>támaszólábtól</a:t>
            </a:r>
            <a:r>
              <a:rPr lang="hu-HU" sz="2000" dirty="0" smtClean="0"/>
              <a:t> </a:t>
            </a:r>
            <a:endParaRPr lang="en-US" sz="20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559192" y="3529031"/>
            <a:ext cx="3108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1 lábon állás vagy </a:t>
            </a:r>
            <a:r>
              <a:rPr lang="hu-HU" sz="2000" dirty="0" err="1" smtClean="0"/>
              <a:t>ugrórugás</a:t>
            </a:r>
            <a:endParaRPr lang="hu-HU" sz="2000" dirty="0" smtClean="0"/>
          </a:p>
          <a:p>
            <a:r>
              <a:rPr lang="hu-HU" sz="2000" dirty="0" smtClean="0"/>
              <a:t>instabil egyensúlyi helyzet</a:t>
            </a:r>
            <a:endParaRPr lang="en-US" sz="20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644774" y="4106689"/>
            <a:ext cx="3088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stabilabb egyensúlyi helyzet</a:t>
            </a:r>
            <a:endParaRPr lang="en-US" sz="20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5210744" y="4676622"/>
            <a:ext cx="393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Pontos találathoz precíz koordináció</a:t>
            </a:r>
            <a:endParaRPr lang="en-US" sz="20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19182" y="4683950"/>
            <a:ext cx="4088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Fej mint primer kiütési pont közel van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853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Milyen tényezőkön múlik az ütés „ereje”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1259632" y="1700808"/>
            <a:ext cx="34256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Ütközés   - sebessége</a:t>
            </a:r>
          </a:p>
          <a:p>
            <a:r>
              <a:rPr lang="hu-HU" sz="2400" dirty="0" smtClean="0"/>
              <a:t>	    - időtartama</a:t>
            </a:r>
          </a:p>
          <a:p>
            <a:r>
              <a:rPr lang="hu-HU" sz="2400" dirty="0"/>
              <a:t>	 </a:t>
            </a:r>
            <a:r>
              <a:rPr lang="hu-HU" sz="2400" dirty="0" smtClean="0"/>
              <a:t>   - tömeg</a:t>
            </a:r>
          </a:p>
          <a:p>
            <a:r>
              <a:rPr lang="hu-HU" sz="2400" dirty="0"/>
              <a:t>	</a:t>
            </a:r>
            <a:r>
              <a:rPr lang="hu-HU" sz="2400" dirty="0" smtClean="0"/>
              <a:t>    - ütközési felület</a:t>
            </a:r>
          </a:p>
          <a:p>
            <a:r>
              <a:rPr lang="hu-HU" sz="2400" dirty="0"/>
              <a:t>	</a:t>
            </a:r>
            <a:r>
              <a:rPr lang="hu-HU" sz="2400" dirty="0" smtClean="0"/>
              <a:t>    - ütközési szám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zövegdoboz 4"/>
              <p:cNvSpPr txBox="1"/>
              <p:nvPr/>
            </p:nvSpPr>
            <p:spPr>
              <a:xfrm>
                <a:off x="5009057" y="1883229"/>
                <a:ext cx="2855269" cy="787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𝐹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en-US" sz="2400" i="1">
                          <a:latin typeface="Cambria Math"/>
                        </a:rPr>
                        <m:t>𝑚</m:t>
                      </m:r>
                      <m:r>
                        <a:rPr lang="en-US" sz="2400" i="1"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  <a:sym typeface="Symbol"/>
                            </a:rPr>
                            <m:t></m:t>
                          </m:r>
                          <m:r>
                            <a:rPr lang="en-US" sz="2400" i="1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  <a:sym typeface="Symbol"/>
                            </a:rPr>
                            <m:t></m:t>
                          </m:r>
                          <m:r>
                            <a:rPr lang="en-US" sz="2400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en-US" sz="2400" i="1">
                          <a:latin typeface="Cambria Math"/>
                        </a:rPr>
                        <m:t>𝑚</m:t>
                      </m:r>
                      <m:r>
                        <a:rPr lang="en-US" sz="2400" i="1">
                          <a:latin typeface="Cambria Math"/>
                        </a:rPr>
                        <m:t>∗</m:t>
                      </m:r>
                      <m:r>
                        <a:rPr lang="en-US" sz="2400" i="1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Szövegdoboz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057" y="1883229"/>
                <a:ext cx="2855269" cy="7870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églalap 6"/>
              <p:cNvSpPr/>
              <p:nvPr/>
            </p:nvSpPr>
            <p:spPr>
              <a:xfrm>
                <a:off x="5478768" y="3007636"/>
                <a:ext cx="1915845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𝐸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𝑚</m:t>
                      </m:r>
                      <m:r>
                        <a:rPr lang="en-US" sz="2400" i="1">
                          <a:latin typeface="Cambria Math"/>
                        </a:rPr>
                        <m:t>∗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églalap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8768" y="3007636"/>
                <a:ext cx="1915845" cy="78380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églalap 7"/>
              <p:cNvSpPr/>
              <p:nvPr/>
            </p:nvSpPr>
            <p:spPr>
              <a:xfrm>
                <a:off x="5916644" y="4103005"/>
                <a:ext cx="1040093" cy="7813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𝑃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églalap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6644" y="4103005"/>
                <a:ext cx="1040093" cy="78136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églalap 8"/>
              <p:cNvSpPr/>
              <p:nvPr/>
            </p:nvSpPr>
            <p:spPr>
              <a:xfrm>
                <a:off x="3563888" y="5085184"/>
                <a:ext cx="4884414" cy="869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+(1+</m:t>
                          </m:r>
                          <m:r>
                            <a:rPr lang="en-US" sz="2400" i="1">
                              <a:latin typeface="Cambria Math"/>
                            </a:rPr>
                            <m:t>𝑘</m:t>
                          </m:r>
                          <m:r>
                            <a:rPr lang="en-US" sz="2400" i="1">
                              <a:latin typeface="Cambria Math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églalap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5085184"/>
                <a:ext cx="4884414" cy="86953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568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Golf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643064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2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85110"/>
            <a:ext cx="8229600" cy="1143000"/>
          </a:xfrm>
        </p:spPr>
        <p:txBody>
          <a:bodyPr/>
          <a:lstStyle/>
          <a:p>
            <a:r>
              <a:rPr lang="hu-HU" dirty="0" smtClean="0"/>
              <a:t>Tenisz szerva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74" y="1124744"/>
            <a:ext cx="4200525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églalap 4"/>
              <p:cNvSpPr/>
              <p:nvPr/>
            </p:nvSpPr>
            <p:spPr>
              <a:xfrm>
                <a:off x="4462092" y="1228110"/>
                <a:ext cx="27755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𝑡𝑒𝑛𝑖𝑠𝑧𝑙𝑎𝑏𝑑𝑎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=58</m:t>
                      </m:r>
                      <m:r>
                        <a:rPr lang="en-US" sz="2400" i="1"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églalap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2092" y="1228110"/>
                <a:ext cx="2775568" cy="461665"/>
              </a:xfrm>
              <a:prstGeom prst="rect">
                <a:avLst/>
              </a:prstGeom>
              <a:blipFill rotWithShape="1">
                <a:blip r:embed="rId3"/>
                <a:stretch>
                  <a:fillRect r="-440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églalap 5"/>
              <p:cNvSpPr/>
              <p:nvPr/>
            </p:nvSpPr>
            <p:spPr>
              <a:xfrm>
                <a:off x="4504371" y="2060848"/>
                <a:ext cx="19116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ü</m:t>
                          </m:r>
                          <m:r>
                            <a:rPr lang="en-US" sz="2400" i="1">
                              <a:latin typeface="Cambria Math"/>
                            </a:rPr>
                            <m:t>𝑡𝑘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hu-HU" sz="2400" b="0" i="1" smtClean="0">
                          <a:latin typeface="Cambria Math"/>
                        </a:rPr>
                        <m:t>15</m:t>
                      </m:r>
                      <m:r>
                        <a:rPr lang="en-US" sz="2400" i="1">
                          <a:latin typeface="Cambria Math"/>
                        </a:rPr>
                        <m:t>𝑐𝑚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églalap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371" y="2060848"/>
                <a:ext cx="1911614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églalap 6"/>
              <p:cNvSpPr/>
              <p:nvPr/>
            </p:nvSpPr>
            <p:spPr>
              <a:xfrm>
                <a:off x="4246067" y="2634727"/>
                <a:ext cx="3837845" cy="7937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𝑠𝑧𝑒𝑟𝑣𝑎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=210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𝑘𝑚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h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=58.3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églalap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6067" y="2634727"/>
                <a:ext cx="3837845" cy="79374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églalap 7"/>
              <p:cNvSpPr/>
              <p:nvPr/>
            </p:nvSpPr>
            <p:spPr>
              <a:xfrm>
                <a:off x="4139952" y="3571956"/>
                <a:ext cx="3293401" cy="8336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á</m:t>
                          </m:r>
                          <m:r>
                            <a:rPr lang="en-US" sz="2400" i="1">
                              <a:latin typeface="Cambria Math"/>
                            </a:rPr>
                            <m:t>𝑡𝑙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  <m:r>
                            <a:rPr lang="en-US" sz="2400" i="1">
                              <a:latin typeface="Cambria Math"/>
                            </a:rPr>
                            <m:t>𝑠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hu-HU" sz="2400" b="0" i="1" smtClean="0">
                          <a:latin typeface="Cambria Math"/>
                        </a:rPr>
                        <m:t>11329.6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églalap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3571956"/>
                <a:ext cx="3293401" cy="83362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églalap 8"/>
              <p:cNvSpPr/>
              <p:nvPr/>
            </p:nvSpPr>
            <p:spPr>
              <a:xfrm>
                <a:off x="4139952" y="4684494"/>
                <a:ext cx="390953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á</m:t>
                          </m:r>
                          <m:r>
                            <a:rPr lang="en-US" sz="2400" i="1">
                              <a:latin typeface="Cambria Math"/>
                            </a:rPr>
                            <m:t>𝑡𝑙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en-US" sz="2400" i="1">
                          <a:latin typeface="Cambria Math"/>
                        </a:rPr>
                        <m:t>𝑚</m:t>
                      </m:r>
                      <m:r>
                        <a:rPr lang="en-US" sz="2400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á</m:t>
                          </m:r>
                          <m:r>
                            <a:rPr lang="en-US" sz="2400" i="1">
                              <a:latin typeface="Cambria Math"/>
                            </a:rPr>
                            <m:t>𝑡𝑙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hu-HU" sz="240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0.058∗</m:t>
                      </m:r>
                      <m:r>
                        <a:rPr lang="hu-HU" sz="2400" b="0" i="1" smtClean="0">
                          <a:latin typeface="Cambria Math"/>
                        </a:rPr>
                        <m:t>11329.6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hu-HU" sz="2400" b="0" i="1" smtClean="0">
                          <a:latin typeface="Cambria Math"/>
                        </a:rPr>
                        <m:t>657.11</m:t>
                      </m:r>
                      <m:r>
                        <a:rPr lang="hu-HU" sz="24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églalap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4684494"/>
                <a:ext cx="3909532" cy="8309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églalap 9"/>
              <p:cNvSpPr/>
              <p:nvPr/>
            </p:nvSpPr>
            <p:spPr>
              <a:xfrm>
                <a:off x="4462092" y="5729183"/>
                <a:ext cx="3779240" cy="5052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𝑚𝑎𝑥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á</m:t>
                          </m:r>
                          <m:r>
                            <a:rPr lang="en-US" sz="2400" i="1">
                              <a:latin typeface="Cambria Math"/>
                            </a:rPr>
                            <m:t>𝑡𝑙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∗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e>
                      </m:rad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hu-HU" sz="2400" b="0" i="1" smtClean="0">
                          <a:latin typeface="Cambria Math"/>
                        </a:rPr>
                        <m:t>926.5</m:t>
                      </m:r>
                      <m:r>
                        <a:rPr lang="en-US" sz="2400" i="1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églalap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2092" y="5729183"/>
                <a:ext cx="3779240" cy="50520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720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Röplabda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14475"/>
            <a:ext cx="571500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69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 Guide To Spiking A Volleyball(1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836712"/>
            <a:ext cx="5777722" cy="3268960"/>
          </a:xfrm>
        </p:spPr>
      </p:pic>
      <p:sp>
        <p:nvSpPr>
          <p:cNvPr id="5" name="Téglalap 4"/>
          <p:cNvSpPr/>
          <p:nvPr/>
        </p:nvSpPr>
        <p:spPr>
          <a:xfrm>
            <a:off x="395536" y="5337679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Analysis of the volleyball spike: </a:t>
            </a:r>
            <a:r>
              <a:rPr lang="en-US" b="1" dirty="0" smtClean="0"/>
              <a:t>relationships</a:t>
            </a:r>
            <a:r>
              <a:rPr lang="hu-HU" b="1" dirty="0" smtClean="0"/>
              <a:t> </a:t>
            </a:r>
            <a:r>
              <a:rPr lang="en-US" b="1" dirty="0" smtClean="0"/>
              <a:t>between </a:t>
            </a:r>
            <a:r>
              <a:rPr lang="en-US" b="1" dirty="0"/>
              <a:t>several parameters and the speed of the </a:t>
            </a:r>
            <a:r>
              <a:rPr lang="en-US" b="1" dirty="0" smtClean="0"/>
              <a:t>ball</a:t>
            </a:r>
            <a:r>
              <a:rPr lang="hu-HU" b="1" dirty="0" smtClean="0"/>
              <a:t>.</a:t>
            </a:r>
            <a:r>
              <a:rPr lang="en-US" dirty="0" smtClean="0"/>
              <a:t> </a:t>
            </a:r>
            <a:r>
              <a:rPr lang="en-US" b="1" dirty="0"/>
              <a:t>M. </a:t>
            </a:r>
            <a:r>
              <a:rPr lang="en-US" b="1" dirty="0" err="1"/>
              <a:t>Cloes</a:t>
            </a:r>
            <a:endParaRPr lang="en-US" dirty="0"/>
          </a:p>
        </p:txBody>
      </p:sp>
      <p:sp>
        <p:nvSpPr>
          <p:cNvPr id="6" name="Szövegdoboz 5"/>
          <p:cNvSpPr txBox="1"/>
          <p:nvPr/>
        </p:nvSpPr>
        <p:spPr>
          <a:xfrm>
            <a:off x="6588224" y="1916832"/>
            <a:ext cx="2310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v</a:t>
            </a:r>
            <a:r>
              <a:rPr lang="hu-HU" dirty="0" err="1" smtClean="0"/>
              <a:t>átl</a:t>
            </a:r>
            <a:r>
              <a:rPr lang="hu-HU" sz="2400" dirty="0" smtClean="0"/>
              <a:t>=100.91km/h</a:t>
            </a:r>
            <a:endParaRPr lang="en-US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6588224" y="2513123"/>
            <a:ext cx="196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h</a:t>
            </a:r>
            <a:r>
              <a:rPr lang="hu-HU" dirty="0" err="1" smtClean="0"/>
              <a:t>átl</a:t>
            </a:r>
            <a:r>
              <a:rPr lang="hu-HU" sz="2400" dirty="0" smtClean="0"/>
              <a:t>=321.82cm</a:t>
            </a:r>
            <a:endParaRPr lang="en-US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3563888" y="5660844"/>
            <a:ext cx="2609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Belga 1.liga adatai alapján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64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0"/>
            <a:ext cx="10350500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11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7259"/>
            <a:ext cx="3783682" cy="209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649958" y="6237312"/>
            <a:ext cx="7326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Kinematic Analysis of the Volleyball Back Row Jump </a:t>
            </a:r>
            <a:r>
              <a:rPr lang="en-US" dirty="0" smtClean="0">
                <a:solidFill>
                  <a:prstClr val="black"/>
                </a:solidFill>
              </a:rPr>
              <a:t>Spike</a:t>
            </a:r>
            <a:r>
              <a:rPr lang="hu-HU" dirty="0" smtClean="0">
                <a:solidFill>
                  <a:prstClr val="black"/>
                </a:solidFill>
              </a:rPr>
              <a:t>. </a:t>
            </a:r>
            <a:r>
              <a:rPr lang="en-US" dirty="0" err="1" smtClean="0">
                <a:solidFill>
                  <a:prstClr val="black"/>
                </a:solidFill>
              </a:rPr>
              <a:t>Chenfu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Huang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945" y="2351038"/>
            <a:ext cx="639127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4644008" y="4149080"/>
            <a:ext cx="309634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3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89827" y="404664"/>
            <a:ext cx="8229600" cy="1143000"/>
          </a:xfrm>
        </p:spPr>
        <p:txBody>
          <a:bodyPr>
            <a:normAutofit/>
          </a:bodyPr>
          <a:lstStyle/>
          <a:p>
            <a:r>
              <a:rPr lang="hu-HU" sz="3600" dirty="0"/>
              <a:t>R</a:t>
            </a:r>
            <a:r>
              <a:rPr lang="hu-HU" sz="3600" dirty="0" smtClean="0"/>
              <a:t>öplabda nyitás</a:t>
            </a:r>
            <a:endParaRPr lang="en-US" sz="3600" dirty="0"/>
          </a:p>
        </p:txBody>
      </p:sp>
      <p:sp>
        <p:nvSpPr>
          <p:cNvPr id="4" name="Téglalap 3"/>
          <p:cNvSpPr/>
          <p:nvPr/>
        </p:nvSpPr>
        <p:spPr>
          <a:xfrm>
            <a:off x="668319" y="640107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SERVE SPEED ANALYSIS IN MEN’S </a:t>
            </a:r>
            <a:r>
              <a:rPr lang="en-US" sz="1400" dirty="0" smtClean="0"/>
              <a:t>VOLLEYBALL</a:t>
            </a:r>
            <a:r>
              <a:rPr lang="hu-HU" sz="1400" dirty="0" smtClean="0"/>
              <a:t> </a:t>
            </a:r>
            <a:r>
              <a:rPr lang="en-US" sz="1400" dirty="0" err="1" smtClean="0"/>
              <a:t>Häyrinen</a:t>
            </a:r>
            <a:r>
              <a:rPr lang="en-US" sz="1400" dirty="0"/>
              <a:t>, M.</a:t>
            </a:r>
          </a:p>
        </p:txBody>
      </p:sp>
      <p:pic>
        <p:nvPicPr>
          <p:cNvPr id="6" name="Jump Topspin Serve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692" y="567819"/>
            <a:ext cx="5059627" cy="379472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781" y="2852936"/>
            <a:ext cx="5405219" cy="330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923928" y="6032858"/>
            <a:ext cx="2070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pörgetett felugrásos</a:t>
            </a:r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6150615" y="6022836"/>
            <a:ext cx="1135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/>
              <a:t>felugrásos</a:t>
            </a:r>
          </a:p>
          <a:p>
            <a:pPr algn="ctr"/>
            <a:r>
              <a:rPr lang="hu-HU" dirty="0" smtClean="0"/>
              <a:t>lebegő</a:t>
            </a:r>
            <a:endParaRPr lang="en-US" dirty="0"/>
          </a:p>
        </p:txBody>
      </p:sp>
      <p:sp>
        <p:nvSpPr>
          <p:cNvPr id="7" name="Szövegdoboz 6"/>
          <p:cNvSpPr txBox="1"/>
          <p:nvPr/>
        </p:nvSpPr>
        <p:spPr>
          <a:xfrm>
            <a:off x="7812360" y="6112986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lebegő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82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33" y="2204864"/>
            <a:ext cx="5939086" cy="242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2432680" y="4958654"/>
            <a:ext cx="603041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Centre of mass horizontal and </a:t>
            </a:r>
            <a:r>
              <a:rPr lang="en-US" sz="2000" dirty="0"/>
              <a:t>vertical</a:t>
            </a:r>
            <a:r>
              <a:rPr lang="en-US" dirty="0"/>
              <a:t> velocities at take-off were 2.76±0.35 </a:t>
            </a:r>
            <a:r>
              <a:rPr lang="en-US" dirty="0" smtClean="0"/>
              <a:t>m</a:t>
            </a:r>
            <a:r>
              <a:rPr lang="hu-HU" dirty="0" smtClean="0"/>
              <a:t>/</a:t>
            </a:r>
            <a:r>
              <a:rPr lang="en-US" dirty="0" smtClean="0"/>
              <a:t>s </a:t>
            </a:r>
            <a:r>
              <a:rPr lang="en-US" dirty="0"/>
              <a:t>and 2.77±0.35 </a:t>
            </a:r>
            <a:r>
              <a:rPr lang="en-US" dirty="0" smtClean="0"/>
              <a:t>m</a:t>
            </a:r>
            <a:r>
              <a:rPr lang="hu-HU" dirty="0" smtClean="0"/>
              <a:t>/</a:t>
            </a:r>
            <a:r>
              <a:rPr lang="en-US" dirty="0" smtClean="0"/>
              <a:t>s </a:t>
            </a:r>
            <a:r>
              <a:rPr lang="en-US" dirty="0"/>
              <a:t>respectively</a:t>
            </a:r>
          </a:p>
        </p:txBody>
      </p:sp>
      <p:sp>
        <p:nvSpPr>
          <p:cNvPr id="5" name="Téglalap 4"/>
          <p:cNvSpPr/>
          <p:nvPr/>
        </p:nvSpPr>
        <p:spPr>
          <a:xfrm>
            <a:off x="755576" y="6421665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3D Kinematic Analysis of the Volleyball </a:t>
            </a:r>
            <a:r>
              <a:rPr lang="en-US" dirty="0" smtClean="0"/>
              <a:t>Jump</a:t>
            </a:r>
            <a:r>
              <a:rPr lang="hu-HU" dirty="0" smtClean="0"/>
              <a:t> </a:t>
            </a:r>
            <a:r>
              <a:rPr lang="en-US" dirty="0" smtClean="0"/>
              <a:t>Serve</a:t>
            </a:r>
            <a:r>
              <a:rPr lang="hu-HU" dirty="0" smtClean="0"/>
              <a:t>. </a:t>
            </a:r>
            <a:r>
              <a:rPr lang="en-US" dirty="0" smtClean="0"/>
              <a:t>Simon </a:t>
            </a:r>
            <a:r>
              <a:rPr lang="en-US" dirty="0"/>
              <a:t>Coleman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39" y="116632"/>
            <a:ext cx="28384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971600" y="5635762"/>
            <a:ext cx="7791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 sportoló vízszintes repülési sebessége  hozzáadódik a labda</a:t>
            </a:r>
          </a:p>
          <a:p>
            <a:pPr algn="ctr"/>
            <a:r>
              <a:rPr lang="hu-HU" sz="2400" dirty="0" smtClean="0"/>
              <a:t> sebességéhez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84995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43808" y="476672"/>
            <a:ext cx="3322712" cy="604663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A húrozás szerepe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1235268" y="1890861"/>
            <a:ext cx="5651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Labda az ütközési energia 40-45%-át nyeli el</a:t>
            </a:r>
            <a:endParaRPr lang="en-US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235268" y="2328555"/>
            <a:ext cx="632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Az ütő húrja az ütközési energia 8-10%-át nyeli el </a:t>
            </a:r>
            <a:endParaRPr lang="en-US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472411" y="2994470"/>
            <a:ext cx="3818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Ha keményebb a húrozás</a:t>
            </a:r>
            <a:endParaRPr lang="en-US" sz="28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4971321" y="2994469"/>
            <a:ext cx="3254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Ha lágyabb a húrozás</a:t>
            </a:r>
            <a:endParaRPr lang="en-US" sz="28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309051" y="3683621"/>
            <a:ext cx="3883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Labda deformációja nagyobb</a:t>
            </a:r>
            <a:endParaRPr lang="en-US" sz="24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899832" y="4873732"/>
            <a:ext cx="2973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Kisebb sebesség az ütközés után</a:t>
            </a:r>
            <a:endParaRPr lang="en-US" sz="24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043608" y="4412064"/>
            <a:ext cx="428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Nagyobb veszteség</a:t>
            </a:r>
            <a:endParaRPr lang="en-US" sz="24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873418" y="5574431"/>
            <a:ext cx="2898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Rövidebb ütközési idő</a:t>
            </a:r>
            <a:endParaRPr lang="en-US" sz="24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96630" y="6076619"/>
            <a:ext cx="3464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Pontosabb irányíthatóság</a:t>
            </a:r>
            <a:endParaRPr lang="en-US" sz="24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4739812" y="3962000"/>
            <a:ext cx="3883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Labda deformációja kisebb</a:t>
            </a:r>
            <a:endParaRPr lang="en-US" sz="24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4739812" y="3493946"/>
            <a:ext cx="3506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Húr deformációja nagyobb</a:t>
            </a:r>
            <a:endParaRPr lang="en-US" sz="24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4813349" y="4873729"/>
            <a:ext cx="2973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Nagyobb sebesség az ütközés után</a:t>
            </a:r>
            <a:endParaRPr lang="en-US" sz="24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4846232" y="5574431"/>
            <a:ext cx="2907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Hosszabb ütközési idő</a:t>
            </a:r>
            <a:endParaRPr lang="en-US" sz="24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4646837" y="6076620"/>
            <a:ext cx="3692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Pontatlanabb irányíthatóság</a:t>
            </a:r>
            <a:endParaRPr lang="en-US" sz="24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5159022" y="4412066"/>
            <a:ext cx="428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Kisebb veszteség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576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Ütési sebességek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81262"/>
            <a:ext cx="8939127" cy="228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6588224" y="2924944"/>
            <a:ext cx="1224136" cy="172819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3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ederer Forehand in Slow Mo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9056" y="2511936"/>
            <a:ext cx="3815040" cy="2861280"/>
          </a:xfrm>
          <a:prstGeom prst="rect">
            <a:avLst/>
          </a:prstGeom>
        </p:spPr>
      </p:pic>
      <p:pic>
        <p:nvPicPr>
          <p:cNvPr id="3" name="Roger Federer Forehand on the APAS System(1)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4008" y="2483728"/>
            <a:ext cx="4287718" cy="2852896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403648" y="548680"/>
            <a:ext cx="5502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err="1" smtClean="0"/>
              <a:t>Federer</a:t>
            </a:r>
            <a:r>
              <a:rPr lang="hu-HU" sz="4000" dirty="0" smtClean="0"/>
              <a:t> tenyeres elemzés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8647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11258"/>
            <a:ext cx="2087273" cy="271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1080120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A mozgási energia hány %-a fordítódik a labda gyorsítására?</a:t>
            </a:r>
            <a:endParaRPr lang="en-US" dirty="0"/>
          </a:p>
        </p:txBody>
      </p:sp>
      <p:cxnSp>
        <p:nvCxnSpPr>
          <p:cNvPr id="6" name="Egyenes összekötő 5"/>
          <p:cNvCxnSpPr/>
          <p:nvPr/>
        </p:nvCxnSpPr>
        <p:spPr>
          <a:xfrm>
            <a:off x="1043608" y="1340768"/>
            <a:ext cx="144016" cy="30243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alagnyíl balra 11"/>
          <p:cNvSpPr/>
          <p:nvPr/>
        </p:nvSpPr>
        <p:spPr>
          <a:xfrm>
            <a:off x="1115616" y="1330623"/>
            <a:ext cx="216024" cy="234354"/>
          </a:xfrm>
          <a:prstGeom prst="curved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" name="Egyenes összekötő nyíllal 13"/>
          <p:cNvCxnSpPr/>
          <p:nvPr/>
        </p:nvCxnSpPr>
        <p:spPr>
          <a:xfrm>
            <a:off x="1115616" y="2832236"/>
            <a:ext cx="1468992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1579959" y="3037366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1.7m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églalap 15"/>
              <p:cNvSpPr/>
              <p:nvPr/>
            </p:nvSpPr>
            <p:spPr>
              <a:xfrm>
                <a:off x="2987824" y="858893"/>
                <a:ext cx="3541290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=71∗1.6=114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𝑘𝑚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h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=31.5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églalap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858893"/>
                <a:ext cx="3541290" cy="61831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églalap 16"/>
              <p:cNvSpPr/>
              <p:nvPr/>
            </p:nvSpPr>
            <p:spPr>
              <a:xfrm>
                <a:off x="3995936" y="1477204"/>
                <a:ext cx="1901418" cy="5653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𝜔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=18.6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𝑠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églalap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1477204"/>
                <a:ext cx="1901418" cy="56534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églalap 17"/>
              <p:cNvSpPr/>
              <p:nvPr/>
            </p:nvSpPr>
            <p:spPr>
              <a:xfrm>
                <a:off x="3131840" y="2054439"/>
                <a:ext cx="2355004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𝛳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  <m:r>
                            <a:rPr lang="en-US" i="1">
                              <a:latin typeface="Cambria Math"/>
                            </a:rPr>
                            <m:t>ö</m:t>
                          </m:r>
                          <m:r>
                            <a:rPr lang="en-US" i="1">
                              <a:latin typeface="Cambria Math"/>
                            </a:rPr>
                            <m:t>𝑟𝑧𝑠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=0.3938</m:t>
                      </m:r>
                      <m:r>
                        <a:rPr lang="en-US" i="1">
                          <a:latin typeface="Cambria Math"/>
                        </a:rPr>
                        <m:t>𝑘𝑔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églalap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2054439"/>
                <a:ext cx="2355004" cy="375552"/>
              </a:xfrm>
              <a:prstGeom prst="rect">
                <a:avLst/>
              </a:prstGeom>
              <a:blipFill rotWithShape="1">
                <a:blip r:embed="rId5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églalap 18"/>
              <p:cNvSpPr/>
              <p:nvPr/>
            </p:nvSpPr>
            <p:spPr>
              <a:xfrm>
                <a:off x="5685381" y="2054439"/>
                <a:ext cx="2226763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𝛳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𝑘𝑎𝑟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=0.9687</m:t>
                      </m:r>
                      <m:r>
                        <a:rPr lang="en-US" i="1">
                          <a:latin typeface="Cambria Math"/>
                        </a:rPr>
                        <m:t>𝑘𝑔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églalap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381" y="2054439"/>
                <a:ext cx="2226763" cy="375552"/>
              </a:xfrm>
              <a:prstGeom prst="rect">
                <a:avLst/>
              </a:prstGeom>
              <a:blipFill rotWithShape="1">
                <a:blip r:embed="rId6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églalap 19"/>
              <p:cNvSpPr/>
              <p:nvPr/>
            </p:nvSpPr>
            <p:spPr>
              <a:xfrm>
                <a:off x="4499992" y="2429991"/>
                <a:ext cx="1702582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𝑓𝑜𝑟𝑔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𝛳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églalap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2429991"/>
                <a:ext cx="1702582" cy="61093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églalap 20"/>
              <p:cNvSpPr/>
              <p:nvPr/>
            </p:nvSpPr>
            <p:spPr>
              <a:xfrm>
                <a:off x="2584608" y="3129048"/>
                <a:ext cx="5515783" cy="610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𝑓𝑜𝑟𝑔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 0.9687∗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18.6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0.3938∗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18.6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=235</m:t>
                      </m:r>
                      <m:r>
                        <a:rPr lang="en-US" i="1">
                          <a:latin typeface="Cambria Math"/>
                        </a:rPr>
                        <m:t>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églalap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608" y="3129048"/>
                <a:ext cx="5515783" cy="61093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églalap 21"/>
              <p:cNvSpPr/>
              <p:nvPr/>
            </p:nvSpPr>
            <p:spPr>
              <a:xfrm>
                <a:off x="3040522" y="3783603"/>
                <a:ext cx="4603953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𝑚𝑜𝑧𝑔𝑙𝑎𝑏𝑑𝑎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0.058∗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34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=32.2</m:t>
                      </m:r>
                      <m:r>
                        <a:rPr lang="en-US" i="1">
                          <a:latin typeface="Cambria Math"/>
                        </a:rPr>
                        <m:t>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églalap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522" y="3783603"/>
                <a:ext cx="4603953" cy="61093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églalap 22"/>
              <p:cNvSpPr/>
              <p:nvPr/>
            </p:nvSpPr>
            <p:spPr>
              <a:xfrm>
                <a:off x="3040522" y="4627592"/>
                <a:ext cx="5531001" cy="10336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𝑚𝑜𝑧𝑔𝑙𝑎𝑏𝑑𝑎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𝑓𝑜𝑟𝑔</m:t>
                              </m:r>
                            </m:sub>
                          </m:sSub>
                        </m:den>
                      </m:f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32.2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235</m:t>
                          </m:r>
                        </m:den>
                      </m:f>
                      <m:r>
                        <a:rPr lang="en-US" sz="2800" i="1">
                          <a:latin typeface="Cambria Math"/>
                        </a:rPr>
                        <m:t>=0.13</m:t>
                      </m:r>
                      <m:r>
                        <a:rPr lang="hu-HU" sz="2800" b="0" i="1" smtClean="0">
                          <a:latin typeface="Cambria Math"/>
                        </a:rPr>
                        <m:t> </m:t>
                      </m:r>
                      <m:r>
                        <a:rPr lang="hu-HU" sz="2800" b="0" i="1" smtClean="0">
                          <a:latin typeface="Cambria Math"/>
                          <a:sym typeface="Symbol"/>
                        </a:rPr>
                        <m:t> 13%</m:t>
                      </m:r>
                      <m:r>
                        <a:rPr lang="en-US" sz="28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églalap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522" y="4627592"/>
                <a:ext cx="5531001" cy="103368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olyamatábra: Mágneslemez 23"/>
          <p:cNvSpPr/>
          <p:nvPr/>
        </p:nvSpPr>
        <p:spPr>
          <a:xfrm>
            <a:off x="899592" y="2348880"/>
            <a:ext cx="432048" cy="936104"/>
          </a:xfrm>
          <a:prstGeom prst="flowChartMagneticDisk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lyamatábra: Közvetlen elérésű tárolás 24"/>
          <p:cNvSpPr/>
          <p:nvPr/>
        </p:nvSpPr>
        <p:spPr>
          <a:xfrm>
            <a:off x="1187624" y="2454019"/>
            <a:ext cx="648072" cy="152734"/>
          </a:xfrm>
          <a:prstGeom prst="flowChartMagneticDrum">
            <a:avLst/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zövegdoboz 1"/>
          <p:cNvSpPr txBox="1"/>
          <p:nvPr/>
        </p:nvSpPr>
        <p:spPr>
          <a:xfrm>
            <a:off x="6372290" y="1529045"/>
            <a:ext cx="148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v</a:t>
            </a:r>
            <a:r>
              <a:rPr lang="hu-HU" sz="1600" dirty="0" err="1" smtClean="0"/>
              <a:t>labda</a:t>
            </a:r>
            <a:r>
              <a:rPr lang="hu-HU" dirty="0" smtClean="0"/>
              <a:t>=34m/s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611560" y="5672433"/>
            <a:ext cx="7820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A test mozgási energiájának amit az izmok munkájából nyert </a:t>
            </a:r>
            <a:r>
              <a:rPr lang="hu-HU" sz="2000" b="1" dirty="0" smtClean="0"/>
              <a:t>13%-a </a:t>
            </a:r>
            <a:r>
              <a:rPr lang="hu-HU" sz="2000" dirty="0" smtClean="0"/>
              <a:t>fordítódik a labda gyorsítására! Mechanikai szempontból ekkora az ütés hatásfoka!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2371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8" y="2662238"/>
            <a:ext cx="8995762" cy="217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pörgetés </a:t>
            </a:r>
            <a:endParaRPr lang="en-US" dirty="0"/>
          </a:p>
        </p:txBody>
      </p:sp>
      <p:sp>
        <p:nvSpPr>
          <p:cNvPr id="5" name="Ellipszis 4"/>
          <p:cNvSpPr/>
          <p:nvPr/>
        </p:nvSpPr>
        <p:spPr>
          <a:xfrm>
            <a:off x="5868144" y="3429000"/>
            <a:ext cx="216024" cy="2160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zis 7"/>
          <p:cNvSpPr/>
          <p:nvPr/>
        </p:nvSpPr>
        <p:spPr>
          <a:xfrm>
            <a:off x="6588224" y="3068960"/>
            <a:ext cx="216024" cy="2160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zalagnyíl felfelé 5"/>
          <p:cNvSpPr/>
          <p:nvPr/>
        </p:nvSpPr>
        <p:spPr>
          <a:xfrm flipH="1">
            <a:off x="5508104" y="3749700"/>
            <a:ext cx="720080" cy="327372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Szalagnyíl felfelé 9"/>
          <p:cNvSpPr/>
          <p:nvPr/>
        </p:nvSpPr>
        <p:spPr>
          <a:xfrm flipH="1" flipV="1">
            <a:off x="6275260" y="2592851"/>
            <a:ext cx="841951" cy="362202"/>
          </a:xfrm>
          <a:prstGeom prst="curved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236296" y="2592851"/>
            <a:ext cx="1269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B050"/>
                </a:solidFill>
              </a:rPr>
              <a:t>Pörgetés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275260" y="3913386"/>
            <a:ext cx="1067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0000"/>
                </a:solidFill>
              </a:rPr>
              <a:t>Nyesés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35679" y="5506211"/>
            <a:ext cx="7724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/>
              <a:t>A labda forgása miatt transzlációs mellett rotációs energiával</a:t>
            </a:r>
          </a:p>
          <a:p>
            <a:pPr algn="ctr"/>
            <a:r>
              <a:rPr lang="hu-HU" sz="2400" dirty="0" smtClean="0"/>
              <a:t> is rendelkezik</a:t>
            </a:r>
            <a:endParaRPr lang="en-US" sz="24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535678" y="2815149"/>
            <a:ext cx="2603983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/>
              <a:t>Labda magasabbra pattan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148238" y="4828510"/>
            <a:ext cx="413933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/>
              <a:t>Labda „megcsúszik”, alacsonyabbra pattan</a:t>
            </a:r>
            <a:endParaRPr lang="en-US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74609" y="3380368"/>
            <a:ext cx="138185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/>
              <a:t>Nincs pörgés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75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 animBg="1"/>
      <p:bldP spid="10" grpId="0" animBg="1"/>
      <p:bldP spid="7" grpId="0"/>
      <p:bldP spid="9" grpId="0"/>
      <p:bldP spid="11" grpId="0"/>
      <p:bldP spid="3" grpId="0" animBg="1"/>
      <p:bldP spid="4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4321" y="-99392"/>
            <a:ext cx="8229600" cy="1143000"/>
          </a:xfrm>
        </p:spPr>
        <p:txBody>
          <a:bodyPr/>
          <a:lstStyle/>
          <a:p>
            <a:r>
              <a:rPr lang="hu-HU" dirty="0" err="1" smtClean="0"/>
              <a:t>Federer</a:t>
            </a:r>
            <a:r>
              <a:rPr lang="hu-HU" dirty="0" smtClean="0"/>
              <a:t> </a:t>
            </a:r>
            <a:r>
              <a:rPr lang="hu-HU" dirty="0" err="1" smtClean="0"/>
              <a:t>vs</a:t>
            </a:r>
            <a:r>
              <a:rPr lang="hu-HU" dirty="0" smtClean="0"/>
              <a:t> </a:t>
            </a:r>
            <a:r>
              <a:rPr lang="hu-HU" dirty="0" err="1" smtClean="0"/>
              <a:t>Nadal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584" y="908720"/>
            <a:ext cx="610552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83568" y="4437112"/>
            <a:ext cx="2330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1. </a:t>
            </a:r>
            <a:r>
              <a:rPr lang="hu-HU" sz="2400" dirty="0" err="1" smtClean="0"/>
              <a:t>Nadal</a:t>
            </a:r>
            <a:r>
              <a:rPr lang="hu-HU" sz="2400" dirty="0" smtClean="0"/>
              <a:t> balkezes</a:t>
            </a:r>
            <a:endParaRPr lang="en-US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3275856" y="4437112"/>
            <a:ext cx="5362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2. </a:t>
            </a:r>
            <a:r>
              <a:rPr lang="hu-HU" sz="2400" dirty="0" err="1" smtClean="0"/>
              <a:t>Federer</a:t>
            </a:r>
            <a:r>
              <a:rPr lang="hu-HU" sz="2400" dirty="0" smtClean="0"/>
              <a:t> jobbkezes, egykezes fonákot üt</a:t>
            </a:r>
            <a:endParaRPr lang="en-US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683568" y="5308887"/>
            <a:ext cx="8458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/>
              <a:t>4</a:t>
            </a:r>
            <a:r>
              <a:rPr lang="hu-HU" sz="2400" dirty="0" smtClean="0"/>
              <a:t>. </a:t>
            </a:r>
            <a:r>
              <a:rPr lang="hu-HU" sz="2400" dirty="0" err="1" smtClean="0"/>
              <a:t>Nadal</a:t>
            </a:r>
            <a:r>
              <a:rPr lang="hu-HU" sz="2400" dirty="0" smtClean="0"/>
              <a:t> tenyeres labdái a Magnus hatás miatt magasra pattannak </a:t>
            </a:r>
          </a:p>
          <a:p>
            <a:pPr algn="ctr"/>
            <a:r>
              <a:rPr lang="hu-HU" sz="2400" dirty="0" smtClean="0"/>
              <a:t>ütközés után, és előrefelé is elpattannak, különösen salakon</a:t>
            </a:r>
            <a:endParaRPr lang="en-US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683568" y="6138442"/>
            <a:ext cx="7791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4. </a:t>
            </a:r>
            <a:r>
              <a:rPr lang="hu-HU" sz="2400" dirty="0" err="1" smtClean="0"/>
              <a:t>Federer</a:t>
            </a:r>
            <a:r>
              <a:rPr lang="hu-HU" sz="2400" dirty="0" smtClean="0"/>
              <a:t> fonákkal nehezen tudja lekezelni a magas labdákat</a:t>
            </a:r>
            <a:endParaRPr lang="en-US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683568" y="4927864"/>
            <a:ext cx="7639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3. </a:t>
            </a:r>
            <a:r>
              <a:rPr lang="hu-HU" sz="2400" dirty="0" err="1" smtClean="0"/>
              <a:t>Nadal</a:t>
            </a:r>
            <a:r>
              <a:rPr lang="hu-HU" sz="2400" dirty="0" smtClean="0"/>
              <a:t> tenyeres kereszt ütését </a:t>
            </a:r>
            <a:r>
              <a:rPr lang="hu-HU" sz="2400" dirty="0" err="1" smtClean="0"/>
              <a:t>Federer</a:t>
            </a:r>
            <a:r>
              <a:rPr lang="hu-HU" sz="2400" dirty="0" smtClean="0"/>
              <a:t> fonák oldalra kapja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329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Times New Roman"/>
        <a:ea typeface="msgothic"/>
        <a:cs typeface="msgothic"/>
      </a:majorFont>
      <a:minorFont>
        <a:latin typeface="Times New Roman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2565</TotalTime>
  <Words>1094</Words>
  <Application>Microsoft Office PowerPoint</Application>
  <PresentationFormat>Diavetítés a képernyőre (4:3 oldalarány)</PresentationFormat>
  <Paragraphs>164</Paragraphs>
  <Slides>35</Slides>
  <Notes>1</Notes>
  <HiddenSlides>2</HiddenSlides>
  <MMClips>12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35</vt:i4>
      </vt:variant>
    </vt:vector>
  </HeadingPairs>
  <TitlesOfParts>
    <vt:vector size="37" baseType="lpstr">
      <vt:lpstr>Office-téma</vt:lpstr>
      <vt:lpstr>1_Office-téma</vt:lpstr>
      <vt:lpstr>Ütések biomechanikája</vt:lpstr>
      <vt:lpstr>PowerPoint bemutató</vt:lpstr>
      <vt:lpstr>Tenisz szerva</vt:lpstr>
      <vt:lpstr>PowerPoint bemutató</vt:lpstr>
      <vt:lpstr>Ütési sebességek</vt:lpstr>
      <vt:lpstr>PowerPoint bemutató</vt:lpstr>
      <vt:lpstr>PowerPoint bemutató</vt:lpstr>
      <vt:lpstr>A pörgetés </vt:lpstr>
      <vt:lpstr>Federer vs Nadal</vt:lpstr>
      <vt:lpstr>PowerPoint bemutató</vt:lpstr>
      <vt:lpstr>PowerPoint bemutató</vt:lpstr>
      <vt:lpstr>Nadal tenyeres</vt:lpstr>
      <vt:lpstr>PowerPoint bemutató</vt:lpstr>
      <vt:lpstr>Box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Fej lineáris, és nyak körüli rotációs gyorsulása</vt:lpstr>
      <vt:lpstr>PowerPoint bemutató</vt:lpstr>
      <vt:lpstr>PowerPoint bemutató</vt:lpstr>
      <vt:lpstr>PowerPoint bemutató</vt:lpstr>
      <vt:lpstr>PowerPoint bemutató</vt:lpstr>
      <vt:lpstr>Ütés               vagy       rugás</vt:lpstr>
      <vt:lpstr>Milyen tényezőkön múlik az ütés „ereje”</vt:lpstr>
      <vt:lpstr>Golf</vt:lpstr>
      <vt:lpstr>Röplabda</vt:lpstr>
      <vt:lpstr>PowerPoint bemutató</vt:lpstr>
      <vt:lpstr>PowerPoint bemutató</vt:lpstr>
      <vt:lpstr>PowerPoint bemutató</vt:lpstr>
      <vt:lpstr>Röplabda nyitás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Ütések biomechanikája</dc:title>
  <dc:creator>Bence</dc:creator>
  <cp:lastModifiedBy>Bence</cp:lastModifiedBy>
  <cp:revision>62</cp:revision>
  <dcterms:created xsi:type="dcterms:W3CDTF">2012-04-04T19:35:50Z</dcterms:created>
  <dcterms:modified xsi:type="dcterms:W3CDTF">2013-04-24T10:25:05Z</dcterms:modified>
</cp:coreProperties>
</file>