
<file path=[Content_Types].xml><?xml version="1.0" encoding="utf-8"?>
<Types xmlns="http://schemas.openxmlformats.org/package/2006/content-types">
  <Default Extension="mpg" ContentType="video/mpeg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80" r:id="rId3"/>
    <p:sldId id="281" r:id="rId4"/>
    <p:sldId id="334" r:id="rId5"/>
    <p:sldId id="335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4" r:id="rId17"/>
    <p:sldId id="336" r:id="rId18"/>
    <p:sldId id="293" r:id="rId19"/>
    <p:sldId id="332" r:id="rId20"/>
    <p:sldId id="333" r:id="rId21"/>
    <p:sldId id="276" r:id="rId22"/>
    <p:sldId id="296" r:id="rId23"/>
    <p:sldId id="339" r:id="rId24"/>
    <p:sldId id="297" r:id="rId25"/>
    <p:sldId id="337" r:id="rId26"/>
    <p:sldId id="338" r:id="rId27"/>
    <p:sldId id="343" r:id="rId28"/>
    <p:sldId id="302" r:id="rId29"/>
    <p:sldId id="304" r:id="rId30"/>
    <p:sldId id="305" r:id="rId31"/>
    <p:sldId id="313" r:id="rId32"/>
    <p:sldId id="314" r:id="rId33"/>
    <p:sldId id="312" r:id="rId34"/>
    <p:sldId id="316" r:id="rId35"/>
    <p:sldId id="317" r:id="rId36"/>
    <p:sldId id="307" r:id="rId37"/>
    <p:sldId id="308" r:id="rId38"/>
    <p:sldId id="341" r:id="rId39"/>
    <p:sldId id="311" r:id="rId40"/>
    <p:sldId id="298" r:id="rId41"/>
    <p:sldId id="299" r:id="rId42"/>
    <p:sldId id="301" r:id="rId43"/>
    <p:sldId id="342" r:id="rId44"/>
    <p:sldId id="315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16F6"/>
    <a:srgbClr val="F612C5"/>
    <a:srgbClr val="AF116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44" autoAdjust="0"/>
    <p:restoredTop sz="94660"/>
  </p:normalViewPr>
  <p:slideViewPr>
    <p:cSldViewPr>
      <p:cViewPr varScale="1">
        <p:scale>
          <a:sx n="48" d="100"/>
          <a:sy n="48" d="100"/>
        </p:scale>
        <p:origin x="-11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image" Target="../media/image69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image" Target="../media/image74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image" Target="../media/image7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F8BCC-6E5D-4EB8-9486-9494CFB9D789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BC675-BC2A-4CE6-A96F-A2184F8E2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00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899089D-4474-43B7-96F5-84820AC4DB8F}" type="slidenum">
              <a:rPr lang="en-US" sz="1200" smtClean="0"/>
              <a:pPr eaLnBrk="1" hangingPunct="1"/>
              <a:t>13</a:t>
            </a:fld>
            <a:endParaRPr lang="en-US" sz="120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AF13A08-6DB4-4E11-8FDD-18E8439D74CE}" type="slidenum">
              <a:rPr lang="en-US" sz="1200" smtClean="0"/>
              <a:pPr eaLnBrk="1" hangingPunct="1"/>
              <a:t>16</a:t>
            </a:fld>
            <a:endParaRPr lang="en-US" sz="120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C7AA6F-FA96-43D7-83E7-494048F3E05A}" type="slidenum">
              <a:rPr lang="en-US"/>
              <a:pPr/>
              <a:t>17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lIns="92075" tIns="46038" rIns="92075" bIns="4603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732D03F-2E69-4126-BE0B-2EACDE54CD6F}" type="slidenum">
              <a:rPr lang="en-US" sz="1200" smtClean="0"/>
              <a:pPr eaLnBrk="1" hangingPunct="1"/>
              <a:t>22</a:t>
            </a:fld>
            <a:endParaRPr lang="en-US" sz="120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359B54C-BC91-4DE0-8635-3993635C17A7}" type="slidenum">
              <a:rPr lang="en-US" sz="1200" smtClean="0"/>
              <a:pPr eaLnBrk="1" hangingPunct="1"/>
              <a:t>24</a:t>
            </a:fld>
            <a:endParaRPr lang="en-US" sz="120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8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85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57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1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5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58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40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88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79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2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9F837-759E-4678-8395-C7F5E8E7C3FB}" type="datetimeFigureOut">
              <a:rPr lang="en-US" smtClean="0"/>
              <a:t>12/13/2012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9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20.emf"/><Relationship Id="rId3" Type="http://schemas.openxmlformats.org/officeDocument/2006/relationships/audio" Target="../media/audio2.wav"/><Relationship Id="rId7" Type="http://schemas.openxmlformats.org/officeDocument/2006/relationships/image" Target="../media/image17.e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9.emf"/><Relationship Id="rId5" Type="http://schemas.openxmlformats.org/officeDocument/2006/relationships/image" Target="../media/image16.emf"/><Relationship Id="rId15" Type="http://schemas.openxmlformats.org/officeDocument/2006/relationships/image" Target="../media/image21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8.emf"/><Relationship Id="rId14" Type="http://schemas.openxmlformats.org/officeDocument/2006/relationships/oleObject" Target="../embeddings/oleObject1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26.emf"/><Relationship Id="rId3" Type="http://schemas.openxmlformats.org/officeDocument/2006/relationships/audio" Target="../media/audio3.wav"/><Relationship Id="rId7" Type="http://schemas.openxmlformats.org/officeDocument/2006/relationships/image" Target="../media/image23.emf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25.emf"/><Relationship Id="rId5" Type="http://schemas.openxmlformats.org/officeDocument/2006/relationships/image" Target="../media/image22.emf"/><Relationship Id="rId15" Type="http://schemas.openxmlformats.org/officeDocument/2006/relationships/image" Target="../media/image27.e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24.emf"/><Relationship Id="rId14" Type="http://schemas.openxmlformats.org/officeDocument/2006/relationships/oleObject" Target="../embeddings/oleObject18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audio" Target="../media/audio4.wav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9.bin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EGYETEM\TF\filmek\anim&#225;ci&#243;k%20&#233;s%20filmek\filmanim&#225;ci&#243;\F-Vsarc.mpg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.mpg"/><Relationship Id="rId7" Type="http://schemas.openxmlformats.org/officeDocument/2006/relationships/slideLayout" Target="../slideLayouts/slideLayout7.xml"/><Relationship Id="rId2" Type="http://schemas.openxmlformats.org/officeDocument/2006/relationships/video" Target="file:///E:\EGYETEM\TF\filmek\anim&#225;ci&#243;k%20&#233;s%20filmek\filmanim&#225;ci&#243;\ICsactmyo.mpg" TargetMode="External"/><Relationship Id="rId1" Type="http://schemas.openxmlformats.org/officeDocument/2006/relationships/video" Target="file:///E:\EGYETEM\TF\filmek\anim&#225;ci&#243;k%20&#233;s%20filmek\filmanim&#225;ci&#243;\CCactmyo.mpg" TargetMode="External"/><Relationship Id="rId6" Type="http://schemas.openxmlformats.org/officeDocument/2006/relationships/video" Target="../media/media2.mpg"/><Relationship Id="rId11" Type="http://schemas.openxmlformats.org/officeDocument/2006/relationships/image" Target="../media/image4.png"/><Relationship Id="rId5" Type="http://schemas.microsoft.com/office/2007/relationships/media" Target="../media/media2.mpg"/><Relationship Id="rId10" Type="http://schemas.openxmlformats.org/officeDocument/2006/relationships/image" Target="../media/image3.png"/><Relationship Id="rId4" Type="http://schemas.openxmlformats.org/officeDocument/2006/relationships/video" Target="../media/media1.mp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.wav"/><Relationship Id="rId4" Type="http://schemas.openxmlformats.org/officeDocument/2006/relationships/audio" Target="../media/audio8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7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file:///E:\EGYETEM\TF\filmek\anim&#225;ci&#243;k%20&#233;s%20filmek\squatsafar\sj2p.mpg" TargetMode="External"/><Relationship Id="rId7" Type="http://schemas.openxmlformats.org/officeDocument/2006/relationships/image" Target="../media/image7.png"/><Relationship Id="rId2" Type="http://schemas.openxmlformats.org/officeDocument/2006/relationships/video" Target="file:///E:\EGYETEM\TF\filmek\anim&#225;ci&#243;k%20&#233;s%20filmek\filmanim&#225;ci&#243;\squat.mpg" TargetMode="External"/><Relationship Id="rId1" Type="http://schemas.openxmlformats.org/officeDocument/2006/relationships/video" Target="file:///E:\EGYETEM\TF\filmek\anim&#225;ci&#243;k%20&#233;s%20filmek\filmanim&#225;ci&#243;\concentric.mpg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audio" Target="../media/audio10.wav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4.mpg"/><Relationship Id="rId7" Type="http://schemas.openxmlformats.org/officeDocument/2006/relationships/image" Target="../media/image68.png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6" Type="http://schemas.openxmlformats.org/officeDocument/2006/relationships/image" Target="../media/image6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69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72.emf"/><Relationship Id="rId4" Type="http://schemas.openxmlformats.org/officeDocument/2006/relationships/oleObject" Target="../embeddings/oleObject2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74.emf"/><Relationship Id="rId4" Type="http://schemas.openxmlformats.org/officeDocument/2006/relationships/oleObject" Target="../embeddings/oleObject25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7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7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EGYETEM\TF\filmek\izomer&#337;,%20weight%20lift\Chelsea%20Kyle%20max%20snatch%20-%20YouTube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EGYETEM\TF\filmek\anim&#225;ci&#243;k%20&#233;s%20filmek\filmanim&#225;ci&#243;\lepeget1X.m1v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3.emf"/><Relationship Id="rId4" Type="http://schemas.openxmlformats.org/officeDocument/2006/relationships/image" Target="../media/image10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hu-HU" dirty="0" smtClean="0"/>
              <a:t>KONCENTRIKUS KONTRAKCIÓ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9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47700" y="647700"/>
          <a:ext cx="361950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8" name="Chart" r:id="rId4" imgW="3620031" imgH="1734027" progId="Excel.Chart.8">
                  <p:embed/>
                </p:oleObj>
              </mc:Choice>
              <mc:Fallback>
                <p:oleObj name="Chart" r:id="rId4" imgW="3620031" imgH="173402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647700"/>
                        <a:ext cx="3619500" cy="186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647700" y="2590800"/>
          <a:ext cx="361950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" name="Chart" r:id="rId6" imgW="3620031" imgH="1734027" progId="Excel.Chart.8">
                  <p:embed/>
                </p:oleObj>
              </mc:Choice>
              <mc:Fallback>
                <p:oleObj name="Chart" r:id="rId6" imgW="3620031" imgH="173402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2590800"/>
                        <a:ext cx="3619500" cy="186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647700" y="4533900"/>
          <a:ext cx="361950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0" name="Chart" r:id="rId8" imgW="3620031" imgH="1734027" progId="Excel.Chart.8">
                  <p:embed/>
                </p:oleObj>
              </mc:Choice>
              <mc:Fallback>
                <p:oleObj name="Chart" r:id="rId8" imgW="3620031" imgH="173402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4533900"/>
                        <a:ext cx="3619500" cy="186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8"/>
          <p:cNvGraphicFramePr>
            <a:graphicFrameLocks noChangeAspect="1"/>
          </p:cNvGraphicFramePr>
          <p:nvPr/>
        </p:nvGraphicFramePr>
        <p:xfrm>
          <a:off x="4924425" y="4543425"/>
          <a:ext cx="3600450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1" name="Chart" r:id="rId10" imgW="3600885" imgH="1724297" progId="Excel.Chart.8">
                  <p:embed/>
                </p:oleObj>
              </mc:Choice>
              <mc:Fallback>
                <p:oleObj name="Chart" r:id="rId10" imgW="3600885" imgH="172429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4425" y="4543425"/>
                        <a:ext cx="3600450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9"/>
          <p:cNvGraphicFramePr>
            <a:graphicFrameLocks noChangeAspect="1"/>
          </p:cNvGraphicFramePr>
          <p:nvPr/>
        </p:nvGraphicFramePr>
        <p:xfrm>
          <a:off x="4933950" y="2638425"/>
          <a:ext cx="3600450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" name="Chart" r:id="rId12" imgW="3600885" imgH="1724297" progId="Excel.Chart.8">
                  <p:embed/>
                </p:oleObj>
              </mc:Choice>
              <mc:Fallback>
                <p:oleObj name="Chart" r:id="rId12" imgW="3600885" imgH="172429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3950" y="2638425"/>
                        <a:ext cx="3600450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10"/>
          <p:cNvGraphicFramePr>
            <a:graphicFrameLocks noChangeAspect="1"/>
          </p:cNvGraphicFramePr>
          <p:nvPr/>
        </p:nvGraphicFramePr>
        <p:xfrm>
          <a:off x="4943475" y="714375"/>
          <a:ext cx="360997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" name="Chart" r:id="rId14" imgW="3610277" imgH="1724297" progId="Excel.Chart.8">
                  <p:embed/>
                </p:oleObj>
              </mc:Choice>
              <mc:Fallback>
                <p:oleObj name="Chart" r:id="rId14" imgW="3610277" imgH="172429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714375"/>
                        <a:ext cx="360997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Text Box 11"/>
          <p:cNvSpPr txBox="1">
            <a:spLocks noChangeArrowheads="1"/>
          </p:cNvSpPr>
          <p:nvPr/>
        </p:nvSpPr>
        <p:spPr bwMode="auto">
          <a:xfrm>
            <a:off x="1524000" y="2286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dirty="0"/>
              <a:t>Quick </a:t>
            </a:r>
            <a:r>
              <a:rPr lang="hu-HU" b="1" dirty="0" err="1" smtClean="0"/>
              <a:t>release</a:t>
            </a:r>
            <a:endParaRPr lang="en-US" b="1" dirty="0"/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>
            <a:off x="3251200" y="685800"/>
            <a:ext cx="0" cy="51054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58" name="Text Box 13"/>
          <p:cNvSpPr txBox="1">
            <a:spLocks noChangeArrowheads="1"/>
          </p:cNvSpPr>
          <p:nvPr/>
        </p:nvSpPr>
        <p:spPr bwMode="auto">
          <a:xfrm>
            <a:off x="5715000" y="2286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/>
              <a:t>After-loading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61411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42925" y="533400"/>
          <a:ext cx="360997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2" name="Chart" r:id="rId4" imgW="3610277" imgH="1724297" progId="Excel.Chart.8">
                  <p:embed/>
                </p:oleObj>
              </mc:Choice>
              <mc:Fallback>
                <p:oleObj name="Chart" r:id="rId4" imgW="3610277" imgH="172429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" y="533400"/>
                        <a:ext cx="360997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542925" y="2390775"/>
          <a:ext cx="360997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3" name="Chart" r:id="rId6" imgW="3610277" imgH="1724297" progId="Excel.Chart.8">
                  <p:embed/>
                </p:oleObj>
              </mc:Choice>
              <mc:Fallback>
                <p:oleObj name="Chart" r:id="rId6" imgW="3610277" imgH="172429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" y="2390775"/>
                        <a:ext cx="360997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533400" y="4248150"/>
          <a:ext cx="360997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4" name="Chart" r:id="rId8" imgW="3610277" imgH="1724297" progId="Excel.Chart.8">
                  <p:embed/>
                </p:oleObj>
              </mc:Choice>
              <mc:Fallback>
                <p:oleObj name="Chart" r:id="rId8" imgW="3610277" imgH="172429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248150"/>
                        <a:ext cx="360997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5334000" y="533400"/>
          <a:ext cx="360997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5" name="Chart" r:id="rId10" imgW="3610277" imgH="1724297" progId="Excel.Chart.8">
                  <p:embed/>
                </p:oleObj>
              </mc:Choice>
              <mc:Fallback>
                <p:oleObj name="Chart" r:id="rId10" imgW="3610277" imgH="172429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533400"/>
                        <a:ext cx="360997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5314950" y="2400300"/>
          <a:ext cx="360997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" name="Chart" r:id="rId12" imgW="3610277" imgH="1724297" progId="Excel.Chart.8">
                  <p:embed/>
                </p:oleObj>
              </mc:Choice>
              <mc:Fallback>
                <p:oleObj name="Chart" r:id="rId12" imgW="3610277" imgH="172429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4950" y="2400300"/>
                        <a:ext cx="360997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7"/>
          <p:cNvGraphicFramePr>
            <a:graphicFrameLocks noChangeAspect="1"/>
          </p:cNvGraphicFramePr>
          <p:nvPr/>
        </p:nvGraphicFramePr>
        <p:xfrm>
          <a:off x="5314950" y="4257675"/>
          <a:ext cx="360997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" name="Chart" r:id="rId14" imgW="3610277" imgH="1724297" progId="Excel.Chart.8">
                  <p:embed/>
                </p:oleObj>
              </mc:Choice>
              <mc:Fallback>
                <p:oleObj name="Chart" r:id="rId14" imgW="3610277" imgH="172429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4950" y="4257675"/>
                        <a:ext cx="360997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359487" y="152399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dirty="0"/>
              <a:t>Lassú feszülés növekedés</a:t>
            </a:r>
            <a:endParaRPr lang="en-GB" b="1" dirty="0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562600" y="152400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dirty="0"/>
              <a:t>Gyors feszülés növekedés</a:t>
            </a:r>
            <a:endParaRPr lang="en-GB" b="1" dirty="0"/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7239000" y="1066800"/>
            <a:ext cx="0" cy="4572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>
            <a:off x="1219200" y="1600200"/>
            <a:ext cx="6553200" cy="0"/>
          </a:xfrm>
          <a:prstGeom prst="line">
            <a:avLst/>
          </a:prstGeom>
          <a:noFill/>
          <a:ln w="9525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>
            <a:off x="3200400" y="2971800"/>
            <a:ext cx="4343400" cy="0"/>
          </a:xfrm>
          <a:prstGeom prst="line">
            <a:avLst/>
          </a:prstGeom>
          <a:noFill/>
          <a:ln w="9525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>
            <a:off x="3543300" y="762000"/>
            <a:ext cx="0" cy="4953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Szövegdoboz 1"/>
          <p:cNvSpPr txBox="1"/>
          <p:nvPr/>
        </p:nvSpPr>
        <p:spPr>
          <a:xfrm>
            <a:off x="2769242" y="882134"/>
            <a:ext cx="77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Mmax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3779912" y="0"/>
            <a:ext cx="1904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Quick </a:t>
            </a:r>
            <a:r>
              <a:rPr lang="hu-HU" sz="2400" b="1" dirty="0" err="1" smtClean="0"/>
              <a:t>release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9220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 animBg="1"/>
      <p:bldP spid="35851" grpId="0" animBg="1"/>
      <p:bldP spid="35852" grpId="0" animBg="1"/>
      <p:bldP spid="35853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759218"/>
              </p:ext>
            </p:extLst>
          </p:nvPr>
        </p:nvGraphicFramePr>
        <p:xfrm>
          <a:off x="2590800" y="1089025"/>
          <a:ext cx="5307013" cy="262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6" name="Worksheet" r:id="rId5" imgW="3514951" imgH="1705457" progId="Excel.Sheet.8">
                  <p:embed/>
                </p:oleObj>
              </mc:Choice>
              <mc:Fallback>
                <p:oleObj name="Worksheet" r:id="rId5" imgW="3514951" imgH="170545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089025"/>
                        <a:ext cx="5307013" cy="262731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50966"/>
              </p:ext>
            </p:extLst>
          </p:nvPr>
        </p:nvGraphicFramePr>
        <p:xfrm>
          <a:off x="2590800" y="3482975"/>
          <a:ext cx="5330825" cy="275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" name="Worksheet" r:id="rId7" imgW="3514951" imgH="1705457" progId="Excel.Sheet.8">
                  <p:embed/>
                </p:oleObj>
              </mc:Choice>
              <mc:Fallback>
                <p:oleObj name="Worksheet" r:id="rId7" imgW="3514951" imgH="170545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482975"/>
                        <a:ext cx="5330825" cy="275431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2286000" y="381000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/>
              <a:t>EMG aktivitás</a:t>
            </a:r>
            <a:endParaRPr lang="en-GB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33400" y="1676400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800"/>
              <a:t>Lassú</a:t>
            </a:r>
            <a:endParaRPr lang="en-GB" sz="2800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533400" y="4006850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800"/>
              <a:t>Gyors</a:t>
            </a:r>
            <a:endParaRPr lang="en-GB" sz="2800"/>
          </a:p>
        </p:txBody>
      </p:sp>
      <p:sp>
        <p:nvSpPr>
          <p:cNvPr id="4104" name="Téglalap 8"/>
          <p:cNvSpPr>
            <a:spLocks noChangeArrowheads="1"/>
          </p:cNvSpPr>
          <p:nvPr/>
        </p:nvSpPr>
        <p:spPr bwMode="auto">
          <a:xfrm>
            <a:off x="5849888" y="980728"/>
            <a:ext cx="2466528" cy="266429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05" name="Téglalap 9"/>
          <p:cNvSpPr>
            <a:spLocks noChangeArrowheads="1"/>
          </p:cNvSpPr>
          <p:nvPr/>
        </p:nvSpPr>
        <p:spPr bwMode="auto">
          <a:xfrm>
            <a:off x="5849888" y="3501008"/>
            <a:ext cx="2466528" cy="29523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9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7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build="p" autoUpdateAnimBg="0" advAuto="0"/>
      <p:bldP spid="47110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20788" y="1373188"/>
            <a:ext cx="6094412" cy="3351212"/>
            <a:chOff x="769" y="865"/>
            <a:chExt cx="3839" cy="2111"/>
          </a:xfrm>
        </p:grpSpPr>
        <p:sp>
          <p:nvSpPr>
            <p:cNvPr id="17439" name="Line 5"/>
            <p:cNvSpPr>
              <a:spLocks noChangeShapeType="1"/>
            </p:cNvSpPr>
            <p:nvPr/>
          </p:nvSpPr>
          <p:spPr bwMode="auto">
            <a:xfrm>
              <a:off x="1062" y="865"/>
              <a:ext cx="0" cy="21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0" name="Line 6"/>
            <p:cNvSpPr>
              <a:spLocks noChangeShapeType="1"/>
            </p:cNvSpPr>
            <p:nvPr/>
          </p:nvSpPr>
          <p:spPr bwMode="auto">
            <a:xfrm>
              <a:off x="769" y="2728"/>
              <a:ext cx="383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1981200" y="1219200"/>
            <a:ext cx="9144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b="1" dirty="0"/>
              <a:t>V</a:t>
            </a:r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 flipV="1">
            <a:off x="1828800" y="1754188"/>
            <a:ext cx="0" cy="251301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914400" y="3200400"/>
            <a:ext cx="16002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/>
              <a:t>súly</a:t>
            </a:r>
            <a:endParaRPr lang="en-GB" b="1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5105400" y="2667000"/>
            <a:ext cx="40370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800" b="1">
                <a:solidFill>
                  <a:srgbClr val="CC0000"/>
                </a:solidFill>
              </a:rPr>
              <a:t>Fenntartott erő</a:t>
            </a:r>
            <a:endParaRPr lang="en-GB" sz="2800" b="1">
              <a:solidFill>
                <a:srgbClr val="CC0000"/>
              </a:solidFill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1911350" y="37401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2292350" y="36639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2673350" y="35877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Oval 15"/>
          <p:cNvSpPr>
            <a:spLocks noChangeArrowheads="1"/>
          </p:cNvSpPr>
          <p:nvPr/>
        </p:nvSpPr>
        <p:spPr bwMode="auto">
          <a:xfrm>
            <a:off x="2978150" y="35115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Oval 16"/>
          <p:cNvSpPr>
            <a:spLocks noChangeArrowheads="1"/>
          </p:cNvSpPr>
          <p:nvPr/>
        </p:nvSpPr>
        <p:spPr bwMode="auto">
          <a:xfrm>
            <a:off x="3359150" y="33591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Oval 17"/>
          <p:cNvSpPr>
            <a:spLocks noChangeArrowheads="1"/>
          </p:cNvSpPr>
          <p:nvPr/>
        </p:nvSpPr>
        <p:spPr bwMode="auto">
          <a:xfrm>
            <a:off x="3816350" y="32067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Oval 18"/>
          <p:cNvSpPr>
            <a:spLocks noChangeArrowheads="1"/>
          </p:cNvSpPr>
          <p:nvPr/>
        </p:nvSpPr>
        <p:spPr bwMode="auto">
          <a:xfrm>
            <a:off x="4349750" y="29019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Oval 19"/>
          <p:cNvSpPr>
            <a:spLocks noChangeArrowheads="1"/>
          </p:cNvSpPr>
          <p:nvPr/>
        </p:nvSpPr>
        <p:spPr bwMode="auto">
          <a:xfrm>
            <a:off x="4959350" y="24447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2" name="Oval 20"/>
          <p:cNvSpPr>
            <a:spLocks noChangeArrowheads="1"/>
          </p:cNvSpPr>
          <p:nvPr/>
        </p:nvSpPr>
        <p:spPr bwMode="auto">
          <a:xfrm>
            <a:off x="5721350" y="19113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>
            <a:off x="5791200" y="2135188"/>
            <a:ext cx="0" cy="2208212"/>
          </a:xfrm>
          <a:prstGeom prst="line">
            <a:avLst/>
          </a:prstGeom>
          <a:noFill/>
          <a:ln w="25400">
            <a:solidFill>
              <a:schemeClr val="tx1"/>
            </a:solidFill>
            <a:prstDash val="lg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5562600" y="4419600"/>
            <a:ext cx="6858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b="1" dirty="0" err="1"/>
              <a:t>Fo</a:t>
            </a:r>
            <a:endParaRPr lang="en-GB" b="1" dirty="0"/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1525588" y="1981200"/>
            <a:ext cx="4189412" cy="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6" name="Rectangle 24"/>
          <p:cNvSpPr>
            <a:spLocks noChangeArrowheads="1"/>
          </p:cNvSpPr>
          <p:nvPr/>
        </p:nvSpPr>
        <p:spPr bwMode="auto">
          <a:xfrm>
            <a:off x="1066800" y="1752600"/>
            <a:ext cx="6096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b="1" dirty="0"/>
              <a:t>Vo</a:t>
            </a:r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5334000" y="1371600"/>
            <a:ext cx="38084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800" b="1">
                <a:solidFill>
                  <a:srgbClr val="3333CC"/>
                </a:solidFill>
              </a:rPr>
              <a:t>Gyors kontrakció</a:t>
            </a:r>
            <a:endParaRPr lang="en-GB" sz="2800" b="1">
              <a:solidFill>
                <a:srgbClr val="3333CC"/>
              </a:solidFill>
            </a:endParaRPr>
          </a:p>
        </p:txBody>
      </p:sp>
      <p:sp>
        <p:nvSpPr>
          <p:cNvPr id="28698" name="Oval 26"/>
          <p:cNvSpPr>
            <a:spLocks noChangeArrowheads="1"/>
          </p:cNvSpPr>
          <p:nvPr/>
        </p:nvSpPr>
        <p:spPr bwMode="auto">
          <a:xfrm>
            <a:off x="1911350" y="2139950"/>
            <a:ext cx="139700" cy="139700"/>
          </a:xfrm>
          <a:prstGeom prst="ellipse">
            <a:avLst/>
          </a:prstGeom>
          <a:solidFill>
            <a:srgbClr val="3333CC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9" name="Oval 27"/>
          <p:cNvSpPr>
            <a:spLocks noChangeArrowheads="1"/>
          </p:cNvSpPr>
          <p:nvPr/>
        </p:nvSpPr>
        <p:spPr bwMode="auto">
          <a:xfrm>
            <a:off x="2292350" y="2063750"/>
            <a:ext cx="139700" cy="139700"/>
          </a:xfrm>
          <a:prstGeom prst="ellipse">
            <a:avLst/>
          </a:prstGeom>
          <a:solidFill>
            <a:srgbClr val="3333CC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0" name="Oval 28"/>
          <p:cNvSpPr>
            <a:spLocks noChangeArrowheads="1"/>
          </p:cNvSpPr>
          <p:nvPr/>
        </p:nvSpPr>
        <p:spPr bwMode="auto">
          <a:xfrm>
            <a:off x="2673350" y="1911350"/>
            <a:ext cx="139700" cy="139700"/>
          </a:xfrm>
          <a:prstGeom prst="ellipse">
            <a:avLst/>
          </a:prstGeom>
          <a:solidFill>
            <a:srgbClr val="3333CC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1" name="Oval 29"/>
          <p:cNvSpPr>
            <a:spLocks noChangeArrowheads="1"/>
          </p:cNvSpPr>
          <p:nvPr/>
        </p:nvSpPr>
        <p:spPr bwMode="auto">
          <a:xfrm>
            <a:off x="3054350" y="1911350"/>
            <a:ext cx="139700" cy="139700"/>
          </a:xfrm>
          <a:prstGeom prst="ellipse">
            <a:avLst/>
          </a:prstGeom>
          <a:solidFill>
            <a:srgbClr val="3333CC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2" name="Oval 30"/>
          <p:cNvSpPr>
            <a:spLocks noChangeArrowheads="1"/>
          </p:cNvSpPr>
          <p:nvPr/>
        </p:nvSpPr>
        <p:spPr bwMode="auto">
          <a:xfrm>
            <a:off x="3435350" y="1911350"/>
            <a:ext cx="139700" cy="139700"/>
          </a:xfrm>
          <a:prstGeom prst="ellipse">
            <a:avLst/>
          </a:prstGeom>
          <a:solidFill>
            <a:srgbClr val="3333CC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3" name="Oval 31"/>
          <p:cNvSpPr>
            <a:spLocks noChangeArrowheads="1"/>
          </p:cNvSpPr>
          <p:nvPr/>
        </p:nvSpPr>
        <p:spPr bwMode="auto">
          <a:xfrm>
            <a:off x="3816350" y="1911350"/>
            <a:ext cx="139700" cy="139700"/>
          </a:xfrm>
          <a:prstGeom prst="ellipse">
            <a:avLst/>
          </a:prstGeom>
          <a:solidFill>
            <a:srgbClr val="3333CC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4" name="Oval 32"/>
          <p:cNvSpPr>
            <a:spLocks noChangeArrowheads="1"/>
          </p:cNvSpPr>
          <p:nvPr/>
        </p:nvSpPr>
        <p:spPr bwMode="auto">
          <a:xfrm>
            <a:off x="4349750" y="1835150"/>
            <a:ext cx="139700" cy="139700"/>
          </a:xfrm>
          <a:prstGeom prst="ellipse">
            <a:avLst/>
          </a:prstGeom>
          <a:solidFill>
            <a:srgbClr val="3333CC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5" name="Oval 33"/>
          <p:cNvSpPr>
            <a:spLocks noChangeArrowheads="1"/>
          </p:cNvSpPr>
          <p:nvPr/>
        </p:nvSpPr>
        <p:spPr bwMode="auto">
          <a:xfrm>
            <a:off x="4959350" y="1835150"/>
            <a:ext cx="139700" cy="139700"/>
          </a:xfrm>
          <a:prstGeom prst="ellipse">
            <a:avLst/>
          </a:prstGeom>
          <a:solidFill>
            <a:srgbClr val="3333CC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Oval 34"/>
          <p:cNvSpPr>
            <a:spLocks noChangeArrowheads="1"/>
          </p:cNvSpPr>
          <p:nvPr/>
        </p:nvSpPr>
        <p:spPr bwMode="auto">
          <a:xfrm>
            <a:off x="5721350" y="1758950"/>
            <a:ext cx="139700" cy="139700"/>
          </a:xfrm>
          <a:prstGeom prst="ellipse">
            <a:avLst/>
          </a:prstGeom>
          <a:solidFill>
            <a:srgbClr val="3333CC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Szövegdoboz 2"/>
          <p:cNvSpPr txBox="1"/>
          <p:nvPr/>
        </p:nvSpPr>
        <p:spPr>
          <a:xfrm>
            <a:off x="713346" y="388203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Fenntartott erő és gyors kontrakció után felszabadítás és koncentrikus kontrakció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561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reeching Brak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reeching Brak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"/>
                                        <p:tgtEl>
                                          <p:spTgt spid="2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"/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reeching Brak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reeching Brak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75"/>
                                        <p:tgtEl>
                                          <p:spTgt spid="28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500"/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5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500"/>
                                        <p:tgtEl>
                                          <p:spTgt spid="287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0" dur="500"/>
                                        <p:tgtEl>
                                          <p:spTgt spid="287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500"/>
                                        <p:tgtEl>
                                          <p:spTgt spid="287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5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2" dur="500"/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6" dur="500"/>
                                        <p:tgtEl>
                                          <p:spTgt spid="287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autoUpdateAnimBg="0"/>
      <p:bldP spid="28681" grpId="0" animBg="1"/>
      <p:bldP spid="28682" grpId="0" build="p" autoUpdateAnimBg="0" advAuto="0"/>
      <p:bldP spid="28683" grpId="0" build="p" autoUpdateAnimBg="0" advAuto="0"/>
      <p:bldP spid="28684" grpId="0" animBg="1"/>
      <p:bldP spid="28685" grpId="0" animBg="1"/>
      <p:bldP spid="28686" grpId="0" animBg="1"/>
      <p:bldP spid="28687" grpId="0" animBg="1"/>
      <p:bldP spid="28688" grpId="0" animBg="1"/>
      <p:bldP spid="28689" grpId="0" animBg="1"/>
      <p:bldP spid="28690" grpId="0" animBg="1"/>
      <p:bldP spid="28691" grpId="0" animBg="1"/>
      <p:bldP spid="28692" grpId="0" animBg="1"/>
      <p:bldP spid="28693" grpId="0" animBg="1"/>
      <p:bldP spid="28694" grpId="0" autoUpdateAnimBg="0"/>
      <p:bldP spid="28695" grpId="0" animBg="1"/>
      <p:bldP spid="28696" grpId="0" build="p" autoUpdateAnimBg="0" advAuto="0"/>
      <p:bldP spid="28697" grpId="0" build="p" autoUpdateAnimBg="0"/>
      <p:bldP spid="28698" grpId="0" animBg="1"/>
      <p:bldP spid="28699" grpId="0" animBg="1"/>
      <p:bldP spid="28700" grpId="0" animBg="1"/>
      <p:bldP spid="28701" grpId="0" animBg="1"/>
      <p:bldP spid="28702" grpId="0" animBg="1"/>
      <p:bldP spid="28703" grpId="0" animBg="1"/>
      <p:bldP spid="28704" grpId="0" animBg="1"/>
      <p:bldP spid="28705" grpId="0" animBg="1"/>
      <p:bldP spid="2870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43529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11"/>
          <p:cNvSpPr txBox="1">
            <a:spLocks noChangeArrowheads="1"/>
          </p:cNvSpPr>
          <p:nvPr/>
        </p:nvSpPr>
        <p:spPr bwMode="auto">
          <a:xfrm>
            <a:off x="1676400" y="304800"/>
            <a:ext cx="6781800" cy="57943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3200" b="1" dirty="0"/>
              <a:t>Erő – sebesség kapcsolat</a:t>
            </a:r>
            <a:endParaRPr lang="en-US" sz="3200" b="1" dirty="0"/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>
            <a:off x="4800600" y="1219200"/>
            <a:ext cx="3581400" cy="3352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 flipV="1">
            <a:off x="4800600" y="2895600"/>
            <a:ext cx="1752600" cy="167640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17420" name="Picture 12" descr="fvp1p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4343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3" name="Oval 15"/>
          <p:cNvSpPr>
            <a:spLocks noChangeArrowheads="1"/>
          </p:cNvSpPr>
          <p:nvPr/>
        </p:nvSpPr>
        <p:spPr bwMode="auto">
          <a:xfrm>
            <a:off x="8610600" y="4775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Oval 16"/>
          <p:cNvSpPr>
            <a:spLocks noChangeArrowheads="1"/>
          </p:cNvSpPr>
          <p:nvPr/>
        </p:nvSpPr>
        <p:spPr bwMode="auto">
          <a:xfrm>
            <a:off x="4787900" y="1193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Oval 17"/>
          <p:cNvSpPr>
            <a:spLocks noChangeArrowheads="1"/>
          </p:cNvSpPr>
          <p:nvPr/>
        </p:nvSpPr>
        <p:spPr bwMode="auto">
          <a:xfrm>
            <a:off x="5943600" y="4038600"/>
            <a:ext cx="152400" cy="152400"/>
          </a:xfrm>
          <a:prstGeom prst="ellipse">
            <a:avLst/>
          </a:prstGeom>
          <a:solidFill>
            <a:srgbClr val="00CC66"/>
          </a:solidFill>
          <a:ln w="9525">
            <a:solidFill>
              <a:srgbClr val="00CC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6" name="Oval 18"/>
          <p:cNvSpPr>
            <a:spLocks noChangeArrowheads="1"/>
          </p:cNvSpPr>
          <p:nvPr/>
        </p:nvSpPr>
        <p:spPr bwMode="auto">
          <a:xfrm>
            <a:off x="5105400" y="2743200"/>
            <a:ext cx="152400" cy="152400"/>
          </a:xfrm>
          <a:prstGeom prst="ellipse">
            <a:avLst/>
          </a:prstGeom>
          <a:solidFill>
            <a:srgbClr val="00CC66"/>
          </a:solidFill>
          <a:ln w="9525">
            <a:solidFill>
              <a:srgbClr val="00CC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F-Vsarc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95288" y="1557387"/>
            <a:ext cx="40878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60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65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5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421" grpId="0" animBg="1"/>
      <p:bldP spid="17422" grpId="0" animBg="1"/>
      <p:bldP spid="17423" grpId="0" animBg="1"/>
      <p:bldP spid="17424" grpId="0" animBg="1"/>
      <p:bldP spid="17425" grpId="0" animBg="1"/>
      <p:bldP spid="174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43529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4876800" y="12192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7010400" y="18669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6832600" y="16383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Oval 7"/>
          <p:cNvSpPr>
            <a:spLocks noChangeArrowheads="1"/>
          </p:cNvSpPr>
          <p:nvPr/>
        </p:nvSpPr>
        <p:spPr bwMode="auto">
          <a:xfrm>
            <a:off x="6705600" y="14986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Oval 8"/>
          <p:cNvSpPr>
            <a:spLocks noChangeArrowheads="1"/>
          </p:cNvSpPr>
          <p:nvPr/>
        </p:nvSpPr>
        <p:spPr bwMode="auto">
          <a:xfrm>
            <a:off x="6527800" y="13589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Oval 9"/>
          <p:cNvSpPr>
            <a:spLocks noChangeArrowheads="1"/>
          </p:cNvSpPr>
          <p:nvPr/>
        </p:nvSpPr>
        <p:spPr bwMode="auto">
          <a:xfrm>
            <a:off x="6362700" y="12827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Oval 10"/>
          <p:cNvSpPr>
            <a:spLocks noChangeArrowheads="1"/>
          </p:cNvSpPr>
          <p:nvPr/>
        </p:nvSpPr>
        <p:spPr bwMode="auto">
          <a:xfrm>
            <a:off x="6159500" y="12192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Oval 11"/>
          <p:cNvSpPr>
            <a:spLocks noChangeArrowheads="1"/>
          </p:cNvSpPr>
          <p:nvPr/>
        </p:nvSpPr>
        <p:spPr bwMode="auto">
          <a:xfrm>
            <a:off x="6172200" y="33655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Oval 12"/>
          <p:cNvSpPr>
            <a:spLocks noChangeArrowheads="1"/>
          </p:cNvSpPr>
          <p:nvPr/>
        </p:nvSpPr>
        <p:spPr bwMode="auto">
          <a:xfrm>
            <a:off x="7010400" y="39624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Oval 13"/>
          <p:cNvSpPr>
            <a:spLocks noChangeArrowheads="1"/>
          </p:cNvSpPr>
          <p:nvPr/>
        </p:nvSpPr>
        <p:spPr bwMode="auto">
          <a:xfrm>
            <a:off x="6845300" y="38608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Oval 14"/>
          <p:cNvSpPr>
            <a:spLocks noChangeArrowheads="1"/>
          </p:cNvSpPr>
          <p:nvPr/>
        </p:nvSpPr>
        <p:spPr bwMode="auto">
          <a:xfrm>
            <a:off x="6705600" y="37719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Oval 15"/>
          <p:cNvSpPr>
            <a:spLocks noChangeArrowheads="1"/>
          </p:cNvSpPr>
          <p:nvPr/>
        </p:nvSpPr>
        <p:spPr bwMode="auto">
          <a:xfrm>
            <a:off x="6515100" y="36576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Oval 16"/>
          <p:cNvSpPr>
            <a:spLocks noChangeArrowheads="1"/>
          </p:cNvSpPr>
          <p:nvPr/>
        </p:nvSpPr>
        <p:spPr bwMode="auto">
          <a:xfrm>
            <a:off x="6350000" y="35306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Text Box 19"/>
          <p:cNvSpPr txBox="1">
            <a:spLocks noChangeArrowheads="1"/>
          </p:cNvSpPr>
          <p:nvPr/>
        </p:nvSpPr>
        <p:spPr bwMode="auto">
          <a:xfrm>
            <a:off x="1676400" y="304800"/>
            <a:ext cx="6424613" cy="58420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3200" b="1"/>
              <a:t>Teljesítmény – sebesség összefüggés</a:t>
            </a:r>
            <a:endParaRPr lang="en-US" sz="3200" b="1"/>
          </a:p>
        </p:txBody>
      </p:sp>
      <p:sp>
        <p:nvSpPr>
          <p:cNvPr id="19473" name="Text Box 20"/>
          <p:cNvSpPr txBox="1">
            <a:spLocks noChangeArrowheads="1"/>
          </p:cNvSpPr>
          <p:nvPr/>
        </p:nvSpPr>
        <p:spPr bwMode="auto">
          <a:xfrm>
            <a:off x="533400" y="1371600"/>
            <a:ext cx="36782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800" b="1"/>
              <a:t>Transzlációs</a:t>
            </a:r>
          </a:p>
          <a:p>
            <a:pPr eaLnBrk="1" hangingPunct="1">
              <a:spcBef>
                <a:spcPct val="50000"/>
              </a:spcBef>
            </a:pPr>
            <a:r>
              <a:rPr lang="hu-HU"/>
              <a:t>Teljesítmény = F · v</a:t>
            </a:r>
          </a:p>
          <a:p>
            <a:pPr eaLnBrk="1" hangingPunct="1">
              <a:spcBef>
                <a:spcPct val="50000"/>
              </a:spcBef>
            </a:pPr>
            <a:r>
              <a:rPr lang="hu-HU"/>
              <a:t>N · m/s = Watt</a:t>
            </a:r>
            <a:endParaRPr lang="en-US"/>
          </a:p>
        </p:txBody>
      </p:sp>
      <p:sp>
        <p:nvSpPr>
          <p:cNvPr id="19474" name="Text Box 21"/>
          <p:cNvSpPr txBox="1">
            <a:spLocks noChangeArrowheads="1"/>
          </p:cNvSpPr>
          <p:nvPr/>
        </p:nvSpPr>
        <p:spPr bwMode="auto">
          <a:xfrm>
            <a:off x="533400" y="3165475"/>
            <a:ext cx="3657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800" b="1"/>
              <a:t>Forgó</a:t>
            </a:r>
          </a:p>
          <a:p>
            <a:pPr eaLnBrk="1" hangingPunct="1">
              <a:spcBef>
                <a:spcPct val="50000"/>
              </a:spcBef>
            </a:pPr>
            <a:r>
              <a:rPr lang="hu-HU"/>
              <a:t>Teljesítmény = M · </a:t>
            </a:r>
            <a:r>
              <a:rPr lang="hu-HU">
                <a:cs typeface="Times New Roman" pitchFamily="18" charset="0"/>
              </a:rPr>
              <a:t>ω</a:t>
            </a:r>
          </a:p>
          <a:p>
            <a:pPr eaLnBrk="1" hangingPunct="1">
              <a:spcBef>
                <a:spcPct val="50000"/>
              </a:spcBef>
            </a:pPr>
            <a:r>
              <a:rPr lang="hu-HU">
                <a:cs typeface="Times New Roman" pitchFamily="18" charset="0"/>
              </a:rPr>
              <a:t>Nm · rad/s = Watt</a:t>
            </a:r>
            <a:endParaRPr lang="en-US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851400" y="3403600"/>
            <a:ext cx="1371600" cy="1168400"/>
            <a:chOff x="3056" y="2144"/>
            <a:chExt cx="864" cy="736"/>
          </a:xfrm>
        </p:grpSpPr>
        <p:sp>
          <p:nvSpPr>
            <p:cNvPr id="19491" name="Line 18"/>
            <p:cNvSpPr>
              <a:spLocks noChangeShapeType="1"/>
            </p:cNvSpPr>
            <p:nvPr/>
          </p:nvSpPr>
          <p:spPr bwMode="auto">
            <a:xfrm>
              <a:off x="3056" y="2144"/>
              <a:ext cx="864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2" name="Line 27"/>
            <p:cNvSpPr>
              <a:spLocks noChangeShapeType="1"/>
            </p:cNvSpPr>
            <p:nvPr/>
          </p:nvSpPr>
          <p:spPr bwMode="auto">
            <a:xfrm>
              <a:off x="3912" y="2160"/>
              <a:ext cx="0" cy="72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4953000" y="3568700"/>
            <a:ext cx="1435100" cy="927100"/>
            <a:chOff x="3120" y="2248"/>
            <a:chExt cx="904" cy="584"/>
          </a:xfrm>
        </p:grpSpPr>
        <p:sp>
          <p:nvSpPr>
            <p:cNvPr id="19489" name="Line 22"/>
            <p:cNvSpPr>
              <a:spLocks noChangeShapeType="1"/>
            </p:cNvSpPr>
            <p:nvPr/>
          </p:nvSpPr>
          <p:spPr bwMode="auto">
            <a:xfrm flipV="1">
              <a:off x="3120" y="2248"/>
              <a:ext cx="896" cy="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0" name="Line 28"/>
            <p:cNvSpPr>
              <a:spLocks noChangeShapeType="1"/>
            </p:cNvSpPr>
            <p:nvPr/>
          </p:nvSpPr>
          <p:spPr bwMode="auto">
            <a:xfrm>
              <a:off x="4024" y="2256"/>
              <a:ext cx="0" cy="57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4876800" y="3695700"/>
            <a:ext cx="1676400" cy="800100"/>
            <a:chOff x="3072" y="2328"/>
            <a:chExt cx="1056" cy="504"/>
          </a:xfrm>
        </p:grpSpPr>
        <p:sp>
          <p:nvSpPr>
            <p:cNvPr id="19487" name="Line 23"/>
            <p:cNvSpPr>
              <a:spLocks noChangeShapeType="1"/>
            </p:cNvSpPr>
            <p:nvPr/>
          </p:nvSpPr>
          <p:spPr bwMode="auto">
            <a:xfrm flipV="1">
              <a:off x="3072" y="2328"/>
              <a:ext cx="1040" cy="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8" name="Line 29"/>
            <p:cNvSpPr>
              <a:spLocks noChangeShapeType="1"/>
            </p:cNvSpPr>
            <p:nvPr/>
          </p:nvSpPr>
          <p:spPr bwMode="auto">
            <a:xfrm>
              <a:off x="4128" y="2352"/>
              <a:ext cx="0" cy="48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4876800" y="3810000"/>
            <a:ext cx="1866900" cy="762000"/>
            <a:chOff x="3072" y="2400"/>
            <a:chExt cx="1176" cy="480"/>
          </a:xfrm>
        </p:grpSpPr>
        <p:sp>
          <p:nvSpPr>
            <p:cNvPr id="19485" name="Line 24"/>
            <p:cNvSpPr>
              <a:spLocks noChangeShapeType="1"/>
            </p:cNvSpPr>
            <p:nvPr/>
          </p:nvSpPr>
          <p:spPr bwMode="auto">
            <a:xfrm>
              <a:off x="3072" y="2400"/>
              <a:ext cx="1136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6" name="Line 30"/>
            <p:cNvSpPr>
              <a:spLocks noChangeShapeType="1"/>
            </p:cNvSpPr>
            <p:nvPr/>
          </p:nvSpPr>
          <p:spPr bwMode="auto">
            <a:xfrm>
              <a:off x="4248" y="2400"/>
              <a:ext cx="0" cy="48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4953000" y="3911600"/>
            <a:ext cx="1930400" cy="584200"/>
            <a:chOff x="3120" y="2464"/>
            <a:chExt cx="1216" cy="368"/>
          </a:xfrm>
        </p:grpSpPr>
        <p:sp>
          <p:nvSpPr>
            <p:cNvPr id="19483" name="Line 25"/>
            <p:cNvSpPr>
              <a:spLocks noChangeShapeType="1"/>
            </p:cNvSpPr>
            <p:nvPr/>
          </p:nvSpPr>
          <p:spPr bwMode="auto">
            <a:xfrm>
              <a:off x="3120" y="2464"/>
              <a:ext cx="1184" cy="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4" name="Line 32"/>
            <p:cNvSpPr>
              <a:spLocks noChangeShapeType="1"/>
            </p:cNvSpPr>
            <p:nvPr/>
          </p:nvSpPr>
          <p:spPr bwMode="auto">
            <a:xfrm>
              <a:off x="4336" y="2496"/>
              <a:ext cx="0" cy="3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4876800" y="4000500"/>
            <a:ext cx="2171700" cy="571500"/>
            <a:chOff x="3072" y="2520"/>
            <a:chExt cx="1368" cy="360"/>
          </a:xfrm>
        </p:grpSpPr>
        <p:sp>
          <p:nvSpPr>
            <p:cNvPr id="19481" name="Line 26"/>
            <p:cNvSpPr>
              <a:spLocks noChangeShapeType="1"/>
            </p:cNvSpPr>
            <p:nvPr/>
          </p:nvSpPr>
          <p:spPr bwMode="auto">
            <a:xfrm>
              <a:off x="3072" y="2520"/>
              <a:ext cx="1328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2" name="Line 33"/>
            <p:cNvSpPr>
              <a:spLocks noChangeShapeType="1"/>
            </p:cNvSpPr>
            <p:nvPr/>
          </p:nvSpPr>
          <p:spPr bwMode="auto">
            <a:xfrm>
              <a:off x="4440" y="2544"/>
              <a:ext cx="0" cy="3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240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animBg="1"/>
      <p:bldP spid="40965" grpId="0" animBg="1"/>
      <p:bldP spid="40966" grpId="0" animBg="1"/>
      <p:bldP spid="40967" grpId="0" animBg="1"/>
      <p:bldP spid="40968" grpId="0" animBg="1"/>
      <p:bldP spid="40969" grpId="0" animBg="1"/>
      <p:bldP spid="40970" grpId="0" animBg="1"/>
      <p:bldP spid="40971" grpId="0" animBg="1"/>
      <p:bldP spid="40972" grpId="0" animBg="1"/>
      <p:bldP spid="40973" grpId="0" animBg="1"/>
      <p:bldP spid="40974" grpId="0" animBg="1"/>
      <p:bldP spid="40975" grpId="0" animBg="1"/>
      <p:bldP spid="4097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1066800"/>
            <a:ext cx="37242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5334000" y="762000"/>
            <a:ext cx="6096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Fo</a:t>
            </a:r>
            <a:endParaRPr lang="en-US" sz="2000" b="1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8534400" y="4495800"/>
            <a:ext cx="6096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Vo</a:t>
            </a:r>
            <a:endParaRPr lang="en-US" sz="2000" b="1"/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6248400" y="1295400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705600" y="914400"/>
            <a:ext cx="6096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Po</a:t>
            </a:r>
            <a:endParaRPr lang="en-US" sz="2000" b="1"/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 flipH="1">
            <a:off x="6362700" y="1219200"/>
            <a:ext cx="0" cy="236220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 flipH="1">
            <a:off x="5638800" y="3581400"/>
            <a:ext cx="762000" cy="0"/>
          </a:xfrm>
          <a:prstGeom prst="line">
            <a:avLst/>
          </a:prstGeom>
          <a:noFill/>
          <a:ln w="9525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5715000" y="3505200"/>
            <a:ext cx="533400" cy="152400"/>
          </a:xfrm>
          <a:prstGeom prst="lef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5334000" y="3001963"/>
            <a:ext cx="9144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F, F%</a:t>
            </a:r>
            <a:endParaRPr lang="en-US" sz="2000" b="1"/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629400" y="2819400"/>
            <a:ext cx="7620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a/Fo</a:t>
            </a:r>
            <a:endParaRPr lang="en-US" sz="2000" b="1"/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685800" y="1143000"/>
            <a:ext cx="30480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 - measured</a:t>
            </a:r>
            <a:endParaRPr lang="en-US" sz="1800"/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685800" y="1490663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 - calculated or estimated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685800" y="1947863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 - calculated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685800" y="2590800"/>
            <a:ext cx="32766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 at Po - calculated</a:t>
            </a:r>
            <a:endParaRPr lang="en-US" sz="1800"/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685800" y="31242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F% at Po - calculated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685800" y="3733800"/>
            <a:ext cx="45720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a/Fo  (= b/Vo) - shape of the F -V curve</a:t>
            </a:r>
            <a:endParaRPr lang="en-US" sz="1800"/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 flipV="1">
            <a:off x="5638800" y="3581400"/>
            <a:ext cx="762000" cy="6858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685800" y="4495800"/>
            <a:ext cx="30480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hu-HU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</a:t>
            </a:r>
            <a:r>
              <a:rPr lang="en-US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hu-HU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calculated</a:t>
            </a:r>
            <a:endParaRPr lang="en-US" sz="1800"/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6172200" y="3870325"/>
            <a:ext cx="4572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>
                <a:solidFill>
                  <a:schemeClr val="bg1"/>
                </a:solidFill>
              </a:rPr>
              <a:t>H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36810" y="116632"/>
            <a:ext cx="5825890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200" dirty="0" smtClean="0"/>
              <a:t>Erő és teljesítmény karakterisztika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534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7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825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"/>
                                        <p:tgtEl>
                                          <p:spTgt spid="7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"/>
                                        <p:tgtEl>
                                          <p:spTgt spid="7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75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475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"/>
                                        <p:tgtEl>
                                          <p:spTgt spid="7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"/>
                                        <p:tgtEl>
                                          <p:spTgt spid="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975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475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975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75"/>
                                        <p:tgtEl>
                                          <p:spTgt spid="7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75"/>
                                        <p:tgtEl>
                                          <p:spTgt spid="7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7650"/>
                            </p:stCondLst>
                            <p:childTnLst>
                              <p:par>
                                <p:cTn id="76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150"/>
                            </p:stCondLst>
                            <p:childTnLst>
                              <p:par>
                                <p:cTn id="80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 autoUpdateAnimBg="0"/>
      <p:bldP spid="7175" grpId="0" animBg="1" autoUpdateAnimBg="0"/>
      <p:bldP spid="7176" grpId="0" animBg="1"/>
      <p:bldP spid="7177" grpId="0" animBg="1" autoUpdateAnimBg="0"/>
      <p:bldP spid="7178" grpId="0" animBg="1"/>
      <p:bldP spid="7179" grpId="0" animBg="1"/>
      <p:bldP spid="7180" grpId="0" animBg="1"/>
      <p:bldP spid="7181" grpId="0" animBg="1" autoUpdateAnimBg="0"/>
      <p:bldP spid="7182" grpId="0" animBg="1" autoUpdateAnimBg="0"/>
      <p:bldP spid="7183" grpId="0" build="p" autoUpdateAnimBg="0"/>
      <p:bldP spid="7184" grpId="0" build="p" autoUpdateAnimBg="0"/>
      <p:bldP spid="7185" grpId="0" build="p" autoUpdateAnimBg="0"/>
      <p:bldP spid="7186" grpId="0" build="p" autoUpdateAnimBg="0"/>
      <p:bldP spid="7187" grpId="0" build="p" autoUpdateAnimBg="0" advAuto="0"/>
      <p:bldP spid="7188" grpId="0" build="p" autoUpdateAnimBg="0"/>
      <p:bldP spid="7189" grpId="0" animBg="1"/>
      <p:bldP spid="7190" grpId="0" build="p" autoUpdateAnimBg="0" advAuto="2000"/>
      <p:bldP spid="7191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1066800"/>
            <a:ext cx="372427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5334000" y="762000"/>
            <a:ext cx="6096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latin typeface="Times New Roman" pitchFamily="18" charset="0"/>
              </a:rPr>
              <a:t>Fo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8534400" y="4495800"/>
            <a:ext cx="6096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latin typeface="Times New Roman" pitchFamily="18" charset="0"/>
              </a:rPr>
              <a:t>Vo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61446" name="AutoShape 6"/>
          <p:cNvSpPr>
            <a:spLocks noChangeArrowheads="1"/>
          </p:cNvSpPr>
          <p:nvPr/>
        </p:nvSpPr>
        <p:spPr bwMode="auto">
          <a:xfrm>
            <a:off x="6248400" y="1295400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6705600" y="914400"/>
            <a:ext cx="6096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latin typeface="Times New Roman" pitchFamily="18" charset="0"/>
              </a:rPr>
              <a:t>Po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 flipH="1">
            <a:off x="6362700" y="1219200"/>
            <a:ext cx="0" cy="236220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 flipH="1">
            <a:off x="5638800" y="3581400"/>
            <a:ext cx="762000" cy="0"/>
          </a:xfrm>
          <a:prstGeom prst="line">
            <a:avLst/>
          </a:prstGeom>
          <a:noFill/>
          <a:ln w="9525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450" name="AutoShape 10"/>
          <p:cNvSpPr>
            <a:spLocks noChangeArrowheads="1"/>
          </p:cNvSpPr>
          <p:nvPr/>
        </p:nvSpPr>
        <p:spPr bwMode="auto">
          <a:xfrm>
            <a:off x="5715000" y="3505200"/>
            <a:ext cx="533400" cy="152400"/>
          </a:xfrm>
          <a:prstGeom prst="lef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5334000" y="3001963"/>
            <a:ext cx="9144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latin typeface="Times New Roman" pitchFamily="18" charset="0"/>
              </a:rPr>
              <a:t>F, F%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6629400" y="2819400"/>
            <a:ext cx="7620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latin typeface="Times New Roman" pitchFamily="18" charset="0"/>
              </a:rPr>
              <a:t>a/Fo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685800" y="1143000"/>
            <a:ext cx="3048000" cy="35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Fo</a:t>
            </a:r>
            <a:r>
              <a:rPr lang="hu-H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(</a:t>
            </a:r>
            <a:r>
              <a:rPr lang="hu-HU" sz="2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Mo</a:t>
            </a:r>
            <a:r>
              <a:rPr lang="hu-H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)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- m</a:t>
            </a:r>
            <a:r>
              <a:rPr lang="hu-H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ért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685800" y="1490663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Vo – </a:t>
            </a:r>
            <a:r>
              <a:rPr lang="hu-HU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számolt vagy becsült</a:t>
            </a:r>
            <a:endParaRPr lang="en-US" sz="24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685800" y="1947863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Po - </a:t>
            </a:r>
            <a:r>
              <a:rPr lang="hu-HU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számított</a:t>
            </a:r>
            <a:endParaRPr lang="en-US" sz="24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56" name="Text Box 16"/>
          <p:cNvSpPr txBox="1">
            <a:spLocks noChangeArrowheads="1"/>
          </p:cNvSpPr>
          <p:nvPr/>
        </p:nvSpPr>
        <p:spPr bwMode="auto">
          <a:xfrm>
            <a:off x="685800" y="2590800"/>
            <a:ext cx="3276600" cy="35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  Po</a:t>
            </a:r>
            <a:r>
              <a:rPr lang="hu-HU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-nál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- </a:t>
            </a:r>
            <a:r>
              <a:rPr lang="hu-HU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számított</a:t>
            </a:r>
            <a:endParaRPr lang="en-US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61457" name="Text Box 17"/>
          <p:cNvSpPr txBox="1">
            <a:spLocks noChangeArrowheads="1"/>
          </p:cNvSpPr>
          <p:nvPr/>
        </p:nvSpPr>
        <p:spPr bwMode="auto">
          <a:xfrm>
            <a:off x="685800" y="31242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F% Po</a:t>
            </a:r>
            <a:r>
              <a:rPr lang="hu-HU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-nál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- </a:t>
            </a:r>
            <a:r>
              <a:rPr lang="hu-HU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számított</a:t>
            </a:r>
            <a:endParaRPr lang="en-US" sz="24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58" name="Text Box 18"/>
          <p:cNvSpPr txBox="1">
            <a:spLocks noChangeArrowheads="1"/>
          </p:cNvSpPr>
          <p:nvPr/>
        </p:nvSpPr>
        <p:spPr bwMode="auto">
          <a:xfrm>
            <a:off x="685800" y="3733800"/>
            <a:ext cx="4572000" cy="35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a/Fo  (= b/Vo) - F -V </a:t>
            </a:r>
            <a:r>
              <a:rPr lang="hu-HU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görbe alakja</a:t>
            </a:r>
            <a:endParaRPr lang="en-US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61459" name="Line 19"/>
          <p:cNvSpPr>
            <a:spLocks noChangeShapeType="1"/>
          </p:cNvSpPr>
          <p:nvPr/>
        </p:nvSpPr>
        <p:spPr bwMode="auto">
          <a:xfrm flipV="1">
            <a:off x="5638800" y="3581400"/>
            <a:ext cx="762000" cy="6858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460" name="Text Box 20"/>
          <p:cNvSpPr txBox="1">
            <a:spLocks noChangeArrowheads="1"/>
          </p:cNvSpPr>
          <p:nvPr/>
        </p:nvSpPr>
        <p:spPr bwMode="auto">
          <a:xfrm>
            <a:off x="685800" y="4495800"/>
            <a:ext cx="3048000" cy="35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hu-H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- </a:t>
            </a:r>
            <a:r>
              <a:rPr lang="hu-H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számított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61461" name="Text Box 21"/>
          <p:cNvSpPr txBox="1">
            <a:spLocks noChangeArrowheads="1"/>
          </p:cNvSpPr>
          <p:nvPr/>
        </p:nvSpPr>
        <p:spPr bwMode="auto">
          <a:xfrm>
            <a:off x="6172200" y="3870325"/>
            <a:ext cx="4572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solidFill>
                  <a:schemeClr val="bg1"/>
                </a:solidFill>
                <a:latin typeface="Times New Roman" pitchFamily="18" charset="0"/>
              </a:rPr>
              <a:t>H</a:t>
            </a:r>
            <a:endParaRPr lang="en-US" sz="20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827584" y="241092"/>
            <a:ext cx="3250570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200" dirty="0" smtClean="0"/>
              <a:t>A görbék jellemzői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431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61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825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"/>
                                        <p:tgtEl>
                                          <p:spTgt spid="61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"/>
                                        <p:tgtEl>
                                          <p:spTgt spid="61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"/>
                                        <p:tgtEl>
                                          <p:spTgt spid="61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75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"/>
                                        <p:tgtEl>
                                          <p:spTgt spid="61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625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125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625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125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75"/>
                                        <p:tgtEl>
                                          <p:spTgt spid="61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445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75"/>
                                        <p:tgtEl>
                                          <p:spTgt spid="61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7275"/>
                            </p:stCondLst>
                            <p:childTnLst>
                              <p:par>
                                <p:cTn id="76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61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775"/>
                            </p:stCondLst>
                            <p:childTnLst>
                              <p:par>
                                <p:cTn id="80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61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 animBg="1" autoUpdateAnimBg="0"/>
      <p:bldP spid="61445" grpId="0" animBg="1" autoUpdateAnimBg="0"/>
      <p:bldP spid="61446" grpId="0" animBg="1"/>
      <p:bldP spid="61447" grpId="0" animBg="1" autoUpdateAnimBg="0"/>
      <p:bldP spid="61448" grpId="0" animBg="1"/>
      <p:bldP spid="61449" grpId="0" animBg="1"/>
      <p:bldP spid="61450" grpId="0" animBg="1"/>
      <p:bldP spid="61451" grpId="0" animBg="1" autoUpdateAnimBg="0"/>
      <p:bldP spid="61452" grpId="0" animBg="1" autoUpdateAnimBg="0"/>
      <p:bldP spid="61453" grpId="0" build="p" autoUpdateAnimBg="0"/>
      <p:bldP spid="61454" grpId="0" build="p" autoUpdateAnimBg="0"/>
      <p:bldP spid="61455" grpId="0" build="p" autoUpdateAnimBg="0"/>
      <p:bldP spid="61456" grpId="0" build="p" autoUpdateAnimBg="0"/>
      <p:bldP spid="61457" grpId="0" build="p" autoUpdateAnimBg="0" advAuto="0"/>
      <p:bldP spid="61458" grpId="0" build="p" autoUpdateAnimBg="0"/>
      <p:bldP spid="61459" grpId="0" animBg="1"/>
      <p:bldP spid="61460" grpId="0" build="p" autoUpdateAnimBg="0" advAuto="2000"/>
      <p:bldP spid="61461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600200"/>
            <a:ext cx="43529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5715000" y="1828800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705600" y="1828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Peak Power</a:t>
            </a: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5791200" y="1752600"/>
            <a:ext cx="0" cy="259080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>
            <a:off x="4953000" y="4267200"/>
            <a:ext cx="685800" cy="152400"/>
          </a:xfrm>
          <a:prstGeom prst="leftArrow">
            <a:avLst>
              <a:gd name="adj1" fmla="val 50000"/>
              <a:gd name="adj2" fmla="val 112500"/>
            </a:avLst>
          </a:prstGeom>
          <a:solidFill>
            <a:schemeClr val="accent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6400800" y="41148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Load at Pp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7162800" y="28194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a/F</a:t>
            </a:r>
            <a:r>
              <a:rPr lang="en-US" b="1" baseline="-25000">
                <a:solidFill>
                  <a:schemeClr val="bg1"/>
                </a:solidFill>
              </a:rPr>
              <a:t>0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11560" y="548679"/>
            <a:ext cx="4022448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200" dirty="0" smtClean="0"/>
              <a:t>Maximális teljesítmény</a:t>
            </a:r>
            <a:endParaRPr lang="en-US" sz="32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2915816" y="4188767"/>
            <a:ext cx="136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B050"/>
                </a:solidFill>
              </a:rPr>
              <a:t>0.3-0.4 F</a:t>
            </a:r>
            <a:r>
              <a:rPr lang="hu-HU" sz="2400" b="1" baseline="-25000" dirty="0" smtClean="0">
                <a:solidFill>
                  <a:srgbClr val="00B050"/>
                </a:solidFill>
              </a:rPr>
              <a:t>0</a:t>
            </a:r>
            <a:endParaRPr lang="en-US" sz="2400" b="1" baseline="-25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2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" fill="hold"/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" fill="hold"/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9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  <p:bldP spid="19463" grpId="0" animBg="1"/>
      <p:bldP spid="19464" grpId="0" animBg="1"/>
      <p:bldP spid="19465" grpId="0" build="p" autoUpdateAnimBg="0" advAuto="0"/>
      <p:bldP spid="19466" grpId="0" build="p" autoUpdateAnimBg="0" advAuto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1258888" y="549275"/>
            <a:ext cx="4321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800" b="1"/>
              <a:t>Néhány változó értéke</a:t>
            </a:r>
            <a:endParaRPr lang="en-US" sz="2800" b="1"/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971550" y="1412875"/>
            <a:ext cx="68421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b="1"/>
              <a:t>A maximális teljesítmény az izom azzal a teher (súly) nagysággal éri el, amely a maximális statikus erő 30-40 százaléka.</a:t>
            </a:r>
            <a:endParaRPr lang="en-US" sz="2400" b="1"/>
          </a:p>
        </p:txBody>
      </p:sp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1258888" y="2852738"/>
            <a:ext cx="66262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rgbClr val="FF0000"/>
                </a:solidFill>
              </a:rPr>
              <a:t>Példa: </a:t>
            </a:r>
          </a:p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rgbClr val="FF0000"/>
                </a:solidFill>
              </a:rPr>
              <a:t>Ha maximális statikus erő 1000 N, akkor a maximális teljesítmény az izom akkor éri el, ha 300-400 N súlyerőt kell mozgatni meghatározott úton a lehető legrövidebb idő alatt.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6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Cactmyo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675188" y="260648"/>
            <a:ext cx="4304889" cy="303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Csactmyo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4643964" y="3407595"/>
            <a:ext cx="4293305" cy="302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Cmusc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6885" y="260648"/>
            <a:ext cx="4307079" cy="3032795"/>
          </a:xfrm>
          <a:prstGeom prst="rect">
            <a:avLst/>
          </a:prstGeom>
        </p:spPr>
      </p:pic>
      <p:pic>
        <p:nvPicPr>
          <p:cNvPr id="3" name="ICmusc.mp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6670" y="3407595"/>
            <a:ext cx="4369782" cy="307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8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77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73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1042988" y="404664"/>
            <a:ext cx="6842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b="1"/>
              <a:t>Az a/F</a:t>
            </a:r>
            <a:r>
              <a:rPr lang="hu-HU" sz="2400" b="1" baseline="-25000"/>
              <a:t>0</a:t>
            </a:r>
            <a:r>
              <a:rPr lang="hu-HU" sz="2400" b="1"/>
              <a:t> értéke nulla és 1,0 között változhat. Soha nem éri el a két szélső értéket.</a:t>
            </a:r>
            <a:endParaRPr lang="en-US" sz="2400" b="1"/>
          </a:p>
        </p:txBody>
      </p:sp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1244040" y="1253025"/>
            <a:ext cx="6626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000" b="1" dirty="0">
                <a:solidFill>
                  <a:srgbClr val="FF0000"/>
                </a:solidFill>
              </a:rPr>
              <a:t>Az emlősök </a:t>
            </a:r>
            <a:r>
              <a:rPr lang="hu-HU" sz="2000" b="1" dirty="0" err="1">
                <a:solidFill>
                  <a:srgbClr val="FF0000"/>
                </a:solidFill>
              </a:rPr>
              <a:t>harántcsikos</a:t>
            </a:r>
            <a:r>
              <a:rPr lang="hu-HU" sz="2000" b="1" dirty="0">
                <a:solidFill>
                  <a:srgbClr val="FF0000"/>
                </a:solidFill>
              </a:rPr>
              <a:t> izmaira az jellemző, hogy az a/F</a:t>
            </a:r>
            <a:r>
              <a:rPr lang="hu-HU" sz="2000" b="1" baseline="-25000" dirty="0">
                <a:solidFill>
                  <a:srgbClr val="FF0000"/>
                </a:solidFill>
              </a:rPr>
              <a:t>0</a:t>
            </a:r>
            <a:r>
              <a:rPr lang="hu-HU" sz="2000" b="1" dirty="0">
                <a:solidFill>
                  <a:srgbClr val="FF0000"/>
                </a:solidFill>
              </a:rPr>
              <a:t> érték 0,15 és 0,40 közé esik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954700"/>
            <a:ext cx="6272926" cy="467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4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11018"/>
            <a:ext cx="5400600" cy="558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907703" y="116632"/>
            <a:ext cx="5932971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2400" dirty="0" smtClean="0"/>
              <a:t>Erő-sebesség és teljesítmény-sebesség görbék</a:t>
            </a:r>
          </a:p>
          <a:p>
            <a:pPr algn="ctr"/>
            <a:r>
              <a:rPr lang="hu-HU" sz="2400" dirty="0" smtClean="0"/>
              <a:t> a </a:t>
            </a:r>
            <a:r>
              <a:rPr lang="hu-HU" sz="2400" dirty="0" err="1" smtClean="0"/>
              <a:t>gastrocnemius</a:t>
            </a:r>
            <a:r>
              <a:rPr lang="hu-HU" sz="2400" dirty="0" smtClean="0"/>
              <a:t> és </a:t>
            </a:r>
            <a:r>
              <a:rPr lang="hu-HU" sz="2400" dirty="0" err="1" smtClean="0"/>
              <a:t>soleus</a:t>
            </a:r>
            <a:r>
              <a:rPr lang="hu-HU" sz="2400" dirty="0" smtClean="0"/>
              <a:t> izmoknál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24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914400" y="304800"/>
            <a:ext cx="7543800" cy="5857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3200" b="1" dirty="0"/>
              <a:t>Hill karakterisztikus egyenlet</a:t>
            </a:r>
            <a:endParaRPr lang="en-US" sz="3200" b="1" dirty="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609600" y="990600"/>
            <a:ext cx="25908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 dirty="0">
                <a:solidFill>
                  <a:schemeClr val="accent2"/>
                </a:solidFill>
              </a:rPr>
              <a:t>Súly mozgatása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600200" y="1447800"/>
            <a:ext cx="75422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dirty="0">
                <a:solidFill>
                  <a:schemeClr val="accent2"/>
                </a:solidFill>
              </a:rPr>
              <a:t>(F + a) </a:t>
            </a:r>
            <a:r>
              <a:rPr lang="en-US" sz="3600" b="1" dirty="0" smtClean="0">
                <a:solidFill>
                  <a:schemeClr val="accent2"/>
                </a:solidFill>
              </a:rPr>
              <a:t>(</a:t>
            </a:r>
            <a:r>
              <a:rPr lang="hu-HU" sz="3600" b="1" dirty="0" smtClean="0">
                <a:solidFill>
                  <a:schemeClr val="accent2"/>
                </a:solidFill>
              </a:rPr>
              <a:t>v</a:t>
            </a:r>
            <a:r>
              <a:rPr lang="en-US" sz="3600" b="1" dirty="0" smtClean="0">
                <a:solidFill>
                  <a:schemeClr val="accent2"/>
                </a:solidFill>
              </a:rPr>
              <a:t> </a:t>
            </a:r>
            <a:r>
              <a:rPr lang="en-US" sz="3600" b="1" dirty="0">
                <a:solidFill>
                  <a:schemeClr val="accent2"/>
                </a:solidFill>
              </a:rPr>
              <a:t>+ b) = constant = b (</a:t>
            </a:r>
            <a:r>
              <a:rPr lang="en-US" sz="3600" b="1" dirty="0" err="1">
                <a:solidFill>
                  <a:schemeClr val="accent2"/>
                </a:solidFill>
              </a:rPr>
              <a:t>Fo</a:t>
            </a:r>
            <a:r>
              <a:rPr lang="en-US" sz="3600" b="1" dirty="0">
                <a:solidFill>
                  <a:schemeClr val="accent2"/>
                </a:solidFill>
              </a:rPr>
              <a:t> +a)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609600" y="2895600"/>
            <a:ext cx="32004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 dirty="0"/>
              <a:t>Forgatónyomaték</a:t>
            </a:r>
            <a:endParaRPr lang="en-US" b="1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95400" y="3581400"/>
            <a:ext cx="7772400" cy="641350"/>
            <a:chOff x="816" y="2256"/>
            <a:chExt cx="4896" cy="404"/>
          </a:xfrm>
        </p:grpSpPr>
        <p:sp>
          <p:nvSpPr>
            <p:cNvPr id="23560" name="Rectangle 8"/>
            <p:cNvSpPr>
              <a:spLocks noChangeArrowheads="1"/>
            </p:cNvSpPr>
            <p:nvPr/>
          </p:nvSpPr>
          <p:spPr bwMode="auto">
            <a:xfrm>
              <a:off x="816" y="2256"/>
              <a:ext cx="48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 b="1" dirty="0"/>
                <a:t>(M + a) (   </a:t>
              </a:r>
              <a:r>
                <a:rPr lang="hu-HU" sz="3600" b="1" dirty="0" smtClean="0"/>
                <a:t> </a:t>
              </a:r>
              <a:r>
                <a:rPr lang="en-US" sz="3600" b="1" dirty="0" smtClean="0"/>
                <a:t>+ </a:t>
              </a:r>
              <a:r>
                <a:rPr lang="en-US" sz="3600" b="1" dirty="0"/>
                <a:t>b) = constant = b (Mo +a)</a:t>
              </a:r>
            </a:p>
          </p:txBody>
        </p:sp>
        <p:sp>
          <p:nvSpPr>
            <p:cNvPr id="23561" name="Rectangle 9"/>
            <p:cNvSpPr>
              <a:spLocks noChangeArrowheads="1"/>
            </p:cNvSpPr>
            <p:nvPr/>
          </p:nvSpPr>
          <p:spPr bwMode="auto">
            <a:xfrm>
              <a:off x="1846" y="2256"/>
              <a:ext cx="33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3600" b="1" dirty="0" smtClean="0"/>
                <a:t>ω</a:t>
              </a:r>
              <a:r>
                <a:rPr lang="hu-HU" sz="3600" b="1" dirty="0" smtClean="0"/>
                <a:t> </a:t>
              </a:r>
              <a:r>
                <a:rPr lang="en-US" sz="3600" b="1" dirty="0" smtClean="0"/>
                <a:t> </a:t>
              </a:r>
              <a:endParaRPr lang="en-US" sz="3600" b="1" dirty="0"/>
            </a:p>
          </p:txBody>
        </p:sp>
      </p:grpSp>
      <p:sp>
        <p:nvSpPr>
          <p:cNvPr id="23559" name="Rectangle 10"/>
          <p:cNvSpPr>
            <a:spLocks noChangeArrowheads="1"/>
          </p:cNvSpPr>
          <p:nvPr/>
        </p:nvSpPr>
        <p:spPr bwMode="auto">
          <a:xfrm>
            <a:off x="2895600" y="2133600"/>
            <a:ext cx="533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>
                <a:solidFill>
                  <a:schemeClr val="tx2"/>
                </a:solidFill>
              </a:rPr>
              <a:t>v (F + a ) = b (Fo - F)</a:t>
            </a:r>
          </a:p>
        </p:txBody>
      </p:sp>
    </p:spTree>
    <p:extLst>
      <p:ext uri="{BB962C8B-B14F-4D97-AF65-F5344CB8AC3E}">
        <p14:creationId xmlns:p14="http://schemas.microsoft.com/office/powerpoint/2010/main" val="106389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 advAuto="0"/>
      <p:bldP spid="10244" grpId="0" autoUpdateAnimBg="0"/>
      <p:bldP spid="10245" grpId="0" build="p" autoUpdateAnimBg="0" advAuto="0"/>
      <p:bldP spid="1024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95672" y="741238"/>
            <a:ext cx="2553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(F+a)(v+b)=</a:t>
            </a:r>
            <a:r>
              <a:rPr lang="hu-HU" sz="2400" dirty="0" err="1" smtClean="0"/>
              <a:t>b</a:t>
            </a:r>
            <a:r>
              <a:rPr lang="hu-HU" sz="2400" dirty="0" smtClean="0"/>
              <a:t>(F</a:t>
            </a:r>
            <a:r>
              <a:rPr lang="hu-HU" dirty="0" smtClean="0"/>
              <a:t>0</a:t>
            </a:r>
            <a:r>
              <a:rPr lang="hu-HU" sz="2400" dirty="0" smtClean="0"/>
              <a:t>+a)</a:t>
            </a:r>
            <a:endParaRPr lang="en-US" sz="24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2624310" y="1427821"/>
            <a:ext cx="289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Fv</a:t>
            </a:r>
            <a:r>
              <a:rPr lang="hu-HU" sz="2400" dirty="0" smtClean="0"/>
              <a:t>+</a:t>
            </a:r>
            <a:r>
              <a:rPr lang="hu-HU" sz="2400" dirty="0" err="1" smtClean="0"/>
              <a:t>Fb</a:t>
            </a:r>
            <a:r>
              <a:rPr lang="hu-HU" sz="2400" dirty="0" smtClean="0"/>
              <a:t>+</a:t>
            </a:r>
            <a:r>
              <a:rPr lang="hu-HU" sz="2400" dirty="0" err="1" smtClean="0"/>
              <a:t>av</a:t>
            </a:r>
            <a:r>
              <a:rPr lang="hu-HU" sz="2400" dirty="0" smtClean="0"/>
              <a:t>+ab=bF</a:t>
            </a:r>
            <a:r>
              <a:rPr lang="hu-HU" dirty="0" smtClean="0"/>
              <a:t>0</a:t>
            </a:r>
            <a:r>
              <a:rPr lang="hu-HU" sz="2400" dirty="0" smtClean="0"/>
              <a:t>+ab</a:t>
            </a:r>
            <a:endParaRPr lang="en-US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987824" y="2013829"/>
            <a:ext cx="1986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v(F+a)=b(F</a:t>
            </a:r>
            <a:r>
              <a:rPr lang="hu-HU" dirty="0" smtClean="0"/>
              <a:t>0</a:t>
            </a:r>
            <a:r>
              <a:rPr lang="hu-HU" sz="2400" dirty="0" smtClean="0"/>
              <a:t>-F)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zövegdoboz 4"/>
              <p:cNvSpPr txBox="1"/>
              <p:nvPr/>
            </p:nvSpPr>
            <p:spPr>
              <a:xfrm>
                <a:off x="2867501" y="2644009"/>
                <a:ext cx="2260619" cy="783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400" b="0" i="1" smtClean="0">
                              <a:latin typeface="Cambria Math"/>
                            </a:rPr>
                            <m:t>𝐹</m:t>
                          </m:r>
                          <m:r>
                            <a:rPr lang="hu-HU" sz="2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hu-HU" sz="2400" b="0" i="1" smtClean="0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hu-HU" sz="2400" b="0" i="1" smtClean="0">
                              <a:latin typeface="Cambria Math"/>
                            </a:rPr>
                            <m:t>𝑏</m:t>
                          </m:r>
                        </m:den>
                      </m:f>
                      <m:r>
                        <a:rPr lang="hu-HU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u-HU" sz="24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hu-HU" sz="2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hu-HU" sz="2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hu-HU" sz="2400" b="0" i="1" smtClean="0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hu-HU" sz="2400" b="0" i="1" smtClean="0">
                              <a:latin typeface="Cambria Math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Szövegdoboz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501" y="2644009"/>
                <a:ext cx="2260619" cy="78393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/>
              <p:cNvSpPr txBox="1"/>
              <p:nvPr/>
            </p:nvSpPr>
            <p:spPr>
              <a:xfrm>
                <a:off x="2755131" y="3539871"/>
                <a:ext cx="2915542" cy="786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u-HU" sz="24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hu-HU" sz="24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hu-HU" sz="2400" i="1">
                              <a:latin typeface="Cambria Math"/>
                            </a:rPr>
                            <m:t>−</m:t>
                          </m:r>
                          <m:r>
                            <a:rPr lang="hu-HU" sz="2400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hu-HU" sz="2400" i="1"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hu-HU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hu-HU" sz="2400" b="0" i="1" smtClean="0">
                              <a:latin typeface="Cambria Math"/>
                            </a:rPr>
                            <m:t>𝑏</m:t>
                          </m:r>
                        </m:den>
                      </m:f>
                      <m:r>
                        <a:rPr lang="hu-HU" sz="2400" b="0" i="1" smtClean="0">
                          <a:latin typeface="Cambria Math"/>
                        </a:rPr>
                        <m:t> </m:t>
                      </m:r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hu-HU" sz="24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hu-HU" sz="2400" b="0" i="1" smtClean="0">
                          <a:latin typeface="Cambria Math"/>
                        </a:rPr>
                        <m:t>𝐹</m:t>
                      </m:r>
                      <m:r>
                        <a:rPr lang="hu-HU" sz="2400" b="0" i="1" smtClean="0">
                          <a:latin typeface="Cambria Math"/>
                        </a:rPr>
                        <m:t>+  </m:t>
                      </m:r>
                      <m:f>
                        <m:fPr>
                          <m:ctrlPr>
                            <a:rPr lang="hu-HU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400" b="0" i="1" smtClean="0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hu-HU" sz="2400" b="0" i="1" smtClean="0">
                              <a:latin typeface="Cambria Math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Szövegdoboz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131" y="3539871"/>
                <a:ext cx="2915542" cy="78636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zövegdoboz 6"/>
          <p:cNvSpPr txBox="1"/>
          <p:nvPr/>
        </p:nvSpPr>
        <p:spPr>
          <a:xfrm>
            <a:off x="3249439" y="4635440"/>
            <a:ext cx="2433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i="1" dirty="0" smtClean="0">
                <a:solidFill>
                  <a:srgbClr val="FF0000"/>
                </a:solidFill>
              </a:rPr>
              <a:t>y     =m • x +   b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zövegdoboz 9"/>
              <p:cNvSpPr txBox="1"/>
              <p:nvPr/>
            </p:nvSpPr>
            <p:spPr>
              <a:xfrm>
                <a:off x="3242909" y="5445224"/>
                <a:ext cx="898644" cy="703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b="1" i="1" dirty="0" smtClean="0">
                    <a:solidFill>
                      <a:srgbClr val="FF0000"/>
                    </a:solidFill>
                  </a:rPr>
                  <a:t>m=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hu-HU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u-HU" sz="2800" b="0" i="1" smtClean="0">
                            <a:latin typeface="Cambria Math"/>
                          </a:rPr>
                          <m:t>𝑏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Szövegdoboz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909" y="5445224"/>
                <a:ext cx="898644" cy="703013"/>
              </a:xfrm>
              <a:prstGeom prst="rect">
                <a:avLst/>
              </a:prstGeom>
              <a:blipFill rotWithShape="1">
                <a:blip r:embed="rId4"/>
                <a:stretch>
                  <a:fillRect l="-14286" b="-1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zövegdoboz 10"/>
              <p:cNvSpPr txBox="1"/>
              <p:nvPr/>
            </p:nvSpPr>
            <p:spPr>
              <a:xfrm>
                <a:off x="5968320" y="5462824"/>
                <a:ext cx="805029" cy="6688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dirty="0" smtClean="0">
                    <a:solidFill>
                      <a:srgbClr val="FF0000"/>
                    </a:solidFill>
                  </a:rPr>
                  <a:t>b=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hu-HU" sz="2800" b="0" i="1" smtClean="0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hu-HU" sz="2800" b="0" i="1" smtClean="0">
                            <a:latin typeface="Cambria Math"/>
                          </a:rPr>
                          <m:t>𝑏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Szövegdoboz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320" y="5462824"/>
                <a:ext cx="805029" cy="668837"/>
              </a:xfrm>
              <a:prstGeom prst="rect">
                <a:avLst/>
              </a:prstGeom>
              <a:blipFill rotWithShape="1">
                <a:blip r:embed="rId5"/>
                <a:stretch>
                  <a:fillRect l="-15152" b="-1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zövegdoboz 11"/>
          <p:cNvSpPr txBox="1"/>
          <p:nvPr/>
        </p:nvSpPr>
        <p:spPr>
          <a:xfrm>
            <a:off x="5968320" y="4635440"/>
            <a:ext cx="2879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</a:rPr>
              <a:t>egyenes egyenlete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1885671" y="83662"/>
            <a:ext cx="4365234" cy="523220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r>
              <a:rPr lang="hu-HU" sz="2800" dirty="0" smtClean="0"/>
              <a:t>Hogyan határozható meg a,b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zövegdoboz 13"/>
              <p:cNvSpPr txBox="1"/>
              <p:nvPr/>
            </p:nvSpPr>
            <p:spPr>
              <a:xfrm>
                <a:off x="1517292" y="5445224"/>
                <a:ext cx="1237839" cy="704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b="1" i="1" dirty="0" smtClean="0">
                    <a:solidFill>
                      <a:srgbClr val="FF0000"/>
                    </a:solidFill>
                  </a:rPr>
                  <a:t>y=</a:t>
                </a:r>
                <a:r>
                  <a:rPr lang="en-US" sz="2800" b="1" i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u-HU" sz="2800" i="1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hu-HU" sz="28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hu-HU" sz="2800" i="1">
                            <a:latin typeface="Cambria Math"/>
                          </a:rPr>
                          <m:t>−</m:t>
                        </m:r>
                        <m:r>
                          <a:rPr lang="hu-HU" sz="2800" i="1"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a:rPr lang="hu-HU" sz="2800" i="1">
                            <a:latin typeface="Cambria Math"/>
                          </a:rPr>
                          <m:t>𝑣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Szövegdoboz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292" y="5445224"/>
                <a:ext cx="1237839" cy="704039"/>
              </a:xfrm>
              <a:prstGeom prst="rect">
                <a:avLst/>
              </a:prstGeom>
              <a:blipFill rotWithShape="1">
                <a:blip r:embed="rId6"/>
                <a:stretch>
                  <a:fillRect l="-10345" b="-1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zövegdoboz 15"/>
          <p:cNvSpPr txBox="1"/>
          <p:nvPr/>
        </p:nvSpPr>
        <p:spPr>
          <a:xfrm>
            <a:off x="4627054" y="5535120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i="1" dirty="0" smtClean="0">
                <a:solidFill>
                  <a:srgbClr val="FF0000"/>
                </a:solidFill>
              </a:rPr>
              <a:t>x=</a:t>
            </a:r>
            <a:r>
              <a:rPr lang="hu-HU" sz="2800" i="1" dirty="0" smtClean="0"/>
              <a:t>F</a:t>
            </a:r>
            <a:endParaRPr lang="en-US" sz="2800" i="1" dirty="0"/>
          </a:p>
        </p:txBody>
      </p:sp>
      <p:sp>
        <p:nvSpPr>
          <p:cNvPr id="17" name="Ellipszis 16"/>
          <p:cNvSpPr/>
          <p:nvPr/>
        </p:nvSpPr>
        <p:spPr>
          <a:xfrm>
            <a:off x="2782813" y="3338363"/>
            <a:ext cx="1198231" cy="1975753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zis 17"/>
          <p:cNvSpPr/>
          <p:nvPr/>
        </p:nvSpPr>
        <p:spPr>
          <a:xfrm>
            <a:off x="3973913" y="3306825"/>
            <a:ext cx="526079" cy="1975753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zis 18"/>
          <p:cNvSpPr/>
          <p:nvPr/>
        </p:nvSpPr>
        <p:spPr>
          <a:xfrm>
            <a:off x="4499992" y="3338362"/>
            <a:ext cx="526079" cy="1975753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zis 19"/>
          <p:cNvSpPr/>
          <p:nvPr/>
        </p:nvSpPr>
        <p:spPr>
          <a:xfrm>
            <a:off x="5174819" y="3373033"/>
            <a:ext cx="526079" cy="1975753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Egyenes összekötő nyíllal 8"/>
          <p:cNvCxnSpPr>
            <a:endCxn id="6" idx="0"/>
          </p:cNvCxnSpPr>
          <p:nvPr/>
        </p:nvCxnSpPr>
        <p:spPr>
          <a:xfrm>
            <a:off x="3712654" y="3035975"/>
            <a:ext cx="500248" cy="5038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 flipH="1">
            <a:off x="3685278" y="3054877"/>
            <a:ext cx="483126" cy="5038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83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10" grpId="0"/>
      <p:bldP spid="11" grpId="0"/>
      <p:bldP spid="12" grpId="0"/>
      <p:bldP spid="14" grpId="0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3"/>
          <p:cNvSpPr>
            <a:spLocks/>
          </p:cNvSpPr>
          <p:nvPr/>
        </p:nvSpPr>
        <p:spPr bwMode="auto">
          <a:xfrm>
            <a:off x="1041400" y="1246188"/>
            <a:ext cx="3579813" cy="2941637"/>
          </a:xfrm>
          <a:custGeom>
            <a:avLst/>
            <a:gdLst>
              <a:gd name="T0" fmla="*/ 0 w 2255"/>
              <a:gd name="T1" fmla="*/ 2147483647 h 1853"/>
              <a:gd name="T2" fmla="*/ 2147483647 w 2255"/>
              <a:gd name="T3" fmla="*/ 2147483647 h 1853"/>
              <a:gd name="T4" fmla="*/ 2147483647 w 2255"/>
              <a:gd name="T5" fmla="*/ 0 h 1853"/>
              <a:gd name="T6" fmla="*/ 0 w 2255"/>
              <a:gd name="T7" fmla="*/ 0 h 1853"/>
              <a:gd name="T8" fmla="*/ 0 w 2255"/>
              <a:gd name="T9" fmla="*/ 2147483647 h 18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55"/>
              <a:gd name="T16" fmla="*/ 0 h 1853"/>
              <a:gd name="T17" fmla="*/ 2255 w 2255"/>
              <a:gd name="T18" fmla="*/ 1853 h 18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55" h="1853">
                <a:moveTo>
                  <a:pt x="0" y="1852"/>
                </a:moveTo>
                <a:lnTo>
                  <a:pt x="2254" y="1852"/>
                </a:lnTo>
                <a:lnTo>
                  <a:pt x="2254" y="0"/>
                </a:lnTo>
                <a:lnTo>
                  <a:pt x="0" y="0"/>
                </a:lnTo>
                <a:lnTo>
                  <a:pt x="0" y="1852"/>
                </a:lnTo>
              </a:path>
            </a:pathLst>
          </a:custGeom>
          <a:solidFill>
            <a:srgbClr val="FFFF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579" name="Group 4"/>
          <p:cNvGrpSpPr>
            <a:grpSpLocks/>
          </p:cNvGrpSpPr>
          <p:nvPr/>
        </p:nvGrpSpPr>
        <p:grpSpPr bwMode="auto">
          <a:xfrm>
            <a:off x="1041400" y="1246188"/>
            <a:ext cx="3578225" cy="2940050"/>
            <a:chOff x="656" y="785"/>
            <a:chExt cx="2254" cy="1852"/>
          </a:xfrm>
        </p:grpSpPr>
        <p:sp>
          <p:nvSpPr>
            <p:cNvPr id="24612" name="Line 5"/>
            <p:cNvSpPr>
              <a:spLocks noChangeShapeType="1"/>
            </p:cNvSpPr>
            <p:nvPr/>
          </p:nvSpPr>
          <p:spPr bwMode="auto">
            <a:xfrm flipV="1">
              <a:off x="926" y="786"/>
              <a:ext cx="0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3" name="Line 6"/>
            <p:cNvSpPr>
              <a:spLocks noChangeShapeType="1"/>
            </p:cNvSpPr>
            <p:nvPr/>
          </p:nvSpPr>
          <p:spPr bwMode="auto">
            <a:xfrm flipV="1">
              <a:off x="1197" y="786"/>
              <a:ext cx="0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4" name="Line 7"/>
            <p:cNvSpPr>
              <a:spLocks noChangeShapeType="1"/>
            </p:cNvSpPr>
            <p:nvPr/>
          </p:nvSpPr>
          <p:spPr bwMode="auto">
            <a:xfrm flipV="1">
              <a:off x="1467" y="786"/>
              <a:ext cx="0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5" name="Line 8"/>
            <p:cNvSpPr>
              <a:spLocks noChangeShapeType="1"/>
            </p:cNvSpPr>
            <p:nvPr/>
          </p:nvSpPr>
          <p:spPr bwMode="auto">
            <a:xfrm flipV="1">
              <a:off x="1738" y="786"/>
              <a:ext cx="0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Line 9"/>
            <p:cNvSpPr>
              <a:spLocks noChangeShapeType="1"/>
            </p:cNvSpPr>
            <p:nvPr/>
          </p:nvSpPr>
          <p:spPr bwMode="auto">
            <a:xfrm flipV="1">
              <a:off x="2009" y="786"/>
              <a:ext cx="0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7" name="Line 10"/>
            <p:cNvSpPr>
              <a:spLocks noChangeShapeType="1"/>
            </p:cNvSpPr>
            <p:nvPr/>
          </p:nvSpPr>
          <p:spPr bwMode="auto">
            <a:xfrm flipV="1">
              <a:off x="2279" y="786"/>
              <a:ext cx="0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8" name="Line 11"/>
            <p:cNvSpPr>
              <a:spLocks noChangeShapeType="1"/>
            </p:cNvSpPr>
            <p:nvPr/>
          </p:nvSpPr>
          <p:spPr bwMode="auto">
            <a:xfrm flipV="1">
              <a:off x="2550" y="786"/>
              <a:ext cx="0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9" name="Line 12"/>
            <p:cNvSpPr>
              <a:spLocks noChangeShapeType="1"/>
            </p:cNvSpPr>
            <p:nvPr/>
          </p:nvSpPr>
          <p:spPr bwMode="auto">
            <a:xfrm flipV="1">
              <a:off x="2820" y="786"/>
              <a:ext cx="0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0" name="Line 13"/>
            <p:cNvSpPr>
              <a:spLocks noChangeShapeType="1"/>
            </p:cNvSpPr>
            <p:nvPr/>
          </p:nvSpPr>
          <p:spPr bwMode="auto">
            <a:xfrm>
              <a:off x="657" y="2359"/>
              <a:ext cx="2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1" name="Line 14"/>
            <p:cNvSpPr>
              <a:spLocks noChangeShapeType="1"/>
            </p:cNvSpPr>
            <p:nvPr/>
          </p:nvSpPr>
          <p:spPr bwMode="auto">
            <a:xfrm>
              <a:off x="657" y="2081"/>
              <a:ext cx="2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2" name="Line 15"/>
            <p:cNvSpPr>
              <a:spLocks noChangeShapeType="1"/>
            </p:cNvSpPr>
            <p:nvPr/>
          </p:nvSpPr>
          <p:spPr bwMode="auto">
            <a:xfrm>
              <a:off x="657" y="1803"/>
              <a:ext cx="2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3" name="Line 16"/>
            <p:cNvSpPr>
              <a:spLocks noChangeShapeType="1"/>
            </p:cNvSpPr>
            <p:nvPr/>
          </p:nvSpPr>
          <p:spPr bwMode="auto">
            <a:xfrm>
              <a:off x="657" y="1526"/>
              <a:ext cx="2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4" name="Line 17"/>
            <p:cNvSpPr>
              <a:spLocks noChangeShapeType="1"/>
            </p:cNvSpPr>
            <p:nvPr/>
          </p:nvSpPr>
          <p:spPr bwMode="auto">
            <a:xfrm>
              <a:off x="657" y="1248"/>
              <a:ext cx="2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5" name="Line 18"/>
            <p:cNvSpPr>
              <a:spLocks noChangeShapeType="1"/>
            </p:cNvSpPr>
            <p:nvPr/>
          </p:nvSpPr>
          <p:spPr bwMode="auto">
            <a:xfrm>
              <a:off x="657" y="970"/>
              <a:ext cx="2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6" name="Line 19"/>
            <p:cNvSpPr>
              <a:spLocks noChangeShapeType="1"/>
            </p:cNvSpPr>
            <p:nvPr/>
          </p:nvSpPr>
          <p:spPr bwMode="auto">
            <a:xfrm>
              <a:off x="657" y="2637"/>
              <a:ext cx="2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7" name="Line 20"/>
            <p:cNvSpPr>
              <a:spLocks noChangeShapeType="1"/>
            </p:cNvSpPr>
            <p:nvPr/>
          </p:nvSpPr>
          <p:spPr bwMode="auto">
            <a:xfrm flipV="1">
              <a:off x="2910" y="786"/>
              <a:ext cx="0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8" name="Line 21"/>
            <p:cNvSpPr>
              <a:spLocks noChangeShapeType="1"/>
            </p:cNvSpPr>
            <p:nvPr/>
          </p:nvSpPr>
          <p:spPr bwMode="auto">
            <a:xfrm flipH="1">
              <a:off x="657" y="785"/>
              <a:ext cx="2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9" name="Line 22"/>
            <p:cNvSpPr>
              <a:spLocks noChangeShapeType="1"/>
            </p:cNvSpPr>
            <p:nvPr/>
          </p:nvSpPr>
          <p:spPr bwMode="auto">
            <a:xfrm>
              <a:off x="656" y="786"/>
              <a:ext cx="0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1" name="Rectangle 24"/>
          <p:cNvSpPr>
            <a:spLocks noChangeArrowheads="1"/>
          </p:cNvSpPr>
          <p:nvPr/>
        </p:nvSpPr>
        <p:spPr bwMode="auto">
          <a:xfrm>
            <a:off x="990600" y="4267200"/>
            <a:ext cx="4267200" cy="369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/>
              <a:t>0      </a:t>
            </a:r>
            <a:r>
              <a:rPr lang="hu-HU" b="1" dirty="0" smtClean="0"/>
              <a:t>4</a:t>
            </a:r>
            <a:r>
              <a:rPr lang="en-US" b="1" dirty="0" smtClean="0"/>
              <a:t>00     </a:t>
            </a:r>
            <a:r>
              <a:rPr lang="hu-HU" b="1" dirty="0"/>
              <a:t>8</a:t>
            </a:r>
            <a:r>
              <a:rPr lang="en-US" b="1" dirty="0" smtClean="0"/>
              <a:t>00  </a:t>
            </a:r>
            <a:r>
              <a:rPr lang="hu-HU" b="1" dirty="0" smtClean="0"/>
              <a:t>12</a:t>
            </a:r>
            <a:r>
              <a:rPr lang="en-US" b="1" dirty="0" smtClean="0"/>
              <a:t>00  </a:t>
            </a:r>
            <a:r>
              <a:rPr lang="hu-HU" b="1" dirty="0" smtClean="0"/>
              <a:t>16</a:t>
            </a:r>
            <a:r>
              <a:rPr lang="en-US" b="1" dirty="0" smtClean="0"/>
              <a:t>00</a:t>
            </a:r>
            <a:r>
              <a:rPr lang="en-US" b="1" dirty="0"/>
              <a:t>	</a:t>
            </a:r>
          </a:p>
        </p:txBody>
      </p:sp>
      <p:sp>
        <p:nvSpPr>
          <p:cNvPr id="24582" name="Rectangle 25"/>
          <p:cNvSpPr>
            <a:spLocks noChangeArrowheads="1"/>
          </p:cNvSpPr>
          <p:nvPr/>
        </p:nvSpPr>
        <p:spPr bwMode="auto">
          <a:xfrm>
            <a:off x="304800" y="35814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</a:rPr>
              <a:t>300</a:t>
            </a:r>
          </a:p>
        </p:txBody>
      </p:sp>
      <p:sp>
        <p:nvSpPr>
          <p:cNvPr id="24585" name="Rectangle 28"/>
          <p:cNvSpPr>
            <a:spLocks noChangeArrowheads="1"/>
          </p:cNvSpPr>
          <p:nvPr/>
        </p:nvSpPr>
        <p:spPr bwMode="auto">
          <a:xfrm>
            <a:off x="425450" y="808243"/>
            <a:ext cx="17526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 dirty="0" smtClean="0">
                <a:solidFill>
                  <a:schemeClr val="hlink"/>
                </a:solidFill>
              </a:rPr>
              <a:t>(</a:t>
            </a:r>
            <a:r>
              <a:rPr lang="en-US" sz="2400" b="1" dirty="0" err="1" smtClean="0">
                <a:solidFill>
                  <a:schemeClr val="hlink"/>
                </a:solidFill>
              </a:rPr>
              <a:t>Fo</a:t>
            </a:r>
            <a:r>
              <a:rPr lang="en-US" sz="2400" b="1" dirty="0" smtClean="0">
                <a:solidFill>
                  <a:schemeClr val="hlink"/>
                </a:solidFill>
              </a:rPr>
              <a:t> – F</a:t>
            </a:r>
            <a:r>
              <a:rPr lang="hu-HU" sz="2400" b="1" dirty="0" smtClean="0">
                <a:solidFill>
                  <a:schemeClr val="hlink"/>
                </a:solidFill>
              </a:rPr>
              <a:t>)</a:t>
            </a:r>
            <a:r>
              <a:rPr lang="en-US" sz="2400" b="1" dirty="0" smtClean="0">
                <a:solidFill>
                  <a:schemeClr val="hlink"/>
                </a:solidFill>
              </a:rPr>
              <a:t>/ </a:t>
            </a:r>
            <a:r>
              <a:rPr lang="hu-HU" sz="2400" b="1" dirty="0">
                <a:solidFill>
                  <a:schemeClr val="hlink"/>
                </a:solidFill>
              </a:rPr>
              <a:t>v</a:t>
            </a:r>
            <a:endParaRPr lang="en-US" sz="2400" b="1" dirty="0">
              <a:solidFill>
                <a:schemeClr val="hlink"/>
              </a:solidFill>
            </a:endParaRPr>
          </a:p>
        </p:txBody>
      </p:sp>
      <p:sp>
        <p:nvSpPr>
          <p:cNvPr id="24586" name="Rectangle 29"/>
          <p:cNvSpPr>
            <a:spLocks noChangeArrowheads="1"/>
          </p:cNvSpPr>
          <p:nvPr/>
        </p:nvSpPr>
        <p:spPr bwMode="auto">
          <a:xfrm>
            <a:off x="2667000" y="4648200"/>
            <a:ext cx="838200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N</a:t>
            </a:r>
          </a:p>
        </p:txBody>
      </p:sp>
      <p:sp>
        <p:nvSpPr>
          <p:cNvPr id="24587" name="Rectangle 30"/>
          <p:cNvSpPr>
            <a:spLocks noChangeArrowheads="1"/>
          </p:cNvSpPr>
          <p:nvPr/>
        </p:nvSpPr>
        <p:spPr bwMode="auto">
          <a:xfrm>
            <a:off x="5562601" y="1460500"/>
            <a:ext cx="2171700" cy="3006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Freeform 31"/>
          <p:cNvSpPr>
            <a:spLocks/>
          </p:cNvSpPr>
          <p:nvPr/>
        </p:nvSpPr>
        <p:spPr bwMode="auto">
          <a:xfrm>
            <a:off x="5562600" y="1460500"/>
            <a:ext cx="2171701" cy="3006725"/>
          </a:xfrm>
          <a:custGeom>
            <a:avLst/>
            <a:gdLst>
              <a:gd name="T0" fmla="*/ 0 w 1695"/>
              <a:gd name="T1" fmla="*/ 0 h 1894"/>
              <a:gd name="T2" fmla="*/ 2147483647 w 1695"/>
              <a:gd name="T3" fmla="*/ 0 h 1894"/>
              <a:gd name="T4" fmla="*/ 2147483647 w 1695"/>
              <a:gd name="T5" fmla="*/ 2147483647 h 1894"/>
              <a:gd name="T6" fmla="*/ 0 w 1695"/>
              <a:gd name="T7" fmla="*/ 2147483647 h 1894"/>
              <a:gd name="T8" fmla="*/ 0 w 1695"/>
              <a:gd name="T9" fmla="*/ 0 h 1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95"/>
              <a:gd name="T16" fmla="*/ 0 h 1894"/>
              <a:gd name="T17" fmla="*/ 1695 w 1695"/>
              <a:gd name="T18" fmla="*/ 1894 h 18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95" h="1894">
                <a:moveTo>
                  <a:pt x="0" y="0"/>
                </a:moveTo>
                <a:lnTo>
                  <a:pt x="1694" y="0"/>
                </a:lnTo>
                <a:lnTo>
                  <a:pt x="1694" y="1893"/>
                </a:lnTo>
                <a:lnTo>
                  <a:pt x="0" y="1893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8" name="Rectangle 32"/>
          <p:cNvSpPr>
            <a:spLocks noChangeArrowheads="1"/>
          </p:cNvSpPr>
          <p:nvPr/>
        </p:nvSpPr>
        <p:spPr bwMode="auto">
          <a:xfrm>
            <a:off x="6629400" y="228600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/>
              <a:t>Fo = 4000 N</a:t>
            </a:r>
          </a:p>
        </p:txBody>
      </p:sp>
      <p:sp>
        <p:nvSpPr>
          <p:cNvPr id="14369" name="Rectangle 33"/>
          <p:cNvSpPr>
            <a:spLocks noChangeArrowheads="1"/>
          </p:cNvSpPr>
          <p:nvPr/>
        </p:nvSpPr>
        <p:spPr bwMode="auto">
          <a:xfrm>
            <a:off x="5791200" y="1066800"/>
            <a:ext cx="30480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/>
              <a:t>F       </a:t>
            </a:r>
            <a:r>
              <a:rPr lang="hu-HU" b="1" dirty="0" smtClean="0"/>
              <a:t>v </a:t>
            </a:r>
            <a:r>
              <a:rPr lang="en-US" b="1" dirty="0" smtClean="0"/>
              <a:t>    </a:t>
            </a:r>
            <a:r>
              <a:rPr lang="hu-HU" b="1" dirty="0" smtClean="0"/>
              <a:t>(</a:t>
            </a:r>
            <a:r>
              <a:rPr lang="en-US" b="1" dirty="0" err="1" smtClean="0"/>
              <a:t>Fo</a:t>
            </a:r>
            <a:r>
              <a:rPr lang="en-US" b="1" dirty="0" smtClean="0"/>
              <a:t>-F</a:t>
            </a:r>
            <a:r>
              <a:rPr lang="hu-HU" b="1" dirty="0" smtClean="0"/>
              <a:t>)</a:t>
            </a:r>
            <a:r>
              <a:rPr lang="en-US" b="1" dirty="0" smtClean="0"/>
              <a:t>/V</a:t>
            </a:r>
            <a:endParaRPr lang="en-US" b="1" dirty="0"/>
          </a:p>
        </p:txBody>
      </p:sp>
      <p:sp>
        <p:nvSpPr>
          <p:cNvPr id="14370" name="Rectangle 34"/>
          <p:cNvSpPr>
            <a:spLocks noChangeArrowheads="1"/>
          </p:cNvSpPr>
          <p:nvPr/>
        </p:nvSpPr>
        <p:spPr bwMode="auto">
          <a:xfrm>
            <a:off x="5257800" y="1371600"/>
            <a:ext cx="533400" cy="311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140000"/>
              </a:lnSpc>
              <a:spcBef>
                <a:spcPct val="50000"/>
              </a:spcBef>
            </a:pPr>
            <a:r>
              <a:rPr lang="en-US" b="1" dirty="0"/>
              <a:t>1 </a:t>
            </a:r>
            <a:endParaRPr lang="hu-HU" b="1" dirty="0" smtClean="0"/>
          </a:p>
          <a:p>
            <a:pPr eaLnBrk="0" hangingPunct="0">
              <a:lnSpc>
                <a:spcPct val="140000"/>
              </a:lnSpc>
              <a:spcBef>
                <a:spcPct val="50000"/>
              </a:spcBef>
            </a:pPr>
            <a:r>
              <a:rPr lang="en-US" b="1" dirty="0" smtClean="0"/>
              <a:t>2 </a:t>
            </a:r>
            <a:endParaRPr lang="hu-HU" b="1" dirty="0" smtClean="0"/>
          </a:p>
          <a:p>
            <a:pPr eaLnBrk="0" hangingPunct="0">
              <a:lnSpc>
                <a:spcPct val="140000"/>
              </a:lnSpc>
              <a:spcBef>
                <a:spcPct val="50000"/>
              </a:spcBef>
            </a:pPr>
            <a:r>
              <a:rPr lang="en-US" b="1" dirty="0" smtClean="0"/>
              <a:t>3</a:t>
            </a:r>
            <a:endParaRPr lang="hu-HU" b="1" dirty="0" smtClean="0"/>
          </a:p>
          <a:p>
            <a:pPr eaLnBrk="0" hangingPunct="0">
              <a:lnSpc>
                <a:spcPct val="140000"/>
              </a:lnSpc>
              <a:spcBef>
                <a:spcPct val="50000"/>
              </a:spcBef>
            </a:pPr>
            <a:r>
              <a:rPr lang="en-US" b="1" dirty="0" smtClean="0"/>
              <a:t>4 </a:t>
            </a:r>
            <a:endParaRPr lang="hu-HU" b="1" dirty="0" smtClean="0"/>
          </a:p>
          <a:p>
            <a:pPr eaLnBrk="0" hangingPunct="0">
              <a:lnSpc>
                <a:spcPct val="140000"/>
              </a:lnSpc>
              <a:spcBef>
                <a:spcPct val="50000"/>
              </a:spcBef>
            </a:pPr>
            <a:r>
              <a:rPr lang="en-US" b="1" dirty="0" smtClean="0"/>
              <a:t>5 </a:t>
            </a:r>
            <a:endParaRPr lang="hu-HU" b="1" dirty="0" smtClean="0"/>
          </a:p>
          <a:p>
            <a:pPr eaLnBrk="0" hangingPunct="0">
              <a:lnSpc>
                <a:spcPct val="140000"/>
              </a:lnSpc>
              <a:spcBef>
                <a:spcPct val="50000"/>
              </a:spcBef>
            </a:pPr>
            <a:r>
              <a:rPr lang="en-US" b="1" dirty="0" smtClean="0"/>
              <a:t>6</a:t>
            </a:r>
            <a:endParaRPr lang="en-US" b="1" dirty="0"/>
          </a:p>
        </p:txBody>
      </p:sp>
      <p:sp>
        <p:nvSpPr>
          <p:cNvPr id="14371" name="Rectangle 35"/>
          <p:cNvSpPr>
            <a:spLocks noChangeArrowheads="1"/>
          </p:cNvSpPr>
          <p:nvPr/>
        </p:nvSpPr>
        <p:spPr bwMode="auto">
          <a:xfrm>
            <a:off x="5638800" y="1524000"/>
            <a:ext cx="2362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/>
              <a:t>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200   </a:t>
            </a:r>
            <a:r>
              <a:rPr lang="en-US" b="1" dirty="0">
                <a:solidFill>
                  <a:srgbClr val="FF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5.5 </a:t>
            </a:r>
            <a:r>
              <a:rPr lang="en-US" b="1" dirty="0"/>
              <a:t>     </a:t>
            </a:r>
            <a:r>
              <a:rPr lang="en-US" b="1" dirty="0">
                <a:solidFill>
                  <a:srgbClr val="C00000"/>
                </a:solidFill>
              </a:rPr>
              <a:t>690</a:t>
            </a:r>
          </a:p>
        </p:txBody>
      </p:sp>
      <p:sp>
        <p:nvSpPr>
          <p:cNvPr id="14372" name="Freeform 36"/>
          <p:cNvSpPr>
            <a:spLocks/>
          </p:cNvSpPr>
          <p:nvPr/>
        </p:nvSpPr>
        <p:spPr bwMode="auto">
          <a:xfrm>
            <a:off x="1228725" y="3114675"/>
            <a:ext cx="87313" cy="80963"/>
          </a:xfrm>
          <a:custGeom>
            <a:avLst/>
            <a:gdLst>
              <a:gd name="T0" fmla="*/ 0 w 55"/>
              <a:gd name="T1" fmla="*/ 2147483647 h 51"/>
              <a:gd name="T2" fmla="*/ 2147483647 w 55"/>
              <a:gd name="T3" fmla="*/ 2147483647 h 51"/>
              <a:gd name="T4" fmla="*/ 2147483647 w 55"/>
              <a:gd name="T5" fmla="*/ 0 h 51"/>
              <a:gd name="T6" fmla="*/ 0 w 55"/>
              <a:gd name="T7" fmla="*/ 0 h 51"/>
              <a:gd name="T8" fmla="*/ 0 w 55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51"/>
              <a:gd name="T17" fmla="*/ 55 w 55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51">
                <a:moveTo>
                  <a:pt x="0" y="50"/>
                </a:moveTo>
                <a:lnTo>
                  <a:pt x="54" y="50"/>
                </a:lnTo>
                <a:lnTo>
                  <a:pt x="54" y="0"/>
                </a:lnTo>
                <a:lnTo>
                  <a:pt x="0" y="0"/>
                </a:lnTo>
                <a:lnTo>
                  <a:pt x="0" y="50"/>
                </a:lnTo>
              </a:path>
            </a:pathLst>
          </a:custGeom>
          <a:solidFill>
            <a:srgbClr val="002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3" name="Rectangle 37"/>
          <p:cNvSpPr>
            <a:spLocks noChangeArrowheads="1"/>
          </p:cNvSpPr>
          <p:nvPr/>
        </p:nvSpPr>
        <p:spPr bwMode="auto">
          <a:xfrm>
            <a:off x="5638800" y="1981200"/>
            <a:ext cx="2362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/>
              <a:t>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400  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5.0</a:t>
            </a:r>
            <a:r>
              <a:rPr lang="en-US" b="1" dirty="0"/>
              <a:t>  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900</a:t>
            </a:r>
          </a:p>
        </p:txBody>
      </p:sp>
      <p:sp>
        <p:nvSpPr>
          <p:cNvPr id="14374" name="Freeform 38"/>
          <p:cNvSpPr>
            <a:spLocks/>
          </p:cNvSpPr>
          <p:nvPr/>
        </p:nvSpPr>
        <p:spPr bwMode="auto">
          <a:xfrm>
            <a:off x="1592263" y="2887663"/>
            <a:ext cx="85725" cy="80962"/>
          </a:xfrm>
          <a:custGeom>
            <a:avLst/>
            <a:gdLst>
              <a:gd name="T0" fmla="*/ 0 w 54"/>
              <a:gd name="T1" fmla="*/ 2147483647 h 51"/>
              <a:gd name="T2" fmla="*/ 2147483647 w 54"/>
              <a:gd name="T3" fmla="*/ 2147483647 h 51"/>
              <a:gd name="T4" fmla="*/ 2147483647 w 54"/>
              <a:gd name="T5" fmla="*/ 0 h 51"/>
              <a:gd name="T6" fmla="*/ 0 w 54"/>
              <a:gd name="T7" fmla="*/ 0 h 51"/>
              <a:gd name="T8" fmla="*/ 0 w 54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51"/>
              <a:gd name="T17" fmla="*/ 54 w 54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51">
                <a:moveTo>
                  <a:pt x="0" y="50"/>
                </a:moveTo>
                <a:lnTo>
                  <a:pt x="53" y="50"/>
                </a:lnTo>
                <a:lnTo>
                  <a:pt x="53" y="0"/>
                </a:lnTo>
                <a:lnTo>
                  <a:pt x="0" y="0"/>
                </a:lnTo>
                <a:lnTo>
                  <a:pt x="0" y="50"/>
                </a:lnTo>
              </a:path>
            </a:pathLst>
          </a:custGeom>
          <a:solidFill>
            <a:srgbClr val="002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5" name="Rectangle 39"/>
          <p:cNvSpPr>
            <a:spLocks noChangeArrowheads="1"/>
          </p:cNvSpPr>
          <p:nvPr/>
        </p:nvSpPr>
        <p:spPr bwMode="auto">
          <a:xfrm>
            <a:off x="5638800" y="2438400"/>
            <a:ext cx="2362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 600  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3.0</a:t>
            </a:r>
            <a:r>
              <a:rPr lang="en-US" b="1" dirty="0"/>
              <a:t>    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1133</a:t>
            </a:r>
          </a:p>
        </p:txBody>
      </p:sp>
      <p:sp>
        <p:nvSpPr>
          <p:cNvPr id="14376" name="Freeform 40"/>
          <p:cNvSpPr>
            <a:spLocks/>
          </p:cNvSpPr>
          <p:nvPr/>
        </p:nvSpPr>
        <p:spPr bwMode="auto">
          <a:xfrm>
            <a:off x="1878013" y="2670175"/>
            <a:ext cx="87312" cy="80963"/>
          </a:xfrm>
          <a:custGeom>
            <a:avLst/>
            <a:gdLst>
              <a:gd name="T0" fmla="*/ 0 w 55"/>
              <a:gd name="T1" fmla="*/ 2147483647 h 51"/>
              <a:gd name="T2" fmla="*/ 2147483647 w 55"/>
              <a:gd name="T3" fmla="*/ 2147483647 h 51"/>
              <a:gd name="T4" fmla="*/ 2147483647 w 55"/>
              <a:gd name="T5" fmla="*/ 0 h 51"/>
              <a:gd name="T6" fmla="*/ 0 w 55"/>
              <a:gd name="T7" fmla="*/ 0 h 51"/>
              <a:gd name="T8" fmla="*/ 0 w 55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51"/>
              <a:gd name="T17" fmla="*/ 55 w 55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51">
                <a:moveTo>
                  <a:pt x="0" y="50"/>
                </a:moveTo>
                <a:lnTo>
                  <a:pt x="54" y="50"/>
                </a:lnTo>
                <a:lnTo>
                  <a:pt x="54" y="0"/>
                </a:lnTo>
                <a:lnTo>
                  <a:pt x="0" y="0"/>
                </a:lnTo>
                <a:lnTo>
                  <a:pt x="0" y="50"/>
                </a:lnTo>
              </a:path>
            </a:pathLst>
          </a:custGeom>
          <a:solidFill>
            <a:srgbClr val="002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7" name="Rectangle 41"/>
          <p:cNvSpPr>
            <a:spLocks noChangeArrowheads="1"/>
          </p:cNvSpPr>
          <p:nvPr/>
        </p:nvSpPr>
        <p:spPr bwMode="auto">
          <a:xfrm>
            <a:off x="5638800" y="2971800"/>
            <a:ext cx="2362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/>
              <a:t> 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800</a:t>
            </a:r>
            <a:r>
              <a:rPr lang="en-US" b="1" dirty="0"/>
              <a:t>  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2.6</a:t>
            </a:r>
            <a:r>
              <a:rPr lang="en-US" b="1" dirty="0"/>
              <a:t>    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1230</a:t>
            </a:r>
          </a:p>
        </p:txBody>
      </p:sp>
      <p:sp>
        <p:nvSpPr>
          <p:cNvPr id="14378" name="Freeform 42"/>
          <p:cNvSpPr>
            <a:spLocks/>
          </p:cNvSpPr>
          <p:nvPr/>
        </p:nvSpPr>
        <p:spPr bwMode="auto">
          <a:xfrm>
            <a:off x="2146300" y="2427288"/>
            <a:ext cx="87313" cy="80962"/>
          </a:xfrm>
          <a:custGeom>
            <a:avLst/>
            <a:gdLst>
              <a:gd name="T0" fmla="*/ 0 w 55"/>
              <a:gd name="T1" fmla="*/ 2147483647 h 51"/>
              <a:gd name="T2" fmla="*/ 2147483647 w 55"/>
              <a:gd name="T3" fmla="*/ 2147483647 h 51"/>
              <a:gd name="T4" fmla="*/ 2147483647 w 55"/>
              <a:gd name="T5" fmla="*/ 0 h 51"/>
              <a:gd name="T6" fmla="*/ 0 w 55"/>
              <a:gd name="T7" fmla="*/ 0 h 51"/>
              <a:gd name="T8" fmla="*/ 0 w 55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51"/>
              <a:gd name="T17" fmla="*/ 55 w 55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51">
                <a:moveTo>
                  <a:pt x="0" y="50"/>
                </a:moveTo>
                <a:lnTo>
                  <a:pt x="54" y="50"/>
                </a:lnTo>
                <a:lnTo>
                  <a:pt x="54" y="0"/>
                </a:lnTo>
                <a:lnTo>
                  <a:pt x="0" y="0"/>
                </a:lnTo>
                <a:lnTo>
                  <a:pt x="0" y="50"/>
                </a:lnTo>
              </a:path>
            </a:pathLst>
          </a:custGeom>
          <a:solidFill>
            <a:srgbClr val="002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9" name="Rectangle 43"/>
          <p:cNvSpPr>
            <a:spLocks noChangeArrowheads="1"/>
          </p:cNvSpPr>
          <p:nvPr/>
        </p:nvSpPr>
        <p:spPr bwMode="auto">
          <a:xfrm>
            <a:off x="5638800" y="3505200"/>
            <a:ext cx="2362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1000</a:t>
            </a:r>
            <a:r>
              <a:rPr lang="en-US" b="1" dirty="0"/>
              <a:t>  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2.3</a:t>
            </a:r>
            <a:r>
              <a:rPr lang="en-US" b="1" dirty="0"/>
              <a:t>   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1304</a:t>
            </a:r>
          </a:p>
        </p:txBody>
      </p:sp>
      <p:sp>
        <p:nvSpPr>
          <p:cNvPr id="14380" name="Freeform 44"/>
          <p:cNvSpPr>
            <a:spLocks/>
          </p:cNvSpPr>
          <p:nvPr/>
        </p:nvSpPr>
        <p:spPr bwMode="auto">
          <a:xfrm>
            <a:off x="2432050" y="2222500"/>
            <a:ext cx="87313" cy="80963"/>
          </a:xfrm>
          <a:custGeom>
            <a:avLst/>
            <a:gdLst>
              <a:gd name="T0" fmla="*/ 0 w 55"/>
              <a:gd name="T1" fmla="*/ 2147483647 h 51"/>
              <a:gd name="T2" fmla="*/ 2147483647 w 55"/>
              <a:gd name="T3" fmla="*/ 2147483647 h 51"/>
              <a:gd name="T4" fmla="*/ 2147483647 w 55"/>
              <a:gd name="T5" fmla="*/ 0 h 51"/>
              <a:gd name="T6" fmla="*/ 0 w 55"/>
              <a:gd name="T7" fmla="*/ 0 h 51"/>
              <a:gd name="T8" fmla="*/ 0 w 55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51"/>
              <a:gd name="T17" fmla="*/ 55 w 55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51">
                <a:moveTo>
                  <a:pt x="0" y="50"/>
                </a:moveTo>
                <a:lnTo>
                  <a:pt x="54" y="50"/>
                </a:lnTo>
                <a:lnTo>
                  <a:pt x="54" y="0"/>
                </a:lnTo>
                <a:lnTo>
                  <a:pt x="0" y="0"/>
                </a:lnTo>
                <a:lnTo>
                  <a:pt x="0" y="50"/>
                </a:lnTo>
              </a:path>
            </a:pathLst>
          </a:custGeom>
          <a:solidFill>
            <a:srgbClr val="002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1" name="Rectangle 45"/>
          <p:cNvSpPr>
            <a:spLocks noChangeArrowheads="1"/>
          </p:cNvSpPr>
          <p:nvPr/>
        </p:nvSpPr>
        <p:spPr bwMode="auto">
          <a:xfrm>
            <a:off x="5638800" y="4038600"/>
            <a:ext cx="2362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1200</a:t>
            </a:r>
            <a:r>
              <a:rPr lang="en-US" b="1" dirty="0"/>
              <a:t>  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2.3 </a:t>
            </a:r>
            <a:r>
              <a:rPr lang="en-US" b="1" dirty="0"/>
              <a:t>  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1400</a:t>
            </a:r>
          </a:p>
        </p:txBody>
      </p:sp>
      <p:sp>
        <p:nvSpPr>
          <p:cNvPr id="14382" name="Freeform 46"/>
          <p:cNvSpPr>
            <a:spLocks/>
          </p:cNvSpPr>
          <p:nvPr/>
        </p:nvSpPr>
        <p:spPr bwMode="auto">
          <a:xfrm>
            <a:off x="2719388" y="2052638"/>
            <a:ext cx="85725" cy="80962"/>
          </a:xfrm>
          <a:custGeom>
            <a:avLst/>
            <a:gdLst>
              <a:gd name="T0" fmla="*/ 0 w 54"/>
              <a:gd name="T1" fmla="*/ 2147483647 h 51"/>
              <a:gd name="T2" fmla="*/ 2147483647 w 54"/>
              <a:gd name="T3" fmla="*/ 2147483647 h 51"/>
              <a:gd name="T4" fmla="*/ 2147483647 w 54"/>
              <a:gd name="T5" fmla="*/ 0 h 51"/>
              <a:gd name="T6" fmla="*/ 0 w 54"/>
              <a:gd name="T7" fmla="*/ 0 h 51"/>
              <a:gd name="T8" fmla="*/ 0 w 54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51"/>
              <a:gd name="T17" fmla="*/ 54 w 54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51">
                <a:moveTo>
                  <a:pt x="0" y="50"/>
                </a:moveTo>
                <a:lnTo>
                  <a:pt x="53" y="50"/>
                </a:lnTo>
                <a:lnTo>
                  <a:pt x="53" y="0"/>
                </a:lnTo>
                <a:lnTo>
                  <a:pt x="0" y="0"/>
                </a:lnTo>
                <a:lnTo>
                  <a:pt x="0" y="50"/>
                </a:lnTo>
              </a:path>
            </a:pathLst>
          </a:custGeom>
          <a:solidFill>
            <a:srgbClr val="002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3" name="Line 47"/>
          <p:cNvSpPr>
            <a:spLocks noChangeShapeType="1"/>
          </p:cNvSpPr>
          <p:nvPr/>
        </p:nvSpPr>
        <p:spPr bwMode="auto">
          <a:xfrm flipV="1">
            <a:off x="966788" y="1371600"/>
            <a:ext cx="2767012" cy="1997075"/>
          </a:xfrm>
          <a:prstGeom prst="line">
            <a:avLst/>
          </a:prstGeom>
          <a:noFill/>
          <a:ln w="25400">
            <a:solidFill>
              <a:srgbClr val="FF003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1301750" y="1371600"/>
            <a:ext cx="2279650" cy="519113"/>
            <a:chOff x="820" y="864"/>
            <a:chExt cx="1436" cy="327"/>
          </a:xfrm>
        </p:grpSpPr>
        <p:sp>
          <p:nvSpPr>
            <p:cNvPr id="24610" name="AutoShape 49"/>
            <p:cNvSpPr>
              <a:spLocks noChangeArrowheads="1"/>
            </p:cNvSpPr>
            <p:nvPr/>
          </p:nvSpPr>
          <p:spPr bwMode="auto">
            <a:xfrm>
              <a:off x="820" y="916"/>
              <a:ext cx="1384" cy="232"/>
            </a:xfrm>
            <a:prstGeom prst="roundRect">
              <a:avLst>
                <a:gd name="adj" fmla="val 12486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1" name="Rectangle 50"/>
            <p:cNvSpPr>
              <a:spLocks noChangeArrowheads="1"/>
            </p:cNvSpPr>
            <p:nvPr/>
          </p:nvSpPr>
          <p:spPr bwMode="auto">
            <a:xfrm>
              <a:off x="912" y="864"/>
              <a:ext cx="134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dirty="0"/>
                <a:t>y = </a:t>
              </a:r>
              <a:r>
                <a:rPr lang="hu-HU" sz="2800" b="1" dirty="0" smtClean="0"/>
                <a:t>m</a:t>
              </a:r>
              <a:r>
                <a:rPr lang="en-US" sz="2800" b="1" dirty="0" smtClean="0"/>
                <a:t>x </a:t>
              </a:r>
              <a:r>
                <a:rPr lang="en-US" sz="2800" b="1" dirty="0"/>
                <a:t>+ </a:t>
              </a:r>
              <a:r>
                <a:rPr lang="hu-HU" sz="2800" b="1" dirty="0"/>
                <a:t>b</a:t>
              </a:r>
              <a:endParaRPr lang="en-US" sz="2800" b="1" dirty="0"/>
            </a:p>
          </p:txBody>
        </p:sp>
      </p:grpSp>
      <p:sp>
        <p:nvSpPr>
          <p:cNvPr id="2" name="Szövegdoboz 1"/>
          <p:cNvSpPr txBox="1"/>
          <p:nvPr/>
        </p:nvSpPr>
        <p:spPr>
          <a:xfrm>
            <a:off x="723900" y="162938"/>
            <a:ext cx="5688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Konstansok (a,b) meghatározása</a:t>
            </a:r>
            <a:endParaRPr lang="en-US" sz="3200" dirty="0"/>
          </a:p>
        </p:txBody>
      </p:sp>
      <p:sp>
        <p:nvSpPr>
          <p:cNvPr id="56" name="Rectangle 25"/>
          <p:cNvSpPr>
            <a:spLocks noChangeArrowheads="1"/>
          </p:cNvSpPr>
          <p:nvPr/>
        </p:nvSpPr>
        <p:spPr bwMode="auto">
          <a:xfrm>
            <a:off x="128588" y="3604491"/>
            <a:ext cx="838200" cy="36997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/>
              <a:t>300</a:t>
            </a:r>
          </a:p>
        </p:txBody>
      </p:sp>
      <p:sp>
        <p:nvSpPr>
          <p:cNvPr id="57" name="Rectangle 26"/>
          <p:cNvSpPr>
            <a:spLocks noChangeArrowheads="1"/>
          </p:cNvSpPr>
          <p:nvPr/>
        </p:nvSpPr>
        <p:spPr bwMode="auto">
          <a:xfrm>
            <a:off x="74544" y="1922463"/>
            <a:ext cx="838200" cy="36997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/>
              <a:t>1500</a:t>
            </a:r>
          </a:p>
        </p:txBody>
      </p:sp>
      <p:sp>
        <p:nvSpPr>
          <p:cNvPr id="58" name="Rectangle 27"/>
          <p:cNvSpPr>
            <a:spLocks noChangeArrowheads="1"/>
          </p:cNvSpPr>
          <p:nvPr/>
        </p:nvSpPr>
        <p:spPr bwMode="auto">
          <a:xfrm>
            <a:off x="128588" y="2743994"/>
            <a:ext cx="838200" cy="36997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/>
              <a:t>900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Szövegdoboz 58"/>
              <p:cNvSpPr txBox="1"/>
              <p:nvPr/>
            </p:nvSpPr>
            <p:spPr>
              <a:xfrm>
                <a:off x="1370965" y="5827772"/>
                <a:ext cx="1000595" cy="790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3200" b="1" i="1" dirty="0" smtClean="0">
                    <a:solidFill>
                      <a:srgbClr val="FF0000"/>
                    </a:solidFill>
                  </a:rPr>
                  <a:t>m=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hu-HU" sz="32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u-HU" sz="3200" b="0" i="1" smtClean="0">
                            <a:latin typeface="Cambria Math"/>
                          </a:rPr>
                          <m:t>𝑏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59" name="Szövegdoboz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965" y="5827772"/>
                <a:ext cx="1000595" cy="790345"/>
              </a:xfrm>
              <a:prstGeom prst="rect">
                <a:avLst/>
              </a:prstGeom>
              <a:blipFill rotWithShape="1">
                <a:blip r:embed="rId5"/>
                <a:stretch>
                  <a:fillRect l="-15854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Szövegdoboz 59"/>
              <p:cNvSpPr txBox="1"/>
              <p:nvPr/>
            </p:nvSpPr>
            <p:spPr>
              <a:xfrm>
                <a:off x="2845742" y="5847296"/>
                <a:ext cx="894091" cy="751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3200" dirty="0" smtClean="0">
                    <a:solidFill>
                      <a:srgbClr val="FF0000"/>
                    </a:solidFill>
                  </a:rPr>
                  <a:t>b=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hu-HU" sz="3200" b="0" i="1" smtClean="0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hu-HU" sz="3200" b="0" i="1" smtClean="0">
                            <a:latin typeface="Cambria Math"/>
                          </a:rPr>
                          <m:t>𝑏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60" name="Szövegdoboz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742" y="5847296"/>
                <a:ext cx="894091" cy="751296"/>
              </a:xfrm>
              <a:prstGeom prst="rect">
                <a:avLst/>
              </a:prstGeom>
              <a:blipFill rotWithShape="1">
                <a:blip r:embed="rId6"/>
                <a:stretch>
                  <a:fillRect l="-17808" t="-1626" b="-1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églalap 4"/>
              <p:cNvSpPr/>
              <p:nvPr/>
            </p:nvSpPr>
            <p:spPr>
              <a:xfrm>
                <a:off x="1027763" y="3326753"/>
                <a:ext cx="489236" cy="8363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8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𝒂</m:t>
                          </m:r>
                        </m:num>
                        <m:den>
                          <m:r>
                            <a:rPr lang="hu-HU" sz="28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𝒃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églalap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63" y="3326753"/>
                <a:ext cx="489236" cy="83631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28"/>
          <p:cNvSpPr>
            <a:spLocks noChangeArrowheads="1"/>
          </p:cNvSpPr>
          <p:nvPr/>
        </p:nvSpPr>
        <p:spPr bwMode="auto">
          <a:xfrm>
            <a:off x="4211960" y="4225492"/>
            <a:ext cx="1752600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hlink"/>
                </a:solidFill>
              </a:rPr>
              <a:t>F</a:t>
            </a:r>
            <a:endParaRPr lang="en-US" sz="2800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2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14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" fill="hold"/>
                                        <p:tgtEl>
                                          <p:spTgt spid="14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" fill="hold"/>
                                        <p:tgtEl>
                                          <p:spTgt spid="14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25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" fill="hold"/>
                                        <p:tgtEl>
                                          <p:spTgt spid="14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" fill="hold"/>
                                        <p:tgtEl>
                                          <p:spTgt spid="14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" fill="hold"/>
                                        <p:tgtEl>
                                          <p:spTgt spid="14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" fill="hold"/>
                                        <p:tgtEl>
                                          <p:spTgt spid="14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75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" fill="hold"/>
                                        <p:tgtEl>
                                          <p:spTgt spid="14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" fill="hold"/>
                                        <p:tgtEl>
                                          <p:spTgt spid="14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" fill="hold"/>
                                        <p:tgtEl>
                                          <p:spTgt spid="14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" fill="hold"/>
                                        <p:tgtEl>
                                          <p:spTgt spid="14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25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" fill="hold"/>
                                        <p:tgtEl>
                                          <p:spTgt spid="14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" fill="hold"/>
                                        <p:tgtEl>
                                          <p:spTgt spid="14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"/>
                                        <p:tgtEl>
                                          <p:spTgt spid="14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75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14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75"/>
                                        <p:tgtEl>
                                          <p:spTgt spid="14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75"/>
                            </p:stCondLst>
                            <p:childTnLst>
                              <p:par>
                                <p:cTn id="5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14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75"/>
                                        <p:tgtEl>
                                          <p:spTgt spid="14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143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75"/>
                                        <p:tgtEl>
                                          <p:spTgt spid="14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75"/>
                                        <p:tgtEl>
                                          <p:spTgt spid="14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25"/>
                            </p:stCondLst>
                            <p:childTnLst>
                              <p:par>
                                <p:cTn id="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5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75"/>
                                        <p:tgtEl>
                                          <p:spTgt spid="14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825"/>
                            </p:stCondLst>
                            <p:childTnLst>
                              <p:par>
                                <p:cTn id="9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14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500"/>
                                        <p:tgtEl>
                                          <p:spTgt spid="143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5232 L 0.00938 0.587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68" grpId="0" autoUpdateAnimBg="0"/>
      <p:bldP spid="14369" grpId="0" build="p" autoUpdateAnimBg="0"/>
      <p:bldP spid="14370" grpId="0" build="p" autoUpdateAnimBg="0" advAuto="0"/>
      <p:bldP spid="14371" grpId="0" build="p" autoUpdateAnimBg="0"/>
      <p:bldP spid="14372" grpId="0" animBg="1"/>
      <p:bldP spid="14373" grpId="0" build="p" autoUpdateAnimBg="0"/>
      <p:bldP spid="14374" grpId="0" animBg="1"/>
      <p:bldP spid="14375" grpId="0" build="p" autoUpdateAnimBg="0"/>
      <p:bldP spid="14376" grpId="0" animBg="1"/>
      <p:bldP spid="14377" grpId="0" build="p" autoUpdateAnimBg="0"/>
      <p:bldP spid="14378" grpId="0" animBg="1"/>
      <p:bldP spid="14379" grpId="0" build="p" autoUpdateAnimBg="0"/>
      <p:bldP spid="14380" grpId="0" animBg="1"/>
      <p:bldP spid="14381" grpId="0" build="p" autoUpdateAnimBg="0"/>
      <p:bldP spid="14382" grpId="0" animBg="1"/>
      <p:bldP spid="14383" grpId="0" animBg="1"/>
      <p:bldP spid="59" grpId="0"/>
      <p:bldP spid="60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346845" y="967372"/>
            <a:ext cx="3767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(F+a)(v+b)=</a:t>
            </a:r>
            <a:r>
              <a:rPr lang="hu-HU" sz="2400" dirty="0" err="1" smtClean="0"/>
              <a:t>b</a:t>
            </a:r>
            <a:r>
              <a:rPr lang="hu-HU" sz="2400" dirty="0" smtClean="0"/>
              <a:t>(F</a:t>
            </a:r>
            <a:r>
              <a:rPr lang="hu-HU" dirty="0" smtClean="0"/>
              <a:t>0</a:t>
            </a:r>
            <a:r>
              <a:rPr lang="hu-HU" sz="2400" dirty="0" smtClean="0"/>
              <a:t>+a)=konstans</a:t>
            </a:r>
            <a:endParaRPr lang="en-US" sz="24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2915816" y="1447198"/>
            <a:ext cx="2920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Fv</a:t>
            </a:r>
            <a:r>
              <a:rPr lang="hu-HU" sz="2400" dirty="0" smtClean="0"/>
              <a:t>+</a:t>
            </a:r>
            <a:r>
              <a:rPr lang="hu-HU" sz="2400" dirty="0" err="1" smtClean="0"/>
              <a:t>Fb</a:t>
            </a:r>
            <a:r>
              <a:rPr lang="hu-HU" sz="2400" dirty="0" smtClean="0"/>
              <a:t>+</a:t>
            </a:r>
            <a:r>
              <a:rPr lang="hu-HU" sz="2400" dirty="0" err="1" smtClean="0"/>
              <a:t>av</a:t>
            </a:r>
            <a:r>
              <a:rPr lang="hu-HU" sz="2400" dirty="0" smtClean="0"/>
              <a:t>+ab=b(F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+a)</a:t>
            </a:r>
            <a:endParaRPr lang="en-US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813961" y="1963964"/>
            <a:ext cx="2795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/>
              <a:t>F(v+b)=</a:t>
            </a:r>
            <a:r>
              <a:rPr lang="hu-HU" sz="2400" dirty="0" err="1" smtClean="0"/>
              <a:t>b</a:t>
            </a:r>
            <a:r>
              <a:rPr lang="hu-HU" sz="2400" dirty="0" smtClean="0"/>
              <a:t>(F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+a</a:t>
            </a:r>
            <a:r>
              <a:rPr lang="hu-HU" sz="2400" dirty="0" smtClean="0"/>
              <a:t>)</a:t>
            </a:r>
            <a:r>
              <a:rPr lang="hu-HU" sz="2400" dirty="0" err="1" smtClean="0"/>
              <a:t>-av-ab</a:t>
            </a:r>
            <a:endParaRPr lang="en-US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2915816" y="2558676"/>
            <a:ext cx="2949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F(v+b)=</a:t>
            </a:r>
            <a:r>
              <a:rPr lang="hu-HU" sz="2400" dirty="0" err="1" smtClean="0"/>
              <a:t>b</a:t>
            </a:r>
            <a:r>
              <a:rPr lang="hu-HU" sz="2400" dirty="0" smtClean="0"/>
              <a:t>(F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+a)</a:t>
            </a:r>
            <a:r>
              <a:rPr lang="hu-HU" sz="2400" dirty="0" err="1" smtClean="0"/>
              <a:t>-a</a:t>
            </a:r>
            <a:r>
              <a:rPr lang="hu-HU" sz="2400" dirty="0" smtClean="0"/>
              <a:t>(v+b)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/>
              <p:cNvSpPr txBox="1"/>
              <p:nvPr/>
            </p:nvSpPr>
            <p:spPr>
              <a:xfrm>
                <a:off x="3104970" y="3288048"/>
                <a:ext cx="2251129" cy="642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400" dirty="0" smtClean="0"/>
                  <a:t>F=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b</m:t>
                        </m:r>
                        <m:d>
                          <m:dPr>
                            <m:ctrlPr>
                              <a:rPr lang="hu-HU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hu-HU" sz="2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hu-HU" sz="2400" b="0" i="0" smtClean="0">
                                    <a:latin typeface="Cambria Math"/>
                                  </a:rPr>
                                  <m:t>F</m:t>
                                </m:r>
                              </m:e>
                              <m:sub>
                                <m:r>
                                  <a:rPr lang="hu-HU" sz="2400" b="0" i="0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hu-HU" sz="2400" b="0" i="0" smtClean="0">
                                <a:latin typeface="Cambria Math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hu-HU" sz="2400" b="0" i="0" smtClean="0">
                                <a:latin typeface="Cambria Math"/>
                              </a:rPr>
                              <m:t>a</m:t>
                            </m:r>
                          </m:e>
                        </m:d>
                        <m:r>
                          <a:rPr lang="hu-HU" sz="2400" b="0" i="0" smtClean="0">
                            <a:latin typeface="Cambria Math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a</m:t>
                        </m:r>
                        <m:r>
                          <a:rPr lang="hu-HU" sz="2400" b="0" i="0" smtClean="0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v</m:t>
                        </m:r>
                        <m:r>
                          <a:rPr lang="hu-HU" sz="2400" b="0" i="0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b</m:t>
                        </m:r>
                        <m:r>
                          <a:rPr lang="hu-HU" sz="2400" b="0" i="0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v</m:t>
                        </m:r>
                        <m:r>
                          <a:rPr lang="hu-HU" sz="2400" b="0" i="0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b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Szövegdoboz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970" y="3288048"/>
                <a:ext cx="2251129" cy="642676"/>
              </a:xfrm>
              <a:prstGeom prst="rect">
                <a:avLst/>
              </a:prstGeom>
              <a:blipFill rotWithShape="1">
                <a:blip r:embed="rId2"/>
                <a:stretch>
                  <a:fillRect l="-4054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3098112" y="4046830"/>
                <a:ext cx="2453685" cy="642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400" dirty="0" smtClean="0"/>
                  <a:t>F=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400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hu-HU" sz="2400" i="0">
                            <a:latin typeface="Cambria Math"/>
                          </a:rPr>
                          <m:t>b</m:t>
                        </m:r>
                        <m:r>
                          <a:rPr lang="hu-HU" sz="2400" i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hu-HU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u-HU" sz="2400" i="0">
                                <a:latin typeface="Cambria Math"/>
                              </a:rPr>
                              <m:t>F</m:t>
                            </m:r>
                          </m:e>
                          <m:sub>
                            <m:r>
                              <a:rPr lang="hu-HU" sz="2400" i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hu-HU" sz="2400" i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400" i="0">
                            <a:latin typeface="Cambria Math"/>
                          </a:rPr>
                          <m:t>a</m:t>
                        </m:r>
                        <m:r>
                          <a:rPr lang="hu-HU" sz="2400" i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hu-HU" sz="2400" i="0">
                            <a:latin typeface="Cambria Math"/>
                          </a:rPr>
                          <m:t>v</m:t>
                        </m:r>
                        <m:r>
                          <a:rPr lang="hu-HU" sz="2400" i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400" i="0">
                            <a:latin typeface="Cambria Math"/>
                          </a:rPr>
                          <m:t>b</m:t>
                        </m:r>
                      </m:den>
                    </m:f>
                    <m:r>
                      <a:rPr lang="hu-HU" sz="2400" b="0" i="0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hu-HU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a</m:t>
                        </m:r>
                        <m:d>
                          <m:dPr>
                            <m:ctrlPr>
                              <a:rPr lang="hu-HU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hu-HU" sz="2400" b="0" i="0" smtClean="0">
                                <a:latin typeface="Cambria Math"/>
                              </a:rPr>
                              <m:t>v</m:t>
                            </m:r>
                            <m:r>
                              <a:rPr lang="hu-HU" sz="2400" b="0" i="0" smtClean="0">
                                <a:latin typeface="Cambria Math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hu-HU" sz="2400" b="0" i="0" smtClean="0">
                                <a:latin typeface="Cambria Math"/>
                              </a:rPr>
                              <m:t>b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v</m:t>
                        </m:r>
                        <m:r>
                          <a:rPr lang="hu-HU" sz="2400" b="0" i="0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b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112" y="4046830"/>
                <a:ext cx="2453685" cy="642676"/>
              </a:xfrm>
              <a:prstGeom prst="rect">
                <a:avLst/>
              </a:prstGeom>
              <a:blipFill rotWithShape="1">
                <a:blip r:embed="rId3"/>
                <a:stretch>
                  <a:fillRect l="-3722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zövegdoboz 7"/>
              <p:cNvSpPr txBox="1"/>
              <p:nvPr/>
            </p:nvSpPr>
            <p:spPr>
              <a:xfrm>
                <a:off x="3284730" y="4904524"/>
                <a:ext cx="1891608" cy="633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400" dirty="0" smtClean="0"/>
                  <a:t>F=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b</m:t>
                        </m:r>
                        <m:r>
                          <a:rPr lang="hu-HU" sz="2400" b="0" i="0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hu-HU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u-HU" sz="2400" b="0" i="0" smtClean="0">
                                <a:latin typeface="Cambria Math"/>
                              </a:rPr>
                              <m:t>F</m:t>
                            </m:r>
                          </m:e>
                          <m:sub>
                            <m:r>
                              <a:rPr lang="hu-HU" sz="2400" b="0" i="0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hu-HU" sz="2400" b="0" i="0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a</m:t>
                        </m:r>
                        <m:r>
                          <a:rPr lang="hu-HU" sz="2400" b="0" i="0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v</m:t>
                        </m:r>
                        <m:r>
                          <a:rPr lang="hu-HU" sz="2400" b="0" i="0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b</m:t>
                        </m:r>
                      </m:den>
                    </m:f>
                    <m:r>
                      <a:rPr lang="hu-HU" sz="2400" b="0" i="0" smtClean="0"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hu-HU" sz="2400" b="0" i="0" smtClean="0">
                        <a:latin typeface="Cambria Math"/>
                      </a:rPr>
                      <m:t>a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Szövegdoboz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730" y="4904524"/>
                <a:ext cx="1891608" cy="633058"/>
              </a:xfrm>
              <a:prstGeom prst="rect">
                <a:avLst/>
              </a:prstGeom>
              <a:blipFill rotWithShape="1">
                <a:blip r:embed="rId4"/>
                <a:stretch>
                  <a:fillRect l="-5161" b="-9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zövegdoboz 8"/>
          <p:cNvSpPr txBox="1"/>
          <p:nvPr/>
        </p:nvSpPr>
        <p:spPr>
          <a:xfrm>
            <a:off x="1763688" y="233235"/>
            <a:ext cx="5764783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2800" dirty="0" smtClean="0"/>
              <a:t>Hill-egyenlet matematikai értelmezése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zövegdoboz 9"/>
              <p:cNvSpPr txBox="1"/>
              <p:nvPr/>
            </p:nvSpPr>
            <p:spPr>
              <a:xfrm>
                <a:off x="3122406" y="5733256"/>
                <a:ext cx="2439322" cy="724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dirty="0" smtClean="0"/>
                  <a:t>F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hu-HU" sz="2800" b="0" i="0" smtClean="0">
                            <a:latin typeface="Cambria Math"/>
                          </a:rPr>
                          <m:t>konstans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hu-HU" sz="2800" b="0" i="0" smtClean="0">
                            <a:latin typeface="Cambria Math"/>
                          </a:rPr>
                          <m:t>v</m:t>
                        </m:r>
                        <m:r>
                          <a:rPr lang="hu-HU" sz="2800" b="0" i="0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800" b="0" i="0" smtClean="0">
                            <a:latin typeface="Cambria Math"/>
                          </a:rPr>
                          <m:t>b</m:t>
                        </m:r>
                      </m:den>
                    </m:f>
                    <m:r>
                      <a:rPr lang="hu-HU" sz="2800" b="0" i="0" smtClean="0"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hu-HU" sz="2800" b="0" i="0" smtClean="0">
                        <a:latin typeface="Cambria Math"/>
                      </a:rPr>
                      <m:t>a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Szövegdoboz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406" y="5733256"/>
                <a:ext cx="2439322" cy="724365"/>
              </a:xfrm>
              <a:prstGeom prst="rect">
                <a:avLst/>
              </a:prstGeom>
              <a:blipFill rotWithShape="1">
                <a:blip r:embed="rId5"/>
                <a:stretch>
                  <a:fillRect l="-5000" b="-10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zövegdoboz 10"/>
          <p:cNvSpPr txBox="1"/>
          <p:nvPr/>
        </p:nvSpPr>
        <p:spPr>
          <a:xfrm>
            <a:off x="6096590" y="5891399"/>
            <a:ext cx="2707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Hiperbola egyenlete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430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Egyenes összekötő nyíllal 2"/>
          <p:cNvCxnSpPr/>
          <p:nvPr/>
        </p:nvCxnSpPr>
        <p:spPr>
          <a:xfrm flipV="1">
            <a:off x="1403648" y="548680"/>
            <a:ext cx="0" cy="410445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3645024"/>
            <a:ext cx="367240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zövegdoboz 12"/>
              <p:cNvSpPr txBox="1"/>
              <p:nvPr/>
            </p:nvSpPr>
            <p:spPr>
              <a:xfrm>
                <a:off x="1988662" y="443568"/>
                <a:ext cx="2439322" cy="724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dirty="0" smtClean="0"/>
                  <a:t>F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hu-HU" sz="2800" b="0" i="0" smtClean="0">
                            <a:latin typeface="Cambria Math"/>
                          </a:rPr>
                          <m:t>konstans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hu-HU" sz="2800" b="0" i="0" smtClean="0">
                            <a:latin typeface="Cambria Math"/>
                          </a:rPr>
                          <m:t>v</m:t>
                        </m:r>
                        <m:r>
                          <a:rPr lang="hu-HU" sz="2800" b="0" i="0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800" b="0" i="0" smtClean="0">
                            <a:latin typeface="Cambria Math"/>
                          </a:rPr>
                          <m:t>b</m:t>
                        </m:r>
                      </m:den>
                    </m:f>
                    <m:r>
                      <a:rPr lang="hu-HU" sz="2800" b="0" i="0" smtClean="0"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hu-HU" sz="2800" b="0" i="0" smtClean="0">
                        <a:latin typeface="Cambria Math"/>
                      </a:rPr>
                      <m:t>a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Szövegdoboz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662" y="443568"/>
                <a:ext cx="2439322" cy="724365"/>
              </a:xfrm>
              <a:prstGeom prst="rect">
                <a:avLst/>
              </a:prstGeom>
              <a:blipFill rotWithShape="1">
                <a:blip r:embed="rId2"/>
                <a:stretch>
                  <a:fillRect l="-5000" b="-10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Egyenes összekötő 14"/>
          <p:cNvCxnSpPr/>
          <p:nvPr/>
        </p:nvCxnSpPr>
        <p:spPr>
          <a:xfrm>
            <a:off x="755576" y="548680"/>
            <a:ext cx="0" cy="396044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 flipH="1">
            <a:off x="579748" y="4297288"/>
            <a:ext cx="3848236" cy="419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1403648" y="4278287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-a</a:t>
            </a:r>
            <a:endParaRPr lang="en-US" sz="24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314430" y="364502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-b</a:t>
            </a:r>
            <a:endParaRPr lang="en-US" sz="2400" dirty="0"/>
          </a:p>
        </p:txBody>
      </p:sp>
      <p:sp>
        <p:nvSpPr>
          <p:cNvPr id="20" name="Ív 19"/>
          <p:cNvSpPr/>
          <p:nvPr/>
        </p:nvSpPr>
        <p:spPr>
          <a:xfrm>
            <a:off x="963060" y="-3051720"/>
            <a:ext cx="6705284" cy="7194449"/>
          </a:xfrm>
          <a:prstGeom prst="arc">
            <a:avLst>
              <a:gd name="adj1" fmla="val 5340905"/>
              <a:gd name="adj2" fmla="val 1076653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Egyenes összekötő nyíllal 21"/>
          <p:cNvCxnSpPr/>
          <p:nvPr/>
        </p:nvCxnSpPr>
        <p:spPr>
          <a:xfrm flipV="1">
            <a:off x="6252216" y="443568"/>
            <a:ext cx="0" cy="242108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>
            <a:stCxn id="27" idx="2"/>
          </p:cNvCxnSpPr>
          <p:nvPr/>
        </p:nvCxnSpPr>
        <p:spPr>
          <a:xfrm>
            <a:off x="5824717" y="2402984"/>
            <a:ext cx="277973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>
            <a:off x="6084168" y="548680"/>
            <a:ext cx="0" cy="231596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 flipH="1">
            <a:off x="5744226" y="2581868"/>
            <a:ext cx="2860222" cy="419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/>
          <p:cNvSpPr txBox="1"/>
          <p:nvPr/>
        </p:nvSpPr>
        <p:spPr>
          <a:xfrm>
            <a:off x="5295133" y="2402984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-a</a:t>
            </a:r>
            <a:endParaRPr lang="en-US" sz="2400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5604144" y="194131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-b</a:t>
            </a:r>
            <a:endParaRPr lang="en-US" sz="2400" dirty="0"/>
          </a:p>
        </p:txBody>
      </p:sp>
      <p:sp>
        <p:nvSpPr>
          <p:cNvPr id="28" name="Ív 27"/>
          <p:cNvSpPr/>
          <p:nvPr/>
        </p:nvSpPr>
        <p:spPr>
          <a:xfrm>
            <a:off x="6156176" y="-1467543"/>
            <a:ext cx="3168352" cy="3996444"/>
          </a:xfrm>
          <a:prstGeom prst="arc">
            <a:avLst>
              <a:gd name="adj1" fmla="val 5340905"/>
              <a:gd name="adj2" fmla="val 1076653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Egyenes összekötő nyíllal 47"/>
          <p:cNvCxnSpPr/>
          <p:nvPr/>
        </p:nvCxnSpPr>
        <p:spPr>
          <a:xfrm flipV="1">
            <a:off x="6252216" y="3199557"/>
            <a:ext cx="0" cy="365844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nyíllal 48"/>
          <p:cNvCxnSpPr>
            <a:stCxn id="53" idx="2"/>
          </p:cNvCxnSpPr>
          <p:nvPr/>
        </p:nvCxnSpPr>
        <p:spPr>
          <a:xfrm>
            <a:off x="5824717" y="5158973"/>
            <a:ext cx="277973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49"/>
          <p:cNvCxnSpPr/>
          <p:nvPr/>
        </p:nvCxnSpPr>
        <p:spPr>
          <a:xfrm>
            <a:off x="6084168" y="3304669"/>
            <a:ext cx="0" cy="343669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50"/>
          <p:cNvCxnSpPr/>
          <p:nvPr/>
        </p:nvCxnSpPr>
        <p:spPr>
          <a:xfrm flipH="1">
            <a:off x="5784471" y="6355626"/>
            <a:ext cx="2860222" cy="419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zövegdoboz 51"/>
          <p:cNvSpPr txBox="1"/>
          <p:nvPr/>
        </p:nvSpPr>
        <p:spPr>
          <a:xfrm>
            <a:off x="5348101" y="6154688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-a</a:t>
            </a:r>
            <a:endParaRPr lang="en-US" sz="2400" dirty="0"/>
          </a:p>
        </p:txBody>
      </p:sp>
      <p:sp>
        <p:nvSpPr>
          <p:cNvPr id="53" name="Szövegdoboz 52"/>
          <p:cNvSpPr txBox="1"/>
          <p:nvPr/>
        </p:nvSpPr>
        <p:spPr>
          <a:xfrm>
            <a:off x="5604144" y="469730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-b</a:t>
            </a:r>
            <a:endParaRPr lang="en-US" sz="2400" dirty="0"/>
          </a:p>
        </p:txBody>
      </p:sp>
      <p:sp>
        <p:nvSpPr>
          <p:cNvPr id="60" name="Ív 59"/>
          <p:cNvSpPr/>
          <p:nvPr/>
        </p:nvSpPr>
        <p:spPr>
          <a:xfrm>
            <a:off x="6156176" y="188640"/>
            <a:ext cx="8064896" cy="5988377"/>
          </a:xfrm>
          <a:prstGeom prst="arc">
            <a:avLst>
              <a:gd name="adj1" fmla="val 5247263"/>
              <a:gd name="adj2" fmla="val 1076653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Szövegdoboz 60"/>
          <p:cNvSpPr txBox="1"/>
          <p:nvPr/>
        </p:nvSpPr>
        <p:spPr>
          <a:xfrm>
            <a:off x="963060" y="2172151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</a:t>
            </a:r>
            <a:r>
              <a:rPr lang="hu-HU" sz="2400" baseline="-25000" dirty="0" smtClean="0"/>
              <a:t>0</a:t>
            </a:r>
            <a:endParaRPr lang="en-US" sz="2400" baseline="-25000" dirty="0"/>
          </a:p>
        </p:txBody>
      </p:sp>
      <p:sp>
        <p:nvSpPr>
          <p:cNvPr id="62" name="Szövegdoboz 61"/>
          <p:cNvSpPr txBox="1"/>
          <p:nvPr/>
        </p:nvSpPr>
        <p:spPr>
          <a:xfrm>
            <a:off x="2288903" y="3681064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v</a:t>
            </a:r>
            <a:r>
              <a:rPr lang="hu-HU" sz="2400" baseline="-25000" dirty="0" smtClean="0"/>
              <a:t>0</a:t>
            </a:r>
            <a:endParaRPr lang="en-US" sz="24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Szövegdoboz 62"/>
              <p:cNvSpPr txBox="1"/>
              <p:nvPr/>
            </p:nvSpPr>
            <p:spPr>
              <a:xfrm>
                <a:off x="7078647" y="932346"/>
                <a:ext cx="1533753" cy="787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hu-HU" sz="2400" b="0" i="0" smtClean="0">
                              <a:latin typeface="Cambria Math"/>
                            </a:rPr>
                            <m:t>a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hu-HU" sz="2400" b="0" i="0" smtClean="0">
                                  <a:latin typeface="Cambria Math"/>
                                </a:rPr>
                                <m:t>F</m:t>
                              </m:r>
                            </m:e>
                            <m:sub>
                              <m:r>
                                <a:rPr lang="hu-HU" sz="2400" b="0" i="0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hu-HU" sz="2400" b="0" i="0" smtClean="0">
                          <a:latin typeface="Cambria Math"/>
                        </a:rPr>
                        <m:t>=0.15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3" name="Szövegdoboz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647" y="932346"/>
                <a:ext cx="1533753" cy="78758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Szövegdoboz 63"/>
              <p:cNvSpPr txBox="1"/>
              <p:nvPr/>
            </p:nvSpPr>
            <p:spPr>
              <a:xfrm>
                <a:off x="7452320" y="3579103"/>
                <a:ext cx="1363835" cy="787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hu-HU" sz="2400" b="0" i="0" smtClean="0">
                              <a:latin typeface="Cambria Math"/>
                            </a:rPr>
                            <m:t>a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hu-HU" sz="2400" b="0" i="0" smtClean="0">
                                  <a:latin typeface="Cambria Math"/>
                                </a:rPr>
                                <m:t>F</m:t>
                              </m:r>
                            </m:e>
                            <m:sub>
                              <m:r>
                                <a:rPr lang="hu-HU" sz="2400" b="0" i="0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hu-HU" sz="2400" b="0" i="0" smtClean="0">
                          <a:latin typeface="Cambria Math"/>
                        </a:rPr>
                        <m:t>=0.5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4" name="Szövegdoboz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3579103"/>
                <a:ext cx="1363835" cy="78758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Szövegdoboz 67"/>
          <p:cNvSpPr txBox="1"/>
          <p:nvPr/>
        </p:nvSpPr>
        <p:spPr>
          <a:xfrm>
            <a:off x="445562" y="4940724"/>
            <a:ext cx="2177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b(F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+a)=</a:t>
            </a:r>
            <a:r>
              <a:rPr lang="hu-HU" sz="2400" dirty="0" err="1" smtClean="0"/>
              <a:t>a</a:t>
            </a:r>
            <a:r>
              <a:rPr lang="hu-HU" sz="2400" dirty="0" smtClean="0"/>
              <a:t>(v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+b)</a:t>
            </a:r>
            <a:endParaRPr lang="en-US" sz="2400" dirty="0"/>
          </a:p>
        </p:txBody>
      </p:sp>
      <p:sp>
        <p:nvSpPr>
          <p:cNvPr id="69" name="Szövegdoboz 68"/>
          <p:cNvSpPr txBox="1"/>
          <p:nvPr/>
        </p:nvSpPr>
        <p:spPr>
          <a:xfrm>
            <a:off x="445562" y="5516788"/>
            <a:ext cx="210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bF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+</a:t>
            </a:r>
            <a:r>
              <a:rPr lang="hu-HU" sz="2400" dirty="0" err="1" smtClean="0"/>
              <a:t>ba</a:t>
            </a:r>
            <a:r>
              <a:rPr lang="hu-HU" sz="2400" dirty="0" smtClean="0"/>
              <a:t>=av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+ab</a:t>
            </a:r>
            <a:endParaRPr lang="en-US" sz="2400" dirty="0"/>
          </a:p>
        </p:txBody>
      </p:sp>
      <p:sp>
        <p:nvSpPr>
          <p:cNvPr id="70" name="Szövegdoboz 69"/>
          <p:cNvSpPr txBox="1"/>
          <p:nvPr/>
        </p:nvSpPr>
        <p:spPr>
          <a:xfrm>
            <a:off x="660525" y="6098963"/>
            <a:ext cx="1131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bF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=av</a:t>
            </a:r>
            <a:r>
              <a:rPr lang="hu-HU" sz="2400" baseline="-25000" dirty="0" smtClean="0"/>
              <a:t>0</a:t>
            </a:r>
            <a:endParaRPr lang="en-US" sz="24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Szövegdoboz 70"/>
              <p:cNvSpPr txBox="1"/>
              <p:nvPr/>
            </p:nvSpPr>
            <p:spPr>
              <a:xfrm>
                <a:off x="3208323" y="5330855"/>
                <a:ext cx="1259576" cy="8564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hu-HU" sz="2400" b="0" i="0" smtClean="0">
                              <a:latin typeface="Cambria Math"/>
                            </a:rPr>
                            <m:t>a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hu-HU" sz="2400" b="0" i="0" smtClean="0">
                                  <a:latin typeface="Cambria Math"/>
                                </a:rPr>
                                <m:t>F</m:t>
                              </m:r>
                            </m:e>
                            <m:sub>
                              <m:r>
                                <a:rPr lang="hu-HU" sz="2400" b="0" i="0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hu-HU" sz="24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u-HU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hu-HU" sz="2400" b="0" i="0" smtClean="0">
                              <a:latin typeface="Cambria Math"/>
                            </a:rPr>
                            <m:t>b</m:t>
                          </m:r>
                        </m:num>
                        <m:den>
                          <m:sSub>
                            <m:sSubPr>
                              <m:ctrlPr>
                                <a:rPr lang="hu-HU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hu-HU" sz="2400" b="0" i="0" smtClean="0">
                                  <a:latin typeface="Cambria Math"/>
                                </a:rPr>
                                <m:t>v</m:t>
                              </m:r>
                            </m:e>
                            <m:sub>
                              <m:r>
                                <a:rPr lang="hu-HU" sz="2400" b="0" i="0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1" name="Szövegdoboz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323" y="5330855"/>
                <a:ext cx="1259576" cy="85645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33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 animBg="1"/>
      <p:bldP spid="26" grpId="0"/>
      <p:bldP spid="27" grpId="0"/>
      <p:bldP spid="28" grpId="0" animBg="1"/>
      <p:bldP spid="52" grpId="0"/>
      <p:bldP spid="53" grpId="0"/>
      <p:bldP spid="60" grpId="0" animBg="1"/>
      <p:bldP spid="61" grpId="0"/>
      <p:bldP spid="62" grpId="0"/>
      <p:bldP spid="63" grpId="0"/>
      <p:bldP spid="64" grpId="0"/>
      <p:bldP spid="68" grpId="0"/>
      <p:bldP spid="69" grpId="0"/>
      <p:bldP spid="70" grpId="0"/>
      <p:bldP spid="7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81611" y="1130757"/>
            <a:ext cx="1404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=1000N</a:t>
            </a:r>
            <a:endParaRPr lang="en-US" sz="2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3291182" cy="301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844481" y="1556792"/>
            <a:ext cx="1371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v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=10m/s</a:t>
            </a:r>
            <a:endParaRPr lang="en-US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418806" y="3906548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a=200</a:t>
            </a:r>
            <a:endParaRPr lang="en-US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2670012" y="3906548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b=2</a:t>
            </a:r>
            <a:endParaRPr lang="en-US" sz="24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46762"/>
            <a:ext cx="3291270" cy="308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5810524" y="3838379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a=400</a:t>
            </a:r>
            <a:endParaRPr lang="en-US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6892513" y="3819470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b=4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zövegdoboz 10"/>
              <p:cNvSpPr txBox="1"/>
              <p:nvPr/>
            </p:nvSpPr>
            <p:spPr>
              <a:xfrm>
                <a:off x="2740914" y="1240263"/>
                <a:ext cx="1891608" cy="633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400" dirty="0" smtClean="0"/>
                  <a:t>F=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b</m:t>
                        </m:r>
                        <m:r>
                          <a:rPr lang="hu-HU" sz="2400" b="0" i="0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hu-HU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u-HU" sz="2400" b="0" i="0" smtClean="0">
                                <a:latin typeface="Cambria Math"/>
                              </a:rPr>
                              <m:t>F</m:t>
                            </m:r>
                          </m:e>
                          <m:sub>
                            <m:r>
                              <a:rPr lang="hu-HU" sz="2400" b="0" i="0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hu-HU" sz="2400" b="0" i="0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a</m:t>
                        </m:r>
                        <m:r>
                          <a:rPr lang="hu-HU" sz="2400" b="0" i="0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v</m:t>
                        </m:r>
                        <m:r>
                          <a:rPr lang="hu-HU" sz="2400" b="0" i="0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b</m:t>
                        </m:r>
                      </m:den>
                    </m:f>
                    <m:r>
                      <a:rPr lang="hu-HU" sz="2400" b="0" i="0" smtClean="0"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hu-HU" sz="2400" b="0" i="0" smtClean="0">
                        <a:latin typeface="Cambria Math"/>
                      </a:rPr>
                      <m:t>a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Szövegdoboz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914" y="1240263"/>
                <a:ext cx="1891608" cy="633058"/>
              </a:xfrm>
              <a:prstGeom prst="rect">
                <a:avLst/>
              </a:prstGeom>
              <a:blipFill rotWithShape="1">
                <a:blip r:embed="rId4"/>
                <a:stretch>
                  <a:fillRect l="-5161" b="-8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églalap 7"/>
          <p:cNvSpPr/>
          <p:nvPr/>
        </p:nvSpPr>
        <p:spPr>
          <a:xfrm>
            <a:off x="1418806" y="3840429"/>
            <a:ext cx="2145082" cy="989449"/>
          </a:xfrm>
          <a:prstGeom prst="rect">
            <a:avLst/>
          </a:prstGeom>
          <a:noFill/>
          <a:ln w="38100">
            <a:solidFill>
              <a:srgbClr val="311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églalap 12"/>
          <p:cNvSpPr/>
          <p:nvPr/>
        </p:nvSpPr>
        <p:spPr>
          <a:xfrm>
            <a:off x="5771647" y="3774310"/>
            <a:ext cx="2040713" cy="989449"/>
          </a:xfrm>
          <a:prstGeom prst="rect">
            <a:avLst/>
          </a:prstGeom>
          <a:noFill/>
          <a:ln w="38100">
            <a:solidFill>
              <a:srgbClr val="F612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zövegdoboz 8"/>
          <p:cNvSpPr txBox="1"/>
          <p:nvPr/>
        </p:nvSpPr>
        <p:spPr>
          <a:xfrm>
            <a:off x="591656" y="575956"/>
            <a:ext cx="82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Példa:</a:t>
            </a:r>
            <a:endParaRPr lang="en-US" sz="20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760147" y="4329486"/>
            <a:ext cx="12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a/F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=0.2</a:t>
            </a:r>
            <a:endParaRPr lang="en-US" sz="24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6173083" y="4251053"/>
            <a:ext cx="12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a/F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=0.4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876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/>
      <p:bldP spid="8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143000" y="20574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dirty="0" smtClean="0"/>
              <a:t>P</a:t>
            </a:r>
            <a:r>
              <a:rPr lang="hu-HU" baseline="-25000" dirty="0" smtClean="0"/>
              <a:t>0</a:t>
            </a:r>
            <a:r>
              <a:rPr lang="hu-HU" dirty="0" smtClean="0"/>
              <a:t> </a:t>
            </a:r>
            <a:r>
              <a:rPr lang="hu-HU" dirty="0"/>
              <a:t>= 3184 </a:t>
            </a:r>
            <a:r>
              <a:rPr lang="hu-HU" dirty="0" err="1"/>
              <a:t>Watts</a:t>
            </a:r>
            <a:endParaRPr lang="en-US" dirty="0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143000" y="25908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dirty="0" err="1"/>
              <a:t>Weight</a:t>
            </a:r>
            <a:r>
              <a:rPr lang="hu-HU" dirty="0"/>
              <a:t> (F) </a:t>
            </a:r>
            <a:r>
              <a:rPr lang="hu-HU" dirty="0" err="1"/>
              <a:t>at</a:t>
            </a:r>
            <a:r>
              <a:rPr lang="hu-HU" dirty="0"/>
              <a:t> P</a:t>
            </a:r>
            <a:r>
              <a:rPr lang="hu-HU" baseline="-25000" dirty="0"/>
              <a:t>0</a:t>
            </a:r>
            <a:r>
              <a:rPr lang="hu-HU" dirty="0"/>
              <a:t> = 1752 N</a:t>
            </a:r>
            <a:endParaRPr lang="en-US" dirty="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143000" y="32004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/>
              <a:t>F at P</a:t>
            </a:r>
            <a:r>
              <a:rPr lang="hu-HU" baseline="-25000"/>
              <a:t>0</a:t>
            </a:r>
            <a:r>
              <a:rPr lang="hu-HU"/>
              <a:t> = 31.8 %</a:t>
            </a:r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143000" y="37338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/>
              <a:t>a/F</a:t>
            </a:r>
            <a:r>
              <a:rPr lang="hu-HU" baseline="-25000"/>
              <a:t>0</a:t>
            </a:r>
            <a:r>
              <a:rPr lang="hu-HU"/>
              <a:t> = 0.42 </a:t>
            </a:r>
            <a:endParaRPr lang="en-US"/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1066800"/>
            <a:ext cx="43529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4876800" y="12192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7010400" y="18669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6832600" y="16383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Oval 11"/>
          <p:cNvSpPr>
            <a:spLocks noChangeArrowheads="1"/>
          </p:cNvSpPr>
          <p:nvPr/>
        </p:nvSpPr>
        <p:spPr bwMode="auto">
          <a:xfrm>
            <a:off x="6705600" y="14986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2" name="Oval 12"/>
          <p:cNvSpPr>
            <a:spLocks noChangeArrowheads="1"/>
          </p:cNvSpPr>
          <p:nvPr/>
        </p:nvSpPr>
        <p:spPr bwMode="auto">
          <a:xfrm>
            <a:off x="6527800" y="13589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Oval 13"/>
          <p:cNvSpPr>
            <a:spLocks noChangeArrowheads="1"/>
          </p:cNvSpPr>
          <p:nvPr/>
        </p:nvSpPr>
        <p:spPr bwMode="auto">
          <a:xfrm>
            <a:off x="6362700" y="12827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Oval 14"/>
          <p:cNvSpPr>
            <a:spLocks noChangeArrowheads="1"/>
          </p:cNvSpPr>
          <p:nvPr/>
        </p:nvSpPr>
        <p:spPr bwMode="auto">
          <a:xfrm>
            <a:off x="6159500" y="12192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5" name="Oval 15"/>
          <p:cNvSpPr>
            <a:spLocks noChangeArrowheads="1"/>
          </p:cNvSpPr>
          <p:nvPr/>
        </p:nvSpPr>
        <p:spPr bwMode="auto">
          <a:xfrm>
            <a:off x="6172200" y="33655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6" name="Oval 16"/>
          <p:cNvSpPr>
            <a:spLocks noChangeArrowheads="1"/>
          </p:cNvSpPr>
          <p:nvPr/>
        </p:nvSpPr>
        <p:spPr bwMode="auto">
          <a:xfrm>
            <a:off x="7010400" y="39624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7" name="Oval 17"/>
          <p:cNvSpPr>
            <a:spLocks noChangeArrowheads="1"/>
          </p:cNvSpPr>
          <p:nvPr/>
        </p:nvSpPr>
        <p:spPr bwMode="auto">
          <a:xfrm>
            <a:off x="6845300" y="38608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8" name="Oval 18"/>
          <p:cNvSpPr>
            <a:spLocks noChangeArrowheads="1"/>
          </p:cNvSpPr>
          <p:nvPr/>
        </p:nvSpPr>
        <p:spPr bwMode="auto">
          <a:xfrm>
            <a:off x="6705600" y="37719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9" name="Oval 19"/>
          <p:cNvSpPr>
            <a:spLocks noChangeArrowheads="1"/>
          </p:cNvSpPr>
          <p:nvPr/>
        </p:nvSpPr>
        <p:spPr bwMode="auto">
          <a:xfrm>
            <a:off x="6515100" y="36576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0" name="Oval 20"/>
          <p:cNvSpPr>
            <a:spLocks noChangeArrowheads="1"/>
          </p:cNvSpPr>
          <p:nvPr/>
        </p:nvSpPr>
        <p:spPr bwMode="auto">
          <a:xfrm>
            <a:off x="6350000" y="35306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1" name="Line 21"/>
          <p:cNvSpPr>
            <a:spLocks noChangeShapeType="1"/>
          </p:cNvSpPr>
          <p:nvPr/>
        </p:nvSpPr>
        <p:spPr bwMode="auto">
          <a:xfrm>
            <a:off x="6200775" y="1295400"/>
            <a:ext cx="0" cy="218440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2" name="Line 22"/>
          <p:cNvSpPr>
            <a:spLocks noChangeShapeType="1"/>
          </p:cNvSpPr>
          <p:nvPr/>
        </p:nvSpPr>
        <p:spPr bwMode="auto">
          <a:xfrm>
            <a:off x="4876800" y="3429000"/>
            <a:ext cx="137160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Egyenes összekötő nyíllal 2"/>
          <p:cNvCxnSpPr>
            <a:stCxn id="20501" idx="0"/>
          </p:cNvCxnSpPr>
          <p:nvPr/>
        </p:nvCxnSpPr>
        <p:spPr>
          <a:xfrm>
            <a:off x="6200775" y="1295400"/>
            <a:ext cx="47625" cy="2070100"/>
          </a:xfrm>
          <a:prstGeom prst="straightConnector1">
            <a:avLst/>
          </a:prstGeom>
          <a:ln w="19050">
            <a:solidFill>
              <a:srgbClr val="00206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467544" y="548680"/>
            <a:ext cx="1079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Példa: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224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75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75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325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75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115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75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825"/>
                            </p:stCondLst>
                            <p:childTnLst>
                              <p:par>
                                <p:cTn id="8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autoUpdateAnimBg="0" advAuto="0"/>
      <p:bldP spid="20484" grpId="0" build="p" autoUpdateAnimBg="0" advAuto="0"/>
      <p:bldP spid="20485" grpId="0" build="p" autoUpdateAnimBg="0" advAuto="0"/>
      <p:bldP spid="20486" grpId="0" build="p" autoUpdateAnimBg="0" advAuto="0"/>
      <p:bldP spid="20488" grpId="0" animBg="1"/>
      <p:bldP spid="20489" grpId="0" animBg="1"/>
      <p:bldP spid="20490" grpId="0" animBg="1"/>
      <p:bldP spid="20491" grpId="0" animBg="1"/>
      <p:bldP spid="20492" grpId="0" animBg="1"/>
      <p:bldP spid="20493" grpId="0" animBg="1"/>
      <p:bldP spid="20494" grpId="0" animBg="1"/>
      <p:bldP spid="20495" grpId="0" animBg="1"/>
      <p:bldP spid="20496" grpId="0" animBg="1"/>
      <p:bldP spid="20497" grpId="0" animBg="1"/>
      <p:bldP spid="20498" grpId="0" animBg="1"/>
      <p:bldP spid="20499" grpId="0" animBg="1"/>
      <p:bldP spid="20500" grpId="0" animBg="1"/>
      <p:bldP spid="20501" grpId="0" animBg="1"/>
      <p:bldP spid="2050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066800" y="304800"/>
            <a:ext cx="670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b="1"/>
              <a:t>Az erő-sebesség-teljesítmény kapcsolatot befolyásoló tényezők</a:t>
            </a:r>
            <a:endParaRPr lang="en-US" b="1"/>
          </a:p>
        </p:txBody>
      </p:sp>
      <p:sp>
        <p:nvSpPr>
          <p:cNvPr id="4" name="Szövegdoboz 3"/>
          <p:cNvSpPr txBox="1"/>
          <p:nvPr/>
        </p:nvSpPr>
        <p:spPr>
          <a:xfrm>
            <a:off x="1331640" y="1772816"/>
            <a:ext cx="6624736" cy="31085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hu-HU" sz="2800" b="1" i="1" dirty="0"/>
              <a:t>Az izomrövidülés hossza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hu-HU" sz="2800" b="1" i="1" dirty="0"/>
              <a:t>Izom </a:t>
            </a:r>
            <a:r>
              <a:rPr lang="hu-HU" sz="2800" b="1" i="1" dirty="0" err="1"/>
              <a:t>architectura</a:t>
            </a:r>
            <a:endParaRPr lang="hu-HU" sz="2800" b="1" i="1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hu-HU" sz="2800" b="1" i="1" dirty="0"/>
              <a:t>Rostösszetétel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hu-HU" sz="2800" b="1" i="1" dirty="0"/>
              <a:t>Nem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hu-HU" sz="2800" b="1" i="1" dirty="0"/>
              <a:t>Hőmérséklet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hu-HU" sz="2800" b="1" i="1" dirty="0"/>
              <a:t>Fáradás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hu-HU" sz="2800" b="1" i="1" dirty="0"/>
              <a:t>Edzettségi állapot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276926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 build="p" autoUpdateAnimBg="0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600200" y="304800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3600" b="1" i="1"/>
              <a:t>Akaratlagos izomkontrakció</a:t>
            </a:r>
            <a:endParaRPr lang="en-US" sz="3600" b="1" i="1"/>
          </a:p>
        </p:txBody>
      </p:sp>
      <p:pic>
        <p:nvPicPr>
          <p:cNvPr id="7" name="concentric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50825" y="1557338"/>
            <a:ext cx="459105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quat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003800" y="1052513"/>
            <a:ext cx="34290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j2p.mpg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5076825" y="3644900"/>
            <a:ext cx="3429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08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96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634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402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379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locitypowerARR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25550"/>
            <a:ext cx="47244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28600" y="3130550"/>
            <a:ext cx="3962400" cy="2743200"/>
            <a:chOff x="0" y="0"/>
            <a:chExt cx="5760" cy="4320"/>
          </a:xfrm>
        </p:grpSpPr>
        <p:pic>
          <p:nvPicPr>
            <p:cNvPr id="29701" name="Picture 4" descr="tikebas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2" name="Text Box 5"/>
            <p:cNvSpPr txBox="1">
              <a:spLocks noChangeArrowheads="1"/>
            </p:cNvSpPr>
            <p:nvPr/>
          </p:nvSpPr>
          <p:spPr bwMode="auto">
            <a:xfrm>
              <a:off x="1777" y="335"/>
              <a:ext cx="2206" cy="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u-HU" sz="1600" b="1"/>
                <a:t>TIKEBAST I</a:t>
              </a:r>
              <a:endParaRPr lang="en-GB" sz="1600" b="1"/>
            </a:p>
          </p:txBody>
        </p:sp>
      </p:grpSp>
      <p:pic>
        <p:nvPicPr>
          <p:cNvPr id="6" name="Picture 6" descr="fibe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92150"/>
            <a:ext cx="3124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644008" y="399762"/>
            <a:ext cx="3925690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200" dirty="0" smtClean="0"/>
              <a:t>Rostösszetétel szerepe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4744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media.wiley.com/mrw_images/compphys/articles/cp030323/image_n/ncp030323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827"/>
            <a:ext cx="8228367" cy="558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-184666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82204" y="5649225"/>
            <a:ext cx="83662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Normalized isotonic force-velocity curves of rat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gracilis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muscle at various lengths of the contractile component, l</a:t>
            </a:r>
            <a:r>
              <a:rPr kumimoji="0" lang="en-US" sz="1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¢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Resting in situ length.</a:t>
            </a:r>
            <a:b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(Source: From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Bahler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 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707904" y="40853"/>
            <a:ext cx="2721130" cy="523220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r>
              <a:rPr lang="hu-HU" sz="2800" dirty="0" smtClean="0"/>
              <a:t>Izomhossz hatása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81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media.wiley.com/mrw_images/compphys/articles/cp030323/image_n/ncp030323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6" y="1988840"/>
            <a:ext cx="558165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92763" y="332830"/>
            <a:ext cx="4259436" cy="523220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Erő-sebesség-hossz</a:t>
            </a:r>
            <a:r>
              <a:rPr lang="hu-HU" sz="2800" dirty="0" smtClean="0"/>
              <a:t> grafikon</a:t>
            </a:r>
            <a:endParaRPr lang="en-US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927" y="332830"/>
            <a:ext cx="4085876" cy="329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15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pt.ntu.edu.tw/hmchai/BM03/BMmaterial/Muscle.files/TempForceVeloc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24" y="332655"/>
            <a:ext cx="3649588" cy="304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50124" y="465313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itchFamily="34" charset="0"/>
                <a:cs typeface="Arial" pitchFamily="34" charset="0"/>
              </a:rPr>
              <a:t>Body Temperature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Muscle function is most efficient at 38.5°C (101°F).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elevated muscle temperature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®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shift in force-velocity curve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increased maximum isometric tension 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nerve conduction velocity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­®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frequency of stimulation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­®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muscle force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­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enzyme activity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­®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efficiency of muscle contraction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­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elasticity of collagen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­®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extensibility of muscle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­®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muscle force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­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increased maximum velocity of muscle shortening 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requiring less motor unit to sustain a given load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body temperature too high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®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heat exhaustion or heat stroke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862298" y="101822"/>
            <a:ext cx="5281702" cy="461665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r>
              <a:rPr lang="hu-HU" sz="2400" dirty="0" smtClean="0"/>
              <a:t>Hőmérséklet hatása az izom kontrakcióra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523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43"/>
          <a:stretch/>
        </p:blipFill>
        <p:spPr bwMode="auto">
          <a:xfrm rot="21440852">
            <a:off x="836430" y="333817"/>
            <a:ext cx="6214557" cy="472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6" b="16551"/>
          <a:stretch/>
        </p:blipFill>
        <p:spPr bwMode="auto">
          <a:xfrm rot="21441744">
            <a:off x="567329" y="5309124"/>
            <a:ext cx="7081915" cy="137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4355975" y="5373216"/>
            <a:ext cx="3168353" cy="36004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églalap 4"/>
          <p:cNvSpPr/>
          <p:nvPr/>
        </p:nvSpPr>
        <p:spPr>
          <a:xfrm>
            <a:off x="539553" y="5757232"/>
            <a:ext cx="3315854" cy="3600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églalap 5"/>
          <p:cNvSpPr/>
          <p:nvPr/>
        </p:nvSpPr>
        <p:spPr>
          <a:xfrm>
            <a:off x="4355974" y="5765968"/>
            <a:ext cx="3168353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lipszis 2"/>
          <p:cNvSpPr/>
          <p:nvPr/>
        </p:nvSpPr>
        <p:spPr>
          <a:xfrm>
            <a:off x="2197480" y="2132112"/>
            <a:ext cx="432048" cy="38298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zis 7"/>
          <p:cNvSpPr/>
          <p:nvPr/>
        </p:nvSpPr>
        <p:spPr>
          <a:xfrm>
            <a:off x="2413504" y="1628800"/>
            <a:ext cx="432048" cy="38298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zis 8"/>
          <p:cNvSpPr/>
          <p:nvPr/>
        </p:nvSpPr>
        <p:spPr>
          <a:xfrm>
            <a:off x="2629528" y="1124744"/>
            <a:ext cx="432048" cy="3829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3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bodybuilding.dk/artikler/CHANGES-IN-MUSCLE-MORPHOLOGY/maximal-concentri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r="9152"/>
          <a:stretch/>
        </p:blipFill>
        <p:spPr bwMode="auto">
          <a:xfrm>
            <a:off x="0" y="980728"/>
            <a:ext cx="914400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9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914400"/>
            <a:ext cx="43529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43529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533400" y="2286000"/>
            <a:ext cx="76200" cy="1143000"/>
          </a:xfrm>
          <a:prstGeom prst="rect">
            <a:avLst/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867400" y="2362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a/F</a:t>
            </a:r>
            <a:r>
              <a:rPr lang="en-US" b="1" baseline="-25000">
                <a:solidFill>
                  <a:schemeClr val="bg1"/>
                </a:solidFill>
              </a:rPr>
              <a:t>0</a:t>
            </a:r>
            <a:r>
              <a:rPr lang="en-US" b="1">
                <a:solidFill>
                  <a:schemeClr val="bg1"/>
                </a:solidFill>
              </a:rPr>
              <a:t> = 0.</a:t>
            </a:r>
            <a:r>
              <a:rPr lang="hu-HU" b="1">
                <a:solidFill>
                  <a:schemeClr val="bg1"/>
                </a:solidFill>
              </a:rPr>
              <a:t>34</a:t>
            </a:r>
            <a:r>
              <a:rPr lang="en-US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105400" y="34290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%F</a:t>
            </a:r>
            <a:r>
              <a:rPr lang="hu-HU" b="1">
                <a:solidFill>
                  <a:schemeClr val="bg1"/>
                </a:solidFill>
              </a:rPr>
              <a:t>=32.3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219200" y="4953000"/>
            <a:ext cx="2362200" cy="45720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Pp= 2</a:t>
            </a:r>
            <a:r>
              <a:rPr lang="hu-HU" b="1">
                <a:solidFill>
                  <a:schemeClr val="bg1"/>
                </a:solidFill>
              </a:rPr>
              <a:t>656</a:t>
            </a:r>
            <a:r>
              <a:rPr lang="en-US" b="1">
                <a:solidFill>
                  <a:schemeClr val="bg1"/>
                </a:solidFill>
              </a:rPr>
              <a:t> Watts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1371600" y="22860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a/F</a:t>
            </a:r>
            <a:r>
              <a:rPr lang="en-US" b="1" baseline="-25000">
                <a:solidFill>
                  <a:schemeClr val="bg1"/>
                </a:solidFill>
              </a:rPr>
              <a:t>0</a:t>
            </a:r>
            <a:r>
              <a:rPr lang="en-US" b="1">
                <a:solidFill>
                  <a:schemeClr val="bg1"/>
                </a:solidFill>
              </a:rPr>
              <a:t> = 0.3 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685800" y="34290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%F=</a:t>
            </a:r>
            <a:r>
              <a:rPr lang="hu-HU" b="1">
                <a:solidFill>
                  <a:schemeClr val="bg1"/>
                </a:solidFill>
              </a:rPr>
              <a:t>31.2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5943600" y="4953000"/>
            <a:ext cx="2667000" cy="45720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Pp= </a:t>
            </a:r>
            <a:r>
              <a:rPr lang="hu-HU" b="1">
                <a:solidFill>
                  <a:schemeClr val="bg1"/>
                </a:solidFill>
              </a:rPr>
              <a:t>3050</a:t>
            </a:r>
            <a:r>
              <a:rPr lang="en-US" b="1">
                <a:solidFill>
                  <a:schemeClr val="bg1"/>
                </a:solidFill>
              </a:rPr>
              <a:t> Watts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1371600" y="533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/>
              <a:t>Before training</a:t>
            </a:r>
            <a:endParaRPr lang="en-US"/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5410200" y="533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/>
              <a:t>After training</a:t>
            </a:r>
            <a:endParaRPr lang="en-US"/>
          </a:p>
        </p:txBody>
      </p:sp>
      <p:sp>
        <p:nvSpPr>
          <p:cNvPr id="2" name="Szövegdoboz 1"/>
          <p:cNvSpPr txBox="1"/>
          <p:nvPr/>
        </p:nvSpPr>
        <p:spPr>
          <a:xfrm>
            <a:off x="203173" y="5949279"/>
            <a:ext cx="4089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 30-50%-ával történt az edzés</a:t>
            </a:r>
            <a:endParaRPr lang="en-US" sz="2400" dirty="0"/>
          </a:p>
        </p:txBody>
      </p:sp>
      <p:cxnSp>
        <p:nvCxnSpPr>
          <p:cNvPr id="4" name="Egyenes összekötő nyíllal 3"/>
          <p:cNvCxnSpPr>
            <a:stCxn id="2" idx="1"/>
          </p:cNvCxnSpPr>
          <p:nvPr/>
        </p:nvCxnSpPr>
        <p:spPr>
          <a:xfrm flipV="1">
            <a:off x="203173" y="3140968"/>
            <a:ext cx="330227" cy="30391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25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"/>
                                        <p:tgtEl>
                                          <p:spTgt spid="21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"/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"/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25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"/>
                                        <p:tgtEl>
                                          <p:spTgt spid="21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475"/>
                            </p:stCondLst>
                            <p:childTnLst>
                              <p:par>
                                <p:cTn id="5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975"/>
                            </p:stCondLst>
                            <p:childTnLst>
                              <p:par>
                                <p:cTn id="5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875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1509" grpId="0" build="p" autoUpdateAnimBg="0" advAuto="0"/>
      <p:bldP spid="21510" grpId="0" build="p" autoUpdateAnimBg="0" advAuto="0"/>
      <p:bldP spid="21511" grpId="0" animBg="1" autoUpdateAnimBg="0"/>
      <p:bldP spid="21512" grpId="0" build="p" autoUpdateAnimBg="0"/>
      <p:bldP spid="21513" grpId="0" build="p" autoUpdateAnimBg="0" advAuto="0"/>
      <p:bldP spid="21514" grpId="0" animBg="1" autoUpdateAnimBg="0"/>
      <p:bldP spid="21515" grpId="0" build="p" autoUpdateAnimBg="0" advAuto="0"/>
      <p:bldP spid="21516" grpId="0" build="p" autoUpdateAnimBg="0" advAuto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j2p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764705"/>
            <a:ext cx="4140161" cy="3312368"/>
          </a:xfrm>
          <a:prstGeom prst="rect">
            <a:avLst/>
          </a:prstGeom>
        </p:spPr>
      </p:pic>
      <p:pic>
        <p:nvPicPr>
          <p:cNvPr id="4" name="sj1p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87816" y="764706"/>
            <a:ext cx="4140159" cy="33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1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611188" y="260350"/>
          <a:ext cx="4608512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Chart" r:id="rId3" imgW="4533979" imgH="2466988" progId="Excel.Chart.8">
                  <p:embed/>
                </p:oleObj>
              </mc:Choice>
              <mc:Fallback>
                <p:oleObj name="Chart" r:id="rId3" imgW="4533979" imgH="246698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60350"/>
                        <a:ext cx="4608512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611188" y="3357563"/>
          <a:ext cx="4608512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Chart" r:id="rId5" imgW="4533979" imgH="2466988" progId="Excel.Chart.8">
                  <p:embed/>
                </p:oleObj>
              </mc:Choice>
              <mc:Fallback>
                <p:oleObj name="Chart" r:id="rId5" imgW="4533979" imgH="246698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357563"/>
                        <a:ext cx="4608512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9" name="Line 5"/>
          <p:cNvSpPr>
            <a:spLocks noChangeShapeType="1"/>
          </p:cNvSpPr>
          <p:nvPr/>
        </p:nvSpPr>
        <p:spPr bwMode="auto">
          <a:xfrm flipH="1">
            <a:off x="1403350" y="1312863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 flipH="1">
            <a:off x="1403350" y="4681538"/>
            <a:ext cx="20891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2771775" y="2133600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2771775" y="5230813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771775" y="5516563"/>
            <a:ext cx="9366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>
            <a:off x="2771775" y="2435225"/>
            <a:ext cx="720725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 flipV="1">
            <a:off x="2973388" y="1052513"/>
            <a:ext cx="21590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 flipV="1">
            <a:off x="2843213" y="4437063"/>
            <a:ext cx="649287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5867400" y="3356992"/>
            <a:ext cx="2089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 dirty="0" err="1"/>
              <a:t>EKR</a:t>
            </a:r>
            <a:r>
              <a:rPr lang="hu-HU" sz="2400" b="1" baseline="-25000" dirty="0" err="1"/>
              <a:t>t</a:t>
            </a:r>
            <a:r>
              <a:rPr lang="hu-HU" sz="2400" b="1" dirty="0"/>
              <a:t> =</a:t>
            </a:r>
            <a:r>
              <a:rPr lang="hu-HU" sz="2400" b="1" dirty="0" err="1"/>
              <a:t>dF</a:t>
            </a:r>
            <a:r>
              <a:rPr lang="hu-HU" sz="2400" b="1" dirty="0"/>
              <a:t> / </a:t>
            </a:r>
            <a:r>
              <a:rPr lang="hu-HU" sz="2400" b="1" dirty="0" err="1"/>
              <a:t>dt</a:t>
            </a:r>
            <a:endParaRPr lang="en-US" sz="2400" b="1" dirty="0"/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867400" y="692150"/>
            <a:ext cx="2160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/>
              <a:t>F</a:t>
            </a:r>
            <a:r>
              <a:rPr lang="hu-HU" sz="2400" b="1" baseline="-25000"/>
              <a:t>csúcs</a:t>
            </a:r>
            <a:r>
              <a:rPr lang="hu-HU" sz="2400" b="1"/>
              <a:t> </a:t>
            </a:r>
            <a:endParaRPr lang="en-US" sz="2400" b="1"/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867400" y="1160463"/>
            <a:ext cx="2160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/>
              <a:t>t</a:t>
            </a:r>
            <a:r>
              <a:rPr lang="hu-HU" sz="2400" b="1" baseline="-25000"/>
              <a:t>F</a:t>
            </a:r>
            <a:r>
              <a:rPr lang="hu-HU" sz="2400" b="1"/>
              <a:t> </a:t>
            </a:r>
            <a:endParaRPr lang="en-US" sz="2400" b="1"/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5867400" y="1700213"/>
            <a:ext cx="28090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 dirty="0"/>
              <a:t>EKR = F / </a:t>
            </a:r>
            <a:r>
              <a:rPr lang="hu-HU" sz="2400" b="1" dirty="0" smtClean="0"/>
              <a:t>t</a:t>
            </a:r>
          </a:p>
          <a:p>
            <a:pPr eaLnBrk="1" hangingPunct="1">
              <a:spcBef>
                <a:spcPct val="50000"/>
              </a:spcBef>
            </a:pPr>
            <a:r>
              <a:rPr lang="hu-HU" sz="2400" b="1" dirty="0" err="1" smtClean="0"/>
              <a:t>ErőKifejlődési</a:t>
            </a:r>
            <a:r>
              <a:rPr lang="hu-HU" sz="2400" b="1" dirty="0" smtClean="0"/>
              <a:t> Ráta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9781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80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80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80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1747" grpId="0"/>
      <p:bldOleChart spid="31748" grpId="0"/>
      <p:bldP spid="31749" grpId="0" animBg="1"/>
      <p:bldP spid="31750" grpId="0" animBg="1"/>
      <p:bldP spid="31751" grpId="0" animBg="1"/>
      <p:bldP spid="31752" grpId="0" animBg="1"/>
      <p:bldP spid="31753" grpId="0" animBg="1"/>
      <p:bldP spid="31754" grpId="0" animBg="1"/>
      <p:bldP spid="31755" grpId="0" animBg="1"/>
      <p:bldP spid="31756" grpId="0" animBg="1"/>
      <p:bldP spid="31757" grpId="0"/>
      <p:bldP spid="31758" grpId="0"/>
      <p:bldP spid="31759" grpId="0"/>
      <p:bldP spid="3176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-rohan.sdsu.edu/course/ens304/public_html/section1/Image1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6"/>
            <a:ext cx="7496789" cy="587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339752" y="188640"/>
            <a:ext cx="4312078" cy="523220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r>
              <a:rPr lang="hu-HU" sz="2800" dirty="0" smtClean="0"/>
              <a:t>Sérülések a </a:t>
            </a:r>
            <a:r>
              <a:rPr lang="hu-HU" sz="2800" dirty="0" err="1" smtClean="0"/>
              <a:t>szarkomerekben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0509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219200" y="533400"/>
            <a:ext cx="685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A koncentrikus kontrakció létrejöhet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600200" y="1828800"/>
            <a:ext cx="54864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800" b="1">
                <a:solidFill>
                  <a:srgbClr val="FF0000"/>
                </a:solidFill>
                <a:latin typeface="Times New Roman" pitchFamily="18" charset="0"/>
              </a:rPr>
              <a:t> súlyokkal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800" b="1">
                <a:solidFill>
                  <a:srgbClr val="FF0000"/>
                </a:solidFill>
                <a:latin typeface="Times New Roman" pitchFamily="18" charset="0"/>
              </a:rPr>
              <a:t> kontrollált sebességgel</a:t>
            </a:r>
            <a:endParaRPr lang="en-US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667000" y="3217863"/>
            <a:ext cx="4191000" cy="24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800" b="1">
                <a:latin typeface="Times New Roman" pitchFamily="18" charset="0"/>
              </a:rPr>
              <a:t> állandó szögsebesség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800" b="1">
                <a:latin typeface="Times New Roman" pitchFamily="18" charset="0"/>
              </a:rPr>
              <a:t> növekvő sebességgel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hu-HU" sz="2800" b="1">
                <a:latin typeface="Times New Roman" pitchFamily="18" charset="0"/>
              </a:rPr>
              <a:t> állandó gyorsulással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hu-HU" sz="2800" b="1">
                <a:latin typeface="Times New Roman" pitchFamily="18" charset="0"/>
              </a:rPr>
              <a:t> növekvő gyorsulással</a:t>
            </a:r>
            <a:endParaRPr lang="en-US" sz="28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71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"/>
                                        <p:tgtEl>
                                          <p:spTgt spid="55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"/>
                                        <p:tgtEl>
                                          <p:spTgt spid="55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"/>
                                        <p:tgtEl>
                                          <p:spTgt spid="55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build="p" autoUpdateAnimBg="0" advAuto="0"/>
      <p:bldP spid="55299" grpId="0" build="p" autoUpdateAnimBg="0" advAuto="0"/>
      <p:bldP spid="55300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0" y="1885950"/>
          <a:ext cx="4267200" cy="321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Chart" r:id="rId4" imgW="4267742" imgH="3086438" progId="Excel.Chart.8">
                  <p:embed/>
                </p:oleObj>
              </mc:Choice>
              <mc:Fallback>
                <p:oleObj name="Chart" r:id="rId4" imgW="4267742" imgH="3086438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5950"/>
                        <a:ext cx="4267200" cy="321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6" name="Object 4"/>
          <p:cNvGraphicFramePr>
            <a:graphicFrameLocks noChangeAspect="1"/>
          </p:cNvGraphicFramePr>
          <p:nvPr/>
        </p:nvGraphicFramePr>
        <p:xfrm>
          <a:off x="4657725" y="1981200"/>
          <a:ext cx="425767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9" name="Chart" r:id="rId6" imgW="4257988" imgH="3410397" progId="Excel.Chart.8">
                  <p:embed/>
                </p:oleObj>
              </mc:Choice>
              <mc:Fallback>
                <p:oleObj name="Chart" r:id="rId6" imgW="4257988" imgH="3410397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7725" y="1981200"/>
                        <a:ext cx="4257675" cy="3124200"/>
                      </a:xfrm>
                      <a:prstGeom prst="rect">
                        <a:avLst/>
                      </a:prstGeom>
                      <a:solidFill>
                        <a:srgbClr val="00008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1219200" y="228600"/>
            <a:ext cx="6324600" cy="5238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800" b="1" dirty="0"/>
              <a:t>Forgatónyomaték – idő görbék</a:t>
            </a:r>
            <a:endParaRPr lang="en-US" sz="2800" b="1" dirty="0"/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685800" y="1370013"/>
            <a:ext cx="2457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/>
              <a:t>Állandó sebesség</a:t>
            </a:r>
            <a:endParaRPr lang="en-US" b="1"/>
          </a:p>
        </p:txBody>
      </p: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5715000" y="1385888"/>
            <a:ext cx="2744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/>
              <a:t>Állandó gyorsulás</a:t>
            </a:r>
            <a:endParaRPr lang="en-US" b="1"/>
          </a:p>
        </p:txBody>
      </p:sp>
      <p:sp>
        <p:nvSpPr>
          <p:cNvPr id="2" name="Szövegdoboz 1"/>
          <p:cNvSpPr txBox="1"/>
          <p:nvPr/>
        </p:nvSpPr>
        <p:spPr>
          <a:xfrm>
            <a:off x="2339752" y="5615880"/>
            <a:ext cx="4528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/>
              <a:t>Különböző szín: különböző sebesség/gyorsulás</a:t>
            </a:r>
          </a:p>
          <a:p>
            <a:pPr algn="ctr"/>
            <a:r>
              <a:rPr lang="hu-HU" dirty="0" smtClean="0"/>
              <a:t>Szürke: legkisebb érték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1219200" y="5301208"/>
            <a:ext cx="163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Constant</a:t>
            </a:r>
            <a:r>
              <a:rPr lang="hu-HU" dirty="0"/>
              <a:t> </a:t>
            </a:r>
            <a:r>
              <a:rPr lang="hu-HU" dirty="0" err="1" smtClean="0"/>
              <a:t>speed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5715000" y="5301208"/>
            <a:ext cx="2335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Linear</a:t>
            </a:r>
            <a:r>
              <a:rPr lang="hu-HU" dirty="0" smtClean="0"/>
              <a:t> </a:t>
            </a:r>
            <a:r>
              <a:rPr lang="hu-HU" dirty="0" err="1" smtClean="0"/>
              <a:t>change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speed</a:t>
            </a:r>
            <a:endParaRPr lang="en-US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33400" y="746125"/>
            <a:ext cx="784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dirty="0" err="1"/>
              <a:t>Range</a:t>
            </a:r>
            <a:r>
              <a:rPr lang="hu-HU" sz="2000" dirty="0"/>
              <a:t> of </a:t>
            </a:r>
            <a:r>
              <a:rPr lang="hu-HU" sz="2000" dirty="0" err="1"/>
              <a:t>motion</a:t>
            </a:r>
            <a:r>
              <a:rPr lang="hu-HU" sz="2000" dirty="0"/>
              <a:t>: 30 </a:t>
            </a:r>
            <a:r>
              <a:rPr lang="hu-HU" sz="2000" dirty="0" err="1"/>
              <a:t>degrees</a:t>
            </a:r>
            <a:r>
              <a:rPr lang="hu-HU" sz="2000" dirty="0"/>
              <a:t>, </a:t>
            </a:r>
            <a:r>
              <a:rPr lang="hu-HU" sz="2000" dirty="0" err="1"/>
              <a:t>from</a:t>
            </a:r>
            <a:r>
              <a:rPr lang="hu-HU" sz="2000" dirty="0"/>
              <a:t> </a:t>
            </a:r>
            <a:r>
              <a:rPr lang="hu-HU" sz="2000" dirty="0" smtClean="0"/>
              <a:t>100 </a:t>
            </a:r>
            <a:r>
              <a:rPr lang="hu-HU" sz="2000" dirty="0" err="1"/>
              <a:t>to</a:t>
            </a:r>
            <a:r>
              <a:rPr lang="hu-HU" sz="2000" dirty="0"/>
              <a:t> </a:t>
            </a:r>
            <a:r>
              <a:rPr lang="hu-HU" sz="2000" dirty="0" smtClean="0"/>
              <a:t>130 </a:t>
            </a:r>
            <a:r>
              <a:rPr lang="hu-HU" sz="2000" dirty="0" err="1"/>
              <a:t>degrees</a:t>
            </a:r>
            <a:r>
              <a:rPr lang="hu-HU" sz="2000" dirty="0"/>
              <a:t> of </a:t>
            </a:r>
            <a:r>
              <a:rPr lang="hu-HU" sz="2000" dirty="0" err="1"/>
              <a:t>knee</a:t>
            </a:r>
            <a:r>
              <a:rPr lang="hu-HU" sz="2000" dirty="0"/>
              <a:t> </a:t>
            </a:r>
            <a:r>
              <a:rPr lang="hu-HU" sz="2000" dirty="0" err="1"/>
              <a:t>angle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995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4035" grpId="0" bld="series"/>
      <p:bldOleChart spid="44036" grpId="0" bld="series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2" name="Object 4"/>
          <p:cNvGraphicFramePr>
            <a:graphicFrameLocks noChangeAspect="1"/>
          </p:cNvGraphicFramePr>
          <p:nvPr/>
        </p:nvGraphicFramePr>
        <p:xfrm>
          <a:off x="0" y="2151063"/>
          <a:ext cx="4414838" cy="293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2" name="Chart" r:id="rId4" imgW="4867769" imgH="2934008" progId="Excel.Chart.8">
                  <p:embed/>
                </p:oleObj>
              </mc:Choice>
              <mc:Fallback>
                <p:oleObj name="Chart" r:id="rId4" imgW="4867769" imgH="293400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51063"/>
                        <a:ext cx="4414838" cy="293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3" name="Object 5"/>
          <p:cNvGraphicFramePr>
            <a:graphicFrameLocks noChangeAspect="1"/>
          </p:cNvGraphicFramePr>
          <p:nvPr/>
        </p:nvGraphicFramePr>
        <p:xfrm>
          <a:off x="4572000" y="2171700"/>
          <a:ext cx="45720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3" name="Chart" r:id="rId6" imgW="4877161" imgH="2934008" progId="Excel.Chart.8">
                  <p:embed/>
                </p:oleObj>
              </mc:Choice>
              <mc:Fallback>
                <p:oleObj name="Chart" r:id="rId6" imgW="4877161" imgH="293400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171700"/>
                        <a:ext cx="457200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533400" y="746125"/>
            <a:ext cx="784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dirty="0" err="1"/>
              <a:t>Range</a:t>
            </a:r>
            <a:r>
              <a:rPr lang="hu-HU" sz="2000" dirty="0"/>
              <a:t> of </a:t>
            </a:r>
            <a:r>
              <a:rPr lang="hu-HU" sz="2000" dirty="0" err="1"/>
              <a:t>motion</a:t>
            </a:r>
            <a:r>
              <a:rPr lang="hu-HU" sz="2000" dirty="0"/>
              <a:t>: 30 </a:t>
            </a:r>
            <a:r>
              <a:rPr lang="hu-HU" sz="2000" dirty="0" err="1"/>
              <a:t>degrees</a:t>
            </a:r>
            <a:r>
              <a:rPr lang="hu-HU" sz="2000" dirty="0"/>
              <a:t>, </a:t>
            </a:r>
            <a:r>
              <a:rPr lang="hu-HU" sz="2000" dirty="0" err="1"/>
              <a:t>from</a:t>
            </a:r>
            <a:r>
              <a:rPr lang="hu-HU" sz="2000" dirty="0"/>
              <a:t> 130 </a:t>
            </a:r>
            <a:r>
              <a:rPr lang="hu-HU" sz="2000" dirty="0" err="1"/>
              <a:t>to</a:t>
            </a:r>
            <a:r>
              <a:rPr lang="hu-HU" sz="2000" dirty="0"/>
              <a:t> 160 </a:t>
            </a:r>
            <a:r>
              <a:rPr lang="hu-HU" sz="2000" dirty="0" err="1"/>
              <a:t>degrees</a:t>
            </a:r>
            <a:r>
              <a:rPr lang="hu-HU" sz="2000" dirty="0"/>
              <a:t> of </a:t>
            </a:r>
            <a:r>
              <a:rPr lang="hu-HU" sz="2000" dirty="0" err="1"/>
              <a:t>knee</a:t>
            </a:r>
            <a:r>
              <a:rPr lang="hu-HU" sz="2000" dirty="0"/>
              <a:t> </a:t>
            </a:r>
            <a:r>
              <a:rPr lang="hu-HU" sz="2000" dirty="0" err="1"/>
              <a:t>angle</a:t>
            </a:r>
            <a:endParaRPr lang="en-US" sz="2000" dirty="0"/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685800" y="1370013"/>
            <a:ext cx="2457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/>
              <a:t>Állandó sebesség</a:t>
            </a:r>
            <a:endParaRPr lang="en-US" b="1"/>
          </a:p>
        </p:txBody>
      </p:sp>
      <p:sp>
        <p:nvSpPr>
          <p:cNvPr id="6151" name="Text Box 8"/>
          <p:cNvSpPr txBox="1">
            <a:spLocks noChangeArrowheads="1"/>
          </p:cNvSpPr>
          <p:nvPr/>
        </p:nvSpPr>
        <p:spPr bwMode="auto">
          <a:xfrm>
            <a:off x="5715000" y="1385888"/>
            <a:ext cx="2744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/>
              <a:t>Állandó gyorsulás</a:t>
            </a:r>
            <a:endParaRPr lang="en-US" b="1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19200" y="228600"/>
            <a:ext cx="6324600" cy="5238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800" b="1" dirty="0"/>
              <a:t>Forgatónyomaték – idő görbék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5358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3012" grpId="0" bld="series"/>
      <p:bldOleChart spid="43013" grpId="0" bld="series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4543425" y="1447800"/>
          <a:ext cx="4524375" cy="299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6" name="Chart" r:id="rId3" imgW="4524587" imgH="2476718" progId="Excel.Chart.8">
                  <p:embed/>
                </p:oleObj>
              </mc:Choice>
              <mc:Fallback>
                <p:oleObj name="Chart" r:id="rId3" imgW="4524587" imgH="247671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3425" y="1447800"/>
                        <a:ext cx="4524375" cy="299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0" y="1447800"/>
          <a:ext cx="4524375" cy="298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7" name="Chart" r:id="rId5" imgW="4524587" imgH="2476718" progId="Excel.Chart.8">
                  <p:embed/>
                </p:oleObj>
              </mc:Choice>
              <mc:Fallback>
                <p:oleObj name="Chart" r:id="rId5" imgW="4524587" imgH="247671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47800"/>
                        <a:ext cx="4524375" cy="298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953000" y="838200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Csúcsteljesítmény</a:t>
            </a:r>
            <a:endParaRPr lang="en-GB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16456" y="238035"/>
            <a:ext cx="388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dirty="0"/>
              <a:t>Forgatónyomaték </a:t>
            </a:r>
            <a:r>
              <a:rPr lang="hu-HU" dirty="0" smtClean="0"/>
              <a:t>% </a:t>
            </a:r>
            <a:r>
              <a:rPr lang="hu-HU" dirty="0" err="1" smtClean="0"/>
              <a:t>izometriás</a:t>
            </a:r>
            <a:r>
              <a:rPr lang="hu-HU" dirty="0" smtClean="0"/>
              <a:t> kontrakcióhoz viszonyítva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41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1" name="Group 2"/>
          <p:cNvGrpSpPr>
            <a:grpSpLocks/>
          </p:cNvGrpSpPr>
          <p:nvPr/>
        </p:nvGrpSpPr>
        <p:grpSpPr bwMode="auto">
          <a:xfrm>
            <a:off x="920750" y="844550"/>
            <a:ext cx="6388100" cy="4635500"/>
            <a:chOff x="580" y="532"/>
            <a:chExt cx="4024" cy="2920"/>
          </a:xfrm>
        </p:grpSpPr>
        <p:sp>
          <p:nvSpPr>
            <p:cNvPr id="27680" name="Rectangle 3"/>
            <p:cNvSpPr>
              <a:spLocks noChangeArrowheads="1"/>
            </p:cNvSpPr>
            <p:nvPr/>
          </p:nvSpPr>
          <p:spPr bwMode="auto">
            <a:xfrm>
              <a:off x="580" y="532"/>
              <a:ext cx="1624" cy="2920"/>
            </a:xfrm>
            <a:prstGeom prst="rect">
              <a:avLst/>
            </a:prstGeom>
            <a:solidFill>
              <a:srgbClr val="3300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681" name="Rectangle 4"/>
            <p:cNvSpPr>
              <a:spLocks noChangeArrowheads="1"/>
            </p:cNvSpPr>
            <p:nvPr/>
          </p:nvSpPr>
          <p:spPr bwMode="auto">
            <a:xfrm>
              <a:off x="2308" y="532"/>
              <a:ext cx="1048" cy="2920"/>
            </a:xfrm>
            <a:prstGeom prst="rect">
              <a:avLst/>
            </a:prstGeom>
            <a:solidFill>
              <a:srgbClr val="3300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682" name="Rectangle 5"/>
            <p:cNvSpPr>
              <a:spLocks noChangeArrowheads="1"/>
            </p:cNvSpPr>
            <p:nvPr/>
          </p:nvSpPr>
          <p:spPr bwMode="auto">
            <a:xfrm>
              <a:off x="3556" y="532"/>
              <a:ext cx="1048" cy="2920"/>
            </a:xfrm>
            <a:prstGeom prst="rect">
              <a:avLst/>
            </a:prstGeom>
            <a:solidFill>
              <a:srgbClr val="3300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27652" name="Line 6"/>
          <p:cNvSpPr>
            <a:spLocks noChangeShapeType="1"/>
          </p:cNvSpPr>
          <p:nvPr/>
        </p:nvSpPr>
        <p:spPr bwMode="auto">
          <a:xfrm>
            <a:off x="1066800" y="1371600"/>
            <a:ext cx="609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3" name="Line 7"/>
          <p:cNvSpPr>
            <a:spLocks noChangeShapeType="1"/>
          </p:cNvSpPr>
          <p:nvPr/>
        </p:nvSpPr>
        <p:spPr bwMode="auto">
          <a:xfrm>
            <a:off x="1066800" y="2057400"/>
            <a:ext cx="609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Line 8"/>
          <p:cNvSpPr>
            <a:spLocks noChangeShapeType="1"/>
          </p:cNvSpPr>
          <p:nvPr/>
        </p:nvSpPr>
        <p:spPr bwMode="auto">
          <a:xfrm>
            <a:off x="1066800" y="2743200"/>
            <a:ext cx="609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5" name="Line 9"/>
          <p:cNvSpPr>
            <a:spLocks noChangeShapeType="1"/>
          </p:cNvSpPr>
          <p:nvPr/>
        </p:nvSpPr>
        <p:spPr bwMode="auto">
          <a:xfrm>
            <a:off x="1066800" y="3429000"/>
            <a:ext cx="609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6" name="Line 10"/>
          <p:cNvSpPr>
            <a:spLocks noChangeShapeType="1"/>
          </p:cNvSpPr>
          <p:nvPr/>
        </p:nvSpPr>
        <p:spPr bwMode="auto">
          <a:xfrm>
            <a:off x="1066800" y="4114800"/>
            <a:ext cx="609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7" name="Line 11"/>
          <p:cNvSpPr>
            <a:spLocks noChangeShapeType="1"/>
          </p:cNvSpPr>
          <p:nvPr/>
        </p:nvSpPr>
        <p:spPr bwMode="auto">
          <a:xfrm>
            <a:off x="1066800" y="4724400"/>
            <a:ext cx="609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3657600" y="914400"/>
            <a:ext cx="160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hu-HU" sz="2000" b="1" dirty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árhuzamos</a:t>
            </a:r>
            <a:endParaRPr lang="en-US" sz="2000" b="1" dirty="0">
              <a:solidFill>
                <a:srgbClr val="FF66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5715000" y="91440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000" b="1">
                <a:solidFill>
                  <a:srgbClr val="FFFF00"/>
                </a:solidFill>
              </a:rPr>
              <a:t>Tollazott</a:t>
            </a:r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1371600" y="1524000"/>
            <a:ext cx="23622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 i="1" dirty="0">
                <a:solidFill>
                  <a:schemeClr val="bg1"/>
                </a:solidFill>
              </a:rPr>
              <a:t>Izomhossz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3733800" y="15240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 cm</a:t>
            </a: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5638800" y="1524000"/>
            <a:ext cx="1600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 cm</a:t>
            </a:r>
          </a:p>
        </p:txBody>
      </p:sp>
      <p:sp>
        <p:nvSpPr>
          <p:cNvPr id="46097" name="Rectangle 17"/>
          <p:cNvSpPr>
            <a:spLocks noChangeArrowheads="1"/>
          </p:cNvSpPr>
          <p:nvPr/>
        </p:nvSpPr>
        <p:spPr bwMode="auto">
          <a:xfrm>
            <a:off x="1371600" y="2133600"/>
            <a:ext cx="22860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 i="1" dirty="0">
                <a:solidFill>
                  <a:schemeClr val="bg1"/>
                </a:solidFill>
              </a:rPr>
              <a:t>Rosthossz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46098" name="Rectangle 18"/>
          <p:cNvSpPr>
            <a:spLocks noChangeArrowheads="1"/>
          </p:cNvSpPr>
          <p:nvPr/>
        </p:nvSpPr>
        <p:spPr bwMode="auto">
          <a:xfrm>
            <a:off x="3733800" y="2133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 cm</a:t>
            </a:r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6096000" y="2133600"/>
            <a:ext cx="9906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 cm</a:t>
            </a: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990600" y="2819400"/>
            <a:ext cx="27432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>
                <a:solidFill>
                  <a:schemeClr val="bg1"/>
                </a:solidFill>
              </a:rPr>
              <a:t>S</a:t>
            </a:r>
            <a:r>
              <a:rPr lang="hu-HU" b="1" i="1">
                <a:solidFill>
                  <a:schemeClr val="bg1"/>
                </a:solidFill>
              </a:rPr>
              <a:t>zarkomér hossz</a:t>
            </a:r>
            <a:endParaRPr lang="en-US" b="1" i="1">
              <a:solidFill>
                <a:schemeClr val="bg1"/>
              </a:solidFill>
            </a:endParaRP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4191000" y="28194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um</a:t>
            </a:r>
          </a:p>
        </p:txBody>
      </p:sp>
      <p:sp>
        <p:nvSpPr>
          <p:cNvPr id="46102" name="Rectangle 22"/>
          <p:cNvSpPr>
            <a:spLocks noChangeArrowheads="1"/>
          </p:cNvSpPr>
          <p:nvPr/>
        </p:nvSpPr>
        <p:spPr bwMode="auto">
          <a:xfrm>
            <a:off x="6096000" y="2819400"/>
            <a:ext cx="1600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um</a:t>
            </a:r>
          </a:p>
        </p:txBody>
      </p:sp>
      <p:sp>
        <p:nvSpPr>
          <p:cNvPr id="46103" name="Rectangle 23"/>
          <p:cNvSpPr>
            <a:spLocks noChangeArrowheads="1"/>
          </p:cNvSpPr>
          <p:nvPr/>
        </p:nvSpPr>
        <p:spPr bwMode="auto">
          <a:xfrm>
            <a:off x="1219200" y="3505200"/>
            <a:ext cx="22098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 i="1">
                <a:solidFill>
                  <a:schemeClr val="bg1"/>
                </a:solidFill>
              </a:rPr>
              <a:t>Szarkomer</a:t>
            </a:r>
            <a:r>
              <a:rPr lang="en-US" b="1" i="1">
                <a:solidFill>
                  <a:schemeClr val="bg1"/>
                </a:solidFill>
              </a:rPr>
              <a:t>/</a:t>
            </a:r>
            <a:r>
              <a:rPr lang="hu-HU" b="1" i="1">
                <a:solidFill>
                  <a:schemeClr val="bg1"/>
                </a:solidFill>
              </a:rPr>
              <a:t>rost</a:t>
            </a:r>
            <a:r>
              <a:rPr lang="en-US" b="1" i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6104" name="Rectangle 24"/>
          <p:cNvSpPr>
            <a:spLocks noChangeArrowheads="1"/>
          </p:cNvSpPr>
          <p:nvPr/>
        </p:nvSpPr>
        <p:spPr bwMode="auto">
          <a:xfrm>
            <a:off x="3886200" y="35052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100 000</a:t>
            </a:r>
          </a:p>
        </p:txBody>
      </p:sp>
      <p:sp>
        <p:nvSpPr>
          <p:cNvPr id="46105" name="Rectangle 25"/>
          <p:cNvSpPr>
            <a:spLocks noChangeArrowheads="1"/>
          </p:cNvSpPr>
          <p:nvPr/>
        </p:nvSpPr>
        <p:spPr bwMode="auto">
          <a:xfrm>
            <a:off x="6019800" y="3505200"/>
            <a:ext cx="14478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20 000</a:t>
            </a: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838200" y="4114800"/>
            <a:ext cx="2743200" cy="32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hu-HU" b="1" i="1" dirty="0">
                <a:solidFill>
                  <a:schemeClr val="bg1"/>
                </a:solidFill>
              </a:rPr>
              <a:t>Rövidülési sebesség (rost)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38600" y="41148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 u/s</a:t>
            </a: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943600" y="4114800"/>
            <a:ext cx="11430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 u/s</a:t>
            </a: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914400" y="4800600"/>
            <a:ext cx="2743200" cy="32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hu-HU" b="1" i="1" dirty="0">
                <a:solidFill>
                  <a:schemeClr val="bg1"/>
                </a:solidFill>
              </a:rPr>
              <a:t>Rövidülési sebesség (izom)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3810000" y="4876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100 cm/s</a:t>
            </a:r>
          </a:p>
        </p:txBody>
      </p:sp>
      <p:sp>
        <p:nvSpPr>
          <p:cNvPr id="46111" name="Rectangle 31"/>
          <p:cNvSpPr>
            <a:spLocks noChangeArrowheads="1"/>
          </p:cNvSpPr>
          <p:nvPr/>
        </p:nvSpPr>
        <p:spPr bwMode="auto">
          <a:xfrm>
            <a:off x="5867400" y="4876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 cm/s</a:t>
            </a: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381000" y="228600"/>
            <a:ext cx="83042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Az orsó alakú és a tollazott izmok rövidülési sebessége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6113" name="Rectangle 33"/>
          <p:cNvSpPr>
            <a:spLocks noChangeArrowheads="1"/>
          </p:cNvSpPr>
          <p:nvPr/>
        </p:nvSpPr>
        <p:spPr bwMode="auto">
          <a:xfrm>
            <a:off x="5867400" y="4876800"/>
            <a:ext cx="13716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 cm/s</a:t>
            </a:r>
          </a:p>
        </p:txBody>
      </p:sp>
    </p:spTree>
    <p:extLst>
      <p:ext uri="{BB962C8B-B14F-4D97-AF65-F5344CB8AC3E}">
        <p14:creationId xmlns:p14="http://schemas.microsoft.com/office/powerpoint/2010/main" val="248047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46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"/>
                                        <p:tgtEl>
                                          <p:spTgt spid="46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"/>
                                        <p:tgtEl>
                                          <p:spTgt spid="46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"/>
                                        <p:tgtEl>
                                          <p:spTgt spid="46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"/>
                                        <p:tgtEl>
                                          <p:spTgt spid="46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75"/>
                                        <p:tgtEl>
                                          <p:spTgt spid="46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"/>
                                        <p:tgtEl>
                                          <p:spTgt spid="46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75"/>
                                        <p:tgtEl>
                                          <p:spTgt spid="46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75"/>
                                        <p:tgtEl>
                                          <p:spTgt spid="46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75"/>
                                        <p:tgtEl>
                                          <p:spTgt spid="46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75"/>
                                        <p:tgtEl>
                                          <p:spTgt spid="46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75"/>
                                        <p:tgtEl>
                                          <p:spTgt spid="46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75"/>
                                        <p:tgtEl>
                                          <p:spTgt spid="46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75"/>
                                        <p:tgtEl>
                                          <p:spTgt spid="46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75"/>
                                        <p:tgtEl>
                                          <p:spTgt spid="46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75"/>
                                        <p:tgtEl>
                                          <p:spTgt spid="46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75"/>
                                        <p:tgtEl>
                                          <p:spTgt spid="46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75"/>
                                        <p:tgtEl>
                                          <p:spTgt spid="46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75"/>
                                        <p:tgtEl>
                                          <p:spTgt spid="46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2" grpId="0" autoUpdateAnimBg="0"/>
      <p:bldP spid="46093" grpId="0" autoUpdateAnimBg="0"/>
      <p:bldP spid="46094" grpId="0" build="p" autoUpdateAnimBg="0"/>
      <p:bldP spid="46095" grpId="0" build="p" autoUpdateAnimBg="0"/>
      <p:bldP spid="46096" grpId="0" build="p" autoUpdateAnimBg="0"/>
      <p:bldP spid="46097" grpId="0" build="p" autoUpdateAnimBg="0"/>
      <p:bldP spid="46098" grpId="0" build="p" autoUpdateAnimBg="0"/>
      <p:bldP spid="46099" grpId="0" build="p" autoUpdateAnimBg="0"/>
      <p:bldP spid="46100" grpId="0" build="p" autoUpdateAnimBg="0"/>
      <p:bldP spid="46101" grpId="0" build="p" autoUpdateAnimBg="0"/>
      <p:bldP spid="46102" grpId="0" build="p" autoUpdateAnimBg="0"/>
      <p:bldP spid="46103" grpId="0" build="p" autoUpdateAnimBg="0"/>
      <p:bldP spid="46104" grpId="0" build="p" autoUpdateAnimBg="0"/>
      <p:bldP spid="46105" grpId="0" build="p" autoUpdateAnimBg="0"/>
      <p:bldP spid="46106" grpId="0" build="p" autoUpdateAnimBg="0"/>
      <p:bldP spid="46107" grpId="0" build="p" autoUpdateAnimBg="0"/>
      <p:bldP spid="46108" grpId="0" build="p" autoUpdateAnimBg="0"/>
      <p:bldP spid="46109" grpId="0" build="p" autoUpdateAnimBg="0"/>
      <p:bldP spid="46110" grpId="0" build="p" autoUpdateAnimBg="0"/>
      <p:bldP spid="46111" grpId="0" build="p" autoUpdateAnimBg="0"/>
      <p:bldP spid="46113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bodybuilding.dk/artikler/CHANGES-IN-MUSCLE-MORPHOLOGY/force-velocity-relationship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9" r="9338"/>
          <a:stretch/>
        </p:blipFill>
        <p:spPr bwMode="auto">
          <a:xfrm>
            <a:off x="0" y="1268761"/>
            <a:ext cx="91440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907704" y="389855"/>
            <a:ext cx="4439357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In-vivo</a:t>
            </a:r>
            <a:r>
              <a:rPr lang="hu-HU" sz="2400" dirty="0" smtClean="0"/>
              <a:t> és </a:t>
            </a:r>
            <a:r>
              <a:rPr lang="hu-HU" sz="2400" dirty="0" err="1" smtClean="0"/>
              <a:t>in-vitro</a:t>
            </a:r>
            <a:r>
              <a:rPr lang="hu-HU" sz="2400" dirty="0" smtClean="0"/>
              <a:t> </a:t>
            </a:r>
            <a:r>
              <a:rPr lang="hu-HU" sz="2400" dirty="0" err="1" smtClean="0"/>
              <a:t>izomkontrakciók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497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Line 2"/>
          <p:cNvSpPr>
            <a:spLocks noChangeShapeType="1"/>
          </p:cNvSpPr>
          <p:nvPr/>
        </p:nvSpPr>
        <p:spPr bwMode="auto">
          <a:xfrm>
            <a:off x="304800" y="5473700"/>
            <a:ext cx="68580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447800" y="30480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Normál koncentrikus kontrakció</a:t>
            </a:r>
            <a:endParaRPr lang="en-US" sz="2400" b="1">
              <a:latin typeface="Times New Roman" pitchFamily="18" charset="0"/>
            </a:endParaRPr>
          </a:p>
        </p:txBody>
      </p:sp>
      <p:grpSp>
        <p:nvGrpSpPr>
          <p:cNvPr id="56324" name="Group 4"/>
          <p:cNvGrpSpPr>
            <a:grpSpLocks/>
          </p:cNvGrpSpPr>
          <p:nvPr/>
        </p:nvGrpSpPr>
        <p:grpSpPr bwMode="auto">
          <a:xfrm>
            <a:off x="533400" y="1371600"/>
            <a:ext cx="1600200" cy="4089400"/>
            <a:chOff x="336" y="864"/>
            <a:chExt cx="1008" cy="2576"/>
          </a:xfrm>
        </p:grpSpPr>
        <p:grpSp>
          <p:nvGrpSpPr>
            <p:cNvPr id="56325" name="Group 5"/>
            <p:cNvGrpSpPr>
              <a:grpSpLocks/>
            </p:cNvGrpSpPr>
            <p:nvPr/>
          </p:nvGrpSpPr>
          <p:grpSpPr bwMode="auto">
            <a:xfrm>
              <a:off x="672" y="1056"/>
              <a:ext cx="384" cy="1248"/>
              <a:chOff x="672" y="1056"/>
              <a:chExt cx="384" cy="1248"/>
            </a:xfrm>
          </p:grpSpPr>
          <p:grpSp>
            <p:nvGrpSpPr>
              <p:cNvPr id="56326" name="Group 6"/>
              <p:cNvGrpSpPr>
                <a:grpSpLocks/>
              </p:cNvGrpSpPr>
              <p:nvPr/>
            </p:nvGrpSpPr>
            <p:grpSpPr bwMode="auto">
              <a:xfrm>
                <a:off x="672" y="1056"/>
                <a:ext cx="384" cy="576"/>
                <a:chOff x="1296" y="816"/>
                <a:chExt cx="432" cy="576"/>
              </a:xfrm>
            </p:grpSpPr>
            <p:sp>
              <p:nvSpPr>
                <p:cNvPr id="56327" name="Line 7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28" name="Line 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29" name="Line 9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330" name="Group 10"/>
              <p:cNvGrpSpPr>
                <a:grpSpLocks/>
              </p:cNvGrpSpPr>
              <p:nvPr/>
            </p:nvGrpSpPr>
            <p:grpSpPr bwMode="auto">
              <a:xfrm flipV="1">
                <a:off x="672" y="1728"/>
                <a:ext cx="384" cy="576"/>
                <a:chOff x="1296" y="576"/>
                <a:chExt cx="432" cy="576"/>
              </a:xfrm>
            </p:grpSpPr>
            <p:sp>
              <p:nvSpPr>
                <p:cNvPr id="56331" name="Line 11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32" name="Line 12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33" name="Line 13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334" name="Group 14"/>
              <p:cNvGrpSpPr>
                <a:grpSpLocks/>
              </p:cNvGrpSpPr>
              <p:nvPr/>
            </p:nvGrpSpPr>
            <p:grpSpPr bwMode="auto">
              <a:xfrm>
                <a:off x="720" y="1248"/>
                <a:ext cx="288" cy="768"/>
                <a:chOff x="720" y="912"/>
                <a:chExt cx="288" cy="768"/>
              </a:xfrm>
            </p:grpSpPr>
            <p:sp>
              <p:nvSpPr>
                <p:cNvPr id="56335" name="Rectangle 15"/>
                <p:cNvSpPr>
                  <a:spLocks noChangeArrowheads="1"/>
                </p:cNvSpPr>
                <p:nvPr/>
              </p:nvSpPr>
              <p:spPr bwMode="auto">
                <a:xfrm>
                  <a:off x="816" y="912"/>
                  <a:ext cx="96" cy="768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6336" name="Group 16"/>
                <p:cNvGrpSpPr>
                  <a:grpSpLocks/>
                </p:cNvGrpSpPr>
                <p:nvPr/>
              </p:nvGrpSpPr>
              <p:grpSpPr bwMode="auto">
                <a:xfrm>
                  <a:off x="816" y="1008"/>
                  <a:ext cx="192" cy="576"/>
                  <a:chOff x="1488" y="1152"/>
                  <a:chExt cx="192" cy="576"/>
                </a:xfrm>
              </p:grpSpPr>
              <p:grpSp>
                <p:nvGrpSpPr>
                  <p:cNvPr id="56337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1488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6338" name="Line 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339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6340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1488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6341" name="Line 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342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6343" name="Group 23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6344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345" name="Oval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6346" name="Group 26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6347" name="Line 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348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6349" name="Group 29"/>
                <p:cNvGrpSpPr>
                  <a:grpSpLocks/>
                </p:cNvGrpSpPr>
                <p:nvPr/>
              </p:nvGrpSpPr>
              <p:grpSpPr bwMode="auto">
                <a:xfrm>
                  <a:off x="720" y="1008"/>
                  <a:ext cx="192" cy="576"/>
                  <a:chOff x="1296" y="1152"/>
                  <a:chExt cx="192" cy="576"/>
                </a:xfrm>
              </p:grpSpPr>
              <p:grpSp>
                <p:nvGrpSpPr>
                  <p:cNvPr id="56350" name="Group 30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6351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352" name="Oval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6353" name="Group 33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6354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355" name="Oval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6356" name="Group 36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6357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358" name="Oval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6359" name="Group 39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6360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361" name="Oval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56362" name="Group 42"/>
            <p:cNvGrpSpPr>
              <a:grpSpLocks/>
            </p:cNvGrpSpPr>
            <p:nvPr/>
          </p:nvGrpSpPr>
          <p:grpSpPr bwMode="auto">
            <a:xfrm>
              <a:off x="336" y="864"/>
              <a:ext cx="1008" cy="2576"/>
              <a:chOff x="336" y="864"/>
              <a:chExt cx="1008" cy="2576"/>
            </a:xfrm>
          </p:grpSpPr>
          <p:sp>
            <p:nvSpPr>
              <p:cNvPr id="56363" name="Line 43"/>
              <p:cNvSpPr>
                <a:spLocks noChangeShapeType="1"/>
              </p:cNvSpPr>
              <p:nvPr/>
            </p:nvSpPr>
            <p:spPr bwMode="auto">
              <a:xfrm>
                <a:off x="336" y="864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364" name="Group 44"/>
              <p:cNvGrpSpPr>
                <a:grpSpLocks/>
              </p:cNvGrpSpPr>
              <p:nvPr/>
            </p:nvGrpSpPr>
            <p:grpSpPr bwMode="auto">
              <a:xfrm>
                <a:off x="480" y="864"/>
                <a:ext cx="384" cy="1824"/>
                <a:chOff x="480" y="528"/>
                <a:chExt cx="384" cy="1824"/>
              </a:xfrm>
            </p:grpSpPr>
            <p:grpSp>
              <p:nvGrpSpPr>
                <p:cNvPr id="56365" name="Group 45"/>
                <p:cNvGrpSpPr>
                  <a:grpSpLocks/>
                </p:cNvGrpSpPr>
                <p:nvPr/>
              </p:nvGrpSpPr>
              <p:grpSpPr bwMode="auto">
                <a:xfrm>
                  <a:off x="480" y="1104"/>
                  <a:ext cx="384" cy="1248"/>
                  <a:chOff x="1104" y="1200"/>
                  <a:chExt cx="384" cy="1392"/>
                </a:xfrm>
              </p:grpSpPr>
              <p:grpSp>
                <p:nvGrpSpPr>
                  <p:cNvPr id="56366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1104" y="1200"/>
                    <a:ext cx="144" cy="528"/>
                    <a:chOff x="816" y="1200"/>
                    <a:chExt cx="240" cy="528"/>
                  </a:xfrm>
                </p:grpSpPr>
                <p:grpSp>
                  <p:nvGrpSpPr>
                    <p:cNvPr id="56367" name="Group 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20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56368" name="Oval 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369" name="Oval 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370" name="Oval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371" name="Oval 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372" name="Oval 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6373" name="Group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44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56374" name="Oval 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375" name="Oval 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376" name="Oval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377" name="Oval 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378" name="Oval 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56379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592"/>
                    <a:ext cx="33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80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1728"/>
                    <a:ext cx="0" cy="86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381" name="Group 61"/>
                <p:cNvGrpSpPr>
                  <a:grpSpLocks/>
                </p:cNvGrpSpPr>
                <p:nvPr/>
              </p:nvGrpSpPr>
              <p:grpSpPr bwMode="auto">
                <a:xfrm>
                  <a:off x="528" y="528"/>
                  <a:ext cx="336" cy="576"/>
                  <a:chOff x="1152" y="624"/>
                  <a:chExt cx="336" cy="576"/>
                </a:xfrm>
              </p:grpSpPr>
              <p:sp>
                <p:nvSpPr>
                  <p:cNvPr id="56382" name="Line 6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152" y="62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83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624"/>
                    <a:ext cx="33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84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624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6385" name="Group 65"/>
              <p:cNvGrpSpPr>
                <a:grpSpLocks/>
              </p:cNvGrpSpPr>
              <p:nvPr/>
            </p:nvGrpSpPr>
            <p:grpSpPr bwMode="auto">
              <a:xfrm>
                <a:off x="768" y="2304"/>
                <a:ext cx="144" cy="336"/>
                <a:chOff x="1392" y="2016"/>
                <a:chExt cx="144" cy="384"/>
              </a:xfrm>
            </p:grpSpPr>
            <p:grpSp>
              <p:nvGrpSpPr>
                <p:cNvPr id="56386" name="Group 66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56387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88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89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90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91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392" name="Group 72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56393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94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95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96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97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6398" name="Group 78"/>
              <p:cNvGrpSpPr>
                <a:grpSpLocks/>
              </p:cNvGrpSpPr>
              <p:nvPr/>
            </p:nvGrpSpPr>
            <p:grpSpPr bwMode="auto">
              <a:xfrm>
                <a:off x="768" y="2804"/>
                <a:ext cx="144" cy="336"/>
                <a:chOff x="1392" y="2016"/>
                <a:chExt cx="144" cy="384"/>
              </a:xfrm>
            </p:grpSpPr>
            <p:grpSp>
              <p:nvGrpSpPr>
                <p:cNvPr id="56399" name="Group 79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56400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01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0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03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04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405" name="Group 85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56406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07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08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09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10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6411" name="AutoShape 91"/>
              <p:cNvSpPr>
                <a:spLocks noChangeArrowheads="1"/>
              </p:cNvSpPr>
              <p:nvPr/>
            </p:nvSpPr>
            <p:spPr bwMode="auto">
              <a:xfrm>
                <a:off x="768" y="2654"/>
                <a:ext cx="144" cy="144"/>
              </a:xfrm>
              <a:prstGeom prst="flowChartOffpage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2" name="Rectangle 92"/>
              <p:cNvSpPr>
                <a:spLocks noChangeArrowheads="1"/>
              </p:cNvSpPr>
              <p:nvPr/>
            </p:nvSpPr>
            <p:spPr bwMode="auto">
              <a:xfrm>
                <a:off x="696" y="3152"/>
                <a:ext cx="288" cy="28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6413" name="Text Box 93"/>
          <p:cNvSpPr txBox="1">
            <a:spLocks noChangeArrowheads="1"/>
          </p:cNvSpPr>
          <p:nvPr/>
        </p:nvSpPr>
        <p:spPr bwMode="auto">
          <a:xfrm>
            <a:off x="3352800" y="7620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IC</a:t>
            </a:r>
          </a:p>
        </p:txBody>
      </p:sp>
      <p:grpSp>
        <p:nvGrpSpPr>
          <p:cNvPr id="56414" name="Group 94"/>
          <p:cNvGrpSpPr>
            <a:grpSpLocks/>
          </p:cNvGrpSpPr>
          <p:nvPr/>
        </p:nvGrpSpPr>
        <p:grpSpPr bwMode="auto">
          <a:xfrm>
            <a:off x="2743200" y="1371600"/>
            <a:ext cx="1600200" cy="4089400"/>
            <a:chOff x="1728" y="864"/>
            <a:chExt cx="1008" cy="2576"/>
          </a:xfrm>
        </p:grpSpPr>
        <p:sp>
          <p:nvSpPr>
            <p:cNvPr id="56415" name="Line 95"/>
            <p:cNvSpPr>
              <a:spLocks noChangeShapeType="1"/>
            </p:cNvSpPr>
            <p:nvPr/>
          </p:nvSpPr>
          <p:spPr bwMode="auto">
            <a:xfrm flipV="1">
              <a:off x="2448" y="2160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16" name="Line 96"/>
            <p:cNvSpPr>
              <a:spLocks noChangeShapeType="1"/>
            </p:cNvSpPr>
            <p:nvPr/>
          </p:nvSpPr>
          <p:spPr bwMode="auto">
            <a:xfrm>
              <a:off x="2448" y="2592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6417" name="Group 97"/>
            <p:cNvGrpSpPr>
              <a:grpSpLocks/>
            </p:cNvGrpSpPr>
            <p:nvPr/>
          </p:nvGrpSpPr>
          <p:grpSpPr bwMode="auto">
            <a:xfrm flipV="1">
              <a:off x="2064" y="1680"/>
              <a:ext cx="384" cy="528"/>
              <a:chOff x="1296" y="576"/>
              <a:chExt cx="432" cy="576"/>
            </a:xfrm>
          </p:grpSpPr>
          <p:sp>
            <p:nvSpPr>
              <p:cNvPr id="56418" name="Line 98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9" name="Line 99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0" name="Line 100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421" name="Group 101"/>
            <p:cNvGrpSpPr>
              <a:grpSpLocks/>
            </p:cNvGrpSpPr>
            <p:nvPr/>
          </p:nvGrpSpPr>
          <p:grpSpPr bwMode="auto">
            <a:xfrm>
              <a:off x="2064" y="1056"/>
              <a:ext cx="384" cy="576"/>
              <a:chOff x="1296" y="816"/>
              <a:chExt cx="432" cy="576"/>
            </a:xfrm>
          </p:grpSpPr>
          <p:sp>
            <p:nvSpPr>
              <p:cNvPr id="56422" name="Line 102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3" name="Line 103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4" name="Line 104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425" name="Group 105"/>
            <p:cNvGrpSpPr>
              <a:grpSpLocks/>
            </p:cNvGrpSpPr>
            <p:nvPr/>
          </p:nvGrpSpPr>
          <p:grpSpPr bwMode="auto">
            <a:xfrm>
              <a:off x="1872" y="892"/>
              <a:ext cx="384" cy="1776"/>
              <a:chOff x="1872" y="528"/>
              <a:chExt cx="384" cy="1776"/>
            </a:xfrm>
          </p:grpSpPr>
          <p:grpSp>
            <p:nvGrpSpPr>
              <p:cNvPr id="56426" name="Group 106"/>
              <p:cNvGrpSpPr>
                <a:grpSpLocks/>
              </p:cNvGrpSpPr>
              <p:nvPr/>
            </p:nvGrpSpPr>
            <p:grpSpPr bwMode="auto">
              <a:xfrm>
                <a:off x="1872" y="1104"/>
                <a:ext cx="144" cy="492"/>
                <a:chOff x="816" y="1200"/>
                <a:chExt cx="240" cy="528"/>
              </a:xfrm>
            </p:grpSpPr>
            <p:grpSp>
              <p:nvGrpSpPr>
                <p:cNvPr id="56427" name="Group 107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56428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29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30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31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32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433" name="Group 113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56434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35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36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37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38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6439" name="Group 119"/>
              <p:cNvGrpSpPr>
                <a:grpSpLocks/>
              </p:cNvGrpSpPr>
              <p:nvPr/>
            </p:nvGrpSpPr>
            <p:grpSpPr bwMode="auto">
              <a:xfrm>
                <a:off x="1920" y="1596"/>
                <a:ext cx="336" cy="708"/>
                <a:chOff x="2352" y="1596"/>
                <a:chExt cx="336" cy="804"/>
              </a:xfrm>
            </p:grpSpPr>
            <p:sp>
              <p:nvSpPr>
                <p:cNvPr id="56440" name="Line 120"/>
                <p:cNvSpPr>
                  <a:spLocks noChangeShapeType="1"/>
                </p:cNvSpPr>
                <p:nvPr/>
              </p:nvSpPr>
              <p:spPr bwMode="auto">
                <a:xfrm>
                  <a:off x="2352" y="2400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41" name="Line 121"/>
                <p:cNvSpPr>
                  <a:spLocks noChangeShapeType="1"/>
                </p:cNvSpPr>
                <p:nvPr/>
              </p:nvSpPr>
              <p:spPr bwMode="auto">
                <a:xfrm>
                  <a:off x="2352" y="1596"/>
                  <a:ext cx="0" cy="8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442" name="Group 122"/>
              <p:cNvGrpSpPr>
                <a:grpSpLocks/>
              </p:cNvGrpSpPr>
              <p:nvPr/>
            </p:nvGrpSpPr>
            <p:grpSpPr bwMode="auto">
              <a:xfrm>
                <a:off x="1920" y="528"/>
                <a:ext cx="336" cy="576"/>
                <a:chOff x="1152" y="624"/>
                <a:chExt cx="336" cy="576"/>
              </a:xfrm>
            </p:grpSpPr>
            <p:sp>
              <p:nvSpPr>
                <p:cNvPr id="56443" name="Line 123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44" name="Line 124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45" name="Line 125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6446" name="Line 126"/>
            <p:cNvSpPr>
              <a:spLocks noChangeShapeType="1"/>
            </p:cNvSpPr>
            <p:nvPr/>
          </p:nvSpPr>
          <p:spPr bwMode="auto">
            <a:xfrm>
              <a:off x="1728" y="864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6447" name="Group 127"/>
            <p:cNvGrpSpPr>
              <a:grpSpLocks/>
            </p:cNvGrpSpPr>
            <p:nvPr/>
          </p:nvGrpSpPr>
          <p:grpSpPr bwMode="auto">
            <a:xfrm>
              <a:off x="2064" y="1248"/>
              <a:ext cx="384" cy="768"/>
              <a:chOff x="2496" y="912"/>
              <a:chExt cx="384" cy="768"/>
            </a:xfrm>
          </p:grpSpPr>
          <p:grpSp>
            <p:nvGrpSpPr>
              <p:cNvPr id="56448" name="Group 128"/>
              <p:cNvGrpSpPr>
                <a:grpSpLocks/>
              </p:cNvGrpSpPr>
              <p:nvPr/>
            </p:nvGrpSpPr>
            <p:grpSpPr bwMode="auto">
              <a:xfrm>
                <a:off x="2688" y="1008"/>
                <a:ext cx="192" cy="576"/>
                <a:chOff x="1488" y="1152"/>
                <a:chExt cx="192" cy="576"/>
              </a:xfrm>
            </p:grpSpPr>
            <p:grpSp>
              <p:nvGrpSpPr>
                <p:cNvPr id="56449" name="Group 129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56450" name="Line 1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51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452" name="Group 132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56453" name="Line 1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54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455" name="Group 135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56456" name="Line 1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57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458" name="Group 138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56459" name="Line 1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60" name="Oval 140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6461" name="Rectangle 141"/>
              <p:cNvSpPr>
                <a:spLocks noChangeArrowheads="1"/>
              </p:cNvSpPr>
              <p:nvPr/>
            </p:nvSpPr>
            <p:spPr bwMode="auto">
              <a:xfrm>
                <a:off x="2640" y="912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462" name="Group 142"/>
              <p:cNvGrpSpPr>
                <a:grpSpLocks/>
              </p:cNvGrpSpPr>
              <p:nvPr/>
            </p:nvGrpSpPr>
            <p:grpSpPr bwMode="auto">
              <a:xfrm>
                <a:off x="2496" y="1008"/>
                <a:ext cx="192" cy="576"/>
                <a:chOff x="1296" y="1152"/>
                <a:chExt cx="192" cy="576"/>
              </a:xfrm>
            </p:grpSpPr>
            <p:grpSp>
              <p:nvGrpSpPr>
                <p:cNvPr id="56463" name="Group 143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56464" name="Line 1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65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466" name="Group 146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56467" name="Line 1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68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469" name="Group 149"/>
                <p:cNvGrpSpPr>
                  <a:grpSpLocks/>
                </p:cNvGrpSpPr>
                <p:nvPr/>
              </p:nvGrpSpPr>
              <p:grpSpPr bwMode="auto">
                <a:xfrm flipH="1" flipV="1">
                  <a:off x="1296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56470" name="Line 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71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472" name="Group 152"/>
                <p:cNvGrpSpPr>
                  <a:grpSpLocks/>
                </p:cNvGrpSpPr>
                <p:nvPr/>
              </p:nvGrpSpPr>
              <p:grpSpPr bwMode="auto">
                <a:xfrm flipH="1" flipV="1">
                  <a:off x="1296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56473" name="Line 1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74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6475" name="Group 155"/>
            <p:cNvGrpSpPr>
              <a:grpSpLocks/>
            </p:cNvGrpSpPr>
            <p:nvPr/>
          </p:nvGrpSpPr>
          <p:grpSpPr bwMode="auto">
            <a:xfrm>
              <a:off x="2160" y="2208"/>
              <a:ext cx="144" cy="384"/>
              <a:chOff x="1392" y="2016"/>
              <a:chExt cx="144" cy="384"/>
            </a:xfrm>
          </p:grpSpPr>
          <p:grpSp>
            <p:nvGrpSpPr>
              <p:cNvPr id="56476" name="Group 156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56477" name="Oval 157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78" name="Oval 158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79" name="Oval 159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80" name="Oval 160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81" name="Oval 161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482" name="Group 162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56483" name="Oval 163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84" name="Oval 164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85" name="Oval 165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86" name="Oval 166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87" name="Oval 167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6488" name="Line 168"/>
            <p:cNvSpPr>
              <a:spLocks noChangeShapeType="1"/>
            </p:cNvSpPr>
            <p:nvPr/>
          </p:nvSpPr>
          <p:spPr bwMode="auto">
            <a:xfrm>
              <a:off x="2544" y="1056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89" name="Line 169"/>
            <p:cNvSpPr>
              <a:spLocks noChangeShapeType="1"/>
            </p:cNvSpPr>
            <p:nvPr/>
          </p:nvSpPr>
          <p:spPr bwMode="auto">
            <a:xfrm flipV="1">
              <a:off x="2544" y="1680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90" name="AutoShape 170"/>
            <p:cNvSpPr>
              <a:spLocks noChangeArrowheads="1"/>
            </p:cNvSpPr>
            <p:nvPr/>
          </p:nvSpPr>
          <p:spPr bwMode="auto">
            <a:xfrm>
              <a:off x="2160" y="2592"/>
              <a:ext cx="144" cy="144"/>
            </a:xfrm>
            <a:prstGeom prst="flowChartOffpage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6491" name="Group 171"/>
            <p:cNvGrpSpPr>
              <a:grpSpLocks/>
            </p:cNvGrpSpPr>
            <p:nvPr/>
          </p:nvGrpSpPr>
          <p:grpSpPr bwMode="auto">
            <a:xfrm>
              <a:off x="2160" y="2722"/>
              <a:ext cx="144" cy="432"/>
              <a:chOff x="1392" y="2016"/>
              <a:chExt cx="144" cy="384"/>
            </a:xfrm>
          </p:grpSpPr>
          <p:grpSp>
            <p:nvGrpSpPr>
              <p:cNvPr id="56492" name="Group 172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56493" name="Oval 173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94" name="Oval 174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95" name="Oval 175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96" name="Oval 176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97" name="Oval 177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498" name="Group 178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56499" name="Oval 179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00" name="Oval 180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01" name="Oval 181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02" name="Oval 182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03" name="Oval 183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6504" name="Rectangle 184"/>
            <p:cNvSpPr>
              <a:spLocks noChangeArrowheads="1"/>
            </p:cNvSpPr>
            <p:nvPr/>
          </p:nvSpPr>
          <p:spPr bwMode="auto">
            <a:xfrm>
              <a:off x="2096" y="3152"/>
              <a:ext cx="288" cy="28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505" name="Group 185"/>
          <p:cNvGrpSpPr>
            <a:grpSpLocks/>
          </p:cNvGrpSpPr>
          <p:nvPr/>
        </p:nvGrpSpPr>
        <p:grpSpPr bwMode="auto">
          <a:xfrm>
            <a:off x="4953000" y="1371600"/>
            <a:ext cx="1600200" cy="3657600"/>
            <a:chOff x="3120" y="864"/>
            <a:chExt cx="1008" cy="2304"/>
          </a:xfrm>
        </p:grpSpPr>
        <p:grpSp>
          <p:nvGrpSpPr>
            <p:cNvPr id="56506" name="Group 186"/>
            <p:cNvGrpSpPr>
              <a:grpSpLocks/>
            </p:cNvGrpSpPr>
            <p:nvPr/>
          </p:nvGrpSpPr>
          <p:grpSpPr bwMode="auto">
            <a:xfrm>
              <a:off x="3120" y="864"/>
              <a:ext cx="1008" cy="2016"/>
              <a:chOff x="4320" y="864"/>
              <a:chExt cx="1008" cy="2016"/>
            </a:xfrm>
          </p:grpSpPr>
          <p:grpSp>
            <p:nvGrpSpPr>
              <p:cNvPr id="56507" name="Group 187"/>
              <p:cNvGrpSpPr>
                <a:grpSpLocks/>
              </p:cNvGrpSpPr>
              <p:nvPr/>
            </p:nvGrpSpPr>
            <p:grpSpPr bwMode="auto">
              <a:xfrm>
                <a:off x="4320" y="864"/>
                <a:ext cx="1008" cy="1536"/>
                <a:chOff x="4320" y="864"/>
                <a:chExt cx="1008" cy="1536"/>
              </a:xfrm>
            </p:grpSpPr>
            <p:sp>
              <p:nvSpPr>
                <p:cNvPr id="56508" name="Line 188"/>
                <p:cNvSpPr>
                  <a:spLocks noChangeShapeType="1"/>
                </p:cNvSpPr>
                <p:nvPr/>
              </p:nvSpPr>
              <p:spPr bwMode="auto">
                <a:xfrm>
                  <a:off x="4320" y="864"/>
                  <a:ext cx="1008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6509" name="Group 189"/>
                <p:cNvGrpSpPr>
                  <a:grpSpLocks/>
                </p:cNvGrpSpPr>
                <p:nvPr/>
              </p:nvGrpSpPr>
              <p:grpSpPr bwMode="auto">
                <a:xfrm>
                  <a:off x="4464" y="864"/>
                  <a:ext cx="418" cy="1536"/>
                  <a:chOff x="3120" y="528"/>
                  <a:chExt cx="418" cy="1824"/>
                </a:xfrm>
              </p:grpSpPr>
              <p:grpSp>
                <p:nvGrpSpPr>
                  <p:cNvPr id="56510" name="Group 190"/>
                  <p:cNvGrpSpPr>
                    <a:grpSpLocks/>
                  </p:cNvGrpSpPr>
                  <p:nvPr/>
                </p:nvGrpSpPr>
                <p:grpSpPr bwMode="auto">
                  <a:xfrm>
                    <a:off x="3120" y="1104"/>
                    <a:ext cx="144" cy="655"/>
                    <a:chOff x="816" y="1200"/>
                    <a:chExt cx="240" cy="528"/>
                  </a:xfrm>
                </p:grpSpPr>
                <p:grpSp>
                  <p:nvGrpSpPr>
                    <p:cNvPr id="56511" name="Group 1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20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56512" name="Oval 1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13" name="Oval 1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14" name="Oval 1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15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16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6517" name="Group 1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44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56518" name="Oval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19" name="Oval 1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20" name="Oval 2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21" name="Oval 2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22" name="Oval 2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6523" name="Group 203"/>
                  <p:cNvGrpSpPr>
                    <a:grpSpLocks/>
                  </p:cNvGrpSpPr>
                  <p:nvPr/>
                </p:nvGrpSpPr>
                <p:grpSpPr bwMode="auto">
                  <a:xfrm>
                    <a:off x="3168" y="528"/>
                    <a:ext cx="336" cy="576"/>
                    <a:chOff x="1152" y="624"/>
                    <a:chExt cx="336" cy="576"/>
                  </a:xfrm>
                </p:grpSpPr>
                <p:sp>
                  <p:nvSpPr>
                    <p:cNvPr id="56524" name="Line 20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152" y="624"/>
                      <a:ext cx="0" cy="5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25" name="Line 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624"/>
                      <a:ext cx="33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26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8" y="624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6527" name="Group 207"/>
                  <p:cNvGrpSpPr>
                    <a:grpSpLocks/>
                  </p:cNvGrpSpPr>
                  <p:nvPr/>
                </p:nvGrpSpPr>
                <p:grpSpPr bwMode="auto">
                  <a:xfrm>
                    <a:off x="3202" y="1728"/>
                    <a:ext cx="336" cy="624"/>
                    <a:chOff x="2352" y="1596"/>
                    <a:chExt cx="336" cy="804"/>
                  </a:xfrm>
                </p:grpSpPr>
                <p:sp>
                  <p:nvSpPr>
                    <p:cNvPr id="56528" name="Line 2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2" y="2400"/>
                      <a:ext cx="33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29" name="Line 2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2" y="1596"/>
                      <a:ext cx="0" cy="80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56530" name="Group 210"/>
              <p:cNvGrpSpPr>
                <a:grpSpLocks/>
              </p:cNvGrpSpPr>
              <p:nvPr/>
            </p:nvGrpSpPr>
            <p:grpSpPr bwMode="auto">
              <a:xfrm>
                <a:off x="4656" y="1056"/>
                <a:ext cx="624" cy="1824"/>
                <a:chOff x="4656" y="1056"/>
                <a:chExt cx="624" cy="1824"/>
              </a:xfrm>
            </p:grpSpPr>
            <p:grpSp>
              <p:nvGrpSpPr>
                <p:cNvPr id="56531" name="Group 211"/>
                <p:cNvGrpSpPr>
                  <a:grpSpLocks/>
                </p:cNvGrpSpPr>
                <p:nvPr/>
              </p:nvGrpSpPr>
              <p:grpSpPr bwMode="auto">
                <a:xfrm>
                  <a:off x="4656" y="1056"/>
                  <a:ext cx="384" cy="576"/>
                  <a:chOff x="1296" y="816"/>
                  <a:chExt cx="432" cy="576"/>
                </a:xfrm>
              </p:grpSpPr>
              <p:sp>
                <p:nvSpPr>
                  <p:cNvPr id="56532" name="Line 212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816"/>
                    <a:ext cx="43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533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81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534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1728" y="81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535" name="Group 215"/>
                <p:cNvGrpSpPr>
                  <a:grpSpLocks/>
                </p:cNvGrpSpPr>
                <p:nvPr/>
              </p:nvGrpSpPr>
              <p:grpSpPr bwMode="auto">
                <a:xfrm flipV="1">
                  <a:off x="4688" y="1344"/>
                  <a:ext cx="384" cy="576"/>
                  <a:chOff x="1296" y="576"/>
                  <a:chExt cx="432" cy="576"/>
                </a:xfrm>
              </p:grpSpPr>
              <p:sp>
                <p:nvSpPr>
                  <p:cNvPr id="56536" name="Line 216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576"/>
                    <a:ext cx="43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537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57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538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1728" y="57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539" name="Group 219"/>
                <p:cNvGrpSpPr>
                  <a:grpSpLocks/>
                </p:cNvGrpSpPr>
                <p:nvPr/>
              </p:nvGrpSpPr>
              <p:grpSpPr bwMode="auto">
                <a:xfrm>
                  <a:off x="4786" y="1920"/>
                  <a:ext cx="158" cy="390"/>
                  <a:chOff x="1392" y="2016"/>
                  <a:chExt cx="144" cy="384"/>
                </a:xfrm>
              </p:grpSpPr>
              <p:grpSp>
                <p:nvGrpSpPr>
                  <p:cNvPr id="56540" name="Group 220"/>
                  <p:cNvGrpSpPr>
                    <a:grpSpLocks/>
                  </p:cNvGrpSpPr>
                  <p:nvPr/>
                </p:nvGrpSpPr>
                <p:grpSpPr bwMode="auto">
                  <a:xfrm>
                    <a:off x="1392" y="2016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56541" name="Oval 2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42" name="Oval 2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43" name="Oval 2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44" name="Oval 2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45" name="Oval 2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6546" name="Group 226"/>
                  <p:cNvGrpSpPr>
                    <a:grpSpLocks/>
                  </p:cNvGrpSpPr>
                  <p:nvPr/>
                </p:nvGrpSpPr>
                <p:grpSpPr bwMode="auto">
                  <a:xfrm>
                    <a:off x="1392" y="2208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56547" name="Oval 2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48" name="Oval 2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49" name="Oval 2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50" name="Oval 2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51" name="Oval 2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6552" name="Group 232"/>
                <p:cNvGrpSpPr>
                  <a:grpSpLocks/>
                </p:cNvGrpSpPr>
                <p:nvPr/>
              </p:nvGrpSpPr>
              <p:grpSpPr bwMode="auto">
                <a:xfrm>
                  <a:off x="4664" y="1104"/>
                  <a:ext cx="384" cy="768"/>
                  <a:chOff x="2496" y="912"/>
                  <a:chExt cx="384" cy="768"/>
                </a:xfrm>
              </p:grpSpPr>
              <p:grpSp>
                <p:nvGrpSpPr>
                  <p:cNvPr id="56553" name="Group 233"/>
                  <p:cNvGrpSpPr>
                    <a:grpSpLocks/>
                  </p:cNvGrpSpPr>
                  <p:nvPr/>
                </p:nvGrpSpPr>
                <p:grpSpPr bwMode="auto">
                  <a:xfrm>
                    <a:off x="2688" y="1008"/>
                    <a:ext cx="192" cy="576"/>
                    <a:chOff x="1488" y="1152"/>
                    <a:chExt cx="192" cy="576"/>
                  </a:xfrm>
                </p:grpSpPr>
                <p:grpSp>
                  <p:nvGrpSpPr>
                    <p:cNvPr id="56554" name="Group 2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296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56555" name="Line 23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56" name="Oval 2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6557" name="Group 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152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56558" name="Line 23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59" name="Oval 2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6560" name="Group 240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88" y="1584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56561" name="Line 24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62" name="Oval 2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6563" name="Group 243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88" y="1488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56564" name="Line 24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65" name="Oval 2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56566" name="Rectangle 246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912"/>
                    <a:ext cx="96" cy="768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6567" name="Group 247"/>
                  <p:cNvGrpSpPr>
                    <a:grpSpLocks/>
                  </p:cNvGrpSpPr>
                  <p:nvPr/>
                </p:nvGrpSpPr>
                <p:grpSpPr bwMode="auto">
                  <a:xfrm>
                    <a:off x="2496" y="1008"/>
                    <a:ext cx="192" cy="576"/>
                    <a:chOff x="1296" y="1152"/>
                    <a:chExt cx="192" cy="576"/>
                  </a:xfrm>
                </p:grpSpPr>
                <p:grpSp>
                  <p:nvGrpSpPr>
                    <p:cNvPr id="56568" name="Group 248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296" y="1296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56569" name="Line 24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70" name="Oval 2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6571" name="Group 251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296" y="1152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56572" name="Line 25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73" name="Oval 2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6574" name="Group 254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1296" y="1584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56575" name="Line 25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76" name="Oval 2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6577" name="Group 257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1296" y="1488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56578" name="Line 25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79" name="Oval 2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56580" name="AutoShape 260"/>
                <p:cNvSpPr>
                  <a:spLocks noChangeArrowheads="1"/>
                </p:cNvSpPr>
                <p:nvPr/>
              </p:nvSpPr>
              <p:spPr bwMode="auto">
                <a:xfrm>
                  <a:off x="4786" y="2320"/>
                  <a:ext cx="144" cy="144"/>
                </a:xfrm>
                <a:prstGeom prst="flowChartOffpageConnector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6581" name="Group 261"/>
                <p:cNvGrpSpPr>
                  <a:grpSpLocks/>
                </p:cNvGrpSpPr>
                <p:nvPr/>
              </p:nvGrpSpPr>
              <p:grpSpPr bwMode="auto">
                <a:xfrm>
                  <a:off x="4786" y="2448"/>
                  <a:ext cx="158" cy="432"/>
                  <a:chOff x="1392" y="2016"/>
                  <a:chExt cx="144" cy="384"/>
                </a:xfrm>
              </p:grpSpPr>
              <p:grpSp>
                <p:nvGrpSpPr>
                  <p:cNvPr id="56582" name="Group 262"/>
                  <p:cNvGrpSpPr>
                    <a:grpSpLocks/>
                  </p:cNvGrpSpPr>
                  <p:nvPr/>
                </p:nvGrpSpPr>
                <p:grpSpPr bwMode="auto">
                  <a:xfrm>
                    <a:off x="1392" y="2016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56583" name="Oval 2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84" name="Oval 2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85" name="Oval 2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86" name="Oval 2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87" name="Oval 2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6588" name="Group 268"/>
                  <p:cNvGrpSpPr>
                    <a:grpSpLocks/>
                  </p:cNvGrpSpPr>
                  <p:nvPr/>
                </p:nvGrpSpPr>
                <p:grpSpPr bwMode="auto">
                  <a:xfrm>
                    <a:off x="1392" y="2208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56589" name="Oval 2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90" name="Oval 2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91" name="Oval 2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92" name="Oval 2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93" name="Oval 2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56594" name="Line 274"/>
                <p:cNvSpPr>
                  <a:spLocks noChangeShapeType="1"/>
                </p:cNvSpPr>
                <p:nvPr/>
              </p:nvSpPr>
              <p:spPr bwMode="auto">
                <a:xfrm flipV="1">
                  <a:off x="5088" y="2112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95" name="Line 275"/>
                <p:cNvSpPr>
                  <a:spLocks noChangeShapeType="1"/>
                </p:cNvSpPr>
                <p:nvPr/>
              </p:nvSpPr>
              <p:spPr bwMode="auto">
                <a:xfrm>
                  <a:off x="5088" y="2352"/>
                  <a:ext cx="0" cy="1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96" name="Line 276"/>
                <p:cNvSpPr>
                  <a:spLocks noChangeShapeType="1"/>
                </p:cNvSpPr>
                <p:nvPr/>
              </p:nvSpPr>
              <p:spPr bwMode="auto">
                <a:xfrm>
                  <a:off x="5280" y="1200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6597" name="Line 277"/>
                <p:cNvSpPr>
                  <a:spLocks noChangeShapeType="1"/>
                </p:cNvSpPr>
                <p:nvPr/>
              </p:nvSpPr>
              <p:spPr bwMode="auto">
                <a:xfrm flipV="1">
                  <a:off x="5280" y="1584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6598" name="Rectangle 278"/>
            <p:cNvSpPr>
              <a:spLocks noChangeArrowheads="1"/>
            </p:cNvSpPr>
            <p:nvPr/>
          </p:nvSpPr>
          <p:spPr bwMode="auto">
            <a:xfrm>
              <a:off x="3504" y="2880"/>
              <a:ext cx="288" cy="28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599" name="Text Box 279"/>
          <p:cNvSpPr txBox="1">
            <a:spLocks noChangeArrowheads="1"/>
          </p:cNvSpPr>
          <p:nvPr/>
        </p:nvSpPr>
        <p:spPr bwMode="auto">
          <a:xfrm>
            <a:off x="5562600" y="762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C</a:t>
            </a:r>
            <a:r>
              <a:rPr lang="en-US" sz="2400" b="1">
                <a:latin typeface="Times New Roman" pitchFamily="18" charset="0"/>
              </a:rPr>
              <a:t>C</a:t>
            </a:r>
          </a:p>
        </p:txBody>
      </p:sp>
      <p:sp>
        <p:nvSpPr>
          <p:cNvPr id="56600" name="Text Box 280"/>
          <p:cNvSpPr txBox="1">
            <a:spLocks noChangeArrowheads="1"/>
          </p:cNvSpPr>
          <p:nvPr/>
        </p:nvSpPr>
        <p:spPr bwMode="auto">
          <a:xfrm>
            <a:off x="468313" y="5876925"/>
            <a:ext cx="790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/>
              <a:t>F</a:t>
            </a:r>
            <a:r>
              <a:rPr lang="hu-HU" b="1" baseline="-25000"/>
              <a:t>i</a:t>
            </a:r>
            <a:r>
              <a:rPr lang="hu-HU" b="1"/>
              <a:t> = 0</a:t>
            </a:r>
            <a:endParaRPr lang="en-US" b="1"/>
          </a:p>
        </p:txBody>
      </p:sp>
      <p:sp>
        <p:nvSpPr>
          <p:cNvPr id="56601" name="Text Box 281"/>
          <p:cNvSpPr txBox="1">
            <a:spLocks noChangeArrowheads="1"/>
          </p:cNvSpPr>
          <p:nvPr/>
        </p:nvSpPr>
        <p:spPr bwMode="auto">
          <a:xfrm>
            <a:off x="1549400" y="5876925"/>
            <a:ext cx="790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/>
              <a:t>G &gt; 0</a:t>
            </a:r>
            <a:endParaRPr lang="en-US" b="1"/>
          </a:p>
        </p:txBody>
      </p:sp>
      <p:sp>
        <p:nvSpPr>
          <p:cNvPr id="56603" name="Text Box 283"/>
          <p:cNvSpPr txBox="1">
            <a:spLocks noChangeArrowheads="1"/>
          </p:cNvSpPr>
          <p:nvPr/>
        </p:nvSpPr>
        <p:spPr bwMode="auto">
          <a:xfrm>
            <a:off x="900113" y="6230938"/>
            <a:ext cx="1150937" cy="376237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solidFill>
                  <a:srgbClr val="FF0000"/>
                </a:solidFill>
              </a:rPr>
              <a:t>G &gt; F</a:t>
            </a:r>
            <a:r>
              <a:rPr lang="hu-HU" b="1" baseline="-25000">
                <a:solidFill>
                  <a:srgbClr val="FF0000"/>
                </a:solidFill>
              </a:rPr>
              <a:t>i</a:t>
            </a:r>
            <a:endParaRPr lang="en-US" b="1" baseline="-25000">
              <a:solidFill>
                <a:srgbClr val="FF0000"/>
              </a:solidFill>
            </a:endParaRPr>
          </a:p>
        </p:txBody>
      </p:sp>
      <p:sp>
        <p:nvSpPr>
          <p:cNvPr id="56604" name="Text Box 284"/>
          <p:cNvSpPr txBox="1">
            <a:spLocks noChangeArrowheads="1"/>
          </p:cNvSpPr>
          <p:nvPr/>
        </p:nvSpPr>
        <p:spPr bwMode="auto">
          <a:xfrm>
            <a:off x="2917825" y="5876925"/>
            <a:ext cx="1006475" cy="376238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F</a:t>
            </a:r>
            <a:r>
              <a:rPr lang="hu-HU" b="1" baseline="-25000"/>
              <a:t>i</a:t>
            </a:r>
            <a:r>
              <a:rPr lang="hu-HU" b="1"/>
              <a:t> = G</a:t>
            </a:r>
            <a:endParaRPr lang="en-US" b="1"/>
          </a:p>
        </p:txBody>
      </p:sp>
      <p:sp>
        <p:nvSpPr>
          <p:cNvPr id="56605" name="Text Box 285"/>
          <p:cNvSpPr txBox="1">
            <a:spLocks noChangeArrowheads="1"/>
          </p:cNvSpPr>
          <p:nvPr/>
        </p:nvSpPr>
        <p:spPr bwMode="auto">
          <a:xfrm>
            <a:off x="5435600" y="5876925"/>
            <a:ext cx="1006475" cy="4064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/>
              <a:t>F</a:t>
            </a:r>
            <a:r>
              <a:rPr lang="hu-HU" sz="2000" b="1" baseline="-25000"/>
              <a:t>i</a:t>
            </a:r>
            <a:r>
              <a:rPr lang="hu-HU" sz="2000" b="1"/>
              <a:t> &gt; G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35979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6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56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6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56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564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6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6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565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6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6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13" grpId="0" build="p" autoUpdateAnimBg="0" advAuto="0"/>
      <p:bldP spid="56599" grpId="0" build="p" autoUpdateAnimBg="0" advAuto="0"/>
      <p:bldP spid="56600" grpId="0"/>
      <p:bldP spid="56601" grpId="0"/>
      <p:bldP spid="56603" grpId="0" animBg="1"/>
      <p:bldP spid="56604" grpId="0" animBg="1"/>
      <p:bldP spid="5660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elsea Kyle max snatch - YouTub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884363" y="1700213"/>
            <a:ext cx="499110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0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47"/>
          <p:cNvSpPr>
            <a:spLocks noChangeShapeType="1"/>
          </p:cNvSpPr>
          <p:nvPr/>
        </p:nvSpPr>
        <p:spPr bwMode="auto">
          <a:xfrm>
            <a:off x="304800" y="5473700"/>
            <a:ext cx="68580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3" name="Text Box 183"/>
          <p:cNvSpPr txBox="1">
            <a:spLocks noChangeArrowheads="1"/>
          </p:cNvSpPr>
          <p:nvPr/>
        </p:nvSpPr>
        <p:spPr bwMode="auto">
          <a:xfrm>
            <a:off x="1447800" y="304800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b="1"/>
              <a:t>Afterload módszer</a:t>
            </a:r>
            <a:endParaRPr lang="en-US" b="1"/>
          </a:p>
        </p:txBody>
      </p:sp>
      <p:grpSp>
        <p:nvGrpSpPr>
          <p:cNvPr id="2" name="Group 376"/>
          <p:cNvGrpSpPr>
            <a:grpSpLocks/>
          </p:cNvGrpSpPr>
          <p:nvPr/>
        </p:nvGrpSpPr>
        <p:grpSpPr bwMode="auto">
          <a:xfrm>
            <a:off x="533400" y="1371600"/>
            <a:ext cx="1600200" cy="4089400"/>
            <a:chOff x="336" y="864"/>
            <a:chExt cx="1008" cy="2576"/>
          </a:xfrm>
        </p:grpSpPr>
        <p:grpSp>
          <p:nvGrpSpPr>
            <p:cNvPr id="15553" name="Group 375"/>
            <p:cNvGrpSpPr>
              <a:grpSpLocks/>
            </p:cNvGrpSpPr>
            <p:nvPr/>
          </p:nvGrpSpPr>
          <p:grpSpPr bwMode="auto">
            <a:xfrm>
              <a:off x="672" y="1056"/>
              <a:ext cx="384" cy="1248"/>
              <a:chOff x="672" y="1056"/>
              <a:chExt cx="384" cy="1248"/>
            </a:xfrm>
          </p:grpSpPr>
          <p:grpSp>
            <p:nvGrpSpPr>
              <p:cNvPr id="15605" name="Group 5"/>
              <p:cNvGrpSpPr>
                <a:grpSpLocks/>
              </p:cNvGrpSpPr>
              <p:nvPr/>
            </p:nvGrpSpPr>
            <p:grpSpPr bwMode="auto">
              <a:xfrm>
                <a:off x="672" y="1056"/>
                <a:ext cx="384" cy="576"/>
                <a:chOff x="1296" y="816"/>
                <a:chExt cx="432" cy="576"/>
              </a:xfrm>
            </p:grpSpPr>
            <p:sp>
              <p:nvSpPr>
                <p:cNvPr id="15638" name="Line 6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39" name="Line 7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40" name="Line 8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606" name="Group 9"/>
              <p:cNvGrpSpPr>
                <a:grpSpLocks/>
              </p:cNvGrpSpPr>
              <p:nvPr/>
            </p:nvGrpSpPr>
            <p:grpSpPr bwMode="auto">
              <a:xfrm flipV="1">
                <a:off x="672" y="1728"/>
                <a:ext cx="384" cy="576"/>
                <a:chOff x="1296" y="576"/>
                <a:chExt cx="432" cy="576"/>
              </a:xfrm>
            </p:grpSpPr>
            <p:sp>
              <p:nvSpPr>
                <p:cNvPr id="15635" name="Line 10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36" name="Line 11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37" name="Line 12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607" name="Group 48"/>
              <p:cNvGrpSpPr>
                <a:grpSpLocks/>
              </p:cNvGrpSpPr>
              <p:nvPr/>
            </p:nvGrpSpPr>
            <p:grpSpPr bwMode="auto">
              <a:xfrm>
                <a:off x="720" y="1248"/>
                <a:ext cx="288" cy="768"/>
                <a:chOff x="720" y="912"/>
                <a:chExt cx="288" cy="768"/>
              </a:xfrm>
            </p:grpSpPr>
            <p:sp>
              <p:nvSpPr>
                <p:cNvPr id="15608" name="Rectangle 49"/>
                <p:cNvSpPr>
                  <a:spLocks noChangeArrowheads="1"/>
                </p:cNvSpPr>
                <p:nvPr/>
              </p:nvSpPr>
              <p:spPr bwMode="auto">
                <a:xfrm>
                  <a:off x="816" y="912"/>
                  <a:ext cx="96" cy="768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5609" name="Group 50"/>
                <p:cNvGrpSpPr>
                  <a:grpSpLocks/>
                </p:cNvGrpSpPr>
                <p:nvPr/>
              </p:nvGrpSpPr>
              <p:grpSpPr bwMode="auto">
                <a:xfrm>
                  <a:off x="816" y="1008"/>
                  <a:ext cx="192" cy="576"/>
                  <a:chOff x="1488" y="1152"/>
                  <a:chExt cx="192" cy="576"/>
                </a:xfrm>
              </p:grpSpPr>
              <p:grpSp>
                <p:nvGrpSpPr>
                  <p:cNvPr id="15623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1488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633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34" name="Oval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624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1488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631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32" name="Oval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625" name="Group 57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629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30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626" name="Group 60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627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28" name="Oval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5610" name="Group 63"/>
                <p:cNvGrpSpPr>
                  <a:grpSpLocks/>
                </p:cNvGrpSpPr>
                <p:nvPr/>
              </p:nvGrpSpPr>
              <p:grpSpPr bwMode="auto">
                <a:xfrm>
                  <a:off x="720" y="1008"/>
                  <a:ext cx="192" cy="576"/>
                  <a:chOff x="1296" y="1152"/>
                  <a:chExt cx="192" cy="576"/>
                </a:xfrm>
              </p:grpSpPr>
              <p:grpSp>
                <p:nvGrpSpPr>
                  <p:cNvPr id="15611" name="Group 64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621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22" name="Oval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612" name="Group 67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619" name="Line 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20" name="Oval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613" name="Group 70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617" name="Line 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18" name="Oval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614" name="Group 73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615" name="Line 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16" name="Oval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15554" name="Group 374"/>
            <p:cNvGrpSpPr>
              <a:grpSpLocks/>
            </p:cNvGrpSpPr>
            <p:nvPr/>
          </p:nvGrpSpPr>
          <p:grpSpPr bwMode="auto">
            <a:xfrm>
              <a:off x="336" y="864"/>
              <a:ext cx="1008" cy="2576"/>
              <a:chOff x="336" y="864"/>
              <a:chExt cx="1008" cy="2576"/>
            </a:xfrm>
          </p:grpSpPr>
          <p:sp>
            <p:nvSpPr>
              <p:cNvPr id="15555" name="Line 3"/>
              <p:cNvSpPr>
                <a:spLocks noChangeShapeType="1"/>
              </p:cNvSpPr>
              <p:nvPr/>
            </p:nvSpPr>
            <p:spPr bwMode="auto">
              <a:xfrm>
                <a:off x="336" y="864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556" name="Group 13"/>
              <p:cNvGrpSpPr>
                <a:grpSpLocks/>
              </p:cNvGrpSpPr>
              <p:nvPr/>
            </p:nvGrpSpPr>
            <p:grpSpPr bwMode="auto">
              <a:xfrm>
                <a:off x="480" y="864"/>
                <a:ext cx="384" cy="1824"/>
                <a:chOff x="480" y="528"/>
                <a:chExt cx="384" cy="1824"/>
              </a:xfrm>
            </p:grpSpPr>
            <p:grpSp>
              <p:nvGrpSpPr>
                <p:cNvPr id="15585" name="Group 14"/>
                <p:cNvGrpSpPr>
                  <a:grpSpLocks/>
                </p:cNvGrpSpPr>
                <p:nvPr/>
              </p:nvGrpSpPr>
              <p:grpSpPr bwMode="auto">
                <a:xfrm>
                  <a:off x="480" y="1104"/>
                  <a:ext cx="384" cy="1248"/>
                  <a:chOff x="1104" y="1200"/>
                  <a:chExt cx="384" cy="1392"/>
                </a:xfrm>
              </p:grpSpPr>
              <p:grpSp>
                <p:nvGrpSpPr>
                  <p:cNvPr id="15590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1104" y="1200"/>
                    <a:ext cx="144" cy="528"/>
                    <a:chOff x="816" y="1200"/>
                    <a:chExt cx="240" cy="528"/>
                  </a:xfrm>
                </p:grpSpPr>
                <p:grpSp>
                  <p:nvGrpSpPr>
                    <p:cNvPr id="15593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20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15600" name="Oval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601" name="Oval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602" name="Oval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603" name="Oval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604" name="Oval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594" name="Group 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44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15595" name="Oval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96" name="Oval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97" name="Oval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98" name="Oval 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99" name="Oval 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5591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592"/>
                    <a:ext cx="33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92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1728"/>
                    <a:ext cx="0" cy="86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86" name="Group 30"/>
                <p:cNvGrpSpPr>
                  <a:grpSpLocks/>
                </p:cNvGrpSpPr>
                <p:nvPr/>
              </p:nvGrpSpPr>
              <p:grpSpPr bwMode="auto">
                <a:xfrm>
                  <a:off x="528" y="528"/>
                  <a:ext cx="336" cy="576"/>
                  <a:chOff x="1152" y="624"/>
                  <a:chExt cx="336" cy="576"/>
                </a:xfrm>
              </p:grpSpPr>
              <p:sp>
                <p:nvSpPr>
                  <p:cNvPr id="15587" name="Line 3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152" y="62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88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624"/>
                    <a:ext cx="33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89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624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5557" name="Group 34"/>
              <p:cNvGrpSpPr>
                <a:grpSpLocks/>
              </p:cNvGrpSpPr>
              <p:nvPr/>
            </p:nvGrpSpPr>
            <p:grpSpPr bwMode="auto">
              <a:xfrm>
                <a:off x="768" y="2304"/>
                <a:ext cx="144" cy="336"/>
                <a:chOff x="1392" y="2016"/>
                <a:chExt cx="144" cy="384"/>
              </a:xfrm>
            </p:grpSpPr>
            <p:grpSp>
              <p:nvGrpSpPr>
                <p:cNvPr id="15573" name="Group 35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5580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81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82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83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84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74" name="Group 41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5575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76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77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78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79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5558" name="Group 76"/>
              <p:cNvGrpSpPr>
                <a:grpSpLocks/>
              </p:cNvGrpSpPr>
              <p:nvPr/>
            </p:nvGrpSpPr>
            <p:grpSpPr bwMode="auto">
              <a:xfrm>
                <a:off x="768" y="2804"/>
                <a:ext cx="144" cy="336"/>
                <a:chOff x="1392" y="2016"/>
                <a:chExt cx="144" cy="384"/>
              </a:xfrm>
            </p:grpSpPr>
            <p:grpSp>
              <p:nvGrpSpPr>
                <p:cNvPr id="15561" name="Group 77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5568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9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70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71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7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62" name="Group 83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5563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4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5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6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7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5559" name="AutoShape 89"/>
              <p:cNvSpPr>
                <a:spLocks noChangeArrowheads="1"/>
              </p:cNvSpPr>
              <p:nvPr/>
            </p:nvSpPr>
            <p:spPr bwMode="auto">
              <a:xfrm>
                <a:off x="768" y="2654"/>
                <a:ext cx="144" cy="144"/>
              </a:xfrm>
              <a:prstGeom prst="flowChartOffpage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60" name="Rectangle 372"/>
              <p:cNvSpPr>
                <a:spLocks noChangeArrowheads="1"/>
              </p:cNvSpPr>
              <p:nvPr/>
            </p:nvSpPr>
            <p:spPr bwMode="auto">
              <a:xfrm>
                <a:off x="696" y="3152"/>
                <a:ext cx="288" cy="28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482" name="Text Box 98"/>
          <p:cNvSpPr txBox="1">
            <a:spLocks noChangeArrowheads="1"/>
          </p:cNvSpPr>
          <p:nvPr/>
        </p:nvSpPr>
        <p:spPr bwMode="auto">
          <a:xfrm>
            <a:off x="3352800" y="762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/>
              <a:t>IC</a:t>
            </a:r>
          </a:p>
        </p:txBody>
      </p:sp>
      <p:grpSp>
        <p:nvGrpSpPr>
          <p:cNvPr id="30" name="Group 380"/>
          <p:cNvGrpSpPr>
            <a:grpSpLocks/>
          </p:cNvGrpSpPr>
          <p:nvPr/>
        </p:nvGrpSpPr>
        <p:grpSpPr bwMode="auto">
          <a:xfrm>
            <a:off x="2743200" y="1371600"/>
            <a:ext cx="1600200" cy="4089400"/>
            <a:chOff x="1728" y="864"/>
            <a:chExt cx="1008" cy="2576"/>
          </a:xfrm>
        </p:grpSpPr>
        <p:sp>
          <p:nvSpPr>
            <p:cNvPr id="15463" name="Line 91"/>
            <p:cNvSpPr>
              <a:spLocks noChangeShapeType="1"/>
            </p:cNvSpPr>
            <p:nvPr/>
          </p:nvSpPr>
          <p:spPr bwMode="auto">
            <a:xfrm flipV="1">
              <a:off x="2448" y="2160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4" name="Line 92"/>
            <p:cNvSpPr>
              <a:spLocks noChangeShapeType="1"/>
            </p:cNvSpPr>
            <p:nvPr/>
          </p:nvSpPr>
          <p:spPr bwMode="auto">
            <a:xfrm>
              <a:off x="2448" y="2592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465" name="Group 94"/>
            <p:cNvGrpSpPr>
              <a:grpSpLocks/>
            </p:cNvGrpSpPr>
            <p:nvPr/>
          </p:nvGrpSpPr>
          <p:grpSpPr bwMode="auto">
            <a:xfrm flipV="1">
              <a:off x="2064" y="1680"/>
              <a:ext cx="384" cy="528"/>
              <a:chOff x="1296" y="576"/>
              <a:chExt cx="432" cy="576"/>
            </a:xfrm>
          </p:grpSpPr>
          <p:sp>
            <p:nvSpPr>
              <p:cNvPr id="15550" name="Line 95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51" name="Line 96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52" name="Line 97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466" name="Group 99"/>
            <p:cNvGrpSpPr>
              <a:grpSpLocks/>
            </p:cNvGrpSpPr>
            <p:nvPr/>
          </p:nvGrpSpPr>
          <p:grpSpPr bwMode="auto">
            <a:xfrm>
              <a:off x="2064" y="1056"/>
              <a:ext cx="384" cy="576"/>
              <a:chOff x="1296" y="816"/>
              <a:chExt cx="432" cy="576"/>
            </a:xfrm>
          </p:grpSpPr>
          <p:sp>
            <p:nvSpPr>
              <p:cNvPr id="15547" name="Line 100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48" name="Line 101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49" name="Line 102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467" name="Group 103"/>
            <p:cNvGrpSpPr>
              <a:grpSpLocks/>
            </p:cNvGrpSpPr>
            <p:nvPr/>
          </p:nvGrpSpPr>
          <p:grpSpPr bwMode="auto">
            <a:xfrm>
              <a:off x="1872" y="892"/>
              <a:ext cx="384" cy="1776"/>
              <a:chOff x="1872" y="528"/>
              <a:chExt cx="384" cy="1776"/>
            </a:xfrm>
          </p:grpSpPr>
          <p:grpSp>
            <p:nvGrpSpPr>
              <p:cNvPr id="15527" name="Group 104"/>
              <p:cNvGrpSpPr>
                <a:grpSpLocks/>
              </p:cNvGrpSpPr>
              <p:nvPr/>
            </p:nvGrpSpPr>
            <p:grpSpPr bwMode="auto">
              <a:xfrm>
                <a:off x="1872" y="1104"/>
                <a:ext cx="144" cy="492"/>
                <a:chOff x="816" y="1200"/>
                <a:chExt cx="240" cy="528"/>
              </a:xfrm>
            </p:grpSpPr>
            <p:grpSp>
              <p:nvGrpSpPr>
                <p:cNvPr id="15535" name="Group 105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15542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43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44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45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46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" name="Group 111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15537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38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39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40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41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5528" name="Group 117"/>
              <p:cNvGrpSpPr>
                <a:grpSpLocks/>
              </p:cNvGrpSpPr>
              <p:nvPr/>
            </p:nvGrpSpPr>
            <p:grpSpPr bwMode="auto">
              <a:xfrm>
                <a:off x="1920" y="1596"/>
                <a:ext cx="336" cy="708"/>
                <a:chOff x="2352" y="1596"/>
                <a:chExt cx="336" cy="804"/>
              </a:xfrm>
            </p:grpSpPr>
            <p:sp>
              <p:nvSpPr>
                <p:cNvPr id="15533" name="Line 118"/>
                <p:cNvSpPr>
                  <a:spLocks noChangeShapeType="1"/>
                </p:cNvSpPr>
                <p:nvPr/>
              </p:nvSpPr>
              <p:spPr bwMode="auto">
                <a:xfrm>
                  <a:off x="2352" y="2400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34" name="Line 119"/>
                <p:cNvSpPr>
                  <a:spLocks noChangeShapeType="1"/>
                </p:cNvSpPr>
                <p:nvPr/>
              </p:nvSpPr>
              <p:spPr bwMode="auto">
                <a:xfrm>
                  <a:off x="2352" y="1596"/>
                  <a:ext cx="0" cy="8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529" name="Group 120"/>
              <p:cNvGrpSpPr>
                <a:grpSpLocks/>
              </p:cNvGrpSpPr>
              <p:nvPr/>
            </p:nvGrpSpPr>
            <p:grpSpPr bwMode="auto">
              <a:xfrm>
                <a:off x="1920" y="528"/>
                <a:ext cx="336" cy="576"/>
                <a:chOff x="1152" y="624"/>
                <a:chExt cx="336" cy="576"/>
              </a:xfrm>
            </p:grpSpPr>
            <p:sp>
              <p:nvSpPr>
                <p:cNvPr id="15530" name="Line 121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31" name="Line 122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32" name="Line 123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468" name="Line 124"/>
            <p:cNvSpPr>
              <a:spLocks noChangeShapeType="1"/>
            </p:cNvSpPr>
            <p:nvPr/>
          </p:nvSpPr>
          <p:spPr bwMode="auto">
            <a:xfrm>
              <a:off x="1728" y="864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469" name="Group 125"/>
            <p:cNvGrpSpPr>
              <a:grpSpLocks/>
            </p:cNvGrpSpPr>
            <p:nvPr/>
          </p:nvGrpSpPr>
          <p:grpSpPr bwMode="auto">
            <a:xfrm>
              <a:off x="2064" y="1248"/>
              <a:ext cx="384" cy="768"/>
              <a:chOff x="2496" y="912"/>
              <a:chExt cx="384" cy="768"/>
            </a:xfrm>
          </p:grpSpPr>
          <p:grpSp>
            <p:nvGrpSpPr>
              <p:cNvPr id="15500" name="Group 126"/>
              <p:cNvGrpSpPr>
                <a:grpSpLocks/>
              </p:cNvGrpSpPr>
              <p:nvPr/>
            </p:nvGrpSpPr>
            <p:grpSpPr bwMode="auto">
              <a:xfrm>
                <a:off x="2688" y="1008"/>
                <a:ext cx="192" cy="576"/>
                <a:chOff x="1488" y="1152"/>
                <a:chExt cx="192" cy="576"/>
              </a:xfrm>
            </p:grpSpPr>
            <p:grpSp>
              <p:nvGrpSpPr>
                <p:cNvPr id="15515" name="Group 127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15525" name="Line 1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26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16" name="Group 130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15523" name="Line 1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24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17" name="Group 133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15521" name="Line 1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22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18" name="Group 136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15519" name="Line 1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20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5501" name="Rectangle 139"/>
              <p:cNvSpPr>
                <a:spLocks noChangeArrowheads="1"/>
              </p:cNvSpPr>
              <p:nvPr/>
            </p:nvSpPr>
            <p:spPr bwMode="auto">
              <a:xfrm>
                <a:off x="2640" y="912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502" name="Group 140"/>
              <p:cNvGrpSpPr>
                <a:grpSpLocks/>
              </p:cNvGrpSpPr>
              <p:nvPr/>
            </p:nvGrpSpPr>
            <p:grpSpPr bwMode="auto">
              <a:xfrm>
                <a:off x="2496" y="1008"/>
                <a:ext cx="192" cy="576"/>
                <a:chOff x="1296" y="1152"/>
                <a:chExt cx="192" cy="576"/>
              </a:xfrm>
            </p:grpSpPr>
            <p:grpSp>
              <p:nvGrpSpPr>
                <p:cNvPr id="15503" name="Group 141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15513" name="Line 1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14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04" name="Group 144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15511" name="Line 1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12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05" name="Group 147"/>
                <p:cNvGrpSpPr>
                  <a:grpSpLocks/>
                </p:cNvGrpSpPr>
                <p:nvPr/>
              </p:nvGrpSpPr>
              <p:grpSpPr bwMode="auto">
                <a:xfrm flipH="1" flipV="1">
                  <a:off x="1296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15509" name="Line 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10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06" name="Group 150"/>
                <p:cNvGrpSpPr>
                  <a:grpSpLocks/>
                </p:cNvGrpSpPr>
                <p:nvPr/>
              </p:nvGrpSpPr>
              <p:grpSpPr bwMode="auto">
                <a:xfrm flipH="1" flipV="1">
                  <a:off x="1296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15507" name="Line 1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08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5470" name="Group 153"/>
            <p:cNvGrpSpPr>
              <a:grpSpLocks/>
            </p:cNvGrpSpPr>
            <p:nvPr/>
          </p:nvGrpSpPr>
          <p:grpSpPr bwMode="auto">
            <a:xfrm>
              <a:off x="2160" y="2208"/>
              <a:ext cx="144" cy="384"/>
              <a:chOff x="1392" y="2016"/>
              <a:chExt cx="144" cy="384"/>
            </a:xfrm>
          </p:grpSpPr>
          <p:grpSp>
            <p:nvGrpSpPr>
              <p:cNvPr id="15488" name="Group 154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15495" name="Oval 155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96" name="Oval 156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97" name="Oval 157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98" name="Oval 158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99" name="Oval 159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89" name="Group 160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15490" name="Oval 161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91" name="Oval 162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92" name="Oval 163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93" name="Oval 164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94" name="Oval 165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471" name="Line 166"/>
            <p:cNvSpPr>
              <a:spLocks noChangeShapeType="1"/>
            </p:cNvSpPr>
            <p:nvPr/>
          </p:nvSpPr>
          <p:spPr bwMode="auto">
            <a:xfrm>
              <a:off x="2544" y="1056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72" name="Line 167"/>
            <p:cNvSpPr>
              <a:spLocks noChangeShapeType="1"/>
            </p:cNvSpPr>
            <p:nvPr/>
          </p:nvSpPr>
          <p:spPr bwMode="auto">
            <a:xfrm flipV="1">
              <a:off x="2544" y="1680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73" name="AutoShape 168"/>
            <p:cNvSpPr>
              <a:spLocks noChangeArrowheads="1"/>
            </p:cNvSpPr>
            <p:nvPr/>
          </p:nvSpPr>
          <p:spPr bwMode="auto">
            <a:xfrm>
              <a:off x="2160" y="2592"/>
              <a:ext cx="144" cy="144"/>
            </a:xfrm>
            <a:prstGeom prst="flowChartOffpage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474" name="Group 169"/>
            <p:cNvGrpSpPr>
              <a:grpSpLocks/>
            </p:cNvGrpSpPr>
            <p:nvPr/>
          </p:nvGrpSpPr>
          <p:grpSpPr bwMode="auto">
            <a:xfrm>
              <a:off x="2160" y="2722"/>
              <a:ext cx="144" cy="432"/>
              <a:chOff x="1392" y="2016"/>
              <a:chExt cx="144" cy="384"/>
            </a:xfrm>
          </p:grpSpPr>
          <p:grpSp>
            <p:nvGrpSpPr>
              <p:cNvPr id="15476" name="Group 170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15483" name="Oval 171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84" name="Oval 172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85" name="Oval 173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86" name="Oval 174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87" name="Oval 175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77" name="Group 176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15478" name="Oval 177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79" name="Oval 178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80" name="Oval 179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81" name="Oval 180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82" name="Oval 181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475" name="Rectangle 373"/>
            <p:cNvSpPr>
              <a:spLocks noChangeArrowheads="1"/>
            </p:cNvSpPr>
            <p:nvPr/>
          </p:nvSpPr>
          <p:spPr bwMode="auto">
            <a:xfrm>
              <a:off x="2096" y="3152"/>
              <a:ext cx="288" cy="28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536" name="Group 379"/>
          <p:cNvGrpSpPr>
            <a:grpSpLocks/>
          </p:cNvGrpSpPr>
          <p:nvPr/>
        </p:nvGrpSpPr>
        <p:grpSpPr bwMode="auto">
          <a:xfrm>
            <a:off x="4953000" y="1371600"/>
            <a:ext cx="1600200" cy="3657600"/>
            <a:chOff x="3120" y="864"/>
            <a:chExt cx="1008" cy="2304"/>
          </a:xfrm>
        </p:grpSpPr>
        <p:grpSp>
          <p:nvGrpSpPr>
            <p:cNvPr id="15370" name="Group 280"/>
            <p:cNvGrpSpPr>
              <a:grpSpLocks/>
            </p:cNvGrpSpPr>
            <p:nvPr/>
          </p:nvGrpSpPr>
          <p:grpSpPr bwMode="auto">
            <a:xfrm>
              <a:off x="3120" y="864"/>
              <a:ext cx="1008" cy="2016"/>
              <a:chOff x="4320" y="864"/>
              <a:chExt cx="1008" cy="2016"/>
            </a:xfrm>
          </p:grpSpPr>
          <p:grpSp>
            <p:nvGrpSpPr>
              <p:cNvPr id="15372" name="Group 281"/>
              <p:cNvGrpSpPr>
                <a:grpSpLocks/>
              </p:cNvGrpSpPr>
              <p:nvPr/>
            </p:nvGrpSpPr>
            <p:grpSpPr bwMode="auto">
              <a:xfrm>
                <a:off x="4320" y="864"/>
                <a:ext cx="1008" cy="1536"/>
                <a:chOff x="4320" y="864"/>
                <a:chExt cx="1008" cy="1536"/>
              </a:xfrm>
            </p:grpSpPr>
            <p:sp>
              <p:nvSpPr>
                <p:cNvPr id="15441" name="Line 282"/>
                <p:cNvSpPr>
                  <a:spLocks noChangeShapeType="1"/>
                </p:cNvSpPr>
                <p:nvPr/>
              </p:nvSpPr>
              <p:spPr bwMode="auto">
                <a:xfrm>
                  <a:off x="4320" y="864"/>
                  <a:ext cx="1008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5442" name="Group 283"/>
                <p:cNvGrpSpPr>
                  <a:grpSpLocks/>
                </p:cNvGrpSpPr>
                <p:nvPr/>
              </p:nvGrpSpPr>
              <p:grpSpPr bwMode="auto">
                <a:xfrm>
                  <a:off x="4464" y="864"/>
                  <a:ext cx="418" cy="1536"/>
                  <a:chOff x="3120" y="528"/>
                  <a:chExt cx="418" cy="1824"/>
                </a:xfrm>
              </p:grpSpPr>
              <p:grpSp>
                <p:nvGrpSpPr>
                  <p:cNvPr id="15443" name="Group 284"/>
                  <p:cNvGrpSpPr>
                    <a:grpSpLocks/>
                  </p:cNvGrpSpPr>
                  <p:nvPr/>
                </p:nvGrpSpPr>
                <p:grpSpPr bwMode="auto">
                  <a:xfrm>
                    <a:off x="3120" y="1104"/>
                    <a:ext cx="144" cy="655"/>
                    <a:chOff x="816" y="1200"/>
                    <a:chExt cx="240" cy="528"/>
                  </a:xfrm>
                </p:grpSpPr>
                <p:grpSp>
                  <p:nvGrpSpPr>
                    <p:cNvPr id="15451" name="Group 2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20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15458" name="Oval 2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59" name="Oval 2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60" name="Oval 2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61" name="Oval 2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62" name="Oval 2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452" name="Group 2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44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15453" name="Oval 2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54" name="Oval 2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55" name="Oval 2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56" name="Oval 2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57" name="Oval 2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5444" name="Group 297"/>
                  <p:cNvGrpSpPr>
                    <a:grpSpLocks/>
                  </p:cNvGrpSpPr>
                  <p:nvPr/>
                </p:nvGrpSpPr>
                <p:grpSpPr bwMode="auto">
                  <a:xfrm>
                    <a:off x="3168" y="528"/>
                    <a:ext cx="336" cy="576"/>
                    <a:chOff x="1152" y="624"/>
                    <a:chExt cx="336" cy="576"/>
                  </a:xfrm>
                </p:grpSpPr>
                <p:sp>
                  <p:nvSpPr>
                    <p:cNvPr id="15448" name="Line 29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152" y="624"/>
                      <a:ext cx="0" cy="5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49" name="Line 2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624"/>
                      <a:ext cx="33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50" name="Line 3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8" y="624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445" name="Group 301"/>
                  <p:cNvGrpSpPr>
                    <a:grpSpLocks/>
                  </p:cNvGrpSpPr>
                  <p:nvPr/>
                </p:nvGrpSpPr>
                <p:grpSpPr bwMode="auto">
                  <a:xfrm>
                    <a:off x="3202" y="1728"/>
                    <a:ext cx="336" cy="624"/>
                    <a:chOff x="2352" y="1596"/>
                    <a:chExt cx="336" cy="804"/>
                  </a:xfrm>
                </p:grpSpPr>
                <p:sp>
                  <p:nvSpPr>
                    <p:cNvPr id="15446" name="Line 3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2" y="2400"/>
                      <a:ext cx="33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47" name="Line 3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2" y="1596"/>
                      <a:ext cx="0" cy="80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5373" name="Group 304"/>
              <p:cNvGrpSpPr>
                <a:grpSpLocks/>
              </p:cNvGrpSpPr>
              <p:nvPr/>
            </p:nvGrpSpPr>
            <p:grpSpPr bwMode="auto">
              <a:xfrm>
                <a:off x="4656" y="1056"/>
                <a:ext cx="624" cy="1824"/>
                <a:chOff x="4656" y="1056"/>
                <a:chExt cx="624" cy="1824"/>
              </a:xfrm>
            </p:grpSpPr>
            <p:grpSp>
              <p:nvGrpSpPr>
                <p:cNvPr id="15374" name="Group 305"/>
                <p:cNvGrpSpPr>
                  <a:grpSpLocks/>
                </p:cNvGrpSpPr>
                <p:nvPr/>
              </p:nvGrpSpPr>
              <p:grpSpPr bwMode="auto">
                <a:xfrm>
                  <a:off x="4656" y="1056"/>
                  <a:ext cx="384" cy="576"/>
                  <a:chOff x="1296" y="816"/>
                  <a:chExt cx="432" cy="576"/>
                </a:xfrm>
              </p:grpSpPr>
              <p:sp>
                <p:nvSpPr>
                  <p:cNvPr id="15438" name="Line 306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816"/>
                    <a:ext cx="43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39" name="Line 307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81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40" name="Line 308"/>
                  <p:cNvSpPr>
                    <a:spLocks noChangeShapeType="1"/>
                  </p:cNvSpPr>
                  <p:nvPr/>
                </p:nvSpPr>
                <p:spPr bwMode="auto">
                  <a:xfrm>
                    <a:off x="1728" y="81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375" name="Group 309"/>
                <p:cNvGrpSpPr>
                  <a:grpSpLocks/>
                </p:cNvGrpSpPr>
                <p:nvPr/>
              </p:nvGrpSpPr>
              <p:grpSpPr bwMode="auto">
                <a:xfrm flipV="1">
                  <a:off x="4688" y="1344"/>
                  <a:ext cx="384" cy="576"/>
                  <a:chOff x="1296" y="576"/>
                  <a:chExt cx="432" cy="576"/>
                </a:xfrm>
              </p:grpSpPr>
              <p:sp>
                <p:nvSpPr>
                  <p:cNvPr id="15435" name="Line 310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576"/>
                    <a:ext cx="43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36" name="Line 311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57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37" name="Line 312"/>
                  <p:cNvSpPr>
                    <a:spLocks noChangeShapeType="1"/>
                  </p:cNvSpPr>
                  <p:nvPr/>
                </p:nvSpPr>
                <p:spPr bwMode="auto">
                  <a:xfrm>
                    <a:off x="1728" y="57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376" name="Group 313"/>
                <p:cNvGrpSpPr>
                  <a:grpSpLocks/>
                </p:cNvGrpSpPr>
                <p:nvPr/>
              </p:nvGrpSpPr>
              <p:grpSpPr bwMode="auto">
                <a:xfrm>
                  <a:off x="4786" y="1920"/>
                  <a:ext cx="158" cy="390"/>
                  <a:chOff x="1392" y="2016"/>
                  <a:chExt cx="144" cy="384"/>
                </a:xfrm>
              </p:grpSpPr>
              <p:grpSp>
                <p:nvGrpSpPr>
                  <p:cNvPr id="15423" name="Group 314"/>
                  <p:cNvGrpSpPr>
                    <a:grpSpLocks/>
                  </p:cNvGrpSpPr>
                  <p:nvPr/>
                </p:nvGrpSpPr>
                <p:grpSpPr bwMode="auto">
                  <a:xfrm>
                    <a:off x="1392" y="2016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15430" name="Oval 3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31" name="Oval 3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32" name="Oval 3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33" name="Oval 3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34" name="Oval 3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424" name="Group 320"/>
                  <p:cNvGrpSpPr>
                    <a:grpSpLocks/>
                  </p:cNvGrpSpPr>
                  <p:nvPr/>
                </p:nvGrpSpPr>
                <p:grpSpPr bwMode="auto">
                  <a:xfrm>
                    <a:off x="1392" y="2208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15425" name="Oval 3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26" name="Oval 3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27" name="Oval 3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28" name="Oval 3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29" name="Oval 3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5377" name="Group 326"/>
                <p:cNvGrpSpPr>
                  <a:grpSpLocks/>
                </p:cNvGrpSpPr>
                <p:nvPr/>
              </p:nvGrpSpPr>
              <p:grpSpPr bwMode="auto">
                <a:xfrm>
                  <a:off x="4664" y="1104"/>
                  <a:ext cx="384" cy="768"/>
                  <a:chOff x="2496" y="912"/>
                  <a:chExt cx="384" cy="768"/>
                </a:xfrm>
              </p:grpSpPr>
              <p:grpSp>
                <p:nvGrpSpPr>
                  <p:cNvPr id="15396" name="Group 327"/>
                  <p:cNvGrpSpPr>
                    <a:grpSpLocks/>
                  </p:cNvGrpSpPr>
                  <p:nvPr/>
                </p:nvGrpSpPr>
                <p:grpSpPr bwMode="auto">
                  <a:xfrm>
                    <a:off x="2688" y="1008"/>
                    <a:ext cx="192" cy="576"/>
                    <a:chOff x="1488" y="1152"/>
                    <a:chExt cx="192" cy="576"/>
                  </a:xfrm>
                </p:grpSpPr>
                <p:grpSp>
                  <p:nvGrpSpPr>
                    <p:cNvPr id="15411" name="Group 3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296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5421" name="Line 32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22" name="Oval 3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412" name="Group 3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152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5419" name="Line 33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20" name="Oval 3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413" name="Group 334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88" y="1584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5417" name="Line 33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18" name="Oval 3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414" name="Group 337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88" y="1488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5415" name="Line 33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16" name="Oval 3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5397" name="Rectangle 340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912"/>
                    <a:ext cx="96" cy="768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5398" name="Group 341"/>
                  <p:cNvGrpSpPr>
                    <a:grpSpLocks/>
                  </p:cNvGrpSpPr>
                  <p:nvPr/>
                </p:nvGrpSpPr>
                <p:grpSpPr bwMode="auto">
                  <a:xfrm>
                    <a:off x="2496" y="1008"/>
                    <a:ext cx="192" cy="576"/>
                    <a:chOff x="1296" y="1152"/>
                    <a:chExt cx="192" cy="576"/>
                  </a:xfrm>
                </p:grpSpPr>
                <p:grpSp>
                  <p:nvGrpSpPr>
                    <p:cNvPr id="15399" name="Group 342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296" y="1296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5409" name="Line 34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10" name="Oval 3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400" name="Group 345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296" y="1152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5407" name="Line 34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08" name="Oval 3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401" name="Group 348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1296" y="1584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5405" name="Line 34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06" name="Oval 3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402" name="Group 351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1296" y="1488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5403" name="Line 35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04" name="Oval 3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15378" name="AutoShape 354"/>
                <p:cNvSpPr>
                  <a:spLocks noChangeArrowheads="1"/>
                </p:cNvSpPr>
                <p:nvPr/>
              </p:nvSpPr>
              <p:spPr bwMode="auto">
                <a:xfrm>
                  <a:off x="4786" y="2320"/>
                  <a:ext cx="144" cy="144"/>
                </a:xfrm>
                <a:prstGeom prst="flowChartOffpageConnector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5379" name="Group 355"/>
                <p:cNvGrpSpPr>
                  <a:grpSpLocks/>
                </p:cNvGrpSpPr>
                <p:nvPr/>
              </p:nvGrpSpPr>
              <p:grpSpPr bwMode="auto">
                <a:xfrm>
                  <a:off x="4786" y="2448"/>
                  <a:ext cx="158" cy="432"/>
                  <a:chOff x="1392" y="2016"/>
                  <a:chExt cx="144" cy="384"/>
                </a:xfrm>
              </p:grpSpPr>
              <p:grpSp>
                <p:nvGrpSpPr>
                  <p:cNvPr id="15384" name="Group 356"/>
                  <p:cNvGrpSpPr>
                    <a:grpSpLocks/>
                  </p:cNvGrpSpPr>
                  <p:nvPr/>
                </p:nvGrpSpPr>
                <p:grpSpPr bwMode="auto">
                  <a:xfrm>
                    <a:off x="1392" y="2016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15391" name="Oval 3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92" name="Oval 3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93" name="Oval 3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94" name="Oval 3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95" name="Oval 3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385" name="Group 362"/>
                  <p:cNvGrpSpPr>
                    <a:grpSpLocks/>
                  </p:cNvGrpSpPr>
                  <p:nvPr/>
                </p:nvGrpSpPr>
                <p:grpSpPr bwMode="auto">
                  <a:xfrm>
                    <a:off x="1392" y="2208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15386" name="Oval 3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7" name="Oval 3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8" name="Oval 3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9" name="Oval 3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90" name="Oval 3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5380" name="Line 368"/>
                <p:cNvSpPr>
                  <a:spLocks noChangeShapeType="1"/>
                </p:cNvSpPr>
                <p:nvPr/>
              </p:nvSpPr>
              <p:spPr bwMode="auto">
                <a:xfrm flipV="1">
                  <a:off x="5088" y="2112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81" name="Line 369"/>
                <p:cNvSpPr>
                  <a:spLocks noChangeShapeType="1"/>
                </p:cNvSpPr>
                <p:nvPr/>
              </p:nvSpPr>
              <p:spPr bwMode="auto">
                <a:xfrm>
                  <a:off x="5088" y="2352"/>
                  <a:ext cx="0" cy="1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82" name="Line 370"/>
                <p:cNvSpPr>
                  <a:spLocks noChangeShapeType="1"/>
                </p:cNvSpPr>
                <p:nvPr/>
              </p:nvSpPr>
              <p:spPr bwMode="auto">
                <a:xfrm>
                  <a:off x="5280" y="1200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5383" name="Line 371"/>
                <p:cNvSpPr>
                  <a:spLocks noChangeShapeType="1"/>
                </p:cNvSpPr>
                <p:nvPr/>
              </p:nvSpPr>
              <p:spPr bwMode="auto">
                <a:xfrm flipV="1">
                  <a:off x="5280" y="1584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15371" name="Rectangle 378"/>
            <p:cNvSpPr>
              <a:spLocks noChangeArrowheads="1"/>
            </p:cNvSpPr>
            <p:nvPr/>
          </p:nvSpPr>
          <p:spPr bwMode="auto">
            <a:xfrm>
              <a:off x="3504" y="2880"/>
              <a:ext cx="288" cy="28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765" name="Text Box 381"/>
          <p:cNvSpPr txBox="1">
            <a:spLocks noChangeArrowheads="1"/>
          </p:cNvSpPr>
          <p:nvPr/>
        </p:nvSpPr>
        <p:spPr bwMode="auto">
          <a:xfrm>
            <a:off x="5562600" y="762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b="1"/>
              <a:t>C</a:t>
            </a:r>
            <a:r>
              <a:rPr lang="en-US" b="1"/>
              <a:t>C</a:t>
            </a:r>
          </a:p>
        </p:txBody>
      </p:sp>
      <p:pic>
        <p:nvPicPr>
          <p:cNvPr id="283" name="lepeget1X.m1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43560" y="864290"/>
            <a:ext cx="7200354" cy="539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915912" y="6263588"/>
            <a:ext cx="437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Nincs előzetes </a:t>
            </a:r>
            <a:r>
              <a:rPr lang="hu-HU" sz="2400" dirty="0" err="1" smtClean="0"/>
              <a:t>izometriás</a:t>
            </a:r>
            <a:r>
              <a:rPr lang="hu-HU" sz="2400" dirty="0" smtClean="0"/>
              <a:t> feszülés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955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6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55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6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00" fill="hold"/>
                                        <p:tgtEl>
                                          <p:spTgt spid="2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3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"/>
                  </p:tgtEl>
                </p:cond>
              </p:nextCondLst>
            </p:seq>
          </p:childTnLst>
        </p:cTn>
      </p:par>
    </p:tnLst>
    <p:bldLst>
      <p:bldP spid="16482" grpId="0" build="p" autoUpdateAnimBg="0" advAuto="0"/>
      <p:bldP spid="16765" grpId="0" build="p" autoUpdateAnimBg="0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76275" y="1003300"/>
          <a:ext cx="3733800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" name="Chart" r:id="rId3" imgW="4524587" imgH="2476718" progId="Excel.Chart.8">
                  <p:embed/>
                </p:oleObj>
              </mc:Choice>
              <mc:Fallback>
                <p:oleObj name="Chart" r:id="rId3" imgW="4524587" imgH="247671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1003300"/>
                        <a:ext cx="3733800" cy="204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76275" y="2755900"/>
          <a:ext cx="3733800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" name="Chart" r:id="rId5" imgW="4524587" imgH="2476718" progId="Excel.Chart.8">
                  <p:embed/>
                </p:oleObj>
              </mc:Choice>
              <mc:Fallback>
                <p:oleObj name="Chart" r:id="rId5" imgW="4524587" imgH="247671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2755900"/>
                        <a:ext cx="3733800" cy="204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676275" y="4510088"/>
          <a:ext cx="3733800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6" name="Chart" r:id="rId7" imgW="4524587" imgH="2476718" progId="Excel.Chart.8">
                  <p:embed/>
                </p:oleObj>
              </mc:Choice>
              <mc:Fallback>
                <p:oleObj name="Chart" r:id="rId7" imgW="4524587" imgH="247671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4510088"/>
                        <a:ext cx="3733800" cy="204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4838700" y="1066800"/>
          <a:ext cx="346710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" name="Chart" r:id="rId9" imgW="4524587" imgH="2476718" progId="Excel.Chart.8">
                  <p:embed/>
                </p:oleObj>
              </mc:Choice>
              <mc:Fallback>
                <p:oleObj name="Chart" r:id="rId9" imgW="4524587" imgH="247671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8700" y="1066800"/>
                        <a:ext cx="3467100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7"/>
          <p:cNvGraphicFramePr>
            <a:graphicFrameLocks noChangeAspect="1"/>
          </p:cNvGraphicFramePr>
          <p:nvPr/>
        </p:nvGraphicFramePr>
        <p:xfrm>
          <a:off x="4838700" y="2819400"/>
          <a:ext cx="34671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" name="Chart" r:id="rId11" imgW="4524587" imgH="2476718" progId="Excel.Chart.8">
                  <p:embed/>
                </p:oleObj>
              </mc:Choice>
              <mc:Fallback>
                <p:oleObj name="Chart" r:id="rId11" imgW="4524587" imgH="247671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8700" y="2819400"/>
                        <a:ext cx="34671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6"/>
          <p:cNvGraphicFramePr>
            <a:graphicFrameLocks noChangeAspect="1"/>
          </p:cNvGraphicFramePr>
          <p:nvPr/>
        </p:nvGraphicFramePr>
        <p:xfrm>
          <a:off x="4829175" y="4572000"/>
          <a:ext cx="3467100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" name="Chart" r:id="rId13" imgW="4524587" imgH="2476718" progId="Excel.Chart.8">
                  <p:embed/>
                </p:oleObj>
              </mc:Choice>
              <mc:Fallback>
                <p:oleObj name="Chart" r:id="rId13" imgW="4524587" imgH="247671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9175" y="4572000"/>
                        <a:ext cx="3467100" cy="200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1331913" y="404813"/>
            <a:ext cx="3117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800"/>
              <a:t>Állandó sebesség</a:t>
            </a:r>
            <a:endParaRPr lang="en-US" sz="2800"/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5218113" y="404813"/>
            <a:ext cx="3117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800"/>
              <a:t>Állandó gyorsulás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50220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3"/>
          <p:cNvSpPr>
            <a:spLocks noChangeShapeType="1"/>
          </p:cNvSpPr>
          <p:nvPr/>
        </p:nvSpPr>
        <p:spPr bwMode="auto">
          <a:xfrm>
            <a:off x="304800" y="5473700"/>
            <a:ext cx="68580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447800" y="304800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b="1"/>
              <a:t>Quick release módszer</a:t>
            </a:r>
            <a:endParaRPr lang="en-US" b="1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33400" y="1371600"/>
            <a:ext cx="1600200" cy="4089400"/>
            <a:chOff x="336" y="864"/>
            <a:chExt cx="1008" cy="2576"/>
          </a:xfrm>
        </p:grpSpPr>
        <p:grpSp>
          <p:nvGrpSpPr>
            <p:cNvPr id="16579" name="Group 6"/>
            <p:cNvGrpSpPr>
              <a:grpSpLocks/>
            </p:cNvGrpSpPr>
            <p:nvPr/>
          </p:nvGrpSpPr>
          <p:grpSpPr bwMode="auto">
            <a:xfrm>
              <a:off x="672" y="1056"/>
              <a:ext cx="384" cy="1248"/>
              <a:chOff x="672" y="1056"/>
              <a:chExt cx="384" cy="1248"/>
            </a:xfrm>
          </p:grpSpPr>
          <p:grpSp>
            <p:nvGrpSpPr>
              <p:cNvPr id="16631" name="Group 7"/>
              <p:cNvGrpSpPr>
                <a:grpSpLocks/>
              </p:cNvGrpSpPr>
              <p:nvPr/>
            </p:nvGrpSpPr>
            <p:grpSpPr bwMode="auto">
              <a:xfrm>
                <a:off x="672" y="1056"/>
                <a:ext cx="384" cy="576"/>
                <a:chOff x="1296" y="816"/>
                <a:chExt cx="432" cy="576"/>
              </a:xfrm>
            </p:grpSpPr>
            <p:sp>
              <p:nvSpPr>
                <p:cNvPr id="16664" name="Line 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65" name="Line 9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66" name="Line 10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32" name="Group 11"/>
              <p:cNvGrpSpPr>
                <a:grpSpLocks/>
              </p:cNvGrpSpPr>
              <p:nvPr/>
            </p:nvGrpSpPr>
            <p:grpSpPr bwMode="auto">
              <a:xfrm flipV="1">
                <a:off x="672" y="1728"/>
                <a:ext cx="384" cy="576"/>
                <a:chOff x="1296" y="576"/>
                <a:chExt cx="432" cy="576"/>
              </a:xfrm>
            </p:grpSpPr>
            <p:sp>
              <p:nvSpPr>
                <p:cNvPr id="16661" name="Line 12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62" name="Line 13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63" name="Line 14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33" name="Group 15"/>
              <p:cNvGrpSpPr>
                <a:grpSpLocks/>
              </p:cNvGrpSpPr>
              <p:nvPr/>
            </p:nvGrpSpPr>
            <p:grpSpPr bwMode="auto">
              <a:xfrm>
                <a:off x="720" y="1248"/>
                <a:ext cx="288" cy="768"/>
                <a:chOff x="720" y="912"/>
                <a:chExt cx="288" cy="768"/>
              </a:xfrm>
            </p:grpSpPr>
            <p:sp>
              <p:nvSpPr>
                <p:cNvPr id="16634" name="Rectangle 16"/>
                <p:cNvSpPr>
                  <a:spLocks noChangeArrowheads="1"/>
                </p:cNvSpPr>
                <p:nvPr/>
              </p:nvSpPr>
              <p:spPr bwMode="auto">
                <a:xfrm>
                  <a:off x="816" y="912"/>
                  <a:ext cx="96" cy="768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6635" name="Group 17"/>
                <p:cNvGrpSpPr>
                  <a:grpSpLocks/>
                </p:cNvGrpSpPr>
                <p:nvPr/>
              </p:nvGrpSpPr>
              <p:grpSpPr bwMode="auto">
                <a:xfrm>
                  <a:off x="816" y="1008"/>
                  <a:ext cx="192" cy="576"/>
                  <a:chOff x="1488" y="1152"/>
                  <a:chExt cx="192" cy="576"/>
                </a:xfrm>
              </p:grpSpPr>
              <p:grpSp>
                <p:nvGrpSpPr>
                  <p:cNvPr id="16649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1488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59" name="Line 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60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50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1488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57" name="Line 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58" name="Oval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51" name="Group 24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55" name="Line 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56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52" name="Group 27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53" name="Line 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54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6636" name="Group 30"/>
                <p:cNvGrpSpPr>
                  <a:grpSpLocks/>
                </p:cNvGrpSpPr>
                <p:nvPr/>
              </p:nvGrpSpPr>
              <p:grpSpPr bwMode="auto">
                <a:xfrm>
                  <a:off x="720" y="1008"/>
                  <a:ext cx="192" cy="576"/>
                  <a:chOff x="1296" y="1152"/>
                  <a:chExt cx="192" cy="576"/>
                </a:xfrm>
              </p:grpSpPr>
              <p:grpSp>
                <p:nvGrpSpPr>
                  <p:cNvPr id="16637" name="Group 31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47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48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38" name="Group 34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45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46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39" name="Group 37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43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44" name="Oval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40" name="Group 40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41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42" name="Oval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16580" name="Group 43"/>
            <p:cNvGrpSpPr>
              <a:grpSpLocks/>
            </p:cNvGrpSpPr>
            <p:nvPr/>
          </p:nvGrpSpPr>
          <p:grpSpPr bwMode="auto">
            <a:xfrm>
              <a:off x="336" y="864"/>
              <a:ext cx="1008" cy="2576"/>
              <a:chOff x="336" y="864"/>
              <a:chExt cx="1008" cy="2576"/>
            </a:xfrm>
          </p:grpSpPr>
          <p:sp>
            <p:nvSpPr>
              <p:cNvPr id="16581" name="Line 44"/>
              <p:cNvSpPr>
                <a:spLocks noChangeShapeType="1"/>
              </p:cNvSpPr>
              <p:nvPr/>
            </p:nvSpPr>
            <p:spPr bwMode="auto">
              <a:xfrm>
                <a:off x="336" y="864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582" name="Group 45"/>
              <p:cNvGrpSpPr>
                <a:grpSpLocks/>
              </p:cNvGrpSpPr>
              <p:nvPr/>
            </p:nvGrpSpPr>
            <p:grpSpPr bwMode="auto">
              <a:xfrm>
                <a:off x="480" y="864"/>
                <a:ext cx="384" cy="1824"/>
                <a:chOff x="480" y="528"/>
                <a:chExt cx="384" cy="1824"/>
              </a:xfrm>
            </p:grpSpPr>
            <p:grpSp>
              <p:nvGrpSpPr>
                <p:cNvPr id="16611" name="Group 46"/>
                <p:cNvGrpSpPr>
                  <a:grpSpLocks/>
                </p:cNvGrpSpPr>
                <p:nvPr/>
              </p:nvGrpSpPr>
              <p:grpSpPr bwMode="auto">
                <a:xfrm>
                  <a:off x="480" y="1104"/>
                  <a:ext cx="384" cy="1248"/>
                  <a:chOff x="1104" y="1200"/>
                  <a:chExt cx="384" cy="1392"/>
                </a:xfrm>
              </p:grpSpPr>
              <p:grpSp>
                <p:nvGrpSpPr>
                  <p:cNvPr id="16616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1104" y="1200"/>
                    <a:ext cx="144" cy="528"/>
                    <a:chOff x="816" y="1200"/>
                    <a:chExt cx="240" cy="528"/>
                  </a:xfrm>
                </p:grpSpPr>
                <p:grpSp>
                  <p:nvGrpSpPr>
                    <p:cNvPr id="16619" name="Group 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20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16626" name="Oval 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627" name="Oval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628" name="Oval 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629" name="Oval 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630" name="Oval 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620" name="Group 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44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16621" name="Oval 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622" name="Oval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623" name="Oval 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624" name="Oval 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625" name="Oval 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6617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592"/>
                    <a:ext cx="33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18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1728"/>
                    <a:ext cx="0" cy="86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612" name="Group 62"/>
                <p:cNvGrpSpPr>
                  <a:grpSpLocks/>
                </p:cNvGrpSpPr>
                <p:nvPr/>
              </p:nvGrpSpPr>
              <p:grpSpPr bwMode="auto">
                <a:xfrm>
                  <a:off x="528" y="528"/>
                  <a:ext cx="336" cy="576"/>
                  <a:chOff x="1152" y="624"/>
                  <a:chExt cx="336" cy="576"/>
                </a:xfrm>
              </p:grpSpPr>
              <p:sp>
                <p:nvSpPr>
                  <p:cNvPr id="16613" name="Line 6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152" y="62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14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624"/>
                    <a:ext cx="33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15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624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583" name="Group 66"/>
              <p:cNvGrpSpPr>
                <a:grpSpLocks/>
              </p:cNvGrpSpPr>
              <p:nvPr/>
            </p:nvGrpSpPr>
            <p:grpSpPr bwMode="auto">
              <a:xfrm>
                <a:off x="768" y="2304"/>
                <a:ext cx="144" cy="336"/>
                <a:chOff x="1392" y="2016"/>
                <a:chExt cx="144" cy="384"/>
              </a:xfrm>
            </p:grpSpPr>
            <p:grpSp>
              <p:nvGrpSpPr>
                <p:cNvPr id="16599" name="Group 67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6606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7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8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9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10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600" name="Group 73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6601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2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3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4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5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584" name="Group 79"/>
              <p:cNvGrpSpPr>
                <a:grpSpLocks/>
              </p:cNvGrpSpPr>
              <p:nvPr/>
            </p:nvGrpSpPr>
            <p:grpSpPr bwMode="auto">
              <a:xfrm>
                <a:off x="768" y="2804"/>
                <a:ext cx="144" cy="336"/>
                <a:chOff x="1392" y="2016"/>
                <a:chExt cx="144" cy="384"/>
              </a:xfrm>
            </p:grpSpPr>
            <p:grpSp>
              <p:nvGrpSpPr>
                <p:cNvPr id="16587" name="Group 80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6594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95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96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97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98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88" name="Group 86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6589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90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91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92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93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6585" name="AutoShape 92"/>
              <p:cNvSpPr>
                <a:spLocks noChangeArrowheads="1"/>
              </p:cNvSpPr>
              <p:nvPr/>
            </p:nvSpPr>
            <p:spPr bwMode="auto">
              <a:xfrm>
                <a:off x="768" y="2654"/>
                <a:ext cx="144" cy="144"/>
              </a:xfrm>
              <a:prstGeom prst="flowChartOffpage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86" name="Rectangle 93"/>
              <p:cNvSpPr>
                <a:spLocks noChangeArrowheads="1"/>
              </p:cNvSpPr>
              <p:nvPr/>
            </p:nvSpPr>
            <p:spPr bwMode="auto">
              <a:xfrm>
                <a:off x="696" y="3152"/>
                <a:ext cx="288" cy="28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3646" name="Text Box 94"/>
          <p:cNvSpPr txBox="1">
            <a:spLocks noChangeArrowheads="1"/>
          </p:cNvSpPr>
          <p:nvPr/>
        </p:nvSpPr>
        <p:spPr bwMode="auto">
          <a:xfrm>
            <a:off x="3352800" y="762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/>
              <a:t>IC</a:t>
            </a:r>
          </a:p>
        </p:txBody>
      </p:sp>
      <p:grpSp>
        <p:nvGrpSpPr>
          <p:cNvPr id="30" name="Group 282"/>
          <p:cNvGrpSpPr>
            <a:grpSpLocks/>
          </p:cNvGrpSpPr>
          <p:nvPr/>
        </p:nvGrpSpPr>
        <p:grpSpPr bwMode="auto">
          <a:xfrm>
            <a:off x="2743200" y="1371600"/>
            <a:ext cx="1600200" cy="4089400"/>
            <a:chOff x="1728" y="864"/>
            <a:chExt cx="1008" cy="2576"/>
          </a:xfrm>
        </p:grpSpPr>
        <p:sp>
          <p:nvSpPr>
            <p:cNvPr id="16489" name="Line 96"/>
            <p:cNvSpPr>
              <a:spLocks noChangeShapeType="1"/>
            </p:cNvSpPr>
            <p:nvPr/>
          </p:nvSpPr>
          <p:spPr bwMode="auto">
            <a:xfrm flipV="1">
              <a:off x="2448" y="2160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0" name="Line 97"/>
            <p:cNvSpPr>
              <a:spLocks noChangeShapeType="1"/>
            </p:cNvSpPr>
            <p:nvPr/>
          </p:nvSpPr>
          <p:spPr bwMode="auto">
            <a:xfrm>
              <a:off x="2448" y="2592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491" name="Group 98"/>
            <p:cNvGrpSpPr>
              <a:grpSpLocks/>
            </p:cNvGrpSpPr>
            <p:nvPr/>
          </p:nvGrpSpPr>
          <p:grpSpPr bwMode="auto">
            <a:xfrm flipV="1">
              <a:off x="2064" y="1632"/>
              <a:ext cx="384" cy="528"/>
              <a:chOff x="1296" y="576"/>
              <a:chExt cx="432" cy="576"/>
            </a:xfrm>
          </p:grpSpPr>
          <p:sp>
            <p:nvSpPr>
              <p:cNvPr id="16576" name="Line 99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77" name="Line 100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78" name="Line 101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492" name="Group 102"/>
            <p:cNvGrpSpPr>
              <a:grpSpLocks/>
            </p:cNvGrpSpPr>
            <p:nvPr/>
          </p:nvGrpSpPr>
          <p:grpSpPr bwMode="auto">
            <a:xfrm>
              <a:off x="2064" y="1056"/>
              <a:ext cx="384" cy="576"/>
              <a:chOff x="1296" y="816"/>
              <a:chExt cx="432" cy="576"/>
            </a:xfrm>
          </p:grpSpPr>
          <p:sp>
            <p:nvSpPr>
              <p:cNvPr id="16573" name="Line 103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74" name="Line 104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75" name="Line 105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493" name="Group 106"/>
            <p:cNvGrpSpPr>
              <a:grpSpLocks/>
            </p:cNvGrpSpPr>
            <p:nvPr/>
          </p:nvGrpSpPr>
          <p:grpSpPr bwMode="auto">
            <a:xfrm>
              <a:off x="1872" y="864"/>
              <a:ext cx="384" cy="1804"/>
              <a:chOff x="1872" y="528"/>
              <a:chExt cx="384" cy="1776"/>
            </a:xfrm>
          </p:grpSpPr>
          <p:grpSp>
            <p:nvGrpSpPr>
              <p:cNvPr id="16553" name="Group 107"/>
              <p:cNvGrpSpPr>
                <a:grpSpLocks/>
              </p:cNvGrpSpPr>
              <p:nvPr/>
            </p:nvGrpSpPr>
            <p:grpSpPr bwMode="auto">
              <a:xfrm>
                <a:off x="1872" y="1104"/>
                <a:ext cx="144" cy="492"/>
                <a:chOff x="816" y="1200"/>
                <a:chExt cx="240" cy="528"/>
              </a:xfrm>
            </p:grpSpPr>
            <p:grpSp>
              <p:nvGrpSpPr>
                <p:cNvPr id="16561" name="Group 108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16568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69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70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71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72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62" name="Group 114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16563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64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65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66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67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554" name="Group 120"/>
              <p:cNvGrpSpPr>
                <a:grpSpLocks/>
              </p:cNvGrpSpPr>
              <p:nvPr/>
            </p:nvGrpSpPr>
            <p:grpSpPr bwMode="auto">
              <a:xfrm>
                <a:off x="1920" y="1596"/>
                <a:ext cx="336" cy="708"/>
                <a:chOff x="2352" y="1596"/>
                <a:chExt cx="336" cy="804"/>
              </a:xfrm>
            </p:grpSpPr>
            <p:sp>
              <p:nvSpPr>
                <p:cNvPr id="16559" name="Line 121"/>
                <p:cNvSpPr>
                  <a:spLocks noChangeShapeType="1"/>
                </p:cNvSpPr>
                <p:nvPr/>
              </p:nvSpPr>
              <p:spPr bwMode="auto">
                <a:xfrm>
                  <a:off x="2352" y="2400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60" name="Line 122"/>
                <p:cNvSpPr>
                  <a:spLocks noChangeShapeType="1"/>
                </p:cNvSpPr>
                <p:nvPr/>
              </p:nvSpPr>
              <p:spPr bwMode="auto">
                <a:xfrm>
                  <a:off x="2352" y="1596"/>
                  <a:ext cx="0" cy="8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55" name="Group 123"/>
              <p:cNvGrpSpPr>
                <a:grpSpLocks/>
              </p:cNvGrpSpPr>
              <p:nvPr/>
            </p:nvGrpSpPr>
            <p:grpSpPr bwMode="auto">
              <a:xfrm>
                <a:off x="1920" y="528"/>
                <a:ext cx="336" cy="576"/>
                <a:chOff x="1152" y="624"/>
                <a:chExt cx="336" cy="576"/>
              </a:xfrm>
            </p:grpSpPr>
            <p:sp>
              <p:nvSpPr>
                <p:cNvPr id="16556" name="Line 124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57" name="Line 125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58" name="Line 126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6494" name="Line 127"/>
            <p:cNvSpPr>
              <a:spLocks noChangeShapeType="1"/>
            </p:cNvSpPr>
            <p:nvPr/>
          </p:nvSpPr>
          <p:spPr bwMode="auto">
            <a:xfrm>
              <a:off x="1728" y="864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495" name="Group 128"/>
            <p:cNvGrpSpPr>
              <a:grpSpLocks/>
            </p:cNvGrpSpPr>
            <p:nvPr/>
          </p:nvGrpSpPr>
          <p:grpSpPr bwMode="auto">
            <a:xfrm>
              <a:off x="2064" y="1248"/>
              <a:ext cx="384" cy="768"/>
              <a:chOff x="2496" y="912"/>
              <a:chExt cx="384" cy="768"/>
            </a:xfrm>
          </p:grpSpPr>
          <p:grpSp>
            <p:nvGrpSpPr>
              <p:cNvPr id="16526" name="Group 129"/>
              <p:cNvGrpSpPr>
                <a:grpSpLocks/>
              </p:cNvGrpSpPr>
              <p:nvPr/>
            </p:nvGrpSpPr>
            <p:grpSpPr bwMode="auto">
              <a:xfrm>
                <a:off x="2688" y="1008"/>
                <a:ext cx="192" cy="576"/>
                <a:chOff x="1488" y="1152"/>
                <a:chExt cx="192" cy="576"/>
              </a:xfrm>
            </p:grpSpPr>
            <p:grpSp>
              <p:nvGrpSpPr>
                <p:cNvPr id="16541" name="Group 130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16551" name="Line 1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52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42" name="Group 133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16549" name="Line 1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50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43" name="Group 136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16547" name="Line 1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48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44" name="Group 139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16545" name="Line 1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46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6527" name="Rectangle 142"/>
              <p:cNvSpPr>
                <a:spLocks noChangeArrowheads="1"/>
              </p:cNvSpPr>
              <p:nvPr/>
            </p:nvSpPr>
            <p:spPr bwMode="auto">
              <a:xfrm>
                <a:off x="2640" y="912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528" name="Group 143"/>
              <p:cNvGrpSpPr>
                <a:grpSpLocks/>
              </p:cNvGrpSpPr>
              <p:nvPr/>
            </p:nvGrpSpPr>
            <p:grpSpPr bwMode="auto">
              <a:xfrm>
                <a:off x="2496" y="1008"/>
                <a:ext cx="192" cy="576"/>
                <a:chOff x="1296" y="1152"/>
                <a:chExt cx="192" cy="576"/>
              </a:xfrm>
            </p:grpSpPr>
            <p:grpSp>
              <p:nvGrpSpPr>
                <p:cNvPr id="16529" name="Group 144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16539" name="Line 1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40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30" name="Group 147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16537" name="Line 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38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31" name="Group 150"/>
                <p:cNvGrpSpPr>
                  <a:grpSpLocks/>
                </p:cNvGrpSpPr>
                <p:nvPr/>
              </p:nvGrpSpPr>
              <p:grpSpPr bwMode="auto">
                <a:xfrm flipH="1" flipV="1">
                  <a:off x="1296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16535" name="Line 1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36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32" name="Group 153"/>
                <p:cNvGrpSpPr>
                  <a:grpSpLocks/>
                </p:cNvGrpSpPr>
                <p:nvPr/>
              </p:nvGrpSpPr>
              <p:grpSpPr bwMode="auto">
                <a:xfrm flipH="1" flipV="1">
                  <a:off x="1296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16533" name="Line 1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34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6496" name="Group 156"/>
            <p:cNvGrpSpPr>
              <a:grpSpLocks/>
            </p:cNvGrpSpPr>
            <p:nvPr/>
          </p:nvGrpSpPr>
          <p:grpSpPr bwMode="auto">
            <a:xfrm>
              <a:off x="2160" y="2160"/>
              <a:ext cx="144" cy="432"/>
              <a:chOff x="1392" y="2016"/>
              <a:chExt cx="144" cy="384"/>
            </a:xfrm>
          </p:grpSpPr>
          <p:grpSp>
            <p:nvGrpSpPr>
              <p:cNvPr id="16514" name="Group 157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16521" name="Oval 158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22" name="Oval 159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23" name="Oval 160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24" name="Oval 161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25" name="Oval 162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15" name="Group 163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16516" name="Oval 164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7" name="Oval 165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8" name="Oval 166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9" name="Oval 167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20" name="Oval 168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6497" name="Line 169"/>
            <p:cNvSpPr>
              <a:spLocks noChangeShapeType="1"/>
            </p:cNvSpPr>
            <p:nvPr/>
          </p:nvSpPr>
          <p:spPr bwMode="auto">
            <a:xfrm>
              <a:off x="2544" y="1056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8" name="Line 170"/>
            <p:cNvSpPr>
              <a:spLocks noChangeShapeType="1"/>
            </p:cNvSpPr>
            <p:nvPr/>
          </p:nvSpPr>
          <p:spPr bwMode="auto">
            <a:xfrm flipV="1">
              <a:off x="2544" y="1680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9" name="AutoShape 171"/>
            <p:cNvSpPr>
              <a:spLocks noChangeArrowheads="1"/>
            </p:cNvSpPr>
            <p:nvPr/>
          </p:nvSpPr>
          <p:spPr bwMode="auto">
            <a:xfrm>
              <a:off x="2160" y="2592"/>
              <a:ext cx="144" cy="144"/>
            </a:xfrm>
            <a:prstGeom prst="flowChartOffpage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500" name="Group 172"/>
            <p:cNvGrpSpPr>
              <a:grpSpLocks/>
            </p:cNvGrpSpPr>
            <p:nvPr/>
          </p:nvGrpSpPr>
          <p:grpSpPr bwMode="auto">
            <a:xfrm>
              <a:off x="2160" y="2722"/>
              <a:ext cx="144" cy="432"/>
              <a:chOff x="1392" y="2016"/>
              <a:chExt cx="144" cy="384"/>
            </a:xfrm>
          </p:grpSpPr>
          <p:grpSp>
            <p:nvGrpSpPr>
              <p:cNvPr id="16502" name="Group 173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16509" name="Oval 174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0" name="Oval 175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1" name="Oval 176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2" name="Oval 177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3" name="Oval 178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03" name="Group 179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16504" name="Oval 180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05" name="Oval 181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06" name="Oval 182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07" name="Oval 183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08" name="Oval 184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6501" name="Rectangle 185"/>
            <p:cNvSpPr>
              <a:spLocks noChangeArrowheads="1"/>
            </p:cNvSpPr>
            <p:nvPr/>
          </p:nvSpPr>
          <p:spPr bwMode="auto">
            <a:xfrm>
              <a:off x="2096" y="3152"/>
              <a:ext cx="288" cy="28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640" name="Group 186"/>
          <p:cNvGrpSpPr>
            <a:grpSpLocks/>
          </p:cNvGrpSpPr>
          <p:nvPr/>
        </p:nvGrpSpPr>
        <p:grpSpPr bwMode="auto">
          <a:xfrm>
            <a:off x="4953000" y="1371600"/>
            <a:ext cx="1600200" cy="3657600"/>
            <a:chOff x="3120" y="864"/>
            <a:chExt cx="1008" cy="2304"/>
          </a:xfrm>
        </p:grpSpPr>
        <p:grpSp>
          <p:nvGrpSpPr>
            <p:cNvPr id="16396" name="Group 187"/>
            <p:cNvGrpSpPr>
              <a:grpSpLocks/>
            </p:cNvGrpSpPr>
            <p:nvPr/>
          </p:nvGrpSpPr>
          <p:grpSpPr bwMode="auto">
            <a:xfrm>
              <a:off x="3120" y="864"/>
              <a:ext cx="1008" cy="2016"/>
              <a:chOff x="4320" y="864"/>
              <a:chExt cx="1008" cy="2016"/>
            </a:xfrm>
          </p:grpSpPr>
          <p:grpSp>
            <p:nvGrpSpPr>
              <p:cNvPr id="16398" name="Group 188"/>
              <p:cNvGrpSpPr>
                <a:grpSpLocks/>
              </p:cNvGrpSpPr>
              <p:nvPr/>
            </p:nvGrpSpPr>
            <p:grpSpPr bwMode="auto">
              <a:xfrm>
                <a:off x="4320" y="864"/>
                <a:ext cx="1008" cy="1536"/>
                <a:chOff x="4320" y="864"/>
                <a:chExt cx="1008" cy="1536"/>
              </a:xfrm>
            </p:grpSpPr>
            <p:sp>
              <p:nvSpPr>
                <p:cNvPr id="16467" name="Line 189"/>
                <p:cNvSpPr>
                  <a:spLocks noChangeShapeType="1"/>
                </p:cNvSpPr>
                <p:nvPr/>
              </p:nvSpPr>
              <p:spPr bwMode="auto">
                <a:xfrm>
                  <a:off x="4320" y="864"/>
                  <a:ext cx="1008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6468" name="Group 190"/>
                <p:cNvGrpSpPr>
                  <a:grpSpLocks/>
                </p:cNvGrpSpPr>
                <p:nvPr/>
              </p:nvGrpSpPr>
              <p:grpSpPr bwMode="auto">
                <a:xfrm>
                  <a:off x="4464" y="864"/>
                  <a:ext cx="418" cy="1536"/>
                  <a:chOff x="3120" y="528"/>
                  <a:chExt cx="418" cy="1824"/>
                </a:xfrm>
              </p:grpSpPr>
              <p:grpSp>
                <p:nvGrpSpPr>
                  <p:cNvPr id="16469" name="Group 191"/>
                  <p:cNvGrpSpPr>
                    <a:grpSpLocks/>
                  </p:cNvGrpSpPr>
                  <p:nvPr/>
                </p:nvGrpSpPr>
                <p:grpSpPr bwMode="auto">
                  <a:xfrm>
                    <a:off x="3120" y="1104"/>
                    <a:ext cx="144" cy="655"/>
                    <a:chOff x="816" y="1200"/>
                    <a:chExt cx="240" cy="528"/>
                  </a:xfrm>
                </p:grpSpPr>
                <p:grpSp>
                  <p:nvGrpSpPr>
                    <p:cNvPr id="16477" name="Group 19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20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16484" name="Oval 1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5" name="Oval 1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6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7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8" name="Oval 1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478" name="Group 1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44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16479" name="Oval 1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0" name="Oval 2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1" name="Oval 2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2" name="Oval 2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3" name="Oval 2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6470" name="Group 204"/>
                  <p:cNvGrpSpPr>
                    <a:grpSpLocks/>
                  </p:cNvGrpSpPr>
                  <p:nvPr/>
                </p:nvGrpSpPr>
                <p:grpSpPr bwMode="auto">
                  <a:xfrm>
                    <a:off x="3168" y="528"/>
                    <a:ext cx="336" cy="576"/>
                    <a:chOff x="1152" y="624"/>
                    <a:chExt cx="336" cy="576"/>
                  </a:xfrm>
                </p:grpSpPr>
                <p:sp>
                  <p:nvSpPr>
                    <p:cNvPr id="16474" name="Line 20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152" y="624"/>
                      <a:ext cx="0" cy="5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75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624"/>
                      <a:ext cx="33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76" name="Line 2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8" y="624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471" name="Group 208"/>
                  <p:cNvGrpSpPr>
                    <a:grpSpLocks/>
                  </p:cNvGrpSpPr>
                  <p:nvPr/>
                </p:nvGrpSpPr>
                <p:grpSpPr bwMode="auto">
                  <a:xfrm>
                    <a:off x="3202" y="1728"/>
                    <a:ext cx="336" cy="624"/>
                    <a:chOff x="2352" y="1596"/>
                    <a:chExt cx="336" cy="804"/>
                  </a:xfrm>
                </p:grpSpPr>
                <p:sp>
                  <p:nvSpPr>
                    <p:cNvPr id="16472" name="Line 2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2" y="2400"/>
                      <a:ext cx="33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73" name="Line 2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2" y="1596"/>
                      <a:ext cx="0" cy="80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6399" name="Group 211"/>
              <p:cNvGrpSpPr>
                <a:grpSpLocks/>
              </p:cNvGrpSpPr>
              <p:nvPr/>
            </p:nvGrpSpPr>
            <p:grpSpPr bwMode="auto">
              <a:xfrm>
                <a:off x="4656" y="1056"/>
                <a:ext cx="624" cy="1824"/>
                <a:chOff x="4656" y="1056"/>
                <a:chExt cx="624" cy="1824"/>
              </a:xfrm>
            </p:grpSpPr>
            <p:grpSp>
              <p:nvGrpSpPr>
                <p:cNvPr id="16400" name="Group 212"/>
                <p:cNvGrpSpPr>
                  <a:grpSpLocks/>
                </p:cNvGrpSpPr>
                <p:nvPr/>
              </p:nvGrpSpPr>
              <p:grpSpPr bwMode="auto">
                <a:xfrm>
                  <a:off x="4656" y="1056"/>
                  <a:ext cx="384" cy="576"/>
                  <a:chOff x="1296" y="816"/>
                  <a:chExt cx="432" cy="576"/>
                </a:xfrm>
              </p:grpSpPr>
              <p:sp>
                <p:nvSpPr>
                  <p:cNvPr id="16464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816"/>
                    <a:ext cx="43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65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81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66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1728" y="81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401" name="Group 216"/>
                <p:cNvGrpSpPr>
                  <a:grpSpLocks/>
                </p:cNvGrpSpPr>
                <p:nvPr/>
              </p:nvGrpSpPr>
              <p:grpSpPr bwMode="auto">
                <a:xfrm flipV="1">
                  <a:off x="4688" y="1344"/>
                  <a:ext cx="384" cy="576"/>
                  <a:chOff x="1296" y="576"/>
                  <a:chExt cx="432" cy="576"/>
                </a:xfrm>
              </p:grpSpPr>
              <p:sp>
                <p:nvSpPr>
                  <p:cNvPr id="16461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576"/>
                    <a:ext cx="43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62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57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63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1728" y="57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402" name="Group 220"/>
                <p:cNvGrpSpPr>
                  <a:grpSpLocks/>
                </p:cNvGrpSpPr>
                <p:nvPr/>
              </p:nvGrpSpPr>
              <p:grpSpPr bwMode="auto">
                <a:xfrm>
                  <a:off x="4786" y="1920"/>
                  <a:ext cx="158" cy="390"/>
                  <a:chOff x="1392" y="2016"/>
                  <a:chExt cx="144" cy="384"/>
                </a:xfrm>
              </p:grpSpPr>
              <p:grpSp>
                <p:nvGrpSpPr>
                  <p:cNvPr id="16449" name="Group 221"/>
                  <p:cNvGrpSpPr>
                    <a:grpSpLocks/>
                  </p:cNvGrpSpPr>
                  <p:nvPr/>
                </p:nvGrpSpPr>
                <p:grpSpPr bwMode="auto">
                  <a:xfrm>
                    <a:off x="1392" y="2016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16456" name="Oval 2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57" name="Oval 2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58" name="Oval 2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59" name="Oval 2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60" name="Oval 2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450" name="Group 227"/>
                  <p:cNvGrpSpPr>
                    <a:grpSpLocks/>
                  </p:cNvGrpSpPr>
                  <p:nvPr/>
                </p:nvGrpSpPr>
                <p:grpSpPr bwMode="auto">
                  <a:xfrm>
                    <a:off x="1392" y="2208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16451" name="Oval 2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52" name="Oval 2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53" name="Oval 2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54" name="Oval 2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55" name="Oval 2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6403" name="Group 233"/>
                <p:cNvGrpSpPr>
                  <a:grpSpLocks/>
                </p:cNvGrpSpPr>
                <p:nvPr/>
              </p:nvGrpSpPr>
              <p:grpSpPr bwMode="auto">
                <a:xfrm>
                  <a:off x="4664" y="1104"/>
                  <a:ext cx="384" cy="768"/>
                  <a:chOff x="2496" y="912"/>
                  <a:chExt cx="384" cy="768"/>
                </a:xfrm>
              </p:grpSpPr>
              <p:grpSp>
                <p:nvGrpSpPr>
                  <p:cNvPr id="16422" name="Group 234"/>
                  <p:cNvGrpSpPr>
                    <a:grpSpLocks/>
                  </p:cNvGrpSpPr>
                  <p:nvPr/>
                </p:nvGrpSpPr>
                <p:grpSpPr bwMode="auto">
                  <a:xfrm>
                    <a:off x="2688" y="1008"/>
                    <a:ext cx="192" cy="576"/>
                    <a:chOff x="1488" y="1152"/>
                    <a:chExt cx="192" cy="576"/>
                  </a:xfrm>
                </p:grpSpPr>
                <p:grpSp>
                  <p:nvGrpSpPr>
                    <p:cNvPr id="16437" name="Group 2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296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6447" name="Line 23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48" name="Oval 2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438" name="Group 2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152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6445" name="Line 23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46" name="Oval 2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439" name="Group 241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88" y="1584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6443" name="Line 24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44" name="Oval 2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440" name="Group 244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88" y="1488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6441" name="Line 24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42" name="Oval 2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6423" name="Rectangle 247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912"/>
                    <a:ext cx="96" cy="768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6424" name="Group 248"/>
                  <p:cNvGrpSpPr>
                    <a:grpSpLocks/>
                  </p:cNvGrpSpPr>
                  <p:nvPr/>
                </p:nvGrpSpPr>
                <p:grpSpPr bwMode="auto">
                  <a:xfrm>
                    <a:off x="2496" y="1008"/>
                    <a:ext cx="192" cy="576"/>
                    <a:chOff x="1296" y="1152"/>
                    <a:chExt cx="192" cy="576"/>
                  </a:xfrm>
                </p:grpSpPr>
                <p:grpSp>
                  <p:nvGrpSpPr>
                    <p:cNvPr id="16425" name="Group 249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296" y="1296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6435" name="Line 25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36" name="Oval 2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426" name="Group 252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296" y="1152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6433" name="Line 25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34" name="Oval 2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427" name="Group 255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1296" y="1584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6431" name="Line 25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32" name="Oval 2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428" name="Group 258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1296" y="1488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6429" name="Line 25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30" name="Oval 2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16404" name="AutoShape 261"/>
                <p:cNvSpPr>
                  <a:spLocks noChangeArrowheads="1"/>
                </p:cNvSpPr>
                <p:nvPr/>
              </p:nvSpPr>
              <p:spPr bwMode="auto">
                <a:xfrm>
                  <a:off x="4786" y="2320"/>
                  <a:ext cx="144" cy="144"/>
                </a:xfrm>
                <a:prstGeom prst="flowChartOffpageConnector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6405" name="Group 262"/>
                <p:cNvGrpSpPr>
                  <a:grpSpLocks/>
                </p:cNvGrpSpPr>
                <p:nvPr/>
              </p:nvGrpSpPr>
              <p:grpSpPr bwMode="auto">
                <a:xfrm>
                  <a:off x="4786" y="2448"/>
                  <a:ext cx="158" cy="432"/>
                  <a:chOff x="1392" y="2016"/>
                  <a:chExt cx="144" cy="384"/>
                </a:xfrm>
              </p:grpSpPr>
              <p:grpSp>
                <p:nvGrpSpPr>
                  <p:cNvPr id="16410" name="Group 263"/>
                  <p:cNvGrpSpPr>
                    <a:grpSpLocks/>
                  </p:cNvGrpSpPr>
                  <p:nvPr/>
                </p:nvGrpSpPr>
                <p:grpSpPr bwMode="auto">
                  <a:xfrm>
                    <a:off x="1392" y="2016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16417" name="Oval 2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18" name="Oval 2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19" name="Oval 2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20" name="Oval 2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21" name="Oval 2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411" name="Group 269"/>
                  <p:cNvGrpSpPr>
                    <a:grpSpLocks/>
                  </p:cNvGrpSpPr>
                  <p:nvPr/>
                </p:nvGrpSpPr>
                <p:grpSpPr bwMode="auto">
                  <a:xfrm>
                    <a:off x="1392" y="2208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16412" name="Oval 2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13" name="Oval 2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14" name="Oval 2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15" name="Oval 2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16" name="Oval 2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6406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5088" y="2112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07" name="Line 276"/>
                <p:cNvSpPr>
                  <a:spLocks noChangeShapeType="1"/>
                </p:cNvSpPr>
                <p:nvPr/>
              </p:nvSpPr>
              <p:spPr bwMode="auto">
                <a:xfrm>
                  <a:off x="5088" y="2352"/>
                  <a:ext cx="0" cy="1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08" name="Line 277"/>
                <p:cNvSpPr>
                  <a:spLocks noChangeShapeType="1"/>
                </p:cNvSpPr>
                <p:nvPr/>
              </p:nvSpPr>
              <p:spPr bwMode="auto">
                <a:xfrm>
                  <a:off x="5280" y="1200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09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5280" y="1584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16397" name="Rectangle 279"/>
            <p:cNvSpPr>
              <a:spLocks noChangeArrowheads="1"/>
            </p:cNvSpPr>
            <p:nvPr/>
          </p:nvSpPr>
          <p:spPr bwMode="auto">
            <a:xfrm>
              <a:off x="3504" y="2880"/>
              <a:ext cx="288" cy="28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832" name="Text Box 280"/>
          <p:cNvSpPr txBox="1">
            <a:spLocks noChangeArrowheads="1"/>
          </p:cNvSpPr>
          <p:nvPr/>
        </p:nvSpPr>
        <p:spPr bwMode="auto">
          <a:xfrm>
            <a:off x="5562600" y="762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b="1"/>
              <a:t>C</a:t>
            </a:r>
            <a:r>
              <a:rPr lang="en-US" b="1"/>
              <a:t>C</a:t>
            </a:r>
          </a:p>
        </p:txBody>
      </p:sp>
      <p:sp>
        <p:nvSpPr>
          <p:cNvPr id="23833" name="Line 281"/>
          <p:cNvSpPr>
            <a:spLocks noChangeShapeType="1"/>
          </p:cNvSpPr>
          <p:nvPr/>
        </p:nvSpPr>
        <p:spPr bwMode="auto">
          <a:xfrm>
            <a:off x="2971800" y="5003800"/>
            <a:ext cx="1143000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835" name="Line 283"/>
          <p:cNvSpPr>
            <a:spLocks noChangeShapeType="1"/>
          </p:cNvSpPr>
          <p:nvPr/>
        </p:nvSpPr>
        <p:spPr bwMode="auto">
          <a:xfrm>
            <a:off x="762000" y="5003800"/>
            <a:ext cx="1143000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38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3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238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236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23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46" grpId="0" build="p" autoUpdateAnimBg="0" advAuto="0"/>
      <p:bldP spid="23832" grpId="0" build="p" autoUpdateAnimBg="0" advAuto="0"/>
      <p:bldP spid="23833" grpId="0" animBg="1"/>
      <p:bldP spid="23835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3396</TotalTime>
  <Words>1090</Words>
  <Application>Microsoft Office PowerPoint</Application>
  <PresentationFormat>Diavetítés a képernyőre (4:3 oldalarány)</PresentationFormat>
  <Paragraphs>259</Paragraphs>
  <Slides>44</Slides>
  <Notes>5</Notes>
  <HiddenSlides>2</HiddenSlides>
  <MMClips>12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44</vt:i4>
      </vt:variant>
    </vt:vector>
  </HeadingPairs>
  <TitlesOfParts>
    <vt:vector size="47" baseType="lpstr">
      <vt:lpstr>Office-téma</vt:lpstr>
      <vt:lpstr>Chart</vt:lpstr>
      <vt:lpstr>Worksheet</vt:lpstr>
      <vt:lpstr>KONCENTRIKUS KONTRAKCIÓ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KONCENTRIKUS KONTRAKCIÓ</dc:title>
  <dc:creator>Bence</dc:creator>
  <cp:lastModifiedBy>Bence</cp:lastModifiedBy>
  <cp:revision>56</cp:revision>
  <dcterms:created xsi:type="dcterms:W3CDTF">2012-09-15T20:55:54Z</dcterms:created>
  <dcterms:modified xsi:type="dcterms:W3CDTF">2012-12-13T11:22:40Z</dcterms:modified>
</cp:coreProperties>
</file>