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avi" ContentType="video/avi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63"/>
  </p:notesMasterIdLst>
  <p:sldIdLst>
    <p:sldId id="257" r:id="rId4"/>
    <p:sldId id="274" r:id="rId5"/>
    <p:sldId id="267" r:id="rId6"/>
    <p:sldId id="272" r:id="rId7"/>
    <p:sldId id="273" r:id="rId8"/>
    <p:sldId id="275" r:id="rId9"/>
    <p:sldId id="271" r:id="rId10"/>
    <p:sldId id="276" r:id="rId11"/>
    <p:sldId id="277" r:id="rId12"/>
    <p:sldId id="268" r:id="rId13"/>
    <p:sldId id="286" r:id="rId14"/>
    <p:sldId id="270" r:id="rId15"/>
    <p:sldId id="309" r:id="rId16"/>
    <p:sldId id="313" r:id="rId17"/>
    <p:sldId id="308" r:id="rId18"/>
    <p:sldId id="269" r:id="rId19"/>
    <p:sldId id="312" r:id="rId20"/>
    <p:sldId id="256" r:id="rId21"/>
    <p:sldId id="261" r:id="rId22"/>
    <p:sldId id="296" r:id="rId23"/>
    <p:sldId id="314" r:id="rId24"/>
    <p:sldId id="292" r:id="rId25"/>
    <p:sldId id="295" r:id="rId26"/>
    <p:sldId id="258" r:id="rId27"/>
    <p:sldId id="298" r:id="rId28"/>
    <p:sldId id="287" r:id="rId29"/>
    <p:sldId id="290" r:id="rId30"/>
    <p:sldId id="315" r:id="rId31"/>
    <p:sldId id="291" r:id="rId32"/>
    <p:sldId id="294" r:id="rId33"/>
    <p:sldId id="300" r:id="rId34"/>
    <p:sldId id="301" r:id="rId35"/>
    <p:sldId id="302" r:id="rId36"/>
    <p:sldId id="303" r:id="rId37"/>
    <p:sldId id="304" r:id="rId38"/>
    <p:sldId id="305" r:id="rId39"/>
    <p:sldId id="293" r:id="rId40"/>
    <p:sldId id="299" r:id="rId41"/>
    <p:sldId id="311" r:id="rId42"/>
    <p:sldId id="306" r:id="rId43"/>
    <p:sldId id="307" r:id="rId44"/>
    <p:sldId id="310" r:id="rId45"/>
    <p:sldId id="263" r:id="rId46"/>
    <p:sldId id="278" r:id="rId47"/>
    <p:sldId id="279" r:id="rId48"/>
    <p:sldId id="316" r:id="rId49"/>
    <p:sldId id="317" r:id="rId50"/>
    <p:sldId id="318" r:id="rId51"/>
    <p:sldId id="280" r:id="rId52"/>
    <p:sldId id="281" r:id="rId53"/>
    <p:sldId id="282" r:id="rId54"/>
    <p:sldId id="283" r:id="rId55"/>
    <p:sldId id="319" r:id="rId56"/>
    <p:sldId id="320" r:id="rId57"/>
    <p:sldId id="321" r:id="rId58"/>
    <p:sldId id="322" r:id="rId59"/>
    <p:sldId id="288" r:id="rId60"/>
    <p:sldId id="260" r:id="rId61"/>
    <p:sldId id="289" r:id="rId62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7" d="100"/>
          <a:sy n="57" d="100"/>
        </p:scale>
        <p:origin x="-1061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1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Relationship Id="rId4" Type="http://schemas.openxmlformats.org/officeDocument/2006/relationships/image" Target="../media/image53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emf"/><Relationship Id="rId1" Type="http://schemas.openxmlformats.org/officeDocument/2006/relationships/image" Target="../media/image54.png"/><Relationship Id="rId4" Type="http://schemas.openxmlformats.org/officeDocument/2006/relationships/image" Target="../media/image57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image" Target="../media/image58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image" Target="../media/image58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image" Target="../media/image6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image" Target="../media/image6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010A27-2EEE-4FDD-BB9F-35D9C2E9DEBB}" type="datetimeFigureOut">
              <a:rPr lang="en-US" smtClean="0"/>
              <a:pPr/>
              <a:t>4/17/2013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69346E-F577-4AAC-9B33-1E5802E5FC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13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9346E-F577-4AAC-9B33-1E5802E5FCC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056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60441E-3E5C-437E-B768-D0C26E8FF621}" type="slidenum">
              <a:rPr lang="en-US"/>
              <a:pPr/>
              <a:t>44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5825"/>
          </a:xfrm>
          <a:ln w="12700"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64A543-CBD9-4C00-A7A2-C0024D01F461}" type="slidenum">
              <a:rPr lang="en-US"/>
              <a:pPr/>
              <a:t>49</a:t>
            </a:fld>
            <a:endParaRPr 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5825"/>
          </a:xfrm>
          <a:ln w="12700"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E7984F-8983-449C-9161-3D083B29EFB0}" type="slidenum">
              <a:rPr lang="en-US"/>
              <a:pPr/>
              <a:t>50</a:t>
            </a:fld>
            <a:endParaRPr 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5825"/>
          </a:xfrm>
          <a:ln w="12700"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64BC1B-34FB-49E7-BE57-8585B74D36C7}" type="slidenum">
              <a:rPr lang="en-US"/>
              <a:pPr/>
              <a:t>51</a:t>
            </a:fld>
            <a:endParaRPr lang="en-US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5825"/>
          </a:xfrm>
          <a:ln w="12700"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D4EDC8-10EE-4C4D-BFF8-245A44667E17}" type="slidenum">
              <a:rPr lang="en-US"/>
              <a:pPr/>
              <a:t>52</a:t>
            </a:fld>
            <a:endParaRPr 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5825"/>
          </a:xfrm>
          <a:ln w="12700"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8E59863-2B20-4157-973E-97ECDCBA0FD2}" type="slidenum">
              <a:rPr lang="en-US" sz="1200">
                <a:solidFill>
                  <a:prstClr val="black"/>
                </a:solidFill>
              </a:rPr>
              <a:pPr/>
              <a:t>54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3312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44588" y="687388"/>
            <a:ext cx="4568825" cy="3425825"/>
          </a:xfrm>
          <a:ln w="12700"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B9AA6-3867-4FB0-AB4E-B358C94280BC}" type="slidenum">
              <a:rPr lang="en-US" sz="1200">
                <a:solidFill>
                  <a:prstClr val="black"/>
                </a:solidFill>
              </a:rPr>
              <a:pPr/>
              <a:t>56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3414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44588" y="687388"/>
            <a:ext cx="4568825" cy="3425825"/>
          </a:xfrm>
          <a:ln w="12700"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F7B09-5C5F-4569-A81B-1939D682100B}" type="datetimeFigureOut">
              <a:rPr lang="hu-HU" smtClean="0"/>
              <a:pPr/>
              <a:t>2013.04.17.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C6AC7-6397-4130-B185-99FA217B7C7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F7B09-5C5F-4569-A81B-1939D682100B}" type="datetimeFigureOut">
              <a:rPr lang="hu-HU" smtClean="0"/>
              <a:pPr/>
              <a:t>2013.04.17.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C6AC7-6397-4130-B185-99FA217B7C7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F7B09-5C5F-4569-A81B-1939D682100B}" type="datetimeFigureOut">
              <a:rPr lang="hu-HU" smtClean="0"/>
              <a:pPr/>
              <a:t>2013.04.17.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C6AC7-6397-4130-B185-99FA217B7C7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37853-72C0-4F62-89AC-7D7ED893AE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130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2571B-C15E-444F-BDB5-E619891B61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1618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DD7F0-85C7-4CC0-8FCE-0B5FE1BF55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7597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DC623-FD55-4BD6-A7BB-D6DD3C8045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6745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7F97CA-C2C7-43BA-9F79-D8673AA169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2308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26200-6D26-4244-AC7E-FD84A02F86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5962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E62DCC-3A7E-49AB-ABEC-2FDF733CAE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244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71139-2F78-498A-9BD0-82E4D5357D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876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F7B09-5C5F-4569-A81B-1939D682100B}" type="datetimeFigureOut">
              <a:rPr lang="hu-HU" smtClean="0"/>
              <a:pPr/>
              <a:t>2013.04.17.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C6AC7-6397-4130-B185-99FA217B7C7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628BF-D928-48DD-B95A-C256324CA8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1799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C3179-BD9E-43FD-AF27-A36671BA8D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9998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CC692-91EC-4A2B-B46B-7E58824C76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4292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37853-72C0-4F62-89AC-7D7ED893AE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8491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2571B-C15E-444F-BDB5-E619891B61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3482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DD7F0-85C7-4CC0-8FCE-0B5FE1BF55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3824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DC623-FD55-4BD6-A7BB-D6DD3C8045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9187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7F97CA-C2C7-43BA-9F79-D8673AA169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2988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26200-6D26-4244-AC7E-FD84A02F86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5872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E62DCC-3A7E-49AB-ABEC-2FDF733CAE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64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F7B09-5C5F-4569-A81B-1939D682100B}" type="datetimeFigureOut">
              <a:rPr lang="hu-HU" smtClean="0"/>
              <a:pPr/>
              <a:t>2013.04.17.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C6AC7-6397-4130-B185-99FA217B7C7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71139-2F78-498A-9BD0-82E4D5357D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3463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628BF-D928-48DD-B95A-C256324CA8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6470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C3179-BD9E-43FD-AF27-A36671BA8D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408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CC692-91EC-4A2B-B46B-7E58824C76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822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F7B09-5C5F-4569-A81B-1939D682100B}" type="datetimeFigureOut">
              <a:rPr lang="hu-HU" smtClean="0"/>
              <a:pPr/>
              <a:t>2013.04.17.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C6AC7-6397-4130-B185-99FA217B7C7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F7B09-5C5F-4569-A81B-1939D682100B}" type="datetimeFigureOut">
              <a:rPr lang="hu-HU" smtClean="0"/>
              <a:pPr/>
              <a:t>2013.04.17.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C6AC7-6397-4130-B185-99FA217B7C7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F7B09-5C5F-4569-A81B-1939D682100B}" type="datetimeFigureOut">
              <a:rPr lang="hu-HU" smtClean="0"/>
              <a:pPr/>
              <a:t>2013.04.17.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C6AC7-6397-4130-B185-99FA217B7C7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F7B09-5C5F-4569-A81B-1939D682100B}" type="datetimeFigureOut">
              <a:rPr lang="hu-HU" smtClean="0"/>
              <a:pPr/>
              <a:t>2013.04.17.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C6AC7-6397-4130-B185-99FA217B7C7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F7B09-5C5F-4569-A81B-1939D682100B}" type="datetimeFigureOut">
              <a:rPr lang="hu-HU" smtClean="0"/>
              <a:pPr/>
              <a:t>2013.04.17.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C6AC7-6397-4130-B185-99FA217B7C7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F7B09-5C5F-4569-A81B-1939D682100B}" type="datetimeFigureOut">
              <a:rPr lang="hu-HU" smtClean="0"/>
              <a:pPr/>
              <a:t>2013.04.17.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C6AC7-6397-4130-B185-99FA217B7C7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5F7B09-5C5F-4569-A81B-1939D682100B}" type="datetimeFigureOut">
              <a:rPr lang="hu-HU" smtClean="0"/>
              <a:pPr/>
              <a:t>2013.04.17.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C6AC7-6397-4130-B185-99FA217B7C74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1D7156E-2ED0-4276-95AB-C4A62AD60B1B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87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1D7156E-2ED0-4276-95AB-C4A62AD60B1B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928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exerciseology.me/.a/6a010535c1f40a970c01157185ff45970b-pi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hyperlink" Target="http://www.ncbi.nlm.nih.gov/core/lw/2.0/html/tileshop_pmc/tileshop_pmc_inline.html?title=An%20external%20file%20that%20holds%20a%20picture,%20illustration,%20etc.%0aObject%20name%20is%20i1062-6050-39-3-254-f01.jpg%20%5bObject%20name%20is%20i1062-6050-39-3-254-f01.jpg%5d&amp;p=PMC3&amp;id=522148_i1062-6050-39-3-254-f01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astore.amazon.com/fitness-testing-20/detail/B000LT6L6C" TargetMode="External"/><Relationship Id="rId3" Type="http://schemas.openxmlformats.org/officeDocument/2006/relationships/image" Target="../media/image20.jpeg"/><Relationship Id="rId7" Type="http://schemas.openxmlformats.org/officeDocument/2006/relationships/image" Target="../media/image22.jpeg"/><Relationship Id="rId2" Type="http://schemas.openxmlformats.org/officeDocument/2006/relationships/hyperlink" Target="http://astore.amazon.com/fitness-testing-20/detail/B000BK7S3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store.amazon.com/fitness-testing-20/detail/B000LT1JMI" TargetMode="External"/><Relationship Id="rId5" Type="http://schemas.openxmlformats.org/officeDocument/2006/relationships/image" Target="../media/image21.jpeg"/><Relationship Id="rId4" Type="http://schemas.openxmlformats.org/officeDocument/2006/relationships/hyperlink" Target="http://astore.amazon.com/fitness-testing-20/detail/B000NQ4F3O" TargetMode="External"/><Relationship Id="rId9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bjsm.bmj.com/content/34/4/279/F1.large.jpg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en.wikipedia.org/wiki/File:%C3%96verspagat.jpg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53.png"/><Relationship Id="rId5" Type="http://schemas.openxmlformats.org/officeDocument/2006/relationships/image" Target="../media/image50.png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5.e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57.emf"/><Relationship Id="rId4" Type="http://schemas.openxmlformats.org/officeDocument/2006/relationships/image" Target="../media/image54.png"/><Relationship Id="rId9" Type="http://schemas.openxmlformats.org/officeDocument/2006/relationships/oleObject" Target="../embeddings/oleObject8.bin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9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1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5.png"/><Relationship Id="rId5" Type="http://schemas.openxmlformats.org/officeDocument/2006/relationships/oleObject" Target="../embeddings/oleObject16.bin"/><Relationship Id="rId4" Type="http://schemas.openxmlformats.org/officeDocument/2006/relationships/image" Target="../media/image64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6.png"/><Relationship Id="rId5" Type="http://schemas.openxmlformats.org/officeDocument/2006/relationships/oleObject" Target="../embeddings/oleObject17.bin"/><Relationship Id="rId4" Type="http://schemas.openxmlformats.org/officeDocument/2006/relationships/image" Target="../media/image67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9.png"/><Relationship Id="rId5" Type="http://schemas.openxmlformats.org/officeDocument/2006/relationships/oleObject" Target="../embeddings/oleObject19.bin"/><Relationship Id="rId4" Type="http://schemas.openxmlformats.org/officeDocument/2006/relationships/image" Target="../media/image68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1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hyperlink" Target="http://ad.doubleclick.net/click;h=v8/3a4d/2/0/*/z;218240334;0-0;0;7596612;4252-336/280;33460596/33478474/1;u=AB98pP2D20kA1J6p92548;~okv=;svc=;site=exercise;t=29;bt=0;bts=0;pc=2;auc=2;fd=0;fs=0;sp2=0;go=13;a=;kw=;chan=health;syn=about;tile=3;af=0;r=1;sz=336x280;u=AB98pP2D20kA1J6p92548;dc_ref=http:/exercise.about.com/od/lowerbodyworkouts/ss/glutehipthighs2_6.htm;~aopt=6/1/ff/1;~sscs=?http:/googleads.g.doubleclick.net/aclk?sa=l&amp;ai=BMcVMBgzZTL_FBYb8lQexpqTNAsrGxbgBqszmxRbAjbcBkKEPEAEYASD7n48NOABQg573l_z_____AWDdkt2DjA2gAd7q1vwDsgESZXhlcmNpc2UuYWJvdXQuY29tugESMDMzNngyODBfcGFzX2FiZ25jyAED2gFHaHR0cDovL2V4ZXJjaXNlLmFib3V0LmNvbS9vZC9sb3dlcmJvZHl3b3Jrb3V0cy9zcy9nbHV0ZWhpcHRoaWdoczJfNi5odG2AAgGoAwHoA171AwAEAAQ&amp;num=1&amp;sig=AGiWqty4AK2O3j2gPnUXc6ckRzC_Y6eR-w&amp;client=ca-dbf-about-health&amp;adurl=http://www.on2url.com/app/adtrack.asp?MerchantID=160706&amp;AdID=505987" TargetMode="Externa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ide stret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2500306"/>
            <a:ext cx="2381250" cy="2257426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1500166" y="714356"/>
            <a:ext cx="6357982" cy="107721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/>
              <a:t>Flexibilitás, hajlékonyság, ízületi mozgékonyság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187624" y="476672"/>
            <a:ext cx="727280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solidFill>
                  <a:srgbClr val="FF0000"/>
                </a:solidFill>
              </a:rPr>
              <a:t>Befolyásoló tényezők:</a:t>
            </a:r>
          </a:p>
          <a:p>
            <a:pPr algn="ctr"/>
            <a:r>
              <a:rPr lang="hu-HU" sz="3200" b="1" dirty="0" smtClean="0"/>
              <a:t>Ízületi struktúra</a:t>
            </a:r>
            <a:r>
              <a:rPr lang="en-US" sz="3200" b="1" dirty="0" smtClean="0"/>
              <a:t>,</a:t>
            </a:r>
            <a:endParaRPr lang="hu-HU" sz="3200" b="1" dirty="0" smtClean="0"/>
          </a:p>
          <a:p>
            <a:pPr algn="ctr"/>
            <a:r>
              <a:rPr lang="en-US" sz="3200" b="1" dirty="0" smtClean="0"/>
              <a:t> </a:t>
            </a:r>
            <a:r>
              <a:rPr lang="hu-HU" sz="3200" b="1" dirty="0" smtClean="0"/>
              <a:t>szalagok</a:t>
            </a:r>
            <a:r>
              <a:rPr lang="en-US" sz="3200" b="1" dirty="0" smtClean="0"/>
              <a:t>,</a:t>
            </a:r>
            <a:endParaRPr lang="hu-HU" sz="3200" b="1" dirty="0" smtClean="0"/>
          </a:p>
          <a:p>
            <a:pPr algn="ctr"/>
            <a:r>
              <a:rPr lang="en-US" sz="3200" b="1" dirty="0" smtClean="0"/>
              <a:t> </a:t>
            </a:r>
            <a:r>
              <a:rPr lang="hu-HU" sz="3200" b="1" dirty="0" smtClean="0"/>
              <a:t>inak</a:t>
            </a:r>
            <a:r>
              <a:rPr lang="en-US" sz="3200" b="1" dirty="0" smtClean="0"/>
              <a:t>, </a:t>
            </a:r>
            <a:endParaRPr lang="hu-HU" sz="3200" b="1" dirty="0" smtClean="0"/>
          </a:p>
          <a:p>
            <a:pPr algn="ctr"/>
            <a:r>
              <a:rPr lang="hu-HU" sz="3200" b="1" dirty="0" smtClean="0"/>
              <a:t>izom</a:t>
            </a:r>
            <a:r>
              <a:rPr lang="en-US" sz="3200" b="1" dirty="0" smtClean="0"/>
              <a:t>, </a:t>
            </a:r>
            <a:endParaRPr lang="hu-HU" sz="3200" b="1" dirty="0" smtClean="0"/>
          </a:p>
          <a:p>
            <a:pPr algn="ctr"/>
            <a:r>
              <a:rPr lang="hu-HU" sz="3200" b="1" dirty="0" smtClean="0"/>
              <a:t>bőr</a:t>
            </a:r>
            <a:r>
              <a:rPr lang="en-US" sz="3200" b="1" dirty="0" smtClean="0"/>
              <a:t>,</a:t>
            </a:r>
            <a:endParaRPr lang="hu-HU" sz="3200" b="1" dirty="0" smtClean="0"/>
          </a:p>
          <a:p>
            <a:pPr algn="ctr"/>
            <a:r>
              <a:rPr lang="en-US" sz="3200" b="1" dirty="0" smtClean="0"/>
              <a:t> </a:t>
            </a:r>
            <a:r>
              <a:rPr lang="hu-HU" sz="3200" b="1" dirty="0" smtClean="0"/>
              <a:t>sérülés</a:t>
            </a:r>
            <a:r>
              <a:rPr lang="en-US" sz="3200" b="1" dirty="0" smtClean="0"/>
              <a:t>,</a:t>
            </a:r>
            <a:endParaRPr lang="hu-HU" sz="3200" b="1" dirty="0" smtClean="0"/>
          </a:p>
          <a:p>
            <a:pPr algn="ctr"/>
            <a:r>
              <a:rPr lang="en-US" sz="3200" b="1" dirty="0" smtClean="0"/>
              <a:t> </a:t>
            </a:r>
            <a:r>
              <a:rPr lang="hu-HU" sz="3200" b="1" dirty="0" smtClean="0"/>
              <a:t>zsírszövet</a:t>
            </a:r>
            <a:r>
              <a:rPr lang="en-US" sz="3200" b="1" dirty="0" smtClean="0"/>
              <a:t>,</a:t>
            </a:r>
            <a:endParaRPr lang="hu-HU" sz="3200" b="1" dirty="0" smtClean="0"/>
          </a:p>
          <a:p>
            <a:pPr algn="ctr"/>
            <a:r>
              <a:rPr lang="en-US" sz="3200" b="1" dirty="0" smtClean="0"/>
              <a:t> </a:t>
            </a:r>
            <a:r>
              <a:rPr lang="hu-HU" sz="3200" b="1" dirty="0" smtClean="0"/>
              <a:t>testhőmérséklet</a:t>
            </a:r>
            <a:r>
              <a:rPr lang="en-US" sz="3200" b="1" dirty="0" smtClean="0"/>
              <a:t>, </a:t>
            </a:r>
            <a:endParaRPr lang="hu-HU" sz="3200" b="1" dirty="0" smtClean="0"/>
          </a:p>
          <a:p>
            <a:pPr algn="ctr"/>
            <a:r>
              <a:rPr lang="hu-HU" sz="3200" b="1" dirty="0"/>
              <a:t>é</a:t>
            </a:r>
            <a:r>
              <a:rPr lang="hu-HU" sz="3200" b="1" dirty="0" smtClean="0"/>
              <a:t>letkor</a:t>
            </a:r>
            <a:endParaRPr lang="hu-HU" sz="3200" b="1" dirty="0" smtClean="0"/>
          </a:p>
          <a:p>
            <a:pPr algn="ctr"/>
            <a:r>
              <a:rPr lang="hu-HU" sz="3200" b="1" dirty="0" smtClean="0"/>
              <a:t>nem</a:t>
            </a:r>
            <a:r>
              <a:rPr lang="en-US" sz="3200" b="1" dirty="0" smtClean="0"/>
              <a:t> </a:t>
            </a:r>
          </a:p>
          <a:p>
            <a:pPr algn="ctr"/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39552" y="1916832"/>
            <a:ext cx="7920880" cy="23083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Az </a:t>
            </a:r>
            <a:r>
              <a:rPr lang="hu-HU" sz="2400" b="1" dirty="0" smtClean="0"/>
              <a:t>ízületi hüvely </a:t>
            </a:r>
            <a:r>
              <a:rPr lang="hu-HU" sz="2400" b="1" dirty="0" smtClean="0"/>
              <a:t>(értsd: a tömlőszerű képződmény, amely lezárja csontok végét) és az </a:t>
            </a:r>
            <a:r>
              <a:rPr lang="hu-HU" sz="2400" b="1" dirty="0" smtClean="0"/>
              <a:t>ínszalagok (ízületi szalag) </a:t>
            </a:r>
            <a:r>
              <a:rPr lang="hu-HU" sz="2400" b="1" dirty="0" smtClean="0"/>
              <a:t>a legfontosabb tényezők, ezek a számlájára írható a merevség 47 százaléka, ezeket követi az izom </a:t>
            </a:r>
            <a:r>
              <a:rPr lang="hu-HU" sz="2400" b="1" dirty="0" smtClean="0"/>
              <a:t>- 41 százalék, </a:t>
            </a:r>
            <a:r>
              <a:rPr lang="hu-HU" sz="2400" b="1" dirty="0" smtClean="0"/>
              <a:t>az inak </a:t>
            </a:r>
            <a:r>
              <a:rPr lang="hu-HU" sz="2400" b="1" dirty="0" smtClean="0"/>
              <a:t>-10 százalék </a:t>
            </a:r>
            <a:r>
              <a:rPr lang="hu-HU" sz="2400" b="1" dirty="0" smtClean="0"/>
              <a:t>és a </a:t>
            </a:r>
            <a:r>
              <a:rPr lang="hu-HU" sz="2400" b="1" dirty="0" smtClean="0"/>
              <a:t>bőr - 2 százalék.</a:t>
            </a:r>
            <a:endParaRPr lang="hu-HU" sz="2400" b="1" dirty="0" smtClean="0"/>
          </a:p>
          <a:p>
            <a:pPr algn="ctr"/>
            <a:endParaRPr lang="en-US" sz="2400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1835696" y="764704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Ízületeket körülvevő szövetek hatása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://t3.gstatic.com/images?q=tbn:ANd9GcRHgjJFpFh7WHDYHylmHhs5pZrdKLe3s3b4GP7Jx5GZ8FwDfqM&amp;t=1&amp;usg=__Z8FOyn2tB8o_JQeFws3wILVDLOs=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844824"/>
            <a:ext cx="3672408" cy="3672408"/>
          </a:xfrm>
          <a:prstGeom prst="rect">
            <a:avLst/>
          </a:prstGeom>
          <a:noFill/>
        </p:spPr>
      </p:pic>
      <p:pic>
        <p:nvPicPr>
          <p:cNvPr id="3" name="Picture 2" descr="The Hamstring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7398" y="1844824"/>
            <a:ext cx="3672408" cy="3672408"/>
          </a:xfrm>
          <a:prstGeom prst="rect">
            <a:avLst/>
          </a:prstGeom>
          <a:noFill/>
        </p:spPr>
      </p:pic>
      <p:sp>
        <p:nvSpPr>
          <p:cNvPr id="4" name="Szövegdoboz 3"/>
          <p:cNvSpPr txBox="1"/>
          <p:nvPr/>
        </p:nvSpPr>
        <p:spPr>
          <a:xfrm>
            <a:off x="1389026" y="404664"/>
            <a:ext cx="669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A csípőízületi hajlítás mértékét elsősorban a térdhajlító izmok nyúlékonysága befolyásolja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899592" y="764704"/>
            <a:ext cx="7128792" cy="526297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u-HU" sz="2400" b="1" dirty="0" smtClean="0"/>
              <a:t> Ennek ellenére a nyújtásnál legtöbb próbálkozás arra irányul, hogy közvetlenül az izomkötegeket nyújtsuk.</a:t>
            </a:r>
          </a:p>
          <a:p>
            <a:r>
              <a:rPr lang="hu-HU" sz="2400" b="1" dirty="0" smtClean="0"/>
              <a:t> </a:t>
            </a:r>
            <a:endParaRPr lang="hu-HU" sz="2400" b="1" dirty="0" smtClean="0"/>
          </a:p>
          <a:p>
            <a:r>
              <a:rPr lang="hu-HU" sz="2400" b="1" dirty="0" smtClean="0"/>
              <a:t>Ennek </a:t>
            </a:r>
            <a:r>
              <a:rPr lang="hu-HU" sz="2400" b="1" dirty="0" smtClean="0"/>
              <a:t>az oka </a:t>
            </a:r>
            <a:r>
              <a:rPr lang="hu-HU" sz="2400" b="1" dirty="0" smtClean="0"/>
              <a:t>kettős</a:t>
            </a:r>
            <a:r>
              <a:rPr lang="hu-HU" sz="2400" b="1" dirty="0" smtClean="0"/>
              <a:t>:</a:t>
            </a:r>
          </a:p>
          <a:p>
            <a:endParaRPr lang="hu-HU" sz="2400" b="1" dirty="0" smtClean="0"/>
          </a:p>
          <a:p>
            <a:pPr algn="ctr"/>
            <a:r>
              <a:rPr lang="hu-HU" sz="2400" b="1" dirty="0" smtClean="0"/>
              <a:t>Egyrészt a</a:t>
            </a:r>
            <a:r>
              <a:rPr lang="hu-HU" sz="2400" b="1" dirty="0" smtClean="0"/>
              <a:t>z </a:t>
            </a:r>
            <a:r>
              <a:rPr lang="hu-HU" sz="2400" b="1" dirty="0" smtClean="0"/>
              <a:t>izmok jóval rugalmasabbak, így könnyebb megváltoztatni az ellenállásukat a nyújtással szemben. </a:t>
            </a:r>
          </a:p>
          <a:p>
            <a:pPr algn="ctr"/>
            <a:endParaRPr lang="hu-HU" sz="2400" b="1" dirty="0" smtClean="0"/>
          </a:p>
          <a:p>
            <a:pPr algn="ctr"/>
            <a:endParaRPr lang="hu-HU" sz="2400" b="1" dirty="0" smtClean="0"/>
          </a:p>
          <a:p>
            <a:pPr algn="ctr"/>
            <a:r>
              <a:rPr lang="hu-HU" sz="2400" b="1" dirty="0" smtClean="0"/>
              <a:t>Másrészt </a:t>
            </a:r>
            <a:r>
              <a:rPr lang="hu-HU" sz="2400" b="1" dirty="0" smtClean="0"/>
              <a:t>az ínszalagok és inak kevésbé rugalmasak mint az izmok, kevésbé lehet ellazítani ezeket.</a:t>
            </a:r>
          </a:p>
          <a:p>
            <a:pPr algn="ctr"/>
            <a:r>
              <a:rPr lang="hu-HU" sz="2400" b="1" dirty="0" smtClean="0"/>
              <a:t> Ha túlnyújtjuk ezeket a részeket megsérülhetnek az ízületek. A túlzott hajlékonyság destabilizálja az ízületeket és megnöveli a sérülés kockázatát.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hu-HU" b="1" dirty="0" smtClean="0"/>
              <a:t>Mozgásterjedelem </a:t>
            </a:r>
            <a:r>
              <a:rPr lang="hu-HU" b="1" dirty="0" smtClean="0"/>
              <a:t>növelése</a:t>
            </a:r>
          </a:p>
          <a:p>
            <a:pPr marL="0" indent="0" algn="ctr">
              <a:buNone/>
            </a:pPr>
            <a:endParaRPr lang="hu-HU" b="1" dirty="0" smtClean="0"/>
          </a:p>
          <a:p>
            <a:pPr marL="0" indent="0" algn="ctr">
              <a:buNone/>
            </a:pPr>
            <a:r>
              <a:rPr lang="hu-HU" b="1" dirty="0" smtClean="0"/>
              <a:t>Nyújtási gyakorlatok kivitelezése:</a:t>
            </a:r>
          </a:p>
          <a:p>
            <a:pPr marL="0" indent="0">
              <a:buNone/>
            </a:pPr>
            <a:r>
              <a:rPr lang="hu-HU" b="1" dirty="0" smtClean="0"/>
              <a:t>Hidegen 	– </a:t>
            </a:r>
            <a:r>
              <a:rPr lang="hu-HU" b="1" dirty="0" smtClean="0"/>
              <a:t>edzés </a:t>
            </a:r>
            <a:r>
              <a:rPr lang="hu-HU" b="1" dirty="0" smtClean="0"/>
              <a:t>előtt</a:t>
            </a:r>
          </a:p>
          <a:p>
            <a:pPr marL="0" indent="0">
              <a:buNone/>
            </a:pPr>
            <a:r>
              <a:rPr lang="hu-HU" b="1" dirty="0" smtClean="0"/>
              <a:t>Melegen 	– bemelegítés után, </a:t>
            </a:r>
            <a:r>
              <a:rPr lang="hu-HU" b="1" dirty="0" smtClean="0"/>
              <a:t>edzés </a:t>
            </a:r>
            <a:r>
              <a:rPr lang="hu-HU" b="1" dirty="0" smtClean="0"/>
              <a:t>közben</a:t>
            </a:r>
          </a:p>
          <a:p>
            <a:pPr marL="0" indent="0">
              <a:buNone/>
            </a:pPr>
            <a:r>
              <a:rPr lang="hu-HU" b="1" dirty="0"/>
              <a:t>	</a:t>
            </a:r>
            <a:r>
              <a:rPr lang="hu-HU" b="1" dirty="0" smtClean="0"/>
              <a:t>	</a:t>
            </a:r>
            <a:r>
              <a:rPr lang="hu-HU" b="1" dirty="0" smtClean="0"/>
              <a:t>-  edzés </a:t>
            </a:r>
            <a:r>
              <a:rPr lang="hu-HU" b="1" dirty="0" smtClean="0"/>
              <a:t>végén</a:t>
            </a:r>
          </a:p>
          <a:p>
            <a:pPr marL="0" indent="0">
              <a:buNone/>
            </a:pPr>
            <a:r>
              <a:rPr lang="hu-HU" b="1" dirty="0" smtClean="0"/>
              <a:t>		 </a:t>
            </a:r>
            <a:endParaRPr lang="hu-HU" b="1" dirty="0"/>
          </a:p>
          <a:p>
            <a:pPr marL="0" indent="0">
              <a:buNone/>
            </a:pPr>
            <a:r>
              <a:rPr lang="hu-HU" b="1" dirty="0" smtClean="0"/>
              <a:t>Passzívan</a:t>
            </a:r>
          </a:p>
          <a:p>
            <a:pPr marL="0" indent="0">
              <a:buNone/>
            </a:pPr>
            <a:r>
              <a:rPr lang="hu-HU" b="1" dirty="0" smtClean="0"/>
              <a:t>Aktívan</a:t>
            </a:r>
            <a:r>
              <a:rPr lang="hu-HU" b="1" dirty="0" smtClean="0"/>
              <a:t>: </a:t>
            </a:r>
            <a:r>
              <a:rPr lang="hu-HU" b="1" dirty="0" err="1"/>
              <a:t>i</a:t>
            </a:r>
            <a:r>
              <a:rPr lang="hu-HU" b="1" dirty="0" err="1" smtClean="0"/>
              <a:t>zometriás</a:t>
            </a:r>
            <a:r>
              <a:rPr lang="hu-HU" b="1" dirty="0" smtClean="0"/>
              <a:t> fázist </a:t>
            </a:r>
            <a:r>
              <a:rPr lang="hu-HU" b="1" dirty="0" smtClean="0"/>
              <a:t>beiktatva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3106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NC36_l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132856"/>
            <a:ext cx="2286000" cy="2286001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467544" y="1268760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i="1" dirty="0" err="1" smtClean="0">
                <a:latin typeface="Arial" pitchFamily="34" charset="0"/>
                <a:cs typeface="Arial" pitchFamily="34" charset="0"/>
              </a:rPr>
              <a:t>Inklinométer</a:t>
            </a:r>
            <a:endParaRPr lang="en-US" sz="2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331640" y="404664"/>
            <a:ext cx="5832648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A mozgásterjedelem </a:t>
            </a:r>
            <a:r>
              <a:rPr lang="hu-HU" sz="2800" b="1" dirty="0" smtClean="0"/>
              <a:t>mérése</a:t>
            </a:r>
            <a:endParaRPr lang="en-US" sz="2800" b="1" dirty="0"/>
          </a:p>
        </p:txBody>
      </p:sp>
      <p:pic>
        <p:nvPicPr>
          <p:cNvPr id="5" name="Picture 8" descr="An external file that holds a picture, illustration, etc.&#10;Object name is i1062-6050-39-3-254-f01.jpg Object name is i1062-6050-39-3-254-f0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2204864"/>
            <a:ext cx="3087256" cy="2304256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3131840" y="1268760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i="1" dirty="0" smtClean="0">
                <a:latin typeface="Arial" pitchFamily="34" charset="0"/>
                <a:cs typeface="Arial" pitchFamily="34" charset="0"/>
              </a:rPr>
              <a:t>Szögmérő</a:t>
            </a:r>
            <a:endParaRPr lang="en-US" sz="20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Active Spinal Extension Tes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2204864"/>
            <a:ext cx="2987824" cy="2240869"/>
          </a:xfrm>
          <a:prstGeom prst="rect">
            <a:avLst/>
          </a:prstGeom>
          <a:noFill/>
        </p:spPr>
      </p:pic>
      <p:sp>
        <p:nvSpPr>
          <p:cNvPr id="8" name="Szövegdoboz 7"/>
          <p:cNvSpPr txBox="1"/>
          <p:nvPr/>
        </p:nvSpPr>
        <p:spPr>
          <a:xfrm>
            <a:off x="6084168" y="1268760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i="1" dirty="0" smtClean="0">
                <a:latin typeface="Arial" pitchFamily="34" charset="0"/>
                <a:cs typeface="Arial" pitchFamily="34" charset="0"/>
              </a:rPr>
              <a:t>Mérőszalag</a:t>
            </a:r>
            <a:endParaRPr lang="en-US" sz="2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3491880" y="5085183"/>
            <a:ext cx="282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Dimenzió:</a:t>
            </a:r>
            <a:endParaRPr lang="en-US" sz="24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1043608" y="5805264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Szög</a:t>
            </a:r>
            <a:endParaRPr lang="en-US" sz="240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3995936" y="5805264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Szög</a:t>
            </a:r>
            <a:endParaRPr lang="en-US" sz="240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6948264" y="5805264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smtClean="0"/>
              <a:t>Távolság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483768" y="2083495"/>
            <a:ext cx="3816424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smtClean="0"/>
              <a:t>Tesztek</a:t>
            </a:r>
            <a:endParaRPr lang="en-US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683568" y="1124744"/>
            <a:ext cx="7704856" cy="427809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Az emberi test általános hajlékonyságának meghatározására leggyakrabban a </a:t>
            </a:r>
            <a:r>
              <a:rPr lang="hu-HU" sz="3200" b="1" dirty="0" err="1" smtClean="0"/>
              <a:t>sit</a:t>
            </a:r>
            <a:r>
              <a:rPr lang="hu-HU" sz="3200" b="1" dirty="0" smtClean="0"/>
              <a:t> and </a:t>
            </a:r>
            <a:r>
              <a:rPr lang="hu-HU" sz="3200" b="1" dirty="0" err="1" smtClean="0"/>
              <a:t>reach</a:t>
            </a:r>
            <a:r>
              <a:rPr lang="hu-HU" sz="3200" b="1" dirty="0" smtClean="0"/>
              <a:t> </a:t>
            </a:r>
            <a:r>
              <a:rPr lang="hu-HU" sz="2400" dirty="0" smtClean="0"/>
              <a:t>(ülésben előrenyúlás) tesztet alkalmazzák. Gyakran azt hiszik, hogy ez a teszt a csípőízületi mozgékonyságot méri hajlításban. Ha azonban kellő figyelmet fordítunk a teszt végrehajtására, akkor rájövünk, hogy ennek a tesztnek a csípőhajlításon túl az ágyéki gerincoszlopi előrehajlítás, sőt a vállízületi oldalsíkban meghatározható hajlítás is a része. Nem vitás, hogy ennek a tesztnek az eredménye elsősorban a csípőízületi mozgékonyságtól függ, de mégis több ízületi mozgásterjedelmet mérő tesztnek nevezzük.  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it and Reach t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2214554"/>
            <a:ext cx="2981325" cy="1333501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1714480" y="785794"/>
            <a:ext cx="5429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err="1" smtClean="0"/>
              <a:t>Sit</a:t>
            </a:r>
            <a:r>
              <a:rPr lang="hu-HU" sz="2800" b="1" dirty="0" smtClean="0"/>
              <a:t> and </a:t>
            </a:r>
            <a:r>
              <a:rPr lang="hu-HU" sz="2800" b="1" dirty="0" err="1" smtClean="0"/>
              <a:t>reach</a:t>
            </a:r>
            <a:endParaRPr lang="en-US" sz="2800" b="1" dirty="0"/>
          </a:p>
        </p:txBody>
      </p:sp>
      <p:pic>
        <p:nvPicPr>
          <p:cNvPr id="2054" name="Picture 6" descr="Sit and Reach flexibility t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628800"/>
            <a:ext cx="2980234" cy="2428892"/>
          </a:xfrm>
          <a:prstGeom prst="rect">
            <a:avLst/>
          </a:prstGeom>
          <a:noFill/>
        </p:spPr>
      </p:pic>
      <p:sp>
        <p:nvSpPr>
          <p:cNvPr id="5" name="Szövegdoboz 4"/>
          <p:cNvSpPr txBox="1"/>
          <p:nvPr/>
        </p:nvSpPr>
        <p:spPr>
          <a:xfrm>
            <a:off x="899592" y="4725144"/>
            <a:ext cx="7344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 </a:t>
            </a:r>
            <a:r>
              <a:rPr lang="en-US" dirty="0" err="1" smtClean="0"/>
              <a:t>Baltaci</a:t>
            </a:r>
            <a:r>
              <a:rPr lang="en-US" dirty="0" smtClean="0"/>
              <a:t>, N Un, V </a:t>
            </a:r>
            <a:r>
              <a:rPr lang="en-US" dirty="0" err="1" smtClean="0"/>
              <a:t>Tunay</a:t>
            </a:r>
            <a:r>
              <a:rPr lang="en-US" dirty="0" smtClean="0"/>
              <a:t>, A </a:t>
            </a:r>
            <a:r>
              <a:rPr lang="en-US" dirty="0" err="1" smtClean="0"/>
              <a:t>Besler</a:t>
            </a:r>
            <a:r>
              <a:rPr lang="en-US" dirty="0" smtClean="0"/>
              <a:t>, S </a:t>
            </a:r>
            <a:r>
              <a:rPr lang="en-US" dirty="0" err="1" smtClean="0"/>
              <a:t>Gerçeker</a:t>
            </a:r>
            <a:endParaRPr lang="hu-HU" dirty="0" smtClean="0"/>
          </a:p>
          <a:p>
            <a:r>
              <a:rPr lang="en-US" dirty="0" smtClean="0"/>
              <a:t>Comparison of three different sit and reach tests for</a:t>
            </a:r>
            <a:r>
              <a:rPr lang="hu-HU" dirty="0" smtClean="0"/>
              <a:t> </a:t>
            </a:r>
            <a:r>
              <a:rPr lang="en-US" dirty="0" smtClean="0"/>
              <a:t>measurement of hamstring flexibility in female university</a:t>
            </a:r>
            <a:r>
              <a:rPr lang="hu-HU" dirty="0" smtClean="0"/>
              <a:t> </a:t>
            </a:r>
            <a:r>
              <a:rPr lang="en-US" dirty="0" smtClean="0"/>
              <a:t>students</a:t>
            </a:r>
          </a:p>
          <a:p>
            <a:r>
              <a:rPr lang="en-US" dirty="0" smtClean="0"/>
              <a:t>Br J Sports Med 2003;37:59–61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ip and trun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3" y="1357298"/>
            <a:ext cx="3687119" cy="2286016"/>
          </a:xfrm>
          <a:prstGeom prst="rect">
            <a:avLst/>
          </a:prstGeom>
          <a:noFill/>
        </p:spPr>
      </p:pic>
      <p:pic>
        <p:nvPicPr>
          <p:cNvPr id="18436" name="Picture 4" descr="Hip and Tru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3714752"/>
            <a:ext cx="3644796" cy="1785950"/>
          </a:xfrm>
          <a:prstGeom prst="rect">
            <a:avLst/>
          </a:prstGeom>
          <a:noFill/>
        </p:spPr>
      </p:pic>
      <p:sp>
        <p:nvSpPr>
          <p:cNvPr id="4" name="Szövegdoboz 3"/>
          <p:cNvSpPr txBox="1"/>
          <p:nvPr/>
        </p:nvSpPr>
        <p:spPr>
          <a:xfrm>
            <a:off x="1331640" y="476672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A teszt végrehajtásának egyik változata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31640" y="1268760"/>
            <a:ext cx="67687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i="1" dirty="0" smtClean="0"/>
              <a:t>Meghatározás</a:t>
            </a:r>
            <a:endParaRPr lang="en-US" sz="4400" b="1" i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899592" y="2852936"/>
            <a:ext cx="7776864" cy="10156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000" b="1" i="1" dirty="0" smtClean="0"/>
              <a:t>Az ízületi mozgékonyság (flexibilitás, hajlékonyság) az egy ízületben, illetve több ízületben létrehozható mozgásterjedelmet jelenti, amelyet a legnagyobb mozgásterjedelemmel jellemzünk.</a:t>
            </a:r>
            <a:endParaRPr lang="en-US" sz="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it _ Reach Box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3144" y="1052736"/>
            <a:ext cx="6137208" cy="49105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it and reach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3688" y="692696"/>
            <a:ext cx="5976664" cy="448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26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://www.sport-fitness-advisor.com/images/flexibility_tests_sit_reach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5" y="908720"/>
            <a:ext cx="6883963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áblázat 2"/>
          <p:cNvGraphicFramePr>
            <a:graphicFrameLocks noGrp="1"/>
          </p:cNvGraphicFramePr>
          <p:nvPr/>
        </p:nvGraphicFramePr>
        <p:xfrm>
          <a:off x="2267744" y="3933056"/>
          <a:ext cx="3657600" cy="1760220"/>
        </p:xfrm>
        <a:graphic>
          <a:graphicData uri="http://schemas.openxmlformats.org/drawingml/2006/table">
            <a:tbl>
              <a:tblPr/>
              <a:tblGrid>
                <a:gridCol w="1142198"/>
                <a:gridCol w="1180699"/>
                <a:gridCol w="1334703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Rating</a:t>
                      </a:r>
                      <a:endParaRPr lang="hu-HU" dirty="0"/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/>
                        <a:t>Men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Women</a:t>
                      </a:r>
                      <a:endParaRPr lang="hu-HU" dirty="0"/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8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hu-HU"/>
                        <a:t>Excellent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/>
                        <a:t>&gt;16.1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/>
                        <a:t>&gt;17.4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hu-HU"/>
                        <a:t>Good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/>
                        <a:t>14.6 - 16.1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/>
                        <a:t>16.2 - 17.4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hu-HU"/>
                        <a:t>Average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/>
                        <a:t>13.9 - 14.5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/>
                        <a:t>15.2 - 16.1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hu-HU"/>
                        <a:t>Fair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/>
                        <a:t>13.4 - 13.8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/>
                        <a:t>14.5 - 15.1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hu-HU"/>
                        <a:t>Poor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/>
                        <a:t>&lt;13.4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&lt;14.5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ábláza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184337"/>
              </p:ext>
            </p:extLst>
          </p:nvPr>
        </p:nvGraphicFramePr>
        <p:xfrm>
          <a:off x="2195736" y="1124744"/>
          <a:ext cx="3657600" cy="1760220"/>
        </p:xfrm>
        <a:graphic>
          <a:graphicData uri="http://schemas.openxmlformats.org/drawingml/2006/table">
            <a:tbl>
              <a:tblPr/>
              <a:tblGrid>
                <a:gridCol w="1142198"/>
                <a:gridCol w="1180699"/>
                <a:gridCol w="1334703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Rating</a:t>
                      </a:r>
                      <a:endParaRPr lang="hu-HU" dirty="0"/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Men</a:t>
                      </a:r>
                      <a:endParaRPr lang="hu-HU" dirty="0"/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/>
                        <a:t>Women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8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hu-HU"/>
                        <a:t>Excellent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/>
                        <a:t>&gt;17.9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/>
                        <a:t>&gt;17.9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hu-HU"/>
                        <a:t>Good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/>
                        <a:t>17.0 - 17.9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/>
                        <a:t>16.7 - 17.9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hu-HU"/>
                        <a:t>Average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/>
                        <a:t>15.8 - 16.9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/>
                        <a:t>16.2 - 16.6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hu-HU"/>
                        <a:t>Fair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/>
                        <a:t>15.0 - 15.7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15.8 - 16.1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hu-HU"/>
                        <a:t>Poor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/>
                        <a:t>&lt;15.0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&lt;15.8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FFFF"/>
                    </a:solidFill>
                  </a:tcPr>
                </a:tc>
              </a:tr>
            </a:tbl>
          </a:graphicData>
        </a:graphic>
      </p:graphicFrame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3275856" y="544816"/>
            <a:ext cx="14756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Age</a:t>
            </a:r>
            <a:r>
              <a:rPr kumimoji="0" lang="hu-H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&lt;36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203848" y="3388350"/>
            <a:ext cx="14756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Age</a:t>
            </a:r>
            <a:r>
              <a:rPr kumimoji="0" lang="hu-H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36-49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467544" y="390928"/>
            <a:ext cx="2172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err="1" smtClean="0"/>
              <a:t>Sit</a:t>
            </a:r>
            <a:r>
              <a:rPr lang="hu-HU" sz="2800" dirty="0" smtClean="0"/>
              <a:t> and </a:t>
            </a:r>
            <a:r>
              <a:rPr lang="hu-HU" sz="2800" dirty="0" err="1" smtClean="0"/>
              <a:t>reach</a:t>
            </a:r>
            <a:r>
              <a:rPr lang="hu-HU" sz="2800" dirty="0" smtClean="0"/>
              <a:t>:</a:t>
            </a:r>
            <a:endParaRPr lang="hu-H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AcuFlex Sit &amp; Reach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628800"/>
            <a:ext cx="1571636" cy="1926025"/>
          </a:xfrm>
          <a:prstGeom prst="rect">
            <a:avLst/>
          </a:prstGeom>
          <a:noFill/>
        </p:spPr>
      </p:pic>
      <p:pic>
        <p:nvPicPr>
          <p:cNvPr id="15364" name="Picture 4" descr="Acuflex-1 Deluxe Sit and Reach Flexibility Tester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1844824"/>
            <a:ext cx="2357454" cy="2357454"/>
          </a:xfrm>
          <a:prstGeom prst="rect">
            <a:avLst/>
          </a:prstGeom>
          <a:noFill/>
        </p:spPr>
      </p:pic>
      <p:pic>
        <p:nvPicPr>
          <p:cNvPr id="4" name="Picture 4" descr="`Acuflex I Modified Flexibility Sit and Reach Test Box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4048" y="4365104"/>
            <a:ext cx="2738457" cy="1643074"/>
          </a:xfrm>
          <a:prstGeom prst="rect">
            <a:avLst/>
          </a:prstGeom>
          <a:noFill/>
        </p:spPr>
      </p:pic>
      <p:pic>
        <p:nvPicPr>
          <p:cNvPr id="5" name="Picture 6" descr="`Flex-Tester Sit and Reach Flexibility Test Box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71600" y="4293096"/>
            <a:ext cx="2786082" cy="2117425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1547664" y="476672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A </a:t>
            </a:r>
            <a:r>
              <a:rPr lang="hu-HU" sz="2400" b="1" dirty="0" err="1" smtClean="0"/>
              <a:t>sit</a:t>
            </a:r>
            <a:r>
              <a:rPr lang="hu-HU" sz="2400" b="1" dirty="0" smtClean="0"/>
              <a:t> and </a:t>
            </a:r>
            <a:r>
              <a:rPr lang="hu-HU" sz="2400" b="1" dirty="0" err="1" smtClean="0"/>
              <a:t>reach</a:t>
            </a:r>
            <a:r>
              <a:rPr lang="hu-HU" sz="2400" b="1" dirty="0" smtClean="0"/>
              <a:t> teszthez használatos eszközök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547664" y="1268760"/>
            <a:ext cx="626469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3600" b="1" dirty="0" smtClean="0"/>
              <a:t>Csípő ízületi mozgékonyság</a:t>
            </a:r>
            <a:endParaRPr lang="en-US" sz="3600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3347864" y="2852936"/>
            <a:ext cx="2160240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3200" b="1" i="1" dirty="0" smtClean="0"/>
              <a:t>Hajlítás</a:t>
            </a:r>
            <a:endParaRPr lang="en-US" sz="3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bjsportmed.com/content/40/1/40/F1.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995672"/>
            <a:ext cx="4498437" cy="3025616"/>
          </a:xfrm>
          <a:prstGeom prst="rect">
            <a:avLst/>
          </a:prstGeom>
          <a:noFill/>
        </p:spPr>
      </p:pic>
      <p:pic>
        <p:nvPicPr>
          <p:cNvPr id="72708" name="Picture 4" descr="http://bjsm.bmj.com/content/39/2/84/F1.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9391" y="2924944"/>
            <a:ext cx="3894609" cy="3075026"/>
          </a:xfrm>
          <a:prstGeom prst="rect">
            <a:avLst/>
          </a:prstGeom>
          <a:noFill/>
        </p:spPr>
      </p:pic>
      <p:sp>
        <p:nvSpPr>
          <p:cNvPr id="4" name="Szövegdoboz 3"/>
          <p:cNvSpPr txBox="1"/>
          <p:nvPr/>
        </p:nvSpPr>
        <p:spPr>
          <a:xfrm>
            <a:off x="2555776" y="643771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A boka ízületi szög hatása</a:t>
            </a:r>
            <a:endParaRPr lang="en-US" sz="2400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1187624" y="2132856"/>
            <a:ext cx="2160240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000" b="1" i="1" dirty="0" err="1" smtClean="0"/>
              <a:t>Plantar</a:t>
            </a:r>
            <a:r>
              <a:rPr lang="hu-HU" sz="2000" b="1" i="1" dirty="0" smtClean="0"/>
              <a:t> </a:t>
            </a:r>
            <a:r>
              <a:rPr lang="hu-HU" sz="2000" b="1" i="1" dirty="0" err="1" smtClean="0"/>
              <a:t>flexio</a:t>
            </a:r>
            <a:endParaRPr lang="en-US" sz="2000" b="1" i="1" dirty="0"/>
          </a:p>
        </p:txBody>
      </p:sp>
      <p:sp>
        <p:nvSpPr>
          <p:cNvPr id="6" name="Szövegdoboz 5"/>
          <p:cNvSpPr txBox="1"/>
          <p:nvPr/>
        </p:nvSpPr>
        <p:spPr>
          <a:xfrm>
            <a:off x="5868144" y="2060848"/>
            <a:ext cx="2160240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000" b="1" i="1" dirty="0" err="1" smtClean="0"/>
              <a:t>Dorsal</a:t>
            </a:r>
            <a:r>
              <a:rPr lang="hu-HU" sz="2000" b="1" i="1" dirty="0" smtClean="0"/>
              <a:t> </a:t>
            </a:r>
            <a:r>
              <a:rPr lang="hu-HU" sz="2000" b="1" i="1" dirty="0" err="1" smtClean="0"/>
              <a:t>flexio</a:t>
            </a:r>
            <a:endParaRPr lang="en-US" sz="2000" b="1" i="1" dirty="0"/>
          </a:p>
        </p:txBody>
      </p:sp>
      <p:sp>
        <p:nvSpPr>
          <p:cNvPr id="7" name="Szövegdoboz 6"/>
          <p:cNvSpPr txBox="1"/>
          <p:nvPr/>
        </p:nvSpPr>
        <p:spPr>
          <a:xfrm>
            <a:off x="539552" y="3933056"/>
            <a:ext cx="158417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b="1" dirty="0" err="1" smtClean="0"/>
              <a:t>Inklinométer</a:t>
            </a:r>
            <a:endParaRPr lang="en-US" b="1" dirty="0"/>
          </a:p>
        </p:txBody>
      </p:sp>
      <p:cxnSp>
        <p:nvCxnSpPr>
          <p:cNvPr id="9" name="Egyenes összekötő nyíllal 8"/>
          <p:cNvCxnSpPr>
            <a:stCxn id="7" idx="2"/>
          </p:cNvCxnSpPr>
          <p:nvPr/>
        </p:nvCxnSpPr>
        <p:spPr>
          <a:xfrm>
            <a:off x="1331640" y="4302388"/>
            <a:ext cx="1368152" cy="5667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1625733" y="476672"/>
            <a:ext cx="54006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/>
              <a:t>Thomas teszt</a:t>
            </a:r>
            <a:endParaRPr lang="en-US" sz="2800" dirty="0"/>
          </a:p>
        </p:txBody>
      </p:sp>
      <p:pic>
        <p:nvPicPr>
          <p:cNvPr id="40962" name="Picture 2" descr="Thomas T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44824"/>
            <a:ext cx="4344144" cy="3258109"/>
          </a:xfrm>
          <a:prstGeom prst="rect">
            <a:avLst/>
          </a:prstGeom>
          <a:noFill/>
        </p:spPr>
      </p:pic>
      <p:sp>
        <p:nvSpPr>
          <p:cNvPr id="5" name="Szövegdoboz 4"/>
          <p:cNvSpPr txBox="1"/>
          <p:nvPr/>
        </p:nvSpPr>
        <p:spPr>
          <a:xfrm>
            <a:off x="1043608" y="1412776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A csípőhajlítók flexibilitása</a:t>
            </a:r>
            <a:endParaRPr lang="en-US" sz="2400" dirty="0"/>
          </a:p>
        </p:txBody>
      </p:sp>
      <p:pic>
        <p:nvPicPr>
          <p:cNvPr id="40964" name="Picture 4" descr="  Figure 1  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780928"/>
            <a:ext cx="4191000" cy="3038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ip joint range of motion videos - Bing Videos2(1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7587" y="908720"/>
            <a:ext cx="6888764" cy="5166573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183759" y="315198"/>
            <a:ext cx="7596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Csípőízületi mozgásterjedelem passzív vizsgálata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8754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áblázat 1"/>
          <p:cNvGraphicFramePr>
            <a:graphicFrameLocks noGrp="1"/>
          </p:cNvGraphicFramePr>
          <p:nvPr/>
        </p:nvGraphicFramePr>
        <p:xfrm>
          <a:off x="4716016" y="1196752"/>
          <a:ext cx="2862809" cy="2194560"/>
        </p:xfrm>
        <a:graphic>
          <a:graphicData uri="http://schemas.openxmlformats.org/drawingml/2006/table">
            <a:tbl>
              <a:tblPr/>
              <a:tblGrid>
                <a:gridCol w="1445168"/>
                <a:gridCol w="1417641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Ratings</a:t>
                      </a:r>
                      <a:endParaRPr lang="hu-HU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/>
                        <a:t>Score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hu-HU"/>
                        <a:t>Excellent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/>
                        <a:t>5 cm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hu-HU"/>
                        <a:t>Good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/>
                        <a:t>10 cm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hu-HU"/>
                        <a:t>Very Good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/>
                        <a:t>15 cm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Fair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/>
                        <a:t>20 cm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hu-HU" dirty="0" err="1"/>
                        <a:t>Poor</a:t>
                      </a:r>
                      <a:endParaRPr lang="hu-HU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25 cm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" name="Szövegdoboz 2"/>
          <p:cNvSpPr txBox="1"/>
          <p:nvPr/>
        </p:nvSpPr>
        <p:spPr>
          <a:xfrm>
            <a:off x="1515126" y="287070"/>
            <a:ext cx="5832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err="1" smtClean="0"/>
              <a:t>Groin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Flexibility</a:t>
            </a:r>
            <a:r>
              <a:rPr lang="hu-HU" sz="2800" b="1" dirty="0" smtClean="0"/>
              <a:t> Test</a:t>
            </a:r>
          </a:p>
          <a:p>
            <a:pPr algn="ctr"/>
            <a:r>
              <a:rPr lang="hu-HU" sz="2800" b="1" dirty="0" smtClean="0"/>
              <a:t> </a:t>
            </a:r>
            <a:r>
              <a:rPr lang="hu-HU" sz="2800" dirty="0" smtClean="0"/>
              <a:t>(ágyéki flexibilitás)</a:t>
            </a:r>
          </a:p>
        </p:txBody>
      </p:sp>
      <p:pic>
        <p:nvPicPr>
          <p:cNvPr id="91138" name="Picture 2" descr="http://images.meredith.com/fitness/images/2010/08/ss_101602166_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556792"/>
            <a:ext cx="2857500" cy="3810000"/>
          </a:xfrm>
          <a:prstGeom prst="rect">
            <a:avLst/>
          </a:prstGeom>
          <a:noFill/>
        </p:spPr>
      </p:pic>
      <p:pic>
        <p:nvPicPr>
          <p:cNvPr id="91140" name="Picture 4" descr="http://www.arthritistoday.org/Fitness/Exercise-Videos-and-Photos/stretching-exercises/asset-upload-file586-29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970232"/>
            <a:ext cx="3087638" cy="23193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1/1b/%C3%96verspagat.jpg/220px-%C3%96verspagat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5547" y="2420888"/>
            <a:ext cx="4281557" cy="2880320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1691680" y="548680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Példák extrém mozgásterjedelemre</a:t>
            </a:r>
            <a:endParaRPr lang="en-US" sz="2400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2536314" y="1669614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Együttes csípőízületi hajlítás-feszítés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http://fitnessforbettergolf.typepad.com/photos/uncategorized/hip_stretch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36028" y="3645024"/>
            <a:ext cx="3887755" cy="2915816"/>
          </a:xfrm>
          <a:prstGeom prst="rect">
            <a:avLst/>
          </a:prstGeom>
          <a:noFill/>
        </p:spPr>
      </p:pic>
      <p:pic>
        <p:nvPicPr>
          <p:cNvPr id="3" name="Picture 14" descr="http://fitnessforbettergolf.typepad.com/photos/uncategorized/hip_stretch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800708"/>
            <a:ext cx="3839749" cy="2879812"/>
          </a:xfrm>
          <a:prstGeom prst="rect">
            <a:avLst/>
          </a:prstGeom>
          <a:noFill/>
        </p:spPr>
      </p:pic>
      <p:sp>
        <p:nvSpPr>
          <p:cNvPr id="4" name="Szövegdoboz 3"/>
          <p:cNvSpPr txBox="1"/>
          <p:nvPr/>
        </p:nvSpPr>
        <p:spPr>
          <a:xfrm>
            <a:off x="1961197" y="1350277"/>
            <a:ext cx="1289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Gátülés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Passive Piriformis ROM Test at 90 degre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276872"/>
            <a:ext cx="3048000" cy="2286001"/>
          </a:xfrm>
          <a:prstGeom prst="rect">
            <a:avLst/>
          </a:prstGeom>
          <a:noFill/>
        </p:spPr>
      </p:pic>
      <p:pic>
        <p:nvPicPr>
          <p:cNvPr id="100356" name="Picture 4" descr="Passive Piriformis ROM Test at less than 90 degre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276872"/>
            <a:ext cx="3048000" cy="2286001"/>
          </a:xfrm>
          <a:prstGeom prst="rect">
            <a:avLst/>
          </a:prstGeom>
          <a:noFill/>
        </p:spPr>
      </p:pic>
      <p:sp>
        <p:nvSpPr>
          <p:cNvPr id="4" name="Szövegdoboz 3"/>
          <p:cNvSpPr txBox="1"/>
          <p:nvPr/>
        </p:nvSpPr>
        <p:spPr>
          <a:xfrm>
            <a:off x="5292080" y="4941168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/>
              <a:t>Befelé</a:t>
            </a:r>
            <a:endParaRPr lang="en-US" sz="2400" b="1" i="1" dirty="0"/>
          </a:p>
        </p:txBody>
      </p:sp>
      <p:sp>
        <p:nvSpPr>
          <p:cNvPr id="6" name="Szövegdoboz 5"/>
          <p:cNvSpPr txBox="1"/>
          <p:nvPr/>
        </p:nvSpPr>
        <p:spPr>
          <a:xfrm>
            <a:off x="1619672" y="4941168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/>
              <a:t>Kifelé</a:t>
            </a:r>
            <a:endParaRPr lang="en-US" sz="2400" b="1" i="1" dirty="0"/>
          </a:p>
        </p:txBody>
      </p:sp>
      <p:sp>
        <p:nvSpPr>
          <p:cNvPr id="7" name="Szövegdoboz 6"/>
          <p:cNvSpPr txBox="1"/>
          <p:nvPr/>
        </p:nvSpPr>
        <p:spPr>
          <a:xfrm>
            <a:off x="1619672" y="692696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/>
              <a:t>Csípőízület rotáció</a:t>
            </a:r>
            <a:endParaRPr lang="en-US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Ely's T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988840"/>
            <a:ext cx="3960440" cy="2970331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1619672" y="692696"/>
            <a:ext cx="5112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/>
              <a:t>Térdízületben hajlítás mozgásterjedelem mérése</a:t>
            </a:r>
            <a:endParaRPr lang="en-US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Active Shoulder External Rotation Assessm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916832"/>
            <a:ext cx="2286000" cy="3048001"/>
          </a:xfrm>
          <a:prstGeom prst="rect">
            <a:avLst/>
          </a:prstGeom>
          <a:noFill/>
        </p:spPr>
      </p:pic>
      <p:pic>
        <p:nvPicPr>
          <p:cNvPr id="102404" name="Picture 4" descr="Passive Shoulder External Rotation Assessm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988840"/>
            <a:ext cx="2286000" cy="3048001"/>
          </a:xfrm>
          <a:prstGeom prst="rect">
            <a:avLst/>
          </a:prstGeom>
          <a:noFill/>
        </p:spPr>
      </p:pic>
      <p:sp>
        <p:nvSpPr>
          <p:cNvPr id="4" name="Szövegdoboz 3"/>
          <p:cNvSpPr txBox="1"/>
          <p:nvPr/>
        </p:nvSpPr>
        <p:spPr>
          <a:xfrm>
            <a:off x="1619672" y="692696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/>
              <a:t>Vállízületben rotáció mérése</a:t>
            </a:r>
            <a:endParaRPr lang="en-US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Active Shoulder Internal Rotation Assessm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628800"/>
            <a:ext cx="2286000" cy="3048001"/>
          </a:xfrm>
          <a:prstGeom prst="rect">
            <a:avLst/>
          </a:prstGeom>
          <a:noFill/>
        </p:spPr>
      </p:pic>
      <p:pic>
        <p:nvPicPr>
          <p:cNvPr id="103428" name="Picture 4" descr="Passive Shoulder Internal Rotation Assessm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772816"/>
            <a:ext cx="2286000" cy="3048001"/>
          </a:xfrm>
          <a:prstGeom prst="rect">
            <a:avLst/>
          </a:prstGeom>
          <a:noFill/>
        </p:spPr>
      </p:pic>
      <p:sp>
        <p:nvSpPr>
          <p:cNvPr id="4" name="Szövegdoboz 3"/>
          <p:cNvSpPr txBox="1"/>
          <p:nvPr/>
        </p:nvSpPr>
        <p:spPr>
          <a:xfrm>
            <a:off x="1619672" y="692696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/>
              <a:t>Vállízületben rotáció mérése</a:t>
            </a:r>
            <a:endParaRPr lang="en-US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Shoulder Mobility Test (open hands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988840"/>
            <a:ext cx="2286000" cy="3048001"/>
          </a:xfrm>
          <a:prstGeom prst="rect">
            <a:avLst/>
          </a:prstGeom>
          <a:noFill/>
        </p:spPr>
      </p:pic>
      <p:pic>
        <p:nvPicPr>
          <p:cNvPr id="104452" name="Picture 4" descr="Shoulder Mobility Test (closed hands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060848"/>
            <a:ext cx="2286000" cy="3048001"/>
          </a:xfrm>
          <a:prstGeom prst="rect">
            <a:avLst/>
          </a:prstGeom>
          <a:noFill/>
        </p:spPr>
      </p:pic>
      <p:sp>
        <p:nvSpPr>
          <p:cNvPr id="4" name="Szövegdoboz 3"/>
          <p:cNvSpPr txBox="1"/>
          <p:nvPr/>
        </p:nvSpPr>
        <p:spPr>
          <a:xfrm>
            <a:off x="1619672" y="692696"/>
            <a:ext cx="5112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/>
              <a:t>Összetett vállízületi mozgékonysági teszt</a:t>
            </a:r>
            <a:endParaRPr lang="en-US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Active Chest Flexibility Assessm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988840"/>
            <a:ext cx="2286000" cy="3048001"/>
          </a:xfrm>
          <a:prstGeom prst="rect">
            <a:avLst/>
          </a:prstGeom>
          <a:noFill/>
        </p:spPr>
      </p:pic>
      <p:pic>
        <p:nvPicPr>
          <p:cNvPr id="105476" name="Picture 4" descr="Passive Chest Flexibility Assessm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060848"/>
            <a:ext cx="2286000" cy="3048001"/>
          </a:xfrm>
          <a:prstGeom prst="rect">
            <a:avLst/>
          </a:prstGeom>
          <a:noFill/>
        </p:spPr>
      </p:pic>
      <p:sp>
        <p:nvSpPr>
          <p:cNvPr id="4" name="Szövegdoboz 3"/>
          <p:cNvSpPr txBox="1"/>
          <p:nvPr/>
        </p:nvSpPr>
        <p:spPr>
          <a:xfrm>
            <a:off x="1619672" y="692696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/>
              <a:t>Vállízületben feszítés mérése</a:t>
            </a:r>
            <a:endParaRPr lang="en-US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ttp://www.topendsports.com/medicine/images/stretch-calf-gastroc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1916832"/>
            <a:ext cx="2736304" cy="3420380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1259632" y="548680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Szövegdoboz 3"/>
          <p:cNvSpPr txBox="1"/>
          <p:nvPr/>
        </p:nvSpPr>
        <p:spPr>
          <a:xfrm>
            <a:off x="1043608" y="620688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Bokaízületi hajlítás és feszítés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Straight Knee Foot Raise T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700808"/>
            <a:ext cx="2286000" cy="3048001"/>
          </a:xfrm>
          <a:prstGeom prst="rect">
            <a:avLst/>
          </a:prstGeom>
          <a:noFill/>
        </p:spPr>
      </p:pic>
      <p:pic>
        <p:nvPicPr>
          <p:cNvPr id="99332" name="Picture 4" descr="Bent Knee Foot Raise T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772816"/>
            <a:ext cx="2286000" cy="3048001"/>
          </a:xfrm>
          <a:prstGeom prst="rect">
            <a:avLst/>
          </a:prstGeom>
          <a:noFill/>
        </p:spPr>
      </p:pic>
      <p:cxnSp>
        <p:nvCxnSpPr>
          <p:cNvPr id="5" name="Egyenes összekötő nyíllal 4"/>
          <p:cNvCxnSpPr/>
          <p:nvPr/>
        </p:nvCxnSpPr>
        <p:spPr>
          <a:xfrm>
            <a:off x="2831760" y="4149080"/>
            <a:ext cx="0" cy="576064"/>
          </a:xfrm>
          <a:prstGeom prst="straightConnector1">
            <a:avLst/>
          </a:prstGeom>
          <a:ln w="254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>
            <a:off x="1547664" y="4725144"/>
            <a:ext cx="14401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>
            <a:off x="1691680" y="2132856"/>
            <a:ext cx="0" cy="2592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>
            <a:off x="5640072" y="4149080"/>
            <a:ext cx="12048" cy="432048"/>
          </a:xfrm>
          <a:prstGeom prst="straightConnector1">
            <a:avLst/>
          </a:prstGeom>
          <a:ln w="254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/>
          <p:cNvCxnSpPr/>
          <p:nvPr/>
        </p:nvCxnSpPr>
        <p:spPr>
          <a:xfrm>
            <a:off x="5436096" y="4581128"/>
            <a:ext cx="14401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zövegdoboz 12"/>
          <p:cNvSpPr txBox="1"/>
          <p:nvPr/>
        </p:nvSpPr>
        <p:spPr>
          <a:xfrm>
            <a:off x="971600" y="404664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A  </a:t>
            </a:r>
            <a:r>
              <a:rPr lang="hu-HU" sz="2400" b="1" dirty="0" err="1" smtClean="0"/>
              <a:t>dorsal</a:t>
            </a:r>
            <a:r>
              <a:rPr lang="hu-HU" sz="2400" b="1" dirty="0" smtClean="0"/>
              <a:t> flexió mértékének meghatározása (1)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traight Knee Foot Raise T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700808"/>
            <a:ext cx="2286000" cy="3048001"/>
          </a:xfrm>
          <a:prstGeom prst="rect">
            <a:avLst/>
          </a:prstGeom>
          <a:noFill/>
        </p:spPr>
      </p:pic>
      <p:pic>
        <p:nvPicPr>
          <p:cNvPr id="3" name="Picture 4" descr="Bent Knee Foot Raise T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772816"/>
            <a:ext cx="2286000" cy="3048001"/>
          </a:xfrm>
          <a:prstGeom prst="rect">
            <a:avLst/>
          </a:prstGeom>
          <a:noFill/>
        </p:spPr>
      </p:pic>
      <p:cxnSp>
        <p:nvCxnSpPr>
          <p:cNvPr id="5" name="Egyenes összekötő 4"/>
          <p:cNvCxnSpPr/>
          <p:nvPr/>
        </p:nvCxnSpPr>
        <p:spPr>
          <a:xfrm>
            <a:off x="1547664" y="4725144"/>
            <a:ext cx="14401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5"/>
          <p:cNvCxnSpPr/>
          <p:nvPr/>
        </p:nvCxnSpPr>
        <p:spPr>
          <a:xfrm>
            <a:off x="1691680" y="2132856"/>
            <a:ext cx="0" cy="2592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971600" y="404664"/>
            <a:ext cx="7128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A  </a:t>
            </a:r>
            <a:r>
              <a:rPr lang="hu-HU" sz="2400" b="1" dirty="0" err="1" smtClean="0"/>
              <a:t>dorsal</a:t>
            </a:r>
            <a:r>
              <a:rPr lang="hu-HU" sz="2400" b="1" dirty="0" smtClean="0"/>
              <a:t> flexió mértékének meghatározása (2) szögmérővel</a:t>
            </a:r>
            <a:endParaRPr lang="en-US" sz="2400" b="1" dirty="0"/>
          </a:p>
        </p:txBody>
      </p:sp>
      <p:sp>
        <p:nvSpPr>
          <p:cNvPr id="10" name="Ív 9"/>
          <p:cNvSpPr/>
          <p:nvPr/>
        </p:nvSpPr>
        <p:spPr>
          <a:xfrm>
            <a:off x="1028618" y="4005064"/>
            <a:ext cx="1368152" cy="1368152"/>
          </a:xfrm>
          <a:prstGeom prst="arc">
            <a:avLst>
              <a:gd name="adj1" fmla="val 16200000"/>
              <a:gd name="adj2" fmla="val 20416750"/>
            </a:avLst>
          </a:prstGeom>
          <a:solidFill>
            <a:srgbClr val="FFC000">
              <a:alpha val="71000"/>
            </a:srgb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Egyenes összekötő 11"/>
          <p:cNvCxnSpPr/>
          <p:nvPr/>
        </p:nvCxnSpPr>
        <p:spPr>
          <a:xfrm flipV="1">
            <a:off x="1691680" y="4293096"/>
            <a:ext cx="1224136" cy="43204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13"/>
          <p:cNvCxnSpPr/>
          <p:nvPr/>
        </p:nvCxnSpPr>
        <p:spPr>
          <a:xfrm>
            <a:off x="6804248" y="2204864"/>
            <a:ext cx="0" cy="24482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15"/>
          <p:cNvCxnSpPr/>
          <p:nvPr/>
        </p:nvCxnSpPr>
        <p:spPr>
          <a:xfrm>
            <a:off x="5796136" y="4581128"/>
            <a:ext cx="14401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17"/>
          <p:cNvCxnSpPr/>
          <p:nvPr/>
        </p:nvCxnSpPr>
        <p:spPr>
          <a:xfrm flipH="1" flipV="1">
            <a:off x="5436096" y="4362162"/>
            <a:ext cx="1368152" cy="23101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Ív 19"/>
          <p:cNvSpPr/>
          <p:nvPr/>
        </p:nvSpPr>
        <p:spPr>
          <a:xfrm rot="17338919">
            <a:off x="6141186" y="3903077"/>
            <a:ext cx="1368152" cy="1368152"/>
          </a:xfrm>
          <a:prstGeom prst="arc">
            <a:avLst>
              <a:gd name="adj1" fmla="val 15478339"/>
              <a:gd name="adj2" fmla="val 20416750"/>
            </a:avLst>
          </a:prstGeom>
          <a:solidFill>
            <a:srgbClr val="FFC000">
              <a:alpha val="71000"/>
            </a:srgb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patdollard.com/wp-content/uploads/2009/05/flexibili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844824"/>
            <a:ext cx="3810000" cy="4105275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1835696" y="548680"/>
            <a:ext cx="5544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Együttes csípőízületi hajlítás és gerincoszlopi hajlítás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Active Spinal Extension T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295127"/>
            <a:ext cx="3624064" cy="2718049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827584" y="476672"/>
            <a:ext cx="6768752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Teljes gerincoszlopi mozgékonyság (hátrahajlás) </a:t>
            </a:r>
            <a:endParaRPr lang="en-US" sz="2800" b="1" dirty="0"/>
          </a:p>
        </p:txBody>
      </p:sp>
      <p:pic>
        <p:nvPicPr>
          <p:cNvPr id="106500" name="Picture 4" descr="Passive Spinal Extension T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295127"/>
            <a:ext cx="3720074" cy="2790057"/>
          </a:xfrm>
          <a:prstGeom prst="rect">
            <a:avLst/>
          </a:prstGeom>
          <a:noFill/>
        </p:spPr>
      </p:pic>
      <p:sp>
        <p:nvSpPr>
          <p:cNvPr id="5" name="Szövegdoboz 4"/>
          <p:cNvSpPr txBox="1"/>
          <p:nvPr/>
        </p:nvSpPr>
        <p:spPr>
          <a:xfrm>
            <a:off x="1043608" y="1700808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i="1" dirty="0" smtClean="0"/>
              <a:t>1. Helyzet (aktív)</a:t>
            </a:r>
            <a:endParaRPr lang="en-US" sz="2000" b="1" i="1" dirty="0"/>
          </a:p>
        </p:txBody>
      </p:sp>
      <p:sp>
        <p:nvSpPr>
          <p:cNvPr id="6" name="Szövegdoboz 5"/>
          <p:cNvSpPr txBox="1"/>
          <p:nvPr/>
        </p:nvSpPr>
        <p:spPr>
          <a:xfrm>
            <a:off x="5220072" y="1700808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i="1" dirty="0" smtClean="0"/>
              <a:t>2. Helyzet (passzív)</a:t>
            </a:r>
            <a:endParaRPr lang="en-US" sz="2000" b="1" i="1" dirty="0"/>
          </a:p>
        </p:txBody>
      </p:sp>
      <p:sp>
        <p:nvSpPr>
          <p:cNvPr id="7" name="Szövegdoboz 6"/>
          <p:cNvSpPr txBox="1"/>
          <p:nvPr/>
        </p:nvSpPr>
        <p:spPr>
          <a:xfrm>
            <a:off x="467544" y="5301208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i="1" dirty="0" smtClean="0"/>
              <a:t>Talaj – áll távolság (cm)</a:t>
            </a:r>
            <a:endParaRPr lang="en-US" sz="2000" b="1" i="1" dirty="0"/>
          </a:p>
        </p:txBody>
      </p:sp>
      <p:sp>
        <p:nvSpPr>
          <p:cNvPr id="8" name="Szövegdoboz 7"/>
          <p:cNvSpPr txBox="1"/>
          <p:nvPr/>
        </p:nvSpPr>
        <p:spPr>
          <a:xfrm>
            <a:off x="4716016" y="5301208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i="1" dirty="0" smtClean="0"/>
              <a:t>Talaj – a szegycsont felső végének távolság (cm)</a:t>
            </a:r>
            <a:endParaRPr lang="en-US" sz="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Hip Roll T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844824"/>
            <a:ext cx="3912096" cy="2934073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1763688" y="692696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/>
              <a:t>Ágyéki szakasz rotáció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207586" y="332656"/>
            <a:ext cx="69127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/>
              <a:t>The modified-modified</a:t>
            </a:r>
            <a:r>
              <a:rPr lang="hu-HU" sz="2400" b="1" i="1" dirty="0" smtClean="0"/>
              <a:t> </a:t>
            </a:r>
            <a:r>
              <a:rPr lang="en-US" sz="2400" b="1" i="1" dirty="0" err="1" smtClean="0"/>
              <a:t>Schober</a:t>
            </a:r>
            <a:r>
              <a:rPr lang="en-US" sz="2400" b="1" i="1" dirty="0" smtClean="0"/>
              <a:t> method</a:t>
            </a:r>
            <a:endParaRPr lang="hu-HU" sz="2400" b="1" i="1" dirty="0" smtClean="0"/>
          </a:p>
          <a:p>
            <a:r>
              <a:rPr lang="en-US" i="1" dirty="0" smtClean="0"/>
              <a:t> thus appears to be a reliable method for measuring lumbar flexion</a:t>
            </a:r>
          </a:p>
          <a:p>
            <a:r>
              <a:rPr lang="en-US" i="1" dirty="0" smtClean="0"/>
              <a:t>and extension for patients with low back pain, whereas the double inclinometer</a:t>
            </a:r>
            <a:r>
              <a:rPr lang="hu-HU" i="1" dirty="0" smtClean="0"/>
              <a:t> </a:t>
            </a:r>
            <a:r>
              <a:rPr lang="en-US" i="1" dirty="0" smtClean="0"/>
              <a:t>technique needs improvement. [Williams R, </a:t>
            </a:r>
            <a:r>
              <a:rPr lang="en-US" i="1" dirty="0" err="1" smtClean="0"/>
              <a:t>Binkleyf</a:t>
            </a:r>
            <a:r>
              <a:rPr lang="en-US" i="1" dirty="0" smtClean="0"/>
              <a:t>, Bloch R, et al. Reliability</a:t>
            </a:r>
            <a:r>
              <a:rPr lang="hu-HU" i="1" dirty="0" smtClean="0"/>
              <a:t> </a:t>
            </a:r>
            <a:r>
              <a:rPr lang="en-US" i="1" dirty="0" smtClean="0"/>
              <a:t>of the modified-modified </a:t>
            </a:r>
            <a:r>
              <a:rPr lang="en-US" i="1" dirty="0" err="1" smtClean="0"/>
              <a:t>Schober</a:t>
            </a:r>
            <a:r>
              <a:rPr lang="en-US" i="1" dirty="0" smtClean="0"/>
              <a:t> and double inclinometer methods for measuring</a:t>
            </a:r>
            <a:r>
              <a:rPr lang="hu-HU" i="1" dirty="0" smtClean="0"/>
              <a:t> </a:t>
            </a:r>
            <a:r>
              <a:rPr lang="en-US" i="1" dirty="0" smtClean="0"/>
              <a:t>lumbar flexion and extension. Phys </a:t>
            </a:r>
            <a:r>
              <a:rPr lang="en-US" i="1" dirty="0" err="1" smtClean="0"/>
              <a:t>Ther</a:t>
            </a:r>
            <a:r>
              <a:rPr lang="en-US" i="1" dirty="0" smtClean="0"/>
              <a:t> 1993;73:26-37]</a:t>
            </a:r>
            <a:endParaRPr lang="en-US" dirty="0"/>
          </a:p>
        </p:txBody>
      </p:sp>
      <p:pic>
        <p:nvPicPr>
          <p:cNvPr id="3" name="Modified Schober's Test.m4v(1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7625" y="2487981"/>
            <a:ext cx="6572690" cy="3675744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207586" y="6340678"/>
            <a:ext cx="67640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/>
              <a:t>Ha az eltérés kisebb mint 5 cm, a mozgásterjedelem korlátozott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24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ábláza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7459910"/>
              </p:ext>
            </p:extLst>
          </p:nvPr>
        </p:nvGraphicFramePr>
        <p:xfrm>
          <a:off x="971600" y="1556792"/>
          <a:ext cx="7128793" cy="4064003"/>
        </p:xfrm>
        <a:graphic>
          <a:graphicData uri="http://schemas.openxmlformats.org/drawingml/2006/table">
            <a:tbl>
              <a:tblPr/>
              <a:tblGrid>
                <a:gridCol w="1018399"/>
                <a:gridCol w="1018399"/>
                <a:gridCol w="1018399"/>
                <a:gridCol w="1018399"/>
                <a:gridCol w="1018399"/>
                <a:gridCol w="1018399"/>
                <a:gridCol w="1018399"/>
              </a:tblGrid>
              <a:tr h="290286">
                <a:tc>
                  <a:txBody>
                    <a:bodyPr/>
                    <a:lstStyle/>
                    <a:p>
                      <a:endParaRPr lang="hu-HU" sz="1400" dirty="0"/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hu-HU" sz="1400" dirty="0" smtClean="0"/>
                        <a:t>Férfi</a:t>
                      </a:r>
                      <a:endParaRPr lang="hu-HU" sz="1400" dirty="0"/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hu-HU" sz="1400" dirty="0" smtClean="0"/>
                        <a:t>Nő</a:t>
                      </a:r>
                      <a:endParaRPr lang="hu-HU" sz="1400" dirty="0"/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61143">
                <a:tc>
                  <a:txBody>
                    <a:bodyPr/>
                    <a:lstStyle/>
                    <a:p>
                      <a:r>
                        <a:rPr lang="hu-HU" sz="1400"/>
                        <a:t>Percentile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/>
                        <a:t>Hamstring (degrees)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/>
                        <a:t>Forward Flexion (cm)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/>
                        <a:t>Backward Extension (cm)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/>
                        <a:t>Hamstring (degrees)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/>
                        <a:t>Forward Flexion (cm)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/>
                        <a:t>Backward Extension (cm)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0286">
                <a:tc>
                  <a:txBody>
                    <a:bodyPr/>
                    <a:lstStyle/>
                    <a:p>
                      <a:r>
                        <a:rPr lang="hu-HU" sz="1400"/>
                        <a:t>90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/>
                        <a:t>175 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/>
                        <a:t>7.9 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/>
                        <a:t>5.0 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/>
                        <a:t>179 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/>
                        <a:t>7.1 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/>
                        <a:t>4.6 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0286">
                <a:tc>
                  <a:txBody>
                    <a:bodyPr/>
                    <a:lstStyle/>
                    <a:p>
                      <a:r>
                        <a:rPr lang="hu-HU" sz="1400"/>
                        <a:t>80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/>
                        <a:t>170 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/>
                        <a:t>7.4 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/>
                        <a:t>4.6 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/>
                        <a:t>174 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/>
                        <a:t>6.7 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/>
                        <a:t>4.2 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0286">
                <a:tc>
                  <a:txBody>
                    <a:bodyPr/>
                    <a:lstStyle/>
                    <a:p>
                      <a:r>
                        <a:rPr lang="hu-HU" sz="1400"/>
                        <a:t>70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/>
                        <a:t>165 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/>
                        <a:t>6.9 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/>
                        <a:t>4.2 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/>
                        <a:t>170 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/>
                        <a:t>6.2 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/>
                        <a:t>3.8 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0286">
                <a:tc>
                  <a:txBody>
                    <a:bodyPr/>
                    <a:lstStyle/>
                    <a:p>
                      <a:r>
                        <a:rPr lang="hu-HU" sz="1400"/>
                        <a:t>60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/>
                        <a:t>161 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/>
                        <a:t>6.4 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/>
                        <a:t>3.9 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/>
                        <a:t>166 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/>
                        <a:t>5.7 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/>
                        <a:t>3.4 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0286">
                <a:tc>
                  <a:txBody>
                    <a:bodyPr/>
                    <a:lstStyle/>
                    <a:p>
                      <a:r>
                        <a:rPr lang="hu-HU" sz="1400"/>
                        <a:t>50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/>
                        <a:t>157 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/>
                        <a:t>5.9 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/>
                        <a:t>3.5 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/>
                        <a:t>161 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/>
                        <a:t>5.3 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/>
                        <a:t>3.1 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0286">
                <a:tc>
                  <a:txBody>
                    <a:bodyPr/>
                    <a:lstStyle/>
                    <a:p>
                      <a:r>
                        <a:rPr lang="hu-HU" sz="1400"/>
                        <a:t>40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/>
                        <a:t>152 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/>
                        <a:t>5.4 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/>
                        <a:t>3.1 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/>
                        <a:t>157 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/>
                        <a:t>4.8 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/>
                        <a:t>2.7 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0286">
                <a:tc>
                  <a:txBody>
                    <a:bodyPr/>
                    <a:lstStyle/>
                    <a:p>
                      <a:r>
                        <a:rPr lang="hu-HU" sz="1400"/>
                        <a:t>30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/>
                        <a:t>148 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/>
                        <a:t>4.9 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/>
                        <a:t>2.7 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/>
                        <a:t>153 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/>
                        <a:t>4.3 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/>
                        <a:t>2.3 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0286">
                <a:tc>
                  <a:txBody>
                    <a:bodyPr/>
                    <a:lstStyle/>
                    <a:p>
                      <a:r>
                        <a:rPr lang="hu-HU" sz="1400"/>
                        <a:t>20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/>
                        <a:t>144 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/>
                        <a:t>4.4 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/>
                        <a:t>2.4 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/>
                        <a:t>148 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/>
                        <a:t>3.9 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/>
                        <a:t>1.9 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0286">
                <a:tc>
                  <a:txBody>
                    <a:bodyPr/>
                    <a:lstStyle/>
                    <a:p>
                      <a:r>
                        <a:rPr lang="hu-HU" sz="1400"/>
                        <a:t>10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/>
                        <a:t>139 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/>
                        <a:t>3.8 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/>
                        <a:t>2.0 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/>
                        <a:t>144 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/>
                        <a:t>3.4 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dirty="0"/>
                        <a:t>1.6 </a:t>
                      </a:r>
                    </a:p>
                  </a:txBody>
                  <a:tcPr marL="72571" marR="72571" marT="36286" marB="362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" name="Szövegdoboz 2"/>
          <p:cNvSpPr txBox="1"/>
          <p:nvPr/>
        </p:nvSpPr>
        <p:spPr>
          <a:xfrm>
            <a:off x="827584" y="404664"/>
            <a:ext cx="78488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Flexibilit</a:t>
            </a:r>
            <a:r>
              <a:rPr lang="hu-HU" sz="2400" dirty="0" smtClean="0"/>
              <a:t>ás normatív adatok 21-29 éves nők és férfiak </a:t>
            </a:r>
            <a:r>
              <a:rPr lang="hu-HU" sz="2400" dirty="0" smtClean="0"/>
              <a:t>esetén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dirty="0" smtClean="0"/>
              <a:t>*Based on data from the Fitness Institute of Texas using the 90/90 Hamstring Technique and the Modified-Modified </a:t>
            </a:r>
            <a:r>
              <a:rPr lang="en-US" dirty="0" err="1" smtClean="0"/>
              <a:t>Schober</a:t>
            </a:r>
            <a:r>
              <a:rPr lang="en-US" dirty="0" smtClean="0"/>
              <a:t> Flexion and Extension Techniques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6156325" y="1628775"/>
            <a:ext cx="2843213" cy="13112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/>
              <a:t>Flexió, extenzió,</a:t>
            </a:r>
          </a:p>
          <a:p>
            <a:pPr algn="ctr">
              <a:spcBef>
                <a:spcPct val="50000"/>
              </a:spcBef>
            </a:pPr>
            <a:r>
              <a:rPr lang="hu-HU" sz="2000"/>
              <a:t> lateralis flexió, </a:t>
            </a:r>
          </a:p>
          <a:p>
            <a:pPr algn="ctr">
              <a:spcBef>
                <a:spcPct val="50000"/>
              </a:spcBef>
            </a:pPr>
            <a:r>
              <a:rPr lang="hu-HU" sz="2000"/>
              <a:t>rotáció</a:t>
            </a:r>
            <a:endParaRPr lang="en-US" sz="2000"/>
          </a:p>
        </p:txBody>
      </p:sp>
      <p:sp>
        <p:nvSpPr>
          <p:cNvPr id="106502" name="Text Box 6"/>
          <p:cNvSpPr txBox="1">
            <a:spLocks noChangeArrowheads="1"/>
          </p:cNvSpPr>
          <p:nvPr/>
        </p:nvSpPr>
        <p:spPr bwMode="auto">
          <a:xfrm>
            <a:off x="6192838" y="3303588"/>
            <a:ext cx="2843212" cy="13112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/>
              <a:t>Laterális flexió, </a:t>
            </a:r>
          </a:p>
          <a:p>
            <a:pPr algn="ctr">
              <a:spcBef>
                <a:spcPct val="50000"/>
              </a:spcBef>
            </a:pPr>
            <a:r>
              <a:rPr lang="hu-HU" sz="2000"/>
              <a:t>rotáció, </a:t>
            </a:r>
          </a:p>
          <a:p>
            <a:pPr algn="ctr">
              <a:spcBef>
                <a:spcPct val="50000"/>
              </a:spcBef>
            </a:pPr>
            <a:r>
              <a:rPr lang="hu-HU" sz="2000"/>
              <a:t>kicsi flexió, extenzió</a:t>
            </a:r>
            <a:endParaRPr lang="en-US" sz="2000"/>
          </a:p>
        </p:txBody>
      </p:sp>
      <p:sp>
        <p:nvSpPr>
          <p:cNvPr id="106503" name="Text Box 7"/>
          <p:cNvSpPr txBox="1">
            <a:spLocks noChangeArrowheads="1"/>
          </p:cNvSpPr>
          <p:nvPr/>
        </p:nvSpPr>
        <p:spPr bwMode="auto">
          <a:xfrm>
            <a:off x="6156325" y="4887913"/>
            <a:ext cx="2843213" cy="13112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 dirty="0"/>
              <a:t>Flexió, </a:t>
            </a:r>
            <a:r>
              <a:rPr lang="hu-HU" sz="2000" dirty="0" err="1"/>
              <a:t>extenzió</a:t>
            </a:r>
            <a:r>
              <a:rPr lang="hu-HU" sz="2000" dirty="0"/>
              <a:t>, </a:t>
            </a:r>
          </a:p>
          <a:p>
            <a:pPr algn="ctr">
              <a:spcBef>
                <a:spcPct val="50000"/>
              </a:spcBef>
            </a:pPr>
            <a:r>
              <a:rPr lang="hu-HU" sz="2000" dirty="0"/>
              <a:t>laterális flexió, </a:t>
            </a:r>
          </a:p>
          <a:p>
            <a:pPr algn="ctr">
              <a:spcBef>
                <a:spcPct val="50000"/>
              </a:spcBef>
            </a:pPr>
            <a:r>
              <a:rPr lang="hu-HU" sz="2000" dirty="0"/>
              <a:t>Rotáció </a:t>
            </a:r>
            <a:r>
              <a:rPr lang="hu-HU" sz="2000" dirty="0" smtClean="0"/>
              <a:t>nagyon </a:t>
            </a:r>
            <a:r>
              <a:rPr lang="hu-HU" sz="2000" dirty="0"/>
              <a:t>kevés</a:t>
            </a:r>
            <a:endParaRPr lang="en-US" sz="2000" dirty="0"/>
          </a:p>
        </p:txBody>
      </p:sp>
      <p:graphicFrame>
        <p:nvGraphicFramePr>
          <p:cNvPr id="106504" name="Object 8"/>
          <p:cNvGraphicFramePr>
            <a:graphicFrameLocks noChangeAspect="1"/>
          </p:cNvGraphicFramePr>
          <p:nvPr/>
        </p:nvGraphicFramePr>
        <p:xfrm>
          <a:off x="539750" y="1557338"/>
          <a:ext cx="4176713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50" name="Photo Editor fénykép" r:id="rId4" imgW="3753374" imgH="1095528" progId="">
                  <p:embed/>
                </p:oleObj>
              </mc:Choice>
              <mc:Fallback>
                <p:oleObj name="Photo Editor fénykép" r:id="rId4" imgW="3753374" imgH="1095528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557338"/>
                        <a:ext cx="4176713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5" name="Object 9"/>
          <p:cNvGraphicFramePr>
            <a:graphicFrameLocks noChangeAspect="1"/>
          </p:cNvGraphicFramePr>
          <p:nvPr/>
        </p:nvGraphicFramePr>
        <p:xfrm>
          <a:off x="555625" y="2978150"/>
          <a:ext cx="4160838" cy="143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51" name="Photo Editor fénykép" r:id="rId6" imgW="3801006" imgH="1314286" progId="">
                  <p:embed/>
                </p:oleObj>
              </mc:Choice>
              <mc:Fallback>
                <p:oleObj name="Photo Editor fénykép" r:id="rId6" imgW="3801006" imgH="1314286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625" y="2978150"/>
                        <a:ext cx="4160838" cy="1439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6" name="Object 10"/>
          <p:cNvGraphicFramePr>
            <a:graphicFrameLocks noChangeAspect="1"/>
          </p:cNvGraphicFramePr>
          <p:nvPr/>
        </p:nvGraphicFramePr>
        <p:xfrm>
          <a:off x="498475" y="4610100"/>
          <a:ext cx="4217988" cy="1385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52" name="Photo Editor fénykép" r:id="rId8" imgW="3858164" imgH="1267002" progId="">
                  <p:embed/>
                </p:oleObj>
              </mc:Choice>
              <mc:Fallback>
                <p:oleObj name="Photo Editor fénykép" r:id="rId8" imgW="3858164" imgH="1267002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475" y="4610100"/>
                        <a:ext cx="4217988" cy="1385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7" name="Object 11"/>
          <p:cNvGraphicFramePr>
            <a:graphicFrameLocks noChangeAspect="1"/>
          </p:cNvGraphicFramePr>
          <p:nvPr/>
        </p:nvGraphicFramePr>
        <p:xfrm>
          <a:off x="536575" y="6173788"/>
          <a:ext cx="3819525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53" name="Photo Editor fénykép" r:id="rId10" imgW="3820058" imgH="495369" progId="">
                  <p:embed/>
                </p:oleObj>
              </mc:Choice>
              <mc:Fallback>
                <p:oleObj name="Photo Editor fénykép" r:id="rId10" imgW="3820058" imgH="495369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575" y="6173788"/>
                        <a:ext cx="3819525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508" name="Text Box 12"/>
          <p:cNvSpPr txBox="1">
            <a:spLocks noChangeArrowheads="1"/>
          </p:cNvSpPr>
          <p:nvPr/>
        </p:nvSpPr>
        <p:spPr bwMode="auto">
          <a:xfrm>
            <a:off x="468313" y="188913"/>
            <a:ext cx="7732712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 b="1">
                <a:solidFill>
                  <a:schemeClr val="bg1"/>
                </a:solidFill>
              </a:rPr>
              <a:t>A CSIGOLYÁK IZÜLETEINEK ELHELYEZKEDÉSI IRÁNYA</a:t>
            </a:r>
            <a:endParaRPr lang="en-GB" sz="2000" b="1">
              <a:solidFill>
                <a:schemeClr val="bg1"/>
              </a:solidFill>
            </a:endParaRPr>
          </a:p>
        </p:txBody>
      </p:sp>
      <p:sp>
        <p:nvSpPr>
          <p:cNvPr id="106509" name="Text Box 13"/>
          <p:cNvSpPr txBox="1">
            <a:spLocks noChangeArrowheads="1"/>
          </p:cNvSpPr>
          <p:nvPr/>
        </p:nvSpPr>
        <p:spPr bwMode="auto">
          <a:xfrm>
            <a:off x="323850" y="981075"/>
            <a:ext cx="23034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 dirty="0">
                <a:solidFill>
                  <a:srgbClr val="FF0000"/>
                </a:solidFill>
              </a:rPr>
              <a:t>Transzverzális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06510" name="Text Box 14"/>
          <p:cNvSpPr txBox="1">
            <a:spLocks noChangeArrowheads="1"/>
          </p:cNvSpPr>
          <p:nvPr/>
        </p:nvSpPr>
        <p:spPr bwMode="auto">
          <a:xfrm>
            <a:off x="2514600" y="981075"/>
            <a:ext cx="2057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>
                <a:solidFill>
                  <a:srgbClr val="FF0000"/>
                </a:solidFill>
              </a:rPr>
              <a:t>Frontális sík</a:t>
            </a:r>
            <a:endParaRPr lang="en-GB" b="1">
              <a:solidFill>
                <a:srgbClr val="FF0000"/>
              </a:solidFill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1691680" y="354955"/>
            <a:ext cx="4375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Ízületi nyúlványok elhelyezkedése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6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06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6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0650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6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65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65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06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0650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065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065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065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0" grpId="0" animBg="1"/>
      <p:bldP spid="106502" grpId="0" build="allAtOnce" animBg="1"/>
      <p:bldP spid="106503" grpId="0" build="allAtOnce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Text Box 3"/>
          <p:cNvSpPr txBox="1">
            <a:spLocks noChangeArrowheads="1"/>
          </p:cNvSpPr>
          <p:nvPr/>
        </p:nvSpPr>
        <p:spPr bwMode="auto">
          <a:xfrm>
            <a:off x="533400" y="990600"/>
            <a:ext cx="8001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800" b="1"/>
              <a:t>Az oldalsík felé orientálódó izületi felszínek az előre- hátrahajlítást támogatják (ágyéki csigolyák) </a:t>
            </a:r>
            <a:endParaRPr lang="en-GB" sz="2800" b="1"/>
          </a:p>
        </p:txBody>
      </p:sp>
      <p:sp>
        <p:nvSpPr>
          <p:cNvPr id="104452" name="Text Box 4"/>
          <p:cNvSpPr txBox="1">
            <a:spLocks noChangeArrowheads="1"/>
          </p:cNvSpPr>
          <p:nvPr/>
        </p:nvSpPr>
        <p:spPr bwMode="auto">
          <a:xfrm>
            <a:off x="533400" y="2635250"/>
            <a:ext cx="8001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800" b="1" dirty="0"/>
              <a:t>A frontális sík felé orientálódó í</a:t>
            </a:r>
            <a:r>
              <a:rPr lang="hu-HU" sz="2800" b="1" dirty="0" smtClean="0"/>
              <a:t>zületi </a:t>
            </a:r>
            <a:r>
              <a:rPr lang="hu-HU" sz="2800" b="1" dirty="0"/>
              <a:t>felszínek az oldal irányú hajlítást támogatják (háti csigolyák) </a:t>
            </a:r>
            <a:endParaRPr lang="en-GB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30" name="Object 2"/>
          <p:cNvGraphicFramePr>
            <a:graphicFrameLocks noChangeAspect="1"/>
          </p:cNvGraphicFramePr>
          <p:nvPr/>
        </p:nvGraphicFramePr>
        <p:xfrm>
          <a:off x="550863" y="908050"/>
          <a:ext cx="1428750" cy="547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6" name="Photo Editor fénykép" r:id="rId3" imgW="1066667" imgH="4086795" progId="MSPhotoEd.3">
                  <p:embed/>
                </p:oleObj>
              </mc:Choice>
              <mc:Fallback>
                <p:oleObj name="Photo Editor fénykép" r:id="rId3" imgW="1066667" imgH="408679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3" y="908050"/>
                        <a:ext cx="1428750" cy="547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43" name="Object 3"/>
          <p:cNvGraphicFramePr>
            <a:graphicFrameLocks noChangeAspect="1"/>
          </p:cNvGraphicFramePr>
          <p:nvPr/>
        </p:nvGraphicFramePr>
        <p:xfrm>
          <a:off x="2447925" y="981075"/>
          <a:ext cx="4248150" cy="489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7" name="Chart" r:id="rId5" imgW="4248150" imgH="4705299" progId="Excel.Chart.8">
                  <p:embed/>
                </p:oleObj>
              </mc:Choice>
              <mc:Fallback>
                <p:oleObj name="Chart" r:id="rId5" imgW="4248150" imgH="4705299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7925" y="981075"/>
                        <a:ext cx="4248150" cy="4895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32" name="Object 4"/>
          <p:cNvGraphicFramePr>
            <a:graphicFrameLocks noChangeAspect="1"/>
          </p:cNvGraphicFramePr>
          <p:nvPr/>
        </p:nvGraphicFramePr>
        <p:xfrm>
          <a:off x="7077075" y="0"/>
          <a:ext cx="2066925" cy="1268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8" name="Bitkép" r:id="rId7" imgW="2715004" imgH="1666667" progId="Paint.Picture">
                  <p:embed/>
                </p:oleObj>
              </mc:Choice>
              <mc:Fallback>
                <p:oleObj name="Bitkép" r:id="rId7" imgW="2715004" imgH="166666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7075" y="0"/>
                        <a:ext cx="2066925" cy="1268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45" name="Object 5"/>
          <p:cNvGraphicFramePr>
            <a:graphicFrameLocks noChangeAspect="1"/>
          </p:cNvGraphicFramePr>
          <p:nvPr/>
        </p:nvGraphicFramePr>
        <p:xfrm>
          <a:off x="5867400" y="981075"/>
          <a:ext cx="2305050" cy="489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9" name="Chart" r:id="rId9" imgW="2305050" imgH="4733747" progId="Excel.Chart.8">
                  <p:embed/>
                </p:oleObj>
              </mc:Choice>
              <mc:Fallback>
                <p:oleObj name="Chart" r:id="rId9" imgW="2305050" imgH="4733747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981075"/>
                        <a:ext cx="2305050" cy="4895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1187450" y="333375"/>
            <a:ext cx="3960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mtClean="0">
                <a:solidFill>
                  <a:srgbClr val="000000"/>
                </a:solidFill>
                <a:cs typeface="Arial" charset="0"/>
              </a:rPr>
              <a:t>EXTENZIÓ - FLEXIÓ</a:t>
            </a:r>
          </a:p>
        </p:txBody>
      </p:sp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2700338" y="6308725"/>
            <a:ext cx="3384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1400" smtClean="0">
                <a:solidFill>
                  <a:srgbClr val="000000"/>
                </a:solidFill>
                <a:latin typeface="Arial" charset="0"/>
                <a:cs typeface="Arial" charset="0"/>
              </a:rPr>
              <a:t>White and Panjabi, 1978</a:t>
            </a:r>
          </a:p>
        </p:txBody>
      </p:sp>
    </p:spTree>
    <p:extLst>
      <p:ext uri="{BB962C8B-B14F-4D97-AF65-F5344CB8AC3E}">
        <p14:creationId xmlns:p14="http://schemas.microsoft.com/office/powerpoint/2010/main" val="246927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oleChartEl type="gridLegend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3843">
                                            <p:oleChartEl type="gridLegend"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oleChartEl type="series" lvl="1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3843">
                                            <p:oleChartEl type="series" lvl="1"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3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3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163843" grpId="0" bld="series"/>
      <p:bldOleChart spid="16384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4" name="Object 2"/>
          <p:cNvGraphicFramePr>
            <a:graphicFrameLocks noChangeAspect="1"/>
          </p:cNvGraphicFramePr>
          <p:nvPr/>
        </p:nvGraphicFramePr>
        <p:xfrm>
          <a:off x="1116013" y="1123950"/>
          <a:ext cx="1308100" cy="518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0" name="Photo Editor fénykép" r:id="rId3" imgW="1076475" imgH="4266667" progId="MSPhotoEd.3">
                  <p:embed/>
                </p:oleObj>
              </mc:Choice>
              <mc:Fallback>
                <p:oleObj name="Photo Editor fénykép" r:id="rId3" imgW="1076475" imgH="426666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1123950"/>
                        <a:ext cx="1308100" cy="518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867" name="Object 3"/>
          <p:cNvGraphicFramePr>
            <a:graphicFrameLocks noChangeAspect="1"/>
          </p:cNvGraphicFramePr>
          <p:nvPr/>
        </p:nvGraphicFramePr>
        <p:xfrm>
          <a:off x="2443163" y="1125538"/>
          <a:ext cx="4257675" cy="489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1" name="Chart" r:id="rId5" imgW="4257675" imgH="4867453" progId="Excel.Chart.8">
                  <p:embed/>
                </p:oleObj>
              </mc:Choice>
              <mc:Fallback>
                <p:oleObj name="Chart" r:id="rId5" imgW="4257675" imgH="4867453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3163" y="1125538"/>
                        <a:ext cx="4257675" cy="4895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6" name="AutoShape 4"/>
          <p:cNvSpPr>
            <a:spLocks noChangeArrowheads="1"/>
          </p:cNvSpPr>
          <p:nvPr/>
        </p:nvSpPr>
        <p:spPr bwMode="auto">
          <a:xfrm>
            <a:off x="1763713" y="981075"/>
            <a:ext cx="863600" cy="287338"/>
          </a:xfrm>
          <a:prstGeom prst="curvedDownArrow">
            <a:avLst>
              <a:gd name="adj1" fmla="val 3562"/>
              <a:gd name="adj2" fmla="val 120221"/>
              <a:gd name="adj3" fmla="val 7071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2400" smtClean="0">
              <a:solidFill>
                <a:srgbClr val="000000"/>
              </a:solidFill>
            </a:endParaRPr>
          </a:p>
        </p:txBody>
      </p:sp>
      <p:sp>
        <p:nvSpPr>
          <p:cNvPr id="49157" name="AutoShape 5"/>
          <p:cNvSpPr>
            <a:spLocks noChangeArrowheads="1"/>
          </p:cNvSpPr>
          <p:nvPr/>
        </p:nvSpPr>
        <p:spPr bwMode="auto">
          <a:xfrm flipH="1">
            <a:off x="900113" y="981075"/>
            <a:ext cx="863600" cy="287338"/>
          </a:xfrm>
          <a:prstGeom prst="curvedDownArrow">
            <a:avLst>
              <a:gd name="adj1" fmla="val 3562"/>
              <a:gd name="adj2" fmla="val 120221"/>
              <a:gd name="adj3" fmla="val 7071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2400" smtClean="0">
              <a:solidFill>
                <a:srgbClr val="000000"/>
              </a:solidFill>
            </a:endParaRPr>
          </a:p>
        </p:txBody>
      </p:sp>
      <p:graphicFrame>
        <p:nvGraphicFramePr>
          <p:cNvPr id="164870" name="Object 6"/>
          <p:cNvGraphicFramePr>
            <a:graphicFrameLocks noChangeAspect="1"/>
          </p:cNvGraphicFramePr>
          <p:nvPr/>
        </p:nvGraphicFramePr>
        <p:xfrm>
          <a:off x="5046663" y="1125538"/>
          <a:ext cx="2838450" cy="489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2" name="Chart" r:id="rId7" imgW="2838450" imgH="4867453" progId="Excel.Chart.8">
                  <p:embed/>
                </p:oleObj>
              </mc:Choice>
              <mc:Fallback>
                <p:oleObj name="Chart" r:id="rId7" imgW="2838450" imgH="4867453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6663" y="1125538"/>
                        <a:ext cx="2838450" cy="4895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1187450" y="333375"/>
            <a:ext cx="3960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mtClean="0">
                <a:solidFill>
                  <a:srgbClr val="000000"/>
                </a:solidFill>
                <a:cs typeface="Arial" charset="0"/>
              </a:rPr>
              <a:t>LATERÁLIS FLEXIO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2700338" y="6308725"/>
            <a:ext cx="3384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1400" smtClean="0">
                <a:solidFill>
                  <a:srgbClr val="000000"/>
                </a:solidFill>
                <a:latin typeface="Arial" charset="0"/>
                <a:cs typeface="Arial" charset="0"/>
              </a:rPr>
              <a:t>White and Panjabi, 1978</a:t>
            </a:r>
          </a:p>
        </p:txBody>
      </p:sp>
    </p:spTree>
    <p:extLst>
      <p:ext uri="{BB962C8B-B14F-4D97-AF65-F5344CB8AC3E}">
        <p14:creationId xmlns:p14="http://schemas.microsoft.com/office/powerpoint/2010/main" val="396771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4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164867" grpId="0"/>
      <p:bldOleChart spid="16487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78" name="Object 2"/>
          <p:cNvGraphicFramePr>
            <a:graphicFrameLocks noChangeAspect="1"/>
          </p:cNvGraphicFramePr>
          <p:nvPr/>
        </p:nvGraphicFramePr>
        <p:xfrm>
          <a:off x="1116013" y="1266825"/>
          <a:ext cx="1271587" cy="504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4" name="Photo Editor fénykép" r:id="rId3" imgW="1076475" imgH="4266667" progId="MSPhotoEd.3">
                  <p:embed/>
                </p:oleObj>
              </mc:Choice>
              <mc:Fallback>
                <p:oleObj name="Photo Editor fénykép" r:id="rId3" imgW="1076475" imgH="426666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1266825"/>
                        <a:ext cx="1271587" cy="5041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5891" name="Object 3"/>
          <p:cNvGraphicFramePr>
            <a:graphicFrameLocks noChangeAspect="1"/>
          </p:cNvGraphicFramePr>
          <p:nvPr/>
        </p:nvGraphicFramePr>
        <p:xfrm>
          <a:off x="2433638" y="1216025"/>
          <a:ext cx="4276725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5" name="Chart" r:id="rId5" imgW="4276725" imgH="4876800" progId="Excel.Chart.8">
                  <p:embed/>
                </p:oleObj>
              </mc:Choice>
              <mc:Fallback>
                <p:oleObj name="Chart" r:id="rId5" imgW="4276725" imgH="487680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3638" y="1216025"/>
                        <a:ext cx="4276725" cy="487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0" name="AutoShape 4"/>
          <p:cNvSpPr>
            <a:spLocks noChangeArrowheads="1"/>
          </p:cNvSpPr>
          <p:nvPr/>
        </p:nvSpPr>
        <p:spPr bwMode="auto">
          <a:xfrm>
            <a:off x="900113" y="1125538"/>
            <a:ext cx="792162" cy="431800"/>
          </a:xfrm>
          <a:prstGeom prst="curvedRightArrow">
            <a:avLst>
              <a:gd name="adj1" fmla="val 20000"/>
              <a:gd name="adj2" fmla="val 40000"/>
              <a:gd name="adj3" fmla="val 6115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2400" smtClean="0">
              <a:solidFill>
                <a:srgbClr val="000000"/>
              </a:solidFill>
            </a:endParaRPr>
          </a:p>
        </p:txBody>
      </p:sp>
      <p:sp>
        <p:nvSpPr>
          <p:cNvPr id="50181" name="AutoShape 5"/>
          <p:cNvSpPr>
            <a:spLocks noChangeArrowheads="1"/>
          </p:cNvSpPr>
          <p:nvPr/>
        </p:nvSpPr>
        <p:spPr bwMode="auto">
          <a:xfrm flipH="1">
            <a:off x="1835150" y="1125538"/>
            <a:ext cx="792163" cy="431800"/>
          </a:xfrm>
          <a:prstGeom prst="curvedRightArrow">
            <a:avLst>
              <a:gd name="adj1" fmla="val 20000"/>
              <a:gd name="adj2" fmla="val 40000"/>
              <a:gd name="adj3" fmla="val 6115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2400" smtClean="0">
              <a:solidFill>
                <a:srgbClr val="000000"/>
              </a:solidFill>
            </a:endParaRP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1187450" y="333375"/>
            <a:ext cx="3960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mtClean="0">
                <a:solidFill>
                  <a:srgbClr val="000000"/>
                </a:solidFill>
                <a:cs typeface="Arial" charset="0"/>
              </a:rPr>
              <a:t>ROTÁCIÓ</a:t>
            </a:r>
          </a:p>
        </p:txBody>
      </p:sp>
      <p:graphicFrame>
        <p:nvGraphicFramePr>
          <p:cNvPr id="165895" name="Object 7"/>
          <p:cNvGraphicFramePr>
            <a:graphicFrameLocks noChangeAspect="1"/>
          </p:cNvGraphicFramePr>
          <p:nvPr/>
        </p:nvGraphicFramePr>
        <p:xfrm>
          <a:off x="6426200" y="1216025"/>
          <a:ext cx="2609850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6" name="Chart" r:id="rId7" imgW="2609850" imgH="4876800" progId="Excel.Chart.8">
                  <p:embed/>
                </p:oleObj>
              </mc:Choice>
              <mc:Fallback>
                <p:oleObj name="Chart" r:id="rId7" imgW="2609850" imgH="487680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6200" y="1216025"/>
                        <a:ext cx="2609850" cy="487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2700338" y="6308725"/>
            <a:ext cx="3384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1400" smtClean="0">
                <a:solidFill>
                  <a:srgbClr val="000000"/>
                </a:solidFill>
                <a:latin typeface="Arial" charset="0"/>
                <a:cs typeface="Arial" charset="0"/>
              </a:rPr>
              <a:t>White and Panjabi, 1978</a:t>
            </a:r>
          </a:p>
        </p:txBody>
      </p:sp>
    </p:spTree>
    <p:extLst>
      <p:ext uri="{BB962C8B-B14F-4D97-AF65-F5344CB8AC3E}">
        <p14:creationId xmlns:p14="http://schemas.microsoft.com/office/powerpoint/2010/main" val="13144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5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5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5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165891" grpId="0"/>
      <p:bldOleChart spid="16589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6350" y="6350"/>
            <a:ext cx="9129713" cy="6851649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50000">
                <a:srgbClr val="000066"/>
              </a:gs>
              <a:gs pos="100000">
                <a:schemeClr val="accent1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23555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914400"/>
            <a:ext cx="77343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556" name="Line 4"/>
          <p:cNvSpPr>
            <a:spLocks noChangeShapeType="1"/>
          </p:cNvSpPr>
          <p:nvPr/>
        </p:nvSpPr>
        <p:spPr bwMode="auto">
          <a:xfrm>
            <a:off x="2286000" y="1189038"/>
            <a:ext cx="0" cy="4449762"/>
          </a:xfrm>
          <a:prstGeom prst="line">
            <a:avLst/>
          </a:prstGeom>
          <a:noFill/>
          <a:ln w="12700">
            <a:solidFill>
              <a:srgbClr val="99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557" name="Line 5"/>
          <p:cNvSpPr>
            <a:spLocks noChangeShapeType="1"/>
          </p:cNvSpPr>
          <p:nvPr/>
        </p:nvSpPr>
        <p:spPr bwMode="auto">
          <a:xfrm>
            <a:off x="4470400" y="1143000"/>
            <a:ext cx="0" cy="4495800"/>
          </a:xfrm>
          <a:prstGeom prst="line">
            <a:avLst/>
          </a:prstGeom>
          <a:noFill/>
          <a:ln w="12700">
            <a:solidFill>
              <a:srgbClr val="99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Line 6"/>
          <p:cNvSpPr>
            <a:spLocks noChangeShapeType="1"/>
          </p:cNvSpPr>
          <p:nvPr/>
        </p:nvSpPr>
        <p:spPr bwMode="auto">
          <a:xfrm>
            <a:off x="6959600" y="1189038"/>
            <a:ext cx="0" cy="4449762"/>
          </a:xfrm>
          <a:prstGeom prst="line">
            <a:avLst/>
          </a:prstGeom>
          <a:noFill/>
          <a:ln w="12700">
            <a:solidFill>
              <a:srgbClr val="99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1524000" y="1447800"/>
            <a:ext cx="76200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1524000" y="2819400"/>
            <a:ext cx="76200" cy="1905000"/>
          </a:xfrm>
          <a:prstGeom prst="rect">
            <a:avLst/>
          </a:prstGeom>
          <a:solidFill>
            <a:srgbClr val="FF5050"/>
          </a:solidFill>
          <a:ln w="9525">
            <a:solidFill>
              <a:srgbClr val="FF505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1524000" y="4800600"/>
            <a:ext cx="76200" cy="7620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457200" y="166688"/>
            <a:ext cx="8305800" cy="5191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800" b="1" dirty="0">
                <a:solidFill>
                  <a:srgbClr val="FFFF00"/>
                </a:solidFill>
              </a:rPr>
              <a:t>Mozgásterjedelem az egyes csigolya í</a:t>
            </a:r>
            <a:r>
              <a:rPr lang="hu-HU" sz="2800" b="1" dirty="0" smtClean="0">
                <a:solidFill>
                  <a:srgbClr val="FFFF00"/>
                </a:solidFill>
              </a:rPr>
              <a:t>zületekben</a:t>
            </a:r>
            <a:endParaRPr lang="en-GB" sz="2800" b="1" dirty="0">
              <a:solidFill>
                <a:srgbClr val="FFFF00"/>
              </a:solidFill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481898" y="6240017"/>
            <a:ext cx="7643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Előre-hátrahajlítás 	      Oldalirányú hajlítás        Forgás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stadion.com/gif/TKsplit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204864"/>
            <a:ext cx="5076825" cy="3381375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2717924" y="1124744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Csípőízületben távolítás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6350" y="6350"/>
            <a:ext cx="9129713" cy="6843713"/>
          </a:xfrm>
          <a:prstGeom prst="rect">
            <a:avLst/>
          </a:prstGeom>
          <a:gradFill rotWithShape="0">
            <a:gsLst>
              <a:gs pos="0">
                <a:srgbClr val="FF6633"/>
              </a:gs>
              <a:gs pos="100000">
                <a:srgbClr val="FF6633">
                  <a:gamma/>
                  <a:tint val="0"/>
                  <a:invGamma/>
                </a:srgbClr>
              </a:gs>
            </a:gsLst>
            <a:path path="rect">
              <a:fillToRect l="100000" t="10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274763" y="827088"/>
            <a:ext cx="6362700" cy="3943351"/>
            <a:chOff x="803" y="779"/>
            <a:chExt cx="4008" cy="2484"/>
          </a:xfrm>
        </p:grpSpPr>
        <p:sp>
          <p:nvSpPr>
            <p:cNvPr id="25604" name="Rectangle 4"/>
            <p:cNvSpPr>
              <a:spLocks noChangeArrowheads="1"/>
            </p:cNvSpPr>
            <p:nvPr/>
          </p:nvSpPr>
          <p:spPr bwMode="auto">
            <a:xfrm>
              <a:off x="803" y="2624"/>
              <a:ext cx="766" cy="615"/>
            </a:xfrm>
            <a:prstGeom prst="rect">
              <a:avLst/>
            </a:prstGeom>
            <a:solidFill>
              <a:srgbClr val="80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05" name="Rectangle 5"/>
            <p:cNvSpPr>
              <a:spLocks noChangeArrowheads="1"/>
            </p:cNvSpPr>
            <p:nvPr/>
          </p:nvSpPr>
          <p:spPr bwMode="auto">
            <a:xfrm>
              <a:off x="803" y="2008"/>
              <a:ext cx="774" cy="572"/>
            </a:xfrm>
            <a:prstGeom prst="rect">
              <a:avLst/>
            </a:prstGeom>
            <a:solidFill>
              <a:srgbClr val="80FF8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06" name="Rectangle 6"/>
            <p:cNvSpPr>
              <a:spLocks noChangeArrowheads="1"/>
            </p:cNvSpPr>
            <p:nvPr/>
          </p:nvSpPr>
          <p:spPr bwMode="auto">
            <a:xfrm>
              <a:off x="803" y="1340"/>
              <a:ext cx="766" cy="634"/>
            </a:xfrm>
            <a:prstGeom prst="rect">
              <a:avLst/>
            </a:prstGeom>
            <a:solidFill>
              <a:srgbClr val="FFFF8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08" name="Rectangle 8"/>
            <p:cNvSpPr>
              <a:spLocks noChangeArrowheads="1"/>
            </p:cNvSpPr>
            <p:nvPr/>
          </p:nvSpPr>
          <p:spPr bwMode="auto">
            <a:xfrm>
              <a:off x="2304" y="779"/>
              <a:ext cx="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GB"/>
            </a:p>
          </p:txBody>
        </p:sp>
        <p:sp>
          <p:nvSpPr>
            <p:cNvPr id="25609" name="Rectangle 9"/>
            <p:cNvSpPr>
              <a:spLocks noChangeArrowheads="1"/>
            </p:cNvSpPr>
            <p:nvPr/>
          </p:nvSpPr>
          <p:spPr bwMode="auto">
            <a:xfrm>
              <a:off x="1704" y="1253"/>
              <a:ext cx="3106" cy="191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10" name="Freeform 10"/>
            <p:cNvSpPr>
              <a:spLocks/>
            </p:cNvSpPr>
            <p:nvPr/>
          </p:nvSpPr>
          <p:spPr bwMode="auto">
            <a:xfrm>
              <a:off x="1612" y="1253"/>
              <a:ext cx="92" cy="2009"/>
            </a:xfrm>
            <a:custGeom>
              <a:avLst/>
              <a:gdLst/>
              <a:ahLst/>
              <a:cxnLst>
                <a:cxn ang="0">
                  <a:pos x="371" y="7655"/>
                </a:cxn>
                <a:cxn ang="0">
                  <a:pos x="0" y="8036"/>
                </a:cxn>
                <a:cxn ang="0">
                  <a:pos x="0" y="381"/>
                </a:cxn>
                <a:cxn ang="0">
                  <a:pos x="371" y="0"/>
                </a:cxn>
                <a:cxn ang="0">
                  <a:pos x="371" y="7655"/>
                </a:cxn>
              </a:cxnLst>
              <a:rect l="0" t="0" r="r" b="b"/>
              <a:pathLst>
                <a:path w="371" h="8036">
                  <a:moveTo>
                    <a:pt x="371" y="7655"/>
                  </a:moveTo>
                  <a:lnTo>
                    <a:pt x="0" y="8036"/>
                  </a:lnTo>
                  <a:lnTo>
                    <a:pt x="0" y="381"/>
                  </a:lnTo>
                  <a:lnTo>
                    <a:pt x="371" y="0"/>
                  </a:lnTo>
                  <a:lnTo>
                    <a:pt x="371" y="765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11" name="Freeform 11"/>
            <p:cNvSpPr>
              <a:spLocks/>
            </p:cNvSpPr>
            <p:nvPr/>
          </p:nvSpPr>
          <p:spPr bwMode="auto">
            <a:xfrm>
              <a:off x="1612" y="3166"/>
              <a:ext cx="3198" cy="96"/>
            </a:xfrm>
            <a:custGeom>
              <a:avLst/>
              <a:gdLst/>
              <a:ahLst/>
              <a:cxnLst>
                <a:cxn ang="0">
                  <a:pos x="371" y="0"/>
                </a:cxn>
                <a:cxn ang="0">
                  <a:pos x="12796" y="0"/>
                </a:cxn>
                <a:cxn ang="0">
                  <a:pos x="12426" y="381"/>
                </a:cxn>
                <a:cxn ang="0">
                  <a:pos x="0" y="381"/>
                </a:cxn>
                <a:cxn ang="0">
                  <a:pos x="371" y="0"/>
                </a:cxn>
              </a:cxnLst>
              <a:rect l="0" t="0" r="r" b="b"/>
              <a:pathLst>
                <a:path w="12796" h="381">
                  <a:moveTo>
                    <a:pt x="371" y="0"/>
                  </a:moveTo>
                  <a:lnTo>
                    <a:pt x="12796" y="0"/>
                  </a:lnTo>
                  <a:lnTo>
                    <a:pt x="12426" y="381"/>
                  </a:lnTo>
                  <a:lnTo>
                    <a:pt x="0" y="381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12" name="Line 12"/>
            <p:cNvSpPr>
              <a:spLocks noChangeShapeType="1"/>
            </p:cNvSpPr>
            <p:nvPr/>
          </p:nvSpPr>
          <p:spPr bwMode="auto">
            <a:xfrm flipV="1">
              <a:off x="1704" y="1253"/>
              <a:ext cx="1" cy="19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13" name="Line 13"/>
            <p:cNvSpPr>
              <a:spLocks noChangeShapeType="1"/>
            </p:cNvSpPr>
            <p:nvPr/>
          </p:nvSpPr>
          <p:spPr bwMode="auto">
            <a:xfrm flipV="1">
              <a:off x="1859" y="1253"/>
              <a:ext cx="1" cy="19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14" name="Line 14"/>
            <p:cNvSpPr>
              <a:spLocks noChangeShapeType="1"/>
            </p:cNvSpPr>
            <p:nvPr/>
          </p:nvSpPr>
          <p:spPr bwMode="auto">
            <a:xfrm flipV="1">
              <a:off x="2015" y="1253"/>
              <a:ext cx="1" cy="19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15" name="Line 15"/>
            <p:cNvSpPr>
              <a:spLocks noChangeShapeType="1"/>
            </p:cNvSpPr>
            <p:nvPr/>
          </p:nvSpPr>
          <p:spPr bwMode="auto">
            <a:xfrm flipV="1">
              <a:off x="2170" y="1253"/>
              <a:ext cx="1" cy="19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16" name="Line 16"/>
            <p:cNvSpPr>
              <a:spLocks noChangeShapeType="1"/>
            </p:cNvSpPr>
            <p:nvPr/>
          </p:nvSpPr>
          <p:spPr bwMode="auto">
            <a:xfrm flipV="1">
              <a:off x="2325" y="1253"/>
              <a:ext cx="1" cy="19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17" name="Line 17"/>
            <p:cNvSpPr>
              <a:spLocks noChangeShapeType="1"/>
            </p:cNvSpPr>
            <p:nvPr/>
          </p:nvSpPr>
          <p:spPr bwMode="auto">
            <a:xfrm flipV="1">
              <a:off x="2481" y="1253"/>
              <a:ext cx="1" cy="19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18" name="Line 18"/>
            <p:cNvSpPr>
              <a:spLocks noChangeShapeType="1"/>
            </p:cNvSpPr>
            <p:nvPr/>
          </p:nvSpPr>
          <p:spPr bwMode="auto">
            <a:xfrm flipV="1">
              <a:off x="2636" y="1253"/>
              <a:ext cx="1" cy="19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19" name="Line 19"/>
            <p:cNvSpPr>
              <a:spLocks noChangeShapeType="1"/>
            </p:cNvSpPr>
            <p:nvPr/>
          </p:nvSpPr>
          <p:spPr bwMode="auto">
            <a:xfrm flipV="1">
              <a:off x="2791" y="1253"/>
              <a:ext cx="1" cy="19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0" name="Line 20"/>
            <p:cNvSpPr>
              <a:spLocks noChangeShapeType="1"/>
            </p:cNvSpPr>
            <p:nvPr/>
          </p:nvSpPr>
          <p:spPr bwMode="auto">
            <a:xfrm flipV="1">
              <a:off x="2947" y="1253"/>
              <a:ext cx="1" cy="19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1" name="Line 21"/>
            <p:cNvSpPr>
              <a:spLocks noChangeShapeType="1"/>
            </p:cNvSpPr>
            <p:nvPr/>
          </p:nvSpPr>
          <p:spPr bwMode="auto">
            <a:xfrm flipV="1">
              <a:off x="3102" y="1253"/>
              <a:ext cx="1" cy="19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2" name="Line 22"/>
            <p:cNvSpPr>
              <a:spLocks noChangeShapeType="1"/>
            </p:cNvSpPr>
            <p:nvPr/>
          </p:nvSpPr>
          <p:spPr bwMode="auto">
            <a:xfrm flipV="1">
              <a:off x="3257" y="1253"/>
              <a:ext cx="1" cy="19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3" name="Line 23"/>
            <p:cNvSpPr>
              <a:spLocks noChangeShapeType="1"/>
            </p:cNvSpPr>
            <p:nvPr/>
          </p:nvSpPr>
          <p:spPr bwMode="auto">
            <a:xfrm flipV="1">
              <a:off x="3412" y="1253"/>
              <a:ext cx="1" cy="19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4" name="Line 24"/>
            <p:cNvSpPr>
              <a:spLocks noChangeShapeType="1"/>
            </p:cNvSpPr>
            <p:nvPr/>
          </p:nvSpPr>
          <p:spPr bwMode="auto">
            <a:xfrm flipV="1">
              <a:off x="3568" y="1253"/>
              <a:ext cx="1" cy="19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5" name="Line 25"/>
            <p:cNvSpPr>
              <a:spLocks noChangeShapeType="1"/>
            </p:cNvSpPr>
            <p:nvPr/>
          </p:nvSpPr>
          <p:spPr bwMode="auto">
            <a:xfrm flipV="1">
              <a:off x="3723" y="1253"/>
              <a:ext cx="1" cy="19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6" name="Line 26"/>
            <p:cNvSpPr>
              <a:spLocks noChangeShapeType="1"/>
            </p:cNvSpPr>
            <p:nvPr/>
          </p:nvSpPr>
          <p:spPr bwMode="auto">
            <a:xfrm flipV="1">
              <a:off x="3879" y="1253"/>
              <a:ext cx="1" cy="19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7" name="Line 27"/>
            <p:cNvSpPr>
              <a:spLocks noChangeShapeType="1"/>
            </p:cNvSpPr>
            <p:nvPr/>
          </p:nvSpPr>
          <p:spPr bwMode="auto">
            <a:xfrm flipV="1">
              <a:off x="4034" y="1253"/>
              <a:ext cx="1" cy="19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8" name="Line 28"/>
            <p:cNvSpPr>
              <a:spLocks noChangeShapeType="1"/>
            </p:cNvSpPr>
            <p:nvPr/>
          </p:nvSpPr>
          <p:spPr bwMode="auto">
            <a:xfrm flipV="1">
              <a:off x="4189" y="1253"/>
              <a:ext cx="1" cy="19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9" name="Line 29"/>
            <p:cNvSpPr>
              <a:spLocks noChangeShapeType="1"/>
            </p:cNvSpPr>
            <p:nvPr/>
          </p:nvSpPr>
          <p:spPr bwMode="auto">
            <a:xfrm flipV="1">
              <a:off x="4345" y="1253"/>
              <a:ext cx="1" cy="19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0" name="Line 30"/>
            <p:cNvSpPr>
              <a:spLocks noChangeShapeType="1"/>
            </p:cNvSpPr>
            <p:nvPr/>
          </p:nvSpPr>
          <p:spPr bwMode="auto">
            <a:xfrm flipV="1">
              <a:off x="4500" y="1253"/>
              <a:ext cx="1" cy="19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1" name="Line 31"/>
            <p:cNvSpPr>
              <a:spLocks noChangeShapeType="1"/>
            </p:cNvSpPr>
            <p:nvPr/>
          </p:nvSpPr>
          <p:spPr bwMode="auto">
            <a:xfrm flipV="1">
              <a:off x="4655" y="1253"/>
              <a:ext cx="1" cy="19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2" name="Line 32"/>
            <p:cNvSpPr>
              <a:spLocks noChangeShapeType="1"/>
            </p:cNvSpPr>
            <p:nvPr/>
          </p:nvSpPr>
          <p:spPr bwMode="auto">
            <a:xfrm flipV="1">
              <a:off x="4810" y="1253"/>
              <a:ext cx="1" cy="19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3" name="Line 33"/>
            <p:cNvSpPr>
              <a:spLocks noChangeShapeType="1"/>
            </p:cNvSpPr>
            <p:nvPr/>
          </p:nvSpPr>
          <p:spPr bwMode="auto">
            <a:xfrm flipV="1">
              <a:off x="1612" y="3166"/>
              <a:ext cx="92" cy="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4" name="Line 34"/>
            <p:cNvSpPr>
              <a:spLocks noChangeShapeType="1"/>
            </p:cNvSpPr>
            <p:nvPr/>
          </p:nvSpPr>
          <p:spPr bwMode="auto">
            <a:xfrm flipV="1">
              <a:off x="1767" y="3166"/>
              <a:ext cx="92" cy="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5" name="Line 35"/>
            <p:cNvSpPr>
              <a:spLocks noChangeShapeType="1"/>
            </p:cNvSpPr>
            <p:nvPr/>
          </p:nvSpPr>
          <p:spPr bwMode="auto">
            <a:xfrm flipV="1">
              <a:off x="1922" y="3166"/>
              <a:ext cx="93" cy="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6" name="Line 36"/>
            <p:cNvSpPr>
              <a:spLocks noChangeShapeType="1"/>
            </p:cNvSpPr>
            <p:nvPr/>
          </p:nvSpPr>
          <p:spPr bwMode="auto">
            <a:xfrm flipV="1">
              <a:off x="2078" y="3166"/>
              <a:ext cx="92" cy="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7" name="Line 37"/>
            <p:cNvSpPr>
              <a:spLocks noChangeShapeType="1"/>
            </p:cNvSpPr>
            <p:nvPr/>
          </p:nvSpPr>
          <p:spPr bwMode="auto">
            <a:xfrm flipV="1">
              <a:off x="2233" y="3166"/>
              <a:ext cx="92" cy="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8" name="Line 38"/>
            <p:cNvSpPr>
              <a:spLocks noChangeShapeType="1"/>
            </p:cNvSpPr>
            <p:nvPr/>
          </p:nvSpPr>
          <p:spPr bwMode="auto">
            <a:xfrm flipV="1">
              <a:off x="2388" y="3166"/>
              <a:ext cx="93" cy="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9" name="Line 39"/>
            <p:cNvSpPr>
              <a:spLocks noChangeShapeType="1"/>
            </p:cNvSpPr>
            <p:nvPr/>
          </p:nvSpPr>
          <p:spPr bwMode="auto">
            <a:xfrm flipV="1">
              <a:off x="2543" y="3166"/>
              <a:ext cx="93" cy="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40" name="Line 40"/>
            <p:cNvSpPr>
              <a:spLocks noChangeShapeType="1"/>
            </p:cNvSpPr>
            <p:nvPr/>
          </p:nvSpPr>
          <p:spPr bwMode="auto">
            <a:xfrm flipV="1">
              <a:off x="2699" y="3166"/>
              <a:ext cx="92" cy="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41" name="Line 41"/>
            <p:cNvSpPr>
              <a:spLocks noChangeShapeType="1"/>
            </p:cNvSpPr>
            <p:nvPr/>
          </p:nvSpPr>
          <p:spPr bwMode="auto">
            <a:xfrm flipV="1">
              <a:off x="2854" y="3166"/>
              <a:ext cx="93" cy="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42" name="Line 42"/>
            <p:cNvSpPr>
              <a:spLocks noChangeShapeType="1"/>
            </p:cNvSpPr>
            <p:nvPr/>
          </p:nvSpPr>
          <p:spPr bwMode="auto">
            <a:xfrm flipV="1">
              <a:off x="3009" y="3166"/>
              <a:ext cx="93" cy="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43" name="Line 43"/>
            <p:cNvSpPr>
              <a:spLocks noChangeShapeType="1"/>
            </p:cNvSpPr>
            <p:nvPr/>
          </p:nvSpPr>
          <p:spPr bwMode="auto">
            <a:xfrm flipV="1">
              <a:off x="3165" y="3166"/>
              <a:ext cx="92" cy="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44" name="Line 44"/>
            <p:cNvSpPr>
              <a:spLocks noChangeShapeType="1"/>
            </p:cNvSpPr>
            <p:nvPr/>
          </p:nvSpPr>
          <p:spPr bwMode="auto">
            <a:xfrm flipV="1">
              <a:off x="3320" y="3166"/>
              <a:ext cx="92" cy="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45" name="Line 45"/>
            <p:cNvSpPr>
              <a:spLocks noChangeShapeType="1"/>
            </p:cNvSpPr>
            <p:nvPr/>
          </p:nvSpPr>
          <p:spPr bwMode="auto">
            <a:xfrm flipV="1">
              <a:off x="3475" y="3166"/>
              <a:ext cx="93" cy="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46" name="Line 46"/>
            <p:cNvSpPr>
              <a:spLocks noChangeShapeType="1"/>
            </p:cNvSpPr>
            <p:nvPr/>
          </p:nvSpPr>
          <p:spPr bwMode="auto">
            <a:xfrm flipV="1">
              <a:off x="3631" y="3166"/>
              <a:ext cx="92" cy="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47" name="Line 47"/>
            <p:cNvSpPr>
              <a:spLocks noChangeShapeType="1"/>
            </p:cNvSpPr>
            <p:nvPr/>
          </p:nvSpPr>
          <p:spPr bwMode="auto">
            <a:xfrm flipV="1">
              <a:off x="3786" y="3166"/>
              <a:ext cx="93" cy="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48" name="Line 48"/>
            <p:cNvSpPr>
              <a:spLocks noChangeShapeType="1"/>
            </p:cNvSpPr>
            <p:nvPr/>
          </p:nvSpPr>
          <p:spPr bwMode="auto">
            <a:xfrm flipV="1">
              <a:off x="3941" y="3166"/>
              <a:ext cx="93" cy="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49" name="Line 49"/>
            <p:cNvSpPr>
              <a:spLocks noChangeShapeType="1"/>
            </p:cNvSpPr>
            <p:nvPr/>
          </p:nvSpPr>
          <p:spPr bwMode="auto">
            <a:xfrm flipV="1">
              <a:off x="4096" y="3166"/>
              <a:ext cx="93" cy="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0" name="Line 50"/>
            <p:cNvSpPr>
              <a:spLocks noChangeShapeType="1"/>
            </p:cNvSpPr>
            <p:nvPr/>
          </p:nvSpPr>
          <p:spPr bwMode="auto">
            <a:xfrm flipV="1">
              <a:off x="4252" y="3166"/>
              <a:ext cx="93" cy="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1" name="Line 51"/>
            <p:cNvSpPr>
              <a:spLocks noChangeShapeType="1"/>
            </p:cNvSpPr>
            <p:nvPr/>
          </p:nvSpPr>
          <p:spPr bwMode="auto">
            <a:xfrm flipV="1">
              <a:off x="4407" y="3166"/>
              <a:ext cx="93" cy="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2" name="Line 52"/>
            <p:cNvSpPr>
              <a:spLocks noChangeShapeType="1"/>
            </p:cNvSpPr>
            <p:nvPr/>
          </p:nvSpPr>
          <p:spPr bwMode="auto">
            <a:xfrm flipV="1">
              <a:off x="4563" y="3166"/>
              <a:ext cx="92" cy="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3" name="Line 53"/>
            <p:cNvSpPr>
              <a:spLocks noChangeShapeType="1"/>
            </p:cNvSpPr>
            <p:nvPr/>
          </p:nvSpPr>
          <p:spPr bwMode="auto">
            <a:xfrm flipV="1">
              <a:off x="4718" y="3166"/>
              <a:ext cx="92" cy="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4" name="Line 54"/>
            <p:cNvSpPr>
              <a:spLocks noChangeShapeType="1"/>
            </p:cNvSpPr>
            <p:nvPr/>
          </p:nvSpPr>
          <p:spPr bwMode="auto">
            <a:xfrm>
              <a:off x="1704" y="3166"/>
              <a:ext cx="310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5" name="Line 55"/>
            <p:cNvSpPr>
              <a:spLocks noChangeShapeType="1"/>
            </p:cNvSpPr>
            <p:nvPr/>
          </p:nvSpPr>
          <p:spPr bwMode="auto">
            <a:xfrm flipV="1">
              <a:off x="4810" y="1253"/>
              <a:ext cx="1" cy="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6" name="Line 56"/>
            <p:cNvSpPr>
              <a:spLocks noChangeShapeType="1"/>
            </p:cNvSpPr>
            <p:nvPr/>
          </p:nvSpPr>
          <p:spPr bwMode="auto">
            <a:xfrm flipH="1">
              <a:off x="1704" y="1253"/>
              <a:ext cx="310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7" name="Line 57"/>
            <p:cNvSpPr>
              <a:spLocks noChangeShapeType="1"/>
            </p:cNvSpPr>
            <p:nvPr/>
          </p:nvSpPr>
          <p:spPr bwMode="auto">
            <a:xfrm>
              <a:off x="1704" y="1253"/>
              <a:ext cx="1" cy="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8" name="Line 58"/>
            <p:cNvSpPr>
              <a:spLocks noChangeShapeType="1"/>
            </p:cNvSpPr>
            <p:nvPr/>
          </p:nvSpPr>
          <p:spPr bwMode="auto">
            <a:xfrm flipH="1">
              <a:off x="1612" y="3166"/>
              <a:ext cx="92" cy="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9" name="Line 59"/>
            <p:cNvSpPr>
              <a:spLocks noChangeShapeType="1"/>
            </p:cNvSpPr>
            <p:nvPr/>
          </p:nvSpPr>
          <p:spPr bwMode="auto">
            <a:xfrm flipV="1">
              <a:off x="1612" y="1348"/>
              <a:ext cx="1" cy="191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60" name="Line 60"/>
            <p:cNvSpPr>
              <a:spLocks noChangeShapeType="1"/>
            </p:cNvSpPr>
            <p:nvPr/>
          </p:nvSpPr>
          <p:spPr bwMode="auto">
            <a:xfrm flipV="1">
              <a:off x="1612" y="1253"/>
              <a:ext cx="92" cy="9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61" name="Line 61"/>
            <p:cNvSpPr>
              <a:spLocks noChangeShapeType="1"/>
            </p:cNvSpPr>
            <p:nvPr/>
          </p:nvSpPr>
          <p:spPr bwMode="auto">
            <a:xfrm>
              <a:off x="1704" y="1253"/>
              <a:ext cx="1" cy="1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62" name="Line 62"/>
            <p:cNvSpPr>
              <a:spLocks noChangeShapeType="1"/>
            </p:cNvSpPr>
            <p:nvPr/>
          </p:nvSpPr>
          <p:spPr bwMode="auto">
            <a:xfrm>
              <a:off x="1704" y="3166"/>
              <a:ext cx="310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63" name="Line 63"/>
            <p:cNvSpPr>
              <a:spLocks noChangeShapeType="1"/>
            </p:cNvSpPr>
            <p:nvPr/>
          </p:nvSpPr>
          <p:spPr bwMode="auto">
            <a:xfrm flipH="1">
              <a:off x="4718" y="3166"/>
              <a:ext cx="92" cy="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64" name="Line 64"/>
            <p:cNvSpPr>
              <a:spLocks noChangeShapeType="1"/>
            </p:cNvSpPr>
            <p:nvPr/>
          </p:nvSpPr>
          <p:spPr bwMode="auto">
            <a:xfrm flipH="1">
              <a:off x="1612" y="3262"/>
              <a:ext cx="310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65" name="Line 65"/>
            <p:cNvSpPr>
              <a:spLocks noChangeShapeType="1"/>
            </p:cNvSpPr>
            <p:nvPr/>
          </p:nvSpPr>
          <p:spPr bwMode="auto">
            <a:xfrm flipV="1">
              <a:off x="1612" y="3166"/>
              <a:ext cx="92" cy="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66" name="Freeform 66"/>
            <p:cNvSpPr>
              <a:spLocks/>
            </p:cNvSpPr>
            <p:nvPr/>
          </p:nvSpPr>
          <p:spPr bwMode="auto">
            <a:xfrm>
              <a:off x="1684" y="2609"/>
              <a:ext cx="10" cy="147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0" y="590"/>
                </a:cxn>
                <a:cxn ang="0">
                  <a:pos x="36" y="552"/>
                </a:cxn>
                <a:cxn ang="0">
                  <a:pos x="36" y="0"/>
                </a:cxn>
                <a:cxn ang="0">
                  <a:pos x="0" y="37"/>
                </a:cxn>
              </a:cxnLst>
              <a:rect l="0" t="0" r="r" b="b"/>
              <a:pathLst>
                <a:path w="36" h="590">
                  <a:moveTo>
                    <a:pt x="0" y="37"/>
                  </a:moveTo>
                  <a:lnTo>
                    <a:pt x="0" y="590"/>
                  </a:lnTo>
                  <a:lnTo>
                    <a:pt x="36" y="552"/>
                  </a:lnTo>
                  <a:lnTo>
                    <a:pt x="36" y="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001F5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67" name="Freeform 67"/>
            <p:cNvSpPr>
              <a:spLocks/>
            </p:cNvSpPr>
            <p:nvPr/>
          </p:nvSpPr>
          <p:spPr bwMode="auto">
            <a:xfrm>
              <a:off x="1684" y="2609"/>
              <a:ext cx="10" cy="147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0" y="590"/>
                </a:cxn>
                <a:cxn ang="0">
                  <a:pos x="36" y="552"/>
                </a:cxn>
                <a:cxn ang="0">
                  <a:pos x="36" y="0"/>
                </a:cxn>
                <a:cxn ang="0">
                  <a:pos x="0" y="37"/>
                </a:cxn>
              </a:cxnLst>
              <a:rect l="0" t="0" r="r" b="b"/>
              <a:pathLst>
                <a:path w="36" h="590">
                  <a:moveTo>
                    <a:pt x="0" y="37"/>
                  </a:moveTo>
                  <a:lnTo>
                    <a:pt x="0" y="590"/>
                  </a:lnTo>
                  <a:lnTo>
                    <a:pt x="36" y="552"/>
                  </a:lnTo>
                  <a:lnTo>
                    <a:pt x="36" y="0"/>
                  </a:lnTo>
                  <a:lnTo>
                    <a:pt x="0" y="3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68" name="Freeform 68"/>
            <p:cNvSpPr>
              <a:spLocks/>
            </p:cNvSpPr>
            <p:nvPr/>
          </p:nvSpPr>
          <p:spPr bwMode="auto">
            <a:xfrm>
              <a:off x="1653" y="2609"/>
              <a:ext cx="41" cy="9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125" y="37"/>
                </a:cxn>
                <a:cxn ang="0">
                  <a:pos x="161" y="0"/>
                </a:cxn>
                <a:cxn ang="0">
                  <a:pos x="37" y="0"/>
                </a:cxn>
                <a:cxn ang="0">
                  <a:pos x="0" y="37"/>
                </a:cxn>
              </a:cxnLst>
              <a:rect l="0" t="0" r="r" b="b"/>
              <a:pathLst>
                <a:path w="161" h="37">
                  <a:moveTo>
                    <a:pt x="0" y="37"/>
                  </a:moveTo>
                  <a:lnTo>
                    <a:pt x="125" y="37"/>
                  </a:lnTo>
                  <a:lnTo>
                    <a:pt x="161" y="0"/>
                  </a:lnTo>
                  <a:lnTo>
                    <a:pt x="37" y="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00308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69" name="Freeform 69"/>
            <p:cNvSpPr>
              <a:spLocks/>
            </p:cNvSpPr>
            <p:nvPr/>
          </p:nvSpPr>
          <p:spPr bwMode="auto">
            <a:xfrm>
              <a:off x="1653" y="2609"/>
              <a:ext cx="41" cy="9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125" y="37"/>
                </a:cxn>
                <a:cxn ang="0">
                  <a:pos x="161" y="0"/>
                </a:cxn>
                <a:cxn ang="0">
                  <a:pos x="37" y="0"/>
                </a:cxn>
                <a:cxn ang="0">
                  <a:pos x="0" y="37"/>
                </a:cxn>
              </a:cxnLst>
              <a:rect l="0" t="0" r="r" b="b"/>
              <a:pathLst>
                <a:path w="161" h="37">
                  <a:moveTo>
                    <a:pt x="0" y="37"/>
                  </a:moveTo>
                  <a:lnTo>
                    <a:pt x="125" y="37"/>
                  </a:lnTo>
                  <a:lnTo>
                    <a:pt x="161" y="0"/>
                  </a:lnTo>
                  <a:lnTo>
                    <a:pt x="37" y="0"/>
                  </a:lnTo>
                  <a:lnTo>
                    <a:pt x="0" y="3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70" name="Rectangle 70"/>
            <p:cNvSpPr>
              <a:spLocks noChangeArrowheads="1"/>
            </p:cNvSpPr>
            <p:nvPr/>
          </p:nvSpPr>
          <p:spPr bwMode="auto">
            <a:xfrm>
              <a:off x="1653" y="2618"/>
              <a:ext cx="31" cy="138"/>
            </a:xfrm>
            <a:prstGeom prst="rect">
              <a:avLst/>
            </a:prstGeom>
            <a:solidFill>
              <a:srgbClr val="0040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71" name="Rectangle 71"/>
            <p:cNvSpPr>
              <a:spLocks noChangeArrowheads="1"/>
            </p:cNvSpPr>
            <p:nvPr/>
          </p:nvSpPr>
          <p:spPr bwMode="auto">
            <a:xfrm>
              <a:off x="1656" y="2621"/>
              <a:ext cx="25" cy="13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72" name="Freeform 72"/>
            <p:cNvSpPr>
              <a:spLocks/>
            </p:cNvSpPr>
            <p:nvPr/>
          </p:nvSpPr>
          <p:spPr bwMode="auto">
            <a:xfrm>
              <a:off x="3144" y="2609"/>
              <a:ext cx="9" cy="147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0" y="590"/>
                </a:cxn>
                <a:cxn ang="0">
                  <a:pos x="38" y="552"/>
                </a:cxn>
                <a:cxn ang="0">
                  <a:pos x="38" y="0"/>
                </a:cxn>
                <a:cxn ang="0">
                  <a:pos x="0" y="37"/>
                </a:cxn>
              </a:cxnLst>
              <a:rect l="0" t="0" r="r" b="b"/>
              <a:pathLst>
                <a:path w="38" h="590">
                  <a:moveTo>
                    <a:pt x="0" y="37"/>
                  </a:moveTo>
                  <a:lnTo>
                    <a:pt x="0" y="590"/>
                  </a:lnTo>
                  <a:lnTo>
                    <a:pt x="38" y="552"/>
                  </a:lnTo>
                  <a:lnTo>
                    <a:pt x="38" y="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5F0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73" name="Freeform 73"/>
            <p:cNvSpPr>
              <a:spLocks/>
            </p:cNvSpPr>
            <p:nvPr/>
          </p:nvSpPr>
          <p:spPr bwMode="auto">
            <a:xfrm>
              <a:off x="3144" y="2609"/>
              <a:ext cx="9" cy="147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0" y="590"/>
                </a:cxn>
                <a:cxn ang="0">
                  <a:pos x="38" y="552"/>
                </a:cxn>
                <a:cxn ang="0">
                  <a:pos x="38" y="0"/>
                </a:cxn>
                <a:cxn ang="0">
                  <a:pos x="0" y="37"/>
                </a:cxn>
              </a:cxnLst>
              <a:rect l="0" t="0" r="r" b="b"/>
              <a:pathLst>
                <a:path w="38" h="590">
                  <a:moveTo>
                    <a:pt x="0" y="37"/>
                  </a:moveTo>
                  <a:lnTo>
                    <a:pt x="0" y="590"/>
                  </a:lnTo>
                  <a:lnTo>
                    <a:pt x="38" y="552"/>
                  </a:lnTo>
                  <a:lnTo>
                    <a:pt x="38" y="0"/>
                  </a:lnTo>
                  <a:lnTo>
                    <a:pt x="0" y="3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74" name="Freeform 74"/>
            <p:cNvSpPr>
              <a:spLocks/>
            </p:cNvSpPr>
            <p:nvPr/>
          </p:nvSpPr>
          <p:spPr bwMode="auto">
            <a:xfrm>
              <a:off x="1684" y="2609"/>
              <a:ext cx="1469" cy="9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5838" y="37"/>
                </a:cxn>
                <a:cxn ang="0">
                  <a:pos x="5876" y="0"/>
                </a:cxn>
                <a:cxn ang="0">
                  <a:pos x="36" y="0"/>
                </a:cxn>
                <a:cxn ang="0">
                  <a:pos x="0" y="37"/>
                </a:cxn>
              </a:cxnLst>
              <a:rect l="0" t="0" r="r" b="b"/>
              <a:pathLst>
                <a:path w="5876" h="37">
                  <a:moveTo>
                    <a:pt x="0" y="37"/>
                  </a:moveTo>
                  <a:lnTo>
                    <a:pt x="5838" y="37"/>
                  </a:lnTo>
                  <a:lnTo>
                    <a:pt x="5876" y="0"/>
                  </a:lnTo>
                  <a:lnTo>
                    <a:pt x="36" y="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8F17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75" name="Freeform 75"/>
            <p:cNvSpPr>
              <a:spLocks/>
            </p:cNvSpPr>
            <p:nvPr/>
          </p:nvSpPr>
          <p:spPr bwMode="auto">
            <a:xfrm>
              <a:off x="1684" y="2609"/>
              <a:ext cx="1469" cy="9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5838" y="37"/>
                </a:cxn>
                <a:cxn ang="0">
                  <a:pos x="5876" y="0"/>
                </a:cxn>
                <a:cxn ang="0">
                  <a:pos x="36" y="0"/>
                </a:cxn>
                <a:cxn ang="0">
                  <a:pos x="0" y="37"/>
                </a:cxn>
              </a:cxnLst>
              <a:rect l="0" t="0" r="r" b="b"/>
              <a:pathLst>
                <a:path w="5876" h="37">
                  <a:moveTo>
                    <a:pt x="0" y="37"/>
                  </a:moveTo>
                  <a:lnTo>
                    <a:pt x="5838" y="37"/>
                  </a:lnTo>
                  <a:lnTo>
                    <a:pt x="5876" y="0"/>
                  </a:lnTo>
                  <a:lnTo>
                    <a:pt x="36" y="0"/>
                  </a:lnTo>
                  <a:lnTo>
                    <a:pt x="0" y="3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76" name="Rectangle 76"/>
            <p:cNvSpPr>
              <a:spLocks noChangeArrowheads="1"/>
            </p:cNvSpPr>
            <p:nvPr/>
          </p:nvSpPr>
          <p:spPr bwMode="auto">
            <a:xfrm>
              <a:off x="1684" y="2618"/>
              <a:ext cx="1460" cy="138"/>
            </a:xfrm>
            <a:prstGeom prst="rect">
              <a:avLst/>
            </a:prstGeom>
            <a:solidFill>
              <a:srgbClr val="BF2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77" name="Rectangle 77"/>
            <p:cNvSpPr>
              <a:spLocks noChangeArrowheads="1"/>
            </p:cNvSpPr>
            <p:nvPr/>
          </p:nvSpPr>
          <p:spPr bwMode="auto">
            <a:xfrm>
              <a:off x="1687" y="2621"/>
              <a:ext cx="1454" cy="13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78" name="Freeform 78"/>
            <p:cNvSpPr>
              <a:spLocks/>
            </p:cNvSpPr>
            <p:nvPr/>
          </p:nvSpPr>
          <p:spPr bwMode="auto">
            <a:xfrm>
              <a:off x="3393" y="2609"/>
              <a:ext cx="9" cy="147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0" y="590"/>
                </a:cxn>
                <a:cxn ang="0">
                  <a:pos x="36" y="552"/>
                </a:cxn>
                <a:cxn ang="0">
                  <a:pos x="36" y="0"/>
                </a:cxn>
                <a:cxn ang="0">
                  <a:pos x="0" y="37"/>
                </a:cxn>
              </a:cxnLst>
              <a:rect l="0" t="0" r="r" b="b"/>
              <a:pathLst>
                <a:path w="36" h="590">
                  <a:moveTo>
                    <a:pt x="0" y="37"/>
                  </a:moveTo>
                  <a:lnTo>
                    <a:pt x="0" y="590"/>
                  </a:lnTo>
                  <a:lnTo>
                    <a:pt x="36" y="552"/>
                  </a:lnTo>
                  <a:lnTo>
                    <a:pt x="36" y="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7F3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79" name="Freeform 79"/>
            <p:cNvSpPr>
              <a:spLocks/>
            </p:cNvSpPr>
            <p:nvPr/>
          </p:nvSpPr>
          <p:spPr bwMode="auto">
            <a:xfrm>
              <a:off x="3393" y="2609"/>
              <a:ext cx="9" cy="147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0" y="590"/>
                </a:cxn>
                <a:cxn ang="0">
                  <a:pos x="36" y="552"/>
                </a:cxn>
                <a:cxn ang="0">
                  <a:pos x="36" y="0"/>
                </a:cxn>
                <a:cxn ang="0">
                  <a:pos x="0" y="37"/>
                </a:cxn>
              </a:cxnLst>
              <a:rect l="0" t="0" r="r" b="b"/>
              <a:pathLst>
                <a:path w="36" h="590">
                  <a:moveTo>
                    <a:pt x="0" y="37"/>
                  </a:moveTo>
                  <a:lnTo>
                    <a:pt x="0" y="590"/>
                  </a:lnTo>
                  <a:lnTo>
                    <a:pt x="36" y="552"/>
                  </a:lnTo>
                  <a:lnTo>
                    <a:pt x="36" y="0"/>
                  </a:lnTo>
                  <a:lnTo>
                    <a:pt x="0" y="3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80" name="Freeform 80"/>
            <p:cNvSpPr>
              <a:spLocks/>
            </p:cNvSpPr>
            <p:nvPr/>
          </p:nvSpPr>
          <p:spPr bwMode="auto">
            <a:xfrm>
              <a:off x="3144" y="2609"/>
              <a:ext cx="258" cy="9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995" y="37"/>
                </a:cxn>
                <a:cxn ang="0">
                  <a:pos x="1031" y="0"/>
                </a:cxn>
                <a:cxn ang="0">
                  <a:pos x="38" y="0"/>
                </a:cxn>
                <a:cxn ang="0">
                  <a:pos x="0" y="37"/>
                </a:cxn>
              </a:cxnLst>
              <a:rect l="0" t="0" r="r" b="b"/>
              <a:pathLst>
                <a:path w="1031" h="37">
                  <a:moveTo>
                    <a:pt x="0" y="37"/>
                  </a:moveTo>
                  <a:lnTo>
                    <a:pt x="995" y="37"/>
                  </a:lnTo>
                  <a:lnTo>
                    <a:pt x="1031" y="0"/>
                  </a:lnTo>
                  <a:lnTo>
                    <a:pt x="38" y="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BF5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81" name="Freeform 81"/>
            <p:cNvSpPr>
              <a:spLocks/>
            </p:cNvSpPr>
            <p:nvPr/>
          </p:nvSpPr>
          <p:spPr bwMode="auto">
            <a:xfrm>
              <a:off x="3144" y="2609"/>
              <a:ext cx="258" cy="9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995" y="37"/>
                </a:cxn>
                <a:cxn ang="0">
                  <a:pos x="1031" y="0"/>
                </a:cxn>
                <a:cxn ang="0">
                  <a:pos x="38" y="0"/>
                </a:cxn>
                <a:cxn ang="0">
                  <a:pos x="0" y="37"/>
                </a:cxn>
              </a:cxnLst>
              <a:rect l="0" t="0" r="r" b="b"/>
              <a:pathLst>
                <a:path w="1031" h="37">
                  <a:moveTo>
                    <a:pt x="0" y="37"/>
                  </a:moveTo>
                  <a:lnTo>
                    <a:pt x="995" y="37"/>
                  </a:lnTo>
                  <a:lnTo>
                    <a:pt x="1031" y="0"/>
                  </a:lnTo>
                  <a:lnTo>
                    <a:pt x="38" y="0"/>
                  </a:lnTo>
                  <a:lnTo>
                    <a:pt x="0" y="3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82" name="Rectangle 82"/>
            <p:cNvSpPr>
              <a:spLocks noChangeArrowheads="1"/>
            </p:cNvSpPr>
            <p:nvPr/>
          </p:nvSpPr>
          <p:spPr bwMode="auto">
            <a:xfrm>
              <a:off x="3144" y="2618"/>
              <a:ext cx="249" cy="138"/>
            </a:xfrm>
            <a:prstGeom prst="rect">
              <a:avLst/>
            </a:prstGeom>
            <a:solidFill>
              <a:srgbClr val="FF8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83" name="Rectangle 83"/>
            <p:cNvSpPr>
              <a:spLocks noChangeArrowheads="1"/>
            </p:cNvSpPr>
            <p:nvPr/>
          </p:nvSpPr>
          <p:spPr bwMode="auto">
            <a:xfrm>
              <a:off x="3147" y="2621"/>
              <a:ext cx="243" cy="13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84" name="Freeform 84"/>
            <p:cNvSpPr>
              <a:spLocks/>
            </p:cNvSpPr>
            <p:nvPr/>
          </p:nvSpPr>
          <p:spPr bwMode="auto">
            <a:xfrm>
              <a:off x="3703" y="2609"/>
              <a:ext cx="9" cy="147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0" y="590"/>
                </a:cxn>
                <a:cxn ang="0">
                  <a:pos x="37" y="552"/>
                </a:cxn>
                <a:cxn ang="0">
                  <a:pos x="37" y="0"/>
                </a:cxn>
                <a:cxn ang="0">
                  <a:pos x="0" y="37"/>
                </a:cxn>
              </a:cxnLst>
              <a:rect l="0" t="0" r="r" b="b"/>
              <a:pathLst>
                <a:path w="37" h="590">
                  <a:moveTo>
                    <a:pt x="0" y="37"/>
                  </a:moveTo>
                  <a:lnTo>
                    <a:pt x="0" y="590"/>
                  </a:lnTo>
                  <a:lnTo>
                    <a:pt x="37" y="552"/>
                  </a:lnTo>
                  <a:lnTo>
                    <a:pt x="37" y="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0040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85" name="Freeform 85"/>
            <p:cNvSpPr>
              <a:spLocks/>
            </p:cNvSpPr>
            <p:nvPr/>
          </p:nvSpPr>
          <p:spPr bwMode="auto">
            <a:xfrm>
              <a:off x="3703" y="2609"/>
              <a:ext cx="9" cy="147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0" y="590"/>
                </a:cxn>
                <a:cxn ang="0">
                  <a:pos x="37" y="552"/>
                </a:cxn>
                <a:cxn ang="0">
                  <a:pos x="37" y="0"/>
                </a:cxn>
                <a:cxn ang="0">
                  <a:pos x="0" y="37"/>
                </a:cxn>
              </a:cxnLst>
              <a:rect l="0" t="0" r="r" b="b"/>
              <a:pathLst>
                <a:path w="37" h="590">
                  <a:moveTo>
                    <a:pt x="0" y="37"/>
                  </a:moveTo>
                  <a:lnTo>
                    <a:pt x="0" y="590"/>
                  </a:lnTo>
                  <a:lnTo>
                    <a:pt x="37" y="552"/>
                  </a:lnTo>
                  <a:lnTo>
                    <a:pt x="37" y="0"/>
                  </a:lnTo>
                  <a:lnTo>
                    <a:pt x="0" y="3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86" name="Freeform 86"/>
            <p:cNvSpPr>
              <a:spLocks/>
            </p:cNvSpPr>
            <p:nvPr/>
          </p:nvSpPr>
          <p:spPr bwMode="auto">
            <a:xfrm>
              <a:off x="3393" y="2609"/>
              <a:ext cx="319" cy="9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1242" y="37"/>
                </a:cxn>
                <a:cxn ang="0">
                  <a:pos x="1279" y="0"/>
                </a:cxn>
                <a:cxn ang="0">
                  <a:pos x="36" y="0"/>
                </a:cxn>
                <a:cxn ang="0">
                  <a:pos x="0" y="37"/>
                </a:cxn>
              </a:cxnLst>
              <a:rect l="0" t="0" r="r" b="b"/>
              <a:pathLst>
                <a:path w="1279" h="37">
                  <a:moveTo>
                    <a:pt x="0" y="37"/>
                  </a:moveTo>
                  <a:lnTo>
                    <a:pt x="1242" y="37"/>
                  </a:lnTo>
                  <a:lnTo>
                    <a:pt x="1279" y="0"/>
                  </a:lnTo>
                  <a:lnTo>
                    <a:pt x="36" y="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00606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87" name="Freeform 87"/>
            <p:cNvSpPr>
              <a:spLocks/>
            </p:cNvSpPr>
            <p:nvPr/>
          </p:nvSpPr>
          <p:spPr bwMode="auto">
            <a:xfrm>
              <a:off x="3393" y="2609"/>
              <a:ext cx="319" cy="9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1242" y="37"/>
                </a:cxn>
                <a:cxn ang="0">
                  <a:pos x="1279" y="0"/>
                </a:cxn>
                <a:cxn ang="0">
                  <a:pos x="36" y="0"/>
                </a:cxn>
                <a:cxn ang="0">
                  <a:pos x="0" y="37"/>
                </a:cxn>
              </a:cxnLst>
              <a:rect l="0" t="0" r="r" b="b"/>
              <a:pathLst>
                <a:path w="1279" h="37">
                  <a:moveTo>
                    <a:pt x="0" y="37"/>
                  </a:moveTo>
                  <a:lnTo>
                    <a:pt x="1242" y="37"/>
                  </a:lnTo>
                  <a:lnTo>
                    <a:pt x="1279" y="0"/>
                  </a:lnTo>
                  <a:lnTo>
                    <a:pt x="36" y="0"/>
                  </a:lnTo>
                  <a:lnTo>
                    <a:pt x="0" y="3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88" name="Rectangle 88"/>
            <p:cNvSpPr>
              <a:spLocks noChangeArrowheads="1"/>
            </p:cNvSpPr>
            <p:nvPr/>
          </p:nvSpPr>
          <p:spPr bwMode="auto">
            <a:xfrm>
              <a:off x="3393" y="2618"/>
              <a:ext cx="310" cy="138"/>
            </a:xfrm>
            <a:prstGeom prst="rect">
              <a:avLst/>
            </a:prstGeom>
            <a:solidFill>
              <a:srgbClr val="0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89" name="Rectangle 89"/>
            <p:cNvSpPr>
              <a:spLocks noChangeArrowheads="1"/>
            </p:cNvSpPr>
            <p:nvPr/>
          </p:nvSpPr>
          <p:spPr bwMode="auto">
            <a:xfrm>
              <a:off x="3396" y="2621"/>
              <a:ext cx="304" cy="13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90" name="Freeform 90"/>
            <p:cNvSpPr>
              <a:spLocks/>
            </p:cNvSpPr>
            <p:nvPr/>
          </p:nvSpPr>
          <p:spPr bwMode="auto">
            <a:xfrm>
              <a:off x="4076" y="2609"/>
              <a:ext cx="9" cy="147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0" y="590"/>
                </a:cxn>
                <a:cxn ang="0">
                  <a:pos x="37" y="552"/>
                </a:cxn>
                <a:cxn ang="0">
                  <a:pos x="37" y="0"/>
                </a:cxn>
                <a:cxn ang="0">
                  <a:pos x="0" y="37"/>
                </a:cxn>
              </a:cxnLst>
              <a:rect l="0" t="0" r="r" b="b"/>
              <a:pathLst>
                <a:path w="37" h="590">
                  <a:moveTo>
                    <a:pt x="0" y="37"/>
                  </a:moveTo>
                  <a:lnTo>
                    <a:pt x="0" y="590"/>
                  </a:lnTo>
                  <a:lnTo>
                    <a:pt x="37" y="552"/>
                  </a:lnTo>
                  <a:lnTo>
                    <a:pt x="37" y="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7F5F3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91" name="Freeform 91"/>
            <p:cNvSpPr>
              <a:spLocks/>
            </p:cNvSpPr>
            <p:nvPr/>
          </p:nvSpPr>
          <p:spPr bwMode="auto">
            <a:xfrm>
              <a:off x="4076" y="2609"/>
              <a:ext cx="9" cy="147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0" y="590"/>
                </a:cxn>
                <a:cxn ang="0">
                  <a:pos x="37" y="552"/>
                </a:cxn>
                <a:cxn ang="0">
                  <a:pos x="37" y="0"/>
                </a:cxn>
                <a:cxn ang="0">
                  <a:pos x="0" y="37"/>
                </a:cxn>
              </a:cxnLst>
              <a:rect l="0" t="0" r="r" b="b"/>
              <a:pathLst>
                <a:path w="37" h="590">
                  <a:moveTo>
                    <a:pt x="0" y="37"/>
                  </a:moveTo>
                  <a:lnTo>
                    <a:pt x="0" y="590"/>
                  </a:lnTo>
                  <a:lnTo>
                    <a:pt x="37" y="552"/>
                  </a:lnTo>
                  <a:lnTo>
                    <a:pt x="37" y="0"/>
                  </a:lnTo>
                  <a:lnTo>
                    <a:pt x="0" y="3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92" name="Freeform 92"/>
            <p:cNvSpPr>
              <a:spLocks/>
            </p:cNvSpPr>
            <p:nvPr/>
          </p:nvSpPr>
          <p:spPr bwMode="auto">
            <a:xfrm>
              <a:off x="3703" y="2609"/>
              <a:ext cx="382" cy="9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1491" y="37"/>
                </a:cxn>
                <a:cxn ang="0">
                  <a:pos x="1528" y="0"/>
                </a:cxn>
                <a:cxn ang="0">
                  <a:pos x="37" y="0"/>
                </a:cxn>
                <a:cxn ang="0">
                  <a:pos x="0" y="37"/>
                </a:cxn>
              </a:cxnLst>
              <a:rect l="0" t="0" r="r" b="b"/>
              <a:pathLst>
                <a:path w="1528" h="37">
                  <a:moveTo>
                    <a:pt x="0" y="37"/>
                  </a:moveTo>
                  <a:lnTo>
                    <a:pt x="1491" y="37"/>
                  </a:lnTo>
                  <a:lnTo>
                    <a:pt x="1528" y="0"/>
                  </a:lnTo>
                  <a:lnTo>
                    <a:pt x="37" y="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BF8F4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93" name="Freeform 93"/>
            <p:cNvSpPr>
              <a:spLocks/>
            </p:cNvSpPr>
            <p:nvPr/>
          </p:nvSpPr>
          <p:spPr bwMode="auto">
            <a:xfrm>
              <a:off x="3703" y="2609"/>
              <a:ext cx="382" cy="9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1491" y="37"/>
                </a:cxn>
                <a:cxn ang="0">
                  <a:pos x="1528" y="0"/>
                </a:cxn>
                <a:cxn ang="0">
                  <a:pos x="37" y="0"/>
                </a:cxn>
                <a:cxn ang="0">
                  <a:pos x="0" y="37"/>
                </a:cxn>
              </a:cxnLst>
              <a:rect l="0" t="0" r="r" b="b"/>
              <a:pathLst>
                <a:path w="1528" h="37">
                  <a:moveTo>
                    <a:pt x="0" y="37"/>
                  </a:moveTo>
                  <a:lnTo>
                    <a:pt x="1491" y="37"/>
                  </a:lnTo>
                  <a:lnTo>
                    <a:pt x="1528" y="0"/>
                  </a:lnTo>
                  <a:lnTo>
                    <a:pt x="37" y="0"/>
                  </a:lnTo>
                  <a:lnTo>
                    <a:pt x="0" y="3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94" name="Rectangle 94"/>
            <p:cNvSpPr>
              <a:spLocks noChangeArrowheads="1"/>
            </p:cNvSpPr>
            <p:nvPr/>
          </p:nvSpPr>
          <p:spPr bwMode="auto">
            <a:xfrm>
              <a:off x="3703" y="2618"/>
              <a:ext cx="373" cy="138"/>
            </a:xfrm>
            <a:prstGeom prst="rect">
              <a:avLst/>
            </a:prstGeom>
            <a:solidFill>
              <a:srgbClr val="FFC0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95" name="Rectangle 95"/>
            <p:cNvSpPr>
              <a:spLocks noChangeArrowheads="1"/>
            </p:cNvSpPr>
            <p:nvPr/>
          </p:nvSpPr>
          <p:spPr bwMode="auto">
            <a:xfrm>
              <a:off x="3706" y="2621"/>
              <a:ext cx="367" cy="13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96" name="Freeform 96"/>
            <p:cNvSpPr>
              <a:spLocks/>
            </p:cNvSpPr>
            <p:nvPr/>
          </p:nvSpPr>
          <p:spPr bwMode="auto">
            <a:xfrm>
              <a:off x="4325" y="2609"/>
              <a:ext cx="9" cy="147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0" y="590"/>
                </a:cxn>
                <a:cxn ang="0">
                  <a:pos x="38" y="552"/>
                </a:cxn>
                <a:cxn ang="0">
                  <a:pos x="38" y="0"/>
                </a:cxn>
                <a:cxn ang="0">
                  <a:pos x="0" y="37"/>
                </a:cxn>
              </a:cxnLst>
              <a:rect l="0" t="0" r="r" b="b"/>
              <a:pathLst>
                <a:path w="38" h="590">
                  <a:moveTo>
                    <a:pt x="0" y="37"/>
                  </a:moveTo>
                  <a:lnTo>
                    <a:pt x="0" y="590"/>
                  </a:lnTo>
                  <a:lnTo>
                    <a:pt x="38" y="552"/>
                  </a:lnTo>
                  <a:lnTo>
                    <a:pt x="38" y="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7F7F5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97" name="Freeform 97"/>
            <p:cNvSpPr>
              <a:spLocks/>
            </p:cNvSpPr>
            <p:nvPr/>
          </p:nvSpPr>
          <p:spPr bwMode="auto">
            <a:xfrm>
              <a:off x="4325" y="2609"/>
              <a:ext cx="9" cy="147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0" y="590"/>
                </a:cxn>
                <a:cxn ang="0">
                  <a:pos x="38" y="552"/>
                </a:cxn>
                <a:cxn ang="0">
                  <a:pos x="38" y="0"/>
                </a:cxn>
                <a:cxn ang="0">
                  <a:pos x="0" y="37"/>
                </a:cxn>
              </a:cxnLst>
              <a:rect l="0" t="0" r="r" b="b"/>
              <a:pathLst>
                <a:path w="38" h="590">
                  <a:moveTo>
                    <a:pt x="0" y="37"/>
                  </a:moveTo>
                  <a:lnTo>
                    <a:pt x="0" y="590"/>
                  </a:lnTo>
                  <a:lnTo>
                    <a:pt x="38" y="552"/>
                  </a:lnTo>
                  <a:lnTo>
                    <a:pt x="38" y="0"/>
                  </a:lnTo>
                  <a:lnTo>
                    <a:pt x="0" y="3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98" name="Freeform 98"/>
            <p:cNvSpPr>
              <a:spLocks/>
            </p:cNvSpPr>
            <p:nvPr/>
          </p:nvSpPr>
          <p:spPr bwMode="auto">
            <a:xfrm>
              <a:off x="4076" y="2609"/>
              <a:ext cx="258" cy="9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994" y="37"/>
                </a:cxn>
                <a:cxn ang="0">
                  <a:pos x="1032" y="0"/>
                </a:cxn>
                <a:cxn ang="0">
                  <a:pos x="37" y="0"/>
                </a:cxn>
                <a:cxn ang="0">
                  <a:pos x="0" y="37"/>
                </a:cxn>
              </a:cxnLst>
              <a:rect l="0" t="0" r="r" b="b"/>
              <a:pathLst>
                <a:path w="1032" h="37">
                  <a:moveTo>
                    <a:pt x="0" y="37"/>
                  </a:moveTo>
                  <a:lnTo>
                    <a:pt x="994" y="37"/>
                  </a:lnTo>
                  <a:lnTo>
                    <a:pt x="1032" y="0"/>
                  </a:lnTo>
                  <a:lnTo>
                    <a:pt x="37" y="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BFBF8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99" name="Freeform 99"/>
            <p:cNvSpPr>
              <a:spLocks/>
            </p:cNvSpPr>
            <p:nvPr/>
          </p:nvSpPr>
          <p:spPr bwMode="auto">
            <a:xfrm>
              <a:off x="4076" y="2609"/>
              <a:ext cx="258" cy="9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994" y="37"/>
                </a:cxn>
                <a:cxn ang="0">
                  <a:pos x="1032" y="0"/>
                </a:cxn>
                <a:cxn ang="0">
                  <a:pos x="37" y="0"/>
                </a:cxn>
                <a:cxn ang="0">
                  <a:pos x="0" y="37"/>
                </a:cxn>
              </a:cxnLst>
              <a:rect l="0" t="0" r="r" b="b"/>
              <a:pathLst>
                <a:path w="1032" h="37">
                  <a:moveTo>
                    <a:pt x="0" y="37"/>
                  </a:moveTo>
                  <a:lnTo>
                    <a:pt x="994" y="37"/>
                  </a:lnTo>
                  <a:lnTo>
                    <a:pt x="1032" y="0"/>
                  </a:lnTo>
                  <a:lnTo>
                    <a:pt x="37" y="0"/>
                  </a:lnTo>
                  <a:lnTo>
                    <a:pt x="0" y="3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00" name="Rectangle 100"/>
            <p:cNvSpPr>
              <a:spLocks noChangeArrowheads="1"/>
            </p:cNvSpPr>
            <p:nvPr/>
          </p:nvSpPr>
          <p:spPr bwMode="auto">
            <a:xfrm>
              <a:off x="4076" y="2618"/>
              <a:ext cx="249" cy="138"/>
            </a:xfrm>
            <a:prstGeom prst="rect">
              <a:avLst/>
            </a:prstGeom>
            <a:solidFill>
              <a:srgbClr val="FFF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01" name="Rectangle 101"/>
            <p:cNvSpPr>
              <a:spLocks noChangeArrowheads="1"/>
            </p:cNvSpPr>
            <p:nvPr/>
          </p:nvSpPr>
          <p:spPr bwMode="auto">
            <a:xfrm>
              <a:off x="4079" y="2621"/>
              <a:ext cx="243" cy="13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02" name="Freeform 102"/>
            <p:cNvSpPr>
              <a:spLocks/>
            </p:cNvSpPr>
            <p:nvPr/>
          </p:nvSpPr>
          <p:spPr bwMode="auto">
            <a:xfrm>
              <a:off x="4542" y="2609"/>
              <a:ext cx="9" cy="147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0" y="590"/>
                </a:cxn>
                <a:cxn ang="0">
                  <a:pos x="36" y="552"/>
                </a:cxn>
                <a:cxn ang="0">
                  <a:pos x="36" y="0"/>
                </a:cxn>
                <a:cxn ang="0">
                  <a:pos x="0" y="37"/>
                </a:cxn>
              </a:cxnLst>
              <a:rect l="0" t="0" r="r" b="b"/>
              <a:pathLst>
                <a:path w="36" h="590">
                  <a:moveTo>
                    <a:pt x="0" y="37"/>
                  </a:moveTo>
                  <a:lnTo>
                    <a:pt x="0" y="590"/>
                  </a:lnTo>
                  <a:lnTo>
                    <a:pt x="36" y="552"/>
                  </a:lnTo>
                  <a:lnTo>
                    <a:pt x="36" y="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7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03" name="Freeform 103"/>
            <p:cNvSpPr>
              <a:spLocks/>
            </p:cNvSpPr>
            <p:nvPr/>
          </p:nvSpPr>
          <p:spPr bwMode="auto">
            <a:xfrm>
              <a:off x="4542" y="2609"/>
              <a:ext cx="9" cy="147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0" y="590"/>
                </a:cxn>
                <a:cxn ang="0">
                  <a:pos x="36" y="552"/>
                </a:cxn>
                <a:cxn ang="0">
                  <a:pos x="36" y="0"/>
                </a:cxn>
                <a:cxn ang="0">
                  <a:pos x="0" y="37"/>
                </a:cxn>
              </a:cxnLst>
              <a:rect l="0" t="0" r="r" b="b"/>
              <a:pathLst>
                <a:path w="36" h="590">
                  <a:moveTo>
                    <a:pt x="0" y="37"/>
                  </a:moveTo>
                  <a:lnTo>
                    <a:pt x="0" y="590"/>
                  </a:lnTo>
                  <a:lnTo>
                    <a:pt x="36" y="552"/>
                  </a:lnTo>
                  <a:lnTo>
                    <a:pt x="36" y="0"/>
                  </a:lnTo>
                  <a:lnTo>
                    <a:pt x="0" y="3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04" name="Freeform 104"/>
            <p:cNvSpPr>
              <a:spLocks/>
            </p:cNvSpPr>
            <p:nvPr/>
          </p:nvSpPr>
          <p:spPr bwMode="auto">
            <a:xfrm>
              <a:off x="4325" y="2609"/>
              <a:ext cx="226" cy="9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870" y="37"/>
                </a:cxn>
                <a:cxn ang="0">
                  <a:pos x="906" y="0"/>
                </a:cxn>
                <a:cxn ang="0">
                  <a:pos x="38" y="0"/>
                </a:cxn>
                <a:cxn ang="0">
                  <a:pos x="0" y="37"/>
                </a:cxn>
              </a:cxnLst>
              <a:rect l="0" t="0" r="r" b="b"/>
              <a:pathLst>
                <a:path w="906" h="37">
                  <a:moveTo>
                    <a:pt x="0" y="37"/>
                  </a:moveTo>
                  <a:lnTo>
                    <a:pt x="870" y="37"/>
                  </a:lnTo>
                  <a:lnTo>
                    <a:pt x="906" y="0"/>
                  </a:lnTo>
                  <a:lnTo>
                    <a:pt x="38" y="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B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05" name="Freeform 105"/>
            <p:cNvSpPr>
              <a:spLocks/>
            </p:cNvSpPr>
            <p:nvPr/>
          </p:nvSpPr>
          <p:spPr bwMode="auto">
            <a:xfrm>
              <a:off x="4325" y="2609"/>
              <a:ext cx="226" cy="9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870" y="37"/>
                </a:cxn>
                <a:cxn ang="0">
                  <a:pos x="906" y="0"/>
                </a:cxn>
                <a:cxn ang="0">
                  <a:pos x="38" y="0"/>
                </a:cxn>
                <a:cxn ang="0">
                  <a:pos x="0" y="37"/>
                </a:cxn>
              </a:cxnLst>
              <a:rect l="0" t="0" r="r" b="b"/>
              <a:pathLst>
                <a:path w="906" h="37">
                  <a:moveTo>
                    <a:pt x="0" y="37"/>
                  </a:moveTo>
                  <a:lnTo>
                    <a:pt x="870" y="37"/>
                  </a:lnTo>
                  <a:lnTo>
                    <a:pt x="906" y="0"/>
                  </a:lnTo>
                  <a:lnTo>
                    <a:pt x="38" y="0"/>
                  </a:lnTo>
                  <a:lnTo>
                    <a:pt x="0" y="3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06" name="Rectangle 106"/>
            <p:cNvSpPr>
              <a:spLocks noChangeArrowheads="1"/>
            </p:cNvSpPr>
            <p:nvPr/>
          </p:nvSpPr>
          <p:spPr bwMode="auto">
            <a:xfrm>
              <a:off x="4325" y="2618"/>
              <a:ext cx="217" cy="138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07" name="Rectangle 107"/>
            <p:cNvSpPr>
              <a:spLocks noChangeArrowheads="1"/>
            </p:cNvSpPr>
            <p:nvPr/>
          </p:nvSpPr>
          <p:spPr bwMode="auto">
            <a:xfrm>
              <a:off x="4328" y="2621"/>
              <a:ext cx="211" cy="13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08" name="Freeform 108"/>
            <p:cNvSpPr>
              <a:spLocks/>
            </p:cNvSpPr>
            <p:nvPr/>
          </p:nvSpPr>
          <p:spPr bwMode="auto">
            <a:xfrm>
              <a:off x="1902" y="1971"/>
              <a:ext cx="9" cy="147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0" y="591"/>
                </a:cxn>
                <a:cxn ang="0">
                  <a:pos x="38" y="552"/>
                </a:cxn>
                <a:cxn ang="0">
                  <a:pos x="38" y="0"/>
                </a:cxn>
                <a:cxn ang="0">
                  <a:pos x="0" y="38"/>
                </a:cxn>
              </a:cxnLst>
              <a:rect l="0" t="0" r="r" b="b"/>
              <a:pathLst>
                <a:path w="38" h="591">
                  <a:moveTo>
                    <a:pt x="0" y="38"/>
                  </a:moveTo>
                  <a:lnTo>
                    <a:pt x="0" y="591"/>
                  </a:lnTo>
                  <a:lnTo>
                    <a:pt x="38" y="552"/>
                  </a:lnTo>
                  <a:lnTo>
                    <a:pt x="38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01F5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09" name="Freeform 109"/>
            <p:cNvSpPr>
              <a:spLocks/>
            </p:cNvSpPr>
            <p:nvPr/>
          </p:nvSpPr>
          <p:spPr bwMode="auto">
            <a:xfrm>
              <a:off x="1902" y="1971"/>
              <a:ext cx="9" cy="147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0" y="591"/>
                </a:cxn>
                <a:cxn ang="0">
                  <a:pos x="38" y="552"/>
                </a:cxn>
                <a:cxn ang="0">
                  <a:pos x="38" y="0"/>
                </a:cxn>
                <a:cxn ang="0">
                  <a:pos x="0" y="38"/>
                </a:cxn>
              </a:cxnLst>
              <a:rect l="0" t="0" r="r" b="b"/>
              <a:pathLst>
                <a:path w="38" h="591">
                  <a:moveTo>
                    <a:pt x="0" y="38"/>
                  </a:moveTo>
                  <a:lnTo>
                    <a:pt x="0" y="591"/>
                  </a:lnTo>
                  <a:lnTo>
                    <a:pt x="38" y="552"/>
                  </a:lnTo>
                  <a:lnTo>
                    <a:pt x="38" y="0"/>
                  </a:lnTo>
                  <a:lnTo>
                    <a:pt x="0" y="3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10" name="Freeform 110"/>
            <p:cNvSpPr>
              <a:spLocks/>
            </p:cNvSpPr>
            <p:nvPr/>
          </p:nvSpPr>
          <p:spPr bwMode="auto">
            <a:xfrm>
              <a:off x="1653" y="1971"/>
              <a:ext cx="258" cy="9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993" y="38"/>
                </a:cxn>
                <a:cxn ang="0">
                  <a:pos x="1031" y="0"/>
                </a:cxn>
                <a:cxn ang="0">
                  <a:pos x="37" y="0"/>
                </a:cxn>
                <a:cxn ang="0">
                  <a:pos x="0" y="38"/>
                </a:cxn>
              </a:cxnLst>
              <a:rect l="0" t="0" r="r" b="b"/>
              <a:pathLst>
                <a:path w="1031" h="38">
                  <a:moveTo>
                    <a:pt x="0" y="38"/>
                  </a:moveTo>
                  <a:lnTo>
                    <a:pt x="993" y="38"/>
                  </a:lnTo>
                  <a:lnTo>
                    <a:pt x="1031" y="0"/>
                  </a:lnTo>
                  <a:lnTo>
                    <a:pt x="37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0308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11" name="Freeform 111"/>
            <p:cNvSpPr>
              <a:spLocks/>
            </p:cNvSpPr>
            <p:nvPr/>
          </p:nvSpPr>
          <p:spPr bwMode="auto">
            <a:xfrm>
              <a:off x="1653" y="1971"/>
              <a:ext cx="258" cy="9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993" y="38"/>
                </a:cxn>
                <a:cxn ang="0">
                  <a:pos x="1031" y="0"/>
                </a:cxn>
                <a:cxn ang="0">
                  <a:pos x="37" y="0"/>
                </a:cxn>
                <a:cxn ang="0">
                  <a:pos x="0" y="38"/>
                </a:cxn>
              </a:cxnLst>
              <a:rect l="0" t="0" r="r" b="b"/>
              <a:pathLst>
                <a:path w="1031" h="38">
                  <a:moveTo>
                    <a:pt x="0" y="38"/>
                  </a:moveTo>
                  <a:lnTo>
                    <a:pt x="993" y="38"/>
                  </a:lnTo>
                  <a:lnTo>
                    <a:pt x="1031" y="0"/>
                  </a:lnTo>
                  <a:lnTo>
                    <a:pt x="37" y="0"/>
                  </a:lnTo>
                  <a:lnTo>
                    <a:pt x="0" y="3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12" name="Rectangle 112"/>
            <p:cNvSpPr>
              <a:spLocks noChangeArrowheads="1"/>
            </p:cNvSpPr>
            <p:nvPr/>
          </p:nvSpPr>
          <p:spPr bwMode="auto">
            <a:xfrm>
              <a:off x="1653" y="1980"/>
              <a:ext cx="249" cy="138"/>
            </a:xfrm>
            <a:prstGeom prst="rect">
              <a:avLst/>
            </a:prstGeom>
            <a:solidFill>
              <a:srgbClr val="0040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13" name="Rectangle 113"/>
            <p:cNvSpPr>
              <a:spLocks noChangeArrowheads="1"/>
            </p:cNvSpPr>
            <p:nvPr/>
          </p:nvSpPr>
          <p:spPr bwMode="auto">
            <a:xfrm>
              <a:off x="1656" y="1983"/>
              <a:ext cx="243" cy="13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14" name="Freeform 114"/>
            <p:cNvSpPr>
              <a:spLocks/>
            </p:cNvSpPr>
            <p:nvPr/>
          </p:nvSpPr>
          <p:spPr bwMode="auto">
            <a:xfrm>
              <a:off x="1933" y="1971"/>
              <a:ext cx="9" cy="147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0" y="591"/>
                </a:cxn>
                <a:cxn ang="0">
                  <a:pos x="37" y="552"/>
                </a:cxn>
                <a:cxn ang="0">
                  <a:pos x="37" y="0"/>
                </a:cxn>
                <a:cxn ang="0">
                  <a:pos x="0" y="38"/>
                </a:cxn>
              </a:cxnLst>
              <a:rect l="0" t="0" r="r" b="b"/>
              <a:pathLst>
                <a:path w="37" h="591">
                  <a:moveTo>
                    <a:pt x="0" y="38"/>
                  </a:moveTo>
                  <a:lnTo>
                    <a:pt x="0" y="591"/>
                  </a:lnTo>
                  <a:lnTo>
                    <a:pt x="37" y="552"/>
                  </a:lnTo>
                  <a:lnTo>
                    <a:pt x="37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5F0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15" name="Freeform 115"/>
            <p:cNvSpPr>
              <a:spLocks/>
            </p:cNvSpPr>
            <p:nvPr/>
          </p:nvSpPr>
          <p:spPr bwMode="auto">
            <a:xfrm>
              <a:off x="1933" y="1971"/>
              <a:ext cx="9" cy="147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0" y="591"/>
                </a:cxn>
                <a:cxn ang="0">
                  <a:pos x="37" y="552"/>
                </a:cxn>
                <a:cxn ang="0">
                  <a:pos x="37" y="0"/>
                </a:cxn>
                <a:cxn ang="0">
                  <a:pos x="0" y="38"/>
                </a:cxn>
              </a:cxnLst>
              <a:rect l="0" t="0" r="r" b="b"/>
              <a:pathLst>
                <a:path w="37" h="591">
                  <a:moveTo>
                    <a:pt x="0" y="38"/>
                  </a:moveTo>
                  <a:lnTo>
                    <a:pt x="0" y="591"/>
                  </a:lnTo>
                  <a:lnTo>
                    <a:pt x="37" y="552"/>
                  </a:lnTo>
                  <a:lnTo>
                    <a:pt x="37" y="0"/>
                  </a:lnTo>
                  <a:lnTo>
                    <a:pt x="0" y="3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16" name="Freeform 116"/>
            <p:cNvSpPr>
              <a:spLocks/>
            </p:cNvSpPr>
            <p:nvPr/>
          </p:nvSpPr>
          <p:spPr bwMode="auto">
            <a:xfrm>
              <a:off x="1902" y="1971"/>
              <a:ext cx="40" cy="9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125" y="38"/>
                </a:cxn>
                <a:cxn ang="0">
                  <a:pos x="162" y="0"/>
                </a:cxn>
                <a:cxn ang="0">
                  <a:pos x="38" y="0"/>
                </a:cxn>
                <a:cxn ang="0">
                  <a:pos x="0" y="38"/>
                </a:cxn>
              </a:cxnLst>
              <a:rect l="0" t="0" r="r" b="b"/>
              <a:pathLst>
                <a:path w="162" h="38">
                  <a:moveTo>
                    <a:pt x="0" y="38"/>
                  </a:moveTo>
                  <a:lnTo>
                    <a:pt x="125" y="38"/>
                  </a:lnTo>
                  <a:lnTo>
                    <a:pt x="162" y="0"/>
                  </a:lnTo>
                  <a:lnTo>
                    <a:pt x="38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8F17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17" name="Freeform 117"/>
            <p:cNvSpPr>
              <a:spLocks/>
            </p:cNvSpPr>
            <p:nvPr/>
          </p:nvSpPr>
          <p:spPr bwMode="auto">
            <a:xfrm>
              <a:off x="1902" y="1971"/>
              <a:ext cx="40" cy="9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125" y="38"/>
                </a:cxn>
                <a:cxn ang="0">
                  <a:pos x="162" y="0"/>
                </a:cxn>
                <a:cxn ang="0">
                  <a:pos x="38" y="0"/>
                </a:cxn>
                <a:cxn ang="0">
                  <a:pos x="0" y="38"/>
                </a:cxn>
              </a:cxnLst>
              <a:rect l="0" t="0" r="r" b="b"/>
              <a:pathLst>
                <a:path w="162" h="38">
                  <a:moveTo>
                    <a:pt x="0" y="38"/>
                  </a:moveTo>
                  <a:lnTo>
                    <a:pt x="125" y="38"/>
                  </a:lnTo>
                  <a:lnTo>
                    <a:pt x="162" y="0"/>
                  </a:lnTo>
                  <a:lnTo>
                    <a:pt x="38" y="0"/>
                  </a:lnTo>
                  <a:lnTo>
                    <a:pt x="0" y="3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18" name="Rectangle 118"/>
            <p:cNvSpPr>
              <a:spLocks noChangeArrowheads="1"/>
            </p:cNvSpPr>
            <p:nvPr/>
          </p:nvSpPr>
          <p:spPr bwMode="auto">
            <a:xfrm>
              <a:off x="1902" y="1980"/>
              <a:ext cx="31" cy="138"/>
            </a:xfrm>
            <a:prstGeom prst="rect">
              <a:avLst/>
            </a:prstGeom>
            <a:solidFill>
              <a:srgbClr val="BF2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19" name="Rectangle 119"/>
            <p:cNvSpPr>
              <a:spLocks noChangeArrowheads="1"/>
            </p:cNvSpPr>
            <p:nvPr/>
          </p:nvSpPr>
          <p:spPr bwMode="auto">
            <a:xfrm>
              <a:off x="1905" y="1983"/>
              <a:ext cx="25" cy="13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20" name="Freeform 120"/>
            <p:cNvSpPr>
              <a:spLocks/>
            </p:cNvSpPr>
            <p:nvPr/>
          </p:nvSpPr>
          <p:spPr bwMode="auto">
            <a:xfrm>
              <a:off x="2243" y="1971"/>
              <a:ext cx="10" cy="147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0" y="591"/>
                </a:cxn>
                <a:cxn ang="0">
                  <a:pos x="36" y="552"/>
                </a:cxn>
                <a:cxn ang="0">
                  <a:pos x="36" y="0"/>
                </a:cxn>
                <a:cxn ang="0">
                  <a:pos x="0" y="38"/>
                </a:cxn>
              </a:cxnLst>
              <a:rect l="0" t="0" r="r" b="b"/>
              <a:pathLst>
                <a:path w="36" h="591">
                  <a:moveTo>
                    <a:pt x="0" y="38"/>
                  </a:moveTo>
                  <a:lnTo>
                    <a:pt x="0" y="591"/>
                  </a:lnTo>
                  <a:lnTo>
                    <a:pt x="36" y="552"/>
                  </a:lnTo>
                  <a:lnTo>
                    <a:pt x="36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7F3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21" name="Freeform 121"/>
            <p:cNvSpPr>
              <a:spLocks/>
            </p:cNvSpPr>
            <p:nvPr/>
          </p:nvSpPr>
          <p:spPr bwMode="auto">
            <a:xfrm>
              <a:off x="2243" y="1971"/>
              <a:ext cx="10" cy="147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0" y="591"/>
                </a:cxn>
                <a:cxn ang="0">
                  <a:pos x="36" y="552"/>
                </a:cxn>
                <a:cxn ang="0">
                  <a:pos x="36" y="0"/>
                </a:cxn>
                <a:cxn ang="0">
                  <a:pos x="0" y="38"/>
                </a:cxn>
              </a:cxnLst>
              <a:rect l="0" t="0" r="r" b="b"/>
              <a:pathLst>
                <a:path w="36" h="591">
                  <a:moveTo>
                    <a:pt x="0" y="38"/>
                  </a:moveTo>
                  <a:lnTo>
                    <a:pt x="0" y="591"/>
                  </a:lnTo>
                  <a:lnTo>
                    <a:pt x="36" y="552"/>
                  </a:lnTo>
                  <a:lnTo>
                    <a:pt x="36" y="0"/>
                  </a:lnTo>
                  <a:lnTo>
                    <a:pt x="0" y="3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22" name="Freeform 122"/>
            <p:cNvSpPr>
              <a:spLocks/>
            </p:cNvSpPr>
            <p:nvPr/>
          </p:nvSpPr>
          <p:spPr bwMode="auto">
            <a:xfrm>
              <a:off x="1933" y="1971"/>
              <a:ext cx="320" cy="9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1243" y="38"/>
                </a:cxn>
                <a:cxn ang="0">
                  <a:pos x="1279" y="0"/>
                </a:cxn>
                <a:cxn ang="0">
                  <a:pos x="37" y="0"/>
                </a:cxn>
                <a:cxn ang="0">
                  <a:pos x="0" y="38"/>
                </a:cxn>
              </a:cxnLst>
              <a:rect l="0" t="0" r="r" b="b"/>
              <a:pathLst>
                <a:path w="1279" h="38">
                  <a:moveTo>
                    <a:pt x="0" y="38"/>
                  </a:moveTo>
                  <a:lnTo>
                    <a:pt x="1243" y="38"/>
                  </a:lnTo>
                  <a:lnTo>
                    <a:pt x="1279" y="0"/>
                  </a:lnTo>
                  <a:lnTo>
                    <a:pt x="37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BF5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23" name="Freeform 123"/>
            <p:cNvSpPr>
              <a:spLocks/>
            </p:cNvSpPr>
            <p:nvPr/>
          </p:nvSpPr>
          <p:spPr bwMode="auto">
            <a:xfrm>
              <a:off x="1933" y="1971"/>
              <a:ext cx="320" cy="9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1243" y="38"/>
                </a:cxn>
                <a:cxn ang="0">
                  <a:pos x="1279" y="0"/>
                </a:cxn>
                <a:cxn ang="0">
                  <a:pos x="37" y="0"/>
                </a:cxn>
                <a:cxn ang="0">
                  <a:pos x="0" y="38"/>
                </a:cxn>
              </a:cxnLst>
              <a:rect l="0" t="0" r="r" b="b"/>
              <a:pathLst>
                <a:path w="1279" h="38">
                  <a:moveTo>
                    <a:pt x="0" y="38"/>
                  </a:moveTo>
                  <a:lnTo>
                    <a:pt x="1243" y="38"/>
                  </a:lnTo>
                  <a:lnTo>
                    <a:pt x="1279" y="0"/>
                  </a:lnTo>
                  <a:lnTo>
                    <a:pt x="37" y="0"/>
                  </a:lnTo>
                  <a:lnTo>
                    <a:pt x="0" y="3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24" name="Rectangle 124"/>
            <p:cNvSpPr>
              <a:spLocks noChangeArrowheads="1"/>
            </p:cNvSpPr>
            <p:nvPr/>
          </p:nvSpPr>
          <p:spPr bwMode="auto">
            <a:xfrm>
              <a:off x="1933" y="1980"/>
              <a:ext cx="310" cy="138"/>
            </a:xfrm>
            <a:prstGeom prst="rect">
              <a:avLst/>
            </a:prstGeom>
            <a:solidFill>
              <a:srgbClr val="FF8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25" name="Rectangle 125"/>
            <p:cNvSpPr>
              <a:spLocks noChangeArrowheads="1"/>
            </p:cNvSpPr>
            <p:nvPr/>
          </p:nvSpPr>
          <p:spPr bwMode="auto">
            <a:xfrm>
              <a:off x="1936" y="1983"/>
              <a:ext cx="304" cy="13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26" name="Freeform 126"/>
            <p:cNvSpPr>
              <a:spLocks/>
            </p:cNvSpPr>
            <p:nvPr/>
          </p:nvSpPr>
          <p:spPr bwMode="auto">
            <a:xfrm>
              <a:off x="2585" y="1971"/>
              <a:ext cx="9" cy="147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0" y="591"/>
                </a:cxn>
                <a:cxn ang="0">
                  <a:pos x="36" y="552"/>
                </a:cxn>
                <a:cxn ang="0">
                  <a:pos x="36" y="0"/>
                </a:cxn>
                <a:cxn ang="0">
                  <a:pos x="0" y="38"/>
                </a:cxn>
              </a:cxnLst>
              <a:rect l="0" t="0" r="r" b="b"/>
              <a:pathLst>
                <a:path w="36" h="591">
                  <a:moveTo>
                    <a:pt x="0" y="38"/>
                  </a:moveTo>
                  <a:lnTo>
                    <a:pt x="0" y="591"/>
                  </a:lnTo>
                  <a:lnTo>
                    <a:pt x="36" y="552"/>
                  </a:lnTo>
                  <a:lnTo>
                    <a:pt x="36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040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27" name="Freeform 127"/>
            <p:cNvSpPr>
              <a:spLocks/>
            </p:cNvSpPr>
            <p:nvPr/>
          </p:nvSpPr>
          <p:spPr bwMode="auto">
            <a:xfrm>
              <a:off x="2585" y="1971"/>
              <a:ext cx="9" cy="147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0" y="591"/>
                </a:cxn>
                <a:cxn ang="0">
                  <a:pos x="36" y="552"/>
                </a:cxn>
                <a:cxn ang="0">
                  <a:pos x="36" y="0"/>
                </a:cxn>
                <a:cxn ang="0">
                  <a:pos x="0" y="38"/>
                </a:cxn>
              </a:cxnLst>
              <a:rect l="0" t="0" r="r" b="b"/>
              <a:pathLst>
                <a:path w="36" h="591">
                  <a:moveTo>
                    <a:pt x="0" y="38"/>
                  </a:moveTo>
                  <a:lnTo>
                    <a:pt x="0" y="591"/>
                  </a:lnTo>
                  <a:lnTo>
                    <a:pt x="36" y="552"/>
                  </a:lnTo>
                  <a:lnTo>
                    <a:pt x="36" y="0"/>
                  </a:lnTo>
                  <a:lnTo>
                    <a:pt x="0" y="3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28" name="Freeform 128"/>
            <p:cNvSpPr>
              <a:spLocks/>
            </p:cNvSpPr>
            <p:nvPr/>
          </p:nvSpPr>
          <p:spPr bwMode="auto">
            <a:xfrm>
              <a:off x="2243" y="1971"/>
              <a:ext cx="351" cy="9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1366" y="38"/>
                </a:cxn>
                <a:cxn ang="0">
                  <a:pos x="1402" y="0"/>
                </a:cxn>
                <a:cxn ang="0">
                  <a:pos x="36" y="0"/>
                </a:cxn>
                <a:cxn ang="0">
                  <a:pos x="0" y="38"/>
                </a:cxn>
              </a:cxnLst>
              <a:rect l="0" t="0" r="r" b="b"/>
              <a:pathLst>
                <a:path w="1402" h="38">
                  <a:moveTo>
                    <a:pt x="0" y="38"/>
                  </a:moveTo>
                  <a:lnTo>
                    <a:pt x="1366" y="38"/>
                  </a:lnTo>
                  <a:lnTo>
                    <a:pt x="1402" y="0"/>
                  </a:lnTo>
                  <a:lnTo>
                    <a:pt x="36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0606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29" name="Freeform 129"/>
            <p:cNvSpPr>
              <a:spLocks/>
            </p:cNvSpPr>
            <p:nvPr/>
          </p:nvSpPr>
          <p:spPr bwMode="auto">
            <a:xfrm>
              <a:off x="2243" y="1971"/>
              <a:ext cx="351" cy="9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1366" y="38"/>
                </a:cxn>
                <a:cxn ang="0">
                  <a:pos x="1402" y="0"/>
                </a:cxn>
                <a:cxn ang="0">
                  <a:pos x="36" y="0"/>
                </a:cxn>
                <a:cxn ang="0">
                  <a:pos x="0" y="38"/>
                </a:cxn>
              </a:cxnLst>
              <a:rect l="0" t="0" r="r" b="b"/>
              <a:pathLst>
                <a:path w="1402" h="38">
                  <a:moveTo>
                    <a:pt x="0" y="38"/>
                  </a:moveTo>
                  <a:lnTo>
                    <a:pt x="1366" y="38"/>
                  </a:lnTo>
                  <a:lnTo>
                    <a:pt x="1402" y="0"/>
                  </a:lnTo>
                  <a:lnTo>
                    <a:pt x="36" y="0"/>
                  </a:lnTo>
                  <a:lnTo>
                    <a:pt x="0" y="3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30" name="Rectangle 130"/>
            <p:cNvSpPr>
              <a:spLocks noChangeArrowheads="1"/>
            </p:cNvSpPr>
            <p:nvPr/>
          </p:nvSpPr>
          <p:spPr bwMode="auto">
            <a:xfrm>
              <a:off x="2243" y="1980"/>
              <a:ext cx="342" cy="138"/>
            </a:xfrm>
            <a:prstGeom prst="rect">
              <a:avLst/>
            </a:prstGeom>
            <a:solidFill>
              <a:srgbClr val="0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31" name="Rectangle 131"/>
            <p:cNvSpPr>
              <a:spLocks noChangeArrowheads="1"/>
            </p:cNvSpPr>
            <p:nvPr/>
          </p:nvSpPr>
          <p:spPr bwMode="auto">
            <a:xfrm>
              <a:off x="2246" y="1983"/>
              <a:ext cx="336" cy="13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32" name="Freeform 132"/>
            <p:cNvSpPr>
              <a:spLocks/>
            </p:cNvSpPr>
            <p:nvPr/>
          </p:nvSpPr>
          <p:spPr bwMode="auto">
            <a:xfrm>
              <a:off x="2927" y="1971"/>
              <a:ext cx="9" cy="147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0" y="591"/>
                </a:cxn>
                <a:cxn ang="0">
                  <a:pos x="37" y="552"/>
                </a:cxn>
                <a:cxn ang="0">
                  <a:pos x="37" y="0"/>
                </a:cxn>
                <a:cxn ang="0">
                  <a:pos x="0" y="38"/>
                </a:cxn>
              </a:cxnLst>
              <a:rect l="0" t="0" r="r" b="b"/>
              <a:pathLst>
                <a:path w="37" h="591">
                  <a:moveTo>
                    <a:pt x="0" y="38"/>
                  </a:moveTo>
                  <a:lnTo>
                    <a:pt x="0" y="591"/>
                  </a:lnTo>
                  <a:lnTo>
                    <a:pt x="37" y="552"/>
                  </a:lnTo>
                  <a:lnTo>
                    <a:pt x="37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7F5F3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33" name="Freeform 133"/>
            <p:cNvSpPr>
              <a:spLocks/>
            </p:cNvSpPr>
            <p:nvPr/>
          </p:nvSpPr>
          <p:spPr bwMode="auto">
            <a:xfrm>
              <a:off x="2927" y="1971"/>
              <a:ext cx="9" cy="147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0" y="591"/>
                </a:cxn>
                <a:cxn ang="0">
                  <a:pos x="37" y="552"/>
                </a:cxn>
                <a:cxn ang="0">
                  <a:pos x="37" y="0"/>
                </a:cxn>
                <a:cxn ang="0">
                  <a:pos x="0" y="38"/>
                </a:cxn>
              </a:cxnLst>
              <a:rect l="0" t="0" r="r" b="b"/>
              <a:pathLst>
                <a:path w="37" h="591">
                  <a:moveTo>
                    <a:pt x="0" y="38"/>
                  </a:moveTo>
                  <a:lnTo>
                    <a:pt x="0" y="591"/>
                  </a:lnTo>
                  <a:lnTo>
                    <a:pt x="37" y="552"/>
                  </a:lnTo>
                  <a:lnTo>
                    <a:pt x="37" y="0"/>
                  </a:lnTo>
                  <a:lnTo>
                    <a:pt x="0" y="3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34" name="Freeform 134"/>
            <p:cNvSpPr>
              <a:spLocks/>
            </p:cNvSpPr>
            <p:nvPr/>
          </p:nvSpPr>
          <p:spPr bwMode="auto">
            <a:xfrm>
              <a:off x="2585" y="1971"/>
              <a:ext cx="351" cy="9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1367" y="38"/>
                </a:cxn>
                <a:cxn ang="0">
                  <a:pos x="1404" y="0"/>
                </a:cxn>
                <a:cxn ang="0">
                  <a:pos x="36" y="0"/>
                </a:cxn>
                <a:cxn ang="0">
                  <a:pos x="0" y="38"/>
                </a:cxn>
              </a:cxnLst>
              <a:rect l="0" t="0" r="r" b="b"/>
              <a:pathLst>
                <a:path w="1404" h="38">
                  <a:moveTo>
                    <a:pt x="0" y="38"/>
                  </a:moveTo>
                  <a:lnTo>
                    <a:pt x="1367" y="38"/>
                  </a:lnTo>
                  <a:lnTo>
                    <a:pt x="1404" y="0"/>
                  </a:lnTo>
                  <a:lnTo>
                    <a:pt x="36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BF8F4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35" name="Freeform 135"/>
            <p:cNvSpPr>
              <a:spLocks/>
            </p:cNvSpPr>
            <p:nvPr/>
          </p:nvSpPr>
          <p:spPr bwMode="auto">
            <a:xfrm>
              <a:off x="2585" y="1971"/>
              <a:ext cx="351" cy="9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1367" y="38"/>
                </a:cxn>
                <a:cxn ang="0">
                  <a:pos x="1404" y="0"/>
                </a:cxn>
                <a:cxn ang="0">
                  <a:pos x="36" y="0"/>
                </a:cxn>
                <a:cxn ang="0">
                  <a:pos x="0" y="38"/>
                </a:cxn>
              </a:cxnLst>
              <a:rect l="0" t="0" r="r" b="b"/>
              <a:pathLst>
                <a:path w="1404" h="38">
                  <a:moveTo>
                    <a:pt x="0" y="38"/>
                  </a:moveTo>
                  <a:lnTo>
                    <a:pt x="1367" y="38"/>
                  </a:lnTo>
                  <a:lnTo>
                    <a:pt x="1404" y="0"/>
                  </a:lnTo>
                  <a:lnTo>
                    <a:pt x="36" y="0"/>
                  </a:lnTo>
                  <a:lnTo>
                    <a:pt x="0" y="3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36" name="Rectangle 136"/>
            <p:cNvSpPr>
              <a:spLocks noChangeArrowheads="1"/>
            </p:cNvSpPr>
            <p:nvPr/>
          </p:nvSpPr>
          <p:spPr bwMode="auto">
            <a:xfrm>
              <a:off x="2585" y="1980"/>
              <a:ext cx="342" cy="138"/>
            </a:xfrm>
            <a:prstGeom prst="rect">
              <a:avLst/>
            </a:prstGeom>
            <a:solidFill>
              <a:srgbClr val="FFC0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37" name="Rectangle 137"/>
            <p:cNvSpPr>
              <a:spLocks noChangeArrowheads="1"/>
            </p:cNvSpPr>
            <p:nvPr/>
          </p:nvSpPr>
          <p:spPr bwMode="auto">
            <a:xfrm>
              <a:off x="2588" y="1983"/>
              <a:ext cx="336" cy="13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38" name="Freeform 138"/>
            <p:cNvSpPr>
              <a:spLocks/>
            </p:cNvSpPr>
            <p:nvPr/>
          </p:nvSpPr>
          <p:spPr bwMode="auto">
            <a:xfrm>
              <a:off x="3175" y="1971"/>
              <a:ext cx="9" cy="147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0" y="591"/>
                </a:cxn>
                <a:cxn ang="0">
                  <a:pos x="36" y="552"/>
                </a:cxn>
                <a:cxn ang="0">
                  <a:pos x="36" y="0"/>
                </a:cxn>
                <a:cxn ang="0">
                  <a:pos x="0" y="38"/>
                </a:cxn>
              </a:cxnLst>
              <a:rect l="0" t="0" r="r" b="b"/>
              <a:pathLst>
                <a:path w="36" h="591">
                  <a:moveTo>
                    <a:pt x="0" y="38"/>
                  </a:moveTo>
                  <a:lnTo>
                    <a:pt x="0" y="591"/>
                  </a:lnTo>
                  <a:lnTo>
                    <a:pt x="36" y="552"/>
                  </a:lnTo>
                  <a:lnTo>
                    <a:pt x="36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7F7F5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39" name="Freeform 139"/>
            <p:cNvSpPr>
              <a:spLocks/>
            </p:cNvSpPr>
            <p:nvPr/>
          </p:nvSpPr>
          <p:spPr bwMode="auto">
            <a:xfrm>
              <a:off x="3175" y="1971"/>
              <a:ext cx="9" cy="147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0" y="591"/>
                </a:cxn>
                <a:cxn ang="0">
                  <a:pos x="36" y="552"/>
                </a:cxn>
                <a:cxn ang="0">
                  <a:pos x="36" y="0"/>
                </a:cxn>
                <a:cxn ang="0">
                  <a:pos x="0" y="38"/>
                </a:cxn>
              </a:cxnLst>
              <a:rect l="0" t="0" r="r" b="b"/>
              <a:pathLst>
                <a:path w="36" h="591">
                  <a:moveTo>
                    <a:pt x="0" y="38"/>
                  </a:moveTo>
                  <a:lnTo>
                    <a:pt x="0" y="591"/>
                  </a:lnTo>
                  <a:lnTo>
                    <a:pt x="36" y="552"/>
                  </a:lnTo>
                  <a:lnTo>
                    <a:pt x="36" y="0"/>
                  </a:lnTo>
                  <a:lnTo>
                    <a:pt x="0" y="3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40" name="Freeform 140"/>
            <p:cNvSpPr>
              <a:spLocks/>
            </p:cNvSpPr>
            <p:nvPr/>
          </p:nvSpPr>
          <p:spPr bwMode="auto">
            <a:xfrm>
              <a:off x="2927" y="1971"/>
              <a:ext cx="257" cy="9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994" y="38"/>
                </a:cxn>
                <a:cxn ang="0">
                  <a:pos x="1030" y="0"/>
                </a:cxn>
                <a:cxn ang="0">
                  <a:pos x="37" y="0"/>
                </a:cxn>
                <a:cxn ang="0">
                  <a:pos x="0" y="38"/>
                </a:cxn>
              </a:cxnLst>
              <a:rect l="0" t="0" r="r" b="b"/>
              <a:pathLst>
                <a:path w="1030" h="38">
                  <a:moveTo>
                    <a:pt x="0" y="38"/>
                  </a:moveTo>
                  <a:lnTo>
                    <a:pt x="994" y="38"/>
                  </a:lnTo>
                  <a:lnTo>
                    <a:pt x="1030" y="0"/>
                  </a:lnTo>
                  <a:lnTo>
                    <a:pt x="37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BFBF8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41" name="Freeform 141"/>
            <p:cNvSpPr>
              <a:spLocks/>
            </p:cNvSpPr>
            <p:nvPr/>
          </p:nvSpPr>
          <p:spPr bwMode="auto">
            <a:xfrm>
              <a:off x="2927" y="1971"/>
              <a:ext cx="257" cy="9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994" y="38"/>
                </a:cxn>
                <a:cxn ang="0">
                  <a:pos x="1030" y="0"/>
                </a:cxn>
                <a:cxn ang="0">
                  <a:pos x="37" y="0"/>
                </a:cxn>
                <a:cxn ang="0">
                  <a:pos x="0" y="38"/>
                </a:cxn>
              </a:cxnLst>
              <a:rect l="0" t="0" r="r" b="b"/>
              <a:pathLst>
                <a:path w="1030" h="38">
                  <a:moveTo>
                    <a:pt x="0" y="38"/>
                  </a:moveTo>
                  <a:lnTo>
                    <a:pt x="994" y="38"/>
                  </a:lnTo>
                  <a:lnTo>
                    <a:pt x="1030" y="0"/>
                  </a:lnTo>
                  <a:lnTo>
                    <a:pt x="37" y="0"/>
                  </a:lnTo>
                  <a:lnTo>
                    <a:pt x="0" y="3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42" name="Rectangle 142"/>
            <p:cNvSpPr>
              <a:spLocks noChangeArrowheads="1"/>
            </p:cNvSpPr>
            <p:nvPr/>
          </p:nvSpPr>
          <p:spPr bwMode="auto">
            <a:xfrm>
              <a:off x="2927" y="1980"/>
              <a:ext cx="248" cy="138"/>
            </a:xfrm>
            <a:prstGeom prst="rect">
              <a:avLst/>
            </a:prstGeom>
            <a:solidFill>
              <a:srgbClr val="FFF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43" name="Rectangle 143"/>
            <p:cNvSpPr>
              <a:spLocks noChangeArrowheads="1"/>
            </p:cNvSpPr>
            <p:nvPr/>
          </p:nvSpPr>
          <p:spPr bwMode="auto">
            <a:xfrm>
              <a:off x="2930" y="1983"/>
              <a:ext cx="242" cy="13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44" name="Freeform 144"/>
            <p:cNvSpPr>
              <a:spLocks/>
            </p:cNvSpPr>
            <p:nvPr/>
          </p:nvSpPr>
          <p:spPr bwMode="auto">
            <a:xfrm>
              <a:off x="3362" y="1971"/>
              <a:ext cx="9" cy="147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0" y="591"/>
                </a:cxn>
                <a:cxn ang="0">
                  <a:pos x="37" y="552"/>
                </a:cxn>
                <a:cxn ang="0">
                  <a:pos x="37" y="0"/>
                </a:cxn>
                <a:cxn ang="0">
                  <a:pos x="0" y="38"/>
                </a:cxn>
              </a:cxnLst>
              <a:rect l="0" t="0" r="r" b="b"/>
              <a:pathLst>
                <a:path w="37" h="591">
                  <a:moveTo>
                    <a:pt x="0" y="38"/>
                  </a:moveTo>
                  <a:lnTo>
                    <a:pt x="0" y="591"/>
                  </a:lnTo>
                  <a:lnTo>
                    <a:pt x="37" y="552"/>
                  </a:lnTo>
                  <a:lnTo>
                    <a:pt x="37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7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45" name="Freeform 145"/>
            <p:cNvSpPr>
              <a:spLocks/>
            </p:cNvSpPr>
            <p:nvPr/>
          </p:nvSpPr>
          <p:spPr bwMode="auto">
            <a:xfrm>
              <a:off x="3362" y="1971"/>
              <a:ext cx="9" cy="147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0" y="591"/>
                </a:cxn>
                <a:cxn ang="0">
                  <a:pos x="37" y="552"/>
                </a:cxn>
                <a:cxn ang="0">
                  <a:pos x="37" y="0"/>
                </a:cxn>
                <a:cxn ang="0">
                  <a:pos x="0" y="38"/>
                </a:cxn>
              </a:cxnLst>
              <a:rect l="0" t="0" r="r" b="b"/>
              <a:pathLst>
                <a:path w="37" h="591">
                  <a:moveTo>
                    <a:pt x="0" y="38"/>
                  </a:moveTo>
                  <a:lnTo>
                    <a:pt x="0" y="591"/>
                  </a:lnTo>
                  <a:lnTo>
                    <a:pt x="37" y="552"/>
                  </a:lnTo>
                  <a:lnTo>
                    <a:pt x="37" y="0"/>
                  </a:lnTo>
                  <a:lnTo>
                    <a:pt x="0" y="3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46" name="Freeform 146"/>
            <p:cNvSpPr>
              <a:spLocks/>
            </p:cNvSpPr>
            <p:nvPr/>
          </p:nvSpPr>
          <p:spPr bwMode="auto">
            <a:xfrm>
              <a:off x="3175" y="1971"/>
              <a:ext cx="196" cy="9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746" y="38"/>
                </a:cxn>
                <a:cxn ang="0">
                  <a:pos x="783" y="0"/>
                </a:cxn>
                <a:cxn ang="0">
                  <a:pos x="36" y="0"/>
                </a:cxn>
                <a:cxn ang="0">
                  <a:pos x="0" y="38"/>
                </a:cxn>
              </a:cxnLst>
              <a:rect l="0" t="0" r="r" b="b"/>
              <a:pathLst>
                <a:path w="783" h="38">
                  <a:moveTo>
                    <a:pt x="0" y="38"/>
                  </a:moveTo>
                  <a:lnTo>
                    <a:pt x="746" y="38"/>
                  </a:lnTo>
                  <a:lnTo>
                    <a:pt x="783" y="0"/>
                  </a:lnTo>
                  <a:lnTo>
                    <a:pt x="36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B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47" name="Freeform 147"/>
            <p:cNvSpPr>
              <a:spLocks/>
            </p:cNvSpPr>
            <p:nvPr/>
          </p:nvSpPr>
          <p:spPr bwMode="auto">
            <a:xfrm>
              <a:off x="3175" y="1971"/>
              <a:ext cx="196" cy="9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746" y="38"/>
                </a:cxn>
                <a:cxn ang="0">
                  <a:pos x="783" y="0"/>
                </a:cxn>
                <a:cxn ang="0">
                  <a:pos x="36" y="0"/>
                </a:cxn>
                <a:cxn ang="0">
                  <a:pos x="0" y="38"/>
                </a:cxn>
              </a:cxnLst>
              <a:rect l="0" t="0" r="r" b="b"/>
              <a:pathLst>
                <a:path w="783" h="38">
                  <a:moveTo>
                    <a:pt x="0" y="38"/>
                  </a:moveTo>
                  <a:lnTo>
                    <a:pt x="746" y="38"/>
                  </a:lnTo>
                  <a:lnTo>
                    <a:pt x="783" y="0"/>
                  </a:lnTo>
                  <a:lnTo>
                    <a:pt x="36" y="0"/>
                  </a:lnTo>
                  <a:lnTo>
                    <a:pt x="0" y="3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48" name="Rectangle 148"/>
            <p:cNvSpPr>
              <a:spLocks noChangeArrowheads="1"/>
            </p:cNvSpPr>
            <p:nvPr/>
          </p:nvSpPr>
          <p:spPr bwMode="auto">
            <a:xfrm>
              <a:off x="3175" y="1980"/>
              <a:ext cx="187" cy="138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49" name="Rectangle 149"/>
            <p:cNvSpPr>
              <a:spLocks noChangeArrowheads="1"/>
            </p:cNvSpPr>
            <p:nvPr/>
          </p:nvSpPr>
          <p:spPr bwMode="auto">
            <a:xfrm>
              <a:off x="3178" y="1983"/>
              <a:ext cx="181" cy="13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50" name="Freeform 150"/>
            <p:cNvSpPr>
              <a:spLocks/>
            </p:cNvSpPr>
            <p:nvPr/>
          </p:nvSpPr>
          <p:spPr bwMode="auto">
            <a:xfrm>
              <a:off x="2119" y="1333"/>
              <a:ext cx="9" cy="147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0" y="590"/>
                </a:cxn>
                <a:cxn ang="0">
                  <a:pos x="37" y="552"/>
                </a:cxn>
                <a:cxn ang="0">
                  <a:pos x="37" y="0"/>
                </a:cxn>
                <a:cxn ang="0">
                  <a:pos x="0" y="38"/>
                </a:cxn>
              </a:cxnLst>
              <a:rect l="0" t="0" r="r" b="b"/>
              <a:pathLst>
                <a:path w="37" h="590">
                  <a:moveTo>
                    <a:pt x="0" y="38"/>
                  </a:moveTo>
                  <a:lnTo>
                    <a:pt x="0" y="590"/>
                  </a:lnTo>
                  <a:lnTo>
                    <a:pt x="37" y="552"/>
                  </a:lnTo>
                  <a:lnTo>
                    <a:pt x="37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01F5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51" name="Freeform 151"/>
            <p:cNvSpPr>
              <a:spLocks/>
            </p:cNvSpPr>
            <p:nvPr/>
          </p:nvSpPr>
          <p:spPr bwMode="auto">
            <a:xfrm>
              <a:off x="2119" y="1333"/>
              <a:ext cx="9" cy="147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0" y="590"/>
                </a:cxn>
                <a:cxn ang="0">
                  <a:pos x="37" y="552"/>
                </a:cxn>
                <a:cxn ang="0">
                  <a:pos x="37" y="0"/>
                </a:cxn>
                <a:cxn ang="0">
                  <a:pos x="0" y="38"/>
                </a:cxn>
              </a:cxnLst>
              <a:rect l="0" t="0" r="r" b="b"/>
              <a:pathLst>
                <a:path w="37" h="590">
                  <a:moveTo>
                    <a:pt x="0" y="38"/>
                  </a:moveTo>
                  <a:lnTo>
                    <a:pt x="0" y="590"/>
                  </a:lnTo>
                  <a:lnTo>
                    <a:pt x="37" y="552"/>
                  </a:lnTo>
                  <a:lnTo>
                    <a:pt x="37" y="0"/>
                  </a:lnTo>
                  <a:lnTo>
                    <a:pt x="0" y="3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52" name="Freeform 152"/>
            <p:cNvSpPr>
              <a:spLocks/>
            </p:cNvSpPr>
            <p:nvPr/>
          </p:nvSpPr>
          <p:spPr bwMode="auto">
            <a:xfrm>
              <a:off x="1653" y="1333"/>
              <a:ext cx="475" cy="9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1863" y="38"/>
                </a:cxn>
                <a:cxn ang="0">
                  <a:pos x="1900" y="0"/>
                </a:cxn>
                <a:cxn ang="0">
                  <a:pos x="37" y="0"/>
                </a:cxn>
                <a:cxn ang="0">
                  <a:pos x="0" y="38"/>
                </a:cxn>
              </a:cxnLst>
              <a:rect l="0" t="0" r="r" b="b"/>
              <a:pathLst>
                <a:path w="1900" h="38">
                  <a:moveTo>
                    <a:pt x="0" y="38"/>
                  </a:moveTo>
                  <a:lnTo>
                    <a:pt x="1863" y="38"/>
                  </a:lnTo>
                  <a:lnTo>
                    <a:pt x="1900" y="0"/>
                  </a:lnTo>
                  <a:lnTo>
                    <a:pt x="37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0308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53" name="Freeform 153"/>
            <p:cNvSpPr>
              <a:spLocks/>
            </p:cNvSpPr>
            <p:nvPr/>
          </p:nvSpPr>
          <p:spPr bwMode="auto">
            <a:xfrm>
              <a:off x="1653" y="1333"/>
              <a:ext cx="475" cy="9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1863" y="38"/>
                </a:cxn>
                <a:cxn ang="0">
                  <a:pos x="1900" y="0"/>
                </a:cxn>
                <a:cxn ang="0">
                  <a:pos x="37" y="0"/>
                </a:cxn>
                <a:cxn ang="0">
                  <a:pos x="0" y="38"/>
                </a:cxn>
              </a:cxnLst>
              <a:rect l="0" t="0" r="r" b="b"/>
              <a:pathLst>
                <a:path w="1900" h="38">
                  <a:moveTo>
                    <a:pt x="0" y="38"/>
                  </a:moveTo>
                  <a:lnTo>
                    <a:pt x="1863" y="38"/>
                  </a:lnTo>
                  <a:lnTo>
                    <a:pt x="1900" y="0"/>
                  </a:lnTo>
                  <a:lnTo>
                    <a:pt x="37" y="0"/>
                  </a:lnTo>
                  <a:lnTo>
                    <a:pt x="0" y="3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54" name="Rectangle 154"/>
            <p:cNvSpPr>
              <a:spLocks noChangeArrowheads="1"/>
            </p:cNvSpPr>
            <p:nvPr/>
          </p:nvSpPr>
          <p:spPr bwMode="auto">
            <a:xfrm>
              <a:off x="1653" y="1342"/>
              <a:ext cx="466" cy="138"/>
            </a:xfrm>
            <a:prstGeom prst="rect">
              <a:avLst/>
            </a:prstGeom>
            <a:solidFill>
              <a:srgbClr val="0040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55" name="Rectangle 155"/>
            <p:cNvSpPr>
              <a:spLocks noChangeArrowheads="1"/>
            </p:cNvSpPr>
            <p:nvPr/>
          </p:nvSpPr>
          <p:spPr bwMode="auto">
            <a:xfrm>
              <a:off x="1656" y="1345"/>
              <a:ext cx="460" cy="13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56" name="Freeform 156"/>
            <p:cNvSpPr>
              <a:spLocks/>
            </p:cNvSpPr>
            <p:nvPr/>
          </p:nvSpPr>
          <p:spPr bwMode="auto">
            <a:xfrm>
              <a:off x="2430" y="1333"/>
              <a:ext cx="9" cy="147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0" y="590"/>
                </a:cxn>
                <a:cxn ang="0">
                  <a:pos x="37" y="552"/>
                </a:cxn>
                <a:cxn ang="0">
                  <a:pos x="37" y="0"/>
                </a:cxn>
                <a:cxn ang="0">
                  <a:pos x="0" y="38"/>
                </a:cxn>
              </a:cxnLst>
              <a:rect l="0" t="0" r="r" b="b"/>
              <a:pathLst>
                <a:path w="37" h="590">
                  <a:moveTo>
                    <a:pt x="0" y="38"/>
                  </a:moveTo>
                  <a:lnTo>
                    <a:pt x="0" y="590"/>
                  </a:lnTo>
                  <a:lnTo>
                    <a:pt x="37" y="552"/>
                  </a:lnTo>
                  <a:lnTo>
                    <a:pt x="37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5F0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57" name="Freeform 157"/>
            <p:cNvSpPr>
              <a:spLocks/>
            </p:cNvSpPr>
            <p:nvPr/>
          </p:nvSpPr>
          <p:spPr bwMode="auto">
            <a:xfrm>
              <a:off x="2430" y="1333"/>
              <a:ext cx="9" cy="147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0" y="590"/>
                </a:cxn>
                <a:cxn ang="0">
                  <a:pos x="37" y="552"/>
                </a:cxn>
                <a:cxn ang="0">
                  <a:pos x="37" y="0"/>
                </a:cxn>
                <a:cxn ang="0">
                  <a:pos x="0" y="38"/>
                </a:cxn>
              </a:cxnLst>
              <a:rect l="0" t="0" r="r" b="b"/>
              <a:pathLst>
                <a:path w="37" h="590">
                  <a:moveTo>
                    <a:pt x="0" y="38"/>
                  </a:moveTo>
                  <a:lnTo>
                    <a:pt x="0" y="590"/>
                  </a:lnTo>
                  <a:lnTo>
                    <a:pt x="37" y="552"/>
                  </a:lnTo>
                  <a:lnTo>
                    <a:pt x="37" y="0"/>
                  </a:lnTo>
                  <a:lnTo>
                    <a:pt x="0" y="3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58" name="Freeform 158"/>
            <p:cNvSpPr>
              <a:spLocks/>
            </p:cNvSpPr>
            <p:nvPr/>
          </p:nvSpPr>
          <p:spPr bwMode="auto">
            <a:xfrm>
              <a:off x="2119" y="1333"/>
              <a:ext cx="320" cy="9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1243" y="38"/>
                </a:cxn>
                <a:cxn ang="0">
                  <a:pos x="1280" y="0"/>
                </a:cxn>
                <a:cxn ang="0">
                  <a:pos x="37" y="0"/>
                </a:cxn>
                <a:cxn ang="0">
                  <a:pos x="0" y="38"/>
                </a:cxn>
              </a:cxnLst>
              <a:rect l="0" t="0" r="r" b="b"/>
              <a:pathLst>
                <a:path w="1280" h="38">
                  <a:moveTo>
                    <a:pt x="0" y="38"/>
                  </a:moveTo>
                  <a:lnTo>
                    <a:pt x="1243" y="38"/>
                  </a:lnTo>
                  <a:lnTo>
                    <a:pt x="1280" y="0"/>
                  </a:lnTo>
                  <a:lnTo>
                    <a:pt x="37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8F17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59" name="Freeform 159"/>
            <p:cNvSpPr>
              <a:spLocks/>
            </p:cNvSpPr>
            <p:nvPr/>
          </p:nvSpPr>
          <p:spPr bwMode="auto">
            <a:xfrm>
              <a:off x="2119" y="1333"/>
              <a:ext cx="320" cy="9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1243" y="38"/>
                </a:cxn>
                <a:cxn ang="0">
                  <a:pos x="1280" y="0"/>
                </a:cxn>
                <a:cxn ang="0">
                  <a:pos x="37" y="0"/>
                </a:cxn>
                <a:cxn ang="0">
                  <a:pos x="0" y="38"/>
                </a:cxn>
              </a:cxnLst>
              <a:rect l="0" t="0" r="r" b="b"/>
              <a:pathLst>
                <a:path w="1280" h="38">
                  <a:moveTo>
                    <a:pt x="0" y="38"/>
                  </a:moveTo>
                  <a:lnTo>
                    <a:pt x="1243" y="38"/>
                  </a:lnTo>
                  <a:lnTo>
                    <a:pt x="1280" y="0"/>
                  </a:lnTo>
                  <a:lnTo>
                    <a:pt x="37" y="0"/>
                  </a:lnTo>
                  <a:lnTo>
                    <a:pt x="0" y="3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60" name="Rectangle 160"/>
            <p:cNvSpPr>
              <a:spLocks noChangeArrowheads="1"/>
            </p:cNvSpPr>
            <p:nvPr/>
          </p:nvSpPr>
          <p:spPr bwMode="auto">
            <a:xfrm>
              <a:off x="2119" y="1342"/>
              <a:ext cx="311" cy="138"/>
            </a:xfrm>
            <a:prstGeom prst="rect">
              <a:avLst/>
            </a:prstGeom>
            <a:solidFill>
              <a:srgbClr val="BF2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61" name="Rectangle 161"/>
            <p:cNvSpPr>
              <a:spLocks noChangeArrowheads="1"/>
            </p:cNvSpPr>
            <p:nvPr/>
          </p:nvSpPr>
          <p:spPr bwMode="auto">
            <a:xfrm>
              <a:off x="2122" y="1345"/>
              <a:ext cx="305" cy="13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62" name="Freeform 162"/>
            <p:cNvSpPr>
              <a:spLocks/>
            </p:cNvSpPr>
            <p:nvPr/>
          </p:nvSpPr>
          <p:spPr bwMode="auto">
            <a:xfrm>
              <a:off x="2678" y="1333"/>
              <a:ext cx="10" cy="147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0" y="590"/>
                </a:cxn>
                <a:cxn ang="0">
                  <a:pos x="38" y="552"/>
                </a:cxn>
                <a:cxn ang="0">
                  <a:pos x="38" y="0"/>
                </a:cxn>
                <a:cxn ang="0">
                  <a:pos x="0" y="38"/>
                </a:cxn>
              </a:cxnLst>
              <a:rect l="0" t="0" r="r" b="b"/>
              <a:pathLst>
                <a:path w="38" h="590">
                  <a:moveTo>
                    <a:pt x="0" y="38"/>
                  </a:moveTo>
                  <a:lnTo>
                    <a:pt x="0" y="590"/>
                  </a:lnTo>
                  <a:lnTo>
                    <a:pt x="38" y="552"/>
                  </a:lnTo>
                  <a:lnTo>
                    <a:pt x="38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7F3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63" name="Freeform 163"/>
            <p:cNvSpPr>
              <a:spLocks/>
            </p:cNvSpPr>
            <p:nvPr/>
          </p:nvSpPr>
          <p:spPr bwMode="auto">
            <a:xfrm>
              <a:off x="2678" y="1333"/>
              <a:ext cx="10" cy="147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0" y="590"/>
                </a:cxn>
                <a:cxn ang="0">
                  <a:pos x="38" y="552"/>
                </a:cxn>
                <a:cxn ang="0">
                  <a:pos x="38" y="0"/>
                </a:cxn>
                <a:cxn ang="0">
                  <a:pos x="0" y="38"/>
                </a:cxn>
              </a:cxnLst>
              <a:rect l="0" t="0" r="r" b="b"/>
              <a:pathLst>
                <a:path w="38" h="590">
                  <a:moveTo>
                    <a:pt x="0" y="38"/>
                  </a:moveTo>
                  <a:lnTo>
                    <a:pt x="0" y="590"/>
                  </a:lnTo>
                  <a:lnTo>
                    <a:pt x="38" y="552"/>
                  </a:lnTo>
                  <a:lnTo>
                    <a:pt x="38" y="0"/>
                  </a:lnTo>
                  <a:lnTo>
                    <a:pt x="0" y="3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64" name="Freeform 164"/>
            <p:cNvSpPr>
              <a:spLocks/>
            </p:cNvSpPr>
            <p:nvPr/>
          </p:nvSpPr>
          <p:spPr bwMode="auto">
            <a:xfrm>
              <a:off x="2430" y="1333"/>
              <a:ext cx="258" cy="9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993" y="38"/>
                </a:cxn>
                <a:cxn ang="0">
                  <a:pos x="1031" y="0"/>
                </a:cxn>
                <a:cxn ang="0">
                  <a:pos x="37" y="0"/>
                </a:cxn>
                <a:cxn ang="0">
                  <a:pos x="0" y="38"/>
                </a:cxn>
              </a:cxnLst>
              <a:rect l="0" t="0" r="r" b="b"/>
              <a:pathLst>
                <a:path w="1031" h="38">
                  <a:moveTo>
                    <a:pt x="0" y="38"/>
                  </a:moveTo>
                  <a:lnTo>
                    <a:pt x="993" y="38"/>
                  </a:lnTo>
                  <a:lnTo>
                    <a:pt x="1031" y="0"/>
                  </a:lnTo>
                  <a:lnTo>
                    <a:pt x="37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BF5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65" name="Freeform 165"/>
            <p:cNvSpPr>
              <a:spLocks/>
            </p:cNvSpPr>
            <p:nvPr/>
          </p:nvSpPr>
          <p:spPr bwMode="auto">
            <a:xfrm>
              <a:off x="2430" y="1333"/>
              <a:ext cx="258" cy="9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993" y="38"/>
                </a:cxn>
                <a:cxn ang="0">
                  <a:pos x="1031" y="0"/>
                </a:cxn>
                <a:cxn ang="0">
                  <a:pos x="37" y="0"/>
                </a:cxn>
                <a:cxn ang="0">
                  <a:pos x="0" y="38"/>
                </a:cxn>
              </a:cxnLst>
              <a:rect l="0" t="0" r="r" b="b"/>
              <a:pathLst>
                <a:path w="1031" h="38">
                  <a:moveTo>
                    <a:pt x="0" y="38"/>
                  </a:moveTo>
                  <a:lnTo>
                    <a:pt x="993" y="38"/>
                  </a:lnTo>
                  <a:lnTo>
                    <a:pt x="1031" y="0"/>
                  </a:lnTo>
                  <a:lnTo>
                    <a:pt x="37" y="0"/>
                  </a:lnTo>
                  <a:lnTo>
                    <a:pt x="0" y="3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66" name="Rectangle 166"/>
            <p:cNvSpPr>
              <a:spLocks noChangeArrowheads="1"/>
            </p:cNvSpPr>
            <p:nvPr/>
          </p:nvSpPr>
          <p:spPr bwMode="auto">
            <a:xfrm>
              <a:off x="2430" y="1342"/>
              <a:ext cx="248" cy="138"/>
            </a:xfrm>
            <a:prstGeom prst="rect">
              <a:avLst/>
            </a:prstGeom>
            <a:solidFill>
              <a:srgbClr val="FF8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67" name="Rectangle 167"/>
            <p:cNvSpPr>
              <a:spLocks noChangeArrowheads="1"/>
            </p:cNvSpPr>
            <p:nvPr/>
          </p:nvSpPr>
          <p:spPr bwMode="auto">
            <a:xfrm>
              <a:off x="2433" y="1345"/>
              <a:ext cx="242" cy="13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68" name="Freeform 168"/>
            <p:cNvSpPr>
              <a:spLocks/>
            </p:cNvSpPr>
            <p:nvPr/>
          </p:nvSpPr>
          <p:spPr bwMode="auto">
            <a:xfrm>
              <a:off x="3051" y="1333"/>
              <a:ext cx="9" cy="147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0" y="590"/>
                </a:cxn>
                <a:cxn ang="0">
                  <a:pos x="37" y="552"/>
                </a:cxn>
                <a:cxn ang="0">
                  <a:pos x="37" y="0"/>
                </a:cxn>
                <a:cxn ang="0">
                  <a:pos x="0" y="38"/>
                </a:cxn>
              </a:cxnLst>
              <a:rect l="0" t="0" r="r" b="b"/>
              <a:pathLst>
                <a:path w="37" h="590">
                  <a:moveTo>
                    <a:pt x="0" y="38"/>
                  </a:moveTo>
                  <a:lnTo>
                    <a:pt x="0" y="590"/>
                  </a:lnTo>
                  <a:lnTo>
                    <a:pt x="37" y="552"/>
                  </a:lnTo>
                  <a:lnTo>
                    <a:pt x="37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040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69" name="Freeform 169"/>
            <p:cNvSpPr>
              <a:spLocks/>
            </p:cNvSpPr>
            <p:nvPr/>
          </p:nvSpPr>
          <p:spPr bwMode="auto">
            <a:xfrm>
              <a:off x="3051" y="1333"/>
              <a:ext cx="9" cy="147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0" y="590"/>
                </a:cxn>
                <a:cxn ang="0">
                  <a:pos x="37" y="552"/>
                </a:cxn>
                <a:cxn ang="0">
                  <a:pos x="37" y="0"/>
                </a:cxn>
                <a:cxn ang="0">
                  <a:pos x="0" y="38"/>
                </a:cxn>
              </a:cxnLst>
              <a:rect l="0" t="0" r="r" b="b"/>
              <a:pathLst>
                <a:path w="37" h="590">
                  <a:moveTo>
                    <a:pt x="0" y="38"/>
                  </a:moveTo>
                  <a:lnTo>
                    <a:pt x="0" y="590"/>
                  </a:lnTo>
                  <a:lnTo>
                    <a:pt x="37" y="552"/>
                  </a:lnTo>
                  <a:lnTo>
                    <a:pt x="37" y="0"/>
                  </a:lnTo>
                  <a:lnTo>
                    <a:pt x="0" y="3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70" name="Freeform 170"/>
            <p:cNvSpPr>
              <a:spLocks/>
            </p:cNvSpPr>
            <p:nvPr/>
          </p:nvSpPr>
          <p:spPr bwMode="auto">
            <a:xfrm>
              <a:off x="2678" y="1333"/>
              <a:ext cx="382" cy="9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1492" y="38"/>
                </a:cxn>
                <a:cxn ang="0">
                  <a:pos x="1529" y="0"/>
                </a:cxn>
                <a:cxn ang="0">
                  <a:pos x="38" y="0"/>
                </a:cxn>
                <a:cxn ang="0">
                  <a:pos x="0" y="38"/>
                </a:cxn>
              </a:cxnLst>
              <a:rect l="0" t="0" r="r" b="b"/>
              <a:pathLst>
                <a:path w="1529" h="38">
                  <a:moveTo>
                    <a:pt x="0" y="38"/>
                  </a:moveTo>
                  <a:lnTo>
                    <a:pt x="1492" y="38"/>
                  </a:lnTo>
                  <a:lnTo>
                    <a:pt x="1529" y="0"/>
                  </a:lnTo>
                  <a:lnTo>
                    <a:pt x="38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0606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71" name="Freeform 171"/>
            <p:cNvSpPr>
              <a:spLocks/>
            </p:cNvSpPr>
            <p:nvPr/>
          </p:nvSpPr>
          <p:spPr bwMode="auto">
            <a:xfrm>
              <a:off x="2678" y="1333"/>
              <a:ext cx="382" cy="9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1492" y="38"/>
                </a:cxn>
                <a:cxn ang="0">
                  <a:pos x="1529" y="0"/>
                </a:cxn>
                <a:cxn ang="0">
                  <a:pos x="38" y="0"/>
                </a:cxn>
                <a:cxn ang="0">
                  <a:pos x="0" y="38"/>
                </a:cxn>
              </a:cxnLst>
              <a:rect l="0" t="0" r="r" b="b"/>
              <a:pathLst>
                <a:path w="1529" h="38">
                  <a:moveTo>
                    <a:pt x="0" y="38"/>
                  </a:moveTo>
                  <a:lnTo>
                    <a:pt x="1492" y="38"/>
                  </a:lnTo>
                  <a:lnTo>
                    <a:pt x="1529" y="0"/>
                  </a:lnTo>
                  <a:lnTo>
                    <a:pt x="38" y="0"/>
                  </a:lnTo>
                  <a:lnTo>
                    <a:pt x="0" y="3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72" name="Rectangle 172"/>
            <p:cNvSpPr>
              <a:spLocks noChangeArrowheads="1"/>
            </p:cNvSpPr>
            <p:nvPr/>
          </p:nvSpPr>
          <p:spPr bwMode="auto">
            <a:xfrm>
              <a:off x="2678" y="1342"/>
              <a:ext cx="373" cy="138"/>
            </a:xfrm>
            <a:prstGeom prst="rect">
              <a:avLst/>
            </a:prstGeom>
            <a:solidFill>
              <a:srgbClr val="0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73" name="Rectangle 173"/>
            <p:cNvSpPr>
              <a:spLocks noChangeArrowheads="1"/>
            </p:cNvSpPr>
            <p:nvPr/>
          </p:nvSpPr>
          <p:spPr bwMode="auto">
            <a:xfrm>
              <a:off x="2681" y="1345"/>
              <a:ext cx="367" cy="13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74" name="Freeform 174"/>
            <p:cNvSpPr>
              <a:spLocks/>
            </p:cNvSpPr>
            <p:nvPr/>
          </p:nvSpPr>
          <p:spPr bwMode="auto">
            <a:xfrm>
              <a:off x="3393" y="1333"/>
              <a:ext cx="9" cy="147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0" y="590"/>
                </a:cxn>
                <a:cxn ang="0">
                  <a:pos x="36" y="552"/>
                </a:cxn>
                <a:cxn ang="0">
                  <a:pos x="36" y="0"/>
                </a:cxn>
                <a:cxn ang="0">
                  <a:pos x="0" y="38"/>
                </a:cxn>
              </a:cxnLst>
              <a:rect l="0" t="0" r="r" b="b"/>
              <a:pathLst>
                <a:path w="36" h="590">
                  <a:moveTo>
                    <a:pt x="0" y="38"/>
                  </a:moveTo>
                  <a:lnTo>
                    <a:pt x="0" y="590"/>
                  </a:lnTo>
                  <a:lnTo>
                    <a:pt x="36" y="552"/>
                  </a:lnTo>
                  <a:lnTo>
                    <a:pt x="36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7F5F3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75" name="Freeform 175"/>
            <p:cNvSpPr>
              <a:spLocks/>
            </p:cNvSpPr>
            <p:nvPr/>
          </p:nvSpPr>
          <p:spPr bwMode="auto">
            <a:xfrm>
              <a:off x="3393" y="1333"/>
              <a:ext cx="9" cy="147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0" y="590"/>
                </a:cxn>
                <a:cxn ang="0">
                  <a:pos x="36" y="552"/>
                </a:cxn>
                <a:cxn ang="0">
                  <a:pos x="36" y="0"/>
                </a:cxn>
                <a:cxn ang="0">
                  <a:pos x="0" y="38"/>
                </a:cxn>
              </a:cxnLst>
              <a:rect l="0" t="0" r="r" b="b"/>
              <a:pathLst>
                <a:path w="36" h="590">
                  <a:moveTo>
                    <a:pt x="0" y="38"/>
                  </a:moveTo>
                  <a:lnTo>
                    <a:pt x="0" y="590"/>
                  </a:lnTo>
                  <a:lnTo>
                    <a:pt x="36" y="552"/>
                  </a:lnTo>
                  <a:lnTo>
                    <a:pt x="36" y="0"/>
                  </a:lnTo>
                  <a:lnTo>
                    <a:pt x="0" y="3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76" name="Freeform 176"/>
            <p:cNvSpPr>
              <a:spLocks/>
            </p:cNvSpPr>
            <p:nvPr/>
          </p:nvSpPr>
          <p:spPr bwMode="auto">
            <a:xfrm>
              <a:off x="3051" y="1333"/>
              <a:ext cx="351" cy="9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1367" y="38"/>
                </a:cxn>
                <a:cxn ang="0">
                  <a:pos x="1403" y="0"/>
                </a:cxn>
                <a:cxn ang="0">
                  <a:pos x="37" y="0"/>
                </a:cxn>
                <a:cxn ang="0">
                  <a:pos x="0" y="38"/>
                </a:cxn>
              </a:cxnLst>
              <a:rect l="0" t="0" r="r" b="b"/>
              <a:pathLst>
                <a:path w="1403" h="38">
                  <a:moveTo>
                    <a:pt x="0" y="38"/>
                  </a:moveTo>
                  <a:lnTo>
                    <a:pt x="1367" y="38"/>
                  </a:lnTo>
                  <a:lnTo>
                    <a:pt x="1403" y="0"/>
                  </a:lnTo>
                  <a:lnTo>
                    <a:pt x="37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BF8F4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77" name="Freeform 177"/>
            <p:cNvSpPr>
              <a:spLocks/>
            </p:cNvSpPr>
            <p:nvPr/>
          </p:nvSpPr>
          <p:spPr bwMode="auto">
            <a:xfrm>
              <a:off x="3051" y="1333"/>
              <a:ext cx="351" cy="9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1367" y="38"/>
                </a:cxn>
                <a:cxn ang="0">
                  <a:pos x="1403" y="0"/>
                </a:cxn>
                <a:cxn ang="0">
                  <a:pos x="37" y="0"/>
                </a:cxn>
                <a:cxn ang="0">
                  <a:pos x="0" y="38"/>
                </a:cxn>
              </a:cxnLst>
              <a:rect l="0" t="0" r="r" b="b"/>
              <a:pathLst>
                <a:path w="1403" h="38">
                  <a:moveTo>
                    <a:pt x="0" y="38"/>
                  </a:moveTo>
                  <a:lnTo>
                    <a:pt x="1367" y="38"/>
                  </a:lnTo>
                  <a:lnTo>
                    <a:pt x="1403" y="0"/>
                  </a:lnTo>
                  <a:lnTo>
                    <a:pt x="37" y="0"/>
                  </a:lnTo>
                  <a:lnTo>
                    <a:pt x="0" y="3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78" name="Rectangle 178"/>
            <p:cNvSpPr>
              <a:spLocks noChangeArrowheads="1"/>
            </p:cNvSpPr>
            <p:nvPr/>
          </p:nvSpPr>
          <p:spPr bwMode="auto">
            <a:xfrm>
              <a:off x="3051" y="1342"/>
              <a:ext cx="342" cy="138"/>
            </a:xfrm>
            <a:prstGeom prst="rect">
              <a:avLst/>
            </a:prstGeom>
            <a:solidFill>
              <a:srgbClr val="FFC0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79" name="Rectangle 179"/>
            <p:cNvSpPr>
              <a:spLocks noChangeArrowheads="1"/>
            </p:cNvSpPr>
            <p:nvPr/>
          </p:nvSpPr>
          <p:spPr bwMode="auto">
            <a:xfrm>
              <a:off x="3054" y="1345"/>
              <a:ext cx="336" cy="13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80" name="Freeform 180"/>
            <p:cNvSpPr>
              <a:spLocks/>
            </p:cNvSpPr>
            <p:nvPr/>
          </p:nvSpPr>
          <p:spPr bwMode="auto">
            <a:xfrm>
              <a:off x="3952" y="1333"/>
              <a:ext cx="9" cy="147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0" y="590"/>
                </a:cxn>
                <a:cxn ang="0">
                  <a:pos x="38" y="552"/>
                </a:cxn>
                <a:cxn ang="0">
                  <a:pos x="38" y="0"/>
                </a:cxn>
                <a:cxn ang="0">
                  <a:pos x="0" y="38"/>
                </a:cxn>
              </a:cxnLst>
              <a:rect l="0" t="0" r="r" b="b"/>
              <a:pathLst>
                <a:path w="38" h="590">
                  <a:moveTo>
                    <a:pt x="0" y="38"/>
                  </a:moveTo>
                  <a:lnTo>
                    <a:pt x="0" y="590"/>
                  </a:lnTo>
                  <a:lnTo>
                    <a:pt x="38" y="552"/>
                  </a:lnTo>
                  <a:lnTo>
                    <a:pt x="38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7F7F5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81" name="Freeform 181"/>
            <p:cNvSpPr>
              <a:spLocks/>
            </p:cNvSpPr>
            <p:nvPr/>
          </p:nvSpPr>
          <p:spPr bwMode="auto">
            <a:xfrm>
              <a:off x="3952" y="1333"/>
              <a:ext cx="9" cy="147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0" y="590"/>
                </a:cxn>
                <a:cxn ang="0">
                  <a:pos x="38" y="552"/>
                </a:cxn>
                <a:cxn ang="0">
                  <a:pos x="38" y="0"/>
                </a:cxn>
                <a:cxn ang="0">
                  <a:pos x="0" y="38"/>
                </a:cxn>
              </a:cxnLst>
              <a:rect l="0" t="0" r="r" b="b"/>
              <a:pathLst>
                <a:path w="38" h="590">
                  <a:moveTo>
                    <a:pt x="0" y="38"/>
                  </a:moveTo>
                  <a:lnTo>
                    <a:pt x="0" y="590"/>
                  </a:lnTo>
                  <a:lnTo>
                    <a:pt x="38" y="552"/>
                  </a:lnTo>
                  <a:lnTo>
                    <a:pt x="38" y="0"/>
                  </a:lnTo>
                  <a:lnTo>
                    <a:pt x="0" y="3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82" name="Freeform 182"/>
            <p:cNvSpPr>
              <a:spLocks/>
            </p:cNvSpPr>
            <p:nvPr/>
          </p:nvSpPr>
          <p:spPr bwMode="auto">
            <a:xfrm>
              <a:off x="3393" y="1333"/>
              <a:ext cx="568" cy="9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2236" y="38"/>
                </a:cxn>
                <a:cxn ang="0">
                  <a:pos x="2274" y="0"/>
                </a:cxn>
                <a:cxn ang="0">
                  <a:pos x="36" y="0"/>
                </a:cxn>
                <a:cxn ang="0">
                  <a:pos x="0" y="38"/>
                </a:cxn>
              </a:cxnLst>
              <a:rect l="0" t="0" r="r" b="b"/>
              <a:pathLst>
                <a:path w="2274" h="38">
                  <a:moveTo>
                    <a:pt x="0" y="38"/>
                  </a:moveTo>
                  <a:lnTo>
                    <a:pt x="2236" y="38"/>
                  </a:lnTo>
                  <a:lnTo>
                    <a:pt x="2274" y="0"/>
                  </a:lnTo>
                  <a:lnTo>
                    <a:pt x="36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BFBF8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83" name="Freeform 183"/>
            <p:cNvSpPr>
              <a:spLocks/>
            </p:cNvSpPr>
            <p:nvPr/>
          </p:nvSpPr>
          <p:spPr bwMode="auto">
            <a:xfrm>
              <a:off x="3393" y="1333"/>
              <a:ext cx="568" cy="9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2236" y="38"/>
                </a:cxn>
                <a:cxn ang="0">
                  <a:pos x="2274" y="0"/>
                </a:cxn>
                <a:cxn ang="0">
                  <a:pos x="36" y="0"/>
                </a:cxn>
                <a:cxn ang="0">
                  <a:pos x="0" y="38"/>
                </a:cxn>
              </a:cxnLst>
              <a:rect l="0" t="0" r="r" b="b"/>
              <a:pathLst>
                <a:path w="2274" h="38">
                  <a:moveTo>
                    <a:pt x="0" y="38"/>
                  </a:moveTo>
                  <a:lnTo>
                    <a:pt x="2236" y="38"/>
                  </a:lnTo>
                  <a:lnTo>
                    <a:pt x="2274" y="0"/>
                  </a:lnTo>
                  <a:lnTo>
                    <a:pt x="36" y="0"/>
                  </a:lnTo>
                  <a:lnTo>
                    <a:pt x="0" y="3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84" name="Rectangle 184"/>
            <p:cNvSpPr>
              <a:spLocks noChangeArrowheads="1"/>
            </p:cNvSpPr>
            <p:nvPr/>
          </p:nvSpPr>
          <p:spPr bwMode="auto">
            <a:xfrm>
              <a:off x="3393" y="1342"/>
              <a:ext cx="559" cy="138"/>
            </a:xfrm>
            <a:prstGeom prst="rect">
              <a:avLst/>
            </a:prstGeom>
            <a:solidFill>
              <a:srgbClr val="FFF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85" name="Rectangle 185"/>
            <p:cNvSpPr>
              <a:spLocks noChangeArrowheads="1"/>
            </p:cNvSpPr>
            <p:nvPr/>
          </p:nvSpPr>
          <p:spPr bwMode="auto">
            <a:xfrm>
              <a:off x="3396" y="1345"/>
              <a:ext cx="553" cy="13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86" name="Freeform 186"/>
            <p:cNvSpPr>
              <a:spLocks/>
            </p:cNvSpPr>
            <p:nvPr/>
          </p:nvSpPr>
          <p:spPr bwMode="auto">
            <a:xfrm>
              <a:off x="4480" y="1333"/>
              <a:ext cx="9" cy="147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0" y="590"/>
                </a:cxn>
                <a:cxn ang="0">
                  <a:pos x="37" y="552"/>
                </a:cxn>
                <a:cxn ang="0">
                  <a:pos x="37" y="0"/>
                </a:cxn>
                <a:cxn ang="0">
                  <a:pos x="0" y="38"/>
                </a:cxn>
              </a:cxnLst>
              <a:rect l="0" t="0" r="r" b="b"/>
              <a:pathLst>
                <a:path w="37" h="590">
                  <a:moveTo>
                    <a:pt x="0" y="38"/>
                  </a:moveTo>
                  <a:lnTo>
                    <a:pt x="0" y="590"/>
                  </a:lnTo>
                  <a:lnTo>
                    <a:pt x="37" y="552"/>
                  </a:lnTo>
                  <a:lnTo>
                    <a:pt x="37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7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87" name="Freeform 187"/>
            <p:cNvSpPr>
              <a:spLocks/>
            </p:cNvSpPr>
            <p:nvPr/>
          </p:nvSpPr>
          <p:spPr bwMode="auto">
            <a:xfrm>
              <a:off x="4480" y="1333"/>
              <a:ext cx="9" cy="147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0" y="590"/>
                </a:cxn>
                <a:cxn ang="0">
                  <a:pos x="37" y="552"/>
                </a:cxn>
                <a:cxn ang="0">
                  <a:pos x="37" y="0"/>
                </a:cxn>
                <a:cxn ang="0">
                  <a:pos x="0" y="38"/>
                </a:cxn>
              </a:cxnLst>
              <a:rect l="0" t="0" r="r" b="b"/>
              <a:pathLst>
                <a:path w="37" h="590">
                  <a:moveTo>
                    <a:pt x="0" y="38"/>
                  </a:moveTo>
                  <a:lnTo>
                    <a:pt x="0" y="590"/>
                  </a:lnTo>
                  <a:lnTo>
                    <a:pt x="37" y="552"/>
                  </a:lnTo>
                  <a:lnTo>
                    <a:pt x="37" y="0"/>
                  </a:lnTo>
                  <a:lnTo>
                    <a:pt x="0" y="3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88" name="Freeform 188"/>
            <p:cNvSpPr>
              <a:spLocks/>
            </p:cNvSpPr>
            <p:nvPr/>
          </p:nvSpPr>
          <p:spPr bwMode="auto">
            <a:xfrm>
              <a:off x="3952" y="1333"/>
              <a:ext cx="537" cy="9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2112" y="38"/>
                </a:cxn>
                <a:cxn ang="0">
                  <a:pos x="2149" y="0"/>
                </a:cxn>
                <a:cxn ang="0">
                  <a:pos x="38" y="0"/>
                </a:cxn>
                <a:cxn ang="0">
                  <a:pos x="0" y="38"/>
                </a:cxn>
              </a:cxnLst>
              <a:rect l="0" t="0" r="r" b="b"/>
              <a:pathLst>
                <a:path w="2149" h="38">
                  <a:moveTo>
                    <a:pt x="0" y="38"/>
                  </a:moveTo>
                  <a:lnTo>
                    <a:pt x="2112" y="38"/>
                  </a:lnTo>
                  <a:lnTo>
                    <a:pt x="2149" y="0"/>
                  </a:lnTo>
                  <a:lnTo>
                    <a:pt x="38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B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89" name="Freeform 189"/>
            <p:cNvSpPr>
              <a:spLocks/>
            </p:cNvSpPr>
            <p:nvPr/>
          </p:nvSpPr>
          <p:spPr bwMode="auto">
            <a:xfrm>
              <a:off x="3952" y="1333"/>
              <a:ext cx="537" cy="9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2112" y="38"/>
                </a:cxn>
                <a:cxn ang="0">
                  <a:pos x="2149" y="0"/>
                </a:cxn>
                <a:cxn ang="0">
                  <a:pos x="38" y="0"/>
                </a:cxn>
                <a:cxn ang="0">
                  <a:pos x="0" y="38"/>
                </a:cxn>
              </a:cxnLst>
              <a:rect l="0" t="0" r="r" b="b"/>
              <a:pathLst>
                <a:path w="2149" h="38">
                  <a:moveTo>
                    <a:pt x="0" y="38"/>
                  </a:moveTo>
                  <a:lnTo>
                    <a:pt x="2112" y="38"/>
                  </a:lnTo>
                  <a:lnTo>
                    <a:pt x="2149" y="0"/>
                  </a:lnTo>
                  <a:lnTo>
                    <a:pt x="38" y="0"/>
                  </a:lnTo>
                  <a:lnTo>
                    <a:pt x="0" y="3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90" name="Rectangle 190"/>
            <p:cNvSpPr>
              <a:spLocks noChangeArrowheads="1"/>
            </p:cNvSpPr>
            <p:nvPr/>
          </p:nvSpPr>
          <p:spPr bwMode="auto">
            <a:xfrm>
              <a:off x="3952" y="1342"/>
              <a:ext cx="528" cy="138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91" name="Rectangle 191"/>
            <p:cNvSpPr>
              <a:spLocks noChangeArrowheads="1"/>
            </p:cNvSpPr>
            <p:nvPr/>
          </p:nvSpPr>
          <p:spPr bwMode="auto">
            <a:xfrm>
              <a:off x="3955" y="1345"/>
              <a:ext cx="522" cy="13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92" name="Rectangle 192"/>
            <p:cNvSpPr>
              <a:spLocks noChangeArrowheads="1"/>
            </p:cNvSpPr>
            <p:nvPr/>
          </p:nvSpPr>
          <p:spPr bwMode="auto">
            <a:xfrm>
              <a:off x="1829" y="1347"/>
              <a:ext cx="120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1">
                  <a:solidFill>
                    <a:srgbClr val="000000"/>
                  </a:solidFill>
                </a:rPr>
                <a:t>15</a:t>
              </a:r>
              <a:endParaRPr lang="en-GB"/>
            </a:p>
          </p:txBody>
        </p:sp>
        <p:sp>
          <p:nvSpPr>
            <p:cNvPr id="25793" name="Rectangle 193"/>
            <p:cNvSpPr>
              <a:spLocks noChangeArrowheads="1"/>
            </p:cNvSpPr>
            <p:nvPr/>
          </p:nvSpPr>
          <p:spPr bwMode="auto">
            <a:xfrm>
              <a:off x="1749" y="1985"/>
              <a:ext cx="60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1">
                  <a:solidFill>
                    <a:srgbClr val="000000"/>
                  </a:solidFill>
                </a:rPr>
                <a:t>8</a:t>
              </a:r>
              <a:endParaRPr lang="en-GB"/>
            </a:p>
          </p:txBody>
        </p:sp>
        <p:sp>
          <p:nvSpPr>
            <p:cNvPr id="25794" name="Rectangle 194"/>
            <p:cNvSpPr>
              <a:spLocks noChangeArrowheads="1"/>
            </p:cNvSpPr>
            <p:nvPr/>
          </p:nvSpPr>
          <p:spPr bwMode="auto">
            <a:xfrm>
              <a:off x="1640" y="2622"/>
              <a:ext cx="60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1">
                  <a:solidFill>
                    <a:srgbClr val="000000"/>
                  </a:solidFill>
                </a:rPr>
                <a:t>1</a:t>
              </a:r>
              <a:endParaRPr lang="en-GB"/>
            </a:p>
          </p:txBody>
        </p:sp>
        <p:sp>
          <p:nvSpPr>
            <p:cNvPr id="25795" name="Rectangle 195"/>
            <p:cNvSpPr>
              <a:spLocks noChangeArrowheads="1"/>
            </p:cNvSpPr>
            <p:nvPr/>
          </p:nvSpPr>
          <p:spPr bwMode="auto">
            <a:xfrm>
              <a:off x="2217" y="1347"/>
              <a:ext cx="120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1">
                  <a:solidFill>
                    <a:srgbClr val="000000"/>
                  </a:solidFill>
                </a:rPr>
                <a:t>10</a:t>
              </a:r>
              <a:endParaRPr lang="en-GB"/>
            </a:p>
          </p:txBody>
        </p:sp>
        <p:sp>
          <p:nvSpPr>
            <p:cNvPr id="25796" name="Rectangle 196"/>
            <p:cNvSpPr>
              <a:spLocks noChangeArrowheads="1"/>
            </p:cNvSpPr>
            <p:nvPr/>
          </p:nvSpPr>
          <p:spPr bwMode="auto">
            <a:xfrm>
              <a:off x="1889" y="1985"/>
              <a:ext cx="60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1">
                  <a:solidFill>
                    <a:srgbClr val="000000"/>
                  </a:solidFill>
                </a:rPr>
                <a:t>1</a:t>
              </a:r>
              <a:endParaRPr lang="en-GB"/>
            </a:p>
          </p:txBody>
        </p:sp>
        <p:sp>
          <p:nvSpPr>
            <p:cNvPr id="25797" name="Rectangle 197"/>
            <p:cNvSpPr>
              <a:spLocks noChangeArrowheads="1"/>
            </p:cNvSpPr>
            <p:nvPr/>
          </p:nvSpPr>
          <p:spPr bwMode="auto">
            <a:xfrm>
              <a:off x="2357" y="2622"/>
              <a:ext cx="120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1">
                  <a:solidFill>
                    <a:srgbClr val="000000"/>
                  </a:solidFill>
                </a:rPr>
                <a:t>47</a:t>
              </a:r>
              <a:endParaRPr lang="en-GB"/>
            </a:p>
          </p:txBody>
        </p:sp>
        <p:sp>
          <p:nvSpPr>
            <p:cNvPr id="25798" name="Rectangle 198"/>
            <p:cNvSpPr>
              <a:spLocks noChangeArrowheads="1"/>
            </p:cNvSpPr>
            <p:nvPr/>
          </p:nvSpPr>
          <p:spPr bwMode="auto">
            <a:xfrm>
              <a:off x="2525" y="1347"/>
              <a:ext cx="60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1">
                  <a:solidFill>
                    <a:srgbClr val="000000"/>
                  </a:solidFill>
                </a:rPr>
                <a:t>8</a:t>
              </a:r>
              <a:endParaRPr lang="en-GB"/>
            </a:p>
          </p:txBody>
        </p:sp>
        <p:sp>
          <p:nvSpPr>
            <p:cNvPr id="25799" name="Rectangle 199"/>
            <p:cNvSpPr>
              <a:spLocks noChangeArrowheads="1"/>
            </p:cNvSpPr>
            <p:nvPr/>
          </p:nvSpPr>
          <p:spPr bwMode="auto">
            <a:xfrm>
              <a:off x="2031" y="1985"/>
              <a:ext cx="120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1">
                  <a:solidFill>
                    <a:srgbClr val="000000"/>
                  </a:solidFill>
                </a:rPr>
                <a:t>10</a:t>
              </a:r>
              <a:endParaRPr lang="en-GB"/>
            </a:p>
          </p:txBody>
        </p:sp>
        <p:sp>
          <p:nvSpPr>
            <p:cNvPr id="25800" name="Rectangle 200"/>
            <p:cNvSpPr>
              <a:spLocks noChangeArrowheads="1"/>
            </p:cNvSpPr>
            <p:nvPr/>
          </p:nvSpPr>
          <p:spPr bwMode="auto">
            <a:xfrm>
              <a:off x="3239" y="2622"/>
              <a:ext cx="60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1">
                  <a:solidFill>
                    <a:srgbClr val="000000"/>
                  </a:solidFill>
                </a:rPr>
                <a:t>8</a:t>
              </a:r>
              <a:endParaRPr lang="en-GB"/>
            </a:p>
          </p:txBody>
        </p:sp>
        <p:sp>
          <p:nvSpPr>
            <p:cNvPr id="25801" name="Rectangle 201"/>
            <p:cNvSpPr>
              <a:spLocks noChangeArrowheads="1"/>
            </p:cNvSpPr>
            <p:nvPr/>
          </p:nvSpPr>
          <p:spPr bwMode="auto">
            <a:xfrm>
              <a:off x="2807" y="1347"/>
              <a:ext cx="120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1">
                  <a:solidFill>
                    <a:srgbClr val="000000"/>
                  </a:solidFill>
                </a:rPr>
                <a:t>12</a:t>
              </a:r>
              <a:endParaRPr lang="en-GB"/>
            </a:p>
          </p:txBody>
        </p:sp>
        <p:sp>
          <p:nvSpPr>
            <p:cNvPr id="25802" name="Rectangle 202"/>
            <p:cNvSpPr>
              <a:spLocks noChangeArrowheads="1"/>
            </p:cNvSpPr>
            <p:nvPr/>
          </p:nvSpPr>
          <p:spPr bwMode="auto">
            <a:xfrm>
              <a:off x="2357" y="1985"/>
              <a:ext cx="120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1">
                  <a:solidFill>
                    <a:srgbClr val="000000"/>
                  </a:solidFill>
                </a:rPr>
                <a:t>11</a:t>
              </a:r>
              <a:endParaRPr lang="en-GB"/>
            </a:p>
          </p:txBody>
        </p:sp>
        <p:sp>
          <p:nvSpPr>
            <p:cNvPr id="25803" name="Rectangle 203"/>
            <p:cNvSpPr>
              <a:spLocks noChangeArrowheads="1"/>
            </p:cNvSpPr>
            <p:nvPr/>
          </p:nvSpPr>
          <p:spPr bwMode="auto">
            <a:xfrm>
              <a:off x="3490" y="2622"/>
              <a:ext cx="120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1">
                  <a:solidFill>
                    <a:srgbClr val="000000"/>
                  </a:solidFill>
                </a:rPr>
                <a:t>10</a:t>
              </a:r>
              <a:endParaRPr lang="en-GB"/>
            </a:p>
          </p:txBody>
        </p:sp>
      </p:grpSp>
      <p:sp>
        <p:nvSpPr>
          <p:cNvPr id="25804" name="Rectangle 204"/>
          <p:cNvSpPr>
            <a:spLocks noChangeArrowheads="1"/>
          </p:cNvSpPr>
          <p:nvPr/>
        </p:nvSpPr>
        <p:spPr bwMode="auto">
          <a:xfrm>
            <a:off x="5022850" y="1727200"/>
            <a:ext cx="190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11</a:t>
            </a:r>
            <a:endParaRPr lang="en-GB"/>
          </a:p>
        </p:txBody>
      </p:sp>
      <p:sp>
        <p:nvSpPr>
          <p:cNvPr id="25805" name="Rectangle 205"/>
          <p:cNvSpPr>
            <a:spLocks noChangeArrowheads="1"/>
          </p:cNvSpPr>
          <p:nvPr/>
        </p:nvSpPr>
        <p:spPr bwMode="auto">
          <a:xfrm>
            <a:off x="4284663" y="2740025"/>
            <a:ext cx="190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11</a:t>
            </a:r>
            <a:endParaRPr lang="en-GB"/>
          </a:p>
        </p:txBody>
      </p:sp>
      <p:sp>
        <p:nvSpPr>
          <p:cNvPr id="25806" name="Rectangle 206"/>
          <p:cNvSpPr>
            <a:spLocks noChangeArrowheads="1"/>
          </p:cNvSpPr>
          <p:nvPr/>
        </p:nvSpPr>
        <p:spPr bwMode="auto">
          <a:xfrm>
            <a:off x="6083300" y="3751263"/>
            <a:ext cx="190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12</a:t>
            </a:r>
            <a:endParaRPr lang="en-GB"/>
          </a:p>
        </p:txBody>
      </p:sp>
      <p:sp>
        <p:nvSpPr>
          <p:cNvPr id="25807" name="Rectangle 207"/>
          <p:cNvSpPr>
            <a:spLocks noChangeArrowheads="1"/>
          </p:cNvSpPr>
          <p:nvPr/>
        </p:nvSpPr>
        <p:spPr bwMode="auto">
          <a:xfrm>
            <a:off x="5738813" y="1727200"/>
            <a:ext cx="190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18</a:t>
            </a:r>
            <a:endParaRPr lang="en-GB"/>
          </a:p>
        </p:txBody>
      </p:sp>
      <p:sp>
        <p:nvSpPr>
          <p:cNvPr id="25808" name="Rectangle 208"/>
          <p:cNvSpPr>
            <a:spLocks noChangeArrowheads="1"/>
          </p:cNvSpPr>
          <p:nvPr/>
        </p:nvSpPr>
        <p:spPr bwMode="auto">
          <a:xfrm>
            <a:off x="4797425" y="2740025"/>
            <a:ext cx="952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8</a:t>
            </a:r>
            <a:endParaRPr lang="en-GB"/>
          </a:p>
        </p:txBody>
      </p:sp>
      <p:sp>
        <p:nvSpPr>
          <p:cNvPr id="25809" name="Rectangle 209"/>
          <p:cNvSpPr>
            <a:spLocks noChangeArrowheads="1"/>
          </p:cNvSpPr>
          <p:nvPr/>
        </p:nvSpPr>
        <p:spPr bwMode="auto">
          <a:xfrm>
            <a:off x="6621463" y="3751263"/>
            <a:ext cx="952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8</a:t>
            </a:r>
            <a:endParaRPr lang="en-GB"/>
          </a:p>
        </p:txBody>
      </p:sp>
      <p:sp>
        <p:nvSpPr>
          <p:cNvPr id="25810" name="Rectangle 210"/>
          <p:cNvSpPr>
            <a:spLocks noChangeArrowheads="1"/>
          </p:cNvSpPr>
          <p:nvPr/>
        </p:nvSpPr>
        <p:spPr bwMode="auto">
          <a:xfrm>
            <a:off x="6600825" y="1727200"/>
            <a:ext cx="190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17</a:t>
            </a:r>
            <a:endParaRPr lang="en-GB"/>
          </a:p>
        </p:txBody>
      </p:sp>
      <p:sp>
        <p:nvSpPr>
          <p:cNvPr id="25811" name="Rectangle 211"/>
          <p:cNvSpPr>
            <a:spLocks noChangeArrowheads="1"/>
          </p:cNvSpPr>
          <p:nvPr/>
        </p:nvSpPr>
        <p:spPr bwMode="auto">
          <a:xfrm>
            <a:off x="5141913" y="2740025"/>
            <a:ext cx="952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6</a:t>
            </a:r>
            <a:endParaRPr lang="en-GB"/>
          </a:p>
        </p:txBody>
      </p:sp>
      <p:sp>
        <p:nvSpPr>
          <p:cNvPr id="25812" name="Rectangle 212"/>
          <p:cNvSpPr>
            <a:spLocks noChangeArrowheads="1"/>
          </p:cNvSpPr>
          <p:nvPr/>
        </p:nvSpPr>
        <p:spPr bwMode="auto">
          <a:xfrm>
            <a:off x="6991350" y="3751263"/>
            <a:ext cx="952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7</a:t>
            </a:r>
            <a:endParaRPr lang="en-GB"/>
          </a:p>
        </p:txBody>
      </p:sp>
      <p:sp>
        <p:nvSpPr>
          <p:cNvPr id="25813" name="Line 213"/>
          <p:cNvSpPr>
            <a:spLocks noChangeShapeType="1"/>
          </p:cNvSpPr>
          <p:nvPr/>
        </p:nvSpPr>
        <p:spPr bwMode="auto">
          <a:xfrm>
            <a:off x="2482850" y="2308225"/>
            <a:ext cx="762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814" name="Line 214"/>
          <p:cNvSpPr>
            <a:spLocks noChangeShapeType="1"/>
          </p:cNvSpPr>
          <p:nvPr/>
        </p:nvSpPr>
        <p:spPr bwMode="auto">
          <a:xfrm>
            <a:off x="2482850" y="2646363"/>
            <a:ext cx="762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815" name="Line 215"/>
          <p:cNvSpPr>
            <a:spLocks noChangeShapeType="1"/>
          </p:cNvSpPr>
          <p:nvPr/>
        </p:nvSpPr>
        <p:spPr bwMode="auto">
          <a:xfrm>
            <a:off x="2482850" y="2982913"/>
            <a:ext cx="762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816" name="Line 216"/>
          <p:cNvSpPr>
            <a:spLocks noChangeShapeType="1"/>
          </p:cNvSpPr>
          <p:nvPr/>
        </p:nvSpPr>
        <p:spPr bwMode="auto">
          <a:xfrm>
            <a:off x="2482850" y="3321050"/>
            <a:ext cx="762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817" name="Line 217"/>
          <p:cNvSpPr>
            <a:spLocks noChangeShapeType="1"/>
          </p:cNvSpPr>
          <p:nvPr/>
        </p:nvSpPr>
        <p:spPr bwMode="auto">
          <a:xfrm>
            <a:off x="2482850" y="3659188"/>
            <a:ext cx="762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818" name="Line 218"/>
          <p:cNvSpPr>
            <a:spLocks noChangeShapeType="1"/>
          </p:cNvSpPr>
          <p:nvPr/>
        </p:nvSpPr>
        <p:spPr bwMode="auto">
          <a:xfrm>
            <a:off x="2482850" y="3995738"/>
            <a:ext cx="762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819" name="Line 219"/>
          <p:cNvSpPr>
            <a:spLocks noChangeShapeType="1"/>
          </p:cNvSpPr>
          <p:nvPr/>
        </p:nvSpPr>
        <p:spPr bwMode="auto">
          <a:xfrm>
            <a:off x="2482850" y="4333875"/>
            <a:ext cx="762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820" name="Line 220"/>
          <p:cNvSpPr>
            <a:spLocks noChangeShapeType="1"/>
          </p:cNvSpPr>
          <p:nvPr/>
        </p:nvSpPr>
        <p:spPr bwMode="auto">
          <a:xfrm>
            <a:off x="2482850" y="4672013"/>
            <a:ext cx="762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821" name="Line 221"/>
          <p:cNvSpPr>
            <a:spLocks noChangeShapeType="1"/>
          </p:cNvSpPr>
          <p:nvPr/>
        </p:nvSpPr>
        <p:spPr bwMode="auto">
          <a:xfrm>
            <a:off x="2482850" y="5008563"/>
            <a:ext cx="762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822" name="Line 222"/>
          <p:cNvSpPr>
            <a:spLocks noChangeShapeType="1"/>
          </p:cNvSpPr>
          <p:nvPr/>
        </p:nvSpPr>
        <p:spPr bwMode="auto">
          <a:xfrm flipV="1">
            <a:off x="2559050" y="5178425"/>
            <a:ext cx="1588" cy="777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823" name="Line 223"/>
          <p:cNvSpPr>
            <a:spLocks noChangeShapeType="1"/>
          </p:cNvSpPr>
          <p:nvPr/>
        </p:nvSpPr>
        <p:spPr bwMode="auto">
          <a:xfrm flipV="1">
            <a:off x="2805113" y="5178425"/>
            <a:ext cx="1587" cy="777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824" name="Line 224"/>
          <p:cNvSpPr>
            <a:spLocks noChangeShapeType="1"/>
          </p:cNvSpPr>
          <p:nvPr/>
        </p:nvSpPr>
        <p:spPr bwMode="auto">
          <a:xfrm flipV="1">
            <a:off x="3051175" y="5178425"/>
            <a:ext cx="1588" cy="777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825" name="Line 225"/>
          <p:cNvSpPr>
            <a:spLocks noChangeShapeType="1"/>
          </p:cNvSpPr>
          <p:nvPr/>
        </p:nvSpPr>
        <p:spPr bwMode="auto">
          <a:xfrm flipV="1">
            <a:off x="3298825" y="5178425"/>
            <a:ext cx="1588" cy="777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826" name="Line 226"/>
          <p:cNvSpPr>
            <a:spLocks noChangeShapeType="1"/>
          </p:cNvSpPr>
          <p:nvPr/>
        </p:nvSpPr>
        <p:spPr bwMode="auto">
          <a:xfrm flipV="1">
            <a:off x="3544888" y="5178425"/>
            <a:ext cx="1587" cy="777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827" name="Line 227"/>
          <p:cNvSpPr>
            <a:spLocks noChangeShapeType="1"/>
          </p:cNvSpPr>
          <p:nvPr/>
        </p:nvSpPr>
        <p:spPr bwMode="auto">
          <a:xfrm flipV="1">
            <a:off x="3790950" y="5178425"/>
            <a:ext cx="1588" cy="777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828" name="Line 228"/>
          <p:cNvSpPr>
            <a:spLocks noChangeShapeType="1"/>
          </p:cNvSpPr>
          <p:nvPr/>
        </p:nvSpPr>
        <p:spPr bwMode="auto">
          <a:xfrm flipV="1">
            <a:off x="4037013" y="5178425"/>
            <a:ext cx="1587" cy="777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829" name="Line 229"/>
          <p:cNvSpPr>
            <a:spLocks noChangeShapeType="1"/>
          </p:cNvSpPr>
          <p:nvPr/>
        </p:nvSpPr>
        <p:spPr bwMode="auto">
          <a:xfrm flipV="1">
            <a:off x="4284663" y="5178425"/>
            <a:ext cx="1587" cy="777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830" name="Line 230"/>
          <p:cNvSpPr>
            <a:spLocks noChangeShapeType="1"/>
          </p:cNvSpPr>
          <p:nvPr/>
        </p:nvSpPr>
        <p:spPr bwMode="auto">
          <a:xfrm flipV="1">
            <a:off x="4530725" y="5178425"/>
            <a:ext cx="1588" cy="777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831" name="Line 231"/>
          <p:cNvSpPr>
            <a:spLocks noChangeShapeType="1"/>
          </p:cNvSpPr>
          <p:nvPr/>
        </p:nvSpPr>
        <p:spPr bwMode="auto">
          <a:xfrm flipV="1">
            <a:off x="4776788" y="5178425"/>
            <a:ext cx="1587" cy="777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832" name="Line 232"/>
          <p:cNvSpPr>
            <a:spLocks noChangeShapeType="1"/>
          </p:cNvSpPr>
          <p:nvPr/>
        </p:nvSpPr>
        <p:spPr bwMode="auto">
          <a:xfrm flipV="1">
            <a:off x="5024438" y="5178425"/>
            <a:ext cx="1587" cy="777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833" name="Line 233"/>
          <p:cNvSpPr>
            <a:spLocks noChangeShapeType="1"/>
          </p:cNvSpPr>
          <p:nvPr/>
        </p:nvSpPr>
        <p:spPr bwMode="auto">
          <a:xfrm flipV="1">
            <a:off x="5270500" y="5178425"/>
            <a:ext cx="1588" cy="777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834" name="Line 234"/>
          <p:cNvSpPr>
            <a:spLocks noChangeShapeType="1"/>
          </p:cNvSpPr>
          <p:nvPr/>
        </p:nvSpPr>
        <p:spPr bwMode="auto">
          <a:xfrm flipV="1">
            <a:off x="5516563" y="5178425"/>
            <a:ext cx="1587" cy="777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835" name="Line 235"/>
          <p:cNvSpPr>
            <a:spLocks noChangeShapeType="1"/>
          </p:cNvSpPr>
          <p:nvPr/>
        </p:nvSpPr>
        <p:spPr bwMode="auto">
          <a:xfrm flipV="1">
            <a:off x="5764213" y="5178425"/>
            <a:ext cx="1587" cy="777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836" name="Line 236"/>
          <p:cNvSpPr>
            <a:spLocks noChangeShapeType="1"/>
          </p:cNvSpPr>
          <p:nvPr/>
        </p:nvSpPr>
        <p:spPr bwMode="auto">
          <a:xfrm flipV="1">
            <a:off x="6010275" y="5178425"/>
            <a:ext cx="1588" cy="777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837" name="Line 237"/>
          <p:cNvSpPr>
            <a:spLocks noChangeShapeType="1"/>
          </p:cNvSpPr>
          <p:nvPr/>
        </p:nvSpPr>
        <p:spPr bwMode="auto">
          <a:xfrm flipV="1">
            <a:off x="6256338" y="5178425"/>
            <a:ext cx="1587" cy="777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838" name="Line 238"/>
          <p:cNvSpPr>
            <a:spLocks noChangeShapeType="1"/>
          </p:cNvSpPr>
          <p:nvPr/>
        </p:nvSpPr>
        <p:spPr bwMode="auto">
          <a:xfrm flipV="1">
            <a:off x="6502400" y="5178425"/>
            <a:ext cx="1588" cy="777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839" name="Line 239"/>
          <p:cNvSpPr>
            <a:spLocks noChangeShapeType="1"/>
          </p:cNvSpPr>
          <p:nvPr/>
        </p:nvSpPr>
        <p:spPr bwMode="auto">
          <a:xfrm flipV="1">
            <a:off x="6750050" y="5178425"/>
            <a:ext cx="1588" cy="777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840" name="Line 240"/>
          <p:cNvSpPr>
            <a:spLocks noChangeShapeType="1"/>
          </p:cNvSpPr>
          <p:nvPr/>
        </p:nvSpPr>
        <p:spPr bwMode="auto">
          <a:xfrm flipV="1">
            <a:off x="6996113" y="5178425"/>
            <a:ext cx="1587" cy="777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841" name="Line 241"/>
          <p:cNvSpPr>
            <a:spLocks noChangeShapeType="1"/>
          </p:cNvSpPr>
          <p:nvPr/>
        </p:nvSpPr>
        <p:spPr bwMode="auto">
          <a:xfrm flipV="1">
            <a:off x="7243763" y="5178425"/>
            <a:ext cx="1587" cy="777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842" name="Line 242"/>
          <p:cNvSpPr>
            <a:spLocks noChangeShapeType="1"/>
          </p:cNvSpPr>
          <p:nvPr/>
        </p:nvSpPr>
        <p:spPr bwMode="auto">
          <a:xfrm flipV="1">
            <a:off x="7489825" y="5178425"/>
            <a:ext cx="1588" cy="777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843" name="Line 243"/>
          <p:cNvSpPr>
            <a:spLocks noChangeShapeType="1"/>
          </p:cNvSpPr>
          <p:nvPr/>
        </p:nvSpPr>
        <p:spPr bwMode="auto">
          <a:xfrm>
            <a:off x="2559050" y="2139950"/>
            <a:ext cx="1588" cy="30384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844" name="Line 244"/>
          <p:cNvSpPr>
            <a:spLocks noChangeShapeType="1"/>
          </p:cNvSpPr>
          <p:nvPr/>
        </p:nvSpPr>
        <p:spPr bwMode="auto">
          <a:xfrm>
            <a:off x="2559050" y="5178425"/>
            <a:ext cx="4930775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845" name="Rectangle 245"/>
          <p:cNvSpPr>
            <a:spLocks noChangeArrowheads="1"/>
          </p:cNvSpPr>
          <p:nvPr/>
        </p:nvSpPr>
        <p:spPr bwMode="auto">
          <a:xfrm>
            <a:off x="381000" y="20574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Flexion - extension </a:t>
            </a:r>
            <a:endParaRPr lang="en-GB"/>
          </a:p>
        </p:txBody>
      </p:sp>
      <p:sp>
        <p:nvSpPr>
          <p:cNvPr id="25846" name="Rectangle 246"/>
          <p:cNvSpPr>
            <a:spLocks noChangeArrowheads="1"/>
          </p:cNvSpPr>
          <p:nvPr/>
        </p:nvSpPr>
        <p:spPr bwMode="auto">
          <a:xfrm>
            <a:off x="2513013" y="5302250"/>
            <a:ext cx="17145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0</a:t>
            </a:r>
            <a:endParaRPr lang="en-GB"/>
          </a:p>
        </p:txBody>
      </p:sp>
      <p:sp>
        <p:nvSpPr>
          <p:cNvPr id="25847" name="Rectangle 247"/>
          <p:cNvSpPr>
            <a:spLocks noChangeArrowheads="1"/>
          </p:cNvSpPr>
          <p:nvPr/>
        </p:nvSpPr>
        <p:spPr bwMode="auto">
          <a:xfrm>
            <a:off x="2759075" y="5302250"/>
            <a:ext cx="17145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5</a:t>
            </a:r>
            <a:endParaRPr lang="en-GB"/>
          </a:p>
        </p:txBody>
      </p:sp>
      <p:sp>
        <p:nvSpPr>
          <p:cNvPr id="25848" name="Rectangle 248"/>
          <p:cNvSpPr>
            <a:spLocks noChangeArrowheads="1"/>
          </p:cNvSpPr>
          <p:nvPr/>
        </p:nvSpPr>
        <p:spPr bwMode="auto">
          <a:xfrm>
            <a:off x="2960688" y="5302250"/>
            <a:ext cx="263525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10</a:t>
            </a:r>
            <a:endParaRPr lang="en-GB"/>
          </a:p>
        </p:txBody>
      </p:sp>
      <p:sp>
        <p:nvSpPr>
          <p:cNvPr id="25849" name="Rectangle 249"/>
          <p:cNvSpPr>
            <a:spLocks noChangeArrowheads="1"/>
          </p:cNvSpPr>
          <p:nvPr/>
        </p:nvSpPr>
        <p:spPr bwMode="auto">
          <a:xfrm>
            <a:off x="3206750" y="5302250"/>
            <a:ext cx="263525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15</a:t>
            </a:r>
            <a:endParaRPr lang="en-GB"/>
          </a:p>
        </p:txBody>
      </p:sp>
      <p:sp>
        <p:nvSpPr>
          <p:cNvPr id="25850" name="Rectangle 250"/>
          <p:cNvSpPr>
            <a:spLocks noChangeArrowheads="1"/>
          </p:cNvSpPr>
          <p:nvPr/>
        </p:nvSpPr>
        <p:spPr bwMode="auto">
          <a:xfrm>
            <a:off x="3454400" y="5302250"/>
            <a:ext cx="263525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20</a:t>
            </a:r>
            <a:endParaRPr lang="en-GB"/>
          </a:p>
        </p:txBody>
      </p:sp>
      <p:sp>
        <p:nvSpPr>
          <p:cNvPr id="25851" name="Rectangle 251"/>
          <p:cNvSpPr>
            <a:spLocks noChangeArrowheads="1"/>
          </p:cNvSpPr>
          <p:nvPr/>
        </p:nvSpPr>
        <p:spPr bwMode="auto">
          <a:xfrm>
            <a:off x="3700463" y="5302250"/>
            <a:ext cx="263525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25</a:t>
            </a:r>
            <a:endParaRPr lang="en-GB"/>
          </a:p>
        </p:txBody>
      </p:sp>
      <p:sp>
        <p:nvSpPr>
          <p:cNvPr id="25852" name="Rectangle 252"/>
          <p:cNvSpPr>
            <a:spLocks noChangeArrowheads="1"/>
          </p:cNvSpPr>
          <p:nvPr/>
        </p:nvSpPr>
        <p:spPr bwMode="auto">
          <a:xfrm>
            <a:off x="3946525" y="5302250"/>
            <a:ext cx="263525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30</a:t>
            </a:r>
            <a:endParaRPr lang="en-GB"/>
          </a:p>
        </p:txBody>
      </p:sp>
      <p:sp>
        <p:nvSpPr>
          <p:cNvPr id="25853" name="Rectangle 253"/>
          <p:cNvSpPr>
            <a:spLocks noChangeArrowheads="1"/>
          </p:cNvSpPr>
          <p:nvPr/>
        </p:nvSpPr>
        <p:spPr bwMode="auto">
          <a:xfrm>
            <a:off x="4194175" y="5302250"/>
            <a:ext cx="263525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35</a:t>
            </a:r>
            <a:endParaRPr lang="en-GB"/>
          </a:p>
        </p:txBody>
      </p:sp>
      <p:sp>
        <p:nvSpPr>
          <p:cNvPr id="25854" name="Rectangle 254"/>
          <p:cNvSpPr>
            <a:spLocks noChangeArrowheads="1"/>
          </p:cNvSpPr>
          <p:nvPr/>
        </p:nvSpPr>
        <p:spPr bwMode="auto">
          <a:xfrm>
            <a:off x="4440238" y="5302250"/>
            <a:ext cx="263525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40</a:t>
            </a:r>
            <a:endParaRPr lang="en-GB"/>
          </a:p>
        </p:txBody>
      </p:sp>
      <p:sp>
        <p:nvSpPr>
          <p:cNvPr id="25855" name="Rectangle 255"/>
          <p:cNvSpPr>
            <a:spLocks noChangeArrowheads="1"/>
          </p:cNvSpPr>
          <p:nvPr/>
        </p:nvSpPr>
        <p:spPr bwMode="auto">
          <a:xfrm>
            <a:off x="4686300" y="5302250"/>
            <a:ext cx="263525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45</a:t>
            </a:r>
            <a:endParaRPr lang="en-GB"/>
          </a:p>
        </p:txBody>
      </p:sp>
      <p:sp>
        <p:nvSpPr>
          <p:cNvPr id="25856" name="Rectangle 256"/>
          <p:cNvSpPr>
            <a:spLocks noChangeArrowheads="1"/>
          </p:cNvSpPr>
          <p:nvPr/>
        </p:nvSpPr>
        <p:spPr bwMode="auto">
          <a:xfrm>
            <a:off x="4933950" y="5302250"/>
            <a:ext cx="263525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50</a:t>
            </a:r>
            <a:endParaRPr lang="en-GB"/>
          </a:p>
        </p:txBody>
      </p:sp>
      <p:sp>
        <p:nvSpPr>
          <p:cNvPr id="25857" name="Rectangle 257"/>
          <p:cNvSpPr>
            <a:spLocks noChangeArrowheads="1"/>
          </p:cNvSpPr>
          <p:nvPr/>
        </p:nvSpPr>
        <p:spPr bwMode="auto">
          <a:xfrm>
            <a:off x="5180013" y="5302250"/>
            <a:ext cx="263525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55</a:t>
            </a:r>
            <a:endParaRPr lang="en-GB"/>
          </a:p>
        </p:txBody>
      </p:sp>
      <p:sp>
        <p:nvSpPr>
          <p:cNvPr id="25858" name="Rectangle 258"/>
          <p:cNvSpPr>
            <a:spLocks noChangeArrowheads="1"/>
          </p:cNvSpPr>
          <p:nvPr/>
        </p:nvSpPr>
        <p:spPr bwMode="auto">
          <a:xfrm>
            <a:off x="5426075" y="5302250"/>
            <a:ext cx="263525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60</a:t>
            </a:r>
            <a:endParaRPr lang="en-GB"/>
          </a:p>
        </p:txBody>
      </p:sp>
      <p:sp>
        <p:nvSpPr>
          <p:cNvPr id="25859" name="Rectangle 259"/>
          <p:cNvSpPr>
            <a:spLocks noChangeArrowheads="1"/>
          </p:cNvSpPr>
          <p:nvPr/>
        </p:nvSpPr>
        <p:spPr bwMode="auto">
          <a:xfrm>
            <a:off x="5672138" y="5302250"/>
            <a:ext cx="263525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65</a:t>
            </a:r>
            <a:endParaRPr lang="en-GB"/>
          </a:p>
        </p:txBody>
      </p:sp>
      <p:sp>
        <p:nvSpPr>
          <p:cNvPr id="25860" name="Rectangle 260"/>
          <p:cNvSpPr>
            <a:spLocks noChangeArrowheads="1"/>
          </p:cNvSpPr>
          <p:nvPr/>
        </p:nvSpPr>
        <p:spPr bwMode="auto">
          <a:xfrm>
            <a:off x="5919788" y="5302250"/>
            <a:ext cx="263525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70</a:t>
            </a:r>
            <a:endParaRPr lang="en-GB"/>
          </a:p>
        </p:txBody>
      </p:sp>
      <p:sp>
        <p:nvSpPr>
          <p:cNvPr id="25861" name="Rectangle 261"/>
          <p:cNvSpPr>
            <a:spLocks noChangeArrowheads="1"/>
          </p:cNvSpPr>
          <p:nvPr/>
        </p:nvSpPr>
        <p:spPr bwMode="auto">
          <a:xfrm>
            <a:off x="6165850" y="5302250"/>
            <a:ext cx="263525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75</a:t>
            </a:r>
            <a:endParaRPr lang="en-GB"/>
          </a:p>
        </p:txBody>
      </p:sp>
      <p:sp>
        <p:nvSpPr>
          <p:cNvPr id="25862" name="Rectangle 262"/>
          <p:cNvSpPr>
            <a:spLocks noChangeArrowheads="1"/>
          </p:cNvSpPr>
          <p:nvPr/>
        </p:nvSpPr>
        <p:spPr bwMode="auto">
          <a:xfrm>
            <a:off x="6411913" y="5302250"/>
            <a:ext cx="263525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80</a:t>
            </a:r>
            <a:endParaRPr lang="en-GB"/>
          </a:p>
        </p:txBody>
      </p:sp>
      <p:sp>
        <p:nvSpPr>
          <p:cNvPr id="25863" name="Rectangle 263"/>
          <p:cNvSpPr>
            <a:spLocks noChangeArrowheads="1"/>
          </p:cNvSpPr>
          <p:nvPr/>
        </p:nvSpPr>
        <p:spPr bwMode="auto">
          <a:xfrm>
            <a:off x="6657975" y="5302250"/>
            <a:ext cx="263525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85</a:t>
            </a:r>
            <a:endParaRPr lang="en-GB"/>
          </a:p>
        </p:txBody>
      </p:sp>
      <p:sp>
        <p:nvSpPr>
          <p:cNvPr id="25864" name="Rectangle 264"/>
          <p:cNvSpPr>
            <a:spLocks noChangeArrowheads="1"/>
          </p:cNvSpPr>
          <p:nvPr/>
        </p:nvSpPr>
        <p:spPr bwMode="auto">
          <a:xfrm>
            <a:off x="6905625" y="5302250"/>
            <a:ext cx="263525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90</a:t>
            </a:r>
            <a:endParaRPr lang="en-GB"/>
          </a:p>
        </p:txBody>
      </p:sp>
      <p:sp>
        <p:nvSpPr>
          <p:cNvPr id="25865" name="Rectangle 265"/>
          <p:cNvSpPr>
            <a:spLocks noChangeArrowheads="1"/>
          </p:cNvSpPr>
          <p:nvPr/>
        </p:nvSpPr>
        <p:spPr bwMode="auto">
          <a:xfrm>
            <a:off x="7151688" y="5302250"/>
            <a:ext cx="263525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95</a:t>
            </a:r>
            <a:endParaRPr lang="en-GB"/>
          </a:p>
        </p:txBody>
      </p:sp>
      <p:sp>
        <p:nvSpPr>
          <p:cNvPr id="25866" name="Rectangle 266"/>
          <p:cNvSpPr>
            <a:spLocks noChangeArrowheads="1"/>
          </p:cNvSpPr>
          <p:nvPr/>
        </p:nvSpPr>
        <p:spPr bwMode="auto">
          <a:xfrm>
            <a:off x="7351713" y="5302250"/>
            <a:ext cx="355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100</a:t>
            </a:r>
            <a:endParaRPr lang="en-GB"/>
          </a:p>
        </p:txBody>
      </p:sp>
      <p:sp>
        <p:nvSpPr>
          <p:cNvPr id="25867" name="Rectangle 267"/>
          <p:cNvSpPr>
            <a:spLocks noChangeArrowheads="1"/>
          </p:cNvSpPr>
          <p:nvPr/>
        </p:nvSpPr>
        <p:spPr bwMode="auto">
          <a:xfrm>
            <a:off x="4387850" y="5640388"/>
            <a:ext cx="135413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Izületi szög (fok)</a:t>
            </a:r>
            <a:endParaRPr lang="en-GB"/>
          </a:p>
        </p:txBody>
      </p:sp>
      <p:sp>
        <p:nvSpPr>
          <p:cNvPr id="25868" name="Rectangle 268"/>
          <p:cNvSpPr>
            <a:spLocks noChangeArrowheads="1"/>
          </p:cNvSpPr>
          <p:nvPr/>
        </p:nvSpPr>
        <p:spPr bwMode="auto">
          <a:xfrm>
            <a:off x="7253288" y="1698625"/>
            <a:ext cx="25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2000" b="1">
                <a:solidFill>
                  <a:srgbClr val="000000"/>
                </a:solidFill>
              </a:rPr>
              <a:t>90</a:t>
            </a:r>
            <a:endParaRPr lang="en-GB"/>
          </a:p>
        </p:txBody>
      </p:sp>
      <p:sp>
        <p:nvSpPr>
          <p:cNvPr id="25869" name="Rectangle 269"/>
          <p:cNvSpPr>
            <a:spLocks noChangeArrowheads="1"/>
          </p:cNvSpPr>
          <p:nvPr/>
        </p:nvSpPr>
        <p:spPr bwMode="auto">
          <a:xfrm>
            <a:off x="5553075" y="2703513"/>
            <a:ext cx="25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2000" b="1">
                <a:solidFill>
                  <a:srgbClr val="000000"/>
                </a:solidFill>
              </a:rPr>
              <a:t>56</a:t>
            </a:r>
            <a:endParaRPr lang="en-GB"/>
          </a:p>
        </p:txBody>
      </p:sp>
      <p:sp>
        <p:nvSpPr>
          <p:cNvPr id="25870" name="Rectangle 270"/>
          <p:cNvSpPr>
            <a:spLocks noChangeArrowheads="1"/>
          </p:cNvSpPr>
          <p:nvPr/>
        </p:nvSpPr>
        <p:spPr bwMode="auto">
          <a:xfrm>
            <a:off x="7375525" y="3722688"/>
            <a:ext cx="25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2000" b="1">
                <a:solidFill>
                  <a:srgbClr val="000000"/>
                </a:solidFill>
              </a:rPr>
              <a:t>92</a:t>
            </a:r>
            <a:endParaRPr lang="en-GB"/>
          </a:p>
        </p:txBody>
      </p:sp>
      <p:sp>
        <p:nvSpPr>
          <p:cNvPr id="25871" name="Rectangle 271"/>
          <p:cNvSpPr>
            <a:spLocks noChangeArrowheads="1"/>
          </p:cNvSpPr>
          <p:nvPr/>
        </p:nvSpPr>
        <p:spPr bwMode="auto">
          <a:xfrm>
            <a:off x="1600200" y="2286000"/>
            <a:ext cx="476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 </a:t>
            </a:r>
            <a:endParaRPr lang="en-GB"/>
          </a:p>
        </p:txBody>
      </p:sp>
      <p:sp>
        <p:nvSpPr>
          <p:cNvPr id="25872" name="Rectangle 272"/>
          <p:cNvSpPr>
            <a:spLocks noChangeArrowheads="1"/>
          </p:cNvSpPr>
          <p:nvPr/>
        </p:nvSpPr>
        <p:spPr bwMode="auto">
          <a:xfrm>
            <a:off x="381000" y="28956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Lateral flexion  </a:t>
            </a:r>
            <a:endParaRPr lang="en-GB"/>
          </a:p>
        </p:txBody>
      </p:sp>
      <p:sp>
        <p:nvSpPr>
          <p:cNvPr id="25873" name="Rectangle 273"/>
          <p:cNvSpPr>
            <a:spLocks noChangeArrowheads="1"/>
          </p:cNvSpPr>
          <p:nvPr/>
        </p:nvSpPr>
        <p:spPr bwMode="auto">
          <a:xfrm>
            <a:off x="228600" y="4038600"/>
            <a:ext cx="914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Rotation </a:t>
            </a:r>
            <a:endParaRPr lang="en-GB"/>
          </a:p>
        </p:txBody>
      </p:sp>
      <p:sp>
        <p:nvSpPr>
          <p:cNvPr id="25874" name="Text Box 274"/>
          <p:cNvSpPr txBox="1">
            <a:spLocks noChangeArrowheads="1"/>
          </p:cNvSpPr>
          <p:nvPr/>
        </p:nvSpPr>
        <p:spPr bwMode="auto">
          <a:xfrm>
            <a:off x="1295400" y="1676400"/>
            <a:ext cx="12954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Cervical</a:t>
            </a:r>
          </a:p>
        </p:txBody>
      </p:sp>
      <p:sp>
        <p:nvSpPr>
          <p:cNvPr id="25875" name="Text Box 275"/>
          <p:cNvSpPr txBox="1">
            <a:spLocks noChangeArrowheads="1"/>
          </p:cNvSpPr>
          <p:nvPr/>
        </p:nvSpPr>
        <p:spPr bwMode="auto">
          <a:xfrm>
            <a:off x="1295400" y="2667000"/>
            <a:ext cx="12954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Cervical</a:t>
            </a:r>
          </a:p>
        </p:txBody>
      </p:sp>
      <p:sp>
        <p:nvSpPr>
          <p:cNvPr id="25876" name="Text Box 276"/>
          <p:cNvSpPr txBox="1">
            <a:spLocks noChangeArrowheads="1"/>
          </p:cNvSpPr>
          <p:nvPr/>
        </p:nvSpPr>
        <p:spPr bwMode="auto">
          <a:xfrm>
            <a:off x="1295400" y="3657600"/>
            <a:ext cx="12954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Cervical</a:t>
            </a:r>
          </a:p>
        </p:txBody>
      </p:sp>
      <p:sp>
        <p:nvSpPr>
          <p:cNvPr id="3" name="Téglalap 2"/>
          <p:cNvSpPr/>
          <p:nvPr/>
        </p:nvSpPr>
        <p:spPr>
          <a:xfrm>
            <a:off x="798190" y="363319"/>
            <a:ext cx="70554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000080"/>
                </a:solidFill>
              </a:rPr>
              <a:t>MOZGÁSTERJEDELEM AZ EGYES CSIGOLYAIZÜLETEKBEN</a:t>
            </a:r>
            <a:endParaRPr lang="hu-HU" b="1" dirty="0">
              <a:solidFill>
                <a:srgbClr val="000080"/>
              </a:solidFill>
            </a:endParaRPr>
          </a:p>
          <a:p>
            <a:pPr algn="ctr"/>
            <a:r>
              <a:rPr lang="hu-HU" b="1" dirty="0" smtClean="0">
                <a:solidFill>
                  <a:srgbClr val="000080"/>
                </a:solidFill>
              </a:rPr>
              <a:t>Nyaki </a:t>
            </a:r>
            <a:r>
              <a:rPr lang="hu-HU" b="1" dirty="0">
                <a:solidFill>
                  <a:srgbClr val="000080"/>
                </a:solidFill>
              </a:rPr>
              <a:t>csigolyák</a:t>
            </a:r>
            <a:endParaRPr lang="en-GB" b="1" dirty="0">
              <a:solidFill>
                <a:srgbClr val="00008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057275" y="1325562"/>
            <a:ext cx="6638925" cy="3486150"/>
            <a:chOff x="666" y="835"/>
            <a:chExt cx="4182" cy="2196"/>
          </a:xfrm>
        </p:grpSpPr>
        <p:sp>
          <p:nvSpPr>
            <p:cNvPr id="27651" name="Rectangle 3"/>
            <p:cNvSpPr>
              <a:spLocks noChangeArrowheads="1"/>
            </p:cNvSpPr>
            <p:nvPr/>
          </p:nvSpPr>
          <p:spPr bwMode="auto">
            <a:xfrm>
              <a:off x="666" y="2333"/>
              <a:ext cx="799" cy="672"/>
            </a:xfrm>
            <a:prstGeom prst="rect">
              <a:avLst/>
            </a:prstGeom>
            <a:solidFill>
              <a:srgbClr val="80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2" name="Rectangle 4"/>
            <p:cNvSpPr>
              <a:spLocks noChangeArrowheads="1"/>
            </p:cNvSpPr>
            <p:nvPr/>
          </p:nvSpPr>
          <p:spPr bwMode="auto">
            <a:xfrm>
              <a:off x="666" y="1660"/>
              <a:ext cx="808" cy="625"/>
            </a:xfrm>
            <a:prstGeom prst="rect">
              <a:avLst/>
            </a:prstGeom>
            <a:solidFill>
              <a:srgbClr val="80FF8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3" name="Rectangle 5"/>
            <p:cNvSpPr>
              <a:spLocks noChangeArrowheads="1"/>
            </p:cNvSpPr>
            <p:nvPr/>
          </p:nvSpPr>
          <p:spPr bwMode="auto">
            <a:xfrm>
              <a:off x="666" y="931"/>
              <a:ext cx="799" cy="692"/>
            </a:xfrm>
            <a:prstGeom prst="rect">
              <a:avLst/>
            </a:prstGeom>
            <a:solidFill>
              <a:srgbClr val="FFFF8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6" name="Rectangle 8"/>
            <p:cNvSpPr>
              <a:spLocks noChangeArrowheads="1"/>
            </p:cNvSpPr>
            <p:nvPr/>
          </p:nvSpPr>
          <p:spPr bwMode="auto">
            <a:xfrm>
              <a:off x="1607" y="835"/>
              <a:ext cx="3240" cy="209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7" name="Freeform 9"/>
            <p:cNvSpPr>
              <a:spLocks/>
            </p:cNvSpPr>
            <p:nvPr/>
          </p:nvSpPr>
          <p:spPr bwMode="auto">
            <a:xfrm>
              <a:off x="1510" y="835"/>
              <a:ext cx="97" cy="2195"/>
            </a:xfrm>
            <a:custGeom>
              <a:avLst/>
              <a:gdLst/>
              <a:ahLst/>
              <a:cxnLst>
                <a:cxn ang="0">
                  <a:pos x="386" y="6270"/>
                </a:cxn>
                <a:cxn ang="0">
                  <a:pos x="0" y="6584"/>
                </a:cxn>
                <a:cxn ang="0">
                  <a:pos x="0" y="313"/>
                </a:cxn>
                <a:cxn ang="0">
                  <a:pos x="386" y="0"/>
                </a:cxn>
                <a:cxn ang="0">
                  <a:pos x="386" y="6270"/>
                </a:cxn>
              </a:cxnLst>
              <a:rect l="0" t="0" r="r" b="b"/>
              <a:pathLst>
                <a:path w="386" h="6584">
                  <a:moveTo>
                    <a:pt x="386" y="6270"/>
                  </a:moveTo>
                  <a:lnTo>
                    <a:pt x="0" y="6584"/>
                  </a:lnTo>
                  <a:lnTo>
                    <a:pt x="0" y="313"/>
                  </a:lnTo>
                  <a:lnTo>
                    <a:pt x="386" y="0"/>
                  </a:lnTo>
                  <a:lnTo>
                    <a:pt x="386" y="627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8" name="Freeform 10"/>
            <p:cNvSpPr>
              <a:spLocks/>
            </p:cNvSpPr>
            <p:nvPr/>
          </p:nvSpPr>
          <p:spPr bwMode="auto">
            <a:xfrm>
              <a:off x="1510" y="2925"/>
              <a:ext cx="3337" cy="105"/>
            </a:xfrm>
            <a:custGeom>
              <a:avLst/>
              <a:gdLst/>
              <a:ahLst/>
              <a:cxnLst>
                <a:cxn ang="0">
                  <a:pos x="386" y="0"/>
                </a:cxn>
                <a:cxn ang="0">
                  <a:pos x="13346" y="0"/>
                </a:cxn>
                <a:cxn ang="0">
                  <a:pos x="12960" y="314"/>
                </a:cxn>
                <a:cxn ang="0">
                  <a:pos x="0" y="314"/>
                </a:cxn>
                <a:cxn ang="0">
                  <a:pos x="386" y="0"/>
                </a:cxn>
              </a:cxnLst>
              <a:rect l="0" t="0" r="r" b="b"/>
              <a:pathLst>
                <a:path w="13346" h="314">
                  <a:moveTo>
                    <a:pt x="386" y="0"/>
                  </a:moveTo>
                  <a:lnTo>
                    <a:pt x="13346" y="0"/>
                  </a:lnTo>
                  <a:lnTo>
                    <a:pt x="12960" y="314"/>
                  </a:lnTo>
                  <a:lnTo>
                    <a:pt x="0" y="314"/>
                  </a:lnTo>
                  <a:lnTo>
                    <a:pt x="38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9" name="Line 11"/>
            <p:cNvSpPr>
              <a:spLocks noChangeShapeType="1"/>
            </p:cNvSpPr>
            <p:nvPr/>
          </p:nvSpPr>
          <p:spPr bwMode="auto">
            <a:xfrm flipV="1">
              <a:off x="1607" y="835"/>
              <a:ext cx="1" cy="209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0" name="Line 12"/>
            <p:cNvSpPr>
              <a:spLocks noChangeShapeType="1"/>
            </p:cNvSpPr>
            <p:nvPr/>
          </p:nvSpPr>
          <p:spPr bwMode="auto">
            <a:xfrm flipV="1">
              <a:off x="1809" y="835"/>
              <a:ext cx="1" cy="209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1" name="Line 13"/>
            <p:cNvSpPr>
              <a:spLocks noChangeShapeType="1"/>
            </p:cNvSpPr>
            <p:nvPr/>
          </p:nvSpPr>
          <p:spPr bwMode="auto">
            <a:xfrm flipV="1">
              <a:off x="2012" y="835"/>
              <a:ext cx="1" cy="209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2" name="Line 14"/>
            <p:cNvSpPr>
              <a:spLocks noChangeShapeType="1"/>
            </p:cNvSpPr>
            <p:nvPr/>
          </p:nvSpPr>
          <p:spPr bwMode="auto">
            <a:xfrm flipV="1">
              <a:off x="2214" y="835"/>
              <a:ext cx="1" cy="209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3" name="Line 15"/>
            <p:cNvSpPr>
              <a:spLocks noChangeShapeType="1"/>
            </p:cNvSpPr>
            <p:nvPr/>
          </p:nvSpPr>
          <p:spPr bwMode="auto">
            <a:xfrm flipV="1">
              <a:off x="2416" y="835"/>
              <a:ext cx="1" cy="209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4" name="Line 16"/>
            <p:cNvSpPr>
              <a:spLocks noChangeShapeType="1"/>
            </p:cNvSpPr>
            <p:nvPr/>
          </p:nvSpPr>
          <p:spPr bwMode="auto">
            <a:xfrm flipV="1">
              <a:off x="2619" y="835"/>
              <a:ext cx="1" cy="209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5" name="Line 17"/>
            <p:cNvSpPr>
              <a:spLocks noChangeShapeType="1"/>
            </p:cNvSpPr>
            <p:nvPr/>
          </p:nvSpPr>
          <p:spPr bwMode="auto">
            <a:xfrm flipV="1">
              <a:off x="2821" y="835"/>
              <a:ext cx="1" cy="209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6" name="Line 18"/>
            <p:cNvSpPr>
              <a:spLocks noChangeShapeType="1"/>
            </p:cNvSpPr>
            <p:nvPr/>
          </p:nvSpPr>
          <p:spPr bwMode="auto">
            <a:xfrm flipV="1">
              <a:off x="3024" y="835"/>
              <a:ext cx="1" cy="209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7" name="Line 19"/>
            <p:cNvSpPr>
              <a:spLocks noChangeShapeType="1"/>
            </p:cNvSpPr>
            <p:nvPr/>
          </p:nvSpPr>
          <p:spPr bwMode="auto">
            <a:xfrm flipV="1">
              <a:off x="3226" y="835"/>
              <a:ext cx="1" cy="209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8" name="Line 20"/>
            <p:cNvSpPr>
              <a:spLocks noChangeShapeType="1"/>
            </p:cNvSpPr>
            <p:nvPr/>
          </p:nvSpPr>
          <p:spPr bwMode="auto">
            <a:xfrm flipV="1">
              <a:off x="3429" y="835"/>
              <a:ext cx="1" cy="209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9" name="Line 21"/>
            <p:cNvSpPr>
              <a:spLocks noChangeShapeType="1"/>
            </p:cNvSpPr>
            <p:nvPr/>
          </p:nvSpPr>
          <p:spPr bwMode="auto">
            <a:xfrm flipV="1">
              <a:off x="3631" y="835"/>
              <a:ext cx="1" cy="209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0" name="Line 22"/>
            <p:cNvSpPr>
              <a:spLocks noChangeShapeType="1"/>
            </p:cNvSpPr>
            <p:nvPr/>
          </p:nvSpPr>
          <p:spPr bwMode="auto">
            <a:xfrm flipV="1">
              <a:off x="3834" y="835"/>
              <a:ext cx="1" cy="209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1" name="Line 23"/>
            <p:cNvSpPr>
              <a:spLocks noChangeShapeType="1"/>
            </p:cNvSpPr>
            <p:nvPr/>
          </p:nvSpPr>
          <p:spPr bwMode="auto">
            <a:xfrm flipV="1">
              <a:off x="4036" y="835"/>
              <a:ext cx="1" cy="209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2" name="Line 24"/>
            <p:cNvSpPr>
              <a:spLocks noChangeShapeType="1"/>
            </p:cNvSpPr>
            <p:nvPr/>
          </p:nvSpPr>
          <p:spPr bwMode="auto">
            <a:xfrm flipV="1">
              <a:off x="4239" y="835"/>
              <a:ext cx="1" cy="209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3" name="Line 25"/>
            <p:cNvSpPr>
              <a:spLocks noChangeShapeType="1"/>
            </p:cNvSpPr>
            <p:nvPr/>
          </p:nvSpPr>
          <p:spPr bwMode="auto">
            <a:xfrm flipV="1">
              <a:off x="4441" y="835"/>
              <a:ext cx="1" cy="209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4" name="Line 26"/>
            <p:cNvSpPr>
              <a:spLocks noChangeShapeType="1"/>
            </p:cNvSpPr>
            <p:nvPr/>
          </p:nvSpPr>
          <p:spPr bwMode="auto">
            <a:xfrm flipV="1">
              <a:off x="4644" y="835"/>
              <a:ext cx="1" cy="209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5" name="Line 27"/>
            <p:cNvSpPr>
              <a:spLocks noChangeShapeType="1"/>
            </p:cNvSpPr>
            <p:nvPr/>
          </p:nvSpPr>
          <p:spPr bwMode="auto">
            <a:xfrm flipV="1">
              <a:off x="4846" y="835"/>
              <a:ext cx="1" cy="209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6" name="Line 28"/>
            <p:cNvSpPr>
              <a:spLocks noChangeShapeType="1"/>
            </p:cNvSpPr>
            <p:nvPr/>
          </p:nvSpPr>
          <p:spPr bwMode="auto">
            <a:xfrm flipV="1">
              <a:off x="1510" y="2925"/>
              <a:ext cx="97" cy="10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7" name="Line 29"/>
            <p:cNvSpPr>
              <a:spLocks noChangeShapeType="1"/>
            </p:cNvSpPr>
            <p:nvPr/>
          </p:nvSpPr>
          <p:spPr bwMode="auto">
            <a:xfrm flipV="1">
              <a:off x="1713" y="2925"/>
              <a:ext cx="96" cy="10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8" name="Line 30"/>
            <p:cNvSpPr>
              <a:spLocks noChangeShapeType="1"/>
            </p:cNvSpPr>
            <p:nvPr/>
          </p:nvSpPr>
          <p:spPr bwMode="auto">
            <a:xfrm flipV="1">
              <a:off x="1915" y="2925"/>
              <a:ext cx="97" cy="10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9" name="Line 31"/>
            <p:cNvSpPr>
              <a:spLocks noChangeShapeType="1"/>
            </p:cNvSpPr>
            <p:nvPr/>
          </p:nvSpPr>
          <p:spPr bwMode="auto">
            <a:xfrm flipV="1">
              <a:off x="2118" y="2925"/>
              <a:ext cx="96" cy="10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80" name="Line 32"/>
            <p:cNvSpPr>
              <a:spLocks noChangeShapeType="1"/>
            </p:cNvSpPr>
            <p:nvPr/>
          </p:nvSpPr>
          <p:spPr bwMode="auto">
            <a:xfrm flipV="1">
              <a:off x="2320" y="2925"/>
              <a:ext cx="96" cy="10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81" name="Line 33"/>
            <p:cNvSpPr>
              <a:spLocks noChangeShapeType="1"/>
            </p:cNvSpPr>
            <p:nvPr/>
          </p:nvSpPr>
          <p:spPr bwMode="auto">
            <a:xfrm flipV="1">
              <a:off x="2522" y="2925"/>
              <a:ext cx="97" cy="10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82" name="Line 34"/>
            <p:cNvSpPr>
              <a:spLocks noChangeShapeType="1"/>
            </p:cNvSpPr>
            <p:nvPr/>
          </p:nvSpPr>
          <p:spPr bwMode="auto">
            <a:xfrm flipV="1">
              <a:off x="2725" y="2925"/>
              <a:ext cx="96" cy="10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83" name="Line 35"/>
            <p:cNvSpPr>
              <a:spLocks noChangeShapeType="1"/>
            </p:cNvSpPr>
            <p:nvPr/>
          </p:nvSpPr>
          <p:spPr bwMode="auto">
            <a:xfrm flipV="1">
              <a:off x="2927" y="2925"/>
              <a:ext cx="97" cy="10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84" name="Line 36"/>
            <p:cNvSpPr>
              <a:spLocks noChangeShapeType="1"/>
            </p:cNvSpPr>
            <p:nvPr/>
          </p:nvSpPr>
          <p:spPr bwMode="auto">
            <a:xfrm flipV="1">
              <a:off x="3130" y="2925"/>
              <a:ext cx="96" cy="10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85" name="Line 37"/>
            <p:cNvSpPr>
              <a:spLocks noChangeShapeType="1"/>
            </p:cNvSpPr>
            <p:nvPr/>
          </p:nvSpPr>
          <p:spPr bwMode="auto">
            <a:xfrm flipV="1">
              <a:off x="3332" y="2925"/>
              <a:ext cx="97" cy="10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86" name="Line 38"/>
            <p:cNvSpPr>
              <a:spLocks noChangeShapeType="1"/>
            </p:cNvSpPr>
            <p:nvPr/>
          </p:nvSpPr>
          <p:spPr bwMode="auto">
            <a:xfrm flipV="1">
              <a:off x="3535" y="2925"/>
              <a:ext cx="96" cy="10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87" name="Line 39"/>
            <p:cNvSpPr>
              <a:spLocks noChangeShapeType="1"/>
            </p:cNvSpPr>
            <p:nvPr/>
          </p:nvSpPr>
          <p:spPr bwMode="auto">
            <a:xfrm flipV="1">
              <a:off x="3737" y="2925"/>
              <a:ext cx="97" cy="10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88" name="Line 40"/>
            <p:cNvSpPr>
              <a:spLocks noChangeShapeType="1"/>
            </p:cNvSpPr>
            <p:nvPr/>
          </p:nvSpPr>
          <p:spPr bwMode="auto">
            <a:xfrm flipV="1">
              <a:off x="3940" y="2925"/>
              <a:ext cx="96" cy="10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89" name="Line 41"/>
            <p:cNvSpPr>
              <a:spLocks noChangeShapeType="1"/>
            </p:cNvSpPr>
            <p:nvPr/>
          </p:nvSpPr>
          <p:spPr bwMode="auto">
            <a:xfrm flipV="1">
              <a:off x="4143" y="2925"/>
              <a:ext cx="96" cy="10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90" name="Line 42"/>
            <p:cNvSpPr>
              <a:spLocks noChangeShapeType="1"/>
            </p:cNvSpPr>
            <p:nvPr/>
          </p:nvSpPr>
          <p:spPr bwMode="auto">
            <a:xfrm flipV="1">
              <a:off x="4345" y="2925"/>
              <a:ext cx="96" cy="10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91" name="Line 43"/>
            <p:cNvSpPr>
              <a:spLocks noChangeShapeType="1"/>
            </p:cNvSpPr>
            <p:nvPr/>
          </p:nvSpPr>
          <p:spPr bwMode="auto">
            <a:xfrm flipV="1">
              <a:off x="4548" y="2925"/>
              <a:ext cx="96" cy="10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92" name="Line 44"/>
            <p:cNvSpPr>
              <a:spLocks noChangeShapeType="1"/>
            </p:cNvSpPr>
            <p:nvPr/>
          </p:nvSpPr>
          <p:spPr bwMode="auto">
            <a:xfrm flipV="1">
              <a:off x="4750" y="2925"/>
              <a:ext cx="96" cy="10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93" name="Line 45"/>
            <p:cNvSpPr>
              <a:spLocks noChangeShapeType="1"/>
            </p:cNvSpPr>
            <p:nvPr/>
          </p:nvSpPr>
          <p:spPr bwMode="auto">
            <a:xfrm>
              <a:off x="1607" y="2925"/>
              <a:ext cx="324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94" name="Line 46"/>
            <p:cNvSpPr>
              <a:spLocks noChangeShapeType="1"/>
            </p:cNvSpPr>
            <p:nvPr/>
          </p:nvSpPr>
          <p:spPr bwMode="auto">
            <a:xfrm flipV="1">
              <a:off x="4847" y="835"/>
              <a:ext cx="1" cy="209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95" name="Line 47"/>
            <p:cNvSpPr>
              <a:spLocks noChangeShapeType="1"/>
            </p:cNvSpPr>
            <p:nvPr/>
          </p:nvSpPr>
          <p:spPr bwMode="auto">
            <a:xfrm flipH="1">
              <a:off x="1607" y="835"/>
              <a:ext cx="324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96" name="Line 48"/>
            <p:cNvSpPr>
              <a:spLocks noChangeShapeType="1"/>
            </p:cNvSpPr>
            <p:nvPr/>
          </p:nvSpPr>
          <p:spPr bwMode="auto">
            <a:xfrm>
              <a:off x="1607" y="835"/>
              <a:ext cx="1" cy="209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97" name="Line 49"/>
            <p:cNvSpPr>
              <a:spLocks noChangeShapeType="1"/>
            </p:cNvSpPr>
            <p:nvPr/>
          </p:nvSpPr>
          <p:spPr bwMode="auto">
            <a:xfrm flipH="1">
              <a:off x="1510" y="2925"/>
              <a:ext cx="97" cy="10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98" name="Line 50"/>
            <p:cNvSpPr>
              <a:spLocks noChangeShapeType="1"/>
            </p:cNvSpPr>
            <p:nvPr/>
          </p:nvSpPr>
          <p:spPr bwMode="auto">
            <a:xfrm flipV="1">
              <a:off x="1510" y="939"/>
              <a:ext cx="1" cy="209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99" name="Line 51"/>
            <p:cNvSpPr>
              <a:spLocks noChangeShapeType="1"/>
            </p:cNvSpPr>
            <p:nvPr/>
          </p:nvSpPr>
          <p:spPr bwMode="auto">
            <a:xfrm flipV="1">
              <a:off x="1510" y="835"/>
              <a:ext cx="97" cy="10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00" name="Line 52"/>
            <p:cNvSpPr>
              <a:spLocks noChangeShapeType="1"/>
            </p:cNvSpPr>
            <p:nvPr/>
          </p:nvSpPr>
          <p:spPr bwMode="auto">
            <a:xfrm>
              <a:off x="1607" y="835"/>
              <a:ext cx="1" cy="209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01" name="Line 53"/>
            <p:cNvSpPr>
              <a:spLocks noChangeShapeType="1"/>
            </p:cNvSpPr>
            <p:nvPr/>
          </p:nvSpPr>
          <p:spPr bwMode="auto">
            <a:xfrm>
              <a:off x="1607" y="2925"/>
              <a:ext cx="324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02" name="Line 54"/>
            <p:cNvSpPr>
              <a:spLocks noChangeShapeType="1"/>
            </p:cNvSpPr>
            <p:nvPr/>
          </p:nvSpPr>
          <p:spPr bwMode="auto">
            <a:xfrm flipH="1">
              <a:off x="4750" y="2925"/>
              <a:ext cx="97" cy="10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03" name="Line 55"/>
            <p:cNvSpPr>
              <a:spLocks noChangeShapeType="1"/>
            </p:cNvSpPr>
            <p:nvPr/>
          </p:nvSpPr>
          <p:spPr bwMode="auto">
            <a:xfrm flipH="1">
              <a:off x="1510" y="3030"/>
              <a:ext cx="324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04" name="Line 56"/>
            <p:cNvSpPr>
              <a:spLocks noChangeShapeType="1"/>
            </p:cNvSpPr>
            <p:nvPr/>
          </p:nvSpPr>
          <p:spPr bwMode="auto">
            <a:xfrm flipV="1">
              <a:off x="1510" y="2925"/>
              <a:ext cx="97" cy="10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05" name="Freeform 57"/>
            <p:cNvSpPr>
              <a:spLocks/>
            </p:cNvSpPr>
            <p:nvPr/>
          </p:nvSpPr>
          <p:spPr bwMode="auto">
            <a:xfrm>
              <a:off x="1796" y="2548"/>
              <a:ext cx="10" cy="162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484"/>
                </a:cxn>
                <a:cxn ang="0">
                  <a:pos x="38" y="453"/>
                </a:cxn>
                <a:cxn ang="0">
                  <a:pos x="38" y="0"/>
                </a:cxn>
                <a:cxn ang="0">
                  <a:pos x="0" y="31"/>
                </a:cxn>
              </a:cxnLst>
              <a:rect l="0" t="0" r="r" b="b"/>
              <a:pathLst>
                <a:path w="38" h="484">
                  <a:moveTo>
                    <a:pt x="0" y="31"/>
                  </a:moveTo>
                  <a:lnTo>
                    <a:pt x="0" y="484"/>
                  </a:lnTo>
                  <a:lnTo>
                    <a:pt x="38" y="453"/>
                  </a:lnTo>
                  <a:lnTo>
                    <a:pt x="38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1F5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06" name="Freeform 58"/>
            <p:cNvSpPr>
              <a:spLocks/>
            </p:cNvSpPr>
            <p:nvPr/>
          </p:nvSpPr>
          <p:spPr bwMode="auto">
            <a:xfrm>
              <a:off x="1796" y="2548"/>
              <a:ext cx="10" cy="162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484"/>
                </a:cxn>
                <a:cxn ang="0">
                  <a:pos x="38" y="453"/>
                </a:cxn>
                <a:cxn ang="0">
                  <a:pos x="38" y="0"/>
                </a:cxn>
                <a:cxn ang="0">
                  <a:pos x="0" y="31"/>
                </a:cxn>
              </a:cxnLst>
              <a:rect l="0" t="0" r="r" b="b"/>
              <a:pathLst>
                <a:path w="38" h="484">
                  <a:moveTo>
                    <a:pt x="0" y="31"/>
                  </a:moveTo>
                  <a:lnTo>
                    <a:pt x="0" y="484"/>
                  </a:lnTo>
                  <a:lnTo>
                    <a:pt x="38" y="453"/>
                  </a:lnTo>
                  <a:lnTo>
                    <a:pt x="38" y="0"/>
                  </a:lnTo>
                  <a:lnTo>
                    <a:pt x="0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07" name="Freeform 59"/>
            <p:cNvSpPr>
              <a:spLocks/>
            </p:cNvSpPr>
            <p:nvPr/>
          </p:nvSpPr>
          <p:spPr bwMode="auto">
            <a:xfrm>
              <a:off x="1553" y="2548"/>
              <a:ext cx="253" cy="11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72" y="31"/>
                </a:cxn>
                <a:cxn ang="0">
                  <a:pos x="1010" y="0"/>
                </a:cxn>
                <a:cxn ang="0">
                  <a:pos x="39" y="0"/>
                </a:cxn>
                <a:cxn ang="0">
                  <a:pos x="0" y="31"/>
                </a:cxn>
              </a:cxnLst>
              <a:rect l="0" t="0" r="r" b="b"/>
              <a:pathLst>
                <a:path w="1010" h="31">
                  <a:moveTo>
                    <a:pt x="0" y="31"/>
                  </a:moveTo>
                  <a:lnTo>
                    <a:pt x="972" y="31"/>
                  </a:lnTo>
                  <a:lnTo>
                    <a:pt x="1010" y="0"/>
                  </a:lnTo>
                  <a:lnTo>
                    <a:pt x="39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308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08" name="Freeform 60"/>
            <p:cNvSpPr>
              <a:spLocks/>
            </p:cNvSpPr>
            <p:nvPr/>
          </p:nvSpPr>
          <p:spPr bwMode="auto">
            <a:xfrm>
              <a:off x="1553" y="2548"/>
              <a:ext cx="253" cy="11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72" y="31"/>
                </a:cxn>
                <a:cxn ang="0">
                  <a:pos x="1010" y="0"/>
                </a:cxn>
                <a:cxn ang="0">
                  <a:pos x="39" y="0"/>
                </a:cxn>
                <a:cxn ang="0">
                  <a:pos x="0" y="31"/>
                </a:cxn>
              </a:cxnLst>
              <a:rect l="0" t="0" r="r" b="b"/>
              <a:pathLst>
                <a:path w="1010" h="31">
                  <a:moveTo>
                    <a:pt x="0" y="31"/>
                  </a:moveTo>
                  <a:lnTo>
                    <a:pt x="972" y="31"/>
                  </a:lnTo>
                  <a:lnTo>
                    <a:pt x="1010" y="0"/>
                  </a:lnTo>
                  <a:lnTo>
                    <a:pt x="39" y="0"/>
                  </a:lnTo>
                  <a:lnTo>
                    <a:pt x="0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09" name="Rectangle 61"/>
            <p:cNvSpPr>
              <a:spLocks noChangeArrowheads="1"/>
            </p:cNvSpPr>
            <p:nvPr/>
          </p:nvSpPr>
          <p:spPr bwMode="auto">
            <a:xfrm>
              <a:off x="1553" y="2559"/>
              <a:ext cx="243" cy="151"/>
            </a:xfrm>
            <a:prstGeom prst="rect">
              <a:avLst/>
            </a:prstGeom>
            <a:solidFill>
              <a:srgbClr val="0040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10" name="Rectangle 62"/>
            <p:cNvSpPr>
              <a:spLocks noChangeArrowheads="1"/>
            </p:cNvSpPr>
            <p:nvPr/>
          </p:nvSpPr>
          <p:spPr bwMode="auto">
            <a:xfrm>
              <a:off x="1556" y="2562"/>
              <a:ext cx="237" cy="14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11" name="Freeform 63"/>
            <p:cNvSpPr>
              <a:spLocks/>
            </p:cNvSpPr>
            <p:nvPr/>
          </p:nvSpPr>
          <p:spPr bwMode="auto">
            <a:xfrm>
              <a:off x="2080" y="2548"/>
              <a:ext cx="10" cy="162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484"/>
                </a:cxn>
                <a:cxn ang="0">
                  <a:pos x="39" y="453"/>
                </a:cxn>
                <a:cxn ang="0">
                  <a:pos x="39" y="0"/>
                </a:cxn>
                <a:cxn ang="0">
                  <a:pos x="0" y="31"/>
                </a:cxn>
              </a:cxnLst>
              <a:rect l="0" t="0" r="r" b="b"/>
              <a:pathLst>
                <a:path w="39" h="484">
                  <a:moveTo>
                    <a:pt x="0" y="31"/>
                  </a:moveTo>
                  <a:lnTo>
                    <a:pt x="0" y="484"/>
                  </a:lnTo>
                  <a:lnTo>
                    <a:pt x="39" y="453"/>
                  </a:lnTo>
                  <a:lnTo>
                    <a:pt x="39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5F0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12" name="Freeform 64"/>
            <p:cNvSpPr>
              <a:spLocks/>
            </p:cNvSpPr>
            <p:nvPr/>
          </p:nvSpPr>
          <p:spPr bwMode="auto">
            <a:xfrm>
              <a:off x="2080" y="2548"/>
              <a:ext cx="10" cy="162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484"/>
                </a:cxn>
                <a:cxn ang="0">
                  <a:pos x="39" y="453"/>
                </a:cxn>
                <a:cxn ang="0">
                  <a:pos x="39" y="0"/>
                </a:cxn>
                <a:cxn ang="0">
                  <a:pos x="0" y="31"/>
                </a:cxn>
              </a:cxnLst>
              <a:rect l="0" t="0" r="r" b="b"/>
              <a:pathLst>
                <a:path w="39" h="484">
                  <a:moveTo>
                    <a:pt x="0" y="31"/>
                  </a:moveTo>
                  <a:lnTo>
                    <a:pt x="0" y="484"/>
                  </a:lnTo>
                  <a:lnTo>
                    <a:pt x="39" y="453"/>
                  </a:lnTo>
                  <a:lnTo>
                    <a:pt x="39" y="0"/>
                  </a:lnTo>
                  <a:lnTo>
                    <a:pt x="0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13" name="Freeform 65"/>
            <p:cNvSpPr>
              <a:spLocks/>
            </p:cNvSpPr>
            <p:nvPr/>
          </p:nvSpPr>
          <p:spPr bwMode="auto">
            <a:xfrm>
              <a:off x="1796" y="2548"/>
              <a:ext cx="294" cy="11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1134" y="31"/>
                </a:cxn>
                <a:cxn ang="0">
                  <a:pos x="1173" y="0"/>
                </a:cxn>
                <a:cxn ang="0">
                  <a:pos x="38" y="0"/>
                </a:cxn>
                <a:cxn ang="0">
                  <a:pos x="0" y="31"/>
                </a:cxn>
              </a:cxnLst>
              <a:rect l="0" t="0" r="r" b="b"/>
              <a:pathLst>
                <a:path w="1173" h="31">
                  <a:moveTo>
                    <a:pt x="0" y="31"/>
                  </a:moveTo>
                  <a:lnTo>
                    <a:pt x="1134" y="31"/>
                  </a:lnTo>
                  <a:lnTo>
                    <a:pt x="1173" y="0"/>
                  </a:lnTo>
                  <a:lnTo>
                    <a:pt x="38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8F17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14" name="Freeform 66"/>
            <p:cNvSpPr>
              <a:spLocks/>
            </p:cNvSpPr>
            <p:nvPr/>
          </p:nvSpPr>
          <p:spPr bwMode="auto">
            <a:xfrm>
              <a:off x="1796" y="2548"/>
              <a:ext cx="294" cy="11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1134" y="31"/>
                </a:cxn>
                <a:cxn ang="0">
                  <a:pos x="1173" y="0"/>
                </a:cxn>
                <a:cxn ang="0">
                  <a:pos x="38" y="0"/>
                </a:cxn>
                <a:cxn ang="0">
                  <a:pos x="0" y="31"/>
                </a:cxn>
              </a:cxnLst>
              <a:rect l="0" t="0" r="r" b="b"/>
              <a:pathLst>
                <a:path w="1173" h="31">
                  <a:moveTo>
                    <a:pt x="0" y="31"/>
                  </a:moveTo>
                  <a:lnTo>
                    <a:pt x="1134" y="31"/>
                  </a:lnTo>
                  <a:lnTo>
                    <a:pt x="1173" y="0"/>
                  </a:lnTo>
                  <a:lnTo>
                    <a:pt x="38" y="0"/>
                  </a:lnTo>
                  <a:lnTo>
                    <a:pt x="0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15" name="Rectangle 67"/>
            <p:cNvSpPr>
              <a:spLocks noChangeArrowheads="1"/>
            </p:cNvSpPr>
            <p:nvPr/>
          </p:nvSpPr>
          <p:spPr bwMode="auto">
            <a:xfrm>
              <a:off x="1796" y="2559"/>
              <a:ext cx="284" cy="151"/>
            </a:xfrm>
            <a:prstGeom prst="rect">
              <a:avLst/>
            </a:prstGeom>
            <a:solidFill>
              <a:srgbClr val="BF2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16" name="Rectangle 68"/>
            <p:cNvSpPr>
              <a:spLocks noChangeArrowheads="1"/>
            </p:cNvSpPr>
            <p:nvPr/>
          </p:nvSpPr>
          <p:spPr bwMode="auto">
            <a:xfrm>
              <a:off x="1799" y="2562"/>
              <a:ext cx="278" cy="14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17" name="Freeform 69"/>
            <p:cNvSpPr>
              <a:spLocks/>
            </p:cNvSpPr>
            <p:nvPr/>
          </p:nvSpPr>
          <p:spPr bwMode="auto">
            <a:xfrm>
              <a:off x="2323" y="2548"/>
              <a:ext cx="10" cy="162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484"/>
                </a:cxn>
                <a:cxn ang="0">
                  <a:pos x="40" y="453"/>
                </a:cxn>
                <a:cxn ang="0">
                  <a:pos x="40" y="0"/>
                </a:cxn>
                <a:cxn ang="0">
                  <a:pos x="0" y="31"/>
                </a:cxn>
              </a:cxnLst>
              <a:rect l="0" t="0" r="r" b="b"/>
              <a:pathLst>
                <a:path w="40" h="484">
                  <a:moveTo>
                    <a:pt x="0" y="31"/>
                  </a:moveTo>
                  <a:lnTo>
                    <a:pt x="0" y="484"/>
                  </a:lnTo>
                  <a:lnTo>
                    <a:pt x="40" y="453"/>
                  </a:lnTo>
                  <a:lnTo>
                    <a:pt x="40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7F3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18" name="Freeform 70"/>
            <p:cNvSpPr>
              <a:spLocks/>
            </p:cNvSpPr>
            <p:nvPr/>
          </p:nvSpPr>
          <p:spPr bwMode="auto">
            <a:xfrm>
              <a:off x="2323" y="2548"/>
              <a:ext cx="10" cy="162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484"/>
                </a:cxn>
                <a:cxn ang="0">
                  <a:pos x="40" y="453"/>
                </a:cxn>
                <a:cxn ang="0">
                  <a:pos x="40" y="0"/>
                </a:cxn>
                <a:cxn ang="0">
                  <a:pos x="0" y="31"/>
                </a:cxn>
              </a:cxnLst>
              <a:rect l="0" t="0" r="r" b="b"/>
              <a:pathLst>
                <a:path w="40" h="484">
                  <a:moveTo>
                    <a:pt x="0" y="31"/>
                  </a:moveTo>
                  <a:lnTo>
                    <a:pt x="0" y="484"/>
                  </a:lnTo>
                  <a:lnTo>
                    <a:pt x="40" y="453"/>
                  </a:lnTo>
                  <a:lnTo>
                    <a:pt x="40" y="0"/>
                  </a:lnTo>
                  <a:lnTo>
                    <a:pt x="0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19" name="Freeform 71"/>
            <p:cNvSpPr>
              <a:spLocks/>
            </p:cNvSpPr>
            <p:nvPr/>
          </p:nvSpPr>
          <p:spPr bwMode="auto">
            <a:xfrm>
              <a:off x="2080" y="2548"/>
              <a:ext cx="253" cy="11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71" y="31"/>
                </a:cxn>
                <a:cxn ang="0">
                  <a:pos x="1011" y="0"/>
                </a:cxn>
                <a:cxn ang="0">
                  <a:pos x="39" y="0"/>
                </a:cxn>
                <a:cxn ang="0">
                  <a:pos x="0" y="31"/>
                </a:cxn>
              </a:cxnLst>
              <a:rect l="0" t="0" r="r" b="b"/>
              <a:pathLst>
                <a:path w="1011" h="31">
                  <a:moveTo>
                    <a:pt x="0" y="31"/>
                  </a:moveTo>
                  <a:lnTo>
                    <a:pt x="971" y="31"/>
                  </a:lnTo>
                  <a:lnTo>
                    <a:pt x="1011" y="0"/>
                  </a:lnTo>
                  <a:lnTo>
                    <a:pt x="39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BF5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20" name="Freeform 72"/>
            <p:cNvSpPr>
              <a:spLocks/>
            </p:cNvSpPr>
            <p:nvPr/>
          </p:nvSpPr>
          <p:spPr bwMode="auto">
            <a:xfrm>
              <a:off x="2080" y="2548"/>
              <a:ext cx="253" cy="11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71" y="31"/>
                </a:cxn>
                <a:cxn ang="0">
                  <a:pos x="1011" y="0"/>
                </a:cxn>
                <a:cxn ang="0">
                  <a:pos x="39" y="0"/>
                </a:cxn>
                <a:cxn ang="0">
                  <a:pos x="0" y="31"/>
                </a:cxn>
              </a:cxnLst>
              <a:rect l="0" t="0" r="r" b="b"/>
              <a:pathLst>
                <a:path w="1011" h="31">
                  <a:moveTo>
                    <a:pt x="0" y="31"/>
                  </a:moveTo>
                  <a:lnTo>
                    <a:pt x="971" y="31"/>
                  </a:lnTo>
                  <a:lnTo>
                    <a:pt x="1011" y="0"/>
                  </a:lnTo>
                  <a:lnTo>
                    <a:pt x="39" y="0"/>
                  </a:lnTo>
                  <a:lnTo>
                    <a:pt x="0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21" name="Rectangle 73"/>
            <p:cNvSpPr>
              <a:spLocks noChangeArrowheads="1"/>
            </p:cNvSpPr>
            <p:nvPr/>
          </p:nvSpPr>
          <p:spPr bwMode="auto">
            <a:xfrm>
              <a:off x="2080" y="2559"/>
              <a:ext cx="243" cy="151"/>
            </a:xfrm>
            <a:prstGeom prst="rect">
              <a:avLst/>
            </a:prstGeom>
            <a:solidFill>
              <a:srgbClr val="FF8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22" name="Rectangle 74"/>
            <p:cNvSpPr>
              <a:spLocks noChangeArrowheads="1"/>
            </p:cNvSpPr>
            <p:nvPr/>
          </p:nvSpPr>
          <p:spPr bwMode="auto">
            <a:xfrm>
              <a:off x="2083" y="2562"/>
              <a:ext cx="237" cy="14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23" name="Freeform 75"/>
            <p:cNvSpPr>
              <a:spLocks/>
            </p:cNvSpPr>
            <p:nvPr/>
          </p:nvSpPr>
          <p:spPr bwMode="auto">
            <a:xfrm>
              <a:off x="2566" y="2548"/>
              <a:ext cx="10" cy="162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484"/>
                </a:cxn>
                <a:cxn ang="0">
                  <a:pos x="40" y="453"/>
                </a:cxn>
                <a:cxn ang="0">
                  <a:pos x="40" y="0"/>
                </a:cxn>
                <a:cxn ang="0">
                  <a:pos x="0" y="31"/>
                </a:cxn>
              </a:cxnLst>
              <a:rect l="0" t="0" r="r" b="b"/>
              <a:pathLst>
                <a:path w="40" h="484">
                  <a:moveTo>
                    <a:pt x="0" y="31"/>
                  </a:moveTo>
                  <a:lnTo>
                    <a:pt x="0" y="484"/>
                  </a:lnTo>
                  <a:lnTo>
                    <a:pt x="40" y="453"/>
                  </a:lnTo>
                  <a:lnTo>
                    <a:pt x="40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40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24" name="Freeform 76"/>
            <p:cNvSpPr>
              <a:spLocks/>
            </p:cNvSpPr>
            <p:nvPr/>
          </p:nvSpPr>
          <p:spPr bwMode="auto">
            <a:xfrm>
              <a:off x="2566" y="2548"/>
              <a:ext cx="10" cy="162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484"/>
                </a:cxn>
                <a:cxn ang="0">
                  <a:pos x="40" y="453"/>
                </a:cxn>
                <a:cxn ang="0">
                  <a:pos x="40" y="0"/>
                </a:cxn>
                <a:cxn ang="0">
                  <a:pos x="0" y="31"/>
                </a:cxn>
              </a:cxnLst>
              <a:rect l="0" t="0" r="r" b="b"/>
              <a:pathLst>
                <a:path w="40" h="484">
                  <a:moveTo>
                    <a:pt x="0" y="31"/>
                  </a:moveTo>
                  <a:lnTo>
                    <a:pt x="0" y="484"/>
                  </a:lnTo>
                  <a:lnTo>
                    <a:pt x="40" y="453"/>
                  </a:lnTo>
                  <a:lnTo>
                    <a:pt x="40" y="0"/>
                  </a:lnTo>
                  <a:lnTo>
                    <a:pt x="0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25" name="Freeform 77"/>
            <p:cNvSpPr>
              <a:spLocks/>
            </p:cNvSpPr>
            <p:nvPr/>
          </p:nvSpPr>
          <p:spPr bwMode="auto">
            <a:xfrm>
              <a:off x="2323" y="2548"/>
              <a:ext cx="253" cy="11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72" y="31"/>
                </a:cxn>
                <a:cxn ang="0">
                  <a:pos x="1012" y="0"/>
                </a:cxn>
                <a:cxn ang="0">
                  <a:pos x="40" y="0"/>
                </a:cxn>
                <a:cxn ang="0">
                  <a:pos x="0" y="31"/>
                </a:cxn>
              </a:cxnLst>
              <a:rect l="0" t="0" r="r" b="b"/>
              <a:pathLst>
                <a:path w="1012" h="31">
                  <a:moveTo>
                    <a:pt x="0" y="31"/>
                  </a:moveTo>
                  <a:lnTo>
                    <a:pt x="972" y="31"/>
                  </a:lnTo>
                  <a:lnTo>
                    <a:pt x="1012" y="0"/>
                  </a:lnTo>
                  <a:lnTo>
                    <a:pt x="40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606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26" name="Freeform 78"/>
            <p:cNvSpPr>
              <a:spLocks/>
            </p:cNvSpPr>
            <p:nvPr/>
          </p:nvSpPr>
          <p:spPr bwMode="auto">
            <a:xfrm>
              <a:off x="2323" y="2548"/>
              <a:ext cx="253" cy="11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72" y="31"/>
                </a:cxn>
                <a:cxn ang="0">
                  <a:pos x="1012" y="0"/>
                </a:cxn>
                <a:cxn ang="0">
                  <a:pos x="40" y="0"/>
                </a:cxn>
                <a:cxn ang="0">
                  <a:pos x="0" y="31"/>
                </a:cxn>
              </a:cxnLst>
              <a:rect l="0" t="0" r="r" b="b"/>
              <a:pathLst>
                <a:path w="1012" h="31">
                  <a:moveTo>
                    <a:pt x="0" y="31"/>
                  </a:moveTo>
                  <a:lnTo>
                    <a:pt x="972" y="31"/>
                  </a:lnTo>
                  <a:lnTo>
                    <a:pt x="1012" y="0"/>
                  </a:lnTo>
                  <a:lnTo>
                    <a:pt x="40" y="0"/>
                  </a:lnTo>
                  <a:lnTo>
                    <a:pt x="0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27" name="Rectangle 79"/>
            <p:cNvSpPr>
              <a:spLocks noChangeArrowheads="1"/>
            </p:cNvSpPr>
            <p:nvPr/>
          </p:nvSpPr>
          <p:spPr bwMode="auto">
            <a:xfrm>
              <a:off x="2323" y="2559"/>
              <a:ext cx="243" cy="151"/>
            </a:xfrm>
            <a:prstGeom prst="rect">
              <a:avLst/>
            </a:prstGeom>
            <a:solidFill>
              <a:srgbClr val="0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28" name="Rectangle 80"/>
            <p:cNvSpPr>
              <a:spLocks noChangeArrowheads="1"/>
            </p:cNvSpPr>
            <p:nvPr/>
          </p:nvSpPr>
          <p:spPr bwMode="auto">
            <a:xfrm>
              <a:off x="2326" y="2562"/>
              <a:ext cx="237" cy="14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29" name="Freeform 81"/>
            <p:cNvSpPr>
              <a:spLocks/>
            </p:cNvSpPr>
            <p:nvPr/>
          </p:nvSpPr>
          <p:spPr bwMode="auto">
            <a:xfrm>
              <a:off x="2809" y="2548"/>
              <a:ext cx="10" cy="162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484"/>
                </a:cxn>
                <a:cxn ang="0">
                  <a:pos x="39" y="453"/>
                </a:cxn>
                <a:cxn ang="0">
                  <a:pos x="39" y="0"/>
                </a:cxn>
                <a:cxn ang="0">
                  <a:pos x="0" y="31"/>
                </a:cxn>
              </a:cxnLst>
              <a:rect l="0" t="0" r="r" b="b"/>
              <a:pathLst>
                <a:path w="39" h="484">
                  <a:moveTo>
                    <a:pt x="0" y="31"/>
                  </a:moveTo>
                  <a:lnTo>
                    <a:pt x="0" y="484"/>
                  </a:lnTo>
                  <a:lnTo>
                    <a:pt x="39" y="453"/>
                  </a:lnTo>
                  <a:lnTo>
                    <a:pt x="39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7F5F3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30" name="Freeform 82"/>
            <p:cNvSpPr>
              <a:spLocks/>
            </p:cNvSpPr>
            <p:nvPr/>
          </p:nvSpPr>
          <p:spPr bwMode="auto">
            <a:xfrm>
              <a:off x="2809" y="2548"/>
              <a:ext cx="10" cy="162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484"/>
                </a:cxn>
                <a:cxn ang="0">
                  <a:pos x="39" y="453"/>
                </a:cxn>
                <a:cxn ang="0">
                  <a:pos x="39" y="0"/>
                </a:cxn>
                <a:cxn ang="0">
                  <a:pos x="0" y="31"/>
                </a:cxn>
              </a:cxnLst>
              <a:rect l="0" t="0" r="r" b="b"/>
              <a:pathLst>
                <a:path w="39" h="484">
                  <a:moveTo>
                    <a:pt x="0" y="31"/>
                  </a:moveTo>
                  <a:lnTo>
                    <a:pt x="0" y="484"/>
                  </a:lnTo>
                  <a:lnTo>
                    <a:pt x="39" y="453"/>
                  </a:lnTo>
                  <a:lnTo>
                    <a:pt x="39" y="0"/>
                  </a:lnTo>
                  <a:lnTo>
                    <a:pt x="0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31" name="Freeform 83"/>
            <p:cNvSpPr>
              <a:spLocks/>
            </p:cNvSpPr>
            <p:nvPr/>
          </p:nvSpPr>
          <p:spPr bwMode="auto">
            <a:xfrm>
              <a:off x="2566" y="2548"/>
              <a:ext cx="253" cy="11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72" y="31"/>
                </a:cxn>
                <a:cxn ang="0">
                  <a:pos x="1011" y="0"/>
                </a:cxn>
                <a:cxn ang="0">
                  <a:pos x="40" y="0"/>
                </a:cxn>
                <a:cxn ang="0">
                  <a:pos x="0" y="31"/>
                </a:cxn>
              </a:cxnLst>
              <a:rect l="0" t="0" r="r" b="b"/>
              <a:pathLst>
                <a:path w="1011" h="31">
                  <a:moveTo>
                    <a:pt x="0" y="31"/>
                  </a:moveTo>
                  <a:lnTo>
                    <a:pt x="972" y="31"/>
                  </a:lnTo>
                  <a:lnTo>
                    <a:pt x="1011" y="0"/>
                  </a:lnTo>
                  <a:lnTo>
                    <a:pt x="40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BF8F4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32" name="Freeform 84"/>
            <p:cNvSpPr>
              <a:spLocks/>
            </p:cNvSpPr>
            <p:nvPr/>
          </p:nvSpPr>
          <p:spPr bwMode="auto">
            <a:xfrm>
              <a:off x="2566" y="2548"/>
              <a:ext cx="253" cy="11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72" y="31"/>
                </a:cxn>
                <a:cxn ang="0">
                  <a:pos x="1011" y="0"/>
                </a:cxn>
                <a:cxn ang="0">
                  <a:pos x="40" y="0"/>
                </a:cxn>
                <a:cxn ang="0">
                  <a:pos x="0" y="31"/>
                </a:cxn>
              </a:cxnLst>
              <a:rect l="0" t="0" r="r" b="b"/>
              <a:pathLst>
                <a:path w="1011" h="31">
                  <a:moveTo>
                    <a:pt x="0" y="31"/>
                  </a:moveTo>
                  <a:lnTo>
                    <a:pt x="972" y="31"/>
                  </a:lnTo>
                  <a:lnTo>
                    <a:pt x="1011" y="0"/>
                  </a:lnTo>
                  <a:lnTo>
                    <a:pt x="40" y="0"/>
                  </a:lnTo>
                  <a:lnTo>
                    <a:pt x="0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33" name="Rectangle 85"/>
            <p:cNvSpPr>
              <a:spLocks noChangeArrowheads="1"/>
            </p:cNvSpPr>
            <p:nvPr/>
          </p:nvSpPr>
          <p:spPr bwMode="auto">
            <a:xfrm>
              <a:off x="2566" y="2559"/>
              <a:ext cx="243" cy="151"/>
            </a:xfrm>
            <a:prstGeom prst="rect">
              <a:avLst/>
            </a:prstGeom>
            <a:solidFill>
              <a:srgbClr val="FFC0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34" name="Rectangle 86"/>
            <p:cNvSpPr>
              <a:spLocks noChangeArrowheads="1"/>
            </p:cNvSpPr>
            <p:nvPr/>
          </p:nvSpPr>
          <p:spPr bwMode="auto">
            <a:xfrm>
              <a:off x="2569" y="2562"/>
              <a:ext cx="237" cy="14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35" name="Freeform 87"/>
            <p:cNvSpPr>
              <a:spLocks/>
            </p:cNvSpPr>
            <p:nvPr/>
          </p:nvSpPr>
          <p:spPr bwMode="auto">
            <a:xfrm>
              <a:off x="3052" y="2548"/>
              <a:ext cx="10" cy="162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484"/>
                </a:cxn>
                <a:cxn ang="0">
                  <a:pos x="38" y="453"/>
                </a:cxn>
                <a:cxn ang="0">
                  <a:pos x="38" y="0"/>
                </a:cxn>
                <a:cxn ang="0">
                  <a:pos x="0" y="31"/>
                </a:cxn>
              </a:cxnLst>
              <a:rect l="0" t="0" r="r" b="b"/>
              <a:pathLst>
                <a:path w="38" h="484">
                  <a:moveTo>
                    <a:pt x="0" y="31"/>
                  </a:moveTo>
                  <a:lnTo>
                    <a:pt x="0" y="484"/>
                  </a:lnTo>
                  <a:lnTo>
                    <a:pt x="38" y="453"/>
                  </a:lnTo>
                  <a:lnTo>
                    <a:pt x="38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7F7F5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36" name="Freeform 88"/>
            <p:cNvSpPr>
              <a:spLocks/>
            </p:cNvSpPr>
            <p:nvPr/>
          </p:nvSpPr>
          <p:spPr bwMode="auto">
            <a:xfrm>
              <a:off x="3052" y="2548"/>
              <a:ext cx="10" cy="162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484"/>
                </a:cxn>
                <a:cxn ang="0">
                  <a:pos x="38" y="453"/>
                </a:cxn>
                <a:cxn ang="0">
                  <a:pos x="38" y="0"/>
                </a:cxn>
                <a:cxn ang="0">
                  <a:pos x="0" y="31"/>
                </a:cxn>
              </a:cxnLst>
              <a:rect l="0" t="0" r="r" b="b"/>
              <a:pathLst>
                <a:path w="38" h="484">
                  <a:moveTo>
                    <a:pt x="0" y="31"/>
                  </a:moveTo>
                  <a:lnTo>
                    <a:pt x="0" y="484"/>
                  </a:lnTo>
                  <a:lnTo>
                    <a:pt x="38" y="453"/>
                  </a:lnTo>
                  <a:lnTo>
                    <a:pt x="38" y="0"/>
                  </a:lnTo>
                  <a:lnTo>
                    <a:pt x="0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37" name="Freeform 89"/>
            <p:cNvSpPr>
              <a:spLocks/>
            </p:cNvSpPr>
            <p:nvPr/>
          </p:nvSpPr>
          <p:spPr bwMode="auto">
            <a:xfrm>
              <a:off x="2809" y="2548"/>
              <a:ext cx="253" cy="11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73" y="31"/>
                </a:cxn>
                <a:cxn ang="0">
                  <a:pos x="1011" y="0"/>
                </a:cxn>
                <a:cxn ang="0">
                  <a:pos x="39" y="0"/>
                </a:cxn>
                <a:cxn ang="0">
                  <a:pos x="0" y="31"/>
                </a:cxn>
              </a:cxnLst>
              <a:rect l="0" t="0" r="r" b="b"/>
              <a:pathLst>
                <a:path w="1011" h="31">
                  <a:moveTo>
                    <a:pt x="0" y="31"/>
                  </a:moveTo>
                  <a:lnTo>
                    <a:pt x="973" y="31"/>
                  </a:lnTo>
                  <a:lnTo>
                    <a:pt x="1011" y="0"/>
                  </a:lnTo>
                  <a:lnTo>
                    <a:pt x="39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BFBF8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38" name="Freeform 90"/>
            <p:cNvSpPr>
              <a:spLocks/>
            </p:cNvSpPr>
            <p:nvPr/>
          </p:nvSpPr>
          <p:spPr bwMode="auto">
            <a:xfrm>
              <a:off x="2809" y="2548"/>
              <a:ext cx="253" cy="11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73" y="31"/>
                </a:cxn>
                <a:cxn ang="0">
                  <a:pos x="1011" y="0"/>
                </a:cxn>
                <a:cxn ang="0">
                  <a:pos x="39" y="0"/>
                </a:cxn>
                <a:cxn ang="0">
                  <a:pos x="0" y="31"/>
                </a:cxn>
              </a:cxnLst>
              <a:rect l="0" t="0" r="r" b="b"/>
              <a:pathLst>
                <a:path w="1011" h="31">
                  <a:moveTo>
                    <a:pt x="0" y="31"/>
                  </a:moveTo>
                  <a:lnTo>
                    <a:pt x="973" y="31"/>
                  </a:lnTo>
                  <a:lnTo>
                    <a:pt x="1011" y="0"/>
                  </a:lnTo>
                  <a:lnTo>
                    <a:pt x="39" y="0"/>
                  </a:lnTo>
                  <a:lnTo>
                    <a:pt x="0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39" name="Rectangle 91"/>
            <p:cNvSpPr>
              <a:spLocks noChangeArrowheads="1"/>
            </p:cNvSpPr>
            <p:nvPr/>
          </p:nvSpPr>
          <p:spPr bwMode="auto">
            <a:xfrm>
              <a:off x="2809" y="2559"/>
              <a:ext cx="243" cy="151"/>
            </a:xfrm>
            <a:prstGeom prst="rect">
              <a:avLst/>
            </a:prstGeom>
            <a:solidFill>
              <a:srgbClr val="FFF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40" name="Rectangle 92"/>
            <p:cNvSpPr>
              <a:spLocks noChangeArrowheads="1"/>
            </p:cNvSpPr>
            <p:nvPr/>
          </p:nvSpPr>
          <p:spPr bwMode="auto">
            <a:xfrm>
              <a:off x="2812" y="2562"/>
              <a:ext cx="237" cy="14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41" name="Freeform 93"/>
            <p:cNvSpPr>
              <a:spLocks/>
            </p:cNvSpPr>
            <p:nvPr/>
          </p:nvSpPr>
          <p:spPr bwMode="auto">
            <a:xfrm>
              <a:off x="3295" y="2548"/>
              <a:ext cx="10" cy="162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484"/>
                </a:cxn>
                <a:cxn ang="0">
                  <a:pos x="39" y="453"/>
                </a:cxn>
                <a:cxn ang="0">
                  <a:pos x="39" y="0"/>
                </a:cxn>
                <a:cxn ang="0">
                  <a:pos x="0" y="31"/>
                </a:cxn>
              </a:cxnLst>
              <a:rect l="0" t="0" r="r" b="b"/>
              <a:pathLst>
                <a:path w="39" h="484">
                  <a:moveTo>
                    <a:pt x="0" y="31"/>
                  </a:moveTo>
                  <a:lnTo>
                    <a:pt x="0" y="484"/>
                  </a:lnTo>
                  <a:lnTo>
                    <a:pt x="39" y="453"/>
                  </a:lnTo>
                  <a:lnTo>
                    <a:pt x="39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7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42" name="Freeform 94"/>
            <p:cNvSpPr>
              <a:spLocks/>
            </p:cNvSpPr>
            <p:nvPr/>
          </p:nvSpPr>
          <p:spPr bwMode="auto">
            <a:xfrm>
              <a:off x="3295" y="2548"/>
              <a:ext cx="10" cy="162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484"/>
                </a:cxn>
                <a:cxn ang="0">
                  <a:pos x="39" y="453"/>
                </a:cxn>
                <a:cxn ang="0">
                  <a:pos x="39" y="0"/>
                </a:cxn>
                <a:cxn ang="0">
                  <a:pos x="0" y="31"/>
                </a:cxn>
              </a:cxnLst>
              <a:rect l="0" t="0" r="r" b="b"/>
              <a:pathLst>
                <a:path w="39" h="484">
                  <a:moveTo>
                    <a:pt x="0" y="31"/>
                  </a:moveTo>
                  <a:lnTo>
                    <a:pt x="0" y="484"/>
                  </a:lnTo>
                  <a:lnTo>
                    <a:pt x="39" y="453"/>
                  </a:lnTo>
                  <a:lnTo>
                    <a:pt x="39" y="0"/>
                  </a:lnTo>
                  <a:lnTo>
                    <a:pt x="0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43" name="Freeform 95"/>
            <p:cNvSpPr>
              <a:spLocks/>
            </p:cNvSpPr>
            <p:nvPr/>
          </p:nvSpPr>
          <p:spPr bwMode="auto">
            <a:xfrm>
              <a:off x="3052" y="2548"/>
              <a:ext cx="253" cy="11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71" y="31"/>
                </a:cxn>
                <a:cxn ang="0">
                  <a:pos x="1010" y="0"/>
                </a:cxn>
                <a:cxn ang="0">
                  <a:pos x="38" y="0"/>
                </a:cxn>
                <a:cxn ang="0">
                  <a:pos x="0" y="31"/>
                </a:cxn>
              </a:cxnLst>
              <a:rect l="0" t="0" r="r" b="b"/>
              <a:pathLst>
                <a:path w="1010" h="31">
                  <a:moveTo>
                    <a:pt x="0" y="31"/>
                  </a:moveTo>
                  <a:lnTo>
                    <a:pt x="971" y="31"/>
                  </a:lnTo>
                  <a:lnTo>
                    <a:pt x="1010" y="0"/>
                  </a:lnTo>
                  <a:lnTo>
                    <a:pt x="38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B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44" name="Freeform 96"/>
            <p:cNvSpPr>
              <a:spLocks/>
            </p:cNvSpPr>
            <p:nvPr/>
          </p:nvSpPr>
          <p:spPr bwMode="auto">
            <a:xfrm>
              <a:off x="3052" y="2548"/>
              <a:ext cx="253" cy="11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71" y="31"/>
                </a:cxn>
                <a:cxn ang="0">
                  <a:pos x="1010" y="0"/>
                </a:cxn>
                <a:cxn ang="0">
                  <a:pos x="38" y="0"/>
                </a:cxn>
                <a:cxn ang="0">
                  <a:pos x="0" y="31"/>
                </a:cxn>
              </a:cxnLst>
              <a:rect l="0" t="0" r="r" b="b"/>
              <a:pathLst>
                <a:path w="1010" h="31">
                  <a:moveTo>
                    <a:pt x="0" y="31"/>
                  </a:moveTo>
                  <a:lnTo>
                    <a:pt x="971" y="31"/>
                  </a:lnTo>
                  <a:lnTo>
                    <a:pt x="1010" y="0"/>
                  </a:lnTo>
                  <a:lnTo>
                    <a:pt x="38" y="0"/>
                  </a:lnTo>
                  <a:lnTo>
                    <a:pt x="0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45" name="Rectangle 97"/>
            <p:cNvSpPr>
              <a:spLocks noChangeArrowheads="1"/>
            </p:cNvSpPr>
            <p:nvPr/>
          </p:nvSpPr>
          <p:spPr bwMode="auto">
            <a:xfrm>
              <a:off x="3052" y="2559"/>
              <a:ext cx="243" cy="151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46" name="Rectangle 98"/>
            <p:cNvSpPr>
              <a:spLocks noChangeArrowheads="1"/>
            </p:cNvSpPr>
            <p:nvPr/>
          </p:nvSpPr>
          <p:spPr bwMode="auto">
            <a:xfrm>
              <a:off x="3055" y="2562"/>
              <a:ext cx="237" cy="14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47" name="Freeform 99"/>
            <p:cNvSpPr>
              <a:spLocks/>
            </p:cNvSpPr>
            <p:nvPr/>
          </p:nvSpPr>
          <p:spPr bwMode="auto">
            <a:xfrm>
              <a:off x="3538" y="2548"/>
              <a:ext cx="10" cy="162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484"/>
                </a:cxn>
                <a:cxn ang="0">
                  <a:pos x="39" y="453"/>
                </a:cxn>
                <a:cxn ang="0">
                  <a:pos x="39" y="0"/>
                </a:cxn>
                <a:cxn ang="0">
                  <a:pos x="0" y="31"/>
                </a:cxn>
              </a:cxnLst>
              <a:rect l="0" t="0" r="r" b="b"/>
              <a:pathLst>
                <a:path w="39" h="484">
                  <a:moveTo>
                    <a:pt x="0" y="31"/>
                  </a:moveTo>
                  <a:lnTo>
                    <a:pt x="0" y="484"/>
                  </a:lnTo>
                  <a:lnTo>
                    <a:pt x="39" y="453"/>
                  </a:lnTo>
                  <a:lnTo>
                    <a:pt x="39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7F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48" name="Freeform 100"/>
            <p:cNvSpPr>
              <a:spLocks/>
            </p:cNvSpPr>
            <p:nvPr/>
          </p:nvSpPr>
          <p:spPr bwMode="auto">
            <a:xfrm>
              <a:off x="3538" y="2548"/>
              <a:ext cx="10" cy="162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484"/>
                </a:cxn>
                <a:cxn ang="0">
                  <a:pos x="39" y="453"/>
                </a:cxn>
                <a:cxn ang="0">
                  <a:pos x="39" y="0"/>
                </a:cxn>
                <a:cxn ang="0">
                  <a:pos x="0" y="31"/>
                </a:cxn>
              </a:cxnLst>
              <a:rect l="0" t="0" r="r" b="b"/>
              <a:pathLst>
                <a:path w="39" h="484">
                  <a:moveTo>
                    <a:pt x="0" y="31"/>
                  </a:moveTo>
                  <a:lnTo>
                    <a:pt x="0" y="484"/>
                  </a:lnTo>
                  <a:lnTo>
                    <a:pt x="39" y="453"/>
                  </a:lnTo>
                  <a:lnTo>
                    <a:pt x="39" y="0"/>
                  </a:lnTo>
                  <a:lnTo>
                    <a:pt x="0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49" name="Freeform 101"/>
            <p:cNvSpPr>
              <a:spLocks/>
            </p:cNvSpPr>
            <p:nvPr/>
          </p:nvSpPr>
          <p:spPr bwMode="auto">
            <a:xfrm>
              <a:off x="3295" y="2548"/>
              <a:ext cx="253" cy="11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72" y="31"/>
                </a:cxn>
                <a:cxn ang="0">
                  <a:pos x="1011" y="0"/>
                </a:cxn>
                <a:cxn ang="0">
                  <a:pos x="39" y="0"/>
                </a:cxn>
                <a:cxn ang="0">
                  <a:pos x="0" y="31"/>
                </a:cxn>
              </a:cxnLst>
              <a:rect l="0" t="0" r="r" b="b"/>
              <a:pathLst>
                <a:path w="1011" h="31">
                  <a:moveTo>
                    <a:pt x="0" y="31"/>
                  </a:moveTo>
                  <a:lnTo>
                    <a:pt x="972" y="31"/>
                  </a:lnTo>
                  <a:lnTo>
                    <a:pt x="1011" y="0"/>
                  </a:lnTo>
                  <a:lnTo>
                    <a:pt x="39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BFB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50" name="Freeform 102"/>
            <p:cNvSpPr>
              <a:spLocks/>
            </p:cNvSpPr>
            <p:nvPr/>
          </p:nvSpPr>
          <p:spPr bwMode="auto">
            <a:xfrm>
              <a:off x="3295" y="2548"/>
              <a:ext cx="253" cy="11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72" y="31"/>
                </a:cxn>
                <a:cxn ang="0">
                  <a:pos x="1011" y="0"/>
                </a:cxn>
                <a:cxn ang="0">
                  <a:pos x="39" y="0"/>
                </a:cxn>
                <a:cxn ang="0">
                  <a:pos x="0" y="31"/>
                </a:cxn>
              </a:cxnLst>
              <a:rect l="0" t="0" r="r" b="b"/>
              <a:pathLst>
                <a:path w="1011" h="31">
                  <a:moveTo>
                    <a:pt x="0" y="31"/>
                  </a:moveTo>
                  <a:lnTo>
                    <a:pt x="972" y="31"/>
                  </a:lnTo>
                  <a:lnTo>
                    <a:pt x="1011" y="0"/>
                  </a:lnTo>
                  <a:lnTo>
                    <a:pt x="39" y="0"/>
                  </a:lnTo>
                  <a:lnTo>
                    <a:pt x="0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51" name="Rectangle 103"/>
            <p:cNvSpPr>
              <a:spLocks noChangeArrowheads="1"/>
            </p:cNvSpPr>
            <p:nvPr/>
          </p:nvSpPr>
          <p:spPr bwMode="auto">
            <a:xfrm>
              <a:off x="3295" y="2559"/>
              <a:ext cx="243" cy="151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52" name="Rectangle 104"/>
            <p:cNvSpPr>
              <a:spLocks noChangeArrowheads="1"/>
            </p:cNvSpPr>
            <p:nvPr/>
          </p:nvSpPr>
          <p:spPr bwMode="auto">
            <a:xfrm>
              <a:off x="3298" y="2562"/>
              <a:ext cx="237" cy="14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53" name="Freeform 105"/>
            <p:cNvSpPr>
              <a:spLocks/>
            </p:cNvSpPr>
            <p:nvPr/>
          </p:nvSpPr>
          <p:spPr bwMode="auto">
            <a:xfrm>
              <a:off x="3740" y="2548"/>
              <a:ext cx="10" cy="162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484"/>
                </a:cxn>
                <a:cxn ang="0">
                  <a:pos x="38" y="453"/>
                </a:cxn>
                <a:cxn ang="0">
                  <a:pos x="38" y="0"/>
                </a:cxn>
                <a:cxn ang="0">
                  <a:pos x="0" y="31"/>
                </a:cxn>
              </a:cxnLst>
              <a:rect l="0" t="0" r="r" b="b"/>
              <a:pathLst>
                <a:path w="38" h="484">
                  <a:moveTo>
                    <a:pt x="0" y="31"/>
                  </a:moveTo>
                  <a:lnTo>
                    <a:pt x="0" y="484"/>
                  </a:lnTo>
                  <a:lnTo>
                    <a:pt x="38" y="453"/>
                  </a:lnTo>
                  <a:lnTo>
                    <a:pt x="38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54" name="Freeform 106"/>
            <p:cNvSpPr>
              <a:spLocks/>
            </p:cNvSpPr>
            <p:nvPr/>
          </p:nvSpPr>
          <p:spPr bwMode="auto">
            <a:xfrm>
              <a:off x="3740" y="2548"/>
              <a:ext cx="10" cy="162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484"/>
                </a:cxn>
                <a:cxn ang="0">
                  <a:pos x="38" y="453"/>
                </a:cxn>
                <a:cxn ang="0">
                  <a:pos x="38" y="0"/>
                </a:cxn>
                <a:cxn ang="0">
                  <a:pos x="0" y="31"/>
                </a:cxn>
              </a:cxnLst>
              <a:rect l="0" t="0" r="r" b="b"/>
              <a:pathLst>
                <a:path w="38" h="484">
                  <a:moveTo>
                    <a:pt x="0" y="31"/>
                  </a:moveTo>
                  <a:lnTo>
                    <a:pt x="0" y="484"/>
                  </a:lnTo>
                  <a:lnTo>
                    <a:pt x="38" y="453"/>
                  </a:lnTo>
                  <a:lnTo>
                    <a:pt x="38" y="0"/>
                  </a:lnTo>
                  <a:lnTo>
                    <a:pt x="0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55" name="Freeform 107"/>
            <p:cNvSpPr>
              <a:spLocks/>
            </p:cNvSpPr>
            <p:nvPr/>
          </p:nvSpPr>
          <p:spPr bwMode="auto">
            <a:xfrm>
              <a:off x="3538" y="2548"/>
              <a:ext cx="212" cy="11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811" y="31"/>
                </a:cxn>
                <a:cxn ang="0">
                  <a:pos x="849" y="0"/>
                </a:cxn>
                <a:cxn ang="0">
                  <a:pos x="39" y="0"/>
                </a:cxn>
                <a:cxn ang="0">
                  <a:pos x="0" y="31"/>
                </a:cxn>
              </a:cxnLst>
              <a:rect l="0" t="0" r="r" b="b"/>
              <a:pathLst>
                <a:path w="849" h="31">
                  <a:moveTo>
                    <a:pt x="0" y="31"/>
                  </a:moveTo>
                  <a:lnTo>
                    <a:pt x="811" y="31"/>
                  </a:lnTo>
                  <a:lnTo>
                    <a:pt x="849" y="0"/>
                  </a:lnTo>
                  <a:lnTo>
                    <a:pt x="39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B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56" name="Freeform 108"/>
            <p:cNvSpPr>
              <a:spLocks/>
            </p:cNvSpPr>
            <p:nvPr/>
          </p:nvSpPr>
          <p:spPr bwMode="auto">
            <a:xfrm>
              <a:off x="3538" y="2548"/>
              <a:ext cx="212" cy="11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811" y="31"/>
                </a:cxn>
                <a:cxn ang="0">
                  <a:pos x="849" y="0"/>
                </a:cxn>
                <a:cxn ang="0">
                  <a:pos x="39" y="0"/>
                </a:cxn>
                <a:cxn ang="0">
                  <a:pos x="0" y="31"/>
                </a:cxn>
              </a:cxnLst>
              <a:rect l="0" t="0" r="r" b="b"/>
              <a:pathLst>
                <a:path w="849" h="31">
                  <a:moveTo>
                    <a:pt x="0" y="31"/>
                  </a:moveTo>
                  <a:lnTo>
                    <a:pt x="811" y="31"/>
                  </a:lnTo>
                  <a:lnTo>
                    <a:pt x="849" y="0"/>
                  </a:lnTo>
                  <a:lnTo>
                    <a:pt x="39" y="0"/>
                  </a:lnTo>
                  <a:lnTo>
                    <a:pt x="0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57" name="Rectangle 109"/>
            <p:cNvSpPr>
              <a:spLocks noChangeArrowheads="1"/>
            </p:cNvSpPr>
            <p:nvPr/>
          </p:nvSpPr>
          <p:spPr bwMode="auto">
            <a:xfrm>
              <a:off x="3538" y="2559"/>
              <a:ext cx="202" cy="151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58" name="Rectangle 110"/>
            <p:cNvSpPr>
              <a:spLocks noChangeArrowheads="1"/>
            </p:cNvSpPr>
            <p:nvPr/>
          </p:nvSpPr>
          <p:spPr bwMode="auto">
            <a:xfrm>
              <a:off x="3541" y="2562"/>
              <a:ext cx="196" cy="14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59" name="Freeform 111"/>
            <p:cNvSpPr>
              <a:spLocks/>
            </p:cNvSpPr>
            <p:nvPr/>
          </p:nvSpPr>
          <p:spPr bwMode="auto">
            <a:xfrm>
              <a:off x="3862" y="2548"/>
              <a:ext cx="9" cy="162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484"/>
                </a:cxn>
                <a:cxn ang="0">
                  <a:pos x="38" y="453"/>
                </a:cxn>
                <a:cxn ang="0">
                  <a:pos x="38" y="0"/>
                </a:cxn>
                <a:cxn ang="0">
                  <a:pos x="0" y="31"/>
                </a:cxn>
              </a:cxnLst>
              <a:rect l="0" t="0" r="r" b="b"/>
              <a:pathLst>
                <a:path w="38" h="484">
                  <a:moveTo>
                    <a:pt x="0" y="31"/>
                  </a:moveTo>
                  <a:lnTo>
                    <a:pt x="0" y="484"/>
                  </a:lnTo>
                  <a:lnTo>
                    <a:pt x="38" y="453"/>
                  </a:lnTo>
                  <a:lnTo>
                    <a:pt x="38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7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60" name="Freeform 112"/>
            <p:cNvSpPr>
              <a:spLocks/>
            </p:cNvSpPr>
            <p:nvPr/>
          </p:nvSpPr>
          <p:spPr bwMode="auto">
            <a:xfrm>
              <a:off x="3862" y="2548"/>
              <a:ext cx="9" cy="162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484"/>
                </a:cxn>
                <a:cxn ang="0">
                  <a:pos x="38" y="453"/>
                </a:cxn>
                <a:cxn ang="0">
                  <a:pos x="38" y="0"/>
                </a:cxn>
                <a:cxn ang="0">
                  <a:pos x="0" y="31"/>
                </a:cxn>
              </a:cxnLst>
              <a:rect l="0" t="0" r="r" b="b"/>
              <a:pathLst>
                <a:path w="38" h="484">
                  <a:moveTo>
                    <a:pt x="0" y="31"/>
                  </a:moveTo>
                  <a:lnTo>
                    <a:pt x="0" y="484"/>
                  </a:lnTo>
                  <a:lnTo>
                    <a:pt x="38" y="453"/>
                  </a:lnTo>
                  <a:lnTo>
                    <a:pt x="38" y="0"/>
                  </a:lnTo>
                  <a:lnTo>
                    <a:pt x="0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61" name="Freeform 113"/>
            <p:cNvSpPr>
              <a:spLocks/>
            </p:cNvSpPr>
            <p:nvPr/>
          </p:nvSpPr>
          <p:spPr bwMode="auto">
            <a:xfrm>
              <a:off x="3740" y="2548"/>
              <a:ext cx="131" cy="11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486" y="31"/>
                </a:cxn>
                <a:cxn ang="0">
                  <a:pos x="524" y="0"/>
                </a:cxn>
                <a:cxn ang="0">
                  <a:pos x="38" y="0"/>
                </a:cxn>
                <a:cxn ang="0">
                  <a:pos x="0" y="31"/>
                </a:cxn>
              </a:cxnLst>
              <a:rect l="0" t="0" r="r" b="b"/>
              <a:pathLst>
                <a:path w="524" h="31">
                  <a:moveTo>
                    <a:pt x="0" y="31"/>
                  </a:moveTo>
                  <a:lnTo>
                    <a:pt x="486" y="31"/>
                  </a:lnTo>
                  <a:lnTo>
                    <a:pt x="524" y="0"/>
                  </a:lnTo>
                  <a:lnTo>
                    <a:pt x="38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BF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62" name="Freeform 114"/>
            <p:cNvSpPr>
              <a:spLocks/>
            </p:cNvSpPr>
            <p:nvPr/>
          </p:nvSpPr>
          <p:spPr bwMode="auto">
            <a:xfrm>
              <a:off x="3740" y="2548"/>
              <a:ext cx="131" cy="11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486" y="31"/>
                </a:cxn>
                <a:cxn ang="0">
                  <a:pos x="524" y="0"/>
                </a:cxn>
                <a:cxn ang="0">
                  <a:pos x="38" y="0"/>
                </a:cxn>
                <a:cxn ang="0">
                  <a:pos x="0" y="31"/>
                </a:cxn>
              </a:cxnLst>
              <a:rect l="0" t="0" r="r" b="b"/>
              <a:pathLst>
                <a:path w="524" h="31">
                  <a:moveTo>
                    <a:pt x="0" y="31"/>
                  </a:moveTo>
                  <a:lnTo>
                    <a:pt x="486" y="31"/>
                  </a:lnTo>
                  <a:lnTo>
                    <a:pt x="524" y="0"/>
                  </a:lnTo>
                  <a:lnTo>
                    <a:pt x="38" y="0"/>
                  </a:lnTo>
                  <a:lnTo>
                    <a:pt x="0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63" name="Rectangle 115"/>
            <p:cNvSpPr>
              <a:spLocks noChangeArrowheads="1"/>
            </p:cNvSpPr>
            <p:nvPr/>
          </p:nvSpPr>
          <p:spPr bwMode="auto">
            <a:xfrm>
              <a:off x="3740" y="2559"/>
              <a:ext cx="122" cy="151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64" name="Rectangle 116"/>
            <p:cNvSpPr>
              <a:spLocks noChangeArrowheads="1"/>
            </p:cNvSpPr>
            <p:nvPr/>
          </p:nvSpPr>
          <p:spPr bwMode="auto">
            <a:xfrm>
              <a:off x="3743" y="2562"/>
              <a:ext cx="116" cy="14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65" name="Freeform 117"/>
            <p:cNvSpPr>
              <a:spLocks/>
            </p:cNvSpPr>
            <p:nvPr/>
          </p:nvSpPr>
          <p:spPr bwMode="auto">
            <a:xfrm>
              <a:off x="3943" y="2548"/>
              <a:ext cx="9" cy="162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484"/>
                </a:cxn>
                <a:cxn ang="0">
                  <a:pos x="38" y="453"/>
                </a:cxn>
                <a:cxn ang="0">
                  <a:pos x="38" y="0"/>
                </a:cxn>
                <a:cxn ang="0">
                  <a:pos x="0" y="31"/>
                </a:cxn>
              </a:cxnLst>
              <a:rect l="0" t="0" r="r" b="b"/>
              <a:pathLst>
                <a:path w="38" h="484">
                  <a:moveTo>
                    <a:pt x="0" y="31"/>
                  </a:moveTo>
                  <a:lnTo>
                    <a:pt x="0" y="484"/>
                  </a:lnTo>
                  <a:lnTo>
                    <a:pt x="38" y="453"/>
                  </a:lnTo>
                  <a:lnTo>
                    <a:pt x="38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7F00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66" name="Freeform 118"/>
            <p:cNvSpPr>
              <a:spLocks/>
            </p:cNvSpPr>
            <p:nvPr/>
          </p:nvSpPr>
          <p:spPr bwMode="auto">
            <a:xfrm>
              <a:off x="3943" y="2548"/>
              <a:ext cx="9" cy="162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484"/>
                </a:cxn>
                <a:cxn ang="0">
                  <a:pos x="38" y="453"/>
                </a:cxn>
                <a:cxn ang="0">
                  <a:pos x="38" y="0"/>
                </a:cxn>
                <a:cxn ang="0">
                  <a:pos x="0" y="31"/>
                </a:cxn>
              </a:cxnLst>
              <a:rect l="0" t="0" r="r" b="b"/>
              <a:pathLst>
                <a:path w="38" h="484">
                  <a:moveTo>
                    <a:pt x="0" y="31"/>
                  </a:moveTo>
                  <a:lnTo>
                    <a:pt x="0" y="484"/>
                  </a:lnTo>
                  <a:lnTo>
                    <a:pt x="38" y="453"/>
                  </a:lnTo>
                  <a:lnTo>
                    <a:pt x="38" y="0"/>
                  </a:lnTo>
                  <a:lnTo>
                    <a:pt x="0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67" name="Freeform 119"/>
            <p:cNvSpPr>
              <a:spLocks/>
            </p:cNvSpPr>
            <p:nvPr/>
          </p:nvSpPr>
          <p:spPr bwMode="auto">
            <a:xfrm>
              <a:off x="3862" y="2548"/>
              <a:ext cx="90" cy="11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324" y="31"/>
                </a:cxn>
                <a:cxn ang="0">
                  <a:pos x="362" y="0"/>
                </a:cxn>
                <a:cxn ang="0">
                  <a:pos x="38" y="0"/>
                </a:cxn>
                <a:cxn ang="0">
                  <a:pos x="0" y="31"/>
                </a:cxn>
              </a:cxnLst>
              <a:rect l="0" t="0" r="r" b="b"/>
              <a:pathLst>
                <a:path w="362" h="31">
                  <a:moveTo>
                    <a:pt x="0" y="31"/>
                  </a:moveTo>
                  <a:lnTo>
                    <a:pt x="324" y="31"/>
                  </a:lnTo>
                  <a:lnTo>
                    <a:pt x="362" y="0"/>
                  </a:lnTo>
                  <a:lnTo>
                    <a:pt x="38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BF00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68" name="Freeform 120"/>
            <p:cNvSpPr>
              <a:spLocks/>
            </p:cNvSpPr>
            <p:nvPr/>
          </p:nvSpPr>
          <p:spPr bwMode="auto">
            <a:xfrm>
              <a:off x="3862" y="2548"/>
              <a:ext cx="90" cy="11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324" y="31"/>
                </a:cxn>
                <a:cxn ang="0">
                  <a:pos x="362" y="0"/>
                </a:cxn>
                <a:cxn ang="0">
                  <a:pos x="38" y="0"/>
                </a:cxn>
                <a:cxn ang="0">
                  <a:pos x="0" y="31"/>
                </a:cxn>
              </a:cxnLst>
              <a:rect l="0" t="0" r="r" b="b"/>
              <a:pathLst>
                <a:path w="362" h="31">
                  <a:moveTo>
                    <a:pt x="0" y="31"/>
                  </a:moveTo>
                  <a:lnTo>
                    <a:pt x="324" y="31"/>
                  </a:lnTo>
                  <a:lnTo>
                    <a:pt x="362" y="0"/>
                  </a:lnTo>
                  <a:lnTo>
                    <a:pt x="38" y="0"/>
                  </a:lnTo>
                  <a:lnTo>
                    <a:pt x="0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69" name="Rectangle 121"/>
            <p:cNvSpPr>
              <a:spLocks noChangeArrowheads="1"/>
            </p:cNvSpPr>
            <p:nvPr/>
          </p:nvSpPr>
          <p:spPr bwMode="auto">
            <a:xfrm>
              <a:off x="3862" y="2559"/>
              <a:ext cx="81" cy="151"/>
            </a:xfrm>
            <a:prstGeom prst="rect">
              <a:avLst/>
            </a:prstGeom>
            <a:solidFill>
              <a:srgbClr val="FF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70" name="Rectangle 122"/>
            <p:cNvSpPr>
              <a:spLocks noChangeArrowheads="1"/>
            </p:cNvSpPr>
            <p:nvPr/>
          </p:nvSpPr>
          <p:spPr bwMode="auto">
            <a:xfrm>
              <a:off x="3865" y="2562"/>
              <a:ext cx="75" cy="14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71" name="Freeform 123"/>
            <p:cNvSpPr>
              <a:spLocks/>
            </p:cNvSpPr>
            <p:nvPr/>
          </p:nvSpPr>
          <p:spPr bwMode="auto">
            <a:xfrm>
              <a:off x="4024" y="2548"/>
              <a:ext cx="9" cy="162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484"/>
                </a:cxn>
                <a:cxn ang="0">
                  <a:pos x="39" y="453"/>
                </a:cxn>
                <a:cxn ang="0">
                  <a:pos x="39" y="0"/>
                </a:cxn>
                <a:cxn ang="0">
                  <a:pos x="0" y="31"/>
                </a:cxn>
              </a:cxnLst>
              <a:rect l="0" t="0" r="r" b="b"/>
              <a:pathLst>
                <a:path w="39" h="484">
                  <a:moveTo>
                    <a:pt x="0" y="31"/>
                  </a:moveTo>
                  <a:lnTo>
                    <a:pt x="0" y="484"/>
                  </a:lnTo>
                  <a:lnTo>
                    <a:pt x="39" y="453"/>
                  </a:lnTo>
                  <a:lnTo>
                    <a:pt x="39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72" name="Freeform 124"/>
            <p:cNvSpPr>
              <a:spLocks/>
            </p:cNvSpPr>
            <p:nvPr/>
          </p:nvSpPr>
          <p:spPr bwMode="auto">
            <a:xfrm>
              <a:off x="4024" y="2548"/>
              <a:ext cx="9" cy="162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484"/>
                </a:cxn>
                <a:cxn ang="0">
                  <a:pos x="39" y="453"/>
                </a:cxn>
                <a:cxn ang="0">
                  <a:pos x="39" y="0"/>
                </a:cxn>
                <a:cxn ang="0">
                  <a:pos x="0" y="31"/>
                </a:cxn>
              </a:cxnLst>
              <a:rect l="0" t="0" r="r" b="b"/>
              <a:pathLst>
                <a:path w="39" h="484">
                  <a:moveTo>
                    <a:pt x="0" y="31"/>
                  </a:moveTo>
                  <a:lnTo>
                    <a:pt x="0" y="484"/>
                  </a:lnTo>
                  <a:lnTo>
                    <a:pt x="39" y="453"/>
                  </a:lnTo>
                  <a:lnTo>
                    <a:pt x="39" y="0"/>
                  </a:lnTo>
                  <a:lnTo>
                    <a:pt x="0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73" name="Freeform 125"/>
            <p:cNvSpPr>
              <a:spLocks/>
            </p:cNvSpPr>
            <p:nvPr/>
          </p:nvSpPr>
          <p:spPr bwMode="auto">
            <a:xfrm>
              <a:off x="3943" y="2548"/>
              <a:ext cx="90" cy="11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323" y="31"/>
                </a:cxn>
                <a:cxn ang="0">
                  <a:pos x="362" y="0"/>
                </a:cxn>
                <a:cxn ang="0">
                  <a:pos x="38" y="0"/>
                </a:cxn>
                <a:cxn ang="0">
                  <a:pos x="0" y="31"/>
                </a:cxn>
              </a:cxnLst>
              <a:rect l="0" t="0" r="r" b="b"/>
              <a:pathLst>
                <a:path w="362" h="31">
                  <a:moveTo>
                    <a:pt x="0" y="31"/>
                  </a:moveTo>
                  <a:lnTo>
                    <a:pt x="323" y="31"/>
                  </a:lnTo>
                  <a:lnTo>
                    <a:pt x="362" y="0"/>
                  </a:lnTo>
                  <a:lnTo>
                    <a:pt x="38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60606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74" name="Freeform 126"/>
            <p:cNvSpPr>
              <a:spLocks/>
            </p:cNvSpPr>
            <p:nvPr/>
          </p:nvSpPr>
          <p:spPr bwMode="auto">
            <a:xfrm>
              <a:off x="3943" y="2548"/>
              <a:ext cx="90" cy="11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323" y="31"/>
                </a:cxn>
                <a:cxn ang="0">
                  <a:pos x="362" y="0"/>
                </a:cxn>
                <a:cxn ang="0">
                  <a:pos x="38" y="0"/>
                </a:cxn>
                <a:cxn ang="0">
                  <a:pos x="0" y="31"/>
                </a:cxn>
              </a:cxnLst>
              <a:rect l="0" t="0" r="r" b="b"/>
              <a:pathLst>
                <a:path w="362" h="31">
                  <a:moveTo>
                    <a:pt x="0" y="31"/>
                  </a:moveTo>
                  <a:lnTo>
                    <a:pt x="323" y="31"/>
                  </a:lnTo>
                  <a:lnTo>
                    <a:pt x="362" y="0"/>
                  </a:lnTo>
                  <a:lnTo>
                    <a:pt x="38" y="0"/>
                  </a:lnTo>
                  <a:lnTo>
                    <a:pt x="0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75" name="Rectangle 127"/>
            <p:cNvSpPr>
              <a:spLocks noChangeArrowheads="1"/>
            </p:cNvSpPr>
            <p:nvPr/>
          </p:nvSpPr>
          <p:spPr bwMode="auto">
            <a:xfrm>
              <a:off x="3943" y="2559"/>
              <a:ext cx="81" cy="151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76" name="Rectangle 128"/>
            <p:cNvSpPr>
              <a:spLocks noChangeArrowheads="1"/>
            </p:cNvSpPr>
            <p:nvPr/>
          </p:nvSpPr>
          <p:spPr bwMode="auto">
            <a:xfrm>
              <a:off x="3946" y="2562"/>
              <a:ext cx="75" cy="14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77" name="Freeform 129"/>
            <p:cNvSpPr>
              <a:spLocks/>
            </p:cNvSpPr>
            <p:nvPr/>
          </p:nvSpPr>
          <p:spPr bwMode="auto">
            <a:xfrm>
              <a:off x="1715" y="1852"/>
              <a:ext cx="10" cy="161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484"/>
                </a:cxn>
                <a:cxn ang="0">
                  <a:pos x="38" y="452"/>
                </a:cxn>
                <a:cxn ang="0">
                  <a:pos x="38" y="0"/>
                </a:cxn>
                <a:cxn ang="0">
                  <a:pos x="0" y="31"/>
                </a:cxn>
              </a:cxnLst>
              <a:rect l="0" t="0" r="r" b="b"/>
              <a:pathLst>
                <a:path w="38" h="484">
                  <a:moveTo>
                    <a:pt x="0" y="31"/>
                  </a:moveTo>
                  <a:lnTo>
                    <a:pt x="0" y="484"/>
                  </a:lnTo>
                  <a:lnTo>
                    <a:pt x="38" y="452"/>
                  </a:lnTo>
                  <a:lnTo>
                    <a:pt x="38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1F5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78" name="Freeform 130"/>
            <p:cNvSpPr>
              <a:spLocks/>
            </p:cNvSpPr>
            <p:nvPr/>
          </p:nvSpPr>
          <p:spPr bwMode="auto">
            <a:xfrm>
              <a:off x="1715" y="1852"/>
              <a:ext cx="10" cy="161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484"/>
                </a:cxn>
                <a:cxn ang="0">
                  <a:pos x="38" y="452"/>
                </a:cxn>
                <a:cxn ang="0">
                  <a:pos x="38" y="0"/>
                </a:cxn>
                <a:cxn ang="0">
                  <a:pos x="0" y="31"/>
                </a:cxn>
              </a:cxnLst>
              <a:rect l="0" t="0" r="r" b="b"/>
              <a:pathLst>
                <a:path w="38" h="484">
                  <a:moveTo>
                    <a:pt x="0" y="31"/>
                  </a:moveTo>
                  <a:lnTo>
                    <a:pt x="0" y="484"/>
                  </a:lnTo>
                  <a:lnTo>
                    <a:pt x="38" y="452"/>
                  </a:lnTo>
                  <a:lnTo>
                    <a:pt x="38" y="0"/>
                  </a:lnTo>
                  <a:lnTo>
                    <a:pt x="0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79" name="Freeform 131"/>
            <p:cNvSpPr>
              <a:spLocks/>
            </p:cNvSpPr>
            <p:nvPr/>
          </p:nvSpPr>
          <p:spPr bwMode="auto">
            <a:xfrm>
              <a:off x="1553" y="1852"/>
              <a:ext cx="172" cy="10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648" y="31"/>
                </a:cxn>
                <a:cxn ang="0">
                  <a:pos x="686" y="0"/>
                </a:cxn>
                <a:cxn ang="0">
                  <a:pos x="39" y="0"/>
                </a:cxn>
                <a:cxn ang="0">
                  <a:pos x="0" y="31"/>
                </a:cxn>
              </a:cxnLst>
              <a:rect l="0" t="0" r="r" b="b"/>
              <a:pathLst>
                <a:path w="686" h="31">
                  <a:moveTo>
                    <a:pt x="0" y="31"/>
                  </a:moveTo>
                  <a:lnTo>
                    <a:pt x="648" y="31"/>
                  </a:lnTo>
                  <a:lnTo>
                    <a:pt x="686" y="0"/>
                  </a:lnTo>
                  <a:lnTo>
                    <a:pt x="39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308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80" name="Freeform 132"/>
            <p:cNvSpPr>
              <a:spLocks/>
            </p:cNvSpPr>
            <p:nvPr/>
          </p:nvSpPr>
          <p:spPr bwMode="auto">
            <a:xfrm>
              <a:off x="1553" y="1852"/>
              <a:ext cx="172" cy="10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648" y="31"/>
                </a:cxn>
                <a:cxn ang="0">
                  <a:pos x="686" y="0"/>
                </a:cxn>
                <a:cxn ang="0">
                  <a:pos x="39" y="0"/>
                </a:cxn>
                <a:cxn ang="0">
                  <a:pos x="0" y="31"/>
                </a:cxn>
              </a:cxnLst>
              <a:rect l="0" t="0" r="r" b="b"/>
              <a:pathLst>
                <a:path w="686" h="31">
                  <a:moveTo>
                    <a:pt x="0" y="31"/>
                  </a:moveTo>
                  <a:lnTo>
                    <a:pt x="648" y="31"/>
                  </a:lnTo>
                  <a:lnTo>
                    <a:pt x="686" y="0"/>
                  </a:lnTo>
                  <a:lnTo>
                    <a:pt x="39" y="0"/>
                  </a:lnTo>
                  <a:lnTo>
                    <a:pt x="0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81" name="Rectangle 133"/>
            <p:cNvSpPr>
              <a:spLocks noChangeArrowheads="1"/>
            </p:cNvSpPr>
            <p:nvPr/>
          </p:nvSpPr>
          <p:spPr bwMode="auto">
            <a:xfrm>
              <a:off x="1553" y="1862"/>
              <a:ext cx="162" cy="151"/>
            </a:xfrm>
            <a:prstGeom prst="rect">
              <a:avLst/>
            </a:prstGeom>
            <a:solidFill>
              <a:srgbClr val="0040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82" name="Rectangle 134"/>
            <p:cNvSpPr>
              <a:spLocks noChangeArrowheads="1"/>
            </p:cNvSpPr>
            <p:nvPr/>
          </p:nvSpPr>
          <p:spPr bwMode="auto">
            <a:xfrm>
              <a:off x="1556" y="1865"/>
              <a:ext cx="156" cy="14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83" name="Freeform 135"/>
            <p:cNvSpPr>
              <a:spLocks/>
            </p:cNvSpPr>
            <p:nvPr/>
          </p:nvSpPr>
          <p:spPr bwMode="auto">
            <a:xfrm>
              <a:off x="1958" y="1852"/>
              <a:ext cx="10" cy="161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484"/>
                </a:cxn>
                <a:cxn ang="0">
                  <a:pos x="39" y="452"/>
                </a:cxn>
                <a:cxn ang="0">
                  <a:pos x="39" y="0"/>
                </a:cxn>
                <a:cxn ang="0">
                  <a:pos x="0" y="31"/>
                </a:cxn>
              </a:cxnLst>
              <a:rect l="0" t="0" r="r" b="b"/>
              <a:pathLst>
                <a:path w="39" h="484">
                  <a:moveTo>
                    <a:pt x="0" y="31"/>
                  </a:moveTo>
                  <a:lnTo>
                    <a:pt x="0" y="484"/>
                  </a:lnTo>
                  <a:lnTo>
                    <a:pt x="39" y="452"/>
                  </a:lnTo>
                  <a:lnTo>
                    <a:pt x="39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5F0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84" name="Freeform 136"/>
            <p:cNvSpPr>
              <a:spLocks/>
            </p:cNvSpPr>
            <p:nvPr/>
          </p:nvSpPr>
          <p:spPr bwMode="auto">
            <a:xfrm>
              <a:off x="1958" y="1852"/>
              <a:ext cx="10" cy="161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484"/>
                </a:cxn>
                <a:cxn ang="0">
                  <a:pos x="39" y="452"/>
                </a:cxn>
                <a:cxn ang="0">
                  <a:pos x="39" y="0"/>
                </a:cxn>
                <a:cxn ang="0">
                  <a:pos x="0" y="31"/>
                </a:cxn>
              </a:cxnLst>
              <a:rect l="0" t="0" r="r" b="b"/>
              <a:pathLst>
                <a:path w="39" h="484">
                  <a:moveTo>
                    <a:pt x="0" y="31"/>
                  </a:moveTo>
                  <a:lnTo>
                    <a:pt x="0" y="484"/>
                  </a:lnTo>
                  <a:lnTo>
                    <a:pt x="39" y="452"/>
                  </a:lnTo>
                  <a:lnTo>
                    <a:pt x="39" y="0"/>
                  </a:lnTo>
                  <a:lnTo>
                    <a:pt x="0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85" name="Freeform 137"/>
            <p:cNvSpPr>
              <a:spLocks/>
            </p:cNvSpPr>
            <p:nvPr/>
          </p:nvSpPr>
          <p:spPr bwMode="auto">
            <a:xfrm>
              <a:off x="1715" y="1852"/>
              <a:ext cx="253" cy="10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72" y="31"/>
                </a:cxn>
                <a:cxn ang="0">
                  <a:pos x="1011" y="0"/>
                </a:cxn>
                <a:cxn ang="0">
                  <a:pos x="38" y="0"/>
                </a:cxn>
                <a:cxn ang="0">
                  <a:pos x="0" y="31"/>
                </a:cxn>
              </a:cxnLst>
              <a:rect l="0" t="0" r="r" b="b"/>
              <a:pathLst>
                <a:path w="1011" h="31">
                  <a:moveTo>
                    <a:pt x="0" y="31"/>
                  </a:moveTo>
                  <a:lnTo>
                    <a:pt x="972" y="31"/>
                  </a:lnTo>
                  <a:lnTo>
                    <a:pt x="1011" y="0"/>
                  </a:lnTo>
                  <a:lnTo>
                    <a:pt x="38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8F17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86" name="Freeform 138"/>
            <p:cNvSpPr>
              <a:spLocks/>
            </p:cNvSpPr>
            <p:nvPr/>
          </p:nvSpPr>
          <p:spPr bwMode="auto">
            <a:xfrm>
              <a:off x="1715" y="1852"/>
              <a:ext cx="253" cy="10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72" y="31"/>
                </a:cxn>
                <a:cxn ang="0">
                  <a:pos x="1011" y="0"/>
                </a:cxn>
                <a:cxn ang="0">
                  <a:pos x="38" y="0"/>
                </a:cxn>
                <a:cxn ang="0">
                  <a:pos x="0" y="31"/>
                </a:cxn>
              </a:cxnLst>
              <a:rect l="0" t="0" r="r" b="b"/>
              <a:pathLst>
                <a:path w="1011" h="31">
                  <a:moveTo>
                    <a:pt x="0" y="31"/>
                  </a:moveTo>
                  <a:lnTo>
                    <a:pt x="972" y="31"/>
                  </a:lnTo>
                  <a:lnTo>
                    <a:pt x="1011" y="0"/>
                  </a:lnTo>
                  <a:lnTo>
                    <a:pt x="38" y="0"/>
                  </a:lnTo>
                  <a:lnTo>
                    <a:pt x="0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87" name="Rectangle 139"/>
            <p:cNvSpPr>
              <a:spLocks noChangeArrowheads="1"/>
            </p:cNvSpPr>
            <p:nvPr/>
          </p:nvSpPr>
          <p:spPr bwMode="auto">
            <a:xfrm>
              <a:off x="1715" y="1862"/>
              <a:ext cx="243" cy="151"/>
            </a:xfrm>
            <a:prstGeom prst="rect">
              <a:avLst/>
            </a:prstGeom>
            <a:solidFill>
              <a:srgbClr val="BF2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88" name="Rectangle 140"/>
            <p:cNvSpPr>
              <a:spLocks noChangeArrowheads="1"/>
            </p:cNvSpPr>
            <p:nvPr/>
          </p:nvSpPr>
          <p:spPr bwMode="auto">
            <a:xfrm>
              <a:off x="1718" y="1865"/>
              <a:ext cx="237" cy="14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89" name="Freeform 141"/>
            <p:cNvSpPr>
              <a:spLocks/>
            </p:cNvSpPr>
            <p:nvPr/>
          </p:nvSpPr>
          <p:spPr bwMode="auto">
            <a:xfrm>
              <a:off x="2201" y="1852"/>
              <a:ext cx="10" cy="161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484"/>
                </a:cxn>
                <a:cxn ang="0">
                  <a:pos x="40" y="452"/>
                </a:cxn>
                <a:cxn ang="0">
                  <a:pos x="40" y="0"/>
                </a:cxn>
                <a:cxn ang="0">
                  <a:pos x="0" y="31"/>
                </a:cxn>
              </a:cxnLst>
              <a:rect l="0" t="0" r="r" b="b"/>
              <a:pathLst>
                <a:path w="40" h="484">
                  <a:moveTo>
                    <a:pt x="0" y="31"/>
                  </a:moveTo>
                  <a:lnTo>
                    <a:pt x="0" y="484"/>
                  </a:lnTo>
                  <a:lnTo>
                    <a:pt x="40" y="452"/>
                  </a:lnTo>
                  <a:lnTo>
                    <a:pt x="40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7F3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90" name="Freeform 142"/>
            <p:cNvSpPr>
              <a:spLocks/>
            </p:cNvSpPr>
            <p:nvPr/>
          </p:nvSpPr>
          <p:spPr bwMode="auto">
            <a:xfrm>
              <a:off x="2201" y="1852"/>
              <a:ext cx="10" cy="161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484"/>
                </a:cxn>
                <a:cxn ang="0">
                  <a:pos x="40" y="452"/>
                </a:cxn>
                <a:cxn ang="0">
                  <a:pos x="40" y="0"/>
                </a:cxn>
                <a:cxn ang="0">
                  <a:pos x="0" y="31"/>
                </a:cxn>
              </a:cxnLst>
              <a:rect l="0" t="0" r="r" b="b"/>
              <a:pathLst>
                <a:path w="40" h="484">
                  <a:moveTo>
                    <a:pt x="0" y="31"/>
                  </a:moveTo>
                  <a:lnTo>
                    <a:pt x="0" y="484"/>
                  </a:lnTo>
                  <a:lnTo>
                    <a:pt x="40" y="452"/>
                  </a:lnTo>
                  <a:lnTo>
                    <a:pt x="40" y="0"/>
                  </a:lnTo>
                  <a:lnTo>
                    <a:pt x="0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91" name="Freeform 143"/>
            <p:cNvSpPr>
              <a:spLocks/>
            </p:cNvSpPr>
            <p:nvPr/>
          </p:nvSpPr>
          <p:spPr bwMode="auto">
            <a:xfrm>
              <a:off x="1958" y="1852"/>
              <a:ext cx="253" cy="10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71" y="31"/>
                </a:cxn>
                <a:cxn ang="0">
                  <a:pos x="1011" y="0"/>
                </a:cxn>
                <a:cxn ang="0">
                  <a:pos x="39" y="0"/>
                </a:cxn>
                <a:cxn ang="0">
                  <a:pos x="0" y="31"/>
                </a:cxn>
              </a:cxnLst>
              <a:rect l="0" t="0" r="r" b="b"/>
              <a:pathLst>
                <a:path w="1011" h="31">
                  <a:moveTo>
                    <a:pt x="0" y="31"/>
                  </a:moveTo>
                  <a:lnTo>
                    <a:pt x="971" y="31"/>
                  </a:lnTo>
                  <a:lnTo>
                    <a:pt x="1011" y="0"/>
                  </a:lnTo>
                  <a:lnTo>
                    <a:pt x="39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BF5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92" name="Freeform 144"/>
            <p:cNvSpPr>
              <a:spLocks/>
            </p:cNvSpPr>
            <p:nvPr/>
          </p:nvSpPr>
          <p:spPr bwMode="auto">
            <a:xfrm>
              <a:off x="1958" y="1852"/>
              <a:ext cx="253" cy="10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71" y="31"/>
                </a:cxn>
                <a:cxn ang="0">
                  <a:pos x="1011" y="0"/>
                </a:cxn>
                <a:cxn ang="0">
                  <a:pos x="39" y="0"/>
                </a:cxn>
                <a:cxn ang="0">
                  <a:pos x="0" y="31"/>
                </a:cxn>
              </a:cxnLst>
              <a:rect l="0" t="0" r="r" b="b"/>
              <a:pathLst>
                <a:path w="1011" h="31">
                  <a:moveTo>
                    <a:pt x="0" y="31"/>
                  </a:moveTo>
                  <a:lnTo>
                    <a:pt x="971" y="31"/>
                  </a:lnTo>
                  <a:lnTo>
                    <a:pt x="1011" y="0"/>
                  </a:lnTo>
                  <a:lnTo>
                    <a:pt x="39" y="0"/>
                  </a:lnTo>
                  <a:lnTo>
                    <a:pt x="0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93" name="Rectangle 145"/>
            <p:cNvSpPr>
              <a:spLocks noChangeArrowheads="1"/>
            </p:cNvSpPr>
            <p:nvPr/>
          </p:nvSpPr>
          <p:spPr bwMode="auto">
            <a:xfrm>
              <a:off x="1958" y="1862"/>
              <a:ext cx="243" cy="151"/>
            </a:xfrm>
            <a:prstGeom prst="rect">
              <a:avLst/>
            </a:prstGeom>
            <a:solidFill>
              <a:srgbClr val="FF8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94" name="Rectangle 146"/>
            <p:cNvSpPr>
              <a:spLocks noChangeArrowheads="1"/>
            </p:cNvSpPr>
            <p:nvPr/>
          </p:nvSpPr>
          <p:spPr bwMode="auto">
            <a:xfrm>
              <a:off x="1961" y="1865"/>
              <a:ext cx="237" cy="14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95" name="Freeform 147"/>
            <p:cNvSpPr>
              <a:spLocks/>
            </p:cNvSpPr>
            <p:nvPr/>
          </p:nvSpPr>
          <p:spPr bwMode="auto">
            <a:xfrm>
              <a:off x="2444" y="1852"/>
              <a:ext cx="10" cy="161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484"/>
                </a:cxn>
                <a:cxn ang="0">
                  <a:pos x="40" y="452"/>
                </a:cxn>
                <a:cxn ang="0">
                  <a:pos x="40" y="0"/>
                </a:cxn>
                <a:cxn ang="0">
                  <a:pos x="0" y="31"/>
                </a:cxn>
              </a:cxnLst>
              <a:rect l="0" t="0" r="r" b="b"/>
              <a:pathLst>
                <a:path w="40" h="484">
                  <a:moveTo>
                    <a:pt x="0" y="31"/>
                  </a:moveTo>
                  <a:lnTo>
                    <a:pt x="0" y="484"/>
                  </a:lnTo>
                  <a:lnTo>
                    <a:pt x="40" y="452"/>
                  </a:lnTo>
                  <a:lnTo>
                    <a:pt x="40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40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96" name="Freeform 148"/>
            <p:cNvSpPr>
              <a:spLocks/>
            </p:cNvSpPr>
            <p:nvPr/>
          </p:nvSpPr>
          <p:spPr bwMode="auto">
            <a:xfrm>
              <a:off x="2444" y="1852"/>
              <a:ext cx="10" cy="161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484"/>
                </a:cxn>
                <a:cxn ang="0">
                  <a:pos x="40" y="452"/>
                </a:cxn>
                <a:cxn ang="0">
                  <a:pos x="40" y="0"/>
                </a:cxn>
                <a:cxn ang="0">
                  <a:pos x="0" y="31"/>
                </a:cxn>
              </a:cxnLst>
              <a:rect l="0" t="0" r="r" b="b"/>
              <a:pathLst>
                <a:path w="40" h="484">
                  <a:moveTo>
                    <a:pt x="0" y="31"/>
                  </a:moveTo>
                  <a:lnTo>
                    <a:pt x="0" y="484"/>
                  </a:lnTo>
                  <a:lnTo>
                    <a:pt x="40" y="452"/>
                  </a:lnTo>
                  <a:lnTo>
                    <a:pt x="40" y="0"/>
                  </a:lnTo>
                  <a:lnTo>
                    <a:pt x="0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97" name="Freeform 149"/>
            <p:cNvSpPr>
              <a:spLocks/>
            </p:cNvSpPr>
            <p:nvPr/>
          </p:nvSpPr>
          <p:spPr bwMode="auto">
            <a:xfrm>
              <a:off x="2201" y="1852"/>
              <a:ext cx="253" cy="10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72" y="31"/>
                </a:cxn>
                <a:cxn ang="0">
                  <a:pos x="1012" y="0"/>
                </a:cxn>
                <a:cxn ang="0">
                  <a:pos x="40" y="0"/>
                </a:cxn>
                <a:cxn ang="0">
                  <a:pos x="0" y="31"/>
                </a:cxn>
              </a:cxnLst>
              <a:rect l="0" t="0" r="r" b="b"/>
              <a:pathLst>
                <a:path w="1012" h="31">
                  <a:moveTo>
                    <a:pt x="0" y="31"/>
                  </a:moveTo>
                  <a:lnTo>
                    <a:pt x="972" y="31"/>
                  </a:lnTo>
                  <a:lnTo>
                    <a:pt x="1012" y="0"/>
                  </a:lnTo>
                  <a:lnTo>
                    <a:pt x="40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606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98" name="Freeform 150"/>
            <p:cNvSpPr>
              <a:spLocks/>
            </p:cNvSpPr>
            <p:nvPr/>
          </p:nvSpPr>
          <p:spPr bwMode="auto">
            <a:xfrm>
              <a:off x="2201" y="1852"/>
              <a:ext cx="253" cy="10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72" y="31"/>
                </a:cxn>
                <a:cxn ang="0">
                  <a:pos x="1012" y="0"/>
                </a:cxn>
                <a:cxn ang="0">
                  <a:pos x="40" y="0"/>
                </a:cxn>
                <a:cxn ang="0">
                  <a:pos x="0" y="31"/>
                </a:cxn>
              </a:cxnLst>
              <a:rect l="0" t="0" r="r" b="b"/>
              <a:pathLst>
                <a:path w="1012" h="31">
                  <a:moveTo>
                    <a:pt x="0" y="31"/>
                  </a:moveTo>
                  <a:lnTo>
                    <a:pt x="972" y="31"/>
                  </a:lnTo>
                  <a:lnTo>
                    <a:pt x="1012" y="0"/>
                  </a:lnTo>
                  <a:lnTo>
                    <a:pt x="40" y="0"/>
                  </a:lnTo>
                  <a:lnTo>
                    <a:pt x="0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99" name="Rectangle 151"/>
            <p:cNvSpPr>
              <a:spLocks noChangeArrowheads="1"/>
            </p:cNvSpPr>
            <p:nvPr/>
          </p:nvSpPr>
          <p:spPr bwMode="auto">
            <a:xfrm>
              <a:off x="2201" y="1862"/>
              <a:ext cx="243" cy="151"/>
            </a:xfrm>
            <a:prstGeom prst="rect">
              <a:avLst/>
            </a:prstGeom>
            <a:solidFill>
              <a:srgbClr val="0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00" name="Rectangle 152"/>
            <p:cNvSpPr>
              <a:spLocks noChangeArrowheads="1"/>
            </p:cNvSpPr>
            <p:nvPr/>
          </p:nvSpPr>
          <p:spPr bwMode="auto">
            <a:xfrm>
              <a:off x="2204" y="1865"/>
              <a:ext cx="237" cy="14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01" name="Freeform 153"/>
            <p:cNvSpPr>
              <a:spLocks/>
            </p:cNvSpPr>
            <p:nvPr/>
          </p:nvSpPr>
          <p:spPr bwMode="auto">
            <a:xfrm>
              <a:off x="2687" y="1852"/>
              <a:ext cx="10" cy="161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484"/>
                </a:cxn>
                <a:cxn ang="0">
                  <a:pos x="39" y="452"/>
                </a:cxn>
                <a:cxn ang="0">
                  <a:pos x="39" y="0"/>
                </a:cxn>
                <a:cxn ang="0">
                  <a:pos x="0" y="31"/>
                </a:cxn>
              </a:cxnLst>
              <a:rect l="0" t="0" r="r" b="b"/>
              <a:pathLst>
                <a:path w="39" h="484">
                  <a:moveTo>
                    <a:pt x="0" y="31"/>
                  </a:moveTo>
                  <a:lnTo>
                    <a:pt x="0" y="484"/>
                  </a:lnTo>
                  <a:lnTo>
                    <a:pt x="39" y="452"/>
                  </a:lnTo>
                  <a:lnTo>
                    <a:pt x="39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7F5F3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02" name="Freeform 154"/>
            <p:cNvSpPr>
              <a:spLocks/>
            </p:cNvSpPr>
            <p:nvPr/>
          </p:nvSpPr>
          <p:spPr bwMode="auto">
            <a:xfrm>
              <a:off x="2687" y="1852"/>
              <a:ext cx="10" cy="161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484"/>
                </a:cxn>
                <a:cxn ang="0">
                  <a:pos x="39" y="452"/>
                </a:cxn>
                <a:cxn ang="0">
                  <a:pos x="39" y="0"/>
                </a:cxn>
                <a:cxn ang="0">
                  <a:pos x="0" y="31"/>
                </a:cxn>
              </a:cxnLst>
              <a:rect l="0" t="0" r="r" b="b"/>
              <a:pathLst>
                <a:path w="39" h="484">
                  <a:moveTo>
                    <a:pt x="0" y="31"/>
                  </a:moveTo>
                  <a:lnTo>
                    <a:pt x="0" y="484"/>
                  </a:lnTo>
                  <a:lnTo>
                    <a:pt x="39" y="452"/>
                  </a:lnTo>
                  <a:lnTo>
                    <a:pt x="39" y="0"/>
                  </a:lnTo>
                  <a:lnTo>
                    <a:pt x="0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03" name="Freeform 155"/>
            <p:cNvSpPr>
              <a:spLocks/>
            </p:cNvSpPr>
            <p:nvPr/>
          </p:nvSpPr>
          <p:spPr bwMode="auto">
            <a:xfrm>
              <a:off x="2444" y="1852"/>
              <a:ext cx="253" cy="10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72" y="31"/>
                </a:cxn>
                <a:cxn ang="0">
                  <a:pos x="1011" y="0"/>
                </a:cxn>
                <a:cxn ang="0">
                  <a:pos x="40" y="0"/>
                </a:cxn>
                <a:cxn ang="0">
                  <a:pos x="0" y="31"/>
                </a:cxn>
              </a:cxnLst>
              <a:rect l="0" t="0" r="r" b="b"/>
              <a:pathLst>
                <a:path w="1011" h="31">
                  <a:moveTo>
                    <a:pt x="0" y="31"/>
                  </a:moveTo>
                  <a:lnTo>
                    <a:pt x="972" y="31"/>
                  </a:lnTo>
                  <a:lnTo>
                    <a:pt x="1011" y="0"/>
                  </a:lnTo>
                  <a:lnTo>
                    <a:pt x="40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BF8F4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04" name="Freeform 156"/>
            <p:cNvSpPr>
              <a:spLocks/>
            </p:cNvSpPr>
            <p:nvPr/>
          </p:nvSpPr>
          <p:spPr bwMode="auto">
            <a:xfrm>
              <a:off x="2444" y="1852"/>
              <a:ext cx="253" cy="10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72" y="31"/>
                </a:cxn>
                <a:cxn ang="0">
                  <a:pos x="1011" y="0"/>
                </a:cxn>
                <a:cxn ang="0">
                  <a:pos x="40" y="0"/>
                </a:cxn>
                <a:cxn ang="0">
                  <a:pos x="0" y="31"/>
                </a:cxn>
              </a:cxnLst>
              <a:rect l="0" t="0" r="r" b="b"/>
              <a:pathLst>
                <a:path w="1011" h="31">
                  <a:moveTo>
                    <a:pt x="0" y="31"/>
                  </a:moveTo>
                  <a:lnTo>
                    <a:pt x="972" y="31"/>
                  </a:lnTo>
                  <a:lnTo>
                    <a:pt x="1011" y="0"/>
                  </a:lnTo>
                  <a:lnTo>
                    <a:pt x="40" y="0"/>
                  </a:lnTo>
                  <a:lnTo>
                    <a:pt x="0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05" name="Rectangle 157"/>
            <p:cNvSpPr>
              <a:spLocks noChangeArrowheads="1"/>
            </p:cNvSpPr>
            <p:nvPr/>
          </p:nvSpPr>
          <p:spPr bwMode="auto">
            <a:xfrm>
              <a:off x="2444" y="1862"/>
              <a:ext cx="243" cy="151"/>
            </a:xfrm>
            <a:prstGeom prst="rect">
              <a:avLst/>
            </a:prstGeom>
            <a:solidFill>
              <a:srgbClr val="FFC0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06" name="Rectangle 158"/>
            <p:cNvSpPr>
              <a:spLocks noChangeArrowheads="1"/>
            </p:cNvSpPr>
            <p:nvPr/>
          </p:nvSpPr>
          <p:spPr bwMode="auto">
            <a:xfrm>
              <a:off x="2447" y="1865"/>
              <a:ext cx="237" cy="14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07" name="Freeform 159"/>
            <p:cNvSpPr>
              <a:spLocks/>
            </p:cNvSpPr>
            <p:nvPr/>
          </p:nvSpPr>
          <p:spPr bwMode="auto">
            <a:xfrm>
              <a:off x="2931" y="1852"/>
              <a:ext cx="9" cy="161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484"/>
                </a:cxn>
                <a:cxn ang="0">
                  <a:pos x="38" y="452"/>
                </a:cxn>
                <a:cxn ang="0">
                  <a:pos x="38" y="0"/>
                </a:cxn>
                <a:cxn ang="0">
                  <a:pos x="0" y="31"/>
                </a:cxn>
              </a:cxnLst>
              <a:rect l="0" t="0" r="r" b="b"/>
              <a:pathLst>
                <a:path w="38" h="484">
                  <a:moveTo>
                    <a:pt x="0" y="31"/>
                  </a:moveTo>
                  <a:lnTo>
                    <a:pt x="0" y="484"/>
                  </a:lnTo>
                  <a:lnTo>
                    <a:pt x="38" y="452"/>
                  </a:lnTo>
                  <a:lnTo>
                    <a:pt x="38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7F7F5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08" name="Freeform 160"/>
            <p:cNvSpPr>
              <a:spLocks/>
            </p:cNvSpPr>
            <p:nvPr/>
          </p:nvSpPr>
          <p:spPr bwMode="auto">
            <a:xfrm>
              <a:off x="2931" y="1852"/>
              <a:ext cx="9" cy="161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484"/>
                </a:cxn>
                <a:cxn ang="0">
                  <a:pos x="38" y="452"/>
                </a:cxn>
                <a:cxn ang="0">
                  <a:pos x="38" y="0"/>
                </a:cxn>
                <a:cxn ang="0">
                  <a:pos x="0" y="31"/>
                </a:cxn>
              </a:cxnLst>
              <a:rect l="0" t="0" r="r" b="b"/>
              <a:pathLst>
                <a:path w="38" h="484">
                  <a:moveTo>
                    <a:pt x="0" y="31"/>
                  </a:moveTo>
                  <a:lnTo>
                    <a:pt x="0" y="484"/>
                  </a:lnTo>
                  <a:lnTo>
                    <a:pt x="38" y="452"/>
                  </a:lnTo>
                  <a:lnTo>
                    <a:pt x="38" y="0"/>
                  </a:lnTo>
                  <a:lnTo>
                    <a:pt x="0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09" name="Freeform 161"/>
            <p:cNvSpPr>
              <a:spLocks/>
            </p:cNvSpPr>
            <p:nvPr/>
          </p:nvSpPr>
          <p:spPr bwMode="auto">
            <a:xfrm>
              <a:off x="2687" y="1852"/>
              <a:ext cx="253" cy="10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73" y="31"/>
                </a:cxn>
                <a:cxn ang="0">
                  <a:pos x="1011" y="0"/>
                </a:cxn>
                <a:cxn ang="0">
                  <a:pos x="39" y="0"/>
                </a:cxn>
                <a:cxn ang="0">
                  <a:pos x="0" y="31"/>
                </a:cxn>
              </a:cxnLst>
              <a:rect l="0" t="0" r="r" b="b"/>
              <a:pathLst>
                <a:path w="1011" h="31">
                  <a:moveTo>
                    <a:pt x="0" y="31"/>
                  </a:moveTo>
                  <a:lnTo>
                    <a:pt x="973" y="31"/>
                  </a:lnTo>
                  <a:lnTo>
                    <a:pt x="1011" y="0"/>
                  </a:lnTo>
                  <a:lnTo>
                    <a:pt x="39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BFBF8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10" name="Freeform 162"/>
            <p:cNvSpPr>
              <a:spLocks/>
            </p:cNvSpPr>
            <p:nvPr/>
          </p:nvSpPr>
          <p:spPr bwMode="auto">
            <a:xfrm>
              <a:off x="2687" y="1852"/>
              <a:ext cx="253" cy="10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73" y="31"/>
                </a:cxn>
                <a:cxn ang="0">
                  <a:pos x="1011" y="0"/>
                </a:cxn>
                <a:cxn ang="0">
                  <a:pos x="39" y="0"/>
                </a:cxn>
                <a:cxn ang="0">
                  <a:pos x="0" y="31"/>
                </a:cxn>
              </a:cxnLst>
              <a:rect l="0" t="0" r="r" b="b"/>
              <a:pathLst>
                <a:path w="1011" h="31">
                  <a:moveTo>
                    <a:pt x="0" y="31"/>
                  </a:moveTo>
                  <a:lnTo>
                    <a:pt x="973" y="31"/>
                  </a:lnTo>
                  <a:lnTo>
                    <a:pt x="1011" y="0"/>
                  </a:lnTo>
                  <a:lnTo>
                    <a:pt x="39" y="0"/>
                  </a:lnTo>
                  <a:lnTo>
                    <a:pt x="0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11" name="Rectangle 163"/>
            <p:cNvSpPr>
              <a:spLocks noChangeArrowheads="1"/>
            </p:cNvSpPr>
            <p:nvPr/>
          </p:nvSpPr>
          <p:spPr bwMode="auto">
            <a:xfrm>
              <a:off x="2687" y="1862"/>
              <a:ext cx="244" cy="151"/>
            </a:xfrm>
            <a:prstGeom prst="rect">
              <a:avLst/>
            </a:prstGeom>
            <a:solidFill>
              <a:srgbClr val="FFF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12" name="Rectangle 164"/>
            <p:cNvSpPr>
              <a:spLocks noChangeArrowheads="1"/>
            </p:cNvSpPr>
            <p:nvPr/>
          </p:nvSpPr>
          <p:spPr bwMode="auto">
            <a:xfrm>
              <a:off x="2690" y="1865"/>
              <a:ext cx="238" cy="14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13" name="Freeform 165"/>
            <p:cNvSpPr>
              <a:spLocks/>
            </p:cNvSpPr>
            <p:nvPr/>
          </p:nvSpPr>
          <p:spPr bwMode="auto">
            <a:xfrm>
              <a:off x="3173" y="1852"/>
              <a:ext cx="10" cy="161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484"/>
                </a:cxn>
                <a:cxn ang="0">
                  <a:pos x="39" y="452"/>
                </a:cxn>
                <a:cxn ang="0">
                  <a:pos x="39" y="0"/>
                </a:cxn>
                <a:cxn ang="0">
                  <a:pos x="0" y="31"/>
                </a:cxn>
              </a:cxnLst>
              <a:rect l="0" t="0" r="r" b="b"/>
              <a:pathLst>
                <a:path w="39" h="484">
                  <a:moveTo>
                    <a:pt x="0" y="31"/>
                  </a:moveTo>
                  <a:lnTo>
                    <a:pt x="0" y="484"/>
                  </a:lnTo>
                  <a:lnTo>
                    <a:pt x="39" y="452"/>
                  </a:lnTo>
                  <a:lnTo>
                    <a:pt x="39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7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14" name="Freeform 166"/>
            <p:cNvSpPr>
              <a:spLocks/>
            </p:cNvSpPr>
            <p:nvPr/>
          </p:nvSpPr>
          <p:spPr bwMode="auto">
            <a:xfrm>
              <a:off x="3173" y="1852"/>
              <a:ext cx="10" cy="161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484"/>
                </a:cxn>
                <a:cxn ang="0">
                  <a:pos x="39" y="452"/>
                </a:cxn>
                <a:cxn ang="0">
                  <a:pos x="39" y="0"/>
                </a:cxn>
                <a:cxn ang="0">
                  <a:pos x="0" y="31"/>
                </a:cxn>
              </a:cxnLst>
              <a:rect l="0" t="0" r="r" b="b"/>
              <a:pathLst>
                <a:path w="39" h="484">
                  <a:moveTo>
                    <a:pt x="0" y="31"/>
                  </a:moveTo>
                  <a:lnTo>
                    <a:pt x="0" y="484"/>
                  </a:lnTo>
                  <a:lnTo>
                    <a:pt x="39" y="452"/>
                  </a:lnTo>
                  <a:lnTo>
                    <a:pt x="39" y="0"/>
                  </a:lnTo>
                  <a:lnTo>
                    <a:pt x="0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15" name="Freeform 167"/>
            <p:cNvSpPr>
              <a:spLocks/>
            </p:cNvSpPr>
            <p:nvPr/>
          </p:nvSpPr>
          <p:spPr bwMode="auto">
            <a:xfrm>
              <a:off x="2931" y="1852"/>
              <a:ext cx="252" cy="10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71" y="31"/>
                </a:cxn>
                <a:cxn ang="0">
                  <a:pos x="1010" y="0"/>
                </a:cxn>
                <a:cxn ang="0">
                  <a:pos x="38" y="0"/>
                </a:cxn>
                <a:cxn ang="0">
                  <a:pos x="0" y="31"/>
                </a:cxn>
              </a:cxnLst>
              <a:rect l="0" t="0" r="r" b="b"/>
              <a:pathLst>
                <a:path w="1010" h="31">
                  <a:moveTo>
                    <a:pt x="0" y="31"/>
                  </a:moveTo>
                  <a:lnTo>
                    <a:pt x="971" y="31"/>
                  </a:lnTo>
                  <a:lnTo>
                    <a:pt x="1010" y="0"/>
                  </a:lnTo>
                  <a:lnTo>
                    <a:pt x="38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B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16" name="Freeform 168"/>
            <p:cNvSpPr>
              <a:spLocks/>
            </p:cNvSpPr>
            <p:nvPr/>
          </p:nvSpPr>
          <p:spPr bwMode="auto">
            <a:xfrm>
              <a:off x="2931" y="1852"/>
              <a:ext cx="252" cy="10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71" y="31"/>
                </a:cxn>
                <a:cxn ang="0">
                  <a:pos x="1010" y="0"/>
                </a:cxn>
                <a:cxn ang="0">
                  <a:pos x="38" y="0"/>
                </a:cxn>
                <a:cxn ang="0">
                  <a:pos x="0" y="31"/>
                </a:cxn>
              </a:cxnLst>
              <a:rect l="0" t="0" r="r" b="b"/>
              <a:pathLst>
                <a:path w="1010" h="31">
                  <a:moveTo>
                    <a:pt x="0" y="31"/>
                  </a:moveTo>
                  <a:lnTo>
                    <a:pt x="971" y="31"/>
                  </a:lnTo>
                  <a:lnTo>
                    <a:pt x="1010" y="0"/>
                  </a:lnTo>
                  <a:lnTo>
                    <a:pt x="38" y="0"/>
                  </a:lnTo>
                  <a:lnTo>
                    <a:pt x="0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17" name="Rectangle 169"/>
            <p:cNvSpPr>
              <a:spLocks noChangeArrowheads="1"/>
            </p:cNvSpPr>
            <p:nvPr/>
          </p:nvSpPr>
          <p:spPr bwMode="auto">
            <a:xfrm>
              <a:off x="2931" y="1862"/>
              <a:ext cx="242" cy="151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18" name="Rectangle 170"/>
            <p:cNvSpPr>
              <a:spLocks noChangeArrowheads="1"/>
            </p:cNvSpPr>
            <p:nvPr/>
          </p:nvSpPr>
          <p:spPr bwMode="auto">
            <a:xfrm>
              <a:off x="2934" y="1865"/>
              <a:ext cx="236" cy="14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19" name="Freeform 171"/>
            <p:cNvSpPr>
              <a:spLocks/>
            </p:cNvSpPr>
            <p:nvPr/>
          </p:nvSpPr>
          <p:spPr bwMode="auto">
            <a:xfrm>
              <a:off x="3416" y="1852"/>
              <a:ext cx="10" cy="161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484"/>
                </a:cxn>
                <a:cxn ang="0">
                  <a:pos x="39" y="452"/>
                </a:cxn>
                <a:cxn ang="0">
                  <a:pos x="39" y="0"/>
                </a:cxn>
                <a:cxn ang="0">
                  <a:pos x="0" y="31"/>
                </a:cxn>
              </a:cxnLst>
              <a:rect l="0" t="0" r="r" b="b"/>
              <a:pathLst>
                <a:path w="39" h="484">
                  <a:moveTo>
                    <a:pt x="0" y="31"/>
                  </a:moveTo>
                  <a:lnTo>
                    <a:pt x="0" y="484"/>
                  </a:lnTo>
                  <a:lnTo>
                    <a:pt x="39" y="452"/>
                  </a:lnTo>
                  <a:lnTo>
                    <a:pt x="39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7F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20" name="Freeform 172"/>
            <p:cNvSpPr>
              <a:spLocks/>
            </p:cNvSpPr>
            <p:nvPr/>
          </p:nvSpPr>
          <p:spPr bwMode="auto">
            <a:xfrm>
              <a:off x="3416" y="1852"/>
              <a:ext cx="10" cy="161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484"/>
                </a:cxn>
                <a:cxn ang="0">
                  <a:pos x="39" y="452"/>
                </a:cxn>
                <a:cxn ang="0">
                  <a:pos x="39" y="0"/>
                </a:cxn>
                <a:cxn ang="0">
                  <a:pos x="0" y="31"/>
                </a:cxn>
              </a:cxnLst>
              <a:rect l="0" t="0" r="r" b="b"/>
              <a:pathLst>
                <a:path w="39" h="484">
                  <a:moveTo>
                    <a:pt x="0" y="31"/>
                  </a:moveTo>
                  <a:lnTo>
                    <a:pt x="0" y="484"/>
                  </a:lnTo>
                  <a:lnTo>
                    <a:pt x="39" y="452"/>
                  </a:lnTo>
                  <a:lnTo>
                    <a:pt x="39" y="0"/>
                  </a:lnTo>
                  <a:lnTo>
                    <a:pt x="0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21" name="Freeform 173"/>
            <p:cNvSpPr>
              <a:spLocks/>
            </p:cNvSpPr>
            <p:nvPr/>
          </p:nvSpPr>
          <p:spPr bwMode="auto">
            <a:xfrm>
              <a:off x="3173" y="1852"/>
              <a:ext cx="253" cy="10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72" y="31"/>
                </a:cxn>
                <a:cxn ang="0">
                  <a:pos x="1011" y="0"/>
                </a:cxn>
                <a:cxn ang="0">
                  <a:pos x="39" y="0"/>
                </a:cxn>
                <a:cxn ang="0">
                  <a:pos x="0" y="31"/>
                </a:cxn>
              </a:cxnLst>
              <a:rect l="0" t="0" r="r" b="b"/>
              <a:pathLst>
                <a:path w="1011" h="31">
                  <a:moveTo>
                    <a:pt x="0" y="31"/>
                  </a:moveTo>
                  <a:lnTo>
                    <a:pt x="972" y="31"/>
                  </a:lnTo>
                  <a:lnTo>
                    <a:pt x="1011" y="0"/>
                  </a:lnTo>
                  <a:lnTo>
                    <a:pt x="39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BFB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22" name="Freeform 174"/>
            <p:cNvSpPr>
              <a:spLocks/>
            </p:cNvSpPr>
            <p:nvPr/>
          </p:nvSpPr>
          <p:spPr bwMode="auto">
            <a:xfrm>
              <a:off x="3173" y="1852"/>
              <a:ext cx="253" cy="10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72" y="31"/>
                </a:cxn>
                <a:cxn ang="0">
                  <a:pos x="1011" y="0"/>
                </a:cxn>
                <a:cxn ang="0">
                  <a:pos x="39" y="0"/>
                </a:cxn>
                <a:cxn ang="0">
                  <a:pos x="0" y="31"/>
                </a:cxn>
              </a:cxnLst>
              <a:rect l="0" t="0" r="r" b="b"/>
              <a:pathLst>
                <a:path w="1011" h="31">
                  <a:moveTo>
                    <a:pt x="0" y="31"/>
                  </a:moveTo>
                  <a:lnTo>
                    <a:pt x="972" y="31"/>
                  </a:lnTo>
                  <a:lnTo>
                    <a:pt x="1011" y="0"/>
                  </a:lnTo>
                  <a:lnTo>
                    <a:pt x="39" y="0"/>
                  </a:lnTo>
                  <a:lnTo>
                    <a:pt x="0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23" name="Rectangle 175"/>
            <p:cNvSpPr>
              <a:spLocks noChangeArrowheads="1"/>
            </p:cNvSpPr>
            <p:nvPr/>
          </p:nvSpPr>
          <p:spPr bwMode="auto">
            <a:xfrm>
              <a:off x="3173" y="1862"/>
              <a:ext cx="243" cy="151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24" name="Rectangle 176"/>
            <p:cNvSpPr>
              <a:spLocks noChangeArrowheads="1"/>
            </p:cNvSpPr>
            <p:nvPr/>
          </p:nvSpPr>
          <p:spPr bwMode="auto">
            <a:xfrm>
              <a:off x="3176" y="1865"/>
              <a:ext cx="237" cy="14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25" name="Freeform 177"/>
            <p:cNvSpPr>
              <a:spLocks/>
            </p:cNvSpPr>
            <p:nvPr/>
          </p:nvSpPr>
          <p:spPr bwMode="auto">
            <a:xfrm>
              <a:off x="3659" y="1852"/>
              <a:ext cx="10" cy="161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484"/>
                </a:cxn>
                <a:cxn ang="0">
                  <a:pos x="39" y="452"/>
                </a:cxn>
                <a:cxn ang="0">
                  <a:pos x="39" y="0"/>
                </a:cxn>
                <a:cxn ang="0">
                  <a:pos x="0" y="31"/>
                </a:cxn>
              </a:cxnLst>
              <a:rect l="0" t="0" r="r" b="b"/>
              <a:pathLst>
                <a:path w="39" h="484">
                  <a:moveTo>
                    <a:pt x="0" y="31"/>
                  </a:moveTo>
                  <a:lnTo>
                    <a:pt x="0" y="484"/>
                  </a:lnTo>
                  <a:lnTo>
                    <a:pt x="39" y="452"/>
                  </a:lnTo>
                  <a:lnTo>
                    <a:pt x="39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26" name="Freeform 178"/>
            <p:cNvSpPr>
              <a:spLocks/>
            </p:cNvSpPr>
            <p:nvPr/>
          </p:nvSpPr>
          <p:spPr bwMode="auto">
            <a:xfrm>
              <a:off x="3659" y="1852"/>
              <a:ext cx="10" cy="161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484"/>
                </a:cxn>
                <a:cxn ang="0">
                  <a:pos x="39" y="452"/>
                </a:cxn>
                <a:cxn ang="0">
                  <a:pos x="39" y="0"/>
                </a:cxn>
                <a:cxn ang="0">
                  <a:pos x="0" y="31"/>
                </a:cxn>
              </a:cxnLst>
              <a:rect l="0" t="0" r="r" b="b"/>
              <a:pathLst>
                <a:path w="39" h="484">
                  <a:moveTo>
                    <a:pt x="0" y="31"/>
                  </a:moveTo>
                  <a:lnTo>
                    <a:pt x="0" y="484"/>
                  </a:lnTo>
                  <a:lnTo>
                    <a:pt x="39" y="452"/>
                  </a:lnTo>
                  <a:lnTo>
                    <a:pt x="39" y="0"/>
                  </a:lnTo>
                  <a:lnTo>
                    <a:pt x="0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27" name="Freeform 179"/>
            <p:cNvSpPr>
              <a:spLocks/>
            </p:cNvSpPr>
            <p:nvPr/>
          </p:nvSpPr>
          <p:spPr bwMode="auto">
            <a:xfrm>
              <a:off x="3416" y="1852"/>
              <a:ext cx="253" cy="10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72" y="31"/>
                </a:cxn>
                <a:cxn ang="0">
                  <a:pos x="1011" y="0"/>
                </a:cxn>
                <a:cxn ang="0">
                  <a:pos x="39" y="0"/>
                </a:cxn>
                <a:cxn ang="0">
                  <a:pos x="0" y="31"/>
                </a:cxn>
              </a:cxnLst>
              <a:rect l="0" t="0" r="r" b="b"/>
              <a:pathLst>
                <a:path w="1011" h="31">
                  <a:moveTo>
                    <a:pt x="0" y="31"/>
                  </a:moveTo>
                  <a:lnTo>
                    <a:pt x="972" y="31"/>
                  </a:lnTo>
                  <a:lnTo>
                    <a:pt x="1011" y="0"/>
                  </a:lnTo>
                  <a:lnTo>
                    <a:pt x="39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B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28" name="Freeform 180"/>
            <p:cNvSpPr>
              <a:spLocks/>
            </p:cNvSpPr>
            <p:nvPr/>
          </p:nvSpPr>
          <p:spPr bwMode="auto">
            <a:xfrm>
              <a:off x="3416" y="1852"/>
              <a:ext cx="253" cy="10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72" y="31"/>
                </a:cxn>
                <a:cxn ang="0">
                  <a:pos x="1011" y="0"/>
                </a:cxn>
                <a:cxn ang="0">
                  <a:pos x="39" y="0"/>
                </a:cxn>
                <a:cxn ang="0">
                  <a:pos x="0" y="31"/>
                </a:cxn>
              </a:cxnLst>
              <a:rect l="0" t="0" r="r" b="b"/>
              <a:pathLst>
                <a:path w="1011" h="31">
                  <a:moveTo>
                    <a:pt x="0" y="31"/>
                  </a:moveTo>
                  <a:lnTo>
                    <a:pt x="972" y="31"/>
                  </a:lnTo>
                  <a:lnTo>
                    <a:pt x="1011" y="0"/>
                  </a:lnTo>
                  <a:lnTo>
                    <a:pt x="39" y="0"/>
                  </a:lnTo>
                  <a:lnTo>
                    <a:pt x="0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29" name="Rectangle 181"/>
            <p:cNvSpPr>
              <a:spLocks noChangeArrowheads="1"/>
            </p:cNvSpPr>
            <p:nvPr/>
          </p:nvSpPr>
          <p:spPr bwMode="auto">
            <a:xfrm>
              <a:off x="3416" y="1862"/>
              <a:ext cx="243" cy="151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30" name="Rectangle 182"/>
            <p:cNvSpPr>
              <a:spLocks noChangeArrowheads="1"/>
            </p:cNvSpPr>
            <p:nvPr/>
          </p:nvSpPr>
          <p:spPr bwMode="auto">
            <a:xfrm>
              <a:off x="3419" y="1865"/>
              <a:ext cx="237" cy="14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31" name="Freeform 183"/>
            <p:cNvSpPr>
              <a:spLocks/>
            </p:cNvSpPr>
            <p:nvPr/>
          </p:nvSpPr>
          <p:spPr bwMode="auto">
            <a:xfrm>
              <a:off x="3902" y="1852"/>
              <a:ext cx="10" cy="161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484"/>
                </a:cxn>
                <a:cxn ang="0">
                  <a:pos x="39" y="452"/>
                </a:cxn>
                <a:cxn ang="0">
                  <a:pos x="39" y="0"/>
                </a:cxn>
                <a:cxn ang="0">
                  <a:pos x="0" y="31"/>
                </a:cxn>
              </a:cxnLst>
              <a:rect l="0" t="0" r="r" b="b"/>
              <a:pathLst>
                <a:path w="39" h="484">
                  <a:moveTo>
                    <a:pt x="0" y="31"/>
                  </a:moveTo>
                  <a:lnTo>
                    <a:pt x="0" y="484"/>
                  </a:lnTo>
                  <a:lnTo>
                    <a:pt x="39" y="452"/>
                  </a:lnTo>
                  <a:lnTo>
                    <a:pt x="39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7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32" name="Freeform 184"/>
            <p:cNvSpPr>
              <a:spLocks/>
            </p:cNvSpPr>
            <p:nvPr/>
          </p:nvSpPr>
          <p:spPr bwMode="auto">
            <a:xfrm>
              <a:off x="3902" y="1852"/>
              <a:ext cx="10" cy="161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484"/>
                </a:cxn>
                <a:cxn ang="0">
                  <a:pos x="39" y="452"/>
                </a:cxn>
                <a:cxn ang="0">
                  <a:pos x="39" y="0"/>
                </a:cxn>
                <a:cxn ang="0">
                  <a:pos x="0" y="31"/>
                </a:cxn>
              </a:cxnLst>
              <a:rect l="0" t="0" r="r" b="b"/>
              <a:pathLst>
                <a:path w="39" h="484">
                  <a:moveTo>
                    <a:pt x="0" y="31"/>
                  </a:moveTo>
                  <a:lnTo>
                    <a:pt x="0" y="484"/>
                  </a:lnTo>
                  <a:lnTo>
                    <a:pt x="39" y="452"/>
                  </a:lnTo>
                  <a:lnTo>
                    <a:pt x="39" y="0"/>
                  </a:lnTo>
                  <a:lnTo>
                    <a:pt x="0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33" name="Freeform 185"/>
            <p:cNvSpPr>
              <a:spLocks/>
            </p:cNvSpPr>
            <p:nvPr/>
          </p:nvSpPr>
          <p:spPr bwMode="auto">
            <a:xfrm>
              <a:off x="3659" y="1852"/>
              <a:ext cx="253" cy="10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72" y="31"/>
                </a:cxn>
                <a:cxn ang="0">
                  <a:pos x="1011" y="0"/>
                </a:cxn>
                <a:cxn ang="0">
                  <a:pos x="39" y="0"/>
                </a:cxn>
                <a:cxn ang="0">
                  <a:pos x="0" y="31"/>
                </a:cxn>
              </a:cxnLst>
              <a:rect l="0" t="0" r="r" b="b"/>
              <a:pathLst>
                <a:path w="1011" h="31">
                  <a:moveTo>
                    <a:pt x="0" y="31"/>
                  </a:moveTo>
                  <a:lnTo>
                    <a:pt x="972" y="31"/>
                  </a:lnTo>
                  <a:lnTo>
                    <a:pt x="1011" y="0"/>
                  </a:lnTo>
                  <a:lnTo>
                    <a:pt x="39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BF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34" name="Freeform 186"/>
            <p:cNvSpPr>
              <a:spLocks/>
            </p:cNvSpPr>
            <p:nvPr/>
          </p:nvSpPr>
          <p:spPr bwMode="auto">
            <a:xfrm>
              <a:off x="3659" y="1852"/>
              <a:ext cx="253" cy="10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72" y="31"/>
                </a:cxn>
                <a:cxn ang="0">
                  <a:pos x="1011" y="0"/>
                </a:cxn>
                <a:cxn ang="0">
                  <a:pos x="39" y="0"/>
                </a:cxn>
                <a:cxn ang="0">
                  <a:pos x="0" y="31"/>
                </a:cxn>
              </a:cxnLst>
              <a:rect l="0" t="0" r="r" b="b"/>
              <a:pathLst>
                <a:path w="1011" h="31">
                  <a:moveTo>
                    <a:pt x="0" y="31"/>
                  </a:moveTo>
                  <a:lnTo>
                    <a:pt x="972" y="31"/>
                  </a:lnTo>
                  <a:lnTo>
                    <a:pt x="1011" y="0"/>
                  </a:lnTo>
                  <a:lnTo>
                    <a:pt x="39" y="0"/>
                  </a:lnTo>
                  <a:lnTo>
                    <a:pt x="0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35" name="Rectangle 187"/>
            <p:cNvSpPr>
              <a:spLocks noChangeArrowheads="1"/>
            </p:cNvSpPr>
            <p:nvPr/>
          </p:nvSpPr>
          <p:spPr bwMode="auto">
            <a:xfrm>
              <a:off x="3659" y="1862"/>
              <a:ext cx="243" cy="151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36" name="Rectangle 188"/>
            <p:cNvSpPr>
              <a:spLocks noChangeArrowheads="1"/>
            </p:cNvSpPr>
            <p:nvPr/>
          </p:nvSpPr>
          <p:spPr bwMode="auto">
            <a:xfrm>
              <a:off x="3662" y="1865"/>
              <a:ext cx="237" cy="14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37" name="Freeform 189"/>
            <p:cNvSpPr>
              <a:spLocks/>
            </p:cNvSpPr>
            <p:nvPr/>
          </p:nvSpPr>
          <p:spPr bwMode="auto">
            <a:xfrm>
              <a:off x="4186" y="1852"/>
              <a:ext cx="9" cy="161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484"/>
                </a:cxn>
                <a:cxn ang="0">
                  <a:pos x="38" y="452"/>
                </a:cxn>
                <a:cxn ang="0">
                  <a:pos x="38" y="0"/>
                </a:cxn>
                <a:cxn ang="0">
                  <a:pos x="0" y="31"/>
                </a:cxn>
              </a:cxnLst>
              <a:rect l="0" t="0" r="r" b="b"/>
              <a:pathLst>
                <a:path w="38" h="484">
                  <a:moveTo>
                    <a:pt x="0" y="31"/>
                  </a:moveTo>
                  <a:lnTo>
                    <a:pt x="0" y="484"/>
                  </a:lnTo>
                  <a:lnTo>
                    <a:pt x="38" y="452"/>
                  </a:lnTo>
                  <a:lnTo>
                    <a:pt x="38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7F00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38" name="Freeform 190"/>
            <p:cNvSpPr>
              <a:spLocks/>
            </p:cNvSpPr>
            <p:nvPr/>
          </p:nvSpPr>
          <p:spPr bwMode="auto">
            <a:xfrm>
              <a:off x="4186" y="1852"/>
              <a:ext cx="9" cy="161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484"/>
                </a:cxn>
                <a:cxn ang="0">
                  <a:pos x="38" y="452"/>
                </a:cxn>
                <a:cxn ang="0">
                  <a:pos x="38" y="0"/>
                </a:cxn>
                <a:cxn ang="0">
                  <a:pos x="0" y="31"/>
                </a:cxn>
              </a:cxnLst>
              <a:rect l="0" t="0" r="r" b="b"/>
              <a:pathLst>
                <a:path w="38" h="484">
                  <a:moveTo>
                    <a:pt x="0" y="31"/>
                  </a:moveTo>
                  <a:lnTo>
                    <a:pt x="0" y="484"/>
                  </a:lnTo>
                  <a:lnTo>
                    <a:pt x="38" y="452"/>
                  </a:lnTo>
                  <a:lnTo>
                    <a:pt x="38" y="0"/>
                  </a:lnTo>
                  <a:lnTo>
                    <a:pt x="0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39" name="Freeform 191"/>
            <p:cNvSpPr>
              <a:spLocks/>
            </p:cNvSpPr>
            <p:nvPr/>
          </p:nvSpPr>
          <p:spPr bwMode="auto">
            <a:xfrm>
              <a:off x="3902" y="1852"/>
              <a:ext cx="293" cy="10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1135" y="31"/>
                </a:cxn>
                <a:cxn ang="0">
                  <a:pos x="1173" y="0"/>
                </a:cxn>
                <a:cxn ang="0">
                  <a:pos x="39" y="0"/>
                </a:cxn>
                <a:cxn ang="0">
                  <a:pos x="0" y="31"/>
                </a:cxn>
              </a:cxnLst>
              <a:rect l="0" t="0" r="r" b="b"/>
              <a:pathLst>
                <a:path w="1173" h="31">
                  <a:moveTo>
                    <a:pt x="0" y="31"/>
                  </a:moveTo>
                  <a:lnTo>
                    <a:pt x="1135" y="31"/>
                  </a:lnTo>
                  <a:lnTo>
                    <a:pt x="1173" y="0"/>
                  </a:lnTo>
                  <a:lnTo>
                    <a:pt x="39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BF00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40" name="Freeform 192"/>
            <p:cNvSpPr>
              <a:spLocks/>
            </p:cNvSpPr>
            <p:nvPr/>
          </p:nvSpPr>
          <p:spPr bwMode="auto">
            <a:xfrm>
              <a:off x="3902" y="1852"/>
              <a:ext cx="293" cy="10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1135" y="31"/>
                </a:cxn>
                <a:cxn ang="0">
                  <a:pos x="1173" y="0"/>
                </a:cxn>
                <a:cxn ang="0">
                  <a:pos x="39" y="0"/>
                </a:cxn>
                <a:cxn ang="0">
                  <a:pos x="0" y="31"/>
                </a:cxn>
              </a:cxnLst>
              <a:rect l="0" t="0" r="r" b="b"/>
              <a:pathLst>
                <a:path w="1173" h="31">
                  <a:moveTo>
                    <a:pt x="0" y="31"/>
                  </a:moveTo>
                  <a:lnTo>
                    <a:pt x="1135" y="31"/>
                  </a:lnTo>
                  <a:lnTo>
                    <a:pt x="1173" y="0"/>
                  </a:lnTo>
                  <a:lnTo>
                    <a:pt x="39" y="0"/>
                  </a:lnTo>
                  <a:lnTo>
                    <a:pt x="0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41" name="Rectangle 193"/>
            <p:cNvSpPr>
              <a:spLocks noChangeArrowheads="1"/>
            </p:cNvSpPr>
            <p:nvPr/>
          </p:nvSpPr>
          <p:spPr bwMode="auto">
            <a:xfrm>
              <a:off x="3902" y="1862"/>
              <a:ext cx="284" cy="151"/>
            </a:xfrm>
            <a:prstGeom prst="rect">
              <a:avLst/>
            </a:prstGeom>
            <a:solidFill>
              <a:srgbClr val="FF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42" name="Rectangle 194"/>
            <p:cNvSpPr>
              <a:spLocks noChangeArrowheads="1"/>
            </p:cNvSpPr>
            <p:nvPr/>
          </p:nvSpPr>
          <p:spPr bwMode="auto">
            <a:xfrm>
              <a:off x="3905" y="1865"/>
              <a:ext cx="278" cy="14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43" name="Freeform 195"/>
            <p:cNvSpPr>
              <a:spLocks/>
            </p:cNvSpPr>
            <p:nvPr/>
          </p:nvSpPr>
          <p:spPr bwMode="auto">
            <a:xfrm>
              <a:off x="4591" y="1852"/>
              <a:ext cx="9" cy="161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484"/>
                </a:cxn>
                <a:cxn ang="0">
                  <a:pos x="38" y="452"/>
                </a:cxn>
                <a:cxn ang="0">
                  <a:pos x="38" y="0"/>
                </a:cxn>
                <a:cxn ang="0">
                  <a:pos x="0" y="31"/>
                </a:cxn>
              </a:cxnLst>
              <a:rect l="0" t="0" r="r" b="b"/>
              <a:pathLst>
                <a:path w="38" h="484">
                  <a:moveTo>
                    <a:pt x="0" y="31"/>
                  </a:moveTo>
                  <a:lnTo>
                    <a:pt x="0" y="484"/>
                  </a:lnTo>
                  <a:lnTo>
                    <a:pt x="38" y="452"/>
                  </a:lnTo>
                  <a:lnTo>
                    <a:pt x="38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44" name="Freeform 196"/>
            <p:cNvSpPr>
              <a:spLocks/>
            </p:cNvSpPr>
            <p:nvPr/>
          </p:nvSpPr>
          <p:spPr bwMode="auto">
            <a:xfrm>
              <a:off x="4591" y="1852"/>
              <a:ext cx="9" cy="161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484"/>
                </a:cxn>
                <a:cxn ang="0">
                  <a:pos x="38" y="452"/>
                </a:cxn>
                <a:cxn ang="0">
                  <a:pos x="38" y="0"/>
                </a:cxn>
                <a:cxn ang="0">
                  <a:pos x="0" y="31"/>
                </a:cxn>
              </a:cxnLst>
              <a:rect l="0" t="0" r="r" b="b"/>
              <a:pathLst>
                <a:path w="38" h="484">
                  <a:moveTo>
                    <a:pt x="0" y="31"/>
                  </a:moveTo>
                  <a:lnTo>
                    <a:pt x="0" y="484"/>
                  </a:lnTo>
                  <a:lnTo>
                    <a:pt x="38" y="452"/>
                  </a:lnTo>
                  <a:lnTo>
                    <a:pt x="38" y="0"/>
                  </a:lnTo>
                  <a:lnTo>
                    <a:pt x="0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45" name="Freeform 197"/>
            <p:cNvSpPr>
              <a:spLocks/>
            </p:cNvSpPr>
            <p:nvPr/>
          </p:nvSpPr>
          <p:spPr bwMode="auto">
            <a:xfrm>
              <a:off x="4186" y="1852"/>
              <a:ext cx="414" cy="10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1620" y="31"/>
                </a:cxn>
                <a:cxn ang="0">
                  <a:pos x="1658" y="0"/>
                </a:cxn>
                <a:cxn ang="0">
                  <a:pos x="38" y="0"/>
                </a:cxn>
                <a:cxn ang="0">
                  <a:pos x="0" y="31"/>
                </a:cxn>
              </a:cxnLst>
              <a:rect l="0" t="0" r="r" b="b"/>
              <a:pathLst>
                <a:path w="1658" h="31">
                  <a:moveTo>
                    <a:pt x="0" y="31"/>
                  </a:moveTo>
                  <a:lnTo>
                    <a:pt x="1620" y="31"/>
                  </a:lnTo>
                  <a:lnTo>
                    <a:pt x="1658" y="0"/>
                  </a:lnTo>
                  <a:lnTo>
                    <a:pt x="38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60606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46" name="Freeform 198"/>
            <p:cNvSpPr>
              <a:spLocks/>
            </p:cNvSpPr>
            <p:nvPr/>
          </p:nvSpPr>
          <p:spPr bwMode="auto">
            <a:xfrm>
              <a:off x="4186" y="1852"/>
              <a:ext cx="414" cy="10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1620" y="31"/>
                </a:cxn>
                <a:cxn ang="0">
                  <a:pos x="1658" y="0"/>
                </a:cxn>
                <a:cxn ang="0">
                  <a:pos x="38" y="0"/>
                </a:cxn>
                <a:cxn ang="0">
                  <a:pos x="0" y="31"/>
                </a:cxn>
              </a:cxnLst>
              <a:rect l="0" t="0" r="r" b="b"/>
              <a:pathLst>
                <a:path w="1658" h="31">
                  <a:moveTo>
                    <a:pt x="0" y="31"/>
                  </a:moveTo>
                  <a:lnTo>
                    <a:pt x="1620" y="31"/>
                  </a:lnTo>
                  <a:lnTo>
                    <a:pt x="1658" y="0"/>
                  </a:lnTo>
                  <a:lnTo>
                    <a:pt x="38" y="0"/>
                  </a:lnTo>
                  <a:lnTo>
                    <a:pt x="0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47" name="Rectangle 199"/>
            <p:cNvSpPr>
              <a:spLocks noChangeArrowheads="1"/>
            </p:cNvSpPr>
            <p:nvPr/>
          </p:nvSpPr>
          <p:spPr bwMode="auto">
            <a:xfrm>
              <a:off x="4186" y="1862"/>
              <a:ext cx="405" cy="151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48" name="Rectangle 200"/>
            <p:cNvSpPr>
              <a:spLocks noChangeArrowheads="1"/>
            </p:cNvSpPr>
            <p:nvPr/>
          </p:nvSpPr>
          <p:spPr bwMode="auto">
            <a:xfrm>
              <a:off x="4189" y="1865"/>
              <a:ext cx="399" cy="14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49" name="Freeform 201"/>
            <p:cNvSpPr>
              <a:spLocks/>
            </p:cNvSpPr>
            <p:nvPr/>
          </p:nvSpPr>
          <p:spPr bwMode="auto">
            <a:xfrm>
              <a:off x="1958" y="1155"/>
              <a:ext cx="10" cy="161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484"/>
                </a:cxn>
                <a:cxn ang="0">
                  <a:pos x="39" y="452"/>
                </a:cxn>
                <a:cxn ang="0">
                  <a:pos x="39" y="0"/>
                </a:cxn>
                <a:cxn ang="0">
                  <a:pos x="0" y="31"/>
                </a:cxn>
              </a:cxnLst>
              <a:rect l="0" t="0" r="r" b="b"/>
              <a:pathLst>
                <a:path w="39" h="484">
                  <a:moveTo>
                    <a:pt x="0" y="31"/>
                  </a:moveTo>
                  <a:lnTo>
                    <a:pt x="0" y="484"/>
                  </a:lnTo>
                  <a:lnTo>
                    <a:pt x="39" y="452"/>
                  </a:lnTo>
                  <a:lnTo>
                    <a:pt x="39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1F5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50" name="Freeform 202"/>
            <p:cNvSpPr>
              <a:spLocks/>
            </p:cNvSpPr>
            <p:nvPr/>
          </p:nvSpPr>
          <p:spPr bwMode="auto">
            <a:xfrm>
              <a:off x="1958" y="1155"/>
              <a:ext cx="10" cy="161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484"/>
                </a:cxn>
                <a:cxn ang="0">
                  <a:pos x="39" y="452"/>
                </a:cxn>
                <a:cxn ang="0">
                  <a:pos x="39" y="0"/>
                </a:cxn>
                <a:cxn ang="0">
                  <a:pos x="0" y="31"/>
                </a:cxn>
              </a:cxnLst>
              <a:rect l="0" t="0" r="r" b="b"/>
              <a:pathLst>
                <a:path w="39" h="484">
                  <a:moveTo>
                    <a:pt x="0" y="31"/>
                  </a:moveTo>
                  <a:lnTo>
                    <a:pt x="0" y="484"/>
                  </a:lnTo>
                  <a:lnTo>
                    <a:pt x="39" y="452"/>
                  </a:lnTo>
                  <a:lnTo>
                    <a:pt x="39" y="0"/>
                  </a:lnTo>
                  <a:lnTo>
                    <a:pt x="0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851" name="Freeform 203"/>
          <p:cNvSpPr>
            <a:spLocks/>
          </p:cNvSpPr>
          <p:nvPr/>
        </p:nvSpPr>
        <p:spPr bwMode="auto">
          <a:xfrm>
            <a:off x="2465388" y="1833563"/>
            <a:ext cx="658812" cy="15875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1620" y="31"/>
              </a:cxn>
              <a:cxn ang="0">
                <a:pos x="1659" y="0"/>
              </a:cxn>
              <a:cxn ang="0">
                <a:pos x="39" y="0"/>
              </a:cxn>
              <a:cxn ang="0">
                <a:pos x="0" y="31"/>
              </a:cxn>
            </a:cxnLst>
            <a:rect l="0" t="0" r="r" b="b"/>
            <a:pathLst>
              <a:path w="1659" h="31">
                <a:moveTo>
                  <a:pt x="0" y="31"/>
                </a:moveTo>
                <a:lnTo>
                  <a:pt x="1620" y="31"/>
                </a:lnTo>
                <a:lnTo>
                  <a:pt x="1659" y="0"/>
                </a:lnTo>
                <a:lnTo>
                  <a:pt x="39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308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52" name="Freeform 204"/>
          <p:cNvSpPr>
            <a:spLocks/>
          </p:cNvSpPr>
          <p:nvPr/>
        </p:nvSpPr>
        <p:spPr bwMode="auto">
          <a:xfrm>
            <a:off x="2465388" y="1833563"/>
            <a:ext cx="658812" cy="15875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1620" y="31"/>
              </a:cxn>
              <a:cxn ang="0">
                <a:pos x="1659" y="0"/>
              </a:cxn>
              <a:cxn ang="0">
                <a:pos x="39" y="0"/>
              </a:cxn>
              <a:cxn ang="0">
                <a:pos x="0" y="31"/>
              </a:cxn>
            </a:cxnLst>
            <a:rect l="0" t="0" r="r" b="b"/>
            <a:pathLst>
              <a:path w="1659" h="31">
                <a:moveTo>
                  <a:pt x="0" y="31"/>
                </a:moveTo>
                <a:lnTo>
                  <a:pt x="1620" y="31"/>
                </a:lnTo>
                <a:lnTo>
                  <a:pt x="1659" y="0"/>
                </a:lnTo>
                <a:lnTo>
                  <a:pt x="39" y="0"/>
                </a:lnTo>
                <a:lnTo>
                  <a:pt x="0" y="31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53" name="Rectangle 205"/>
          <p:cNvSpPr>
            <a:spLocks noChangeArrowheads="1"/>
          </p:cNvSpPr>
          <p:nvPr/>
        </p:nvSpPr>
        <p:spPr bwMode="auto">
          <a:xfrm>
            <a:off x="2465388" y="1849438"/>
            <a:ext cx="642937" cy="239712"/>
          </a:xfrm>
          <a:prstGeom prst="rect">
            <a:avLst/>
          </a:prstGeom>
          <a:solidFill>
            <a:srgbClr val="0040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54" name="Rectangle 206"/>
          <p:cNvSpPr>
            <a:spLocks noChangeArrowheads="1"/>
          </p:cNvSpPr>
          <p:nvPr/>
        </p:nvSpPr>
        <p:spPr bwMode="auto">
          <a:xfrm>
            <a:off x="2470150" y="1854200"/>
            <a:ext cx="633413" cy="2301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55" name="Freeform 207"/>
          <p:cNvSpPr>
            <a:spLocks/>
          </p:cNvSpPr>
          <p:nvPr/>
        </p:nvSpPr>
        <p:spPr bwMode="auto">
          <a:xfrm>
            <a:off x="3302000" y="1833563"/>
            <a:ext cx="15875" cy="255587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0" y="484"/>
              </a:cxn>
              <a:cxn ang="0">
                <a:pos x="39" y="452"/>
              </a:cxn>
              <a:cxn ang="0">
                <a:pos x="39" y="0"/>
              </a:cxn>
              <a:cxn ang="0">
                <a:pos x="0" y="31"/>
              </a:cxn>
            </a:cxnLst>
            <a:rect l="0" t="0" r="r" b="b"/>
            <a:pathLst>
              <a:path w="39" h="484">
                <a:moveTo>
                  <a:pt x="0" y="31"/>
                </a:moveTo>
                <a:lnTo>
                  <a:pt x="0" y="484"/>
                </a:lnTo>
                <a:lnTo>
                  <a:pt x="39" y="452"/>
                </a:lnTo>
                <a:lnTo>
                  <a:pt x="39" y="0"/>
                </a:lnTo>
                <a:lnTo>
                  <a:pt x="0" y="31"/>
                </a:lnTo>
                <a:close/>
              </a:path>
            </a:pathLst>
          </a:custGeom>
          <a:solidFill>
            <a:srgbClr val="5F0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56" name="Freeform 208"/>
          <p:cNvSpPr>
            <a:spLocks/>
          </p:cNvSpPr>
          <p:nvPr/>
        </p:nvSpPr>
        <p:spPr bwMode="auto">
          <a:xfrm>
            <a:off x="3302000" y="1833563"/>
            <a:ext cx="15875" cy="255587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0" y="484"/>
              </a:cxn>
              <a:cxn ang="0">
                <a:pos x="39" y="452"/>
              </a:cxn>
              <a:cxn ang="0">
                <a:pos x="39" y="0"/>
              </a:cxn>
              <a:cxn ang="0">
                <a:pos x="0" y="31"/>
              </a:cxn>
            </a:cxnLst>
            <a:rect l="0" t="0" r="r" b="b"/>
            <a:pathLst>
              <a:path w="39" h="484">
                <a:moveTo>
                  <a:pt x="0" y="31"/>
                </a:moveTo>
                <a:lnTo>
                  <a:pt x="0" y="484"/>
                </a:lnTo>
                <a:lnTo>
                  <a:pt x="39" y="452"/>
                </a:lnTo>
                <a:lnTo>
                  <a:pt x="39" y="0"/>
                </a:lnTo>
                <a:lnTo>
                  <a:pt x="0" y="31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57" name="Freeform 209"/>
          <p:cNvSpPr>
            <a:spLocks/>
          </p:cNvSpPr>
          <p:nvPr/>
        </p:nvSpPr>
        <p:spPr bwMode="auto">
          <a:xfrm>
            <a:off x="3108325" y="1833563"/>
            <a:ext cx="209550" cy="15875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486" y="31"/>
              </a:cxn>
              <a:cxn ang="0">
                <a:pos x="525" y="0"/>
              </a:cxn>
              <a:cxn ang="0">
                <a:pos x="39" y="0"/>
              </a:cxn>
              <a:cxn ang="0">
                <a:pos x="0" y="31"/>
              </a:cxn>
            </a:cxnLst>
            <a:rect l="0" t="0" r="r" b="b"/>
            <a:pathLst>
              <a:path w="525" h="31">
                <a:moveTo>
                  <a:pt x="0" y="31"/>
                </a:moveTo>
                <a:lnTo>
                  <a:pt x="486" y="31"/>
                </a:lnTo>
                <a:lnTo>
                  <a:pt x="525" y="0"/>
                </a:lnTo>
                <a:lnTo>
                  <a:pt x="39" y="0"/>
                </a:lnTo>
                <a:lnTo>
                  <a:pt x="0" y="31"/>
                </a:lnTo>
                <a:close/>
              </a:path>
            </a:pathLst>
          </a:custGeom>
          <a:solidFill>
            <a:srgbClr val="8F17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58" name="Freeform 210"/>
          <p:cNvSpPr>
            <a:spLocks/>
          </p:cNvSpPr>
          <p:nvPr/>
        </p:nvSpPr>
        <p:spPr bwMode="auto">
          <a:xfrm>
            <a:off x="3108325" y="1833563"/>
            <a:ext cx="209550" cy="15875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486" y="31"/>
              </a:cxn>
              <a:cxn ang="0">
                <a:pos x="525" y="0"/>
              </a:cxn>
              <a:cxn ang="0">
                <a:pos x="39" y="0"/>
              </a:cxn>
              <a:cxn ang="0">
                <a:pos x="0" y="31"/>
              </a:cxn>
            </a:cxnLst>
            <a:rect l="0" t="0" r="r" b="b"/>
            <a:pathLst>
              <a:path w="525" h="31">
                <a:moveTo>
                  <a:pt x="0" y="31"/>
                </a:moveTo>
                <a:lnTo>
                  <a:pt x="486" y="31"/>
                </a:lnTo>
                <a:lnTo>
                  <a:pt x="525" y="0"/>
                </a:lnTo>
                <a:lnTo>
                  <a:pt x="39" y="0"/>
                </a:lnTo>
                <a:lnTo>
                  <a:pt x="0" y="31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59" name="Rectangle 211"/>
          <p:cNvSpPr>
            <a:spLocks noChangeArrowheads="1"/>
          </p:cNvSpPr>
          <p:nvPr/>
        </p:nvSpPr>
        <p:spPr bwMode="auto">
          <a:xfrm>
            <a:off x="3108325" y="1849438"/>
            <a:ext cx="193675" cy="239712"/>
          </a:xfrm>
          <a:prstGeom prst="rect">
            <a:avLst/>
          </a:prstGeom>
          <a:solidFill>
            <a:srgbClr val="BF2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60" name="Rectangle 212"/>
          <p:cNvSpPr>
            <a:spLocks noChangeArrowheads="1"/>
          </p:cNvSpPr>
          <p:nvPr/>
        </p:nvSpPr>
        <p:spPr bwMode="auto">
          <a:xfrm>
            <a:off x="3113088" y="1854200"/>
            <a:ext cx="184150" cy="2301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61" name="Freeform 213"/>
          <p:cNvSpPr>
            <a:spLocks/>
          </p:cNvSpPr>
          <p:nvPr/>
        </p:nvSpPr>
        <p:spPr bwMode="auto">
          <a:xfrm>
            <a:off x="3494088" y="1833563"/>
            <a:ext cx="15875" cy="255587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0" y="484"/>
              </a:cxn>
              <a:cxn ang="0">
                <a:pos x="40" y="452"/>
              </a:cxn>
              <a:cxn ang="0">
                <a:pos x="40" y="0"/>
              </a:cxn>
              <a:cxn ang="0">
                <a:pos x="0" y="31"/>
              </a:cxn>
            </a:cxnLst>
            <a:rect l="0" t="0" r="r" b="b"/>
            <a:pathLst>
              <a:path w="40" h="484">
                <a:moveTo>
                  <a:pt x="0" y="31"/>
                </a:moveTo>
                <a:lnTo>
                  <a:pt x="0" y="484"/>
                </a:lnTo>
                <a:lnTo>
                  <a:pt x="40" y="452"/>
                </a:lnTo>
                <a:lnTo>
                  <a:pt x="40" y="0"/>
                </a:lnTo>
                <a:lnTo>
                  <a:pt x="0" y="31"/>
                </a:lnTo>
                <a:close/>
              </a:path>
            </a:pathLst>
          </a:custGeom>
          <a:solidFill>
            <a:srgbClr val="7F3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62" name="Freeform 214"/>
          <p:cNvSpPr>
            <a:spLocks/>
          </p:cNvSpPr>
          <p:nvPr/>
        </p:nvSpPr>
        <p:spPr bwMode="auto">
          <a:xfrm>
            <a:off x="3494088" y="1833563"/>
            <a:ext cx="15875" cy="255587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0" y="484"/>
              </a:cxn>
              <a:cxn ang="0">
                <a:pos x="40" y="452"/>
              </a:cxn>
              <a:cxn ang="0">
                <a:pos x="40" y="0"/>
              </a:cxn>
              <a:cxn ang="0">
                <a:pos x="0" y="31"/>
              </a:cxn>
            </a:cxnLst>
            <a:rect l="0" t="0" r="r" b="b"/>
            <a:pathLst>
              <a:path w="40" h="484">
                <a:moveTo>
                  <a:pt x="0" y="31"/>
                </a:moveTo>
                <a:lnTo>
                  <a:pt x="0" y="484"/>
                </a:lnTo>
                <a:lnTo>
                  <a:pt x="40" y="452"/>
                </a:lnTo>
                <a:lnTo>
                  <a:pt x="40" y="0"/>
                </a:lnTo>
                <a:lnTo>
                  <a:pt x="0" y="31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63" name="Freeform 215"/>
          <p:cNvSpPr>
            <a:spLocks/>
          </p:cNvSpPr>
          <p:nvPr/>
        </p:nvSpPr>
        <p:spPr bwMode="auto">
          <a:xfrm>
            <a:off x="3302000" y="1833563"/>
            <a:ext cx="207963" cy="15875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485" y="31"/>
              </a:cxn>
              <a:cxn ang="0">
                <a:pos x="525" y="0"/>
              </a:cxn>
              <a:cxn ang="0">
                <a:pos x="39" y="0"/>
              </a:cxn>
              <a:cxn ang="0">
                <a:pos x="0" y="31"/>
              </a:cxn>
            </a:cxnLst>
            <a:rect l="0" t="0" r="r" b="b"/>
            <a:pathLst>
              <a:path w="525" h="31">
                <a:moveTo>
                  <a:pt x="0" y="31"/>
                </a:moveTo>
                <a:lnTo>
                  <a:pt x="485" y="31"/>
                </a:lnTo>
                <a:lnTo>
                  <a:pt x="525" y="0"/>
                </a:lnTo>
                <a:lnTo>
                  <a:pt x="39" y="0"/>
                </a:lnTo>
                <a:lnTo>
                  <a:pt x="0" y="31"/>
                </a:lnTo>
                <a:close/>
              </a:path>
            </a:pathLst>
          </a:custGeom>
          <a:solidFill>
            <a:srgbClr val="BF5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64" name="Freeform 216"/>
          <p:cNvSpPr>
            <a:spLocks/>
          </p:cNvSpPr>
          <p:nvPr/>
        </p:nvSpPr>
        <p:spPr bwMode="auto">
          <a:xfrm>
            <a:off x="3302000" y="1833563"/>
            <a:ext cx="207963" cy="15875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485" y="31"/>
              </a:cxn>
              <a:cxn ang="0">
                <a:pos x="525" y="0"/>
              </a:cxn>
              <a:cxn ang="0">
                <a:pos x="39" y="0"/>
              </a:cxn>
              <a:cxn ang="0">
                <a:pos x="0" y="31"/>
              </a:cxn>
            </a:cxnLst>
            <a:rect l="0" t="0" r="r" b="b"/>
            <a:pathLst>
              <a:path w="525" h="31">
                <a:moveTo>
                  <a:pt x="0" y="31"/>
                </a:moveTo>
                <a:lnTo>
                  <a:pt x="485" y="31"/>
                </a:lnTo>
                <a:lnTo>
                  <a:pt x="525" y="0"/>
                </a:lnTo>
                <a:lnTo>
                  <a:pt x="39" y="0"/>
                </a:lnTo>
                <a:lnTo>
                  <a:pt x="0" y="31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65" name="Rectangle 217"/>
          <p:cNvSpPr>
            <a:spLocks noChangeArrowheads="1"/>
          </p:cNvSpPr>
          <p:nvPr/>
        </p:nvSpPr>
        <p:spPr bwMode="auto">
          <a:xfrm>
            <a:off x="3302000" y="1849438"/>
            <a:ext cx="192088" cy="239712"/>
          </a:xfrm>
          <a:prstGeom prst="rect">
            <a:avLst/>
          </a:prstGeom>
          <a:solidFill>
            <a:srgbClr val="FF8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66" name="Rectangle 218"/>
          <p:cNvSpPr>
            <a:spLocks noChangeArrowheads="1"/>
          </p:cNvSpPr>
          <p:nvPr/>
        </p:nvSpPr>
        <p:spPr bwMode="auto">
          <a:xfrm>
            <a:off x="3306763" y="1854200"/>
            <a:ext cx="182562" cy="2301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67" name="Freeform 219"/>
          <p:cNvSpPr>
            <a:spLocks/>
          </p:cNvSpPr>
          <p:nvPr/>
        </p:nvSpPr>
        <p:spPr bwMode="auto">
          <a:xfrm>
            <a:off x="3687763" y="1833563"/>
            <a:ext cx="15875" cy="255587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0" y="484"/>
              </a:cxn>
              <a:cxn ang="0">
                <a:pos x="40" y="452"/>
              </a:cxn>
              <a:cxn ang="0">
                <a:pos x="40" y="0"/>
              </a:cxn>
              <a:cxn ang="0">
                <a:pos x="0" y="31"/>
              </a:cxn>
            </a:cxnLst>
            <a:rect l="0" t="0" r="r" b="b"/>
            <a:pathLst>
              <a:path w="40" h="484">
                <a:moveTo>
                  <a:pt x="0" y="31"/>
                </a:moveTo>
                <a:lnTo>
                  <a:pt x="0" y="484"/>
                </a:lnTo>
                <a:lnTo>
                  <a:pt x="40" y="452"/>
                </a:lnTo>
                <a:lnTo>
                  <a:pt x="40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404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68" name="Freeform 220"/>
          <p:cNvSpPr>
            <a:spLocks/>
          </p:cNvSpPr>
          <p:nvPr/>
        </p:nvSpPr>
        <p:spPr bwMode="auto">
          <a:xfrm>
            <a:off x="3687763" y="1833563"/>
            <a:ext cx="15875" cy="255587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0" y="484"/>
              </a:cxn>
              <a:cxn ang="0">
                <a:pos x="40" y="452"/>
              </a:cxn>
              <a:cxn ang="0">
                <a:pos x="40" y="0"/>
              </a:cxn>
              <a:cxn ang="0">
                <a:pos x="0" y="31"/>
              </a:cxn>
            </a:cxnLst>
            <a:rect l="0" t="0" r="r" b="b"/>
            <a:pathLst>
              <a:path w="40" h="484">
                <a:moveTo>
                  <a:pt x="0" y="31"/>
                </a:moveTo>
                <a:lnTo>
                  <a:pt x="0" y="484"/>
                </a:lnTo>
                <a:lnTo>
                  <a:pt x="40" y="452"/>
                </a:lnTo>
                <a:lnTo>
                  <a:pt x="40" y="0"/>
                </a:lnTo>
                <a:lnTo>
                  <a:pt x="0" y="31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69" name="Freeform 221"/>
          <p:cNvSpPr>
            <a:spLocks/>
          </p:cNvSpPr>
          <p:nvPr/>
        </p:nvSpPr>
        <p:spPr bwMode="auto">
          <a:xfrm>
            <a:off x="3494088" y="1833563"/>
            <a:ext cx="209550" cy="15875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486" y="31"/>
              </a:cxn>
              <a:cxn ang="0">
                <a:pos x="526" y="0"/>
              </a:cxn>
              <a:cxn ang="0">
                <a:pos x="40" y="0"/>
              </a:cxn>
              <a:cxn ang="0">
                <a:pos x="0" y="31"/>
              </a:cxn>
            </a:cxnLst>
            <a:rect l="0" t="0" r="r" b="b"/>
            <a:pathLst>
              <a:path w="526" h="31">
                <a:moveTo>
                  <a:pt x="0" y="31"/>
                </a:moveTo>
                <a:lnTo>
                  <a:pt x="486" y="31"/>
                </a:lnTo>
                <a:lnTo>
                  <a:pt x="526" y="0"/>
                </a:lnTo>
                <a:lnTo>
                  <a:pt x="40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606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70" name="Freeform 222"/>
          <p:cNvSpPr>
            <a:spLocks/>
          </p:cNvSpPr>
          <p:nvPr/>
        </p:nvSpPr>
        <p:spPr bwMode="auto">
          <a:xfrm>
            <a:off x="3494088" y="1833563"/>
            <a:ext cx="209550" cy="15875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486" y="31"/>
              </a:cxn>
              <a:cxn ang="0">
                <a:pos x="526" y="0"/>
              </a:cxn>
              <a:cxn ang="0">
                <a:pos x="40" y="0"/>
              </a:cxn>
              <a:cxn ang="0">
                <a:pos x="0" y="31"/>
              </a:cxn>
            </a:cxnLst>
            <a:rect l="0" t="0" r="r" b="b"/>
            <a:pathLst>
              <a:path w="526" h="31">
                <a:moveTo>
                  <a:pt x="0" y="31"/>
                </a:moveTo>
                <a:lnTo>
                  <a:pt x="486" y="31"/>
                </a:lnTo>
                <a:lnTo>
                  <a:pt x="526" y="0"/>
                </a:lnTo>
                <a:lnTo>
                  <a:pt x="40" y="0"/>
                </a:lnTo>
                <a:lnTo>
                  <a:pt x="0" y="31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71" name="Rectangle 223"/>
          <p:cNvSpPr>
            <a:spLocks noChangeArrowheads="1"/>
          </p:cNvSpPr>
          <p:nvPr/>
        </p:nvSpPr>
        <p:spPr bwMode="auto">
          <a:xfrm>
            <a:off x="3494088" y="1849438"/>
            <a:ext cx="193675" cy="239712"/>
          </a:xfrm>
          <a:prstGeom prst="rect">
            <a:avLst/>
          </a:prstGeom>
          <a:solidFill>
            <a:srgbClr val="0080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72" name="Rectangle 224"/>
          <p:cNvSpPr>
            <a:spLocks noChangeArrowheads="1"/>
          </p:cNvSpPr>
          <p:nvPr/>
        </p:nvSpPr>
        <p:spPr bwMode="auto">
          <a:xfrm>
            <a:off x="3498850" y="1854200"/>
            <a:ext cx="184150" cy="2301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73" name="Freeform 225"/>
          <p:cNvSpPr>
            <a:spLocks/>
          </p:cNvSpPr>
          <p:nvPr/>
        </p:nvSpPr>
        <p:spPr bwMode="auto">
          <a:xfrm>
            <a:off x="3879850" y="1833563"/>
            <a:ext cx="15875" cy="255587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0" y="484"/>
              </a:cxn>
              <a:cxn ang="0">
                <a:pos x="40" y="452"/>
              </a:cxn>
              <a:cxn ang="0">
                <a:pos x="40" y="0"/>
              </a:cxn>
              <a:cxn ang="0">
                <a:pos x="0" y="31"/>
              </a:cxn>
            </a:cxnLst>
            <a:rect l="0" t="0" r="r" b="b"/>
            <a:pathLst>
              <a:path w="40" h="484">
                <a:moveTo>
                  <a:pt x="0" y="31"/>
                </a:moveTo>
                <a:lnTo>
                  <a:pt x="0" y="484"/>
                </a:lnTo>
                <a:lnTo>
                  <a:pt x="40" y="452"/>
                </a:lnTo>
                <a:lnTo>
                  <a:pt x="40" y="0"/>
                </a:lnTo>
                <a:lnTo>
                  <a:pt x="0" y="31"/>
                </a:lnTo>
                <a:close/>
              </a:path>
            </a:pathLst>
          </a:custGeom>
          <a:solidFill>
            <a:srgbClr val="7F5F3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74" name="Freeform 226"/>
          <p:cNvSpPr>
            <a:spLocks/>
          </p:cNvSpPr>
          <p:nvPr/>
        </p:nvSpPr>
        <p:spPr bwMode="auto">
          <a:xfrm>
            <a:off x="3879850" y="1833563"/>
            <a:ext cx="15875" cy="255587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0" y="484"/>
              </a:cxn>
              <a:cxn ang="0">
                <a:pos x="40" y="452"/>
              </a:cxn>
              <a:cxn ang="0">
                <a:pos x="40" y="0"/>
              </a:cxn>
              <a:cxn ang="0">
                <a:pos x="0" y="31"/>
              </a:cxn>
            </a:cxnLst>
            <a:rect l="0" t="0" r="r" b="b"/>
            <a:pathLst>
              <a:path w="40" h="484">
                <a:moveTo>
                  <a:pt x="0" y="31"/>
                </a:moveTo>
                <a:lnTo>
                  <a:pt x="0" y="484"/>
                </a:lnTo>
                <a:lnTo>
                  <a:pt x="40" y="452"/>
                </a:lnTo>
                <a:lnTo>
                  <a:pt x="40" y="0"/>
                </a:lnTo>
                <a:lnTo>
                  <a:pt x="0" y="31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75" name="Freeform 227"/>
          <p:cNvSpPr>
            <a:spLocks/>
          </p:cNvSpPr>
          <p:nvPr/>
        </p:nvSpPr>
        <p:spPr bwMode="auto">
          <a:xfrm>
            <a:off x="3687763" y="1833563"/>
            <a:ext cx="207962" cy="15875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486" y="31"/>
              </a:cxn>
              <a:cxn ang="0">
                <a:pos x="526" y="0"/>
              </a:cxn>
              <a:cxn ang="0">
                <a:pos x="40" y="0"/>
              </a:cxn>
              <a:cxn ang="0">
                <a:pos x="0" y="31"/>
              </a:cxn>
            </a:cxnLst>
            <a:rect l="0" t="0" r="r" b="b"/>
            <a:pathLst>
              <a:path w="526" h="31">
                <a:moveTo>
                  <a:pt x="0" y="31"/>
                </a:moveTo>
                <a:lnTo>
                  <a:pt x="486" y="31"/>
                </a:lnTo>
                <a:lnTo>
                  <a:pt x="526" y="0"/>
                </a:lnTo>
                <a:lnTo>
                  <a:pt x="40" y="0"/>
                </a:lnTo>
                <a:lnTo>
                  <a:pt x="0" y="31"/>
                </a:lnTo>
                <a:close/>
              </a:path>
            </a:pathLst>
          </a:custGeom>
          <a:solidFill>
            <a:srgbClr val="BF8F4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76" name="Freeform 228"/>
          <p:cNvSpPr>
            <a:spLocks/>
          </p:cNvSpPr>
          <p:nvPr/>
        </p:nvSpPr>
        <p:spPr bwMode="auto">
          <a:xfrm>
            <a:off x="3687763" y="1833563"/>
            <a:ext cx="207962" cy="15875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486" y="31"/>
              </a:cxn>
              <a:cxn ang="0">
                <a:pos x="526" y="0"/>
              </a:cxn>
              <a:cxn ang="0">
                <a:pos x="40" y="0"/>
              </a:cxn>
              <a:cxn ang="0">
                <a:pos x="0" y="31"/>
              </a:cxn>
            </a:cxnLst>
            <a:rect l="0" t="0" r="r" b="b"/>
            <a:pathLst>
              <a:path w="526" h="31">
                <a:moveTo>
                  <a:pt x="0" y="31"/>
                </a:moveTo>
                <a:lnTo>
                  <a:pt x="486" y="31"/>
                </a:lnTo>
                <a:lnTo>
                  <a:pt x="526" y="0"/>
                </a:lnTo>
                <a:lnTo>
                  <a:pt x="40" y="0"/>
                </a:lnTo>
                <a:lnTo>
                  <a:pt x="0" y="31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77" name="Rectangle 229"/>
          <p:cNvSpPr>
            <a:spLocks noChangeArrowheads="1"/>
          </p:cNvSpPr>
          <p:nvPr/>
        </p:nvSpPr>
        <p:spPr bwMode="auto">
          <a:xfrm>
            <a:off x="3687763" y="1849438"/>
            <a:ext cx="192087" cy="239712"/>
          </a:xfrm>
          <a:prstGeom prst="rect">
            <a:avLst/>
          </a:prstGeom>
          <a:solidFill>
            <a:srgbClr val="FFC06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78" name="Rectangle 230"/>
          <p:cNvSpPr>
            <a:spLocks noChangeArrowheads="1"/>
          </p:cNvSpPr>
          <p:nvPr/>
        </p:nvSpPr>
        <p:spPr bwMode="auto">
          <a:xfrm>
            <a:off x="3692525" y="1854200"/>
            <a:ext cx="182563" cy="2301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79" name="Freeform 231"/>
          <p:cNvSpPr>
            <a:spLocks/>
          </p:cNvSpPr>
          <p:nvPr/>
        </p:nvSpPr>
        <p:spPr bwMode="auto">
          <a:xfrm>
            <a:off x="4073525" y="1833563"/>
            <a:ext cx="15875" cy="255587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0" y="484"/>
              </a:cxn>
              <a:cxn ang="0">
                <a:pos x="40" y="452"/>
              </a:cxn>
              <a:cxn ang="0">
                <a:pos x="40" y="0"/>
              </a:cxn>
              <a:cxn ang="0">
                <a:pos x="0" y="31"/>
              </a:cxn>
            </a:cxnLst>
            <a:rect l="0" t="0" r="r" b="b"/>
            <a:pathLst>
              <a:path w="40" h="484">
                <a:moveTo>
                  <a:pt x="0" y="31"/>
                </a:moveTo>
                <a:lnTo>
                  <a:pt x="0" y="484"/>
                </a:lnTo>
                <a:lnTo>
                  <a:pt x="40" y="452"/>
                </a:lnTo>
                <a:lnTo>
                  <a:pt x="40" y="0"/>
                </a:lnTo>
                <a:lnTo>
                  <a:pt x="0" y="31"/>
                </a:lnTo>
                <a:close/>
              </a:path>
            </a:pathLst>
          </a:custGeom>
          <a:solidFill>
            <a:srgbClr val="7F7F5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80" name="Freeform 232"/>
          <p:cNvSpPr>
            <a:spLocks/>
          </p:cNvSpPr>
          <p:nvPr/>
        </p:nvSpPr>
        <p:spPr bwMode="auto">
          <a:xfrm>
            <a:off x="4073525" y="1833563"/>
            <a:ext cx="15875" cy="255587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0" y="484"/>
              </a:cxn>
              <a:cxn ang="0">
                <a:pos x="40" y="452"/>
              </a:cxn>
              <a:cxn ang="0">
                <a:pos x="40" y="0"/>
              </a:cxn>
              <a:cxn ang="0">
                <a:pos x="0" y="31"/>
              </a:cxn>
            </a:cxnLst>
            <a:rect l="0" t="0" r="r" b="b"/>
            <a:pathLst>
              <a:path w="40" h="484">
                <a:moveTo>
                  <a:pt x="0" y="31"/>
                </a:moveTo>
                <a:lnTo>
                  <a:pt x="0" y="484"/>
                </a:lnTo>
                <a:lnTo>
                  <a:pt x="40" y="452"/>
                </a:lnTo>
                <a:lnTo>
                  <a:pt x="40" y="0"/>
                </a:lnTo>
                <a:lnTo>
                  <a:pt x="0" y="31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81" name="Freeform 233"/>
          <p:cNvSpPr>
            <a:spLocks/>
          </p:cNvSpPr>
          <p:nvPr/>
        </p:nvSpPr>
        <p:spPr bwMode="auto">
          <a:xfrm>
            <a:off x="3879850" y="1833563"/>
            <a:ext cx="209550" cy="15875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486" y="31"/>
              </a:cxn>
              <a:cxn ang="0">
                <a:pos x="526" y="0"/>
              </a:cxn>
              <a:cxn ang="0">
                <a:pos x="40" y="0"/>
              </a:cxn>
              <a:cxn ang="0">
                <a:pos x="0" y="31"/>
              </a:cxn>
            </a:cxnLst>
            <a:rect l="0" t="0" r="r" b="b"/>
            <a:pathLst>
              <a:path w="526" h="31">
                <a:moveTo>
                  <a:pt x="0" y="31"/>
                </a:moveTo>
                <a:lnTo>
                  <a:pt x="486" y="31"/>
                </a:lnTo>
                <a:lnTo>
                  <a:pt x="526" y="0"/>
                </a:lnTo>
                <a:lnTo>
                  <a:pt x="40" y="0"/>
                </a:lnTo>
                <a:lnTo>
                  <a:pt x="0" y="31"/>
                </a:lnTo>
                <a:close/>
              </a:path>
            </a:pathLst>
          </a:custGeom>
          <a:solidFill>
            <a:srgbClr val="BFBF8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82" name="Freeform 234"/>
          <p:cNvSpPr>
            <a:spLocks/>
          </p:cNvSpPr>
          <p:nvPr/>
        </p:nvSpPr>
        <p:spPr bwMode="auto">
          <a:xfrm>
            <a:off x="3879850" y="1833563"/>
            <a:ext cx="209550" cy="15875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486" y="31"/>
              </a:cxn>
              <a:cxn ang="0">
                <a:pos x="526" y="0"/>
              </a:cxn>
              <a:cxn ang="0">
                <a:pos x="40" y="0"/>
              </a:cxn>
              <a:cxn ang="0">
                <a:pos x="0" y="31"/>
              </a:cxn>
            </a:cxnLst>
            <a:rect l="0" t="0" r="r" b="b"/>
            <a:pathLst>
              <a:path w="526" h="31">
                <a:moveTo>
                  <a:pt x="0" y="31"/>
                </a:moveTo>
                <a:lnTo>
                  <a:pt x="486" y="31"/>
                </a:lnTo>
                <a:lnTo>
                  <a:pt x="526" y="0"/>
                </a:lnTo>
                <a:lnTo>
                  <a:pt x="40" y="0"/>
                </a:lnTo>
                <a:lnTo>
                  <a:pt x="0" y="31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83" name="Rectangle 235"/>
          <p:cNvSpPr>
            <a:spLocks noChangeArrowheads="1"/>
          </p:cNvSpPr>
          <p:nvPr/>
        </p:nvSpPr>
        <p:spPr bwMode="auto">
          <a:xfrm>
            <a:off x="3879850" y="1849438"/>
            <a:ext cx="193675" cy="239712"/>
          </a:xfrm>
          <a:prstGeom prst="rect">
            <a:avLst/>
          </a:prstGeom>
          <a:solidFill>
            <a:srgbClr val="FFF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84" name="Rectangle 236"/>
          <p:cNvSpPr>
            <a:spLocks noChangeArrowheads="1"/>
          </p:cNvSpPr>
          <p:nvPr/>
        </p:nvSpPr>
        <p:spPr bwMode="auto">
          <a:xfrm>
            <a:off x="3884613" y="1854200"/>
            <a:ext cx="184150" cy="2301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85" name="Freeform 237"/>
          <p:cNvSpPr>
            <a:spLocks/>
          </p:cNvSpPr>
          <p:nvPr/>
        </p:nvSpPr>
        <p:spPr bwMode="auto">
          <a:xfrm>
            <a:off x="4330700" y="1833563"/>
            <a:ext cx="15875" cy="255587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0" y="484"/>
              </a:cxn>
              <a:cxn ang="0">
                <a:pos x="39" y="452"/>
              </a:cxn>
              <a:cxn ang="0">
                <a:pos x="39" y="0"/>
              </a:cxn>
              <a:cxn ang="0">
                <a:pos x="0" y="31"/>
              </a:cxn>
            </a:cxnLst>
            <a:rect l="0" t="0" r="r" b="b"/>
            <a:pathLst>
              <a:path w="39" h="484">
                <a:moveTo>
                  <a:pt x="0" y="31"/>
                </a:moveTo>
                <a:lnTo>
                  <a:pt x="0" y="484"/>
                </a:lnTo>
                <a:lnTo>
                  <a:pt x="39" y="452"/>
                </a:lnTo>
                <a:lnTo>
                  <a:pt x="39" y="0"/>
                </a:lnTo>
                <a:lnTo>
                  <a:pt x="0" y="31"/>
                </a:lnTo>
                <a:close/>
              </a:path>
            </a:pathLst>
          </a:custGeom>
          <a:solidFill>
            <a:srgbClr val="7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86" name="Freeform 238"/>
          <p:cNvSpPr>
            <a:spLocks/>
          </p:cNvSpPr>
          <p:nvPr/>
        </p:nvSpPr>
        <p:spPr bwMode="auto">
          <a:xfrm>
            <a:off x="4330700" y="1833563"/>
            <a:ext cx="15875" cy="255587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0" y="484"/>
              </a:cxn>
              <a:cxn ang="0">
                <a:pos x="39" y="452"/>
              </a:cxn>
              <a:cxn ang="0">
                <a:pos x="39" y="0"/>
              </a:cxn>
              <a:cxn ang="0">
                <a:pos x="0" y="31"/>
              </a:cxn>
            </a:cxnLst>
            <a:rect l="0" t="0" r="r" b="b"/>
            <a:pathLst>
              <a:path w="39" h="484">
                <a:moveTo>
                  <a:pt x="0" y="31"/>
                </a:moveTo>
                <a:lnTo>
                  <a:pt x="0" y="484"/>
                </a:lnTo>
                <a:lnTo>
                  <a:pt x="39" y="452"/>
                </a:lnTo>
                <a:lnTo>
                  <a:pt x="39" y="0"/>
                </a:lnTo>
                <a:lnTo>
                  <a:pt x="0" y="31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87" name="Freeform 239"/>
          <p:cNvSpPr>
            <a:spLocks/>
          </p:cNvSpPr>
          <p:nvPr/>
        </p:nvSpPr>
        <p:spPr bwMode="auto">
          <a:xfrm>
            <a:off x="4073525" y="1833563"/>
            <a:ext cx="273050" cy="15875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648" y="31"/>
              </a:cxn>
              <a:cxn ang="0">
                <a:pos x="687" y="0"/>
              </a:cxn>
              <a:cxn ang="0">
                <a:pos x="40" y="0"/>
              </a:cxn>
              <a:cxn ang="0">
                <a:pos x="0" y="31"/>
              </a:cxn>
            </a:cxnLst>
            <a:rect l="0" t="0" r="r" b="b"/>
            <a:pathLst>
              <a:path w="687" h="31">
                <a:moveTo>
                  <a:pt x="0" y="31"/>
                </a:moveTo>
                <a:lnTo>
                  <a:pt x="648" y="31"/>
                </a:lnTo>
                <a:lnTo>
                  <a:pt x="687" y="0"/>
                </a:lnTo>
                <a:lnTo>
                  <a:pt x="40" y="0"/>
                </a:lnTo>
                <a:lnTo>
                  <a:pt x="0" y="31"/>
                </a:lnTo>
                <a:close/>
              </a:path>
            </a:pathLst>
          </a:custGeom>
          <a:solidFill>
            <a:srgbClr val="B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88" name="Freeform 240"/>
          <p:cNvSpPr>
            <a:spLocks/>
          </p:cNvSpPr>
          <p:nvPr/>
        </p:nvSpPr>
        <p:spPr bwMode="auto">
          <a:xfrm>
            <a:off x="4073525" y="1833563"/>
            <a:ext cx="273050" cy="15875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648" y="31"/>
              </a:cxn>
              <a:cxn ang="0">
                <a:pos x="687" y="0"/>
              </a:cxn>
              <a:cxn ang="0">
                <a:pos x="40" y="0"/>
              </a:cxn>
              <a:cxn ang="0">
                <a:pos x="0" y="31"/>
              </a:cxn>
            </a:cxnLst>
            <a:rect l="0" t="0" r="r" b="b"/>
            <a:pathLst>
              <a:path w="687" h="31">
                <a:moveTo>
                  <a:pt x="0" y="31"/>
                </a:moveTo>
                <a:lnTo>
                  <a:pt x="648" y="31"/>
                </a:lnTo>
                <a:lnTo>
                  <a:pt x="687" y="0"/>
                </a:lnTo>
                <a:lnTo>
                  <a:pt x="40" y="0"/>
                </a:lnTo>
                <a:lnTo>
                  <a:pt x="0" y="31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89" name="Rectangle 241"/>
          <p:cNvSpPr>
            <a:spLocks noChangeArrowheads="1"/>
          </p:cNvSpPr>
          <p:nvPr/>
        </p:nvSpPr>
        <p:spPr bwMode="auto">
          <a:xfrm>
            <a:off x="4073525" y="1849438"/>
            <a:ext cx="257175" cy="23971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90" name="Rectangle 242"/>
          <p:cNvSpPr>
            <a:spLocks noChangeArrowheads="1"/>
          </p:cNvSpPr>
          <p:nvPr/>
        </p:nvSpPr>
        <p:spPr bwMode="auto">
          <a:xfrm>
            <a:off x="4078288" y="1854200"/>
            <a:ext cx="247650" cy="2301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91" name="Freeform 243"/>
          <p:cNvSpPr>
            <a:spLocks/>
          </p:cNvSpPr>
          <p:nvPr/>
        </p:nvSpPr>
        <p:spPr bwMode="auto">
          <a:xfrm>
            <a:off x="4652963" y="1833563"/>
            <a:ext cx="14287" cy="255587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0" y="484"/>
              </a:cxn>
              <a:cxn ang="0">
                <a:pos x="38" y="452"/>
              </a:cxn>
              <a:cxn ang="0">
                <a:pos x="38" y="0"/>
              </a:cxn>
              <a:cxn ang="0">
                <a:pos x="0" y="31"/>
              </a:cxn>
            </a:cxnLst>
            <a:rect l="0" t="0" r="r" b="b"/>
            <a:pathLst>
              <a:path w="38" h="484">
                <a:moveTo>
                  <a:pt x="0" y="31"/>
                </a:moveTo>
                <a:lnTo>
                  <a:pt x="0" y="484"/>
                </a:lnTo>
                <a:lnTo>
                  <a:pt x="38" y="452"/>
                </a:lnTo>
                <a:lnTo>
                  <a:pt x="38" y="0"/>
                </a:lnTo>
                <a:lnTo>
                  <a:pt x="0" y="31"/>
                </a:lnTo>
                <a:close/>
              </a:path>
            </a:pathLst>
          </a:custGeom>
          <a:solidFill>
            <a:srgbClr val="7F7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92" name="Freeform 244"/>
          <p:cNvSpPr>
            <a:spLocks/>
          </p:cNvSpPr>
          <p:nvPr/>
        </p:nvSpPr>
        <p:spPr bwMode="auto">
          <a:xfrm>
            <a:off x="4652963" y="1833563"/>
            <a:ext cx="14287" cy="255587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0" y="484"/>
              </a:cxn>
              <a:cxn ang="0">
                <a:pos x="38" y="452"/>
              </a:cxn>
              <a:cxn ang="0">
                <a:pos x="38" y="0"/>
              </a:cxn>
              <a:cxn ang="0">
                <a:pos x="0" y="31"/>
              </a:cxn>
            </a:cxnLst>
            <a:rect l="0" t="0" r="r" b="b"/>
            <a:pathLst>
              <a:path w="38" h="484">
                <a:moveTo>
                  <a:pt x="0" y="31"/>
                </a:moveTo>
                <a:lnTo>
                  <a:pt x="0" y="484"/>
                </a:lnTo>
                <a:lnTo>
                  <a:pt x="38" y="452"/>
                </a:lnTo>
                <a:lnTo>
                  <a:pt x="38" y="0"/>
                </a:lnTo>
                <a:lnTo>
                  <a:pt x="0" y="31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93" name="Freeform 245"/>
          <p:cNvSpPr>
            <a:spLocks/>
          </p:cNvSpPr>
          <p:nvPr/>
        </p:nvSpPr>
        <p:spPr bwMode="auto">
          <a:xfrm>
            <a:off x="4330700" y="1833563"/>
            <a:ext cx="336550" cy="15875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811" y="31"/>
              </a:cxn>
              <a:cxn ang="0">
                <a:pos x="849" y="0"/>
              </a:cxn>
              <a:cxn ang="0">
                <a:pos x="39" y="0"/>
              </a:cxn>
              <a:cxn ang="0">
                <a:pos x="0" y="31"/>
              </a:cxn>
            </a:cxnLst>
            <a:rect l="0" t="0" r="r" b="b"/>
            <a:pathLst>
              <a:path w="849" h="31">
                <a:moveTo>
                  <a:pt x="0" y="31"/>
                </a:moveTo>
                <a:lnTo>
                  <a:pt x="811" y="31"/>
                </a:lnTo>
                <a:lnTo>
                  <a:pt x="849" y="0"/>
                </a:lnTo>
                <a:lnTo>
                  <a:pt x="39" y="0"/>
                </a:lnTo>
                <a:lnTo>
                  <a:pt x="0" y="31"/>
                </a:lnTo>
                <a:close/>
              </a:path>
            </a:pathLst>
          </a:custGeom>
          <a:solidFill>
            <a:srgbClr val="BFB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94" name="Freeform 246"/>
          <p:cNvSpPr>
            <a:spLocks/>
          </p:cNvSpPr>
          <p:nvPr/>
        </p:nvSpPr>
        <p:spPr bwMode="auto">
          <a:xfrm>
            <a:off x="4330700" y="1833563"/>
            <a:ext cx="336550" cy="15875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811" y="31"/>
              </a:cxn>
              <a:cxn ang="0">
                <a:pos x="849" y="0"/>
              </a:cxn>
              <a:cxn ang="0">
                <a:pos x="39" y="0"/>
              </a:cxn>
              <a:cxn ang="0">
                <a:pos x="0" y="31"/>
              </a:cxn>
            </a:cxnLst>
            <a:rect l="0" t="0" r="r" b="b"/>
            <a:pathLst>
              <a:path w="849" h="31">
                <a:moveTo>
                  <a:pt x="0" y="31"/>
                </a:moveTo>
                <a:lnTo>
                  <a:pt x="811" y="31"/>
                </a:lnTo>
                <a:lnTo>
                  <a:pt x="849" y="0"/>
                </a:lnTo>
                <a:lnTo>
                  <a:pt x="39" y="0"/>
                </a:lnTo>
                <a:lnTo>
                  <a:pt x="0" y="31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95" name="Rectangle 247"/>
          <p:cNvSpPr>
            <a:spLocks noChangeArrowheads="1"/>
          </p:cNvSpPr>
          <p:nvPr/>
        </p:nvSpPr>
        <p:spPr bwMode="auto">
          <a:xfrm>
            <a:off x="4330700" y="1849438"/>
            <a:ext cx="322263" cy="2397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96" name="Rectangle 248"/>
          <p:cNvSpPr>
            <a:spLocks noChangeArrowheads="1"/>
          </p:cNvSpPr>
          <p:nvPr/>
        </p:nvSpPr>
        <p:spPr bwMode="auto">
          <a:xfrm>
            <a:off x="4335463" y="1854200"/>
            <a:ext cx="312737" cy="2301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97" name="Freeform 249"/>
          <p:cNvSpPr>
            <a:spLocks/>
          </p:cNvSpPr>
          <p:nvPr/>
        </p:nvSpPr>
        <p:spPr bwMode="auto">
          <a:xfrm>
            <a:off x="4973638" y="1833563"/>
            <a:ext cx="15875" cy="255587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0" y="484"/>
              </a:cxn>
              <a:cxn ang="0">
                <a:pos x="39" y="452"/>
              </a:cxn>
              <a:cxn ang="0">
                <a:pos x="39" y="0"/>
              </a:cxn>
              <a:cxn ang="0">
                <a:pos x="0" y="31"/>
              </a:cxn>
            </a:cxnLst>
            <a:rect l="0" t="0" r="r" b="b"/>
            <a:pathLst>
              <a:path w="39" h="484">
                <a:moveTo>
                  <a:pt x="0" y="31"/>
                </a:moveTo>
                <a:lnTo>
                  <a:pt x="0" y="484"/>
                </a:lnTo>
                <a:lnTo>
                  <a:pt x="39" y="452"/>
                </a:lnTo>
                <a:lnTo>
                  <a:pt x="39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7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98" name="Freeform 250"/>
          <p:cNvSpPr>
            <a:spLocks/>
          </p:cNvSpPr>
          <p:nvPr/>
        </p:nvSpPr>
        <p:spPr bwMode="auto">
          <a:xfrm>
            <a:off x="4973638" y="1833563"/>
            <a:ext cx="15875" cy="255587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0" y="484"/>
              </a:cxn>
              <a:cxn ang="0">
                <a:pos x="39" y="452"/>
              </a:cxn>
              <a:cxn ang="0">
                <a:pos x="39" y="0"/>
              </a:cxn>
              <a:cxn ang="0">
                <a:pos x="0" y="31"/>
              </a:cxn>
            </a:cxnLst>
            <a:rect l="0" t="0" r="r" b="b"/>
            <a:pathLst>
              <a:path w="39" h="484">
                <a:moveTo>
                  <a:pt x="0" y="31"/>
                </a:moveTo>
                <a:lnTo>
                  <a:pt x="0" y="484"/>
                </a:lnTo>
                <a:lnTo>
                  <a:pt x="39" y="452"/>
                </a:lnTo>
                <a:lnTo>
                  <a:pt x="39" y="0"/>
                </a:lnTo>
                <a:lnTo>
                  <a:pt x="0" y="31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99" name="Freeform 251"/>
          <p:cNvSpPr>
            <a:spLocks/>
          </p:cNvSpPr>
          <p:nvPr/>
        </p:nvSpPr>
        <p:spPr bwMode="auto">
          <a:xfrm>
            <a:off x="4652963" y="1833563"/>
            <a:ext cx="336550" cy="15875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809" y="31"/>
              </a:cxn>
              <a:cxn ang="0">
                <a:pos x="848" y="0"/>
              </a:cxn>
              <a:cxn ang="0">
                <a:pos x="38" y="0"/>
              </a:cxn>
              <a:cxn ang="0">
                <a:pos x="0" y="31"/>
              </a:cxn>
            </a:cxnLst>
            <a:rect l="0" t="0" r="r" b="b"/>
            <a:pathLst>
              <a:path w="848" h="31">
                <a:moveTo>
                  <a:pt x="0" y="31"/>
                </a:moveTo>
                <a:lnTo>
                  <a:pt x="809" y="31"/>
                </a:lnTo>
                <a:lnTo>
                  <a:pt x="848" y="0"/>
                </a:lnTo>
                <a:lnTo>
                  <a:pt x="38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B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00" name="Freeform 252"/>
          <p:cNvSpPr>
            <a:spLocks/>
          </p:cNvSpPr>
          <p:nvPr/>
        </p:nvSpPr>
        <p:spPr bwMode="auto">
          <a:xfrm>
            <a:off x="4652963" y="1833563"/>
            <a:ext cx="336550" cy="15875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809" y="31"/>
              </a:cxn>
              <a:cxn ang="0">
                <a:pos x="848" y="0"/>
              </a:cxn>
              <a:cxn ang="0">
                <a:pos x="38" y="0"/>
              </a:cxn>
              <a:cxn ang="0">
                <a:pos x="0" y="31"/>
              </a:cxn>
            </a:cxnLst>
            <a:rect l="0" t="0" r="r" b="b"/>
            <a:pathLst>
              <a:path w="848" h="31">
                <a:moveTo>
                  <a:pt x="0" y="31"/>
                </a:moveTo>
                <a:lnTo>
                  <a:pt x="809" y="31"/>
                </a:lnTo>
                <a:lnTo>
                  <a:pt x="848" y="0"/>
                </a:lnTo>
                <a:lnTo>
                  <a:pt x="38" y="0"/>
                </a:lnTo>
                <a:lnTo>
                  <a:pt x="0" y="31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01" name="Rectangle 253"/>
          <p:cNvSpPr>
            <a:spLocks noChangeArrowheads="1"/>
          </p:cNvSpPr>
          <p:nvPr/>
        </p:nvSpPr>
        <p:spPr bwMode="auto">
          <a:xfrm>
            <a:off x="4652963" y="1849438"/>
            <a:ext cx="320675" cy="239712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02" name="Rectangle 254"/>
          <p:cNvSpPr>
            <a:spLocks noChangeArrowheads="1"/>
          </p:cNvSpPr>
          <p:nvPr/>
        </p:nvSpPr>
        <p:spPr bwMode="auto">
          <a:xfrm>
            <a:off x="4657725" y="1854200"/>
            <a:ext cx="311150" cy="2301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03" name="Freeform 255"/>
          <p:cNvSpPr>
            <a:spLocks/>
          </p:cNvSpPr>
          <p:nvPr/>
        </p:nvSpPr>
        <p:spPr bwMode="auto">
          <a:xfrm>
            <a:off x="5295900" y="1833563"/>
            <a:ext cx="14288" cy="255587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0" y="484"/>
              </a:cxn>
              <a:cxn ang="0">
                <a:pos x="38" y="452"/>
              </a:cxn>
              <a:cxn ang="0">
                <a:pos x="38" y="0"/>
              </a:cxn>
              <a:cxn ang="0">
                <a:pos x="0" y="31"/>
              </a:cxn>
            </a:cxnLst>
            <a:rect l="0" t="0" r="r" b="b"/>
            <a:pathLst>
              <a:path w="38" h="484">
                <a:moveTo>
                  <a:pt x="0" y="31"/>
                </a:moveTo>
                <a:lnTo>
                  <a:pt x="0" y="484"/>
                </a:lnTo>
                <a:lnTo>
                  <a:pt x="38" y="452"/>
                </a:lnTo>
                <a:lnTo>
                  <a:pt x="38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7F7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04" name="Freeform 256"/>
          <p:cNvSpPr>
            <a:spLocks/>
          </p:cNvSpPr>
          <p:nvPr/>
        </p:nvSpPr>
        <p:spPr bwMode="auto">
          <a:xfrm>
            <a:off x="5295900" y="1833563"/>
            <a:ext cx="14288" cy="255587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0" y="484"/>
              </a:cxn>
              <a:cxn ang="0">
                <a:pos x="38" y="452"/>
              </a:cxn>
              <a:cxn ang="0">
                <a:pos x="38" y="0"/>
              </a:cxn>
              <a:cxn ang="0">
                <a:pos x="0" y="31"/>
              </a:cxn>
            </a:cxnLst>
            <a:rect l="0" t="0" r="r" b="b"/>
            <a:pathLst>
              <a:path w="38" h="484">
                <a:moveTo>
                  <a:pt x="0" y="31"/>
                </a:moveTo>
                <a:lnTo>
                  <a:pt x="0" y="484"/>
                </a:lnTo>
                <a:lnTo>
                  <a:pt x="38" y="452"/>
                </a:lnTo>
                <a:lnTo>
                  <a:pt x="38" y="0"/>
                </a:lnTo>
                <a:lnTo>
                  <a:pt x="0" y="31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05" name="Freeform 257"/>
          <p:cNvSpPr>
            <a:spLocks/>
          </p:cNvSpPr>
          <p:nvPr/>
        </p:nvSpPr>
        <p:spPr bwMode="auto">
          <a:xfrm>
            <a:off x="4973638" y="1833563"/>
            <a:ext cx="336550" cy="15875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811" y="31"/>
              </a:cxn>
              <a:cxn ang="0">
                <a:pos x="849" y="0"/>
              </a:cxn>
              <a:cxn ang="0">
                <a:pos x="39" y="0"/>
              </a:cxn>
              <a:cxn ang="0">
                <a:pos x="0" y="31"/>
              </a:cxn>
            </a:cxnLst>
            <a:rect l="0" t="0" r="r" b="b"/>
            <a:pathLst>
              <a:path w="849" h="31">
                <a:moveTo>
                  <a:pt x="0" y="31"/>
                </a:moveTo>
                <a:lnTo>
                  <a:pt x="811" y="31"/>
                </a:lnTo>
                <a:lnTo>
                  <a:pt x="849" y="0"/>
                </a:lnTo>
                <a:lnTo>
                  <a:pt x="39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BFB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06" name="Freeform 258"/>
          <p:cNvSpPr>
            <a:spLocks/>
          </p:cNvSpPr>
          <p:nvPr/>
        </p:nvSpPr>
        <p:spPr bwMode="auto">
          <a:xfrm>
            <a:off x="4973638" y="1833563"/>
            <a:ext cx="336550" cy="15875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811" y="31"/>
              </a:cxn>
              <a:cxn ang="0">
                <a:pos x="849" y="0"/>
              </a:cxn>
              <a:cxn ang="0">
                <a:pos x="39" y="0"/>
              </a:cxn>
              <a:cxn ang="0">
                <a:pos x="0" y="31"/>
              </a:cxn>
            </a:cxnLst>
            <a:rect l="0" t="0" r="r" b="b"/>
            <a:pathLst>
              <a:path w="849" h="31">
                <a:moveTo>
                  <a:pt x="0" y="31"/>
                </a:moveTo>
                <a:lnTo>
                  <a:pt x="811" y="31"/>
                </a:lnTo>
                <a:lnTo>
                  <a:pt x="849" y="0"/>
                </a:lnTo>
                <a:lnTo>
                  <a:pt x="39" y="0"/>
                </a:lnTo>
                <a:lnTo>
                  <a:pt x="0" y="31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07" name="Rectangle 259"/>
          <p:cNvSpPr>
            <a:spLocks noChangeArrowheads="1"/>
          </p:cNvSpPr>
          <p:nvPr/>
        </p:nvSpPr>
        <p:spPr bwMode="auto">
          <a:xfrm>
            <a:off x="4973638" y="1849438"/>
            <a:ext cx="322262" cy="239712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08" name="Rectangle 260"/>
          <p:cNvSpPr>
            <a:spLocks noChangeArrowheads="1"/>
          </p:cNvSpPr>
          <p:nvPr/>
        </p:nvSpPr>
        <p:spPr bwMode="auto">
          <a:xfrm>
            <a:off x="4978400" y="1854200"/>
            <a:ext cx="312738" cy="2301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09" name="Freeform 261"/>
          <p:cNvSpPr>
            <a:spLocks/>
          </p:cNvSpPr>
          <p:nvPr/>
        </p:nvSpPr>
        <p:spPr bwMode="auto">
          <a:xfrm>
            <a:off x="5937250" y="1833563"/>
            <a:ext cx="15875" cy="255587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0" y="484"/>
              </a:cxn>
              <a:cxn ang="0">
                <a:pos x="38" y="452"/>
              </a:cxn>
              <a:cxn ang="0">
                <a:pos x="38" y="0"/>
              </a:cxn>
              <a:cxn ang="0">
                <a:pos x="0" y="31"/>
              </a:cxn>
            </a:cxnLst>
            <a:rect l="0" t="0" r="r" b="b"/>
            <a:pathLst>
              <a:path w="38" h="484">
                <a:moveTo>
                  <a:pt x="0" y="31"/>
                </a:moveTo>
                <a:lnTo>
                  <a:pt x="0" y="484"/>
                </a:lnTo>
                <a:lnTo>
                  <a:pt x="38" y="452"/>
                </a:lnTo>
                <a:lnTo>
                  <a:pt x="38" y="0"/>
                </a:lnTo>
                <a:lnTo>
                  <a:pt x="0" y="31"/>
                </a:lnTo>
                <a:close/>
              </a:path>
            </a:pathLst>
          </a:custGeom>
          <a:solidFill>
            <a:srgbClr val="7F007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10" name="Freeform 262"/>
          <p:cNvSpPr>
            <a:spLocks/>
          </p:cNvSpPr>
          <p:nvPr/>
        </p:nvSpPr>
        <p:spPr bwMode="auto">
          <a:xfrm>
            <a:off x="5937250" y="1833563"/>
            <a:ext cx="15875" cy="255587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0" y="484"/>
              </a:cxn>
              <a:cxn ang="0">
                <a:pos x="38" y="452"/>
              </a:cxn>
              <a:cxn ang="0">
                <a:pos x="38" y="0"/>
              </a:cxn>
              <a:cxn ang="0">
                <a:pos x="0" y="31"/>
              </a:cxn>
            </a:cxnLst>
            <a:rect l="0" t="0" r="r" b="b"/>
            <a:pathLst>
              <a:path w="38" h="484">
                <a:moveTo>
                  <a:pt x="0" y="31"/>
                </a:moveTo>
                <a:lnTo>
                  <a:pt x="0" y="484"/>
                </a:lnTo>
                <a:lnTo>
                  <a:pt x="38" y="452"/>
                </a:lnTo>
                <a:lnTo>
                  <a:pt x="38" y="0"/>
                </a:lnTo>
                <a:lnTo>
                  <a:pt x="0" y="31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11" name="Freeform 263"/>
          <p:cNvSpPr>
            <a:spLocks/>
          </p:cNvSpPr>
          <p:nvPr/>
        </p:nvSpPr>
        <p:spPr bwMode="auto">
          <a:xfrm>
            <a:off x="5295900" y="1833563"/>
            <a:ext cx="657225" cy="15875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1620" y="31"/>
              </a:cxn>
              <a:cxn ang="0">
                <a:pos x="1658" y="0"/>
              </a:cxn>
              <a:cxn ang="0">
                <a:pos x="38" y="0"/>
              </a:cxn>
              <a:cxn ang="0">
                <a:pos x="0" y="31"/>
              </a:cxn>
            </a:cxnLst>
            <a:rect l="0" t="0" r="r" b="b"/>
            <a:pathLst>
              <a:path w="1658" h="31">
                <a:moveTo>
                  <a:pt x="0" y="31"/>
                </a:moveTo>
                <a:lnTo>
                  <a:pt x="1620" y="31"/>
                </a:lnTo>
                <a:lnTo>
                  <a:pt x="1658" y="0"/>
                </a:lnTo>
                <a:lnTo>
                  <a:pt x="38" y="0"/>
                </a:lnTo>
                <a:lnTo>
                  <a:pt x="0" y="31"/>
                </a:lnTo>
                <a:close/>
              </a:path>
            </a:pathLst>
          </a:custGeom>
          <a:solidFill>
            <a:srgbClr val="BF00B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12" name="Freeform 264"/>
          <p:cNvSpPr>
            <a:spLocks/>
          </p:cNvSpPr>
          <p:nvPr/>
        </p:nvSpPr>
        <p:spPr bwMode="auto">
          <a:xfrm>
            <a:off x="5295900" y="1833563"/>
            <a:ext cx="657225" cy="15875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1620" y="31"/>
              </a:cxn>
              <a:cxn ang="0">
                <a:pos x="1658" y="0"/>
              </a:cxn>
              <a:cxn ang="0">
                <a:pos x="38" y="0"/>
              </a:cxn>
              <a:cxn ang="0">
                <a:pos x="0" y="31"/>
              </a:cxn>
            </a:cxnLst>
            <a:rect l="0" t="0" r="r" b="b"/>
            <a:pathLst>
              <a:path w="1658" h="31">
                <a:moveTo>
                  <a:pt x="0" y="31"/>
                </a:moveTo>
                <a:lnTo>
                  <a:pt x="1620" y="31"/>
                </a:lnTo>
                <a:lnTo>
                  <a:pt x="1658" y="0"/>
                </a:lnTo>
                <a:lnTo>
                  <a:pt x="38" y="0"/>
                </a:lnTo>
                <a:lnTo>
                  <a:pt x="0" y="31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13" name="Rectangle 265"/>
          <p:cNvSpPr>
            <a:spLocks noChangeArrowheads="1"/>
          </p:cNvSpPr>
          <p:nvPr/>
        </p:nvSpPr>
        <p:spPr bwMode="auto">
          <a:xfrm>
            <a:off x="5295900" y="1849438"/>
            <a:ext cx="641350" cy="239712"/>
          </a:xfrm>
          <a:prstGeom prst="rect">
            <a:avLst/>
          </a:prstGeom>
          <a:solidFill>
            <a:srgbClr val="FF00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14" name="Rectangle 266"/>
          <p:cNvSpPr>
            <a:spLocks noChangeArrowheads="1"/>
          </p:cNvSpPr>
          <p:nvPr/>
        </p:nvSpPr>
        <p:spPr bwMode="auto">
          <a:xfrm>
            <a:off x="5300663" y="1854200"/>
            <a:ext cx="631825" cy="2301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15" name="Freeform 267"/>
          <p:cNvSpPr>
            <a:spLocks/>
          </p:cNvSpPr>
          <p:nvPr/>
        </p:nvSpPr>
        <p:spPr bwMode="auto">
          <a:xfrm>
            <a:off x="6708775" y="1833563"/>
            <a:ext cx="15875" cy="255587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0" y="484"/>
              </a:cxn>
              <a:cxn ang="0">
                <a:pos x="38" y="452"/>
              </a:cxn>
              <a:cxn ang="0">
                <a:pos x="38" y="0"/>
              </a:cxn>
              <a:cxn ang="0">
                <a:pos x="0" y="31"/>
              </a:cxn>
            </a:cxnLst>
            <a:rect l="0" t="0" r="r" b="b"/>
            <a:pathLst>
              <a:path w="38" h="484">
                <a:moveTo>
                  <a:pt x="0" y="31"/>
                </a:moveTo>
                <a:lnTo>
                  <a:pt x="0" y="484"/>
                </a:lnTo>
                <a:lnTo>
                  <a:pt x="38" y="452"/>
                </a:lnTo>
                <a:lnTo>
                  <a:pt x="38" y="0"/>
                </a:lnTo>
                <a:lnTo>
                  <a:pt x="0" y="31"/>
                </a:lnTo>
                <a:close/>
              </a:path>
            </a:pathLst>
          </a:custGeom>
          <a:solidFill>
            <a:srgbClr val="40404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16" name="Freeform 268"/>
          <p:cNvSpPr>
            <a:spLocks/>
          </p:cNvSpPr>
          <p:nvPr/>
        </p:nvSpPr>
        <p:spPr bwMode="auto">
          <a:xfrm>
            <a:off x="6708775" y="1833563"/>
            <a:ext cx="15875" cy="255587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0" y="484"/>
              </a:cxn>
              <a:cxn ang="0">
                <a:pos x="38" y="452"/>
              </a:cxn>
              <a:cxn ang="0">
                <a:pos x="38" y="0"/>
              </a:cxn>
              <a:cxn ang="0">
                <a:pos x="0" y="31"/>
              </a:cxn>
            </a:cxnLst>
            <a:rect l="0" t="0" r="r" b="b"/>
            <a:pathLst>
              <a:path w="38" h="484">
                <a:moveTo>
                  <a:pt x="0" y="31"/>
                </a:moveTo>
                <a:lnTo>
                  <a:pt x="0" y="484"/>
                </a:lnTo>
                <a:lnTo>
                  <a:pt x="38" y="452"/>
                </a:lnTo>
                <a:lnTo>
                  <a:pt x="38" y="0"/>
                </a:lnTo>
                <a:lnTo>
                  <a:pt x="0" y="31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17" name="Freeform 269"/>
          <p:cNvSpPr>
            <a:spLocks/>
          </p:cNvSpPr>
          <p:nvPr/>
        </p:nvSpPr>
        <p:spPr bwMode="auto">
          <a:xfrm>
            <a:off x="5937250" y="1833563"/>
            <a:ext cx="787400" cy="15875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1944" y="31"/>
              </a:cxn>
              <a:cxn ang="0">
                <a:pos x="1982" y="0"/>
              </a:cxn>
              <a:cxn ang="0">
                <a:pos x="38" y="0"/>
              </a:cxn>
              <a:cxn ang="0">
                <a:pos x="0" y="31"/>
              </a:cxn>
            </a:cxnLst>
            <a:rect l="0" t="0" r="r" b="b"/>
            <a:pathLst>
              <a:path w="1982" h="31">
                <a:moveTo>
                  <a:pt x="0" y="31"/>
                </a:moveTo>
                <a:lnTo>
                  <a:pt x="1944" y="31"/>
                </a:lnTo>
                <a:lnTo>
                  <a:pt x="1982" y="0"/>
                </a:lnTo>
                <a:lnTo>
                  <a:pt x="38" y="0"/>
                </a:lnTo>
                <a:lnTo>
                  <a:pt x="0" y="31"/>
                </a:lnTo>
                <a:close/>
              </a:path>
            </a:pathLst>
          </a:custGeom>
          <a:solidFill>
            <a:srgbClr val="60606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18" name="Freeform 270"/>
          <p:cNvSpPr>
            <a:spLocks/>
          </p:cNvSpPr>
          <p:nvPr/>
        </p:nvSpPr>
        <p:spPr bwMode="auto">
          <a:xfrm>
            <a:off x="5937250" y="1833563"/>
            <a:ext cx="787400" cy="15875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1944" y="31"/>
              </a:cxn>
              <a:cxn ang="0">
                <a:pos x="1982" y="0"/>
              </a:cxn>
              <a:cxn ang="0">
                <a:pos x="38" y="0"/>
              </a:cxn>
              <a:cxn ang="0">
                <a:pos x="0" y="31"/>
              </a:cxn>
            </a:cxnLst>
            <a:rect l="0" t="0" r="r" b="b"/>
            <a:pathLst>
              <a:path w="1982" h="31">
                <a:moveTo>
                  <a:pt x="0" y="31"/>
                </a:moveTo>
                <a:lnTo>
                  <a:pt x="1944" y="31"/>
                </a:lnTo>
                <a:lnTo>
                  <a:pt x="1982" y="0"/>
                </a:lnTo>
                <a:lnTo>
                  <a:pt x="38" y="0"/>
                </a:lnTo>
                <a:lnTo>
                  <a:pt x="0" y="31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19" name="Rectangle 271"/>
          <p:cNvSpPr>
            <a:spLocks noChangeArrowheads="1"/>
          </p:cNvSpPr>
          <p:nvPr/>
        </p:nvSpPr>
        <p:spPr bwMode="auto">
          <a:xfrm>
            <a:off x="5937250" y="1849438"/>
            <a:ext cx="771525" cy="239712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20" name="Rectangle 272"/>
          <p:cNvSpPr>
            <a:spLocks noChangeArrowheads="1"/>
          </p:cNvSpPr>
          <p:nvPr/>
        </p:nvSpPr>
        <p:spPr bwMode="auto">
          <a:xfrm>
            <a:off x="5942013" y="1854200"/>
            <a:ext cx="762000" cy="2301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21" name="Rectangle 273"/>
          <p:cNvSpPr>
            <a:spLocks noChangeArrowheads="1"/>
          </p:cNvSpPr>
          <p:nvPr/>
        </p:nvSpPr>
        <p:spPr bwMode="auto">
          <a:xfrm>
            <a:off x="2692400" y="1857375"/>
            <a:ext cx="268288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10</a:t>
            </a:r>
            <a:endParaRPr lang="en-GB"/>
          </a:p>
        </p:txBody>
      </p:sp>
      <p:sp>
        <p:nvSpPr>
          <p:cNvPr id="27922" name="Rectangle 274"/>
          <p:cNvSpPr>
            <a:spLocks noChangeArrowheads="1"/>
          </p:cNvSpPr>
          <p:nvPr/>
        </p:nvSpPr>
        <p:spPr bwMode="auto">
          <a:xfrm>
            <a:off x="2547938" y="2963863"/>
            <a:ext cx="1746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4</a:t>
            </a:r>
            <a:endParaRPr lang="en-GB"/>
          </a:p>
        </p:txBody>
      </p:sp>
      <p:sp>
        <p:nvSpPr>
          <p:cNvPr id="27923" name="Rectangle 275"/>
          <p:cNvSpPr>
            <a:spLocks noChangeArrowheads="1"/>
          </p:cNvSpPr>
          <p:nvPr/>
        </p:nvSpPr>
        <p:spPr bwMode="auto">
          <a:xfrm>
            <a:off x="2611438" y="4070350"/>
            <a:ext cx="1746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6</a:t>
            </a:r>
            <a:endParaRPr lang="en-GB"/>
          </a:p>
        </p:txBody>
      </p:sp>
      <p:sp>
        <p:nvSpPr>
          <p:cNvPr id="27924" name="Rectangle 276"/>
          <p:cNvSpPr>
            <a:spLocks noChangeArrowheads="1"/>
          </p:cNvSpPr>
          <p:nvPr/>
        </p:nvSpPr>
        <p:spPr bwMode="auto">
          <a:xfrm>
            <a:off x="3157538" y="1857375"/>
            <a:ext cx="1746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3</a:t>
            </a:r>
            <a:endParaRPr lang="en-GB"/>
          </a:p>
        </p:txBody>
      </p:sp>
      <p:sp>
        <p:nvSpPr>
          <p:cNvPr id="27925" name="Rectangle 277"/>
          <p:cNvSpPr>
            <a:spLocks noChangeArrowheads="1"/>
          </p:cNvSpPr>
          <p:nvPr/>
        </p:nvSpPr>
        <p:spPr bwMode="auto">
          <a:xfrm>
            <a:off x="2868613" y="2963863"/>
            <a:ext cx="1746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6</a:t>
            </a:r>
            <a:endParaRPr lang="en-GB"/>
          </a:p>
        </p:txBody>
      </p:sp>
      <p:sp>
        <p:nvSpPr>
          <p:cNvPr id="27926" name="Rectangle 278"/>
          <p:cNvSpPr>
            <a:spLocks noChangeArrowheads="1"/>
          </p:cNvSpPr>
          <p:nvPr/>
        </p:nvSpPr>
        <p:spPr bwMode="auto">
          <a:xfrm>
            <a:off x="3028950" y="4070350"/>
            <a:ext cx="1746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7</a:t>
            </a:r>
            <a:endParaRPr lang="en-GB"/>
          </a:p>
        </p:txBody>
      </p:sp>
      <p:sp>
        <p:nvSpPr>
          <p:cNvPr id="27927" name="Rectangle 279"/>
          <p:cNvSpPr>
            <a:spLocks noChangeArrowheads="1"/>
          </p:cNvSpPr>
          <p:nvPr/>
        </p:nvSpPr>
        <p:spPr bwMode="auto">
          <a:xfrm>
            <a:off x="3351213" y="1857375"/>
            <a:ext cx="1746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3</a:t>
            </a:r>
            <a:endParaRPr lang="en-GB"/>
          </a:p>
        </p:txBody>
      </p:sp>
      <p:sp>
        <p:nvSpPr>
          <p:cNvPr id="27928" name="Rectangle 280"/>
          <p:cNvSpPr>
            <a:spLocks noChangeArrowheads="1"/>
          </p:cNvSpPr>
          <p:nvPr/>
        </p:nvSpPr>
        <p:spPr bwMode="auto">
          <a:xfrm>
            <a:off x="3254375" y="2963863"/>
            <a:ext cx="1746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6</a:t>
            </a:r>
            <a:endParaRPr lang="en-GB"/>
          </a:p>
        </p:txBody>
      </p:sp>
      <p:sp>
        <p:nvSpPr>
          <p:cNvPr id="27929" name="Rectangle 281"/>
          <p:cNvSpPr>
            <a:spLocks noChangeArrowheads="1"/>
          </p:cNvSpPr>
          <p:nvPr/>
        </p:nvSpPr>
        <p:spPr bwMode="auto">
          <a:xfrm>
            <a:off x="3448050" y="4070350"/>
            <a:ext cx="1746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6</a:t>
            </a:r>
            <a:endParaRPr lang="en-GB"/>
          </a:p>
        </p:txBody>
      </p:sp>
      <p:sp>
        <p:nvSpPr>
          <p:cNvPr id="27930" name="Rectangle 282"/>
          <p:cNvSpPr>
            <a:spLocks noChangeArrowheads="1"/>
          </p:cNvSpPr>
          <p:nvPr/>
        </p:nvSpPr>
        <p:spPr bwMode="auto">
          <a:xfrm>
            <a:off x="3543300" y="1857375"/>
            <a:ext cx="1746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3</a:t>
            </a:r>
            <a:endParaRPr lang="en-GB"/>
          </a:p>
        </p:txBody>
      </p:sp>
      <p:sp>
        <p:nvSpPr>
          <p:cNvPr id="27931" name="Rectangle 283"/>
          <p:cNvSpPr>
            <a:spLocks noChangeArrowheads="1"/>
          </p:cNvSpPr>
          <p:nvPr/>
        </p:nvSpPr>
        <p:spPr bwMode="auto">
          <a:xfrm>
            <a:off x="3640138" y="2963863"/>
            <a:ext cx="1746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6</a:t>
            </a:r>
            <a:endParaRPr lang="en-GB"/>
          </a:p>
        </p:txBody>
      </p:sp>
      <p:sp>
        <p:nvSpPr>
          <p:cNvPr id="27932" name="Rectangle 284"/>
          <p:cNvSpPr>
            <a:spLocks noChangeArrowheads="1"/>
          </p:cNvSpPr>
          <p:nvPr/>
        </p:nvSpPr>
        <p:spPr bwMode="auto">
          <a:xfrm>
            <a:off x="3833813" y="4070350"/>
            <a:ext cx="1746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6</a:t>
            </a:r>
            <a:endParaRPr lang="en-GB"/>
          </a:p>
        </p:txBody>
      </p:sp>
      <p:sp>
        <p:nvSpPr>
          <p:cNvPr id="27933" name="Rectangle 285"/>
          <p:cNvSpPr>
            <a:spLocks noChangeArrowheads="1"/>
          </p:cNvSpPr>
          <p:nvPr/>
        </p:nvSpPr>
        <p:spPr bwMode="auto">
          <a:xfrm>
            <a:off x="3736975" y="1857375"/>
            <a:ext cx="1746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3</a:t>
            </a:r>
            <a:endParaRPr lang="en-GB"/>
          </a:p>
        </p:txBody>
      </p:sp>
      <p:sp>
        <p:nvSpPr>
          <p:cNvPr id="27934" name="Rectangle 286"/>
          <p:cNvSpPr>
            <a:spLocks noChangeArrowheads="1"/>
          </p:cNvSpPr>
          <p:nvPr/>
        </p:nvSpPr>
        <p:spPr bwMode="auto">
          <a:xfrm>
            <a:off x="4025900" y="2963863"/>
            <a:ext cx="1746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6</a:t>
            </a:r>
            <a:endParaRPr lang="en-GB"/>
          </a:p>
        </p:txBody>
      </p:sp>
      <p:sp>
        <p:nvSpPr>
          <p:cNvPr id="27935" name="Rectangle 287"/>
          <p:cNvSpPr>
            <a:spLocks noChangeArrowheads="1"/>
          </p:cNvSpPr>
          <p:nvPr/>
        </p:nvSpPr>
        <p:spPr bwMode="auto">
          <a:xfrm>
            <a:off x="4219575" y="4070350"/>
            <a:ext cx="1746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6</a:t>
            </a:r>
            <a:endParaRPr lang="en-GB"/>
          </a:p>
        </p:txBody>
      </p:sp>
      <p:sp>
        <p:nvSpPr>
          <p:cNvPr id="27936" name="Rectangle 288"/>
          <p:cNvSpPr>
            <a:spLocks noChangeArrowheads="1"/>
          </p:cNvSpPr>
          <p:nvPr/>
        </p:nvSpPr>
        <p:spPr bwMode="auto">
          <a:xfrm>
            <a:off x="3929063" y="1857375"/>
            <a:ext cx="1746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3</a:t>
            </a:r>
            <a:endParaRPr lang="en-GB"/>
          </a:p>
        </p:txBody>
      </p:sp>
      <p:sp>
        <p:nvSpPr>
          <p:cNvPr id="27937" name="Rectangle 289"/>
          <p:cNvSpPr>
            <a:spLocks noChangeArrowheads="1"/>
          </p:cNvSpPr>
          <p:nvPr/>
        </p:nvSpPr>
        <p:spPr bwMode="auto">
          <a:xfrm>
            <a:off x="4411663" y="2963863"/>
            <a:ext cx="1746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6</a:t>
            </a:r>
            <a:endParaRPr lang="en-GB"/>
          </a:p>
        </p:txBody>
      </p:sp>
      <p:sp>
        <p:nvSpPr>
          <p:cNvPr id="27938" name="Rectangle 290"/>
          <p:cNvSpPr>
            <a:spLocks noChangeArrowheads="1"/>
          </p:cNvSpPr>
          <p:nvPr/>
        </p:nvSpPr>
        <p:spPr bwMode="auto">
          <a:xfrm>
            <a:off x="4605338" y="4070350"/>
            <a:ext cx="1746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6</a:t>
            </a:r>
            <a:endParaRPr lang="en-GB"/>
          </a:p>
        </p:txBody>
      </p:sp>
      <p:sp>
        <p:nvSpPr>
          <p:cNvPr id="27939" name="Rectangle 291"/>
          <p:cNvSpPr>
            <a:spLocks noChangeArrowheads="1"/>
          </p:cNvSpPr>
          <p:nvPr/>
        </p:nvSpPr>
        <p:spPr bwMode="auto">
          <a:xfrm>
            <a:off x="4154488" y="1857375"/>
            <a:ext cx="1746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4</a:t>
            </a:r>
            <a:endParaRPr lang="en-GB"/>
          </a:p>
        </p:txBody>
      </p:sp>
      <p:sp>
        <p:nvSpPr>
          <p:cNvPr id="27940" name="Rectangle 292"/>
          <p:cNvSpPr>
            <a:spLocks noChangeArrowheads="1"/>
          </p:cNvSpPr>
          <p:nvPr/>
        </p:nvSpPr>
        <p:spPr bwMode="auto">
          <a:xfrm>
            <a:off x="4797425" y="2963863"/>
            <a:ext cx="1746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6</a:t>
            </a:r>
            <a:endParaRPr lang="en-GB"/>
          </a:p>
        </p:txBody>
      </p:sp>
      <p:sp>
        <p:nvSpPr>
          <p:cNvPr id="27941" name="Rectangle 293"/>
          <p:cNvSpPr>
            <a:spLocks noChangeArrowheads="1"/>
          </p:cNvSpPr>
          <p:nvPr/>
        </p:nvSpPr>
        <p:spPr bwMode="auto">
          <a:xfrm>
            <a:off x="4991100" y="4070350"/>
            <a:ext cx="1746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6</a:t>
            </a:r>
            <a:endParaRPr lang="en-GB"/>
          </a:p>
        </p:txBody>
      </p:sp>
      <p:sp>
        <p:nvSpPr>
          <p:cNvPr id="27942" name="Rectangle 294"/>
          <p:cNvSpPr>
            <a:spLocks noChangeArrowheads="1"/>
          </p:cNvSpPr>
          <p:nvPr/>
        </p:nvSpPr>
        <p:spPr bwMode="auto">
          <a:xfrm>
            <a:off x="4443413" y="1857375"/>
            <a:ext cx="1746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5</a:t>
            </a:r>
            <a:endParaRPr lang="en-GB"/>
          </a:p>
        </p:txBody>
      </p:sp>
      <p:sp>
        <p:nvSpPr>
          <p:cNvPr id="27943" name="Rectangle 295"/>
          <p:cNvSpPr>
            <a:spLocks noChangeArrowheads="1"/>
          </p:cNvSpPr>
          <p:nvPr/>
        </p:nvSpPr>
        <p:spPr bwMode="auto">
          <a:xfrm>
            <a:off x="5183188" y="2963863"/>
            <a:ext cx="1746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6</a:t>
            </a:r>
            <a:endParaRPr lang="en-GB"/>
          </a:p>
        </p:txBody>
      </p:sp>
      <p:sp>
        <p:nvSpPr>
          <p:cNvPr id="27944" name="Rectangle 296"/>
          <p:cNvSpPr>
            <a:spLocks noChangeArrowheads="1"/>
          </p:cNvSpPr>
          <p:nvPr/>
        </p:nvSpPr>
        <p:spPr bwMode="auto">
          <a:xfrm>
            <a:off x="5375275" y="4070350"/>
            <a:ext cx="1746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6</a:t>
            </a:r>
            <a:endParaRPr lang="en-GB"/>
          </a:p>
        </p:txBody>
      </p:sp>
      <p:sp>
        <p:nvSpPr>
          <p:cNvPr id="27945" name="Rectangle 297"/>
          <p:cNvSpPr>
            <a:spLocks noChangeArrowheads="1"/>
          </p:cNvSpPr>
          <p:nvPr/>
        </p:nvSpPr>
        <p:spPr bwMode="auto">
          <a:xfrm>
            <a:off x="4765675" y="1857375"/>
            <a:ext cx="1746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5</a:t>
            </a:r>
            <a:endParaRPr lang="en-GB"/>
          </a:p>
        </p:txBody>
      </p:sp>
      <p:sp>
        <p:nvSpPr>
          <p:cNvPr id="27946" name="Rectangle 298"/>
          <p:cNvSpPr>
            <a:spLocks noChangeArrowheads="1"/>
          </p:cNvSpPr>
          <p:nvPr/>
        </p:nvSpPr>
        <p:spPr bwMode="auto">
          <a:xfrm>
            <a:off x="5568950" y="2963863"/>
            <a:ext cx="1746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6</a:t>
            </a:r>
            <a:endParaRPr lang="en-GB"/>
          </a:p>
        </p:txBody>
      </p:sp>
      <p:sp>
        <p:nvSpPr>
          <p:cNvPr id="27947" name="Rectangle 299"/>
          <p:cNvSpPr>
            <a:spLocks noChangeArrowheads="1"/>
          </p:cNvSpPr>
          <p:nvPr/>
        </p:nvSpPr>
        <p:spPr bwMode="auto">
          <a:xfrm>
            <a:off x="5729288" y="4070350"/>
            <a:ext cx="1746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5</a:t>
            </a:r>
            <a:endParaRPr lang="en-GB"/>
          </a:p>
        </p:txBody>
      </p:sp>
      <p:sp>
        <p:nvSpPr>
          <p:cNvPr id="27948" name="Rectangle 300"/>
          <p:cNvSpPr>
            <a:spLocks noChangeArrowheads="1"/>
          </p:cNvSpPr>
          <p:nvPr/>
        </p:nvSpPr>
        <p:spPr bwMode="auto">
          <a:xfrm>
            <a:off x="5086350" y="1857375"/>
            <a:ext cx="1746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5</a:t>
            </a:r>
            <a:endParaRPr lang="en-GB"/>
          </a:p>
        </p:txBody>
      </p:sp>
      <p:sp>
        <p:nvSpPr>
          <p:cNvPr id="27949" name="Rectangle 301"/>
          <p:cNvSpPr>
            <a:spLocks noChangeArrowheads="1"/>
          </p:cNvSpPr>
          <p:nvPr/>
        </p:nvSpPr>
        <p:spPr bwMode="auto">
          <a:xfrm>
            <a:off x="5954713" y="2963863"/>
            <a:ext cx="1746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6</a:t>
            </a:r>
            <a:endParaRPr lang="en-GB"/>
          </a:p>
        </p:txBody>
      </p:sp>
      <p:sp>
        <p:nvSpPr>
          <p:cNvPr id="27950" name="Rectangle 302"/>
          <p:cNvSpPr>
            <a:spLocks noChangeArrowheads="1"/>
          </p:cNvSpPr>
          <p:nvPr/>
        </p:nvSpPr>
        <p:spPr bwMode="auto">
          <a:xfrm>
            <a:off x="5986463" y="4070350"/>
            <a:ext cx="1746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3</a:t>
            </a:r>
            <a:endParaRPr lang="en-GB"/>
          </a:p>
        </p:txBody>
      </p:sp>
      <p:sp>
        <p:nvSpPr>
          <p:cNvPr id="27951" name="Rectangle 303"/>
          <p:cNvSpPr>
            <a:spLocks noChangeArrowheads="1"/>
          </p:cNvSpPr>
          <p:nvPr/>
        </p:nvSpPr>
        <p:spPr bwMode="auto">
          <a:xfrm>
            <a:off x="5521325" y="1857375"/>
            <a:ext cx="268288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10</a:t>
            </a:r>
            <a:endParaRPr lang="en-GB"/>
          </a:p>
        </p:txBody>
      </p:sp>
      <p:sp>
        <p:nvSpPr>
          <p:cNvPr id="27952" name="Rectangle 304"/>
          <p:cNvSpPr>
            <a:spLocks noChangeArrowheads="1"/>
          </p:cNvSpPr>
          <p:nvPr/>
        </p:nvSpPr>
        <p:spPr bwMode="auto">
          <a:xfrm>
            <a:off x="6372225" y="2963863"/>
            <a:ext cx="1746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7</a:t>
            </a:r>
            <a:endParaRPr lang="en-GB"/>
          </a:p>
        </p:txBody>
      </p:sp>
      <p:sp>
        <p:nvSpPr>
          <p:cNvPr id="27953" name="Rectangle 305"/>
          <p:cNvSpPr>
            <a:spLocks noChangeArrowheads="1"/>
          </p:cNvSpPr>
          <p:nvPr/>
        </p:nvSpPr>
        <p:spPr bwMode="auto">
          <a:xfrm>
            <a:off x="6146800" y="4070350"/>
            <a:ext cx="1746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2</a:t>
            </a:r>
            <a:endParaRPr lang="en-GB"/>
          </a:p>
        </p:txBody>
      </p:sp>
      <p:sp>
        <p:nvSpPr>
          <p:cNvPr id="27954" name="Rectangle 306"/>
          <p:cNvSpPr>
            <a:spLocks noChangeArrowheads="1"/>
          </p:cNvSpPr>
          <p:nvPr/>
        </p:nvSpPr>
        <p:spPr bwMode="auto">
          <a:xfrm>
            <a:off x="6227763" y="1857375"/>
            <a:ext cx="268287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12</a:t>
            </a:r>
            <a:endParaRPr lang="en-GB"/>
          </a:p>
        </p:txBody>
      </p:sp>
      <p:sp>
        <p:nvSpPr>
          <p:cNvPr id="27955" name="Rectangle 307"/>
          <p:cNvSpPr>
            <a:spLocks noChangeArrowheads="1"/>
          </p:cNvSpPr>
          <p:nvPr/>
        </p:nvSpPr>
        <p:spPr bwMode="auto">
          <a:xfrm>
            <a:off x="6870700" y="2963863"/>
            <a:ext cx="268288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10</a:t>
            </a:r>
            <a:endParaRPr lang="en-GB"/>
          </a:p>
        </p:txBody>
      </p:sp>
      <p:sp>
        <p:nvSpPr>
          <p:cNvPr id="27956" name="Rectangle 308"/>
          <p:cNvSpPr>
            <a:spLocks noChangeArrowheads="1"/>
          </p:cNvSpPr>
          <p:nvPr/>
        </p:nvSpPr>
        <p:spPr bwMode="auto">
          <a:xfrm>
            <a:off x="6275388" y="4070350"/>
            <a:ext cx="1746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2</a:t>
            </a:r>
            <a:endParaRPr lang="en-GB"/>
          </a:p>
        </p:txBody>
      </p:sp>
      <p:sp>
        <p:nvSpPr>
          <p:cNvPr id="27957" name="Line 309"/>
          <p:cNvSpPr>
            <a:spLocks noChangeShapeType="1"/>
          </p:cNvSpPr>
          <p:nvPr/>
        </p:nvSpPr>
        <p:spPr bwMode="auto">
          <a:xfrm>
            <a:off x="2317750" y="1676400"/>
            <a:ext cx="793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58" name="Line 310"/>
          <p:cNvSpPr>
            <a:spLocks noChangeShapeType="1"/>
          </p:cNvSpPr>
          <p:nvPr/>
        </p:nvSpPr>
        <p:spPr bwMode="auto">
          <a:xfrm>
            <a:off x="2317750" y="2044700"/>
            <a:ext cx="793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59" name="Line 311"/>
          <p:cNvSpPr>
            <a:spLocks noChangeShapeType="1"/>
          </p:cNvSpPr>
          <p:nvPr/>
        </p:nvSpPr>
        <p:spPr bwMode="auto">
          <a:xfrm>
            <a:off x="2317750" y="2413000"/>
            <a:ext cx="793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60" name="Line 312"/>
          <p:cNvSpPr>
            <a:spLocks noChangeShapeType="1"/>
          </p:cNvSpPr>
          <p:nvPr/>
        </p:nvSpPr>
        <p:spPr bwMode="auto">
          <a:xfrm>
            <a:off x="2317750" y="2781300"/>
            <a:ext cx="793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61" name="Line 313"/>
          <p:cNvSpPr>
            <a:spLocks noChangeShapeType="1"/>
          </p:cNvSpPr>
          <p:nvPr/>
        </p:nvSpPr>
        <p:spPr bwMode="auto">
          <a:xfrm>
            <a:off x="2317750" y="3149600"/>
            <a:ext cx="793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62" name="Line 314"/>
          <p:cNvSpPr>
            <a:spLocks noChangeShapeType="1"/>
          </p:cNvSpPr>
          <p:nvPr/>
        </p:nvSpPr>
        <p:spPr bwMode="auto">
          <a:xfrm>
            <a:off x="2317750" y="3519488"/>
            <a:ext cx="793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63" name="Line 315"/>
          <p:cNvSpPr>
            <a:spLocks noChangeShapeType="1"/>
          </p:cNvSpPr>
          <p:nvPr/>
        </p:nvSpPr>
        <p:spPr bwMode="auto">
          <a:xfrm>
            <a:off x="2317750" y="3887788"/>
            <a:ext cx="793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64" name="Line 316"/>
          <p:cNvSpPr>
            <a:spLocks noChangeShapeType="1"/>
          </p:cNvSpPr>
          <p:nvPr/>
        </p:nvSpPr>
        <p:spPr bwMode="auto">
          <a:xfrm>
            <a:off x="2317750" y="4256088"/>
            <a:ext cx="793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65" name="Line 317"/>
          <p:cNvSpPr>
            <a:spLocks noChangeShapeType="1"/>
          </p:cNvSpPr>
          <p:nvPr/>
        </p:nvSpPr>
        <p:spPr bwMode="auto">
          <a:xfrm>
            <a:off x="2317750" y="4624388"/>
            <a:ext cx="793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66" name="Line 318"/>
          <p:cNvSpPr>
            <a:spLocks noChangeShapeType="1"/>
          </p:cNvSpPr>
          <p:nvPr/>
        </p:nvSpPr>
        <p:spPr bwMode="auto">
          <a:xfrm flipV="1">
            <a:off x="2397125" y="4810125"/>
            <a:ext cx="1588" cy="841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67" name="Line 319"/>
          <p:cNvSpPr>
            <a:spLocks noChangeShapeType="1"/>
          </p:cNvSpPr>
          <p:nvPr/>
        </p:nvSpPr>
        <p:spPr bwMode="auto">
          <a:xfrm flipV="1">
            <a:off x="2719388" y="4810125"/>
            <a:ext cx="1587" cy="841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68" name="Line 320"/>
          <p:cNvSpPr>
            <a:spLocks noChangeShapeType="1"/>
          </p:cNvSpPr>
          <p:nvPr/>
        </p:nvSpPr>
        <p:spPr bwMode="auto">
          <a:xfrm flipV="1">
            <a:off x="3040063" y="4810125"/>
            <a:ext cx="1587" cy="841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69" name="Line 321"/>
          <p:cNvSpPr>
            <a:spLocks noChangeShapeType="1"/>
          </p:cNvSpPr>
          <p:nvPr/>
        </p:nvSpPr>
        <p:spPr bwMode="auto">
          <a:xfrm flipV="1">
            <a:off x="3362325" y="4810125"/>
            <a:ext cx="1588" cy="841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70" name="Line 322"/>
          <p:cNvSpPr>
            <a:spLocks noChangeShapeType="1"/>
          </p:cNvSpPr>
          <p:nvPr/>
        </p:nvSpPr>
        <p:spPr bwMode="auto">
          <a:xfrm flipV="1">
            <a:off x="3683000" y="4810125"/>
            <a:ext cx="1588" cy="841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71" name="Line 323"/>
          <p:cNvSpPr>
            <a:spLocks noChangeShapeType="1"/>
          </p:cNvSpPr>
          <p:nvPr/>
        </p:nvSpPr>
        <p:spPr bwMode="auto">
          <a:xfrm flipV="1">
            <a:off x="4003675" y="4810125"/>
            <a:ext cx="1588" cy="841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72" name="Line 324"/>
          <p:cNvSpPr>
            <a:spLocks noChangeShapeType="1"/>
          </p:cNvSpPr>
          <p:nvPr/>
        </p:nvSpPr>
        <p:spPr bwMode="auto">
          <a:xfrm flipV="1">
            <a:off x="4325938" y="4810125"/>
            <a:ext cx="1587" cy="841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73" name="Line 325"/>
          <p:cNvSpPr>
            <a:spLocks noChangeShapeType="1"/>
          </p:cNvSpPr>
          <p:nvPr/>
        </p:nvSpPr>
        <p:spPr bwMode="auto">
          <a:xfrm flipV="1">
            <a:off x="4646613" y="4810125"/>
            <a:ext cx="1587" cy="841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74" name="Line 326"/>
          <p:cNvSpPr>
            <a:spLocks noChangeShapeType="1"/>
          </p:cNvSpPr>
          <p:nvPr/>
        </p:nvSpPr>
        <p:spPr bwMode="auto">
          <a:xfrm flipV="1">
            <a:off x="4968875" y="4810125"/>
            <a:ext cx="1588" cy="841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75" name="Line 327"/>
          <p:cNvSpPr>
            <a:spLocks noChangeShapeType="1"/>
          </p:cNvSpPr>
          <p:nvPr/>
        </p:nvSpPr>
        <p:spPr bwMode="auto">
          <a:xfrm flipV="1">
            <a:off x="5289550" y="4810125"/>
            <a:ext cx="1588" cy="841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76" name="Line 328"/>
          <p:cNvSpPr>
            <a:spLocks noChangeShapeType="1"/>
          </p:cNvSpPr>
          <p:nvPr/>
        </p:nvSpPr>
        <p:spPr bwMode="auto">
          <a:xfrm flipV="1">
            <a:off x="5611813" y="4810125"/>
            <a:ext cx="1587" cy="841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77" name="Line 329"/>
          <p:cNvSpPr>
            <a:spLocks noChangeShapeType="1"/>
          </p:cNvSpPr>
          <p:nvPr/>
        </p:nvSpPr>
        <p:spPr bwMode="auto">
          <a:xfrm flipV="1">
            <a:off x="5932488" y="4810125"/>
            <a:ext cx="1587" cy="841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78" name="Line 330"/>
          <p:cNvSpPr>
            <a:spLocks noChangeShapeType="1"/>
          </p:cNvSpPr>
          <p:nvPr/>
        </p:nvSpPr>
        <p:spPr bwMode="auto">
          <a:xfrm flipV="1">
            <a:off x="6254750" y="4810125"/>
            <a:ext cx="1588" cy="841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79" name="Line 331"/>
          <p:cNvSpPr>
            <a:spLocks noChangeShapeType="1"/>
          </p:cNvSpPr>
          <p:nvPr/>
        </p:nvSpPr>
        <p:spPr bwMode="auto">
          <a:xfrm flipV="1">
            <a:off x="6577013" y="4810125"/>
            <a:ext cx="1587" cy="841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80" name="Line 332"/>
          <p:cNvSpPr>
            <a:spLocks noChangeShapeType="1"/>
          </p:cNvSpPr>
          <p:nvPr/>
        </p:nvSpPr>
        <p:spPr bwMode="auto">
          <a:xfrm flipV="1">
            <a:off x="6897688" y="4810125"/>
            <a:ext cx="1587" cy="841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81" name="Line 333"/>
          <p:cNvSpPr>
            <a:spLocks noChangeShapeType="1"/>
          </p:cNvSpPr>
          <p:nvPr/>
        </p:nvSpPr>
        <p:spPr bwMode="auto">
          <a:xfrm flipV="1">
            <a:off x="7219950" y="4810125"/>
            <a:ext cx="1588" cy="841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82" name="Line 334"/>
          <p:cNvSpPr>
            <a:spLocks noChangeShapeType="1"/>
          </p:cNvSpPr>
          <p:nvPr/>
        </p:nvSpPr>
        <p:spPr bwMode="auto">
          <a:xfrm flipV="1">
            <a:off x="7540625" y="4810125"/>
            <a:ext cx="1588" cy="841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83" name="Line 335"/>
          <p:cNvSpPr>
            <a:spLocks noChangeShapeType="1"/>
          </p:cNvSpPr>
          <p:nvPr/>
        </p:nvSpPr>
        <p:spPr bwMode="auto">
          <a:xfrm>
            <a:off x="2397125" y="1490663"/>
            <a:ext cx="1588" cy="33194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84" name="Line 336"/>
          <p:cNvSpPr>
            <a:spLocks noChangeShapeType="1"/>
          </p:cNvSpPr>
          <p:nvPr/>
        </p:nvSpPr>
        <p:spPr bwMode="auto">
          <a:xfrm>
            <a:off x="2397125" y="4810125"/>
            <a:ext cx="5143500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85" name="Rectangle 337"/>
          <p:cNvSpPr>
            <a:spLocks noChangeArrowheads="1"/>
          </p:cNvSpPr>
          <p:nvPr/>
        </p:nvSpPr>
        <p:spPr bwMode="auto">
          <a:xfrm>
            <a:off x="2349500" y="4945063"/>
            <a:ext cx="1746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0</a:t>
            </a:r>
            <a:endParaRPr lang="en-GB"/>
          </a:p>
        </p:txBody>
      </p:sp>
      <p:sp>
        <p:nvSpPr>
          <p:cNvPr id="27986" name="Rectangle 338"/>
          <p:cNvSpPr>
            <a:spLocks noChangeArrowheads="1"/>
          </p:cNvSpPr>
          <p:nvPr/>
        </p:nvSpPr>
        <p:spPr bwMode="auto">
          <a:xfrm>
            <a:off x="2671763" y="4945063"/>
            <a:ext cx="1746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5</a:t>
            </a:r>
            <a:endParaRPr lang="en-GB"/>
          </a:p>
        </p:txBody>
      </p:sp>
      <p:sp>
        <p:nvSpPr>
          <p:cNvPr id="27987" name="Rectangle 339"/>
          <p:cNvSpPr>
            <a:spLocks noChangeArrowheads="1"/>
          </p:cNvSpPr>
          <p:nvPr/>
        </p:nvSpPr>
        <p:spPr bwMode="auto">
          <a:xfrm>
            <a:off x="2946400" y="4945063"/>
            <a:ext cx="268288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10</a:t>
            </a:r>
            <a:endParaRPr lang="en-GB"/>
          </a:p>
        </p:txBody>
      </p:sp>
      <p:sp>
        <p:nvSpPr>
          <p:cNvPr id="27988" name="Rectangle 340"/>
          <p:cNvSpPr>
            <a:spLocks noChangeArrowheads="1"/>
          </p:cNvSpPr>
          <p:nvPr/>
        </p:nvSpPr>
        <p:spPr bwMode="auto">
          <a:xfrm>
            <a:off x="3267075" y="4945063"/>
            <a:ext cx="268288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15</a:t>
            </a:r>
            <a:endParaRPr lang="en-GB"/>
          </a:p>
        </p:txBody>
      </p:sp>
      <p:sp>
        <p:nvSpPr>
          <p:cNvPr id="27989" name="Rectangle 341"/>
          <p:cNvSpPr>
            <a:spLocks noChangeArrowheads="1"/>
          </p:cNvSpPr>
          <p:nvPr/>
        </p:nvSpPr>
        <p:spPr bwMode="auto">
          <a:xfrm>
            <a:off x="3589338" y="4945063"/>
            <a:ext cx="268287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20</a:t>
            </a:r>
            <a:endParaRPr lang="en-GB"/>
          </a:p>
        </p:txBody>
      </p:sp>
      <p:sp>
        <p:nvSpPr>
          <p:cNvPr id="27990" name="Rectangle 342"/>
          <p:cNvSpPr>
            <a:spLocks noChangeArrowheads="1"/>
          </p:cNvSpPr>
          <p:nvPr/>
        </p:nvSpPr>
        <p:spPr bwMode="auto">
          <a:xfrm>
            <a:off x="3910013" y="4945063"/>
            <a:ext cx="268287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25</a:t>
            </a:r>
            <a:endParaRPr lang="en-GB"/>
          </a:p>
        </p:txBody>
      </p:sp>
      <p:sp>
        <p:nvSpPr>
          <p:cNvPr id="27991" name="Rectangle 343"/>
          <p:cNvSpPr>
            <a:spLocks noChangeArrowheads="1"/>
          </p:cNvSpPr>
          <p:nvPr/>
        </p:nvSpPr>
        <p:spPr bwMode="auto">
          <a:xfrm>
            <a:off x="4230688" y="4945063"/>
            <a:ext cx="268287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30</a:t>
            </a:r>
            <a:endParaRPr lang="en-GB"/>
          </a:p>
        </p:txBody>
      </p:sp>
      <p:sp>
        <p:nvSpPr>
          <p:cNvPr id="27992" name="Rectangle 344"/>
          <p:cNvSpPr>
            <a:spLocks noChangeArrowheads="1"/>
          </p:cNvSpPr>
          <p:nvPr/>
        </p:nvSpPr>
        <p:spPr bwMode="auto">
          <a:xfrm>
            <a:off x="4552950" y="4945063"/>
            <a:ext cx="268288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35</a:t>
            </a:r>
            <a:endParaRPr lang="en-GB"/>
          </a:p>
        </p:txBody>
      </p:sp>
      <p:sp>
        <p:nvSpPr>
          <p:cNvPr id="27993" name="Rectangle 345"/>
          <p:cNvSpPr>
            <a:spLocks noChangeArrowheads="1"/>
          </p:cNvSpPr>
          <p:nvPr/>
        </p:nvSpPr>
        <p:spPr bwMode="auto">
          <a:xfrm>
            <a:off x="4873625" y="4945063"/>
            <a:ext cx="268288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40</a:t>
            </a:r>
            <a:endParaRPr lang="en-GB"/>
          </a:p>
        </p:txBody>
      </p:sp>
      <p:sp>
        <p:nvSpPr>
          <p:cNvPr id="27994" name="Rectangle 346"/>
          <p:cNvSpPr>
            <a:spLocks noChangeArrowheads="1"/>
          </p:cNvSpPr>
          <p:nvPr/>
        </p:nvSpPr>
        <p:spPr bwMode="auto">
          <a:xfrm>
            <a:off x="5195888" y="4945063"/>
            <a:ext cx="268287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45</a:t>
            </a:r>
            <a:endParaRPr lang="en-GB"/>
          </a:p>
        </p:txBody>
      </p:sp>
      <p:sp>
        <p:nvSpPr>
          <p:cNvPr id="27995" name="Rectangle 347"/>
          <p:cNvSpPr>
            <a:spLocks noChangeArrowheads="1"/>
          </p:cNvSpPr>
          <p:nvPr/>
        </p:nvSpPr>
        <p:spPr bwMode="auto">
          <a:xfrm>
            <a:off x="5516563" y="4945063"/>
            <a:ext cx="268287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50</a:t>
            </a:r>
            <a:endParaRPr lang="en-GB"/>
          </a:p>
        </p:txBody>
      </p:sp>
      <p:sp>
        <p:nvSpPr>
          <p:cNvPr id="27996" name="Rectangle 348"/>
          <p:cNvSpPr>
            <a:spLocks noChangeArrowheads="1"/>
          </p:cNvSpPr>
          <p:nvPr/>
        </p:nvSpPr>
        <p:spPr bwMode="auto">
          <a:xfrm>
            <a:off x="5838825" y="4945063"/>
            <a:ext cx="268288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55</a:t>
            </a:r>
            <a:endParaRPr lang="en-GB"/>
          </a:p>
        </p:txBody>
      </p:sp>
      <p:sp>
        <p:nvSpPr>
          <p:cNvPr id="27997" name="Rectangle 349"/>
          <p:cNvSpPr>
            <a:spLocks noChangeArrowheads="1"/>
          </p:cNvSpPr>
          <p:nvPr/>
        </p:nvSpPr>
        <p:spPr bwMode="auto">
          <a:xfrm>
            <a:off x="6159500" y="4945063"/>
            <a:ext cx="268288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60</a:t>
            </a:r>
            <a:endParaRPr lang="en-GB"/>
          </a:p>
        </p:txBody>
      </p:sp>
      <p:sp>
        <p:nvSpPr>
          <p:cNvPr id="27998" name="Rectangle 350"/>
          <p:cNvSpPr>
            <a:spLocks noChangeArrowheads="1"/>
          </p:cNvSpPr>
          <p:nvPr/>
        </p:nvSpPr>
        <p:spPr bwMode="auto">
          <a:xfrm>
            <a:off x="6480175" y="4945063"/>
            <a:ext cx="268288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65</a:t>
            </a:r>
            <a:endParaRPr lang="en-GB"/>
          </a:p>
        </p:txBody>
      </p:sp>
      <p:sp>
        <p:nvSpPr>
          <p:cNvPr id="27999" name="Rectangle 351"/>
          <p:cNvSpPr>
            <a:spLocks noChangeArrowheads="1"/>
          </p:cNvSpPr>
          <p:nvPr/>
        </p:nvSpPr>
        <p:spPr bwMode="auto">
          <a:xfrm>
            <a:off x="6802438" y="4945063"/>
            <a:ext cx="268287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70</a:t>
            </a:r>
            <a:endParaRPr lang="en-GB"/>
          </a:p>
        </p:txBody>
      </p:sp>
      <p:sp>
        <p:nvSpPr>
          <p:cNvPr id="28000" name="Rectangle 352"/>
          <p:cNvSpPr>
            <a:spLocks noChangeArrowheads="1"/>
          </p:cNvSpPr>
          <p:nvPr/>
        </p:nvSpPr>
        <p:spPr bwMode="auto">
          <a:xfrm>
            <a:off x="7123113" y="4945063"/>
            <a:ext cx="268287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75</a:t>
            </a:r>
            <a:endParaRPr lang="en-GB"/>
          </a:p>
        </p:txBody>
      </p:sp>
      <p:sp>
        <p:nvSpPr>
          <p:cNvPr id="28001" name="Rectangle 353"/>
          <p:cNvSpPr>
            <a:spLocks noChangeArrowheads="1"/>
          </p:cNvSpPr>
          <p:nvPr/>
        </p:nvSpPr>
        <p:spPr bwMode="auto">
          <a:xfrm>
            <a:off x="7445375" y="4945063"/>
            <a:ext cx="268288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80</a:t>
            </a:r>
            <a:endParaRPr lang="en-GB"/>
          </a:p>
        </p:txBody>
      </p:sp>
      <p:sp>
        <p:nvSpPr>
          <p:cNvPr id="28002" name="Rectangle 354"/>
          <p:cNvSpPr>
            <a:spLocks noChangeArrowheads="1"/>
          </p:cNvSpPr>
          <p:nvPr/>
        </p:nvSpPr>
        <p:spPr bwMode="auto">
          <a:xfrm>
            <a:off x="4305300" y="5314950"/>
            <a:ext cx="14493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</a:rPr>
              <a:t>Izületi szög (fok)</a:t>
            </a:r>
            <a:endParaRPr lang="en-GB"/>
          </a:p>
        </p:txBody>
      </p:sp>
      <p:sp>
        <p:nvSpPr>
          <p:cNvPr id="28003" name="Rectangle 355"/>
          <p:cNvSpPr>
            <a:spLocks noChangeArrowheads="1"/>
          </p:cNvSpPr>
          <p:nvPr/>
        </p:nvSpPr>
        <p:spPr bwMode="auto">
          <a:xfrm>
            <a:off x="6927850" y="1854200"/>
            <a:ext cx="368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2100" b="1">
                <a:solidFill>
                  <a:srgbClr val="000000"/>
                </a:solidFill>
              </a:rPr>
              <a:t>65</a:t>
            </a:r>
            <a:endParaRPr lang="en-GB"/>
          </a:p>
        </p:txBody>
      </p:sp>
      <p:sp>
        <p:nvSpPr>
          <p:cNvPr id="28004" name="Rectangle 356"/>
          <p:cNvSpPr>
            <a:spLocks noChangeArrowheads="1"/>
          </p:cNvSpPr>
          <p:nvPr/>
        </p:nvSpPr>
        <p:spPr bwMode="auto">
          <a:xfrm>
            <a:off x="7378700" y="2936875"/>
            <a:ext cx="368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2100" b="1">
                <a:solidFill>
                  <a:srgbClr val="000000"/>
                </a:solidFill>
              </a:rPr>
              <a:t>76</a:t>
            </a:r>
            <a:endParaRPr lang="en-GB"/>
          </a:p>
        </p:txBody>
      </p:sp>
      <p:sp>
        <p:nvSpPr>
          <p:cNvPr id="28005" name="Rectangle 357"/>
          <p:cNvSpPr>
            <a:spLocks noChangeArrowheads="1"/>
          </p:cNvSpPr>
          <p:nvPr/>
        </p:nvSpPr>
        <p:spPr bwMode="auto">
          <a:xfrm>
            <a:off x="6604000" y="4003675"/>
            <a:ext cx="368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2100" b="1">
                <a:solidFill>
                  <a:srgbClr val="000000"/>
                </a:solidFill>
              </a:rPr>
              <a:t>60</a:t>
            </a:r>
            <a:endParaRPr lang="en-GB"/>
          </a:p>
        </p:txBody>
      </p:sp>
      <p:sp>
        <p:nvSpPr>
          <p:cNvPr id="28006" name="Rectangle 358"/>
          <p:cNvSpPr>
            <a:spLocks noChangeArrowheads="1"/>
          </p:cNvSpPr>
          <p:nvPr/>
        </p:nvSpPr>
        <p:spPr bwMode="auto">
          <a:xfrm>
            <a:off x="228600" y="19050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Flexion - extension </a:t>
            </a:r>
            <a:endParaRPr lang="en-GB"/>
          </a:p>
        </p:txBody>
      </p:sp>
      <p:sp>
        <p:nvSpPr>
          <p:cNvPr id="28007" name="Rectangle 359"/>
          <p:cNvSpPr>
            <a:spLocks noChangeArrowheads="1"/>
          </p:cNvSpPr>
          <p:nvPr/>
        </p:nvSpPr>
        <p:spPr bwMode="auto">
          <a:xfrm>
            <a:off x="381000" y="28194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Lateral flexion  </a:t>
            </a:r>
            <a:endParaRPr lang="en-GB"/>
          </a:p>
        </p:txBody>
      </p:sp>
      <p:sp>
        <p:nvSpPr>
          <p:cNvPr id="28008" name="Rectangle 360"/>
          <p:cNvSpPr>
            <a:spLocks noChangeArrowheads="1"/>
          </p:cNvSpPr>
          <p:nvPr/>
        </p:nvSpPr>
        <p:spPr bwMode="auto">
          <a:xfrm>
            <a:off x="228600" y="3962400"/>
            <a:ext cx="914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Rotation </a:t>
            </a:r>
            <a:endParaRPr lang="en-GB"/>
          </a:p>
        </p:txBody>
      </p:sp>
      <p:sp>
        <p:nvSpPr>
          <p:cNvPr id="28009" name="Text Box 361"/>
          <p:cNvSpPr txBox="1">
            <a:spLocks noChangeArrowheads="1"/>
          </p:cNvSpPr>
          <p:nvPr/>
        </p:nvSpPr>
        <p:spPr bwMode="auto">
          <a:xfrm>
            <a:off x="1066800" y="1676400"/>
            <a:ext cx="12954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Thoracal</a:t>
            </a:r>
          </a:p>
        </p:txBody>
      </p:sp>
      <p:sp>
        <p:nvSpPr>
          <p:cNvPr id="28010" name="Text Box 362"/>
          <p:cNvSpPr txBox="1">
            <a:spLocks noChangeArrowheads="1"/>
          </p:cNvSpPr>
          <p:nvPr/>
        </p:nvSpPr>
        <p:spPr bwMode="auto">
          <a:xfrm>
            <a:off x="1066800" y="2819400"/>
            <a:ext cx="12954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Thoracal</a:t>
            </a:r>
          </a:p>
        </p:txBody>
      </p:sp>
      <p:sp>
        <p:nvSpPr>
          <p:cNvPr id="28011" name="Text Box 363"/>
          <p:cNvSpPr txBox="1">
            <a:spLocks noChangeArrowheads="1"/>
          </p:cNvSpPr>
          <p:nvPr/>
        </p:nvSpPr>
        <p:spPr bwMode="auto">
          <a:xfrm>
            <a:off x="1066800" y="3962400"/>
            <a:ext cx="12954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Thoracal</a:t>
            </a:r>
          </a:p>
        </p:txBody>
      </p:sp>
      <p:sp>
        <p:nvSpPr>
          <p:cNvPr id="3" name="Téglalap 2"/>
          <p:cNvSpPr/>
          <p:nvPr/>
        </p:nvSpPr>
        <p:spPr>
          <a:xfrm>
            <a:off x="438322" y="228104"/>
            <a:ext cx="743868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000080"/>
                </a:solidFill>
              </a:rPr>
              <a:t>MOZGÁSTERJEDELEM AZ </a:t>
            </a:r>
            <a:r>
              <a:rPr lang="en-GB" sz="2000" b="1" dirty="0" smtClean="0">
                <a:solidFill>
                  <a:srgbClr val="000080"/>
                </a:solidFill>
              </a:rPr>
              <a:t>EGYES</a:t>
            </a:r>
            <a:r>
              <a:rPr lang="hu-HU" sz="2000" b="1" dirty="0" smtClean="0">
                <a:solidFill>
                  <a:srgbClr val="000080"/>
                </a:solidFill>
              </a:rPr>
              <a:t> </a:t>
            </a:r>
            <a:r>
              <a:rPr lang="en-GB" sz="2000" b="1" dirty="0" smtClean="0">
                <a:solidFill>
                  <a:srgbClr val="000080"/>
                </a:solidFill>
              </a:rPr>
              <a:t>CSIGOLYAIZÜLETEKBEN</a:t>
            </a:r>
            <a:endParaRPr lang="hu-HU" sz="2000" b="1" dirty="0">
              <a:solidFill>
                <a:srgbClr val="000080"/>
              </a:solidFill>
            </a:endParaRPr>
          </a:p>
          <a:p>
            <a:pPr algn="ctr"/>
            <a:r>
              <a:rPr lang="hu-HU" b="1" dirty="0" smtClean="0">
                <a:solidFill>
                  <a:srgbClr val="000080"/>
                </a:solidFill>
              </a:rPr>
              <a:t>Háti </a:t>
            </a:r>
            <a:r>
              <a:rPr lang="hu-HU" b="1" dirty="0">
                <a:solidFill>
                  <a:srgbClr val="000080"/>
                </a:solidFill>
              </a:rPr>
              <a:t>csigolyák</a:t>
            </a:r>
            <a:endParaRPr lang="en-GB" b="1" dirty="0">
              <a:solidFill>
                <a:srgbClr val="00008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360488" y="3505200"/>
            <a:ext cx="1216025" cy="1008063"/>
          </a:xfrm>
          <a:prstGeom prst="rect">
            <a:avLst/>
          </a:prstGeom>
          <a:solidFill>
            <a:srgbClr val="80FF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1360488" y="2481263"/>
            <a:ext cx="1228725" cy="936625"/>
          </a:xfrm>
          <a:prstGeom prst="rect">
            <a:avLst/>
          </a:prstGeom>
          <a:solidFill>
            <a:srgbClr val="80FF8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1360488" y="1373188"/>
            <a:ext cx="1216025" cy="1038225"/>
          </a:xfrm>
          <a:prstGeom prst="rect">
            <a:avLst/>
          </a:prstGeom>
          <a:solidFill>
            <a:srgbClr val="FFFF8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1884363" y="76200"/>
            <a:ext cx="6327758" cy="106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GB" sz="2100" b="1" dirty="0">
                <a:solidFill>
                  <a:srgbClr val="000080"/>
                </a:solidFill>
              </a:rPr>
              <a:t>MOZGÁSTERJEDELEM AZ EGYES </a:t>
            </a:r>
            <a:r>
              <a:rPr lang="en-GB" sz="2100" b="1" dirty="0" smtClean="0">
                <a:solidFill>
                  <a:srgbClr val="000080"/>
                </a:solidFill>
              </a:rPr>
              <a:t>CSIGOLYAIZÜLETEKBEN</a:t>
            </a:r>
            <a:endParaRPr lang="hu-HU" sz="2100" b="1" dirty="0" smtClean="0">
              <a:solidFill>
                <a:srgbClr val="000080"/>
              </a:solidFill>
            </a:endParaRPr>
          </a:p>
          <a:p>
            <a:pPr algn="ctr"/>
            <a:r>
              <a:rPr lang="hu-HU" sz="2100" b="1" dirty="0" smtClean="0">
                <a:solidFill>
                  <a:srgbClr val="000080"/>
                </a:solidFill>
              </a:rPr>
              <a:t>Ágyéki csigolyák</a:t>
            </a:r>
            <a:endParaRPr lang="en-GB" sz="2100" b="1" dirty="0" smtClean="0">
              <a:solidFill>
                <a:srgbClr val="000080"/>
              </a:solidFill>
            </a:endParaRPr>
          </a:p>
          <a:p>
            <a:pPr algn="ctr"/>
            <a:r>
              <a:rPr lang="en-GB" sz="2100" b="1" dirty="0" smtClean="0">
                <a:solidFill>
                  <a:srgbClr val="000080"/>
                </a:solidFill>
              </a:rPr>
              <a:t> </a:t>
            </a:r>
            <a:endParaRPr lang="en-GB" sz="2100" b="1" dirty="0">
              <a:solidFill>
                <a:srgbClr val="000080"/>
              </a:solidFill>
            </a:endParaRPr>
          </a:p>
        </p:txBody>
      </p:sp>
      <p:sp>
        <p:nvSpPr>
          <p:cNvPr id="29703" name="Freeform 7"/>
          <p:cNvSpPr>
            <a:spLocks/>
          </p:cNvSpPr>
          <p:nvPr/>
        </p:nvSpPr>
        <p:spPr bwMode="auto">
          <a:xfrm>
            <a:off x="2800350" y="1220788"/>
            <a:ext cx="4984750" cy="3179762"/>
          </a:xfrm>
          <a:custGeom>
            <a:avLst/>
            <a:gdLst/>
            <a:ahLst/>
            <a:cxnLst>
              <a:cxn ang="0">
                <a:pos x="0" y="2002"/>
              </a:cxn>
              <a:cxn ang="0">
                <a:pos x="3139" y="2002"/>
              </a:cxn>
              <a:cxn ang="0">
                <a:pos x="3139" y="0"/>
              </a:cxn>
              <a:cxn ang="0">
                <a:pos x="0" y="0"/>
              </a:cxn>
              <a:cxn ang="0">
                <a:pos x="0" y="2002"/>
              </a:cxn>
            </a:cxnLst>
            <a:rect l="0" t="0" r="r" b="b"/>
            <a:pathLst>
              <a:path w="3140" h="2003">
                <a:moveTo>
                  <a:pt x="0" y="2002"/>
                </a:moveTo>
                <a:lnTo>
                  <a:pt x="3139" y="2002"/>
                </a:lnTo>
                <a:lnTo>
                  <a:pt x="3139" y="0"/>
                </a:lnTo>
                <a:lnTo>
                  <a:pt x="0" y="0"/>
                </a:lnTo>
                <a:lnTo>
                  <a:pt x="0" y="2002"/>
                </a:lnTo>
              </a:path>
            </a:pathLst>
          </a:custGeom>
          <a:solidFill>
            <a:srgbClr val="FFFFFF"/>
          </a:solidFill>
          <a:ln w="9525" cap="rnd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704" name="Freeform 8"/>
          <p:cNvSpPr>
            <a:spLocks/>
          </p:cNvSpPr>
          <p:nvPr/>
        </p:nvSpPr>
        <p:spPr bwMode="auto">
          <a:xfrm>
            <a:off x="2651125" y="1220788"/>
            <a:ext cx="150813" cy="3338512"/>
          </a:xfrm>
          <a:custGeom>
            <a:avLst/>
            <a:gdLst/>
            <a:ahLst/>
            <a:cxnLst>
              <a:cxn ang="0">
                <a:pos x="94" y="2002"/>
              </a:cxn>
              <a:cxn ang="0">
                <a:pos x="0" y="2102"/>
              </a:cxn>
              <a:cxn ang="0">
                <a:pos x="0" y="99"/>
              </a:cxn>
              <a:cxn ang="0">
                <a:pos x="94" y="0"/>
              </a:cxn>
              <a:cxn ang="0">
                <a:pos x="94" y="2002"/>
              </a:cxn>
            </a:cxnLst>
            <a:rect l="0" t="0" r="r" b="b"/>
            <a:pathLst>
              <a:path w="95" h="2103">
                <a:moveTo>
                  <a:pt x="94" y="2002"/>
                </a:moveTo>
                <a:lnTo>
                  <a:pt x="0" y="2102"/>
                </a:lnTo>
                <a:lnTo>
                  <a:pt x="0" y="99"/>
                </a:lnTo>
                <a:lnTo>
                  <a:pt x="94" y="0"/>
                </a:lnTo>
                <a:lnTo>
                  <a:pt x="94" y="2002"/>
                </a:lnTo>
              </a:path>
            </a:pathLst>
          </a:custGeom>
          <a:solidFill>
            <a:srgbClr val="FFFFFF"/>
          </a:solidFill>
          <a:ln w="9525" cap="rnd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705" name="Freeform 9"/>
          <p:cNvSpPr>
            <a:spLocks/>
          </p:cNvSpPr>
          <p:nvPr/>
        </p:nvSpPr>
        <p:spPr bwMode="auto">
          <a:xfrm>
            <a:off x="2651125" y="4398963"/>
            <a:ext cx="5133975" cy="160337"/>
          </a:xfrm>
          <a:custGeom>
            <a:avLst/>
            <a:gdLst/>
            <a:ahLst/>
            <a:cxnLst>
              <a:cxn ang="0">
                <a:pos x="94" y="0"/>
              </a:cxn>
              <a:cxn ang="0">
                <a:pos x="3233" y="0"/>
              </a:cxn>
              <a:cxn ang="0">
                <a:pos x="3140" y="100"/>
              </a:cxn>
              <a:cxn ang="0">
                <a:pos x="0" y="100"/>
              </a:cxn>
              <a:cxn ang="0">
                <a:pos x="94" y="0"/>
              </a:cxn>
            </a:cxnLst>
            <a:rect l="0" t="0" r="r" b="b"/>
            <a:pathLst>
              <a:path w="3234" h="101">
                <a:moveTo>
                  <a:pt x="94" y="0"/>
                </a:moveTo>
                <a:lnTo>
                  <a:pt x="3233" y="0"/>
                </a:lnTo>
                <a:lnTo>
                  <a:pt x="3140" y="100"/>
                </a:lnTo>
                <a:lnTo>
                  <a:pt x="0" y="100"/>
                </a:lnTo>
                <a:lnTo>
                  <a:pt x="94" y="0"/>
                </a:lnTo>
              </a:path>
            </a:pathLst>
          </a:custGeom>
          <a:solidFill>
            <a:srgbClr val="FFFFFF"/>
          </a:solidFill>
          <a:ln w="9525" cap="rnd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706" name="Line 10"/>
          <p:cNvSpPr>
            <a:spLocks noChangeShapeType="1"/>
          </p:cNvSpPr>
          <p:nvPr/>
        </p:nvSpPr>
        <p:spPr bwMode="auto">
          <a:xfrm flipV="1">
            <a:off x="2800350" y="1223963"/>
            <a:ext cx="0" cy="31734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07" name="Line 11"/>
          <p:cNvSpPr>
            <a:spLocks noChangeShapeType="1"/>
          </p:cNvSpPr>
          <p:nvPr/>
        </p:nvSpPr>
        <p:spPr bwMode="auto">
          <a:xfrm flipV="1">
            <a:off x="3049588" y="1223963"/>
            <a:ext cx="0" cy="31734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08" name="Line 12"/>
          <p:cNvSpPr>
            <a:spLocks noChangeShapeType="1"/>
          </p:cNvSpPr>
          <p:nvPr/>
        </p:nvSpPr>
        <p:spPr bwMode="auto">
          <a:xfrm flipV="1">
            <a:off x="3298825" y="1223963"/>
            <a:ext cx="0" cy="31734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09" name="Line 13"/>
          <p:cNvSpPr>
            <a:spLocks noChangeShapeType="1"/>
          </p:cNvSpPr>
          <p:nvPr/>
        </p:nvSpPr>
        <p:spPr bwMode="auto">
          <a:xfrm flipV="1">
            <a:off x="3548063" y="1223963"/>
            <a:ext cx="0" cy="31734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10" name="Line 14"/>
          <p:cNvSpPr>
            <a:spLocks noChangeShapeType="1"/>
          </p:cNvSpPr>
          <p:nvPr/>
        </p:nvSpPr>
        <p:spPr bwMode="auto">
          <a:xfrm flipV="1">
            <a:off x="3797300" y="1223963"/>
            <a:ext cx="0" cy="31734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11" name="Line 15"/>
          <p:cNvSpPr>
            <a:spLocks noChangeShapeType="1"/>
          </p:cNvSpPr>
          <p:nvPr/>
        </p:nvSpPr>
        <p:spPr bwMode="auto">
          <a:xfrm flipV="1">
            <a:off x="4046538" y="1223963"/>
            <a:ext cx="0" cy="31734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12" name="Line 16"/>
          <p:cNvSpPr>
            <a:spLocks noChangeShapeType="1"/>
          </p:cNvSpPr>
          <p:nvPr/>
        </p:nvSpPr>
        <p:spPr bwMode="auto">
          <a:xfrm flipV="1">
            <a:off x="4295775" y="1223963"/>
            <a:ext cx="0" cy="31734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13" name="Line 17"/>
          <p:cNvSpPr>
            <a:spLocks noChangeShapeType="1"/>
          </p:cNvSpPr>
          <p:nvPr/>
        </p:nvSpPr>
        <p:spPr bwMode="auto">
          <a:xfrm flipV="1">
            <a:off x="4545013" y="1223963"/>
            <a:ext cx="0" cy="31734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14" name="Line 18"/>
          <p:cNvSpPr>
            <a:spLocks noChangeShapeType="1"/>
          </p:cNvSpPr>
          <p:nvPr/>
        </p:nvSpPr>
        <p:spPr bwMode="auto">
          <a:xfrm flipV="1">
            <a:off x="4794250" y="1223963"/>
            <a:ext cx="0" cy="31734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15" name="Line 19"/>
          <p:cNvSpPr>
            <a:spLocks noChangeShapeType="1"/>
          </p:cNvSpPr>
          <p:nvPr/>
        </p:nvSpPr>
        <p:spPr bwMode="auto">
          <a:xfrm flipV="1">
            <a:off x="5041900" y="1223963"/>
            <a:ext cx="0" cy="31734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16" name="Line 20"/>
          <p:cNvSpPr>
            <a:spLocks noChangeShapeType="1"/>
          </p:cNvSpPr>
          <p:nvPr/>
        </p:nvSpPr>
        <p:spPr bwMode="auto">
          <a:xfrm flipV="1">
            <a:off x="5291138" y="1223963"/>
            <a:ext cx="0" cy="31734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17" name="Line 21"/>
          <p:cNvSpPr>
            <a:spLocks noChangeShapeType="1"/>
          </p:cNvSpPr>
          <p:nvPr/>
        </p:nvSpPr>
        <p:spPr bwMode="auto">
          <a:xfrm flipV="1">
            <a:off x="5540375" y="1223963"/>
            <a:ext cx="0" cy="31734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18" name="Line 22"/>
          <p:cNvSpPr>
            <a:spLocks noChangeShapeType="1"/>
          </p:cNvSpPr>
          <p:nvPr/>
        </p:nvSpPr>
        <p:spPr bwMode="auto">
          <a:xfrm flipV="1">
            <a:off x="5789613" y="1223963"/>
            <a:ext cx="0" cy="31734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19" name="Line 23"/>
          <p:cNvSpPr>
            <a:spLocks noChangeShapeType="1"/>
          </p:cNvSpPr>
          <p:nvPr/>
        </p:nvSpPr>
        <p:spPr bwMode="auto">
          <a:xfrm flipV="1">
            <a:off x="6038850" y="1223963"/>
            <a:ext cx="0" cy="31734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20" name="Line 24"/>
          <p:cNvSpPr>
            <a:spLocks noChangeShapeType="1"/>
          </p:cNvSpPr>
          <p:nvPr/>
        </p:nvSpPr>
        <p:spPr bwMode="auto">
          <a:xfrm flipV="1">
            <a:off x="6289675" y="1223963"/>
            <a:ext cx="0" cy="31734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21" name="Line 25"/>
          <p:cNvSpPr>
            <a:spLocks noChangeShapeType="1"/>
          </p:cNvSpPr>
          <p:nvPr/>
        </p:nvSpPr>
        <p:spPr bwMode="auto">
          <a:xfrm flipV="1">
            <a:off x="6537325" y="1223963"/>
            <a:ext cx="0" cy="31734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22" name="Line 26"/>
          <p:cNvSpPr>
            <a:spLocks noChangeShapeType="1"/>
          </p:cNvSpPr>
          <p:nvPr/>
        </p:nvSpPr>
        <p:spPr bwMode="auto">
          <a:xfrm flipV="1">
            <a:off x="6786563" y="1223963"/>
            <a:ext cx="0" cy="31734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23" name="Line 27"/>
          <p:cNvSpPr>
            <a:spLocks noChangeShapeType="1"/>
          </p:cNvSpPr>
          <p:nvPr/>
        </p:nvSpPr>
        <p:spPr bwMode="auto">
          <a:xfrm flipV="1">
            <a:off x="7037388" y="1223963"/>
            <a:ext cx="0" cy="31734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24" name="Line 28"/>
          <p:cNvSpPr>
            <a:spLocks noChangeShapeType="1"/>
          </p:cNvSpPr>
          <p:nvPr/>
        </p:nvSpPr>
        <p:spPr bwMode="auto">
          <a:xfrm flipV="1">
            <a:off x="7286625" y="1223963"/>
            <a:ext cx="0" cy="31734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25" name="Line 29"/>
          <p:cNvSpPr>
            <a:spLocks noChangeShapeType="1"/>
          </p:cNvSpPr>
          <p:nvPr/>
        </p:nvSpPr>
        <p:spPr bwMode="auto">
          <a:xfrm flipV="1">
            <a:off x="7535863" y="1223963"/>
            <a:ext cx="0" cy="31734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26" name="Line 30"/>
          <p:cNvSpPr>
            <a:spLocks noChangeShapeType="1"/>
          </p:cNvSpPr>
          <p:nvPr/>
        </p:nvSpPr>
        <p:spPr bwMode="auto">
          <a:xfrm flipV="1">
            <a:off x="7783513" y="1223963"/>
            <a:ext cx="0" cy="31734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27" name="Line 31"/>
          <p:cNvSpPr>
            <a:spLocks noChangeShapeType="1"/>
          </p:cNvSpPr>
          <p:nvPr/>
        </p:nvSpPr>
        <p:spPr bwMode="auto">
          <a:xfrm flipV="1">
            <a:off x="2654300" y="4402138"/>
            <a:ext cx="144463" cy="1539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28" name="Line 32"/>
          <p:cNvSpPr>
            <a:spLocks noChangeShapeType="1"/>
          </p:cNvSpPr>
          <p:nvPr/>
        </p:nvSpPr>
        <p:spPr bwMode="auto">
          <a:xfrm flipV="1">
            <a:off x="2903538" y="4402138"/>
            <a:ext cx="144462" cy="1539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29" name="Line 33"/>
          <p:cNvSpPr>
            <a:spLocks noChangeShapeType="1"/>
          </p:cNvSpPr>
          <p:nvPr/>
        </p:nvSpPr>
        <p:spPr bwMode="auto">
          <a:xfrm flipV="1">
            <a:off x="3152775" y="4402138"/>
            <a:ext cx="144463" cy="1539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30" name="Line 34"/>
          <p:cNvSpPr>
            <a:spLocks noChangeShapeType="1"/>
          </p:cNvSpPr>
          <p:nvPr/>
        </p:nvSpPr>
        <p:spPr bwMode="auto">
          <a:xfrm flipV="1">
            <a:off x="3402013" y="4402138"/>
            <a:ext cx="144462" cy="1539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31" name="Line 35"/>
          <p:cNvSpPr>
            <a:spLocks noChangeShapeType="1"/>
          </p:cNvSpPr>
          <p:nvPr/>
        </p:nvSpPr>
        <p:spPr bwMode="auto">
          <a:xfrm flipV="1">
            <a:off x="3651250" y="4402138"/>
            <a:ext cx="144463" cy="1539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32" name="Line 36"/>
          <p:cNvSpPr>
            <a:spLocks noChangeShapeType="1"/>
          </p:cNvSpPr>
          <p:nvPr/>
        </p:nvSpPr>
        <p:spPr bwMode="auto">
          <a:xfrm flipV="1">
            <a:off x="3900488" y="4402138"/>
            <a:ext cx="144462" cy="1539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33" name="Line 37"/>
          <p:cNvSpPr>
            <a:spLocks noChangeShapeType="1"/>
          </p:cNvSpPr>
          <p:nvPr/>
        </p:nvSpPr>
        <p:spPr bwMode="auto">
          <a:xfrm flipV="1">
            <a:off x="4149725" y="4402138"/>
            <a:ext cx="144463" cy="1539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34" name="Line 38"/>
          <p:cNvSpPr>
            <a:spLocks noChangeShapeType="1"/>
          </p:cNvSpPr>
          <p:nvPr/>
        </p:nvSpPr>
        <p:spPr bwMode="auto">
          <a:xfrm flipV="1">
            <a:off x="4398963" y="4402138"/>
            <a:ext cx="144462" cy="1539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35" name="Line 39"/>
          <p:cNvSpPr>
            <a:spLocks noChangeShapeType="1"/>
          </p:cNvSpPr>
          <p:nvPr/>
        </p:nvSpPr>
        <p:spPr bwMode="auto">
          <a:xfrm flipV="1">
            <a:off x="4648200" y="4402138"/>
            <a:ext cx="144463" cy="1539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36" name="Line 40"/>
          <p:cNvSpPr>
            <a:spLocks noChangeShapeType="1"/>
          </p:cNvSpPr>
          <p:nvPr/>
        </p:nvSpPr>
        <p:spPr bwMode="auto">
          <a:xfrm flipV="1">
            <a:off x="4895850" y="4402138"/>
            <a:ext cx="142875" cy="1539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37" name="Line 41"/>
          <p:cNvSpPr>
            <a:spLocks noChangeShapeType="1"/>
          </p:cNvSpPr>
          <p:nvPr/>
        </p:nvSpPr>
        <p:spPr bwMode="auto">
          <a:xfrm flipV="1">
            <a:off x="5145088" y="4402138"/>
            <a:ext cx="142875" cy="1539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38" name="Line 42"/>
          <p:cNvSpPr>
            <a:spLocks noChangeShapeType="1"/>
          </p:cNvSpPr>
          <p:nvPr/>
        </p:nvSpPr>
        <p:spPr bwMode="auto">
          <a:xfrm flipV="1">
            <a:off x="5394325" y="4402138"/>
            <a:ext cx="142875" cy="1539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39" name="Line 43"/>
          <p:cNvSpPr>
            <a:spLocks noChangeShapeType="1"/>
          </p:cNvSpPr>
          <p:nvPr/>
        </p:nvSpPr>
        <p:spPr bwMode="auto">
          <a:xfrm flipV="1">
            <a:off x="5643563" y="4402138"/>
            <a:ext cx="142875" cy="1539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40" name="Line 44"/>
          <p:cNvSpPr>
            <a:spLocks noChangeShapeType="1"/>
          </p:cNvSpPr>
          <p:nvPr/>
        </p:nvSpPr>
        <p:spPr bwMode="auto">
          <a:xfrm flipV="1">
            <a:off x="5892800" y="4402138"/>
            <a:ext cx="142875" cy="1539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41" name="Line 45"/>
          <p:cNvSpPr>
            <a:spLocks noChangeShapeType="1"/>
          </p:cNvSpPr>
          <p:nvPr/>
        </p:nvSpPr>
        <p:spPr bwMode="auto">
          <a:xfrm flipV="1">
            <a:off x="6143625" y="4402138"/>
            <a:ext cx="144463" cy="1539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42" name="Line 46"/>
          <p:cNvSpPr>
            <a:spLocks noChangeShapeType="1"/>
          </p:cNvSpPr>
          <p:nvPr/>
        </p:nvSpPr>
        <p:spPr bwMode="auto">
          <a:xfrm flipV="1">
            <a:off x="6391275" y="4402138"/>
            <a:ext cx="142875" cy="1539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43" name="Line 47"/>
          <p:cNvSpPr>
            <a:spLocks noChangeShapeType="1"/>
          </p:cNvSpPr>
          <p:nvPr/>
        </p:nvSpPr>
        <p:spPr bwMode="auto">
          <a:xfrm flipV="1">
            <a:off x="6640513" y="4402138"/>
            <a:ext cx="142875" cy="1539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44" name="Line 48"/>
          <p:cNvSpPr>
            <a:spLocks noChangeShapeType="1"/>
          </p:cNvSpPr>
          <p:nvPr/>
        </p:nvSpPr>
        <p:spPr bwMode="auto">
          <a:xfrm flipV="1">
            <a:off x="6891338" y="4402138"/>
            <a:ext cx="144462" cy="1539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45" name="Line 49"/>
          <p:cNvSpPr>
            <a:spLocks noChangeShapeType="1"/>
          </p:cNvSpPr>
          <p:nvPr/>
        </p:nvSpPr>
        <p:spPr bwMode="auto">
          <a:xfrm flipV="1">
            <a:off x="7140575" y="4402138"/>
            <a:ext cx="144463" cy="1539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46" name="Line 50"/>
          <p:cNvSpPr>
            <a:spLocks noChangeShapeType="1"/>
          </p:cNvSpPr>
          <p:nvPr/>
        </p:nvSpPr>
        <p:spPr bwMode="auto">
          <a:xfrm flipV="1">
            <a:off x="7389813" y="4402138"/>
            <a:ext cx="144462" cy="1539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47" name="Line 51"/>
          <p:cNvSpPr>
            <a:spLocks noChangeShapeType="1"/>
          </p:cNvSpPr>
          <p:nvPr/>
        </p:nvSpPr>
        <p:spPr bwMode="auto">
          <a:xfrm flipV="1">
            <a:off x="7637463" y="4402138"/>
            <a:ext cx="142875" cy="1539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48" name="Line 52"/>
          <p:cNvSpPr>
            <a:spLocks noChangeShapeType="1"/>
          </p:cNvSpPr>
          <p:nvPr/>
        </p:nvSpPr>
        <p:spPr bwMode="auto">
          <a:xfrm>
            <a:off x="2805113" y="4398963"/>
            <a:ext cx="49784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49" name="Line 53"/>
          <p:cNvSpPr>
            <a:spLocks noChangeShapeType="1"/>
          </p:cNvSpPr>
          <p:nvPr/>
        </p:nvSpPr>
        <p:spPr bwMode="auto">
          <a:xfrm flipV="1">
            <a:off x="7783513" y="1223963"/>
            <a:ext cx="0" cy="31734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50" name="Line 54"/>
          <p:cNvSpPr>
            <a:spLocks noChangeShapeType="1"/>
          </p:cNvSpPr>
          <p:nvPr/>
        </p:nvSpPr>
        <p:spPr bwMode="auto">
          <a:xfrm flipH="1">
            <a:off x="2805113" y="1220788"/>
            <a:ext cx="49784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51" name="Line 55"/>
          <p:cNvSpPr>
            <a:spLocks noChangeShapeType="1"/>
          </p:cNvSpPr>
          <p:nvPr/>
        </p:nvSpPr>
        <p:spPr bwMode="auto">
          <a:xfrm>
            <a:off x="2800350" y="1225550"/>
            <a:ext cx="0" cy="31734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52" name="Line 56"/>
          <p:cNvSpPr>
            <a:spLocks noChangeShapeType="1"/>
          </p:cNvSpPr>
          <p:nvPr/>
        </p:nvSpPr>
        <p:spPr bwMode="auto">
          <a:xfrm flipH="1">
            <a:off x="2655888" y="4403725"/>
            <a:ext cx="144462" cy="1539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53" name="Line 57"/>
          <p:cNvSpPr>
            <a:spLocks noChangeShapeType="1"/>
          </p:cNvSpPr>
          <p:nvPr/>
        </p:nvSpPr>
        <p:spPr bwMode="auto">
          <a:xfrm flipV="1">
            <a:off x="2651125" y="1379538"/>
            <a:ext cx="0" cy="31750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54" name="Line 58"/>
          <p:cNvSpPr>
            <a:spLocks noChangeShapeType="1"/>
          </p:cNvSpPr>
          <p:nvPr/>
        </p:nvSpPr>
        <p:spPr bwMode="auto">
          <a:xfrm flipV="1">
            <a:off x="2654300" y="1222375"/>
            <a:ext cx="144463" cy="152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55" name="Line 59"/>
          <p:cNvSpPr>
            <a:spLocks noChangeShapeType="1"/>
          </p:cNvSpPr>
          <p:nvPr/>
        </p:nvSpPr>
        <p:spPr bwMode="auto">
          <a:xfrm>
            <a:off x="2800350" y="1225550"/>
            <a:ext cx="0" cy="31734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56" name="Line 60"/>
          <p:cNvSpPr>
            <a:spLocks noChangeShapeType="1"/>
          </p:cNvSpPr>
          <p:nvPr/>
        </p:nvSpPr>
        <p:spPr bwMode="auto">
          <a:xfrm>
            <a:off x="2805113" y="4398963"/>
            <a:ext cx="49784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57" name="Line 61"/>
          <p:cNvSpPr>
            <a:spLocks noChangeShapeType="1"/>
          </p:cNvSpPr>
          <p:nvPr/>
        </p:nvSpPr>
        <p:spPr bwMode="auto">
          <a:xfrm flipH="1">
            <a:off x="7640638" y="4403725"/>
            <a:ext cx="142875" cy="1539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58" name="Line 62"/>
          <p:cNvSpPr>
            <a:spLocks noChangeShapeType="1"/>
          </p:cNvSpPr>
          <p:nvPr/>
        </p:nvSpPr>
        <p:spPr bwMode="auto">
          <a:xfrm flipH="1">
            <a:off x="2655888" y="4557713"/>
            <a:ext cx="497998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59" name="Line 63"/>
          <p:cNvSpPr>
            <a:spLocks noChangeShapeType="1"/>
          </p:cNvSpPr>
          <p:nvPr/>
        </p:nvSpPr>
        <p:spPr bwMode="auto">
          <a:xfrm flipV="1">
            <a:off x="2654300" y="4402138"/>
            <a:ext cx="144463" cy="1539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760" name="Freeform 64"/>
          <p:cNvSpPr>
            <a:spLocks/>
          </p:cNvSpPr>
          <p:nvPr/>
        </p:nvSpPr>
        <p:spPr bwMode="auto">
          <a:xfrm>
            <a:off x="2817813" y="4178300"/>
            <a:ext cx="26987" cy="247650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0" y="155"/>
              </a:cxn>
              <a:cxn ang="0">
                <a:pos x="16" y="145"/>
              </a:cxn>
              <a:cxn ang="0">
                <a:pos x="16" y="0"/>
              </a:cxn>
              <a:cxn ang="0">
                <a:pos x="0" y="10"/>
              </a:cxn>
            </a:cxnLst>
            <a:rect l="0" t="0" r="r" b="b"/>
            <a:pathLst>
              <a:path w="17" h="156">
                <a:moveTo>
                  <a:pt x="0" y="10"/>
                </a:moveTo>
                <a:lnTo>
                  <a:pt x="0" y="155"/>
                </a:lnTo>
                <a:lnTo>
                  <a:pt x="16" y="145"/>
                </a:lnTo>
                <a:lnTo>
                  <a:pt x="16" y="0"/>
                </a:lnTo>
                <a:lnTo>
                  <a:pt x="0" y="10"/>
                </a:lnTo>
              </a:path>
            </a:pathLst>
          </a:custGeom>
          <a:solidFill>
            <a:srgbClr val="001F5F"/>
          </a:solidFill>
          <a:ln w="9525" cap="rnd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761" name="Freeform 65"/>
          <p:cNvSpPr>
            <a:spLocks/>
          </p:cNvSpPr>
          <p:nvPr/>
        </p:nvSpPr>
        <p:spPr bwMode="auto">
          <a:xfrm>
            <a:off x="2817813" y="4178300"/>
            <a:ext cx="26987" cy="247650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0" y="155"/>
              </a:cxn>
              <a:cxn ang="0">
                <a:pos x="16" y="145"/>
              </a:cxn>
              <a:cxn ang="0">
                <a:pos x="16" y="0"/>
              </a:cxn>
              <a:cxn ang="0">
                <a:pos x="0" y="10"/>
              </a:cxn>
            </a:cxnLst>
            <a:rect l="0" t="0" r="r" b="b"/>
            <a:pathLst>
              <a:path w="17" h="156">
                <a:moveTo>
                  <a:pt x="0" y="10"/>
                </a:moveTo>
                <a:lnTo>
                  <a:pt x="0" y="155"/>
                </a:lnTo>
                <a:lnTo>
                  <a:pt x="16" y="145"/>
                </a:lnTo>
                <a:lnTo>
                  <a:pt x="16" y="0"/>
                </a:lnTo>
                <a:lnTo>
                  <a:pt x="0" y="1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762" name="Freeform 66"/>
          <p:cNvSpPr>
            <a:spLocks/>
          </p:cNvSpPr>
          <p:nvPr/>
        </p:nvSpPr>
        <p:spPr bwMode="auto">
          <a:xfrm>
            <a:off x="2717800" y="4178300"/>
            <a:ext cx="115888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63" y="16"/>
              </a:cxn>
              <a:cxn ang="0">
                <a:pos x="72" y="0"/>
              </a:cxn>
              <a:cxn ang="0">
                <a:pos x="10" y="0"/>
              </a:cxn>
              <a:cxn ang="0">
                <a:pos x="0" y="16"/>
              </a:cxn>
            </a:cxnLst>
            <a:rect l="0" t="0" r="r" b="b"/>
            <a:pathLst>
              <a:path w="73" h="17">
                <a:moveTo>
                  <a:pt x="0" y="16"/>
                </a:moveTo>
                <a:lnTo>
                  <a:pt x="63" y="16"/>
                </a:lnTo>
                <a:lnTo>
                  <a:pt x="72" y="0"/>
                </a:lnTo>
                <a:lnTo>
                  <a:pt x="10" y="0"/>
                </a:lnTo>
                <a:lnTo>
                  <a:pt x="0" y="16"/>
                </a:lnTo>
              </a:path>
            </a:pathLst>
          </a:custGeom>
          <a:solidFill>
            <a:srgbClr val="00308F"/>
          </a:solidFill>
          <a:ln w="9525" cap="rnd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763" name="Freeform 67"/>
          <p:cNvSpPr>
            <a:spLocks/>
          </p:cNvSpPr>
          <p:nvPr/>
        </p:nvSpPr>
        <p:spPr bwMode="auto">
          <a:xfrm>
            <a:off x="2717800" y="4178300"/>
            <a:ext cx="115888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63" y="16"/>
              </a:cxn>
              <a:cxn ang="0">
                <a:pos x="72" y="0"/>
              </a:cxn>
              <a:cxn ang="0">
                <a:pos x="10" y="0"/>
              </a:cxn>
              <a:cxn ang="0">
                <a:pos x="0" y="16"/>
              </a:cxn>
            </a:cxnLst>
            <a:rect l="0" t="0" r="r" b="b"/>
            <a:pathLst>
              <a:path w="73" h="17">
                <a:moveTo>
                  <a:pt x="0" y="16"/>
                </a:moveTo>
                <a:lnTo>
                  <a:pt x="63" y="16"/>
                </a:lnTo>
                <a:lnTo>
                  <a:pt x="72" y="0"/>
                </a:lnTo>
                <a:lnTo>
                  <a:pt x="10" y="0"/>
                </a:lnTo>
                <a:lnTo>
                  <a:pt x="0" y="16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764" name="Freeform 68"/>
          <p:cNvSpPr>
            <a:spLocks/>
          </p:cNvSpPr>
          <p:nvPr/>
        </p:nvSpPr>
        <p:spPr bwMode="auto">
          <a:xfrm>
            <a:off x="2717800" y="4194175"/>
            <a:ext cx="101600" cy="231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3" y="0"/>
              </a:cxn>
              <a:cxn ang="0">
                <a:pos x="63" y="145"/>
              </a:cxn>
              <a:cxn ang="0">
                <a:pos x="0" y="145"/>
              </a:cxn>
              <a:cxn ang="0">
                <a:pos x="0" y="0"/>
              </a:cxn>
            </a:cxnLst>
            <a:rect l="0" t="0" r="r" b="b"/>
            <a:pathLst>
              <a:path w="64" h="146">
                <a:moveTo>
                  <a:pt x="0" y="0"/>
                </a:moveTo>
                <a:lnTo>
                  <a:pt x="63" y="0"/>
                </a:lnTo>
                <a:lnTo>
                  <a:pt x="63" y="145"/>
                </a:lnTo>
                <a:lnTo>
                  <a:pt x="0" y="145"/>
                </a:lnTo>
                <a:lnTo>
                  <a:pt x="0" y="0"/>
                </a:lnTo>
              </a:path>
            </a:pathLst>
          </a:custGeom>
          <a:solidFill>
            <a:srgbClr val="0040BF"/>
          </a:solidFill>
          <a:ln w="9525" cap="rnd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765" name="Freeform 69"/>
          <p:cNvSpPr>
            <a:spLocks/>
          </p:cNvSpPr>
          <p:nvPr/>
        </p:nvSpPr>
        <p:spPr bwMode="auto">
          <a:xfrm>
            <a:off x="2717800" y="4194175"/>
            <a:ext cx="101600" cy="231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3" y="0"/>
              </a:cxn>
              <a:cxn ang="0">
                <a:pos x="63" y="145"/>
              </a:cxn>
              <a:cxn ang="0">
                <a:pos x="0" y="145"/>
              </a:cxn>
              <a:cxn ang="0">
                <a:pos x="0" y="0"/>
              </a:cxn>
            </a:cxnLst>
            <a:rect l="0" t="0" r="r" b="b"/>
            <a:pathLst>
              <a:path w="64" h="146">
                <a:moveTo>
                  <a:pt x="0" y="0"/>
                </a:moveTo>
                <a:lnTo>
                  <a:pt x="63" y="0"/>
                </a:lnTo>
                <a:lnTo>
                  <a:pt x="63" y="145"/>
                </a:lnTo>
                <a:lnTo>
                  <a:pt x="0" y="145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766" name="Freeform 70"/>
          <p:cNvSpPr>
            <a:spLocks/>
          </p:cNvSpPr>
          <p:nvPr/>
        </p:nvSpPr>
        <p:spPr bwMode="auto">
          <a:xfrm>
            <a:off x="2917825" y="4178300"/>
            <a:ext cx="26988" cy="247650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0" y="155"/>
              </a:cxn>
              <a:cxn ang="0">
                <a:pos x="16" y="145"/>
              </a:cxn>
              <a:cxn ang="0">
                <a:pos x="16" y="0"/>
              </a:cxn>
              <a:cxn ang="0">
                <a:pos x="0" y="10"/>
              </a:cxn>
            </a:cxnLst>
            <a:rect l="0" t="0" r="r" b="b"/>
            <a:pathLst>
              <a:path w="17" h="156">
                <a:moveTo>
                  <a:pt x="0" y="10"/>
                </a:moveTo>
                <a:lnTo>
                  <a:pt x="0" y="155"/>
                </a:lnTo>
                <a:lnTo>
                  <a:pt x="16" y="145"/>
                </a:lnTo>
                <a:lnTo>
                  <a:pt x="16" y="0"/>
                </a:lnTo>
                <a:lnTo>
                  <a:pt x="0" y="10"/>
                </a:lnTo>
              </a:path>
            </a:pathLst>
          </a:custGeom>
          <a:solidFill>
            <a:srgbClr val="5F0F00"/>
          </a:solidFill>
          <a:ln w="9525" cap="rnd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767" name="Freeform 71"/>
          <p:cNvSpPr>
            <a:spLocks/>
          </p:cNvSpPr>
          <p:nvPr/>
        </p:nvSpPr>
        <p:spPr bwMode="auto">
          <a:xfrm>
            <a:off x="2917825" y="4178300"/>
            <a:ext cx="26988" cy="247650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0" y="155"/>
              </a:cxn>
              <a:cxn ang="0">
                <a:pos x="16" y="145"/>
              </a:cxn>
              <a:cxn ang="0">
                <a:pos x="16" y="0"/>
              </a:cxn>
              <a:cxn ang="0">
                <a:pos x="0" y="10"/>
              </a:cxn>
            </a:cxnLst>
            <a:rect l="0" t="0" r="r" b="b"/>
            <a:pathLst>
              <a:path w="17" h="156">
                <a:moveTo>
                  <a:pt x="0" y="10"/>
                </a:moveTo>
                <a:lnTo>
                  <a:pt x="0" y="155"/>
                </a:lnTo>
                <a:lnTo>
                  <a:pt x="16" y="145"/>
                </a:lnTo>
                <a:lnTo>
                  <a:pt x="16" y="0"/>
                </a:lnTo>
                <a:lnTo>
                  <a:pt x="0" y="1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768" name="Freeform 72"/>
          <p:cNvSpPr>
            <a:spLocks/>
          </p:cNvSpPr>
          <p:nvPr/>
        </p:nvSpPr>
        <p:spPr bwMode="auto">
          <a:xfrm>
            <a:off x="2817813" y="4178300"/>
            <a:ext cx="1158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63" y="16"/>
              </a:cxn>
              <a:cxn ang="0">
                <a:pos x="72" y="0"/>
              </a:cxn>
              <a:cxn ang="0">
                <a:pos x="9" y="0"/>
              </a:cxn>
              <a:cxn ang="0">
                <a:pos x="0" y="16"/>
              </a:cxn>
            </a:cxnLst>
            <a:rect l="0" t="0" r="r" b="b"/>
            <a:pathLst>
              <a:path w="73" h="17">
                <a:moveTo>
                  <a:pt x="0" y="16"/>
                </a:moveTo>
                <a:lnTo>
                  <a:pt x="63" y="16"/>
                </a:lnTo>
                <a:lnTo>
                  <a:pt x="72" y="0"/>
                </a:lnTo>
                <a:lnTo>
                  <a:pt x="9" y="0"/>
                </a:lnTo>
                <a:lnTo>
                  <a:pt x="0" y="16"/>
                </a:lnTo>
              </a:path>
            </a:pathLst>
          </a:custGeom>
          <a:solidFill>
            <a:srgbClr val="8F1700"/>
          </a:solidFill>
          <a:ln w="9525" cap="rnd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769" name="Freeform 73"/>
          <p:cNvSpPr>
            <a:spLocks/>
          </p:cNvSpPr>
          <p:nvPr/>
        </p:nvSpPr>
        <p:spPr bwMode="auto">
          <a:xfrm>
            <a:off x="2817813" y="4178300"/>
            <a:ext cx="1158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63" y="16"/>
              </a:cxn>
              <a:cxn ang="0">
                <a:pos x="72" y="0"/>
              </a:cxn>
              <a:cxn ang="0">
                <a:pos x="9" y="0"/>
              </a:cxn>
              <a:cxn ang="0">
                <a:pos x="0" y="16"/>
              </a:cxn>
            </a:cxnLst>
            <a:rect l="0" t="0" r="r" b="b"/>
            <a:pathLst>
              <a:path w="73" h="17">
                <a:moveTo>
                  <a:pt x="0" y="16"/>
                </a:moveTo>
                <a:lnTo>
                  <a:pt x="63" y="16"/>
                </a:lnTo>
                <a:lnTo>
                  <a:pt x="72" y="0"/>
                </a:lnTo>
                <a:lnTo>
                  <a:pt x="9" y="0"/>
                </a:lnTo>
                <a:lnTo>
                  <a:pt x="0" y="16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770" name="Freeform 74"/>
          <p:cNvSpPr>
            <a:spLocks/>
          </p:cNvSpPr>
          <p:nvPr/>
        </p:nvSpPr>
        <p:spPr bwMode="auto">
          <a:xfrm>
            <a:off x="2817813" y="4194175"/>
            <a:ext cx="101600" cy="231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3" y="0"/>
              </a:cxn>
              <a:cxn ang="0">
                <a:pos x="63" y="145"/>
              </a:cxn>
              <a:cxn ang="0">
                <a:pos x="0" y="145"/>
              </a:cxn>
              <a:cxn ang="0">
                <a:pos x="0" y="0"/>
              </a:cxn>
            </a:cxnLst>
            <a:rect l="0" t="0" r="r" b="b"/>
            <a:pathLst>
              <a:path w="64" h="146">
                <a:moveTo>
                  <a:pt x="0" y="0"/>
                </a:moveTo>
                <a:lnTo>
                  <a:pt x="63" y="0"/>
                </a:lnTo>
                <a:lnTo>
                  <a:pt x="63" y="145"/>
                </a:lnTo>
                <a:lnTo>
                  <a:pt x="0" y="145"/>
                </a:lnTo>
                <a:lnTo>
                  <a:pt x="0" y="0"/>
                </a:lnTo>
              </a:path>
            </a:pathLst>
          </a:custGeom>
          <a:solidFill>
            <a:srgbClr val="BF2000"/>
          </a:solidFill>
          <a:ln w="9525" cap="rnd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771" name="Freeform 75"/>
          <p:cNvSpPr>
            <a:spLocks/>
          </p:cNvSpPr>
          <p:nvPr/>
        </p:nvSpPr>
        <p:spPr bwMode="auto">
          <a:xfrm>
            <a:off x="2817813" y="4194175"/>
            <a:ext cx="101600" cy="231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3" y="0"/>
              </a:cxn>
              <a:cxn ang="0">
                <a:pos x="63" y="145"/>
              </a:cxn>
              <a:cxn ang="0">
                <a:pos x="0" y="145"/>
              </a:cxn>
              <a:cxn ang="0">
                <a:pos x="0" y="0"/>
              </a:cxn>
            </a:cxnLst>
            <a:rect l="0" t="0" r="r" b="b"/>
            <a:pathLst>
              <a:path w="64" h="146">
                <a:moveTo>
                  <a:pt x="0" y="0"/>
                </a:moveTo>
                <a:lnTo>
                  <a:pt x="63" y="0"/>
                </a:lnTo>
                <a:lnTo>
                  <a:pt x="63" y="145"/>
                </a:lnTo>
                <a:lnTo>
                  <a:pt x="0" y="145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772" name="Freeform 76"/>
          <p:cNvSpPr>
            <a:spLocks/>
          </p:cNvSpPr>
          <p:nvPr/>
        </p:nvSpPr>
        <p:spPr bwMode="auto">
          <a:xfrm>
            <a:off x="3016250" y="4178300"/>
            <a:ext cx="26988" cy="247650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0" y="155"/>
              </a:cxn>
              <a:cxn ang="0">
                <a:pos x="16" y="145"/>
              </a:cxn>
              <a:cxn ang="0">
                <a:pos x="16" y="0"/>
              </a:cxn>
              <a:cxn ang="0">
                <a:pos x="0" y="10"/>
              </a:cxn>
            </a:cxnLst>
            <a:rect l="0" t="0" r="r" b="b"/>
            <a:pathLst>
              <a:path w="17" h="156">
                <a:moveTo>
                  <a:pt x="0" y="10"/>
                </a:moveTo>
                <a:lnTo>
                  <a:pt x="0" y="155"/>
                </a:lnTo>
                <a:lnTo>
                  <a:pt x="16" y="145"/>
                </a:lnTo>
                <a:lnTo>
                  <a:pt x="16" y="0"/>
                </a:lnTo>
                <a:lnTo>
                  <a:pt x="0" y="10"/>
                </a:lnTo>
              </a:path>
            </a:pathLst>
          </a:custGeom>
          <a:solidFill>
            <a:srgbClr val="7F3F00"/>
          </a:solidFill>
          <a:ln w="9525" cap="rnd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773" name="Freeform 77"/>
          <p:cNvSpPr>
            <a:spLocks/>
          </p:cNvSpPr>
          <p:nvPr/>
        </p:nvSpPr>
        <p:spPr bwMode="auto">
          <a:xfrm>
            <a:off x="3016250" y="4178300"/>
            <a:ext cx="26988" cy="247650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0" y="155"/>
              </a:cxn>
              <a:cxn ang="0">
                <a:pos x="16" y="145"/>
              </a:cxn>
              <a:cxn ang="0">
                <a:pos x="16" y="0"/>
              </a:cxn>
              <a:cxn ang="0">
                <a:pos x="0" y="10"/>
              </a:cxn>
            </a:cxnLst>
            <a:rect l="0" t="0" r="r" b="b"/>
            <a:pathLst>
              <a:path w="17" h="156">
                <a:moveTo>
                  <a:pt x="0" y="10"/>
                </a:moveTo>
                <a:lnTo>
                  <a:pt x="0" y="155"/>
                </a:lnTo>
                <a:lnTo>
                  <a:pt x="16" y="145"/>
                </a:lnTo>
                <a:lnTo>
                  <a:pt x="16" y="0"/>
                </a:lnTo>
                <a:lnTo>
                  <a:pt x="0" y="1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774" name="Freeform 78"/>
          <p:cNvSpPr>
            <a:spLocks/>
          </p:cNvSpPr>
          <p:nvPr/>
        </p:nvSpPr>
        <p:spPr bwMode="auto">
          <a:xfrm>
            <a:off x="2917825" y="4178300"/>
            <a:ext cx="115888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62" y="16"/>
              </a:cxn>
              <a:cxn ang="0">
                <a:pos x="72" y="0"/>
              </a:cxn>
              <a:cxn ang="0">
                <a:pos x="9" y="0"/>
              </a:cxn>
              <a:cxn ang="0">
                <a:pos x="0" y="16"/>
              </a:cxn>
            </a:cxnLst>
            <a:rect l="0" t="0" r="r" b="b"/>
            <a:pathLst>
              <a:path w="73" h="17">
                <a:moveTo>
                  <a:pt x="0" y="16"/>
                </a:moveTo>
                <a:lnTo>
                  <a:pt x="62" y="16"/>
                </a:lnTo>
                <a:lnTo>
                  <a:pt x="72" y="0"/>
                </a:lnTo>
                <a:lnTo>
                  <a:pt x="9" y="0"/>
                </a:lnTo>
                <a:lnTo>
                  <a:pt x="0" y="16"/>
                </a:lnTo>
              </a:path>
            </a:pathLst>
          </a:custGeom>
          <a:solidFill>
            <a:srgbClr val="BF5F00"/>
          </a:solidFill>
          <a:ln w="9525" cap="rnd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775" name="Freeform 79"/>
          <p:cNvSpPr>
            <a:spLocks/>
          </p:cNvSpPr>
          <p:nvPr/>
        </p:nvSpPr>
        <p:spPr bwMode="auto">
          <a:xfrm>
            <a:off x="2917825" y="4178300"/>
            <a:ext cx="115888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62" y="16"/>
              </a:cxn>
              <a:cxn ang="0">
                <a:pos x="72" y="0"/>
              </a:cxn>
              <a:cxn ang="0">
                <a:pos x="9" y="0"/>
              </a:cxn>
              <a:cxn ang="0">
                <a:pos x="0" y="16"/>
              </a:cxn>
            </a:cxnLst>
            <a:rect l="0" t="0" r="r" b="b"/>
            <a:pathLst>
              <a:path w="73" h="17">
                <a:moveTo>
                  <a:pt x="0" y="16"/>
                </a:moveTo>
                <a:lnTo>
                  <a:pt x="62" y="16"/>
                </a:lnTo>
                <a:lnTo>
                  <a:pt x="72" y="0"/>
                </a:lnTo>
                <a:lnTo>
                  <a:pt x="9" y="0"/>
                </a:lnTo>
                <a:lnTo>
                  <a:pt x="0" y="16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776" name="Freeform 80"/>
          <p:cNvSpPr>
            <a:spLocks/>
          </p:cNvSpPr>
          <p:nvPr/>
        </p:nvSpPr>
        <p:spPr bwMode="auto">
          <a:xfrm>
            <a:off x="2917825" y="4194175"/>
            <a:ext cx="100013" cy="231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2" y="0"/>
              </a:cxn>
              <a:cxn ang="0">
                <a:pos x="62" y="145"/>
              </a:cxn>
              <a:cxn ang="0">
                <a:pos x="0" y="145"/>
              </a:cxn>
              <a:cxn ang="0">
                <a:pos x="0" y="0"/>
              </a:cxn>
            </a:cxnLst>
            <a:rect l="0" t="0" r="r" b="b"/>
            <a:pathLst>
              <a:path w="63" h="146">
                <a:moveTo>
                  <a:pt x="0" y="0"/>
                </a:moveTo>
                <a:lnTo>
                  <a:pt x="62" y="0"/>
                </a:lnTo>
                <a:lnTo>
                  <a:pt x="62" y="145"/>
                </a:lnTo>
                <a:lnTo>
                  <a:pt x="0" y="145"/>
                </a:lnTo>
                <a:lnTo>
                  <a:pt x="0" y="0"/>
                </a:lnTo>
              </a:path>
            </a:pathLst>
          </a:custGeom>
          <a:solidFill>
            <a:srgbClr val="FF8000"/>
          </a:solidFill>
          <a:ln w="9525" cap="rnd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777" name="Freeform 81"/>
          <p:cNvSpPr>
            <a:spLocks/>
          </p:cNvSpPr>
          <p:nvPr/>
        </p:nvSpPr>
        <p:spPr bwMode="auto">
          <a:xfrm>
            <a:off x="2917825" y="4194175"/>
            <a:ext cx="100013" cy="231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2" y="0"/>
              </a:cxn>
              <a:cxn ang="0">
                <a:pos x="62" y="145"/>
              </a:cxn>
              <a:cxn ang="0">
                <a:pos x="0" y="145"/>
              </a:cxn>
              <a:cxn ang="0">
                <a:pos x="0" y="0"/>
              </a:cxn>
            </a:cxnLst>
            <a:rect l="0" t="0" r="r" b="b"/>
            <a:pathLst>
              <a:path w="63" h="146">
                <a:moveTo>
                  <a:pt x="0" y="0"/>
                </a:moveTo>
                <a:lnTo>
                  <a:pt x="62" y="0"/>
                </a:lnTo>
                <a:lnTo>
                  <a:pt x="62" y="145"/>
                </a:lnTo>
                <a:lnTo>
                  <a:pt x="0" y="145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778" name="Freeform 82"/>
          <p:cNvSpPr>
            <a:spLocks/>
          </p:cNvSpPr>
          <p:nvPr/>
        </p:nvSpPr>
        <p:spPr bwMode="auto">
          <a:xfrm>
            <a:off x="3116263" y="4178300"/>
            <a:ext cx="26987" cy="247650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0" y="155"/>
              </a:cxn>
              <a:cxn ang="0">
                <a:pos x="16" y="145"/>
              </a:cxn>
              <a:cxn ang="0">
                <a:pos x="16" y="0"/>
              </a:cxn>
              <a:cxn ang="0">
                <a:pos x="0" y="10"/>
              </a:cxn>
            </a:cxnLst>
            <a:rect l="0" t="0" r="r" b="b"/>
            <a:pathLst>
              <a:path w="17" h="156">
                <a:moveTo>
                  <a:pt x="0" y="10"/>
                </a:moveTo>
                <a:lnTo>
                  <a:pt x="0" y="155"/>
                </a:lnTo>
                <a:lnTo>
                  <a:pt x="16" y="145"/>
                </a:lnTo>
                <a:lnTo>
                  <a:pt x="16" y="0"/>
                </a:lnTo>
                <a:lnTo>
                  <a:pt x="0" y="10"/>
                </a:lnTo>
              </a:path>
            </a:pathLst>
          </a:custGeom>
          <a:solidFill>
            <a:srgbClr val="004040"/>
          </a:solidFill>
          <a:ln w="9525" cap="rnd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779" name="Freeform 83"/>
          <p:cNvSpPr>
            <a:spLocks/>
          </p:cNvSpPr>
          <p:nvPr/>
        </p:nvSpPr>
        <p:spPr bwMode="auto">
          <a:xfrm>
            <a:off x="3116263" y="4178300"/>
            <a:ext cx="26987" cy="247650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0" y="155"/>
              </a:cxn>
              <a:cxn ang="0">
                <a:pos x="16" y="145"/>
              </a:cxn>
              <a:cxn ang="0">
                <a:pos x="16" y="0"/>
              </a:cxn>
              <a:cxn ang="0">
                <a:pos x="0" y="10"/>
              </a:cxn>
            </a:cxnLst>
            <a:rect l="0" t="0" r="r" b="b"/>
            <a:pathLst>
              <a:path w="17" h="156">
                <a:moveTo>
                  <a:pt x="0" y="10"/>
                </a:moveTo>
                <a:lnTo>
                  <a:pt x="0" y="155"/>
                </a:lnTo>
                <a:lnTo>
                  <a:pt x="16" y="145"/>
                </a:lnTo>
                <a:lnTo>
                  <a:pt x="16" y="0"/>
                </a:lnTo>
                <a:lnTo>
                  <a:pt x="0" y="1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780" name="Freeform 84"/>
          <p:cNvSpPr>
            <a:spLocks/>
          </p:cNvSpPr>
          <p:nvPr/>
        </p:nvSpPr>
        <p:spPr bwMode="auto">
          <a:xfrm>
            <a:off x="3016250" y="4178300"/>
            <a:ext cx="117475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63" y="16"/>
              </a:cxn>
              <a:cxn ang="0">
                <a:pos x="73" y="0"/>
              </a:cxn>
              <a:cxn ang="0">
                <a:pos x="10" y="0"/>
              </a:cxn>
              <a:cxn ang="0">
                <a:pos x="0" y="16"/>
              </a:cxn>
            </a:cxnLst>
            <a:rect l="0" t="0" r="r" b="b"/>
            <a:pathLst>
              <a:path w="74" h="17">
                <a:moveTo>
                  <a:pt x="0" y="16"/>
                </a:moveTo>
                <a:lnTo>
                  <a:pt x="63" y="16"/>
                </a:lnTo>
                <a:lnTo>
                  <a:pt x="73" y="0"/>
                </a:lnTo>
                <a:lnTo>
                  <a:pt x="10" y="0"/>
                </a:lnTo>
                <a:lnTo>
                  <a:pt x="0" y="16"/>
                </a:lnTo>
              </a:path>
            </a:pathLst>
          </a:custGeom>
          <a:solidFill>
            <a:srgbClr val="006060"/>
          </a:solidFill>
          <a:ln w="9525" cap="rnd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781" name="Freeform 85"/>
          <p:cNvSpPr>
            <a:spLocks/>
          </p:cNvSpPr>
          <p:nvPr/>
        </p:nvSpPr>
        <p:spPr bwMode="auto">
          <a:xfrm>
            <a:off x="3016250" y="4178300"/>
            <a:ext cx="117475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63" y="16"/>
              </a:cxn>
              <a:cxn ang="0">
                <a:pos x="73" y="0"/>
              </a:cxn>
              <a:cxn ang="0">
                <a:pos x="10" y="0"/>
              </a:cxn>
              <a:cxn ang="0">
                <a:pos x="0" y="16"/>
              </a:cxn>
            </a:cxnLst>
            <a:rect l="0" t="0" r="r" b="b"/>
            <a:pathLst>
              <a:path w="74" h="17">
                <a:moveTo>
                  <a:pt x="0" y="16"/>
                </a:moveTo>
                <a:lnTo>
                  <a:pt x="63" y="16"/>
                </a:lnTo>
                <a:lnTo>
                  <a:pt x="73" y="0"/>
                </a:lnTo>
                <a:lnTo>
                  <a:pt x="10" y="0"/>
                </a:lnTo>
                <a:lnTo>
                  <a:pt x="0" y="16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782" name="Freeform 86"/>
          <p:cNvSpPr>
            <a:spLocks/>
          </p:cNvSpPr>
          <p:nvPr/>
        </p:nvSpPr>
        <p:spPr bwMode="auto">
          <a:xfrm>
            <a:off x="3016250" y="4194175"/>
            <a:ext cx="101600" cy="231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3" y="0"/>
              </a:cxn>
              <a:cxn ang="0">
                <a:pos x="63" y="145"/>
              </a:cxn>
              <a:cxn ang="0">
                <a:pos x="0" y="145"/>
              </a:cxn>
              <a:cxn ang="0">
                <a:pos x="0" y="0"/>
              </a:cxn>
            </a:cxnLst>
            <a:rect l="0" t="0" r="r" b="b"/>
            <a:pathLst>
              <a:path w="64" h="146">
                <a:moveTo>
                  <a:pt x="0" y="0"/>
                </a:moveTo>
                <a:lnTo>
                  <a:pt x="63" y="0"/>
                </a:lnTo>
                <a:lnTo>
                  <a:pt x="63" y="145"/>
                </a:lnTo>
                <a:lnTo>
                  <a:pt x="0" y="145"/>
                </a:lnTo>
                <a:lnTo>
                  <a:pt x="0" y="0"/>
                </a:lnTo>
              </a:path>
            </a:pathLst>
          </a:custGeom>
          <a:solidFill>
            <a:srgbClr val="008080"/>
          </a:solidFill>
          <a:ln w="9525" cap="rnd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783" name="Freeform 87"/>
          <p:cNvSpPr>
            <a:spLocks/>
          </p:cNvSpPr>
          <p:nvPr/>
        </p:nvSpPr>
        <p:spPr bwMode="auto">
          <a:xfrm>
            <a:off x="3016250" y="4194175"/>
            <a:ext cx="101600" cy="231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3" y="0"/>
              </a:cxn>
              <a:cxn ang="0">
                <a:pos x="63" y="145"/>
              </a:cxn>
              <a:cxn ang="0">
                <a:pos x="0" y="145"/>
              </a:cxn>
              <a:cxn ang="0">
                <a:pos x="0" y="0"/>
              </a:cxn>
            </a:cxnLst>
            <a:rect l="0" t="0" r="r" b="b"/>
            <a:pathLst>
              <a:path w="64" h="146">
                <a:moveTo>
                  <a:pt x="0" y="0"/>
                </a:moveTo>
                <a:lnTo>
                  <a:pt x="63" y="0"/>
                </a:lnTo>
                <a:lnTo>
                  <a:pt x="63" y="145"/>
                </a:lnTo>
                <a:lnTo>
                  <a:pt x="0" y="145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784" name="Freeform 88"/>
          <p:cNvSpPr>
            <a:spLocks/>
          </p:cNvSpPr>
          <p:nvPr/>
        </p:nvSpPr>
        <p:spPr bwMode="auto">
          <a:xfrm>
            <a:off x="3216275" y="4178300"/>
            <a:ext cx="26988" cy="247650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0" y="155"/>
              </a:cxn>
              <a:cxn ang="0">
                <a:pos x="16" y="145"/>
              </a:cxn>
              <a:cxn ang="0">
                <a:pos x="16" y="0"/>
              </a:cxn>
              <a:cxn ang="0">
                <a:pos x="0" y="10"/>
              </a:cxn>
            </a:cxnLst>
            <a:rect l="0" t="0" r="r" b="b"/>
            <a:pathLst>
              <a:path w="17" h="156">
                <a:moveTo>
                  <a:pt x="0" y="10"/>
                </a:moveTo>
                <a:lnTo>
                  <a:pt x="0" y="155"/>
                </a:lnTo>
                <a:lnTo>
                  <a:pt x="16" y="145"/>
                </a:lnTo>
                <a:lnTo>
                  <a:pt x="16" y="0"/>
                </a:lnTo>
                <a:lnTo>
                  <a:pt x="0" y="10"/>
                </a:lnTo>
              </a:path>
            </a:pathLst>
          </a:custGeom>
          <a:solidFill>
            <a:srgbClr val="7F5F34"/>
          </a:solidFill>
          <a:ln w="9525" cap="rnd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785" name="Freeform 89"/>
          <p:cNvSpPr>
            <a:spLocks/>
          </p:cNvSpPr>
          <p:nvPr/>
        </p:nvSpPr>
        <p:spPr bwMode="auto">
          <a:xfrm>
            <a:off x="3216275" y="4178300"/>
            <a:ext cx="26988" cy="247650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0" y="155"/>
              </a:cxn>
              <a:cxn ang="0">
                <a:pos x="16" y="145"/>
              </a:cxn>
              <a:cxn ang="0">
                <a:pos x="16" y="0"/>
              </a:cxn>
              <a:cxn ang="0">
                <a:pos x="0" y="10"/>
              </a:cxn>
            </a:cxnLst>
            <a:rect l="0" t="0" r="r" b="b"/>
            <a:pathLst>
              <a:path w="17" h="156">
                <a:moveTo>
                  <a:pt x="0" y="10"/>
                </a:moveTo>
                <a:lnTo>
                  <a:pt x="0" y="155"/>
                </a:lnTo>
                <a:lnTo>
                  <a:pt x="16" y="145"/>
                </a:lnTo>
                <a:lnTo>
                  <a:pt x="16" y="0"/>
                </a:lnTo>
                <a:lnTo>
                  <a:pt x="0" y="1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786" name="Freeform 90"/>
          <p:cNvSpPr>
            <a:spLocks/>
          </p:cNvSpPr>
          <p:nvPr/>
        </p:nvSpPr>
        <p:spPr bwMode="auto">
          <a:xfrm>
            <a:off x="3116263" y="4178300"/>
            <a:ext cx="1158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63" y="16"/>
              </a:cxn>
              <a:cxn ang="0">
                <a:pos x="72" y="0"/>
              </a:cxn>
              <a:cxn ang="0">
                <a:pos x="10" y="0"/>
              </a:cxn>
              <a:cxn ang="0">
                <a:pos x="0" y="16"/>
              </a:cxn>
            </a:cxnLst>
            <a:rect l="0" t="0" r="r" b="b"/>
            <a:pathLst>
              <a:path w="73" h="17">
                <a:moveTo>
                  <a:pt x="0" y="16"/>
                </a:moveTo>
                <a:lnTo>
                  <a:pt x="63" y="16"/>
                </a:lnTo>
                <a:lnTo>
                  <a:pt x="72" y="0"/>
                </a:lnTo>
                <a:lnTo>
                  <a:pt x="10" y="0"/>
                </a:lnTo>
                <a:lnTo>
                  <a:pt x="0" y="16"/>
                </a:lnTo>
              </a:path>
            </a:pathLst>
          </a:custGeom>
          <a:solidFill>
            <a:srgbClr val="BF8F4F"/>
          </a:solidFill>
          <a:ln w="9525" cap="rnd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787" name="Freeform 91"/>
          <p:cNvSpPr>
            <a:spLocks/>
          </p:cNvSpPr>
          <p:nvPr/>
        </p:nvSpPr>
        <p:spPr bwMode="auto">
          <a:xfrm>
            <a:off x="3116263" y="4178300"/>
            <a:ext cx="1158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63" y="16"/>
              </a:cxn>
              <a:cxn ang="0">
                <a:pos x="72" y="0"/>
              </a:cxn>
              <a:cxn ang="0">
                <a:pos x="10" y="0"/>
              </a:cxn>
              <a:cxn ang="0">
                <a:pos x="0" y="16"/>
              </a:cxn>
            </a:cxnLst>
            <a:rect l="0" t="0" r="r" b="b"/>
            <a:pathLst>
              <a:path w="73" h="17">
                <a:moveTo>
                  <a:pt x="0" y="16"/>
                </a:moveTo>
                <a:lnTo>
                  <a:pt x="63" y="16"/>
                </a:lnTo>
                <a:lnTo>
                  <a:pt x="72" y="0"/>
                </a:lnTo>
                <a:lnTo>
                  <a:pt x="10" y="0"/>
                </a:lnTo>
                <a:lnTo>
                  <a:pt x="0" y="16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788" name="Freeform 92"/>
          <p:cNvSpPr>
            <a:spLocks/>
          </p:cNvSpPr>
          <p:nvPr/>
        </p:nvSpPr>
        <p:spPr bwMode="auto">
          <a:xfrm>
            <a:off x="3116263" y="4194175"/>
            <a:ext cx="101600" cy="231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3" y="0"/>
              </a:cxn>
              <a:cxn ang="0">
                <a:pos x="63" y="145"/>
              </a:cxn>
              <a:cxn ang="0">
                <a:pos x="0" y="145"/>
              </a:cxn>
              <a:cxn ang="0">
                <a:pos x="0" y="0"/>
              </a:cxn>
            </a:cxnLst>
            <a:rect l="0" t="0" r="r" b="b"/>
            <a:pathLst>
              <a:path w="64" h="146">
                <a:moveTo>
                  <a:pt x="0" y="0"/>
                </a:moveTo>
                <a:lnTo>
                  <a:pt x="63" y="0"/>
                </a:lnTo>
                <a:lnTo>
                  <a:pt x="63" y="145"/>
                </a:lnTo>
                <a:lnTo>
                  <a:pt x="0" y="145"/>
                </a:lnTo>
                <a:lnTo>
                  <a:pt x="0" y="0"/>
                </a:lnTo>
              </a:path>
            </a:pathLst>
          </a:custGeom>
          <a:solidFill>
            <a:srgbClr val="FFC06A"/>
          </a:solidFill>
          <a:ln w="9525" cap="rnd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789" name="Freeform 93"/>
          <p:cNvSpPr>
            <a:spLocks/>
          </p:cNvSpPr>
          <p:nvPr/>
        </p:nvSpPr>
        <p:spPr bwMode="auto">
          <a:xfrm>
            <a:off x="3116263" y="4194175"/>
            <a:ext cx="101600" cy="231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3" y="0"/>
              </a:cxn>
              <a:cxn ang="0">
                <a:pos x="63" y="145"/>
              </a:cxn>
              <a:cxn ang="0">
                <a:pos x="0" y="145"/>
              </a:cxn>
              <a:cxn ang="0">
                <a:pos x="0" y="0"/>
              </a:cxn>
            </a:cxnLst>
            <a:rect l="0" t="0" r="r" b="b"/>
            <a:pathLst>
              <a:path w="64" h="146">
                <a:moveTo>
                  <a:pt x="0" y="0"/>
                </a:moveTo>
                <a:lnTo>
                  <a:pt x="63" y="0"/>
                </a:lnTo>
                <a:lnTo>
                  <a:pt x="63" y="145"/>
                </a:lnTo>
                <a:lnTo>
                  <a:pt x="0" y="145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790" name="Freeform 94"/>
          <p:cNvSpPr>
            <a:spLocks/>
          </p:cNvSpPr>
          <p:nvPr/>
        </p:nvSpPr>
        <p:spPr bwMode="auto">
          <a:xfrm>
            <a:off x="3416300" y="4178300"/>
            <a:ext cx="26988" cy="247650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0" y="155"/>
              </a:cxn>
              <a:cxn ang="0">
                <a:pos x="16" y="145"/>
              </a:cxn>
              <a:cxn ang="0">
                <a:pos x="16" y="0"/>
              </a:cxn>
              <a:cxn ang="0">
                <a:pos x="0" y="10"/>
              </a:cxn>
            </a:cxnLst>
            <a:rect l="0" t="0" r="r" b="b"/>
            <a:pathLst>
              <a:path w="17" h="156">
                <a:moveTo>
                  <a:pt x="0" y="10"/>
                </a:moveTo>
                <a:lnTo>
                  <a:pt x="0" y="155"/>
                </a:lnTo>
                <a:lnTo>
                  <a:pt x="16" y="145"/>
                </a:lnTo>
                <a:lnTo>
                  <a:pt x="16" y="0"/>
                </a:lnTo>
                <a:lnTo>
                  <a:pt x="0" y="10"/>
                </a:lnTo>
              </a:path>
            </a:pathLst>
          </a:custGeom>
          <a:solidFill>
            <a:srgbClr val="7F7F57"/>
          </a:solidFill>
          <a:ln w="9525" cap="rnd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791" name="Freeform 95"/>
          <p:cNvSpPr>
            <a:spLocks/>
          </p:cNvSpPr>
          <p:nvPr/>
        </p:nvSpPr>
        <p:spPr bwMode="auto">
          <a:xfrm>
            <a:off x="3416300" y="4178300"/>
            <a:ext cx="26988" cy="247650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0" y="155"/>
              </a:cxn>
              <a:cxn ang="0">
                <a:pos x="16" y="145"/>
              </a:cxn>
              <a:cxn ang="0">
                <a:pos x="16" y="0"/>
              </a:cxn>
              <a:cxn ang="0">
                <a:pos x="0" y="10"/>
              </a:cxn>
            </a:cxnLst>
            <a:rect l="0" t="0" r="r" b="b"/>
            <a:pathLst>
              <a:path w="17" h="156">
                <a:moveTo>
                  <a:pt x="0" y="10"/>
                </a:moveTo>
                <a:lnTo>
                  <a:pt x="0" y="155"/>
                </a:lnTo>
                <a:lnTo>
                  <a:pt x="16" y="145"/>
                </a:lnTo>
                <a:lnTo>
                  <a:pt x="16" y="0"/>
                </a:lnTo>
                <a:lnTo>
                  <a:pt x="0" y="1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792" name="Freeform 96"/>
          <p:cNvSpPr>
            <a:spLocks/>
          </p:cNvSpPr>
          <p:nvPr/>
        </p:nvSpPr>
        <p:spPr bwMode="auto">
          <a:xfrm>
            <a:off x="3216275" y="4178300"/>
            <a:ext cx="215900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126" y="16"/>
              </a:cxn>
              <a:cxn ang="0">
                <a:pos x="135" y="0"/>
              </a:cxn>
              <a:cxn ang="0">
                <a:pos x="9" y="0"/>
              </a:cxn>
              <a:cxn ang="0">
                <a:pos x="0" y="16"/>
              </a:cxn>
            </a:cxnLst>
            <a:rect l="0" t="0" r="r" b="b"/>
            <a:pathLst>
              <a:path w="136" h="17">
                <a:moveTo>
                  <a:pt x="0" y="16"/>
                </a:moveTo>
                <a:lnTo>
                  <a:pt x="126" y="16"/>
                </a:lnTo>
                <a:lnTo>
                  <a:pt x="135" y="0"/>
                </a:lnTo>
                <a:lnTo>
                  <a:pt x="9" y="0"/>
                </a:lnTo>
                <a:lnTo>
                  <a:pt x="0" y="16"/>
                </a:lnTo>
              </a:path>
            </a:pathLst>
          </a:custGeom>
          <a:solidFill>
            <a:srgbClr val="BFBF83"/>
          </a:solidFill>
          <a:ln w="9525" cap="rnd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793" name="Freeform 97"/>
          <p:cNvSpPr>
            <a:spLocks/>
          </p:cNvSpPr>
          <p:nvPr/>
        </p:nvSpPr>
        <p:spPr bwMode="auto">
          <a:xfrm>
            <a:off x="3216275" y="4178300"/>
            <a:ext cx="215900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126" y="16"/>
              </a:cxn>
              <a:cxn ang="0">
                <a:pos x="135" y="0"/>
              </a:cxn>
              <a:cxn ang="0">
                <a:pos x="9" y="0"/>
              </a:cxn>
              <a:cxn ang="0">
                <a:pos x="0" y="16"/>
              </a:cxn>
            </a:cxnLst>
            <a:rect l="0" t="0" r="r" b="b"/>
            <a:pathLst>
              <a:path w="136" h="17">
                <a:moveTo>
                  <a:pt x="0" y="16"/>
                </a:moveTo>
                <a:lnTo>
                  <a:pt x="126" y="16"/>
                </a:lnTo>
                <a:lnTo>
                  <a:pt x="135" y="0"/>
                </a:lnTo>
                <a:lnTo>
                  <a:pt x="9" y="0"/>
                </a:lnTo>
                <a:lnTo>
                  <a:pt x="0" y="16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794" name="Freeform 98"/>
          <p:cNvSpPr>
            <a:spLocks/>
          </p:cNvSpPr>
          <p:nvPr/>
        </p:nvSpPr>
        <p:spPr bwMode="auto">
          <a:xfrm>
            <a:off x="3216275" y="4194175"/>
            <a:ext cx="201613" cy="231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6" y="0"/>
              </a:cxn>
              <a:cxn ang="0">
                <a:pos x="126" y="145"/>
              </a:cxn>
              <a:cxn ang="0">
                <a:pos x="0" y="145"/>
              </a:cxn>
              <a:cxn ang="0">
                <a:pos x="0" y="0"/>
              </a:cxn>
            </a:cxnLst>
            <a:rect l="0" t="0" r="r" b="b"/>
            <a:pathLst>
              <a:path w="127" h="146">
                <a:moveTo>
                  <a:pt x="0" y="0"/>
                </a:moveTo>
                <a:lnTo>
                  <a:pt x="126" y="0"/>
                </a:lnTo>
                <a:lnTo>
                  <a:pt x="126" y="145"/>
                </a:lnTo>
                <a:lnTo>
                  <a:pt x="0" y="145"/>
                </a:lnTo>
                <a:lnTo>
                  <a:pt x="0" y="0"/>
                </a:lnTo>
              </a:path>
            </a:pathLst>
          </a:custGeom>
          <a:solidFill>
            <a:srgbClr val="FFFFAF"/>
          </a:solidFill>
          <a:ln w="9525" cap="rnd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795" name="Freeform 99"/>
          <p:cNvSpPr>
            <a:spLocks/>
          </p:cNvSpPr>
          <p:nvPr/>
        </p:nvSpPr>
        <p:spPr bwMode="auto">
          <a:xfrm>
            <a:off x="3216275" y="4194175"/>
            <a:ext cx="201613" cy="231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6" y="0"/>
              </a:cxn>
              <a:cxn ang="0">
                <a:pos x="126" y="145"/>
              </a:cxn>
              <a:cxn ang="0">
                <a:pos x="0" y="145"/>
              </a:cxn>
              <a:cxn ang="0">
                <a:pos x="0" y="0"/>
              </a:cxn>
            </a:cxnLst>
            <a:rect l="0" t="0" r="r" b="b"/>
            <a:pathLst>
              <a:path w="127" h="146">
                <a:moveTo>
                  <a:pt x="0" y="0"/>
                </a:moveTo>
                <a:lnTo>
                  <a:pt x="126" y="0"/>
                </a:lnTo>
                <a:lnTo>
                  <a:pt x="126" y="145"/>
                </a:lnTo>
                <a:lnTo>
                  <a:pt x="0" y="145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796" name="Freeform 100"/>
          <p:cNvSpPr>
            <a:spLocks/>
          </p:cNvSpPr>
          <p:nvPr/>
        </p:nvSpPr>
        <p:spPr bwMode="auto">
          <a:xfrm>
            <a:off x="3116263" y="3119438"/>
            <a:ext cx="26987" cy="247650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0" y="155"/>
              </a:cxn>
              <a:cxn ang="0">
                <a:pos x="16" y="144"/>
              </a:cxn>
              <a:cxn ang="0">
                <a:pos x="16" y="0"/>
              </a:cxn>
              <a:cxn ang="0">
                <a:pos x="0" y="10"/>
              </a:cxn>
            </a:cxnLst>
            <a:rect l="0" t="0" r="r" b="b"/>
            <a:pathLst>
              <a:path w="17" h="156">
                <a:moveTo>
                  <a:pt x="0" y="10"/>
                </a:moveTo>
                <a:lnTo>
                  <a:pt x="0" y="155"/>
                </a:lnTo>
                <a:lnTo>
                  <a:pt x="16" y="144"/>
                </a:lnTo>
                <a:lnTo>
                  <a:pt x="16" y="0"/>
                </a:lnTo>
                <a:lnTo>
                  <a:pt x="0" y="10"/>
                </a:lnTo>
              </a:path>
            </a:pathLst>
          </a:custGeom>
          <a:solidFill>
            <a:srgbClr val="001F5F"/>
          </a:solidFill>
          <a:ln w="9525" cap="rnd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797" name="Freeform 101"/>
          <p:cNvSpPr>
            <a:spLocks/>
          </p:cNvSpPr>
          <p:nvPr/>
        </p:nvSpPr>
        <p:spPr bwMode="auto">
          <a:xfrm>
            <a:off x="3116263" y="3119438"/>
            <a:ext cx="26987" cy="247650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0" y="155"/>
              </a:cxn>
              <a:cxn ang="0">
                <a:pos x="16" y="144"/>
              </a:cxn>
              <a:cxn ang="0">
                <a:pos x="16" y="0"/>
              </a:cxn>
              <a:cxn ang="0">
                <a:pos x="0" y="10"/>
              </a:cxn>
            </a:cxnLst>
            <a:rect l="0" t="0" r="r" b="b"/>
            <a:pathLst>
              <a:path w="17" h="156">
                <a:moveTo>
                  <a:pt x="0" y="10"/>
                </a:moveTo>
                <a:lnTo>
                  <a:pt x="0" y="155"/>
                </a:lnTo>
                <a:lnTo>
                  <a:pt x="16" y="144"/>
                </a:lnTo>
                <a:lnTo>
                  <a:pt x="16" y="0"/>
                </a:lnTo>
                <a:lnTo>
                  <a:pt x="0" y="1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798" name="Freeform 102"/>
          <p:cNvSpPr>
            <a:spLocks/>
          </p:cNvSpPr>
          <p:nvPr/>
        </p:nvSpPr>
        <p:spPr bwMode="auto">
          <a:xfrm>
            <a:off x="2717800" y="3119438"/>
            <a:ext cx="415925" cy="26987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251" y="16"/>
              </a:cxn>
              <a:cxn ang="0">
                <a:pos x="261" y="0"/>
              </a:cxn>
              <a:cxn ang="0">
                <a:pos x="10" y="0"/>
              </a:cxn>
              <a:cxn ang="0">
                <a:pos x="0" y="16"/>
              </a:cxn>
            </a:cxnLst>
            <a:rect l="0" t="0" r="r" b="b"/>
            <a:pathLst>
              <a:path w="262" h="17">
                <a:moveTo>
                  <a:pt x="0" y="16"/>
                </a:moveTo>
                <a:lnTo>
                  <a:pt x="251" y="16"/>
                </a:lnTo>
                <a:lnTo>
                  <a:pt x="261" y="0"/>
                </a:lnTo>
                <a:lnTo>
                  <a:pt x="10" y="0"/>
                </a:lnTo>
                <a:lnTo>
                  <a:pt x="0" y="16"/>
                </a:lnTo>
              </a:path>
            </a:pathLst>
          </a:custGeom>
          <a:solidFill>
            <a:srgbClr val="00308F"/>
          </a:solidFill>
          <a:ln w="9525" cap="rnd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799" name="Freeform 103"/>
          <p:cNvSpPr>
            <a:spLocks/>
          </p:cNvSpPr>
          <p:nvPr/>
        </p:nvSpPr>
        <p:spPr bwMode="auto">
          <a:xfrm>
            <a:off x="2717800" y="3119438"/>
            <a:ext cx="415925" cy="26987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251" y="16"/>
              </a:cxn>
              <a:cxn ang="0">
                <a:pos x="261" y="0"/>
              </a:cxn>
              <a:cxn ang="0">
                <a:pos x="10" y="0"/>
              </a:cxn>
              <a:cxn ang="0">
                <a:pos x="0" y="16"/>
              </a:cxn>
            </a:cxnLst>
            <a:rect l="0" t="0" r="r" b="b"/>
            <a:pathLst>
              <a:path w="262" h="17">
                <a:moveTo>
                  <a:pt x="0" y="16"/>
                </a:moveTo>
                <a:lnTo>
                  <a:pt x="251" y="16"/>
                </a:lnTo>
                <a:lnTo>
                  <a:pt x="261" y="0"/>
                </a:lnTo>
                <a:lnTo>
                  <a:pt x="10" y="0"/>
                </a:lnTo>
                <a:lnTo>
                  <a:pt x="0" y="16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00" name="Freeform 104"/>
          <p:cNvSpPr>
            <a:spLocks/>
          </p:cNvSpPr>
          <p:nvPr/>
        </p:nvSpPr>
        <p:spPr bwMode="auto">
          <a:xfrm>
            <a:off x="2717800" y="3135313"/>
            <a:ext cx="400050" cy="231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1" y="0"/>
              </a:cxn>
              <a:cxn ang="0">
                <a:pos x="251" y="145"/>
              </a:cxn>
              <a:cxn ang="0">
                <a:pos x="0" y="145"/>
              </a:cxn>
              <a:cxn ang="0">
                <a:pos x="0" y="0"/>
              </a:cxn>
            </a:cxnLst>
            <a:rect l="0" t="0" r="r" b="b"/>
            <a:pathLst>
              <a:path w="252" h="146">
                <a:moveTo>
                  <a:pt x="0" y="0"/>
                </a:moveTo>
                <a:lnTo>
                  <a:pt x="251" y="0"/>
                </a:lnTo>
                <a:lnTo>
                  <a:pt x="251" y="145"/>
                </a:lnTo>
                <a:lnTo>
                  <a:pt x="0" y="145"/>
                </a:lnTo>
                <a:lnTo>
                  <a:pt x="0" y="0"/>
                </a:lnTo>
              </a:path>
            </a:pathLst>
          </a:custGeom>
          <a:solidFill>
            <a:srgbClr val="0040BF"/>
          </a:solidFill>
          <a:ln w="9525" cap="rnd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01" name="Freeform 105"/>
          <p:cNvSpPr>
            <a:spLocks/>
          </p:cNvSpPr>
          <p:nvPr/>
        </p:nvSpPr>
        <p:spPr bwMode="auto">
          <a:xfrm>
            <a:off x="2717800" y="3135313"/>
            <a:ext cx="400050" cy="231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1" y="0"/>
              </a:cxn>
              <a:cxn ang="0">
                <a:pos x="251" y="145"/>
              </a:cxn>
              <a:cxn ang="0">
                <a:pos x="0" y="145"/>
              </a:cxn>
              <a:cxn ang="0">
                <a:pos x="0" y="0"/>
              </a:cxn>
            </a:cxnLst>
            <a:rect l="0" t="0" r="r" b="b"/>
            <a:pathLst>
              <a:path w="252" h="146">
                <a:moveTo>
                  <a:pt x="0" y="0"/>
                </a:moveTo>
                <a:lnTo>
                  <a:pt x="251" y="0"/>
                </a:lnTo>
                <a:lnTo>
                  <a:pt x="251" y="145"/>
                </a:lnTo>
                <a:lnTo>
                  <a:pt x="0" y="145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02" name="Freeform 106"/>
          <p:cNvSpPr>
            <a:spLocks/>
          </p:cNvSpPr>
          <p:nvPr/>
        </p:nvSpPr>
        <p:spPr bwMode="auto">
          <a:xfrm>
            <a:off x="3465513" y="3119438"/>
            <a:ext cx="26987" cy="247650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0" y="155"/>
              </a:cxn>
              <a:cxn ang="0">
                <a:pos x="16" y="144"/>
              </a:cxn>
              <a:cxn ang="0">
                <a:pos x="16" y="0"/>
              </a:cxn>
              <a:cxn ang="0">
                <a:pos x="0" y="10"/>
              </a:cxn>
            </a:cxnLst>
            <a:rect l="0" t="0" r="r" b="b"/>
            <a:pathLst>
              <a:path w="17" h="156">
                <a:moveTo>
                  <a:pt x="0" y="10"/>
                </a:moveTo>
                <a:lnTo>
                  <a:pt x="0" y="155"/>
                </a:lnTo>
                <a:lnTo>
                  <a:pt x="16" y="144"/>
                </a:lnTo>
                <a:lnTo>
                  <a:pt x="16" y="0"/>
                </a:lnTo>
                <a:lnTo>
                  <a:pt x="0" y="10"/>
                </a:lnTo>
              </a:path>
            </a:pathLst>
          </a:custGeom>
          <a:solidFill>
            <a:srgbClr val="5F0F00"/>
          </a:solidFill>
          <a:ln w="9525" cap="rnd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03" name="Freeform 107"/>
          <p:cNvSpPr>
            <a:spLocks/>
          </p:cNvSpPr>
          <p:nvPr/>
        </p:nvSpPr>
        <p:spPr bwMode="auto">
          <a:xfrm>
            <a:off x="3465513" y="3119438"/>
            <a:ext cx="26987" cy="247650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0" y="155"/>
              </a:cxn>
              <a:cxn ang="0">
                <a:pos x="16" y="144"/>
              </a:cxn>
              <a:cxn ang="0">
                <a:pos x="16" y="0"/>
              </a:cxn>
              <a:cxn ang="0">
                <a:pos x="0" y="10"/>
              </a:cxn>
            </a:cxnLst>
            <a:rect l="0" t="0" r="r" b="b"/>
            <a:pathLst>
              <a:path w="17" h="156">
                <a:moveTo>
                  <a:pt x="0" y="10"/>
                </a:moveTo>
                <a:lnTo>
                  <a:pt x="0" y="155"/>
                </a:lnTo>
                <a:lnTo>
                  <a:pt x="16" y="144"/>
                </a:lnTo>
                <a:lnTo>
                  <a:pt x="16" y="0"/>
                </a:lnTo>
                <a:lnTo>
                  <a:pt x="0" y="1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04" name="Freeform 108"/>
          <p:cNvSpPr>
            <a:spLocks/>
          </p:cNvSpPr>
          <p:nvPr/>
        </p:nvSpPr>
        <p:spPr bwMode="auto">
          <a:xfrm>
            <a:off x="3116263" y="3119438"/>
            <a:ext cx="365125" cy="26987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220" y="16"/>
              </a:cxn>
              <a:cxn ang="0">
                <a:pos x="229" y="0"/>
              </a:cxn>
              <a:cxn ang="0">
                <a:pos x="10" y="0"/>
              </a:cxn>
              <a:cxn ang="0">
                <a:pos x="0" y="16"/>
              </a:cxn>
            </a:cxnLst>
            <a:rect l="0" t="0" r="r" b="b"/>
            <a:pathLst>
              <a:path w="230" h="17">
                <a:moveTo>
                  <a:pt x="0" y="16"/>
                </a:moveTo>
                <a:lnTo>
                  <a:pt x="220" y="16"/>
                </a:lnTo>
                <a:lnTo>
                  <a:pt x="229" y="0"/>
                </a:lnTo>
                <a:lnTo>
                  <a:pt x="10" y="0"/>
                </a:lnTo>
                <a:lnTo>
                  <a:pt x="0" y="16"/>
                </a:lnTo>
              </a:path>
            </a:pathLst>
          </a:custGeom>
          <a:solidFill>
            <a:srgbClr val="8F1700"/>
          </a:solidFill>
          <a:ln w="9525" cap="rnd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05" name="Freeform 109"/>
          <p:cNvSpPr>
            <a:spLocks/>
          </p:cNvSpPr>
          <p:nvPr/>
        </p:nvSpPr>
        <p:spPr bwMode="auto">
          <a:xfrm>
            <a:off x="3116263" y="3119438"/>
            <a:ext cx="365125" cy="26987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220" y="16"/>
              </a:cxn>
              <a:cxn ang="0">
                <a:pos x="229" y="0"/>
              </a:cxn>
              <a:cxn ang="0">
                <a:pos x="10" y="0"/>
              </a:cxn>
              <a:cxn ang="0">
                <a:pos x="0" y="16"/>
              </a:cxn>
            </a:cxnLst>
            <a:rect l="0" t="0" r="r" b="b"/>
            <a:pathLst>
              <a:path w="230" h="17">
                <a:moveTo>
                  <a:pt x="0" y="16"/>
                </a:moveTo>
                <a:lnTo>
                  <a:pt x="220" y="16"/>
                </a:lnTo>
                <a:lnTo>
                  <a:pt x="229" y="0"/>
                </a:lnTo>
                <a:lnTo>
                  <a:pt x="10" y="0"/>
                </a:lnTo>
                <a:lnTo>
                  <a:pt x="0" y="16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06" name="Freeform 110"/>
          <p:cNvSpPr>
            <a:spLocks/>
          </p:cNvSpPr>
          <p:nvPr/>
        </p:nvSpPr>
        <p:spPr bwMode="auto">
          <a:xfrm>
            <a:off x="3116263" y="3135313"/>
            <a:ext cx="350837" cy="231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0" y="0"/>
              </a:cxn>
              <a:cxn ang="0">
                <a:pos x="220" y="145"/>
              </a:cxn>
              <a:cxn ang="0">
                <a:pos x="0" y="145"/>
              </a:cxn>
              <a:cxn ang="0">
                <a:pos x="0" y="0"/>
              </a:cxn>
            </a:cxnLst>
            <a:rect l="0" t="0" r="r" b="b"/>
            <a:pathLst>
              <a:path w="221" h="146">
                <a:moveTo>
                  <a:pt x="0" y="0"/>
                </a:moveTo>
                <a:lnTo>
                  <a:pt x="220" y="0"/>
                </a:lnTo>
                <a:lnTo>
                  <a:pt x="220" y="145"/>
                </a:lnTo>
                <a:lnTo>
                  <a:pt x="0" y="145"/>
                </a:lnTo>
                <a:lnTo>
                  <a:pt x="0" y="0"/>
                </a:lnTo>
              </a:path>
            </a:pathLst>
          </a:custGeom>
          <a:solidFill>
            <a:srgbClr val="BF2000"/>
          </a:solidFill>
          <a:ln w="9525" cap="rnd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07" name="Freeform 111"/>
          <p:cNvSpPr>
            <a:spLocks/>
          </p:cNvSpPr>
          <p:nvPr/>
        </p:nvSpPr>
        <p:spPr bwMode="auto">
          <a:xfrm>
            <a:off x="3116263" y="3135313"/>
            <a:ext cx="350837" cy="231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0" y="0"/>
              </a:cxn>
              <a:cxn ang="0">
                <a:pos x="220" y="145"/>
              </a:cxn>
              <a:cxn ang="0">
                <a:pos x="0" y="145"/>
              </a:cxn>
              <a:cxn ang="0">
                <a:pos x="0" y="0"/>
              </a:cxn>
            </a:cxnLst>
            <a:rect l="0" t="0" r="r" b="b"/>
            <a:pathLst>
              <a:path w="221" h="146">
                <a:moveTo>
                  <a:pt x="0" y="0"/>
                </a:moveTo>
                <a:lnTo>
                  <a:pt x="220" y="0"/>
                </a:lnTo>
                <a:lnTo>
                  <a:pt x="220" y="145"/>
                </a:lnTo>
                <a:lnTo>
                  <a:pt x="0" y="145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08" name="Freeform 112"/>
          <p:cNvSpPr>
            <a:spLocks/>
          </p:cNvSpPr>
          <p:nvPr/>
        </p:nvSpPr>
        <p:spPr bwMode="auto">
          <a:xfrm>
            <a:off x="3814763" y="3119438"/>
            <a:ext cx="26987" cy="247650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0" y="155"/>
              </a:cxn>
              <a:cxn ang="0">
                <a:pos x="16" y="144"/>
              </a:cxn>
              <a:cxn ang="0">
                <a:pos x="16" y="0"/>
              </a:cxn>
              <a:cxn ang="0">
                <a:pos x="0" y="10"/>
              </a:cxn>
            </a:cxnLst>
            <a:rect l="0" t="0" r="r" b="b"/>
            <a:pathLst>
              <a:path w="17" h="156">
                <a:moveTo>
                  <a:pt x="0" y="10"/>
                </a:moveTo>
                <a:lnTo>
                  <a:pt x="0" y="155"/>
                </a:lnTo>
                <a:lnTo>
                  <a:pt x="16" y="144"/>
                </a:lnTo>
                <a:lnTo>
                  <a:pt x="16" y="0"/>
                </a:lnTo>
                <a:lnTo>
                  <a:pt x="0" y="10"/>
                </a:lnTo>
              </a:path>
            </a:pathLst>
          </a:custGeom>
          <a:solidFill>
            <a:srgbClr val="7F3F00"/>
          </a:solidFill>
          <a:ln w="9525" cap="rnd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09" name="Freeform 113"/>
          <p:cNvSpPr>
            <a:spLocks/>
          </p:cNvSpPr>
          <p:nvPr/>
        </p:nvSpPr>
        <p:spPr bwMode="auto">
          <a:xfrm>
            <a:off x="3814763" y="3119438"/>
            <a:ext cx="26987" cy="247650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0" y="155"/>
              </a:cxn>
              <a:cxn ang="0">
                <a:pos x="16" y="144"/>
              </a:cxn>
              <a:cxn ang="0">
                <a:pos x="16" y="0"/>
              </a:cxn>
              <a:cxn ang="0">
                <a:pos x="0" y="10"/>
              </a:cxn>
            </a:cxnLst>
            <a:rect l="0" t="0" r="r" b="b"/>
            <a:pathLst>
              <a:path w="17" h="156">
                <a:moveTo>
                  <a:pt x="0" y="10"/>
                </a:moveTo>
                <a:lnTo>
                  <a:pt x="0" y="155"/>
                </a:lnTo>
                <a:lnTo>
                  <a:pt x="16" y="144"/>
                </a:lnTo>
                <a:lnTo>
                  <a:pt x="16" y="0"/>
                </a:lnTo>
                <a:lnTo>
                  <a:pt x="0" y="1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10" name="Freeform 114"/>
          <p:cNvSpPr>
            <a:spLocks/>
          </p:cNvSpPr>
          <p:nvPr/>
        </p:nvSpPr>
        <p:spPr bwMode="auto">
          <a:xfrm>
            <a:off x="3465513" y="3119438"/>
            <a:ext cx="365125" cy="26987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220" y="16"/>
              </a:cxn>
              <a:cxn ang="0">
                <a:pos x="229" y="0"/>
              </a:cxn>
              <a:cxn ang="0">
                <a:pos x="9" y="0"/>
              </a:cxn>
              <a:cxn ang="0">
                <a:pos x="0" y="16"/>
              </a:cxn>
            </a:cxnLst>
            <a:rect l="0" t="0" r="r" b="b"/>
            <a:pathLst>
              <a:path w="230" h="17">
                <a:moveTo>
                  <a:pt x="0" y="16"/>
                </a:moveTo>
                <a:lnTo>
                  <a:pt x="220" y="16"/>
                </a:lnTo>
                <a:lnTo>
                  <a:pt x="229" y="0"/>
                </a:lnTo>
                <a:lnTo>
                  <a:pt x="9" y="0"/>
                </a:lnTo>
                <a:lnTo>
                  <a:pt x="0" y="16"/>
                </a:lnTo>
              </a:path>
            </a:pathLst>
          </a:custGeom>
          <a:solidFill>
            <a:srgbClr val="BF5F00"/>
          </a:solidFill>
          <a:ln w="9525" cap="rnd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11" name="Freeform 115"/>
          <p:cNvSpPr>
            <a:spLocks/>
          </p:cNvSpPr>
          <p:nvPr/>
        </p:nvSpPr>
        <p:spPr bwMode="auto">
          <a:xfrm>
            <a:off x="3465513" y="3119438"/>
            <a:ext cx="365125" cy="26987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220" y="16"/>
              </a:cxn>
              <a:cxn ang="0">
                <a:pos x="229" y="0"/>
              </a:cxn>
              <a:cxn ang="0">
                <a:pos x="9" y="0"/>
              </a:cxn>
              <a:cxn ang="0">
                <a:pos x="0" y="16"/>
              </a:cxn>
            </a:cxnLst>
            <a:rect l="0" t="0" r="r" b="b"/>
            <a:pathLst>
              <a:path w="230" h="17">
                <a:moveTo>
                  <a:pt x="0" y="16"/>
                </a:moveTo>
                <a:lnTo>
                  <a:pt x="220" y="16"/>
                </a:lnTo>
                <a:lnTo>
                  <a:pt x="229" y="0"/>
                </a:lnTo>
                <a:lnTo>
                  <a:pt x="9" y="0"/>
                </a:lnTo>
                <a:lnTo>
                  <a:pt x="0" y="16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12" name="Freeform 116"/>
          <p:cNvSpPr>
            <a:spLocks/>
          </p:cNvSpPr>
          <p:nvPr/>
        </p:nvSpPr>
        <p:spPr bwMode="auto">
          <a:xfrm>
            <a:off x="3465513" y="3135313"/>
            <a:ext cx="350837" cy="231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0" y="0"/>
              </a:cxn>
              <a:cxn ang="0">
                <a:pos x="220" y="145"/>
              </a:cxn>
              <a:cxn ang="0">
                <a:pos x="0" y="145"/>
              </a:cxn>
              <a:cxn ang="0">
                <a:pos x="0" y="0"/>
              </a:cxn>
            </a:cxnLst>
            <a:rect l="0" t="0" r="r" b="b"/>
            <a:pathLst>
              <a:path w="221" h="146">
                <a:moveTo>
                  <a:pt x="0" y="0"/>
                </a:moveTo>
                <a:lnTo>
                  <a:pt x="220" y="0"/>
                </a:lnTo>
                <a:lnTo>
                  <a:pt x="220" y="145"/>
                </a:lnTo>
                <a:lnTo>
                  <a:pt x="0" y="145"/>
                </a:lnTo>
                <a:lnTo>
                  <a:pt x="0" y="0"/>
                </a:lnTo>
              </a:path>
            </a:pathLst>
          </a:custGeom>
          <a:solidFill>
            <a:srgbClr val="FF8000"/>
          </a:solidFill>
          <a:ln w="9525" cap="rnd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13" name="Freeform 117"/>
          <p:cNvSpPr>
            <a:spLocks/>
          </p:cNvSpPr>
          <p:nvPr/>
        </p:nvSpPr>
        <p:spPr bwMode="auto">
          <a:xfrm>
            <a:off x="3465513" y="3135313"/>
            <a:ext cx="350837" cy="231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0" y="0"/>
              </a:cxn>
              <a:cxn ang="0">
                <a:pos x="220" y="145"/>
              </a:cxn>
              <a:cxn ang="0">
                <a:pos x="0" y="145"/>
              </a:cxn>
              <a:cxn ang="0">
                <a:pos x="0" y="0"/>
              </a:cxn>
            </a:cxnLst>
            <a:rect l="0" t="0" r="r" b="b"/>
            <a:pathLst>
              <a:path w="221" h="146">
                <a:moveTo>
                  <a:pt x="0" y="0"/>
                </a:moveTo>
                <a:lnTo>
                  <a:pt x="220" y="0"/>
                </a:lnTo>
                <a:lnTo>
                  <a:pt x="220" y="145"/>
                </a:lnTo>
                <a:lnTo>
                  <a:pt x="0" y="145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14" name="Freeform 118"/>
          <p:cNvSpPr>
            <a:spLocks/>
          </p:cNvSpPr>
          <p:nvPr/>
        </p:nvSpPr>
        <p:spPr bwMode="auto">
          <a:xfrm>
            <a:off x="4213225" y="3119438"/>
            <a:ext cx="26988" cy="247650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0" y="155"/>
              </a:cxn>
              <a:cxn ang="0">
                <a:pos x="16" y="144"/>
              </a:cxn>
              <a:cxn ang="0">
                <a:pos x="16" y="0"/>
              </a:cxn>
              <a:cxn ang="0">
                <a:pos x="0" y="10"/>
              </a:cxn>
            </a:cxnLst>
            <a:rect l="0" t="0" r="r" b="b"/>
            <a:pathLst>
              <a:path w="17" h="156">
                <a:moveTo>
                  <a:pt x="0" y="10"/>
                </a:moveTo>
                <a:lnTo>
                  <a:pt x="0" y="155"/>
                </a:lnTo>
                <a:lnTo>
                  <a:pt x="16" y="144"/>
                </a:lnTo>
                <a:lnTo>
                  <a:pt x="16" y="0"/>
                </a:lnTo>
                <a:lnTo>
                  <a:pt x="0" y="10"/>
                </a:lnTo>
              </a:path>
            </a:pathLst>
          </a:custGeom>
          <a:solidFill>
            <a:srgbClr val="004040"/>
          </a:solidFill>
          <a:ln w="9525" cap="rnd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15" name="Freeform 119"/>
          <p:cNvSpPr>
            <a:spLocks/>
          </p:cNvSpPr>
          <p:nvPr/>
        </p:nvSpPr>
        <p:spPr bwMode="auto">
          <a:xfrm>
            <a:off x="4213225" y="3119438"/>
            <a:ext cx="26988" cy="247650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0" y="155"/>
              </a:cxn>
              <a:cxn ang="0">
                <a:pos x="16" y="144"/>
              </a:cxn>
              <a:cxn ang="0">
                <a:pos x="16" y="0"/>
              </a:cxn>
              <a:cxn ang="0">
                <a:pos x="0" y="10"/>
              </a:cxn>
            </a:cxnLst>
            <a:rect l="0" t="0" r="r" b="b"/>
            <a:pathLst>
              <a:path w="17" h="156">
                <a:moveTo>
                  <a:pt x="0" y="10"/>
                </a:moveTo>
                <a:lnTo>
                  <a:pt x="0" y="155"/>
                </a:lnTo>
                <a:lnTo>
                  <a:pt x="16" y="144"/>
                </a:lnTo>
                <a:lnTo>
                  <a:pt x="16" y="0"/>
                </a:lnTo>
                <a:lnTo>
                  <a:pt x="0" y="1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16" name="Freeform 120"/>
          <p:cNvSpPr>
            <a:spLocks/>
          </p:cNvSpPr>
          <p:nvPr/>
        </p:nvSpPr>
        <p:spPr bwMode="auto">
          <a:xfrm>
            <a:off x="3814763" y="3119438"/>
            <a:ext cx="414337" cy="26987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251" y="16"/>
              </a:cxn>
              <a:cxn ang="0">
                <a:pos x="260" y="0"/>
              </a:cxn>
              <a:cxn ang="0">
                <a:pos x="9" y="0"/>
              </a:cxn>
              <a:cxn ang="0">
                <a:pos x="0" y="16"/>
              </a:cxn>
            </a:cxnLst>
            <a:rect l="0" t="0" r="r" b="b"/>
            <a:pathLst>
              <a:path w="261" h="17">
                <a:moveTo>
                  <a:pt x="0" y="16"/>
                </a:moveTo>
                <a:lnTo>
                  <a:pt x="251" y="16"/>
                </a:lnTo>
                <a:lnTo>
                  <a:pt x="260" y="0"/>
                </a:lnTo>
                <a:lnTo>
                  <a:pt x="9" y="0"/>
                </a:lnTo>
                <a:lnTo>
                  <a:pt x="0" y="16"/>
                </a:lnTo>
              </a:path>
            </a:pathLst>
          </a:custGeom>
          <a:solidFill>
            <a:srgbClr val="006060"/>
          </a:solidFill>
          <a:ln w="9525" cap="rnd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17" name="Freeform 121"/>
          <p:cNvSpPr>
            <a:spLocks/>
          </p:cNvSpPr>
          <p:nvPr/>
        </p:nvSpPr>
        <p:spPr bwMode="auto">
          <a:xfrm>
            <a:off x="3814763" y="3119438"/>
            <a:ext cx="414337" cy="26987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251" y="16"/>
              </a:cxn>
              <a:cxn ang="0">
                <a:pos x="260" y="0"/>
              </a:cxn>
              <a:cxn ang="0">
                <a:pos x="9" y="0"/>
              </a:cxn>
              <a:cxn ang="0">
                <a:pos x="0" y="16"/>
              </a:cxn>
            </a:cxnLst>
            <a:rect l="0" t="0" r="r" b="b"/>
            <a:pathLst>
              <a:path w="261" h="17">
                <a:moveTo>
                  <a:pt x="0" y="16"/>
                </a:moveTo>
                <a:lnTo>
                  <a:pt x="251" y="16"/>
                </a:lnTo>
                <a:lnTo>
                  <a:pt x="260" y="0"/>
                </a:lnTo>
                <a:lnTo>
                  <a:pt x="9" y="0"/>
                </a:lnTo>
                <a:lnTo>
                  <a:pt x="0" y="16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18" name="Freeform 122"/>
          <p:cNvSpPr>
            <a:spLocks/>
          </p:cNvSpPr>
          <p:nvPr/>
        </p:nvSpPr>
        <p:spPr bwMode="auto">
          <a:xfrm>
            <a:off x="3814763" y="3135313"/>
            <a:ext cx="400050" cy="231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1" y="0"/>
              </a:cxn>
              <a:cxn ang="0">
                <a:pos x="251" y="145"/>
              </a:cxn>
              <a:cxn ang="0">
                <a:pos x="0" y="145"/>
              </a:cxn>
              <a:cxn ang="0">
                <a:pos x="0" y="0"/>
              </a:cxn>
            </a:cxnLst>
            <a:rect l="0" t="0" r="r" b="b"/>
            <a:pathLst>
              <a:path w="252" h="146">
                <a:moveTo>
                  <a:pt x="0" y="0"/>
                </a:moveTo>
                <a:lnTo>
                  <a:pt x="251" y="0"/>
                </a:lnTo>
                <a:lnTo>
                  <a:pt x="251" y="145"/>
                </a:lnTo>
                <a:lnTo>
                  <a:pt x="0" y="145"/>
                </a:lnTo>
                <a:lnTo>
                  <a:pt x="0" y="0"/>
                </a:lnTo>
              </a:path>
            </a:pathLst>
          </a:custGeom>
          <a:solidFill>
            <a:srgbClr val="008080"/>
          </a:solidFill>
          <a:ln w="9525" cap="rnd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19" name="Freeform 123"/>
          <p:cNvSpPr>
            <a:spLocks/>
          </p:cNvSpPr>
          <p:nvPr/>
        </p:nvSpPr>
        <p:spPr bwMode="auto">
          <a:xfrm>
            <a:off x="3814763" y="3135313"/>
            <a:ext cx="400050" cy="231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1" y="0"/>
              </a:cxn>
              <a:cxn ang="0">
                <a:pos x="251" y="145"/>
              </a:cxn>
              <a:cxn ang="0">
                <a:pos x="0" y="145"/>
              </a:cxn>
              <a:cxn ang="0">
                <a:pos x="0" y="0"/>
              </a:cxn>
            </a:cxnLst>
            <a:rect l="0" t="0" r="r" b="b"/>
            <a:pathLst>
              <a:path w="252" h="146">
                <a:moveTo>
                  <a:pt x="0" y="0"/>
                </a:moveTo>
                <a:lnTo>
                  <a:pt x="251" y="0"/>
                </a:lnTo>
                <a:lnTo>
                  <a:pt x="251" y="145"/>
                </a:lnTo>
                <a:lnTo>
                  <a:pt x="0" y="145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20" name="Freeform 124"/>
          <p:cNvSpPr>
            <a:spLocks/>
          </p:cNvSpPr>
          <p:nvPr/>
        </p:nvSpPr>
        <p:spPr bwMode="auto">
          <a:xfrm>
            <a:off x="4562475" y="3119438"/>
            <a:ext cx="26988" cy="247650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0" y="155"/>
              </a:cxn>
              <a:cxn ang="0">
                <a:pos x="16" y="144"/>
              </a:cxn>
              <a:cxn ang="0">
                <a:pos x="16" y="0"/>
              </a:cxn>
              <a:cxn ang="0">
                <a:pos x="0" y="10"/>
              </a:cxn>
            </a:cxnLst>
            <a:rect l="0" t="0" r="r" b="b"/>
            <a:pathLst>
              <a:path w="17" h="156">
                <a:moveTo>
                  <a:pt x="0" y="10"/>
                </a:moveTo>
                <a:lnTo>
                  <a:pt x="0" y="155"/>
                </a:lnTo>
                <a:lnTo>
                  <a:pt x="16" y="144"/>
                </a:lnTo>
                <a:lnTo>
                  <a:pt x="16" y="0"/>
                </a:lnTo>
                <a:lnTo>
                  <a:pt x="0" y="10"/>
                </a:lnTo>
              </a:path>
            </a:pathLst>
          </a:custGeom>
          <a:solidFill>
            <a:srgbClr val="7F5F34"/>
          </a:solidFill>
          <a:ln w="9525" cap="rnd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21" name="Freeform 125"/>
          <p:cNvSpPr>
            <a:spLocks/>
          </p:cNvSpPr>
          <p:nvPr/>
        </p:nvSpPr>
        <p:spPr bwMode="auto">
          <a:xfrm>
            <a:off x="4562475" y="3119438"/>
            <a:ext cx="26988" cy="247650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0" y="155"/>
              </a:cxn>
              <a:cxn ang="0">
                <a:pos x="16" y="144"/>
              </a:cxn>
              <a:cxn ang="0">
                <a:pos x="16" y="0"/>
              </a:cxn>
              <a:cxn ang="0">
                <a:pos x="0" y="10"/>
              </a:cxn>
            </a:cxnLst>
            <a:rect l="0" t="0" r="r" b="b"/>
            <a:pathLst>
              <a:path w="17" h="156">
                <a:moveTo>
                  <a:pt x="0" y="10"/>
                </a:moveTo>
                <a:lnTo>
                  <a:pt x="0" y="155"/>
                </a:lnTo>
                <a:lnTo>
                  <a:pt x="16" y="144"/>
                </a:lnTo>
                <a:lnTo>
                  <a:pt x="16" y="0"/>
                </a:lnTo>
                <a:lnTo>
                  <a:pt x="0" y="1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22" name="Freeform 126"/>
          <p:cNvSpPr>
            <a:spLocks/>
          </p:cNvSpPr>
          <p:nvPr/>
        </p:nvSpPr>
        <p:spPr bwMode="auto">
          <a:xfrm>
            <a:off x="4213225" y="3119438"/>
            <a:ext cx="365125" cy="26987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220" y="16"/>
              </a:cxn>
              <a:cxn ang="0">
                <a:pos x="229" y="0"/>
              </a:cxn>
              <a:cxn ang="0">
                <a:pos x="9" y="0"/>
              </a:cxn>
              <a:cxn ang="0">
                <a:pos x="0" y="16"/>
              </a:cxn>
            </a:cxnLst>
            <a:rect l="0" t="0" r="r" b="b"/>
            <a:pathLst>
              <a:path w="230" h="17">
                <a:moveTo>
                  <a:pt x="0" y="16"/>
                </a:moveTo>
                <a:lnTo>
                  <a:pt x="220" y="16"/>
                </a:lnTo>
                <a:lnTo>
                  <a:pt x="229" y="0"/>
                </a:lnTo>
                <a:lnTo>
                  <a:pt x="9" y="0"/>
                </a:lnTo>
                <a:lnTo>
                  <a:pt x="0" y="16"/>
                </a:lnTo>
              </a:path>
            </a:pathLst>
          </a:custGeom>
          <a:solidFill>
            <a:srgbClr val="BF8F4F"/>
          </a:solidFill>
          <a:ln w="9525" cap="rnd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23" name="Freeform 127"/>
          <p:cNvSpPr>
            <a:spLocks/>
          </p:cNvSpPr>
          <p:nvPr/>
        </p:nvSpPr>
        <p:spPr bwMode="auto">
          <a:xfrm>
            <a:off x="4213225" y="3119438"/>
            <a:ext cx="365125" cy="26987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220" y="16"/>
              </a:cxn>
              <a:cxn ang="0">
                <a:pos x="229" y="0"/>
              </a:cxn>
              <a:cxn ang="0">
                <a:pos x="9" y="0"/>
              </a:cxn>
              <a:cxn ang="0">
                <a:pos x="0" y="16"/>
              </a:cxn>
            </a:cxnLst>
            <a:rect l="0" t="0" r="r" b="b"/>
            <a:pathLst>
              <a:path w="230" h="17">
                <a:moveTo>
                  <a:pt x="0" y="16"/>
                </a:moveTo>
                <a:lnTo>
                  <a:pt x="220" y="16"/>
                </a:lnTo>
                <a:lnTo>
                  <a:pt x="229" y="0"/>
                </a:lnTo>
                <a:lnTo>
                  <a:pt x="9" y="0"/>
                </a:lnTo>
                <a:lnTo>
                  <a:pt x="0" y="16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24" name="Freeform 128"/>
          <p:cNvSpPr>
            <a:spLocks/>
          </p:cNvSpPr>
          <p:nvPr/>
        </p:nvSpPr>
        <p:spPr bwMode="auto">
          <a:xfrm>
            <a:off x="4213225" y="3135313"/>
            <a:ext cx="350838" cy="231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0" y="0"/>
              </a:cxn>
              <a:cxn ang="0">
                <a:pos x="220" y="145"/>
              </a:cxn>
              <a:cxn ang="0">
                <a:pos x="0" y="145"/>
              </a:cxn>
              <a:cxn ang="0">
                <a:pos x="0" y="0"/>
              </a:cxn>
            </a:cxnLst>
            <a:rect l="0" t="0" r="r" b="b"/>
            <a:pathLst>
              <a:path w="221" h="146">
                <a:moveTo>
                  <a:pt x="0" y="0"/>
                </a:moveTo>
                <a:lnTo>
                  <a:pt x="220" y="0"/>
                </a:lnTo>
                <a:lnTo>
                  <a:pt x="220" y="145"/>
                </a:lnTo>
                <a:lnTo>
                  <a:pt x="0" y="145"/>
                </a:lnTo>
                <a:lnTo>
                  <a:pt x="0" y="0"/>
                </a:lnTo>
              </a:path>
            </a:pathLst>
          </a:custGeom>
          <a:solidFill>
            <a:srgbClr val="FFC06A"/>
          </a:solidFill>
          <a:ln w="9525" cap="rnd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25" name="Freeform 129"/>
          <p:cNvSpPr>
            <a:spLocks/>
          </p:cNvSpPr>
          <p:nvPr/>
        </p:nvSpPr>
        <p:spPr bwMode="auto">
          <a:xfrm>
            <a:off x="4213225" y="3135313"/>
            <a:ext cx="350838" cy="231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0" y="0"/>
              </a:cxn>
              <a:cxn ang="0">
                <a:pos x="220" y="145"/>
              </a:cxn>
              <a:cxn ang="0">
                <a:pos x="0" y="145"/>
              </a:cxn>
              <a:cxn ang="0">
                <a:pos x="0" y="0"/>
              </a:cxn>
            </a:cxnLst>
            <a:rect l="0" t="0" r="r" b="b"/>
            <a:pathLst>
              <a:path w="221" h="146">
                <a:moveTo>
                  <a:pt x="0" y="0"/>
                </a:moveTo>
                <a:lnTo>
                  <a:pt x="220" y="0"/>
                </a:lnTo>
                <a:lnTo>
                  <a:pt x="220" y="145"/>
                </a:lnTo>
                <a:lnTo>
                  <a:pt x="0" y="145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26" name="Freeform 130"/>
          <p:cNvSpPr>
            <a:spLocks/>
          </p:cNvSpPr>
          <p:nvPr/>
        </p:nvSpPr>
        <p:spPr bwMode="auto">
          <a:xfrm>
            <a:off x="4711700" y="3119438"/>
            <a:ext cx="26988" cy="247650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0" y="155"/>
              </a:cxn>
              <a:cxn ang="0">
                <a:pos x="16" y="144"/>
              </a:cxn>
              <a:cxn ang="0">
                <a:pos x="16" y="0"/>
              </a:cxn>
              <a:cxn ang="0">
                <a:pos x="0" y="10"/>
              </a:cxn>
            </a:cxnLst>
            <a:rect l="0" t="0" r="r" b="b"/>
            <a:pathLst>
              <a:path w="17" h="156">
                <a:moveTo>
                  <a:pt x="0" y="10"/>
                </a:moveTo>
                <a:lnTo>
                  <a:pt x="0" y="155"/>
                </a:lnTo>
                <a:lnTo>
                  <a:pt x="16" y="144"/>
                </a:lnTo>
                <a:lnTo>
                  <a:pt x="16" y="0"/>
                </a:lnTo>
                <a:lnTo>
                  <a:pt x="0" y="10"/>
                </a:lnTo>
              </a:path>
            </a:pathLst>
          </a:custGeom>
          <a:solidFill>
            <a:srgbClr val="7F7F57"/>
          </a:solidFill>
          <a:ln w="9525" cap="rnd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27" name="Freeform 131"/>
          <p:cNvSpPr>
            <a:spLocks/>
          </p:cNvSpPr>
          <p:nvPr/>
        </p:nvSpPr>
        <p:spPr bwMode="auto">
          <a:xfrm>
            <a:off x="4711700" y="3119438"/>
            <a:ext cx="26988" cy="247650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0" y="155"/>
              </a:cxn>
              <a:cxn ang="0">
                <a:pos x="16" y="144"/>
              </a:cxn>
              <a:cxn ang="0">
                <a:pos x="16" y="0"/>
              </a:cxn>
              <a:cxn ang="0">
                <a:pos x="0" y="10"/>
              </a:cxn>
            </a:cxnLst>
            <a:rect l="0" t="0" r="r" b="b"/>
            <a:pathLst>
              <a:path w="17" h="156">
                <a:moveTo>
                  <a:pt x="0" y="10"/>
                </a:moveTo>
                <a:lnTo>
                  <a:pt x="0" y="155"/>
                </a:lnTo>
                <a:lnTo>
                  <a:pt x="16" y="144"/>
                </a:lnTo>
                <a:lnTo>
                  <a:pt x="16" y="0"/>
                </a:lnTo>
                <a:lnTo>
                  <a:pt x="0" y="1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28" name="Freeform 132"/>
          <p:cNvSpPr>
            <a:spLocks/>
          </p:cNvSpPr>
          <p:nvPr/>
        </p:nvSpPr>
        <p:spPr bwMode="auto">
          <a:xfrm>
            <a:off x="4562475" y="3119438"/>
            <a:ext cx="166688" cy="26987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94" y="16"/>
              </a:cxn>
              <a:cxn ang="0">
                <a:pos x="104" y="0"/>
              </a:cxn>
              <a:cxn ang="0">
                <a:pos x="9" y="0"/>
              </a:cxn>
              <a:cxn ang="0">
                <a:pos x="0" y="16"/>
              </a:cxn>
            </a:cxnLst>
            <a:rect l="0" t="0" r="r" b="b"/>
            <a:pathLst>
              <a:path w="105" h="17">
                <a:moveTo>
                  <a:pt x="0" y="16"/>
                </a:moveTo>
                <a:lnTo>
                  <a:pt x="94" y="16"/>
                </a:lnTo>
                <a:lnTo>
                  <a:pt x="104" y="0"/>
                </a:lnTo>
                <a:lnTo>
                  <a:pt x="9" y="0"/>
                </a:lnTo>
                <a:lnTo>
                  <a:pt x="0" y="16"/>
                </a:lnTo>
              </a:path>
            </a:pathLst>
          </a:custGeom>
          <a:solidFill>
            <a:srgbClr val="BFBF83"/>
          </a:solidFill>
          <a:ln w="9525" cap="rnd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29" name="Freeform 133"/>
          <p:cNvSpPr>
            <a:spLocks/>
          </p:cNvSpPr>
          <p:nvPr/>
        </p:nvSpPr>
        <p:spPr bwMode="auto">
          <a:xfrm>
            <a:off x="4562475" y="3119438"/>
            <a:ext cx="166688" cy="26987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94" y="16"/>
              </a:cxn>
              <a:cxn ang="0">
                <a:pos x="104" y="0"/>
              </a:cxn>
              <a:cxn ang="0">
                <a:pos x="9" y="0"/>
              </a:cxn>
              <a:cxn ang="0">
                <a:pos x="0" y="16"/>
              </a:cxn>
            </a:cxnLst>
            <a:rect l="0" t="0" r="r" b="b"/>
            <a:pathLst>
              <a:path w="105" h="17">
                <a:moveTo>
                  <a:pt x="0" y="16"/>
                </a:moveTo>
                <a:lnTo>
                  <a:pt x="94" y="16"/>
                </a:lnTo>
                <a:lnTo>
                  <a:pt x="104" y="0"/>
                </a:lnTo>
                <a:lnTo>
                  <a:pt x="9" y="0"/>
                </a:lnTo>
                <a:lnTo>
                  <a:pt x="0" y="16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30" name="Freeform 134"/>
          <p:cNvSpPr>
            <a:spLocks/>
          </p:cNvSpPr>
          <p:nvPr/>
        </p:nvSpPr>
        <p:spPr bwMode="auto">
          <a:xfrm>
            <a:off x="4562475" y="3135313"/>
            <a:ext cx="150813" cy="231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4" y="0"/>
              </a:cxn>
              <a:cxn ang="0">
                <a:pos x="94" y="145"/>
              </a:cxn>
              <a:cxn ang="0">
                <a:pos x="0" y="145"/>
              </a:cxn>
              <a:cxn ang="0">
                <a:pos x="0" y="0"/>
              </a:cxn>
            </a:cxnLst>
            <a:rect l="0" t="0" r="r" b="b"/>
            <a:pathLst>
              <a:path w="95" h="146">
                <a:moveTo>
                  <a:pt x="0" y="0"/>
                </a:moveTo>
                <a:lnTo>
                  <a:pt x="94" y="0"/>
                </a:lnTo>
                <a:lnTo>
                  <a:pt x="94" y="145"/>
                </a:lnTo>
                <a:lnTo>
                  <a:pt x="0" y="145"/>
                </a:lnTo>
                <a:lnTo>
                  <a:pt x="0" y="0"/>
                </a:lnTo>
              </a:path>
            </a:pathLst>
          </a:custGeom>
          <a:solidFill>
            <a:srgbClr val="FFFFAF"/>
          </a:solidFill>
          <a:ln w="9525" cap="rnd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31" name="Freeform 135"/>
          <p:cNvSpPr>
            <a:spLocks/>
          </p:cNvSpPr>
          <p:nvPr/>
        </p:nvSpPr>
        <p:spPr bwMode="auto">
          <a:xfrm>
            <a:off x="4562475" y="3135313"/>
            <a:ext cx="150813" cy="231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4" y="0"/>
              </a:cxn>
              <a:cxn ang="0">
                <a:pos x="94" y="145"/>
              </a:cxn>
              <a:cxn ang="0">
                <a:pos x="0" y="145"/>
              </a:cxn>
              <a:cxn ang="0">
                <a:pos x="0" y="0"/>
              </a:cxn>
            </a:cxnLst>
            <a:rect l="0" t="0" r="r" b="b"/>
            <a:pathLst>
              <a:path w="95" h="146">
                <a:moveTo>
                  <a:pt x="0" y="0"/>
                </a:moveTo>
                <a:lnTo>
                  <a:pt x="94" y="0"/>
                </a:lnTo>
                <a:lnTo>
                  <a:pt x="94" y="145"/>
                </a:lnTo>
                <a:lnTo>
                  <a:pt x="0" y="145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32" name="Freeform 136"/>
          <p:cNvSpPr>
            <a:spLocks/>
          </p:cNvSpPr>
          <p:nvPr/>
        </p:nvSpPr>
        <p:spPr bwMode="auto">
          <a:xfrm>
            <a:off x="3316288" y="2060575"/>
            <a:ext cx="26987" cy="246063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0" y="154"/>
              </a:cxn>
              <a:cxn ang="0">
                <a:pos x="16" y="144"/>
              </a:cxn>
              <a:cxn ang="0">
                <a:pos x="16" y="0"/>
              </a:cxn>
              <a:cxn ang="0">
                <a:pos x="0" y="9"/>
              </a:cxn>
            </a:cxnLst>
            <a:rect l="0" t="0" r="r" b="b"/>
            <a:pathLst>
              <a:path w="17" h="155">
                <a:moveTo>
                  <a:pt x="0" y="9"/>
                </a:moveTo>
                <a:lnTo>
                  <a:pt x="0" y="154"/>
                </a:lnTo>
                <a:lnTo>
                  <a:pt x="16" y="144"/>
                </a:lnTo>
                <a:lnTo>
                  <a:pt x="16" y="0"/>
                </a:lnTo>
                <a:lnTo>
                  <a:pt x="0" y="9"/>
                </a:lnTo>
              </a:path>
            </a:pathLst>
          </a:custGeom>
          <a:solidFill>
            <a:srgbClr val="001F5F"/>
          </a:solidFill>
          <a:ln w="9525" cap="rnd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33" name="Freeform 137"/>
          <p:cNvSpPr>
            <a:spLocks/>
          </p:cNvSpPr>
          <p:nvPr/>
        </p:nvSpPr>
        <p:spPr bwMode="auto">
          <a:xfrm>
            <a:off x="3316288" y="2060575"/>
            <a:ext cx="26987" cy="246063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0" y="154"/>
              </a:cxn>
              <a:cxn ang="0">
                <a:pos x="16" y="144"/>
              </a:cxn>
              <a:cxn ang="0">
                <a:pos x="16" y="0"/>
              </a:cxn>
              <a:cxn ang="0">
                <a:pos x="0" y="9"/>
              </a:cxn>
            </a:cxnLst>
            <a:rect l="0" t="0" r="r" b="b"/>
            <a:pathLst>
              <a:path w="17" h="155">
                <a:moveTo>
                  <a:pt x="0" y="9"/>
                </a:moveTo>
                <a:lnTo>
                  <a:pt x="0" y="154"/>
                </a:lnTo>
                <a:lnTo>
                  <a:pt x="16" y="144"/>
                </a:lnTo>
                <a:lnTo>
                  <a:pt x="16" y="0"/>
                </a:lnTo>
                <a:lnTo>
                  <a:pt x="0" y="9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34" name="Freeform 138"/>
          <p:cNvSpPr>
            <a:spLocks/>
          </p:cNvSpPr>
          <p:nvPr/>
        </p:nvSpPr>
        <p:spPr bwMode="auto">
          <a:xfrm>
            <a:off x="2717800" y="2060575"/>
            <a:ext cx="614363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377" y="16"/>
              </a:cxn>
              <a:cxn ang="0">
                <a:pos x="386" y="0"/>
              </a:cxn>
              <a:cxn ang="0">
                <a:pos x="10" y="0"/>
              </a:cxn>
              <a:cxn ang="0">
                <a:pos x="0" y="16"/>
              </a:cxn>
            </a:cxnLst>
            <a:rect l="0" t="0" r="r" b="b"/>
            <a:pathLst>
              <a:path w="387" h="17">
                <a:moveTo>
                  <a:pt x="0" y="16"/>
                </a:moveTo>
                <a:lnTo>
                  <a:pt x="377" y="16"/>
                </a:lnTo>
                <a:lnTo>
                  <a:pt x="386" y="0"/>
                </a:lnTo>
                <a:lnTo>
                  <a:pt x="10" y="0"/>
                </a:lnTo>
                <a:lnTo>
                  <a:pt x="0" y="16"/>
                </a:lnTo>
              </a:path>
            </a:pathLst>
          </a:custGeom>
          <a:solidFill>
            <a:srgbClr val="00308F"/>
          </a:solidFill>
          <a:ln w="9525" cap="rnd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35" name="Freeform 139"/>
          <p:cNvSpPr>
            <a:spLocks/>
          </p:cNvSpPr>
          <p:nvPr/>
        </p:nvSpPr>
        <p:spPr bwMode="auto">
          <a:xfrm>
            <a:off x="2717800" y="2060575"/>
            <a:ext cx="614363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377" y="16"/>
              </a:cxn>
              <a:cxn ang="0">
                <a:pos x="386" y="0"/>
              </a:cxn>
              <a:cxn ang="0">
                <a:pos x="10" y="0"/>
              </a:cxn>
              <a:cxn ang="0">
                <a:pos x="0" y="16"/>
              </a:cxn>
            </a:cxnLst>
            <a:rect l="0" t="0" r="r" b="b"/>
            <a:pathLst>
              <a:path w="387" h="17">
                <a:moveTo>
                  <a:pt x="0" y="16"/>
                </a:moveTo>
                <a:lnTo>
                  <a:pt x="377" y="16"/>
                </a:lnTo>
                <a:lnTo>
                  <a:pt x="386" y="0"/>
                </a:lnTo>
                <a:lnTo>
                  <a:pt x="10" y="0"/>
                </a:lnTo>
                <a:lnTo>
                  <a:pt x="0" y="16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36" name="Freeform 140"/>
          <p:cNvSpPr>
            <a:spLocks/>
          </p:cNvSpPr>
          <p:nvPr/>
        </p:nvSpPr>
        <p:spPr bwMode="auto">
          <a:xfrm>
            <a:off x="2717800" y="2074863"/>
            <a:ext cx="600075" cy="231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77" y="0"/>
              </a:cxn>
              <a:cxn ang="0">
                <a:pos x="377" y="145"/>
              </a:cxn>
              <a:cxn ang="0">
                <a:pos x="0" y="145"/>
              </a:cxn>
              <a:cxn ang="0">
                <a:pos x="0" y="0"/>
              </a:cxn>
            </a:cxnLst>
            <a:rect l="0" t="0" r="r" b="b"/>
            <a:pathLst>
              <a:path w="378" h="146">
                <a:moveTo>
                  <a:pt x="0" y="0"/>
                </a:moveTo>
                <a:lnTo>
                  <a:pt x="377" y="0"/>
                </a:lnTo>
                <a:lnTo>
                  <a:pt x="377" y="145"/>
                </a:lnTo>
                <a:lnTo>
                  <a:pt x="0" y="145"/>
                </a:lnTo>
                <a:lnTo>
                  <a:pt x="0" y="0"/>
                </a:lnTo>
              </a:path>
            </a:pathLst>
          </a:custGeom>
          <a:solidFill>
            <a:srgbClr val="0040BF"/>
          </a:solidFill>
          <a:ln w="9525" cap="rnd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37" name="Freeform 141"/>
          <p:cNvSpPr>
            <a:spLocks/>
          </p:cNvSpPr>
          <p:nvPr/>
        </p:nvSpPr>
        <p:spPr bwMode="auto">
          <a:xfrm>
            <a:off x="2717800" y="2074863"/>
            <a:ext cx="600075" cy="231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77" y="0"/>
              </a:cxn>
              <a:cxn ang="0">
                <a:pos x="377" y="145"/>
              </a:cxn>
              <a:cxn ang="0">
                <a:pos x="0" y="145"/>
              </a:cxn>
              <a:cxn ang="0">
                <a:pos x="0" y="0"/>
              </a:cxn>
            </a:cxnLst>
            <a:rect l="0" t="0" r="r" b="b"/>
            <a:pathLst>
              <a:path w="378" h="146">
                <a:moveTo>
                  <a:pt x="0" y="0"/>
                </a:moveTo>
                <a:lnTo>
                  <a:pt x="377" y="0"/>
                </a:lnTo>
                <a:lnTo>
                  <a:pt x="377" y="145"/>
                </a:lnTo>
                <a:lnTo>
                  <a:pt x="0" y="145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38" name="Freeform 142"/>
          <p:cNvSpPr>
            <a:spLocks/>
          </p:cNvSpPr>
          <p:nvPr/>
        </p:nvSpPr>
        <p:spPr bwMode="auto">
          <a:xfrm>
            <a:off x="3914775" y="2060575"/>
            <a:ext cx="26988" cy="246063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0" y="154"/>
              </a:cxn>
              <a:cxn ang="0">
                <a:pos x="16" y="144"/>
              </a:cxn>
              <a:cxn ang="0">
                <a:pos x="16" y="0"/>
              </a:cxn>
              <a:cxn ang="0">
                <a:pos x="0" y="9"/>
              </a:cxn>
            </a:cxnLst>
            <a:rect l="0" t="0" r="r" b="b"/>
            <a:pathLst>
              <a:path w="17" h="155">
                <a:moveTo>
                  <a:pt x="0" y="9"/>
                </a:moveTo>
                <a:lnTo>
                  <a:pt x="0" y="154"/>
                </a:lnTo>
                <a:lnTo>
                  <a:pt x="16" y="144"/>
                </a:lnTo>
                <a:lnTo>
                  <a:pt x="16" y="0"/>
                </a:lnTo>
                <a:lnTo>
                  <a:pt x="0" y="9"/>
                </a:lnTo>
              </a:path>
            </a:pathLst>
          </a:custGeom>
          <a:solidFill>
            <a:srgbClr val="5F0F00"/>
          </a:solidFill>
          <a:ln w="9525" cap="rnd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39" name="Freeform 143"/>
          <p:cNvSpPr>
            <a:spLocks/>
          </p:cNvSpPr>
          <p:nvPr/>
        </p:nvSpPr>
        <p:spPr bwMode="auto">
          <a:xfrm>
            <a:off x="3914775" y="2060575"/>
            <a:ext cx="26988" cy="246063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0" y="154"/>
              </a:cxn>
              <a:cxn ang="0">
                <a:pos x="16" y="144"/>
              </a:cxn>
              <a:cxn ang="0">
                <a:pos x="16" y="0"/>
              </a:cxn>
              <a:cxn ang="0">
                <a:pos x="0" y="9"/>
              </a:cxn>
            </a:cxnLst>
            <a:rect l="0" t="0" r="r" b="b"/>
            <a:pathLst>
              <a:path w="17" h="155">
                <a:moveTo>
                  <a:pt x="0" y="9"/>
                </a:moveTo>
                <a:lnTo>
                  <a:pt x="0" y="154"/>
                </a:lnTo>
                <a:lnTo>
                  <a:pt x="16" y="144"/>
                </a:lnTo>
                <a:lnTo>
                  <a:pt x="16" y="0"/>
                </a:lnTo>
                <a:lnTo>
                  <a:pt x="0" y="9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40" name="Freeform 144"/>
          <p:cNvSpPr>
            <a:spLocks/>
          </p:cNvSpPr>
          <p:nvPr/>
        </p:nvSpPr>
        <p:spPr bwMode="auto">
          <a:xfrm>
            <a:off x="3316288" y="2060575"/>
            <a:ext cx="614362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377" y="16"/>
              </a:cxn>
              <a:cxn ang="0">
                <a:pos x="386" y="0"/>
              </a:cxn>
              <a:cxn ang="0">
                <a:pos x="9" y="0"/>
              </a:cxn>
              <a:cxn ang="0">
                <a:pos x="0" y="16"/>
              </a:cxn>
            </a:cxnLst>
            <a:rect l="0" t="0" r="r" b="b"/>
            <a:pathLst>
              <a:path w="387" h="17">
                <a:moveTo>
                  <a:pt x="0" y="16"/>
                </a:moveTo>
                <a:lnTo>
                  <a:pt x="377" y="16"/>
                </a:lnTo>
                <a:lnTo>
                  <a:pt x="386" y="0"/>
                </a:lnTo>
                <a:lnTo>
                  <a:pt x="9" y="0"/>
                </a:lnTo>
                <a:lnTo>
                  <a:pt x="0" y="16"/>
                </a:lnTo>
              </a:path>
            </a:pathLst>
          </a:custGeom>
          <a:solidFill>
            <a:srgbClr val="8F1700"/>
          </a:solidFill>
          <a:ln w="9525" cap="rnd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41" name="Freeform 145"/>
          <p:cNvSpPr>
            <a:spLocks/>
          </p:cNvSpPr>
          <p:nvPr/>
        </p:nvSpPr>
        <p:spPr bwMode="auto">
          <a:xfrm>
            <a:off x="3316288" y="2060575"/>
            <a:ext cx="614362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377" y="16"/>
              </a:cxn>
              <a:cxn ang="0">
                <a:pos x="386" y="0"/>
              </a:cxn>
              <a:cxn ang="0">
                <a:pos x="9" y="0"/>
              </a:cxn>
              <a:cxn ang="0">
                <a:pos x="0" y="16"/>
              </a:cxn>
            </a:cxnLst>
            <a:rect l="0" t="0" r="r" b="b"/>
            <a:pathLst>
              <a:path w="387" h="17">
                <a:moveTo>
                  <a:pt x="0" y="16"/>
                </a:moveTo>
                <a:lnTo>
                  <a:pt x="377" y="16"/>
                </a:lnTo>
                <a:lnTo>
                  <a:pt x="386" y="0"/>
                </a:lnTo>
                <a:lnTo>
                  <a:pt x="9" y="0"/>
                </a:lnTo>
                <a:lnTo>
                  <a:pt x="0" y="16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42" name="Freeform 146"/>
          <p:cNvSpPr>
            <a:spLocks/>
          </p:cNvSpPr>
          <p:nvPr/>
        </p:nvSpPr>
        <p:spPr bwMode="auto">
          <a:xfrm>
            <a:off x="3316288" y="2074863"/>
            <a:ext cx="600075" cy="231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77" y="0"/>
              </a:cxn>
              <a:cxn ang="0">
                <a:pos x="377" y="145"/>
              </a:cxn>
              <a:cxn ang="0">
                <a:pos x="0" y="145"/>
              </a:cxn>
              <a:cxn ang="0">
                <a:pos x="0" y="0"/>
              </a:cxn>
            </a:cxnLst>
            <a:rect l="0" t="0" r="r" b="b"/>
            <a:pathLst>
              <a:path w="378" h="146">
                <a:moveTo>
                  <a:pt x="0" y="0"/>
                </a:moveTo>
                <a:lnTo>
                  <a:pt x="377" y="0"/>
                </a:lnTo>
                <a:lnTo>
                  <a:pt x="377" y="145"/>
                </a:lnTo>
                <a:lnTo>
                  <a:pt x="0" y="145"/>
                </a:lnTo>
                <a:lnTo>
                  <a:pt x="0" y="0"/>
                </a:lnTo>
              </a:path>
            </a:pathLst>
          </a:custGeom>
          <a:solidFill>
            <a:srgbClr val="BF2000"/>
          </a:solidFill>
          <a:ln w="9525" cap="rnd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43" name="Freeform 147"/>
          <p:cNvSpPr>
            <a:spLocks/>
          </p:cNvSpPr>
          <p:nvPr/>
        </p:nvSpPr>
        <p:spPr bwMode="auto">
          <a:xfrm>
            <a:off x="3316288" y="2074863"/>
            <a:ext cx="600075" cy="231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77" y="0"/>
              </a:cxn>
              <a:cxn ang="0">
                <a:pos x="377" y="145"/>
              </a:cxn>
              <a:cxn ang="0">
                <a:pos x="0" y="145"/>
              </a:cxn>
              <a:cxn ang="0">
                <a:pos x="0" y="0"/>
              </a:cxn>
            </a:cxnLst>
            <a:rect l="0" t="0" r="r" b="b"/>
            <a:pathLst>
              <a:path w="378" h="146">
                <a:moveTo>
                  <a:pt x="0" y="0"/>
                </a:moveTo>
                <a:lnTo>
                  <a:pt x="377" y="0"/>
                </a:lnTo>
                <a:lnTo>
                  <a:pt x="377" y="145"/>
                </a:lnTo>
                <a:lnTo>
                  <a:pt x="0" y="145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44" name="Freeform 148"/>
          <p:cNvSpPr>
            <a:spLocks/>
          </p:cNvSpPr>
          <p:nvPr/>
        </p:nvSpPr>
        <p:spPr bwMode="auto">
          <a:xfrm>
            <a:off x="4611688" y="2060575"/>
            <a:ext cx="26987" cy="246063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0" y="154"/>
              </a:cxn>
              <a:cxn ang="0">
                <a:pos x="16" y="144"/>
              </a:cxn>
              <a:cxn ang="0">
                <a:pos x="16" y="0"/>
              </a:cxn>
              <a:cxn ang="0">
                <a:pos x="0" y="9"/>
              </a:cxn>
            </a:cxnLst>
            <a:rect l="0" t="0" r="r" b="b"/>
            <a:pathLst>
              <a:path w="17" h="155">
                <a:moveTo>
                  <a:pt x="0" y="9"/>
                </a:moveTo>
                <a:lnTo>
                  <a:pt x="0" y="154"/>
                </a:lnTo>
                <a:lnTo>
                  <a:pt x="16" y="144"/>
                </a:lnTo>
                <a:lnTo>
                  <a:pt x="16" y="0"/>
                </a:lnTo>
                <a:lnTo>
                  <a:pt x="0" y="9"/>
                </a:lnTo>
              </a:path>
            </a:pathLst>
          </a:custGeom>
          <a:solidFill>
            <a:srgbClr val="7F3F00"/>
          </a:solidFill>
          <a:ln w="9525" cap="rnd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45" name="Freeform 149"/>
          <p:cNvSpPr>
            <a:spLocks/>
          </p:cNvSpPr>
          <p:nvPr/>
        </p:nvSpPr>
        <p:spPr bwMode="auto">
          <a:xfrm>
            <a:off x="4611688" y="2060575"/>
            <a:ext cx="26987" cy="246063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0" y="154"/>
              </a:cxn>
              <a:cxn ang="0">
                <a:pos x="16" y="144"/>
              </a:cxn>
              <a:cxn ang="0">
                <a:pos x="16" y="0"/>
              </a:cxn>
              <a:cxn ang="0">
                <a:pos x="0" y="9"/>
              </a:cxn>
            </a:cxnLst>
            <a:rect l="0" t="0" r="r" b="b"/>
            <a:pathLst>
              <a:path w="17" h="155">
                <a:moveTo>
                  <a:pt x="0" y="9"/>
                </a:moveTo>
                <a:lnTo>
                  <a:pt x="0" y="154"/>
                </a:lnTo>
                <a:lnTo>
                  <a:pt x="16" y="144"/>
                </a:lnTo>
                <a:lnTo>
                  <a:pt x="16" y="0"/>
                </a:lnTo>
                <a:lnTo>
                  <a:pt x="0" y="9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46" name="Freeform 150"/>
          <p:cNvSpPr>
            <a:spLocks/>
          </p:cNvSpPr>
          <p:nvPr/>
        </p:nvSpPr>
        <p:spPr bwMode="auto">
          <a:xfrm>
            <a:off x="3914775" y="2060575"/>
            <a:ext cx="714375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439" y="16"/>
              </a:cxn>
              <a:cxn ang="0">
                <a:pos x="449" y="0"/>
              </a:cxn>
              <a:cxn ang="0">
                <a:pos x="9" y="0"/>
              </a:cxn>
              <a:cxn ang="0">
                <a:pos x="0" y="16"/>
              </a:cxn>
            </a:cxnLst>
            <a:rect l="0" t="0" r="r" b="b"/>
            <a:pathLst>
              <a:path w="450" h="17">
                <a:moveTo>
                  <a:pt x="0" y="16"/>
                </a:moveTo>
                <a:lnTo>
                  <a:pt x="439" y="16"/>
                </a:lnTo>
                <a:lnTo>
                  <a:pt x="449" y="0"/>
                </a:lnTo>
                <a:lnTo>
                  <a:pt x="9" y="0"/>
                </a:lnTo>
                <a:lnTo>
                  <a:pt x="0" y="16"/>
                </a:lnTo>
              </a:path>
            </a:pathLst>
          </a:custGeom>
          <a:solidFill>
            <a:srgbClr val="BF5F00"/>
          </a:solidFill>
          <a:ln w="9525" cap="rnd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47" name="Freeform 151"/>
          <p:cNvSpPr>
            <a:spLocks/>
          </p:cNvSpPr>
          <p:nvPr/>
        </p:nvSpPr>
        <p:spPr bwMode="auto">
          <a:xfrm>
            <a:off x="3914775" y="2060575"/>
            <a:ext cx="714375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439" y="16"/>
              </a:cxn>
              <a:cxn ang="0">
                <a:pos x="449" y="0"/>
              </a:cxn>
              <a:cxn ang="0">
                <a:pos x="9" y="0"/>
              </a:cxn>
              <a:cxn ang="0">
                <a:pos x="0" y="16"/>
              </a:cxn>
            </a:cxnLst>
            <a:rect l="0" t="0" r="r" b="b"/>
            <a:pathLst>
              <a:path w="450" h="17">
                <a:moveTo>
                  <a:pt x="0" y="16"/>
                </a:moveTo>
                <a:lnTo>
                  <a:pt x="439" y="16"/>
                </a:lnTo>
                <a:lnTo>
                  <a:pt x="449" y="0"/>
                </a:lnTo>
                <a:lnTo>
                  <a:pt x="9" y="0"/>
                </a:lnTo>
                <a:lnTo>
                  <a:pt x="0" y="16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48" name="Freeform 152"/>
          <p:cNvSpPr>
            <a:spLocks/>
          </p:cNvSpPr>
          <p:nvPr/>
        </p:nvSpPr>
        <p:spPr bwMode="auto">
          <a:xfrm>
            <a:off x="3914775" y="2074863"/>
            <a:ext cx="698500" cy="231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39" y="0"/>
              </a:cxn>
              <a:cxn ang="0">
                <a:pos x="439" y="145"/>
              </a:cxn>
              <a:cxn ang="0">
                <a:pos x="0" y="145"/>
              </a:cxn>
              <a:cxn ang="0">
                <a:pos x="0" y="0"/>
              </a:cxn>
            </a:cxnLst>
            <a:rect l="0" t="0" r="r" b="b"/>
            <a:pathLst>
              <a:path w="440" h="146">
                <a:moveTo>
                  <a:pt x="0" y="0"/>
                </a:moveTo>
                <a:lnTo>
                  <a:pt x="439" y="0"/>
                </a:lnTo>
                <a:lnTo>
                  <a:pt x="439" y="145"/>
                </a:lnTo>
                <a:lnTo>
                  <a:pt x="0" y="145"/>
                </a:lnTo>
                <a:lnTo>
                  <a:pt x="0" y="0"/>
                </a:lnTo>
              </a:path>
            </a:pathLst>
          </a:custGeom>
          <a:solidFill>
            <a:srgbClr val="FF8000"/>
          </a:solidFill>
          <a:ln w="9525" cap="rnd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49" name="Freeform 153"/>
          <p:cNvSpPr>
            <a:spLocks/>
          </p:cNvSpPr>
          <p:nvPr/>
        </p:nvSpPr>
        <p:spPr bwMode="auto">
          <a:xfrm>
            <a:off x="3914775" y="2074863"/>
            <a:ext cx="698500" cy="231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39" y="0"/>
              </a:cxn>
              <a:cxn ang="0">
                <a:pos x="439" y="145"/>
              </a:cxn>
              <a:cxn ang="0">
                <a:pos x="0" y="145"/>
              </a:cxn>
              <a:cxn ang="0">
                <a:pos x="0" y="0"/>
              </a:cxn>
            </a:cxnLst>
            <a:rect l="0" t="0" r="r" b="b"/>
            <a:pathLst>
              <a:path w="440" h="146">
                <a:moveTo>
                  <a:pt x="0" y="0"/>
                </a:moveTo>
                <a:lnTo>
                  <a:pt x="439" y="0"/>
                </a:lnTo>
                <a:lnTo>
                  <a:pt x="439" y="145"/>
                </a:lnTo>
                <a:lnTo>
                  <a:pt x="0" y="145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50" name="Freeform 154"/>
          <p:cNvSpPr>
            <a:spLocks/>
          </p:cNvSpPr>
          <p:nvPr/>
        </p:nvSpPr>
        <p:spPr bwMode="auto">
          <a:xfrm>
            <a:off x="5359400" y="2060575"/>
            <a:ext cx="26988" cy="246063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0" y="154"/>
              </a:cxn>
              <a:cxn ang="0">
                <a:pos x="16" y="144"/>
              </a:cxn>
              <a:cxn ang="0">
                <a:pos x="16" y="0"/>
              </a:cxn>
              <a:cxn ang="0">
                <a:pos x="0" y="9"/>
              </a:cxn>
            </a:cxnLst>
            <a:rect l="0" t="0" r="r" b="b"/>
            <a:pathLst>
              <a:path w="17" h="155">
                <a:moveTo>
                  <a:pt x="0" y="9"/>
                </a:moveTo>
                <a:lnTo>
                  <a:pt x="0" y="154"/>
                </a:lnTo>
                <a:lnTo>
                  <a:pt x="16" y="144"/>
                </a:lnTo>
                <a:lnTo>
                  <a:pt x="16" y="0"/>
                </a:lnTo>
                <a:lnTo>
                  <a:pt x="0" y="9"/>
                </a:lnTo>
              </a:path>
            </a:pathLst>
          </a:custGeom>
          <a:solidFill>
            <a:srgbClr val="004040"/>
          </a:solidFill>
          <a:ln w="9525" cap="rnd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51" name="Freeform 155"/>
          <p:cNvSpPr>
            <a:spLocks/>
          </p:cNvSpPr>
          <p:nvPr/>
        </p:nvSpPr>
        <p:spPr bwMode="auto">
          <a:xfrm>
            <a:off x="5359400" y="2060575"/>
            <a:ext cx="26988" cy="246063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0" y="154"/>
              </a:cxn>
              <a:cxn ang="0">
                <a:pos x="16" y="144"/>
              </a:cxn>
              <a:cxn ang="0">
                <a:pos x="16" y="0"/>
              </a:cxn>
              <a:cxn ang="0">
                <a:pos x="0" y="9"/>
              </a:cxn>
            </a:cxnLst>
            <a:rect l="0" t="0" r="r" b="b"/>
            <a:pathLst>
              <a:path w="17" h="155">
                <a:moveTo>
                  <a:pt x="0" y="9"/>
                </a:moveTo>
                <a:lnTo>
                  <a:pt x="0" y="154"/>
                </a:lnTo>
                <a:lnTo>
                  <a:pt x="16" y="144"/>
                </a:lnTo>
                <a:lnTo>
                  <a:pt x="16" y="0"/>
                </a:lnTo>
                <a:lnTo>
                  <a:pt x="0" y="9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52" name="Freeform 156"/>
          <p:cNvSpPr>
            <a:spLocks/>
          </p:cNvSpPr>
          <p:nvPr/>
        </p:nvSpPr>
        <p:spPr bwMode="auto">
          <a:xfrm>
            <a:off x="4611688" y="2060575"/>
            <a:ext cx="765175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471" y="16"/>
              </a:cxn>
              <a:cxn ang="0">
                <a:pos x="481" y="0"/>
              </a:cxn>
              <a:cxn ang="0">
                <a:pos x="10" y="0"/>
              </a:cxn>
              <a:cxn ang="0">
                <a:pos x="0" y="16"/>
              </a:cxn>
            </a:cxnLst>
            <a:rect l="0" t="0" r="r" b="b"/>
            <a:pathLst>
              <a:path w="482" h="17">
                <a:moveTo>
                  <a:pt x="0" y="16"/>
                </a:moveTo>
                <a:lnTo>
                  <a:pt x="471" y="16"/>
                </a:lnTo>
                <a:lnTo>
                  <a:pt x="481" y="0"/>
                </a:lnTo>
                <a:lnTo>
                  <a:pt x="10" y="0"/>
                </a:lnTo>
                <a:lnTo>
                  <a:pt x="0" y="16"/>
                </a:lnTo>
              </a:path>
            </a:pathLst>
          </a:custGeom>
          <a:solidFill>
            <a:srgbClr val="006060"/>
          </a:solidFill>
          <a:ln w="9525" cap="rnd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53" name="Freeform 157"/>
          <p:cNvSpPr>
            <a:spLocks/>
          </p:cNvSpPr>
          <p:nvPr/>
        </p:nvSpPr>
        <p:spPr bwMode="auto">
          <a:xfrm>
            <a:off x="4611688" y="2060575"/>
            <a:ext cx="765175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471" y="16"/>
              </a:cxn>
              <a:cxn ang="0">
                <a:pos x="481" y="0"/>
              </a:cxn>
              <a:cxn ang="0">
                <a:pos x="10" y="0"/>
              </a:cxn>
              <a:cxn ang="0">
                <a:pos x="0" y="16"/>
              </a:cxn>
            </a:cxnLst>
            <a:rect l="0" t="0" r="r" b="b"/>
            <a:pathLst>
              <a:path w="482" h="17">
                <a:moveTo>
                  <a:pt x="0" y="16"/>
                </a:moveTo>
                <a:lnTo>
                  <a:pt x="471" y="16"/>
                </a:lnTo>
                <a:lnTo>
                  <a:pt x="481" y="0"/>
                </a:lnTo>
                <a:lnTo>
                  <a:pt x="10" y="0"/>
                </a:lnTo>
                <a:lnTo>
                  <a:pt x="0" y="16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54" name="Freeform 158"/>
          <p:cNvSpPr>
            <a:spLocks/>
          </p:cNvSpPr>
          <p:nvPr/>
        </p:nvSpPr>
        <p:spPr bwMode="auto">
          <a:xfrm>
            <a:off x="4611688" y="2074863"/>
            <a:ext cx="749300" cy="231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71" y="0"/>
              </a:cxn>
              <a:cxn ang="0">
                <a:pos x="471" y="145"/>
              </a:cxn>
              <a:cxn ang="0">
                <a:pos x="0" y="145"/>
              </a:cxn>
              <a:cxn ang="0">
                <a:pos x="0" y="0"/>
              </a:cxn>
            </a:cxnLst>
            <a:rect l="0" t="0" r="r" b="b"/>
            <a:pathLst>
              <a:path w="472" h="146">
                <a:moveTo>
                  <a:pt x="0" y="0"/>
                </a:moveTo>
                <a:lnTo>
                  <a:pt x="471" y="0"/>
                </a:lnTo>
                <a:lnTo>
                  <a:pt x="471" y="145"/>
                </a:lnTo>
                <a:lnTo>
                  <a:pt x="0" y="145"/>
                </a:lnTo>
                <a:lnTo>
                  <a:pt x="0" y="0"/>
                </a:lnTo>
              </a:path>
            </a:pathLst>
          </a:custGeom>
          <a:solidFill>
            <a:srgbClr val="008080"/>
          </a:solidFill>
          <a:ln w="9525" cap="rnd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55" name="Freeform 159"/>
          <p:cNvSpPr>
            <a:spLocks/>
          </p:cNvSpPr>
          <p:nvPr/>
        </p:nvSpPr>
        <p:spPr bwMode="auto">
          <a:xfrm>
            <a:off x="4611688" y="2074863"/>
            <a:ext cx="749300" cy="231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71" y="0"/>
              </a:cxn>
              <a:cxn ang="0">
                <a:pos x="471" y="145"/>
              </a:cxn>
              <a:cxn ang="0">
                <a:pos x="0" y="145"/>
              </a:cxn>
              <a:cxn ang="0">
                <a:pos x="0" y="0"/>
              </a:cxn>
            </a:cxnLst>
            <a:rect l="0" t="0" r="r" b="b"/>
            <a:pathLst>
              <a:path w="472" h="146">
                <a:moveTo>
                  <a:pt x="0" y="0"/>
                </a:moveTo>
                <a:lnTo>
                  <a:pt x="471" y="0"/>
                </a:lnTo>
                <a:lnTo>
                  <a:pt x="471" y="145"/>
                </a:lnTo>
                <a:lnTo>
                  <a:pt x="0" y="145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56" name="Freeform 160"/>
          <p:cNvSpPr>
            <a:spLocks/>
          </p:cNvSpPr>
          <p:nvPr/>
        </p:nvSpPr>
        <p:spPr bwMode="auto">
          <a:xfrm>
            <a:off x="6157913" y="2060575"/>
            <a:ext cx="26987" cy="246063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0" y="154"/>
              </a:cxn>
              <a:cxn ang="0">
                <a:pos x="16" y="144"/>
              </a:cxn>
              <a:cxn ang="0">
                <a:pos x="16" y="0"/>
              </a:cxn>
              <a:cxn ang="0">
                <a:pos x="0" y="9"/>
              </a:cxn>
            </a:cxnLst>
            <a:rect l="0" t="0" r="r" b="b"/>
            <a:pathLst>
              <a:path w="17" h="155">
                <a:moveTo>
                  <a:pt x="0" y="9"/>
                </a:moveTo>
                <a:lnTo>
                  <a:pt x="0" y="154"/>
                </a:lnTo>
                <a:lnTo>
                  <a:pt x="16" y="144"/>
                </a:lnTo>
                <a:lnTo>
                  <a:pt x="16" y="0"/>
                </a:lnTo>
                <a:lnTo>
                  <a:pt x="0" y="9"/>
                </a:lnTo>
              </a:path>
            </a:pathLst>
          </a:custGeom>
          <a:solidFill>
            <a:srgbClr val="7F5F34"/>
          </a:solidFill>
          <a:ln w="9525" cap="rnd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57" name="Freeform 161"/>
          <p:cNvSpPr>
            <a:spLocks/>
          </p:cNvSpPr>
          <p:nvPr/>
        </p:nvSpPr>
        <p:spPr bwMode="auto">
          <a:xfrm>
            <a:off x="6157913" y="2060575"/>
            <a:ext cx="26987" cy="246063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0" y="154"/>
              </a:cxn>
              <a:cxn ang="0">
                <a:pos x="16" y="144"/>
              </a:cxn>
              <a:cxn ang="0">
                <a:pos x="16" y="0"/>
              </a:cxn>
              <a:cxn ang="0">
                <a:pos x="0" y="9"/>
              </a:cxn>
            </a:cxnLst>
            <a:rect l="0" t="0" r="r" b="b"/>
            <a:pathLst>
              <a:path w="17" h="155">
                <a:moveTo>
                  <a:pt x="0" y="9"/>
                </a:moveTo>
                <a:lnTo>
                  <a:pt x="0" y="154"/>
                </a:lnTo>
                <a:lnTo>
                  <a:pt x="16" y="144"/>
                </a:lnTo>
                <a:lnTo>
                  <a:pt x="16" y="0"/>
                </a:lnTo>
                <a:lnTo>
                  <a:pt x="0" y="9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58" name="Freeform 162"/>
          <p:cNvSpPr>
            <a:spLocks/>
          </p:cNvSpPr>
          <p:nvPr/>
        </p:nvSpPr>
        <p:spPr bwMode="auto">
          <a:xfrm>
            <a:off x="5359400" y="2060575"/>
            <a:ext cx="814388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503" y="16"/>
              </a:cxn>
              <a:cxn ang="0">
                <a:pos x="512" y="0"/>
              </a:cxn>
              <a:cxn ang="0">
                <a:pos x="10" y="0"/>
              </a:cxn>
              <a:cxn ang="0">
                <a:pos x="0" y="16"/>
              </a:cxn>
            </a:cxnLst>
            <a:rect l="0" t="0" r="r" b="b"/>
            <a:pathLst>
              <a:path w="513" h="17">
                <a:moveTo>
                  <a:pt x="0" y="16"/>
                </a:moveTo>
                <a:lnTo>
                  <a:pt x="503" y="16"/>
                </a:lnTo>
                <a:lnTo>
                  <a:pt x="512" y="0"/>
                </a:lnTo>
                <a:lnTo>
                  <a:pt x="10" y="0"/>
                </a:lnTo>
                <a:lnTo>
                  <a:pt x="0" y="16"/>
                </a:lnTo>
              </a:path>
            </a:pathLst>
          </a:custGeom>
          <a:solidFill>
            <a:srgbClr val="BF8F4F"/>
          </a:solidFill>
          <a:ln w="9525" cap="rnd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59" name="Freeform 163"/>
          <p:cNvSpPr>
            <a:spLocks/>
          </p:cNvSpPr>
          <p:nvPr/>
        </p:nvSpPr>
        <p:spPr bwMode="auto">
          <a:xfrm>
            <a:off x="5359400" y="2060575"/>
            <a:ext cx="814388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503" y="16"/>
              </a:cxn>
              <a:cxn ang="0">
                <a:pos x="512" y="0"/>
              </a:cxn>
              <a:cxn ang="0">
                <a:pos x="10" y="0"/>
              </a:cxn>
              <a:cxn ang="0">
                <a:pos x="0" y="16"/>
              </a:cxn>
            </a:cxnLst>
            <a:rect l="0" t="0" r="r" b="b"/>
            <a:pathLst>
              <a:path w="513" h="17">
                <a:moveTo>
                  <a:pt x="0" y="16"/>
                </a:moveTo>
                <a:lnTo>
                  <a:pt x="503" y="16"/>
                </a:lnTo>
                <a:lnTo>
                  <a:pt x="512" y="0"/>
                </a:lnTo>
                <a:lnTo>
                  <a:pt x="10" y="0"/>
                </a:lnTo>
                <a:lnTo>
                  <a:pt x="0" y="16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60" name="Freeform 164"/>
          <p:cNvSpPr>
            <a:spLocks/>
          </p:cNvSpPr>
          <p:nvPr/>
        </p:nvSpPr>
        <p:spPr bwMode="auto">
          <a:xfrm>
            <a:off x="5359400" y="2074863"/>
            <a:ext cx="800100" cy="231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03" y="0"/>
              </a:cxn>
              <a:cxn ang="0">
                <a:pos x="503" y="145"/>
              </a:cxn>
              <a:cxn ang="0">
                <a:pos x="0" y="145"/>
              </a:cxn>
              <a:cxn ang="0">
                <a:pos x="0" y="0"/>
              </a:cxn>
            </a:cxnLst>
            <a:rect l="0" t="0" r="r" b="b"/>
            <a:pathLst>
              <a:path w="504" h="146">
                <a:moveTo>
                  <a:pt x="0" y="0"/>
                </a:moveTo>
                <a:lnTo>
                  <a:pt x="503" y="0"/>
                </a:lnTo>
                <a:lnTo>
                  <a:pt x="503" y="145"/>
                </a:lnTo>
                <a:lnTo>
                  <a:pt x="0" y="145"/>
                </a:lnTo>
                <a:lnTo>
                  <a:pt x="0" y="0"/>
                </a:lnTo>
              </a:path>
            </a:pathLst>
          </a:custGeom>
          <a:solidFill>
            <a:srgbClr val="FFC06A"/>
          </a:solidFill>
          <a:ln w="9525" cap="rnd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61" name="Freeform 165"/>
          <p:cNvSpPr>
            <a:spLocks/>
          </p:cNvSpPr>
          <p:nvPr/>
        </p:nvSpPr>
        <p:spPr bwMode="auto">
          <a:xfrm>
            <a:off x="5359400" y="2074863"/>
            <a:ext cx="800100" cy="231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03" y="0"/>
              </a:cxn>
              <a:cxn ang="0">
                <a:pos x="503" y="145"/>
              </a:cxn>
              <a:cxn ang="0">
                <a:pos x="0" y="145"/>
              </a:cxn>
              <a:cxn ang="0">
                <a:pos x="0" y="0"/>
              </a:cxn>
            </a:cxnLst>
            <a:rect l="0" t="0" r="r" b="b"/>
            <a:pathLst>
              <a:path w="504" h="146">
                <a:moveTo>
                  <a:pt x="0" y="0"/>
                </a:moveTo>
                <a:lnTo>
                  <a:pt x="503" y="0"/>
                </a:lnTo>
                <a:lnTo>
                  <a:pt x="503" y="145"/>
                </a:lnTo>
                <a:lnTo>
                  <a:pt x="0" y="145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62" name="Freeform 166"/>
          <p:cNvSpPr>
            <a:spLocks/>
          </p:cNvSpPr>
          <p:nvPr/>
        </p:nvSpPr>
        <p:spPr bwMode="auto">
          <a:xfrm>
            <a:off x="7153275" y="2060575"/>
            <a:ext cx="26988" cy="246063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0" y="154"/>
              </a:cxn>
              <a:cxn ang="0">
                <a:pos x="16" y="144"/>
              </a:cxn>
              <a:cxn ang="0">
                <a:pos x="16" y="0"/>
              </a:cxn>
              <a:cxn ang="0">
                <a:pos x="0" y="9"/>
              </a:cxn>
            </a:cxnLst>
            <a:rect l="0" t="0" r="r" b="b"/>
            <a:pathLst>
              <a:path w="17" h="155">
                <a:moveTo>
                  <a:pt x="0" y="9"/>
                </a:moveTo>
                <a:lnTo>
                  <a:pt x="0" y="154"/>
                </a:lnTo>
                <a:lnTo>
                  <a:pt x="16" y="144"/>
                </a:lnTo>
                <a:lnTo>
                  <a:pt x="16" y="0"/>
                </a:lnTo>
                <a:lnTo>
                  <a:pt x="0" y="9"/>
                </a:lnTo>
              </a:path>
            </a:pathLst>
          </a:custGeom>
          <a:solidFill>
            <a:srgbClr val="7F7F57"/>
          </a:solidFill>
          <a:ln w="9525" cap="rnd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63" name="Freeform 167"/>
          <p:cNvSpPr>
            <a:spLocks/>
          </p:cNvSpPr>
          <p:nvPr/>
        </p:nvSpPr>
        <p:spPr bwMode="auto">
          <a:xfrm>
            <a:off x="7153275" y="2060575"/>
            <a:ext cx="26988" cy="246063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0" y="154"/>
              </a:cxn>
              <a:cxn ang="0">
                <a:pos x="16" y="144"/>
              </a:cxn>
              <a:cxn ang="0">
                <a:pos x="16" y="0"/>
              </a:cxn>
              <a:cxn ang="0">
                <a:pos x="0" y="9"/>
              </a:cxn>
            </a:cxnLst>
            <a:rect l="0" t="0" r="r" b="b"/>
            <a:pathLst>
              <a:path w="17" h="155">
                <a:moveTo>
                  <a:pt x="0" y="9"/>
                </a:moveTo>
                <a:lnTo>
                  <a:pt x="0" y="154"/>
                </a:lnTo>
                <a:lnTo>
                  <a:pt x="16" y="144"/>
                </a:lnTo>
                <a:lnTo>
                  <a:pt x="16" y="0"/>
                </a:lnTo>
                <a:lnTo>
                  <a:pt x="0" y="9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64" name="Freeform 168"/>
          <p:cNvSpPr>
            <a:spLocks/>
          </p:cNvSpPr>
          <p:nvPr/>
        </p:nvSpPr>
        <p:spPr bwMode="auto">
          <a:xfrm>
            <a:off x="6157913" y="2060575"/>
            <a:ext cx="1012825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627" y="16"/>
              </a:cxn>
              <a:cxn ang="0">
                <a:pos x="637" y="0"/>
              </a:cxn>
              <a:cxn ang="0">
                <a:pos x="9" y="0"/>
              </a:cxn>
              <a:cxn ang="0">
                <a:pos x="0" y="16"/>
              </a:cxn>
            </a:cxnLst>
            <a:rect l="0" t="0" r="r" b="b"/>
            <a:pathLst>
              <a:path w="638" h="17">
                <a:moveTo>
                  <a:pt x="0" y="16"/>
                </a:moveTo>
                <a:lnTo>
                  <a:pt x="627" y="16"/>
                </a:lnTo>
                <a:lnTo>
                  <a:pt x="637" y="0"/>
                </a:lnTo>
                <a:lnTo>
                  <a:pt x="9" y="0"/>
                </a:lnTo>
                <a:lnTo>
                  <a:pt x="0" y="16"/>
                </a:lnTo>
              </a:path>
            </a:pathLst>
          </a:custGeom>
          <a:solidFill>
            <a:srgbClr val="BFBF83"/>
          </a:solidFill>
          <a:ln w="9525" cap="rnd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65" name="Freeform 169"/>
          <p:cNvSpPr>
            <a:spLocks/>
          </p:cNvSpPr>
          <p:nvPr/>
        </p:nvSpPr>
        <p:spPr bwMode="auto">
          <a:xfrm>
            <a:off x="6157913" y="2060575"/>
            <a:ext cx="1012825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627" y="16"/>
              </a:cxn>
              <a:cxn ang="0">
                <a:pos x="637" y="0"/>
              </a:cxn>
              <a:cxn ang="0">
                <a:pos x="9" y="0"/>
              </a:cxn>
              <a:cxn ang="0">
                <a:pos x="0" y="16"/>
              </a:cxn>
            </a:cxnLst>
            <a:rect l="0" t="0" r="r" b="b"/>
            <a:pathLst>
              <a:path w="638" h="17">
                <a:moveTo>
                  <a:pt x="0" y="16"/>
                </a:moveTo>
                <a:lnTo>
                  <a:pt x="627" y="16"/>
                </a:lnTo>
                <a:lnTo>
                  <a:pt x="637" y="0"/>
                </a:lnTo>
                <a:lnTo>
                  <a:pt x="9" y="0"/>
                </a:lnTo>
                <a:lnTo>
                  <a:pt x="0" y="16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66" name="Freeform 170"/>
          <p:cNvSpPr>
            <a:spLocks/>
          </p:cNvSpPr>
          <p:nvPr/>
        </p:nvSpPr>
        <p:spPr bwMode="auto">
          <a:xfrm>
            <a:off x="6157913" y="2074863"/>
            <a:ext cx="996950" cy="231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27" y="0"/>
              </a:cxn>
              <a:cxn ang="0">
                <a:pos x="627" y="145"/>
              </a:cxn>
              <a:cxn ang="0">
                <a:pos x="0" y="145"/>
              </a:cxn>
              <a:cxn ang="0">
                <a:pos x="0" y="0"/>
              </a:cxn>
            </a:cxnLst>
            <a:rect l="0" t="0" r="r" b="b"/>
            <a:pathLst>
              <a:path w="628" h="146">
                <a:moveTo>
                  <a:pt x="0" y="0"/>
                </a:moveTo>
                <a:lnTo>
                  <a:pt x="627" y="0"/>
                </a:lnTo>
                <a:lnTo>
                  <a:pt x="627" y="145"/>
                </a:lnTo>
                <a:lnTo>
                  <a:pt x="0" y="145"/>
                </a:lnTo>
                <a:lnTo>
                  <a:pt x="0" y="0"/>
                </a:lnTo>
              </a:path>
            </a:pathLst>
          </a:custGeom>
          <a:solidFill>
            <a:srgbClr val="FFFFAF"/>
          </a:solidFill>
          <a:ln w="9525" cap="rnd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67" name="Freeform 171"/>
          <p:cNvSpPr>
            <a:spLocks/>
          </p:cNvSpPr>
          <p:nvPr/>
        </p:nvSpPr>
        <p:spPr bwMode="auto">
          <a:xfrm>
            <a:off x="6157913" y="2074863"/>
            <a:ext cx="996950" cy="231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27" y="0"/>
              </a:cxn>
              <a:cxn ang="0">
                <a:pos x="627" y="145"/>
              </a:cxn>
              <a:cxn ang="0">
                <a:pos x="0" y="145"/>
              </a:cxn>
              <a:cxn ang="0">
                <a:pos x="0" y="0"/>
              </a:cxn>
            </a:cxnLst>
            <a:rect l="0" t="0" r="r" b="b"/>
            <a:pathLst>
              <a:path w="628" h="146">
                <a:moveTo>
                  <a:pt x="0" y="0"/>
                </a:moveTo>
                <a:lnTo>
                  <a:pt x="627" y="0"/>
                </a:lnTo>
                <a:lnTo>
                  <a:pt x="627" y="145"/>
                </a:lnTo>
                <a:lnTo>
                  <a:pt x="0" y="145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868" name="Rectangle 172"/>
          <p:cNvSpPr>
            <a:spLocks noChangeArrowheads="1"/>
          </p:cNvSpPr>
          <p:nvPr/>
        </p:nvSpPr>
        <p:spPr bwMode="auto">
          <a:xfrm>
            <a:off x="2833688" y="2044700"/>
            <a:ext cx="3746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12</a:t>
            </a:r>
          </a:p>
        </p:txBody>
      </p:sp>
      <p:sp>
        <p:nvSpPr>
          <p:cNvPr id="29869" name="Rectangle 173"/>
          <p:cNvSpPr>
            <a:spLocks noChangeArrowheads="1"/>
          </p:cNvSpPr>
          <p:nvPr/>
        </p:nvSpPr>
        <p:spPr bwMode="auto">
          <a:xfrm>
            <a:off x="2779713" y="3103563"/>
            <a:ext cx="2794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29870" name="Rectangle 174"/>
          <p:cNvSpPr>
            <a:spLocks noChangeArrowheads="1"/>
          </p:cNvSpPr>
          <p:nvPr/>
        </p:nvSpPr>
        <p:spPr bwMode="auto">
          <a:xfrm>
            <a:off x="2630488" y="4164013"/>
            <a:ext cx="2794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9871" name="Rectangle 175"/>
          <p:cNvSpPr>
            <a:spLocks noChangeArrowheads="1"/>
          </p:cNvSpPr>
          <p:nvPr/>
        </p:nvSpPr>
        <p:spPr bwMode="auto">
          <a:xfrm>
            <a:off x="3432175" y="2044700"/>
            <a:ext cx="3746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12</a:t>
            </a:r>
          </a:p>
        </p:txBody>
      </p:sp>
      <p:sp>
        <p:nvSpPr>
          <p:cNvPr id="29872" name="Rectangle 176"/>
          <p:cNvSpPr>
            <a:spLocks noChangeArrowheads="1"/>
          </p:cNvSpPr>
          <p:nvPr/>
        </p:nvSpPr>
        <p:spPr bwMode="auto">
          <a:xfrm>
            <a:off x="3152775" y="3103563"/>
            <a:ext cx="2794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29873" name="Rectangle 177"/>
          <p:cNvSpPr>
            <a:spLocks noChangeArrowheads="1"/>
          </p:cNvSpPr>
          <p:nvPr/>
        </p:nvSpPr>
        <p:spPr bwMode="auto">
          <a:xfrm>
            <a:off x="2730500" y="4164013"/>
            <a:ext cx="2794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9874" name="Rectangle 178"/>
          <p:cNvSpPr>
            <a:spLocks noChangeArrowheads="1"/>
          </p:cNvSpPr>
          <p:nvPr/>
        </p:nvSpPr>
        <p:spPr bwMode="auto">
          <a:xfrm>
            <a:off x="4079875" y="2044700"/>
            <a:ext cx="3746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14</a:t>
            </a:r>
          </a:p>
        </p:txBody>
      </p:sp>
      <p:sp>
        <p:nvSpPr>
          <p:cNvPr id="29875" name="Rectangle 179"/>
          <p:cNvSpPr>
            <a:spLocks noChangeArrowheads="1"/>
          </p:cNvSpPr>
          <p:nvPr/>
        </p:nvSpPr>
        <p:spPr bwMode="auto">
          <a:xfrm>
            <a:off x="3502025" y="3103563"/>
            <a:ext cx="2794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29876" name="Rectangle 180"/>
          <p:cNvSpPr>
            <a:spLocks noChangeArrowheads="1"/>
          </p:cNvSpPr>
          <p:nvPr/>
        </p:nvSpPr>
        <p:spPr bwMode="auto">
          <a:xfrm>
            <a:off x="2828925" y="4164013"/>
            <a:ext cx="2794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9877" name="Rectangle 181"/>
          <p:cNvSpPr>
            <a:spLocks noChangeArrowheads="1"/>
          </p:cNvSpPr>
          <p:nvPr/>
        </p:nvSpPr>
        <p:spPr bwMode="auto">
          <a:xfrm>
            <a:off x="4802188" y="2044700"/>
            <a:ext cx="3746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15</a:t>
            </a:r>
          </a:p>
        </p:txBody>
      </p:sp>
      <p:sp>
        <p:nvSpPr>
          <p:cNvPr id="29878" name="Rectangle 182"/>
          <p:cNvSpPr>
            <a:spLocks noChangeArrowheads="1"/>
          </p:cNvSpPr>
          <p:nvPr/>
        </p:nvSpPr>
        <p:spPr bwMode="auto">
          <a:xfrm>
            <a:off x="3876675" y="3103563"/>
            <a:ext cx="2794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29879" name="Rectangle 183"/>
          <p:cNvSpPr>
            <a:spLocks noChangeArrowheads="1"/>
          </p:cNvSpPr>
          <p:nvPr/>
        </p:nvSpPr>
        <p:spPr bwMode="auto">
          <a:xfrm>
            <a:off x="2928938" y="4164013"/>
            <a:ext cx="2794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9880" name="Rectangle 184"/>
          <p:cNvSpPr>
            <a:spLocks noChangeArrowheads="1"/>
          </p:cNvSpPr>
          <p:nvPr/>
        </p:nvSpPr>
        <p:spPr bwMode="auto">
          <a:xfrm>
            <a:off x="5573713" y="2044700"/>
            <a:ext cx="3746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16</a:t>
            </a:r>
          </a:p>
        </p:txBody>
      </p:sp>
      <p:sp>
        <p:nvSpPr>
          <p:cNvPr id="29881" name="Rectangle 185"/>
          <p:cNvSpPr>
            <a:spLocks noChangeArrowheads="1"/>
          </p:cNvSpPr>
          <p:nvPr/>
        </p:nvSpPr>
        <p:spPr bwMode="auto">
          <a:xfrm>
            <a:off x="4249738" y="3103563"/>
            <a:ext cx="2794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29882" name="Rectangle 186"/>
          <p:cNvSpPr>
            <a:spLocks noChangeArrowheads="1"/>
          </p:cNvSpPr>
          <p:nvPr/>
        </p:nvSpPr>
        <p:spPr bwMode="auto">
          <a:xfrm>
            <a:off x="3028950" y="4164013"/>
            <a:ext cx="2794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9883" name="Rectangle 187"/>
          <p:cNvSpPr>
            <a:spLocks noChangeArrowheads="1"/>
          </p:cNvSpPr>
          <p:nvPr/>
        </p:nvSpPr>
        <p:spPr bwMode="auto">
          <a:xfrm>
            <a:off x="6472238" y="2044700"/>
            <a:ext cx="3746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20</a:t>
            </a:r>
          </a:p>
        </p:txBody>
      </p:sp>
      <p:sp>
        <p:nvSpPr>
          <p:cNvPr id="29884" name="Rectangle 188"/>
          <p:cNvSpPr>
            <a:spLocks noChangeArrowheads="1"/>
          </p:cNvSpPr>
          <p:nvPr/>
        </p:nvSpPr>
        <p:spPr bwMode="auto">
          <a:xfrm>
            <a:off x="4498975" y="3103563"/>
            <a:ext cx="2794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29885" name="Rectangle 189"/>
          <p:cNvSpPr>
            <a:spLocks noChangeArrowheads="1"/>
          </p:cNvSpPr>
          <p:nvPr/>
        </p:nvSpPr>
        <p:spPr bwMode="auto">
          <a:xfrm>
            <a:off x="3178175" y="4164013"/>
            <a:ext cx="2794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29886" name="Line 190"/>
          <p:cNvSpPr>
            <a:spLocks noChangeShapeType="1"/>
          </p:cNvSpPr>
          <p:nvPr/>
        </p:nvSpPr>
        <p:spPr bwMode="auto">
          <a:xfrm>
            <a:off x="2579688" y="1555750"/>
            <a:ext cx="7143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887" name="Line 191"/>
          <p:cNvSpPr>
            <a:spLocks noChangeShapeType="1"/>
          </p:cNvSpPr>
          <p:nvPr/>
        </p:nvSpPr>
        <p:spPr bwMode="auto">
          <a:xfrm>
            <a:off x="2579688" y="1908175"/>
            <a:ext cx="7143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888" name="Line 192"/>
          <p:cNvSpPr>
            <a:spLocks noChangeShapeType="1"/>
          </p:cNvSpPr>
          <p:nvPr/>
        </p:nvSpPr>
        <p:spPr bwMode="auto">
          <a:xfrm>
            <a:off x="2579688" y="2262188"/>
            <a:ext cx="7143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889" name="Line 193"/>
          <p:cNvSpPr>
            <a:spLocks noChangeShapeType="1"/>
          </p:cNvSpPr>
          <p:nvPr/>
        </p:nvSpPr>
        <p:spPr bwMode="auto">
          <a:xfrm>
            <a:off x="2579688" y="2614613"/>
            <a:ext cx="7143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890" name="Line 194"/>
          <p:cNvSpPr>
            <a:spLocks noChangeShapeType="1"/>
          </p:cNvSpPr>
          <p:nvPr/>
        </p:nvSpPr>
        <p:spPr bwMode="auto">
          <a:xfrm>
            <a:off x="2579688" y="2968625"/>
            <a:ext cx="7143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891" name="Line 195"/>
          <p:cNvSpPr>
            <a:spLocks noChangeShapeType="1"/>
          </p:cNvSpPr>
          <p:nvPr/>
        </p:nvSpPr>
        <p:spPr bwMode="auto">
          <a:xfrm>
            <a:off x="2579688" y="3321050"/>
            <a:ext cx="7143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892" name="Line 196"/>
          <p:cNvSpPr>
            <a:spLocks noChangeShapeType="1"/>
          </p:cNvSpPr>
          <p:nvPr/>
        </p:nvSpPr>
        <p:spPr bwMode="auto">
          <a:xfrm>
            <a:off x="2579688" y="3673475"/>
            <a:ext cx="7143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893" name="Line 197"/>
          <p:cNvSpPr>
            <a:spLocks noChangeShapeType="1"/>
          </p:cNvSpPr>
          <p:nvPr/>
        </p:nvSpPr>
        <p:spPr bwMode="auto">
          <a:xfrm>
            <a:off x="2579688" y="4027488"/>
            <a:ext cx="7143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894" name="Line 198"/>
          <p:cNvSpPr>
            <a:spLocks noChangeShapeType="1"/>
          </p:cNvSpPr>
          <p:nvPr/>
        </p:nvSpPr>
        <p:spPr bwMode="auto">
          <a:xfrm>
            <a:off x="2579688" y="4379913"/>
            <a:ext cx="7143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895" name="Line 199"/>
          <p:cNvSpPr>
            <a:spLocks noChangeShapeType="1"/>
          </p:cNvSpPr>
          <p:nvPr/>
        </p:nvSpPr>
        <p:spPr bwMode="auto">
          <a:xfrm flipV="1">
            <a:off x="2651125" y="4559300"/>
            <a:ext cx="0" cy="76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896" name="Line 200"/>
          <p:cNvSpPr>
            <a:spLocks noChangeShapeType="1"/>
          </p:cNvSpPr>
          <p:nvPr/>
        </p:nvSpPr>
        <p:spPr bwMode="auto">
          <a:xfrm flipV="1">
            <a:off x="2900363" y="4559300"/>
            <a:ext cx="0" cy="76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897" name="Line 201"/>
          <p:cNvSpPr>
            <a:spLocks noChangeShapeType="1"/>
          </p:cNvSpPr>
          <p:nvPr/>
        </p:nvSpPr>
        <p:spPr bwMode="auto">
          <a:xfrm flipV="1">
            <a:off x="3149600" y="4559300"/>
            <a:ext cx="0" cy="76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898" name="Line 202"/>
          <p:cNvSpPr>
            <a:spLocks noChangeShapeType="1"/>
          </p:cNvSpPr>
          <p:nvPr/>
        </p:nvSpPr>
        <p:spPr bwMode="auto">
          <a:xfrm flipV="1">
            <a:off x="3398838" y="4559300"/>
            <a:ext cx="0" cy="76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899" name="Line 203"/>
          <p:cNvSpPr>
            <a:spLocks noChangeShapeType="1"/>
          </p:cNvSpPr>
          <p:nvPr/>
        </p:nvSpPr>
        <p:spPr bwMode="auto">
          <a:xfrm flipV="1">
            <a:off x="3648075" y="4559300"/>
            <a:ext cx="0" cy="76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900" name="Line 204"/>
          <p:cNvSpPr>
            <a:spLocks noChangeShapeType="1"/>
          </p:cNvSpPr>
          <p:nvPr/>
        </p:nvSpPr>
        <p:spPr bwMode="auto">
          <a:xfrm flipV="1">
            <a:off x="3897313" y="4559300"/>
            <a:ext cx="0" cy="76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901" name="Line 205"/>
          <p:cNvSpPr>
            <a:spLocks noChangeShapeType="1"/>
          </p:cNvSpPr>
          <p:nvPr/>
        </p:nvSpPr>
        <p:spPr bwMode="auto">
          <a:xfrm flipV="1">
            <a:off x="4146550" y="4559300"/>
            <a:ext cx="0" cy="76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902" name="Line 206"/>
          <p:cNvSpPr>
            <a:spLocks noChangeShapeType="1"/>
          </p:cNvSpPr>
          <p:nvPr/>
        </p:nvSpPr>
        <p:spPr bwMode="auto">
          <a:xfrm flipV="1">
            <a:off x="4395788" y="4559300"/>
            <a:ext cx="0" cy="76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903" name="Line 207"/>
          <p:cNvSpPr>
            <a:spLocks noChangeShapeType="1"/>
          </p:cNvSpPr>
          <p:nvPr/>
        </p:nvSpPr>
        <p:spPr bwMode="auto">
          <a:xfrm flipV="1">
            <a:off x="4645025" y="4559300"/>
            <a:ext cx="0" cy="76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904" name="Line 208"/>
          <p:cNvSpPr>
            <a:spLocks noChangeShapeType="1"/>
          </p:cNvSpPr>
          <p:nvPr/>
        </p:nvSpPr>
        <p:spPr bwMode="auto">
          <a:xfrm flipV="1">
            <a:off x="4894263" y="4559300"/>
            <a:ext cx="0" cy="76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905" name="Line 209"/>
          <p:cNvSpPr>
            <a:spLocks noChangeShapeType="1"/>
          </p:cNvSpPr>
          <p:nvPr/>
        </p:nvSpPr>
        <p:spPr bwMode="auto">
          <a:xfrm flipV="1">
            <a:off x="5143500" y="4559300"/>
            <a:ext cx="0" cy="76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906" name="Line 210"/>
          <p:cNvSpPr>
            <a:spLocks noChangeShapeType="1"/>
          </p:cNvSpPr>
          <p:nvPr/>
        </p:nvSpPr>
        <p:spPr bwMode="auto">
          <a:xfrm flipV="1">
            <a:off x="5392738" y="4559300"/>
            <a:ext cx="0" cy="76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907" name="Line 211"/>
          <p:cNvSpPr>
            <a:spLocks noChangeShapeType="1"/>
          </p:cNvSpPr>
          <p:nvPr/>
        </p:nvSpPr>
        <p:spPr bwMode="auto">
          <a:xfrm flipV="1">
            <a:off x="5641975" y="4559300"/>
            <a:ext cx="0" cy="76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908" name="Line 212"/>
          <p:cNvSpPr>
            <a:spLocks noChangeShapeType="1"/>
          </p:cNvSpPr>
          <p:nvPr/>
        </p:nvSpPr>
        <p:spPr bwMode="auto">
          <a:xfrm flipV="1">
            <a:off x="5891213" y="4559300"/>
            <a:ext cx="0" cy="76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909" name="Line 213"/>
          <p:cNvSpPr>
            <a:spLocks noChangeShapeType="1"/>
          </p:cNvSpPr>
          <p:nvPr/>
        </p:nvSpPr>
        <p:spPr bwMode="auto">
          <a:xfrm flipV="1">
            <a:off x="6140450" y="4559300"/>
            <a:ext cx="0" cy="76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910" name="Line 214"/>
          <p:cNvSpPr>
            <a:spLocks noChangeShapeType="1"/>
          </p:cNvSpPr>
          <p:nvPr/>
        </p:nvSpPr>
        <p:spPr bwMode="auto">
          <a:xfrm flipV="1">
            <a:off x="6389688" y="4559300"/>
            <a:ext cx="0" cy="76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911" name="Line 215"/>
          <p:cNvSpPr>
            <a:spLocks noChangeShapeType="1"/>
          </p:cNvSpPr>
          <p:nvPr/>
        </p:nvSpPr>
        <p:spPr bwMode="auto">
          <a:xfrm flipV="1">
            <a:off x="6638925" y="4559300"/>
            <a:ext cx="0" cy="76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912" name="Line 216"/>
          <p:cNvSpPr>
            <a:spLocks noChangeShapeType="1"/>
          </p:cNvSpPr>
          <p:nvPr/>
        </p:nvSpPr>
        <p:spPr bwMode="auto">
          <a:xfrm flipV="1">
            <a:off x="6888163" y="4559300"/>
            <a:ext cx="0" cy="76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913" name="Line 217"/>
          <p:cNvSpPr>
            <a:spLocks noChangeShapeType="1"/>
          </p:cNvSpPr>
          <p:nvPr/>
        </p:nvSpPr>
        <p:spPr bwMode="auto">
          <a:xfrm flipV="1">
            <a:off x="7137400" y="4559300"/>
            <a:ext cx="0" cy="76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914" name="Line 218"/>
          <p:cNvSpPr>
            <a:spLocks noChangeShapeType="1"/>
          </p:cNvSpPr>
          <p:nvPr/>
        </p:nvSpPr>
        <p:spPr bwMode="auto">
          <a:xfrm flipV="1">
            <a:off x="7386638" y="4559300"/>
            <a:ext cx="0" cy="76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915" name="Line 219"/>
          <p:cNvSpPr>
            <a:spLocks noChangeShapeType="1"/>
          </p:cNvSpPr>
          <p:nvPr/>
        </p:nvSpPr>
        <p:spPr bwMode="auto">
          <a:xfrm flipV="1">
            <a:off x="7635875" y="4559300"/>
            <a:ext cx="0" cy="76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916" name="Line 220"/>
          <p:cNvSpPr>
            <a:spLocks noChangeShapeType="1"/>
          </p:cNvSpPr>
          <p:nvPr/>
        </p:nvSpPr>
        <p:spPr bwMode="auto">
          <a:xfrm>
            <a:off x="2651125" y="1382713"/>
            <a:ext cx="0" cy="31750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917" name="Line 221"/>
          <p:cNvSpPr>
            <a:spLocks noChangeShapeType="1"/>
          </p:cNvSpPr>
          <p:nvPr/>
        </p:nvSpPr>
        <p:spPr bwMode="auto">
          <a:xfrm>
            <a:off x="2655888" y="4557713"/>
            <a:ext cx="497998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918" name="Rectangle 222"/>
          <p:cNvSpPr>
            <a:spLocks noChangeArrowheads="1"/>
          </p:cNvSpPr>
          <p:nvPr/>
        </p:nvSpPr>
        <p:spPr bwMode="auto">
          <a:xfrm>
            <a:off x="2513013" y="4649788"/>
            <a:ext cx="2794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29919" name="Rectangle 223"/>
          <p:cNvSpPr>
            <a:spLocks noChangeArrowheads="1"/>
          </p:cNvSpPr>
          <p:nvPr/>
        </p:nvSpPr>
        <p:spPr bwMode="auto">
          <a:xfrm>
            <a:off x="2762250" y="4649788"/>
            <a:ext cx="2794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29920" name="Rectangle 224"/>
          <p:cNvSpPr>
            <a:spLocks noChangeArrowheads="1"/>
          </p:cNvSpPr>
          <p:nvPr/>
        </p:nvSpPr>
        <p:spPr bwMode="auto">
          <a:xfrm>
            <a:off x="2965450" y="4649788"/>
            <a:ext cx="3746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29921" name="Rectangle 225"/>
          <p:cNvSpPr>
            <a:spLocks noChangeArrowheads="1"/>
          </p:cNvSpPr>
          <p:nvPr/>
        </p:nvSpPr>
        <p:spPr bwMode="auto">
          <a:xfrm>
            <a:off x="3214688" y="4649788"/>
            <a:ext cx="3746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15</a:t>
            </a:r>
          </a:p>
        </p:txBody>
      </p:sp>
      <p:sp>
        <p:nvSpPr>
          <p:cNvPr id="29922" name="Rectangle 226"/>
          <p:cNvSpPr>
            <a:spLocks noChangeArrowheads="1"/>
          </p:cNvSpPr>
          <p:nvPr/>
        </p:nvSpPr>
        <p:spPr bwMode="auto">
          <a:xfrm>
            <a:off x="3463925" y="4649788"/>
            <a:ext cx="3746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20</a:t>
            </a:r>
          </a:p>
        </p:txBody>
      </p:sp>
      <p:sp>
        <p:nvSpPr>
          <p:cNvPr id="29923" name="Rectangle 227"/>
          <p:cNvSpPr>
            <a:spLocks noChangeArrowheads="1"/>
          </p:cNvSpPr>
          <p:nvPr/>
        </p:nvSpPr>
        <p:spPr bwMode="auto">
          <a:xfrm>
            <a:off x="3713163" y="4649788"/>
            <a:ext cx="3746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25</a:t>
            </a:r>
          </a:p>
        </p:txBody>
      </p:sp>
      <p:sp>
        <p:nvSpPr>
          <p:cNvPr id="29924" name="Rectangle 228"/>
          <p:cNvSpPr>
            <a:spLocks noChangeArrowheads="1"/>
          </p:cNvSpPr>
          <p:nvPr/>
        </p:nvSpPr>
        <p:spPr bwMode="auto">
          <a:xfrm>
            <a:off x="3962400" y="4649788"/>
            <a:ext cx="3746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30</a:t>
            </a:r>
          </a:p>
        </p:txBody>
      </p:sp>
      <p:sp>
        <p:nvSpPr>
          <p:cNvPr id="29925" name="Rectangle 229"/>
          <p:cNvSpPr>
            <a:spLocks noChangeArrowheads="1"/>
          </p:cNvSpPr>
          <p:nvPr/>
        </p:nvSpPr>
        <p:spPr bwMode="auto">
          <a:xfrm>
            <a:off x="4211638" y="4649788"/>
            <a:ext cx="3746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35</a:t>
            </a:r>
          </a:p>
        </p:txBody>
      </p:sp>
      <p:sp>
        <p:nvSpPr>
          <p:cNvPr id="29926" name="Rectangle 230"/>
          <p:cNvSpPr>
            <a:spLocks noChangeArrowheads="1"/>
          </p:cNvSpPr>
          <p:nvPr/>
        </p:nvSpPr>
        <p:spPr bwMode="auto">
          <a:xfrm>
            <a:off x="4460875" y="4649788"/>
            <a:ext cx="3746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40</a:t>
            </a:r>
          </a:p>
        </p:txBody>
      </p:sp>
      <p:sp>
        <p:nvSpPr>
          <p:cNvPr id="29927" name="Rectangle 231"/>
          <p:cNvSpPr>
            <a:spLocks noChangeArrowheads="1"/>
          </p:cNvSpPr>
          <p:nvPr/>
        </p:nvSpPr>
        <p:spPr bwMode="auto">
          <a:xfrm>
            <a:off x="4710113" y="4649788"/>
            <a:ext cx="3746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45</a:t>
            </a:r>
          </a:p>
        </p:txBody>
      </p:sp>
      <p:sp>
        <p:nvSpPr>
          <p:cNvPr id="29928" name="Rectangle 232"/>
          <p:cNvSpPr>
            <a:spLocks noChangeArrowheads="1"/>
          </p:cNvSpPr>
          <p:nvPr/>
        </p:nvSpPr>
        <p:spPr bwMode="auto">
          <a:xfrm>
            <a:off x="4959350" y="4649788"/>
            <a:ext cx="3746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50</a:t>
            </a:r>
          </a:p>
        </p:txBody>
      </p:sp>
      <p:sp>
        <p:nvSpPr>
          <p:cNvPr id="29929" name="Rectangle 233"/>
          <p:cNvSpPr>
            <a:spLocks noChangeArrowheads="1"/>
          </p:cNvSpPr>
          <p:nvPr/>
        </p:nvSpPr>
        <p:spPr bwMode="auto">
          <a:xfrm>
            <a:off x="5208588" y="4649788"/>
            <a:ext cx="3746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55</a:t>
            </a:r>
          </a:p>
        </p:txBody>
      </p:sp>
      <p:sp>
        <p:nvSpPr>
          <p:cNvPr id="29930" name="Rectangle 234"/>
          <p:cNvSpPr>
            <a:spLocks noChangeArrowheads="1"/>
          </p:cNvSpPr>
          <p:nvPr/>
        </p:nvSpPr>
        <p:spPr bwMode="auto">
          <a:xfrm>
            <a:off x="5457825" y="4649788"/>
            <a:ext cx="3746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60</a:t>
            </a:r>
          </a:p>
        </p:txBody>
      </p:sp>
      <p:sp>
        <p:nvSpPr>
          <p:cNvPr id="29931" name="Rectangle 235"/>
          <p:cNvSpPr>
            <a:spLocks noChangeArrowheads="1"/>
          </p:cNvSpPr>
          <p:nvPr/>
        </p:nvSpPr>
        <p:spPr bwMode="auto">
          <a:xfrm>
            <a:off x="5707063" y="4649788"/>
            <a:ext cx="3746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65</a:t>
            </a:r>
          </a:p>
        </p:txBody>
      </p:sp>
      <p:sp>
        <p:nvSpPr>
          <p:cNvPr id="29932" name="Rectangle 236"/>
          <p:cNvSpPr>
            <a:spLocks noChangeArrowheads="1"/>
          </p:cNvSpPr>
          <p:nvPr/>
        </p:nvSpPr>
        <p:spPr bwMode="auto">
          <a:xfrm>
            <a:off x="5956300" y="4649788"/>
            <a:ext cx="3746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70</a:t>
            </a:r>
          </a:p>
        </p:txBody>
      </p:sp>
      <p:sp>
        <p:nvSpPr>
          <p:cNvPr id="29933" name="Rectangle 237"/>
          <p:cNvSpPr>
            <a:spLocks noChangeArrowheads="1"/>
          </p:cNvSpPr>
          <p:nvPr/>
        </p:nvSpPr>
        <p:spPr bwMode="auto">
          <a:xfrm>
            <a:off x="6205538" y="4649788"/>
            <a:ext cx="3746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75</a:t>
            </a:r>
          </a:p>
        </p:txBody>
      </p:sp>
      <p:sp>
        <p:nvSpPr>
          <p:cNvPr id="29934" name="Rectangle 238"/>
          <p:cNvSpPr>
            <a:spLocks noChangeArrowheads="1"/>
          </p:cNvSpPr>
          <p:nvPr/>
        </p:nvSpPr>
        <p:spPr bwMode="auto">
          <a:xfrm>
            <a:off x="6454775" y="4649788"/>
            <a:ext cx="3746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80</a:t>
            </a:r>
          </a:p>
        </p:txBody>
      </p:sp>
      <p:sp>
        <p:nvSpPr>
          <p:cNvPr id="29935" name="Rectangle 239"/>
          <p:cNvSpPr>
            <a:spLocks noChangeArrowheads="1"/>
          </p:cNvSpPr>
          <p:nvPr/>
        </p:nvSpPr>
        <p:spPr bwMode="auto">
          <a:xfrm>
            <a:off x="6704013" y="4649788"/>
            <a:ext cx="3746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85</a:t>
            </a:r>
          </a:p>
        </p:txBody>
      </p:sp>
      <p:sp>
        <p:nvSpPr>
          <p:cNvPr id="29936" name="Rectangle 240"/>
          <p:cNvSpPr>
            <a:spLocks noChangeArrowheads="1"/>
          </p:cNvSpPr>
          <p:nvPr/>
        </p:nvSpPr>
        <p:spPr bwMode="auto">
          <a:xfrm>
            <a:off x="6953250" y="4649788"/>
            <a:ext cx="3746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90</a:t>
            </a:r>
          </a:p>
        </p:txBody>
      </p:sp>
      <p:sp>
        <p:nvSpPr>
          <p:cNvPr id="29937" name="Rectangle 241"/>
          <p:cNvSpPr>
            <a:spLocks noChangeArrowheads="1"/>
          </p:cNvSpPr>
          <p:nvPr/>
        </p:nvSpPr>
        <p:spPr bwMode="auto">
          <a:xfrm>
            <a:off x="7202488" y="4649788"/>
            <a:ext cx="3746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95</a:t>
            </a:r>
          </a:p>
        </p:txBody>
      </p:sp>
      <p:sp>
        <p:nvSpPr>
          <p:cNvPr id="29938" name="Rectangle 242"/>
          <p:cNvSpPr>
            <a:spLocks noChangeArrowheads="1"/>
          </p:cNvSpPr>
          <p:nvPr/>
        </p:nvSpPr>
        <p:spPr bwMode="auto">
          <a:xfrm>
            <a:off x="7405688" y="4649788"/>
            <a:ext cx="4699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100</a:t>
            </a:r>
          </a:p>
        </p:txBody>
      </p:sp>
      <p:sp>
        <p:nvSpPr>
          <p:cNvPr id="29939" name="Rectangle 243"/>
          <p:cNvSpPr>
            <a:spLocks noChangeArrowheads="1"/>
          </p:cNvSpPr>
          <p:nvPr/>
        </p:nvSpPr>
        <p:spPr bwMode="auto">
          <a:xfrm>
            <a:off x="4408488" y="5003800"/>
            <a:ext cx="1538287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Izületi szög (fok)</a:t>
            </a:r>
          </a:p>
        </p:txBody>
      </p:sp>
      <p:sp>
        <p:nvSpPr>
          <p:cNvPr id="29940" name="Rectangle 244"/>
          <p:cNvSpPr>
            <a:spLocks noChangeArrowheads="1"/>
          </p:cNvSpPr>
          <p:nvPr/>
        </p:nvSpPr>
        <p:spPr bwMode="auto">
          <a:xfrm>
            <a:off x="4862513" y="3048000"/>
            <a:ext cx="45085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2100" b="1">
                <a:solidFill>
                  <a:srgbClr val="000000"/>
                </a:solidFill>
              </a:rPr>
              <a:t>35</a:t>
            </a:r>
          </a:p>
        </p:txBody>
      </p:sp>
      <p:sp>
        <p:nvSpPr>
          <p:cNvPr id="29941" name="Rectangle 245"/>
          <p:cNvSpPr>
            <a:spLocks noChangeArrowheads="1"/>
          </p:cNvSpPr>
          <p:nvPr/>
        </p:nvSpPr>
        <p:spPr bwMode="auto">
          <a:xfrm>
            <a:off x="3457575" y="4098925"/>
            <a:ext cx="45085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2100" b="1">
                <a:solidFill>
                  <a:srgbClr val="000000"/>
                </a:solidFill>
              </a:rPr>
              <a:t>14</a:t>
            </a:r>
          </a:p>
        </p:txBody>
      </p:sp>
      <p:sp>
        <p:nvSpPr>
          <p:cNvPr id="29942" name="Rectangle 246"/>
          <p:cNvSpPr>
            <a:spLocks noChangeArrowheads="1"/>
          </p:cNvSpPr>
          <p:nvPr/>
        </p:nvSpPr>
        <p:spPr bwMode="auto">
          <a:xfrm>
            <a:off x="7196138" y="1982788"/>
            <a:ext cx="45085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2100" b="1">
                <a:solidFill>
                  <a:srgbClr val="000000"/>
                </a:solidFill>
              </a:rPr>
              <a:t>79</a:t>
            </a:r>
          </a:p>
        </p:txBody>
      </p:sp>
      <p:sp>
        <p:nvSpPr>
          <p:cNvPr id="29943" name="Text Box 247"/>
          <p:cNvSpPr txBox="1">
            <a:spLocks noChangeArrowheads="1"/>
          </p:cNvSpPr>
          <p:nvPr/>
        </p:nvSpPr>
        <p:spPr bwMode="auto">
          <a:xfrm>
            <a:off x="1295400" y="1981200"/>
            <a:ext cx="12192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Lumbar</a:t>
            </a:r>
          </a:p>
        </p:txBody>
      </p:sp>
      <p:sp>
        <p:nvSpPr>
          <p:cNvPr id="29944" name="Text Box 248"/>
          <p:cNvSpPr txBox="1">
            <a:spLocks noChangeArrowheads="1"/>
          </p:cNvSpPr>
          <p:nvPr/>
        </p:nvSpPr>
        <p:spPr bwMode="auto">
          <a:xfrm>
            <a:off x="1295400" y="2971800"/>
            <a:ext cx="12192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Lumbar</a:t>
            </a:r>
          </a:p>
        </p:txBody>
      </p:sp>
      <p:sp>
        <p:nvSpPr>
          <p:cNvPr id="29945" name="Text Box 249"/>
          <p:cNvSpPr txBox="1">
            <a:spLocks noChangeArrowheads="1"/>
          </p:cNvSpPr>
          <p:nvPr/>
        </p:nvSpPr>
        <p:spPr bwMode="auto">
          <a:xfrm>
            <a:off x="1295400" y="4038600"/>
            <a:ext cx="12192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Lumbar</a:t>
            </a:r>
          </a:p>
        </p:txBody>
      </p:sp>
      <p:sp>
        <p:nvSpPr>
          <p:cNvPr id="29946" name="Rectangle 250"/>
          <p:cNvSpPr>
            <a:spLocks noChangeArrowheads="1"/>
          </p:cNvSpPr>
          <p:nvPr/>
        </p:nvSpPr>
        <p:spPr bwMode="auto">
          <a:xfrm>
            <a:off x="381000" y="17526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Flexion - extension </a:t>
            </a:r>
            <a:endParaRPr lang="en-GB"/>
          </a:p>
        </p:txBody>
      </p:sp>
      <p:sp>
        <p:nvSpPr>
          <p:cNvPr id="29947" name="Rectangle 251"/>
          <p:cNvSpPr>
            <a:spLocks noChangeArrowheads="1"/>
          </p:cNvSpPr>
          <p:nvPr/>
        </p:nvSpPr>
        <p:spPr bwMode="auto">
          <a:xfrm>
            <a:off x="533400" y="26670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Lateral flexion  </a:t>
            </a:r>
            <a:endParaRPr lang="en-GB"/>
          </a:p>
        </p:txBody>
      </p:sp>
      <p:sp>
        <p:nvSpPr>
          <p:cNvPr id="29948" name="Rectangle 252"/>
          <p:cNvSpPr>
            <a:spLocks noChangeArrowheads="1"/>
          </p:cNvSpPr>
          <p:nvPr/>
        </p:nvSpPr>
        <p:spPr bwMode="auto">
          <a:xfrm>
            <a:off x="381000" y="3810000"/>
            <a:ext cx="914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GB" sz="1500" b="1">
                <a:solidFill>
                  <a:srgbClr val="000000"/>
                </a:solidFill>
              </a:rPr>
              <a:t>Rotation 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8786" name="Object 2"/>
          <p:cNvGraphicFramePr>
            <a:graphicFrameLocks noChangeAspect="1"/>
          </p:cNvGraphicFramePr>
          <p:nvPr/>
        </p:nvGraphicFramePr>
        <p:xfrm>
          <a:off x="2393950" y="1704975"/>
          <a:ext cx="4914900" cy="344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38" name="Diagram" r:id="rId3" imgW="4829242" imgH="3324232" progId="Excel.Chart.8">
                  <p:embed/>
                </p:oleObj>
              </mc:Choice>
              <mc:Fallback>
                <p:oleObj name="Diagram" r:id="rId3" imgW="4829242" imgH="3324232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3950" y="1704975"/>
                        <a:ext cx="4914900" cy="3448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47" name="Object 3"/>
          <p:cNvGraphicFramePr>
            <a:graphicFrameLocks noChangeAspect="1"/>
          </p:cNvGraphicFramePr>
          <p:nvPr/>
        </p:nvGraphicFramePr>
        <p:xfrm>
          <a:off x="179388" y="1989138"/>
          <a:ext cx="2246312" cy="2592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39" name="Bitkép" r:id="rId5" imgW="1666667" imgH="1924319" progId="Paint.Picture">
                  <p:embed/>
                </p:oleObj>
              </mc:Choice>
              <mc:Fallback>
                <p:oleObj name="Bitkép" r:id="rId5" imgW="1666667" imgH="192431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989138"/>
                        <a:ext cx="2246312" cy="2592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48" name="Line 4"/>
          <p:cNvSpPr>
            <a:spLocks noChangeShapeType="1"/>
          </p:cNvSpPr>
          <p:nvPr/>
        </p:nvSpPr>
        <p:spPr bwMode="auto">
          <a:xfrm flipH="1">
            <a:off x="1403350" y="2565400"/>
            <a:ext cx="2089150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2400" smtClean="0">
              <a:solidFill>
                <a:srgbClr val="000000"/>
              </a:solidFill>
            </a:endParaRPr>
          </a:p>
        </p:txBody>
      </p:sp>
      <p:sp>
        <p:nvSpPr>
          <p:cNvPr id="57349" name="Line 5"/>
          <p:cNvSpPr>
            <a:spLocks noChangeShapeType="1"/>
          </p:cNvSpPr>
          <p:nvPr/>
        </p:nvSpPr>
        <p:spPr bwMode="auto">
          <a:xfrm flipH="1">
            <a:off x="1547813" y="3213100"/>
            <a:ext cx="1944687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2400" smtClean="0">
              <a:solidFill>
                <a:srgbClr val="000000"/>
              </a:solidFill>
            </a:endParaRPr>
          </a:p>
        </p:txBody>
      </p:sp>
      <p:sp>
        <p:nvSpPr>
          <p:cNvPr id="57350" name="Line 6"/>
          <p:cNvSpPr>
            <a:spLocks noChangeShapeType="1"/>
          </p:cNvSpPr>
          <p:nvPr/>
        </p:nvSpPr>
        <p:spPr bwMode="auto">
          <a:xfrm flipH="1" flipV="1">
            <a:off x="1619250" y="3068638"/>
            <a:ext cx="1944688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2400" smtClean="0">
              <a:solidFill>
                <a:srgbClr val="000000"/>
              </a:solidFill>
            </a:endParaRPr>
          </a:p>
        </p:txBody>
      </p:sp>
      <p:sp>
        <p:nvSpPr>
          <p:cNvPr id="57351" name="Line 7"/>
          <p:cNvSpPr>
            <a:spLocks noChangeShapeType="1"/>
          </p:cNvSpPr>
          <p:nvPr/>
        </p:nvSpPr>
        <p:spPr bwMode="auto">
          <a:xfrm flipH="1" flipV="1">
            <a:off x="1547813" y="2708275"/>
            <a:ext cx="2016125" cy="129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2400" smtClean="0">
              <a:solidFill>
                <a:srgbClr val="000000"/>
              </a:solidFill>
            </a:endParaRPr>
          </a:p>
        </p:txBody>
      </p:sp>
      <p:sp>
        <p:nvSpPr>
          <p:cNvPr id="57352" name="Line 8"/>
          <p:cNvSpPr>
            <a:spLocks noChangeShapeType="1"/>
          </p:cNvSpPr>
          <p:nvPr/>
        </p:nvSpPr>
        <p:spPr bwMode="auto">
          <a:xfrm flipH="1" flipV="1">
            <a:off x="1547813" y="2420938"/>
            <a:ext cx="1944687" cy="1871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2400" smtClean="0">
              <a:solidFill>
                <a:srgbClr val="000000"/>
              </a:solidFill>
            </a:endParaRPr>
          </a:p>
        </p:txBody>
      </p:sp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1042988" y="404813"/>
            <a:ext cx="7058025" cy="4572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mtClean="0">
                <a:solidFill>
                  <a:srgbClr val="000000"/>
                </a:solidFill>
                <a:cs typeface="Times New Roman" pitchFamily="18" charset="0"/>
              </a:rPr>
              <a:t>A mozgásterjedelem változása az életkor függvényében</a:t>
            </a:r>
            <a:endParaRPr lang="en-US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7354" name="Text Box 10"/>
          <p:cNvSpPr txBox="1">
            <a:spLocks noChangeArrowheads="1"/>
          </p:cNvSpPr>
          <p:nvPr/>
        </p:nvSpPr>
        <p:spPr bwMode="auto">
          <a:xfrm>
            <a:off x="3708400" y="1125538"/>
            <a:ext cx="20161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2000" smtClean="0">
                <a:solidFill>
                  <a:srgbClr val="000000"/>
                </a:solidFill>
                <a:cs typeface="Times New Roman" pitchFamily="18" charset="0"/>
              </a:rPr>
              <a:t>Flexió</a:t>
            </a:r>
            <a:endParaRPr lang="en-US" sz="2000" smtClean="0">
              <a:solidFill>
                <a:srgbClr val="00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16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>
                                            <p:oleChartEl type="gridLegend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8786">
                                            <p:oleChartEl type="gridLegend"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118786" grpId="0" bld="seriesEl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3713"/>
            <a:ext cx="3263900" cy="483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 Box 4"/>
          <p:cNvSpPr txBox="1">
            <a:spLocks noChangeArrowheads="1"/>
          </p:cNvSpPr>
          <p:nvPr/>
        </p:nvSpPr>
        <p:spPr bwMode="auto">
          <a:xfrm>
            <a:off x="611188" y="404813"/>
            <a:ext cx="74898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b="1" smtClean="0">
                <a:solidFill>
                  <a:srgbClr val="000000"/>
                </a:solidFill>
              </a:rPr>
              <a:t>Range of motion at the joints of lumbar vertebras at different ages</a:t>
            </a:r>
            <a:endParaRPr lang="en-US" b="1" smtClean="0">
              <a:solidFill>
                <a:srgbClr val="000000"/>
              </a:solidFill>
            </a:endParaRPr>
          </a:p>
        </p:txBody>
      </p:sp>
      <p:graphicFrame>
        <p:nvGraphicFramePr>
          <p:cNvPr id="58372" name="Object 5"/>
          <p:cNvGraphicFramePr>
            <a:graphicFrameLocks noChangeAspect="1"/>
          </p:cNvGraphicFramePr>
          <p:nvPr/>
        </p:nvGraphicFramePr>
        <p:xfrm>
          <a:off x="4500563" y="1773238"/>
          <a:ext cx="4464050" cy="434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2" name="Photo Editor fénykép" r:id="rId5" imgW="2580952" imgH="2514286" progId="MSPhotoEd.3">
                  <p:embed/>
                </p:oleObj>
              </mc:Choice>
              <mc:Fallback>
                <p:oleObj name="Photo Editor fénykép" r:id="rId5" imgW="2580952" imgH="25142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3" y="1773238"/>
                        <a:ext cx="4464050" cy="434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3" name="Text Box 6"/>
          <p:cNvSpPr txBox="1">
            <a:spLocks noChangeArrowheads="1"/>
          </p:cNvSpPr>
          <p:nvPr/>
        </p:nvSpPr>
        <p:spPr bwMode="auto">
          <a:xfrm>
            <a:off x="3635375" y="3141663"/>
            <a:ext cx="936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2000" b="1" smtClean="0">
                <a:solidFill>
                  <a:srgbClr val="000000"/>
                </a:solidFill>
              </a:rPr>
              <a:t>L1-L2</a:t>
            </a:r>
            <a:endParaRPr lang="en-US" sz="2000" b="1" smtClean="0">
              <a:solidFill>
                <a:srgbClr val="000000"/>
              </a:solidFill>
            </a:endParaRPr>
          </a:p>
        </p:txBody>
      </p:sp>
      <p:sp>
        <p:nvSpPr>
          <p:cNvPr id="58374" name="Text Box 7"/>
          <p:cNvSpPr txBox="1">
            <a:spLocks noChangeArrowheads="1"/>
          </p:cNvSpPr>
          <p:nvPr/>
        </p:nvSpPr>
        <p:spPr bwMode="auto">
          <a:xfrm>
            <a:off x="3635375" y="3608388"/>
            <a:ext cx="936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2000" b="1" smtClean="0">
                <a:solidFill>
                  <a:srgbClr val="000000"/>
                </a:solidFill>
              </a:rPr>
              <a:t>L2-L3</a:t>
            </a:r>
            <a:endParaRPr lang="en-US" sz="2000" b="1" smtClean="0">
              <a:solidFill>
                <a:srgbClr val="000000"/>
              </a:solidFill>
            </a:endParaRPr>
          </a:p>
        </p:txBody>
      </p:sp>
      <p:sp>
        <p:nvSpPr>
          <p:cNvPr id="58375" name="Text Box 8"/>
          <p:cNvSpPr txBox="1">
            <a:spLocks noChangeArrowheads="1"/>
          </p:cNvSpPr>
          <p:nvPr/>
        </p:nvSpPr>
        <p:spPr bwMode="auto">
          <a:xfrm>
            <a:off x="3635375" y="4040188"/>
            <a:ext cx="936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2000" b="1" smtClean="0">
                <a:solidFill>
                  <a:srgbClr val="000000"/>
                </a:solidFill>
              </a:rPr>
              <a:t>L3-L4</a:t>
            </a:r>
            <a:endParaRPr lang="en-US" sz="2000" b="1" smtClean="0">
              <a:solidFill>
                <a:srgbClr val="000000"/>
              </a:solidFill>
            </a:endParaRPr>
          </a:p>
        </p:txBody>
      </p:sp>
      <p:sp>
        <p:nvSpPr>
          <p:cNvPr id="58376" name="Text Box 9"/>
          <p:cNvSpPr txBox="1">
            <a:spLocks noChangeArrowheads="1"/>
          </p:cNvSpPr>
          <p:nvPr/>
        </p:nvSpPr>
        <p:spPr bwMode="auto">
          <a:xfrm>
            <a:off x="3635375" y="4832350"/>
            <a:ext cx="936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2000" b="1" smtClean="0">
                <a:solidFill>
                  <a:srgbClr val="000000"/>
                </a:solidFill>
              </a:rPr>
              <a:t>L5-S1</a:t>
            </a:r>
            <a:endParaRPr lang="en-US" sz="2000" b="1" smtClean="0">
              <a:solidFill>
                <a:srgbClr val="000000"/>
              </a:solidFill>
            </a:endParaRPr>
          </a:p>
        </p:txBody>
      </p:sp>
      <p:sp>
        <p:nvSpPr>
          <p:cNvPr id="58377" name="Text Box 10"/>
          <p:cNvSpPr txBox="1">
            <a:spLocks noChangeArrowheads="1"/>
          </p:cNvSpPr>
          <p:nvPr/>
        </p:nvSpPr>
        <p:spPr bwMode="auto">
          <a:xfrm>
            <a:off x="3635375" y="4400550"/>
            <a:ext cx="936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2000" b="1" smtClean="0">
                <a:solidFill>
                  <a:srgbClr val="000000"/>
                </a:solidFill>
              </a:rPr>
              <a:t>L4-L5</a:t>
            </a:r>
            <a:endParaRPr lang="en-US" sz="2000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80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9810" name="Object 2"/>
          <p:cNvGraphicFramePr>
            <a:graphicFrameLocks noChangeAspect="1"/>
          </p:cNvGraphicFramePr>
          <p:nvPr/>
        </p:nvGraphicFramePr>
        <p:xfrm>
          <a:off x="2124075" y="1700213"/>
          <a:ext cx="4914900" cy="344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6" name="Chart" r:id="rId3" imgW="4914900" imgH="3447898" progId="Excel.Chart.8">
                  <p:embed/>
                </p:oleObj>
              </mc:Choice>
              <mc:Fallback>
                <p:oleObj name="Chart" r:id="rId3" imgW="4914900" imgH="3447898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075" y="1700213"/>
                        <a:ext cx="4914900" cy="3448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395" name="Object 3"/>
          <p:cNvGraphicFramePr>
            <a:graphicFrameLocks noChangeAspect="1"/>
          </p:cNvGraphicFramePr>
          <p:nvPr/>
        </p:nvGraphicFramePr>
        <p:xfrm>
          <a:off x="684213" y="1773238"/>
          <a:ext cx="1284287" cy="305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7" name="Bitkép" r:id="rId5" imgW="752381" imgH="1790476" progId="Paint.Picture">
                  <p:embed/>
                </p:oleObj>
              </mc:Choice>
              <mc:Fallback>
                <p:oleObj name="Bitkép" r:id="rId5" imgW="752381" imgH="179047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773238"/>
                        <a:ext cx="1284287" cy="3055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6" name="Line 4"/>
          <p:cNvSpPr>
            <a:spLocks noChangeShapeType="1"/>
          </p:cNvSpPr>
          <p:nvPr/>
        </p:nvSpPr>
        <p:spPr bwMode="auto">
          <a:xfrm flipH="1">
            <a:off x="1403350" y="2349500"/>
            <a:ext cx="1655763" cy="1223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2400" smtClean="0">
              <a:solidFill>
                <a:srgbClr val="000000"/>
              </a:solidFill>
            </a:endParaRPr>
          </a:p>
        </p:txBody>
      </p:sp>
      <p:sp>
        <p:nvSpPr>
          <p:cNvPr id="59397" name="Line 5"/>
          <p:cNvSpPr>
            <a:spLocks noChangeShapeType="1"/>
          </p:cNvSpPr>
          <p:nvPr/>
        </p:nvSpPr>
        <p:spPr bwMode="auto">
          <a:xfrm flipH="1">
            <a:off x="1403350" y="2636838"/>
            <a:ext cx="1728788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2400" smtClean="0">
              <a:solidFill>
                <a:srgbClr val="000000"/>
              </a:solidFill>
            </a:endParaRPr>
          </a:p>
        </p:txBody>
      </p:sp>
      <p:sp>
        <p:nvSpPr>
          <p:cNvPr id="59398" name="Line 6"/>
          <p:cNvSpPr>
            <a:spLocks noChangeShapeType="1"/>
          </p:cNvSpPr>
          <p:nvPr/>
        </p:nvSpPr>
        <p:spPr bwMode="auto">
          <a:xfrm flipH="1" flipV="1">
            <a:off x="1547813" y="2852738"/>
            <a:ext cx="151130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2400" smtClean="0">
              <a:solidFill>
                <a:srgbClr val="000000"/>
              </a:solidFill>
            </a:endParaRPr>
          </a:p>
        </p:txBody>
      </p:sp>
      <p:sp>
        <p:nvSpPr>
          <p:cNvPr id="59399" name="Line 7"/>
          <p:cNvSpPr>
            <a:spLocks noChangeShapeType="1"/>
          </p:cNvSpPr>
          <p:nvPr/>
        </p:nvSpPr>
        <p:spPr bwMode="auto">
          <a:xfrm flipH="1" flipV="1">
            <a:off x="1476375" y="2420938"/>
            <a:ext cx="1655763" cy="143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2400" smtClean="0">
              <a:solidFill>
                <a:srgbClr val="000000"/>
              </a:solidFill>
            </a:endParaRPr>
          </a:p>
        </p:txBody>
      </p:sp>
      <p:sp>
        <p:nvSpPr>
          <p:cNvPr id="59400" name="Line 8"/>
          <p:cNvSpPr>
            <a:spLocks noChangeShapeType="1"/>
          </p:cNvSpPr>
          <p:nvPr/>
        </p:nvSpPr>
        <p:spPr bwMode="auto">
          <a:xfrm flipH="1" flipV="1">
            <a:off x="1547813" y="2060575"/>
            <a:ext cx="1511300" cy="2160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2400" smtClean="0">
              <a:solidFill>
                <a:srgbClr val="000000"/>
              </a:solidFill>
            </a:endParaRPr>
          </a:p>
        </p:txBody>
      </p:sp>
      <p:sp>
        <p:nvSpPr>
          <p:cNvPr id="59401" name="Text Box 9"/>
          <p:cNvSpPr txBox="1">
            <a:spLocks noChangeArrowheads="1"/>
          </p:cNvSpPr>
          <p:nvPr/>
        </p:nvSpPr>
        <p:spPr bwMode="auto">
          <a:xfrm>
            <a:off x="1042988" y="404813"/>
            <a:ext cx="7058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mtClean="0">
                <a:solidFill>
                  <a:srgbClr val="000000"/>
                </a:solidFill>
                <a:cs typeface="Times New Roman" pitchFamily="18" charset="0"/>
              </a:rPr>
              <a:t>A mozgásterjedelem változása az életkor függvényében</a:t>
            </a:r>
            <a:endParaRPr lang="en-US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9402" name="Text Box 10"/>
          <p:cNvSpPr txBox="1">
            <a:spLocks noChangeArrowheads="1"/>
          </p:cNvSpPr>
          <p:nvPr/>
        </p:nvSpPr>
        <p:spPr bwMode="auto">
          <a:xfrm>
            <a:off x="3708400" y="1125538"/>
            <a:ext cx="20161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2000" smtClean="0">
                <a:solidFill>
                  <a:srgbClr val="000000"/>
                </a:solidFill>
                <a:cs typeface="Times New Roman" pitchFamily="18" charset="0"/>
              </a:rPr>
              <a:t>Laterális flexió</a:t>
            </a:r>
            <a:endParaRPr lang="en-US" sz="2000" smtClean="0">
              <a:solidFill>
                <a:srgbClr val="00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10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>
                                            <p:oleChartEl type="gridLegend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9810">
                                            <p:oleChartEl type="gridLegend"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>
                                            <p:oleChartEl type="ptInSeries" lvl="1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9810">
                                            <p:oleChartEl type="ptInSeries" lvl="1"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>
                                            <p:oleChartEl type="ptInSeries" lvl="2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9810">
                                            <p:oleChartEl type="ptInSeries" lvl="2"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>
                                            <p:oleChartEl type="ptInSeries" lvl="3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9810">
                                            <p:oleChartEl type="ptInSeries" lvl="3"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>
                                            <p:oleChartEl type="ptInSeries" lvl="4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9810">
                                            <p:oleChartEl type="ptInSeries" lvl="4"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>
                                            <p:oleChartEl type="ptInSeries" lvl="5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9810">
                                            <p:oleChartEl type="ptInSeries" lvl="5"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>
                                            <p:oleChartEl type="ptInSeries" lvl="6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9810">
                                            <p:oleChartEl type="ptInSeries" lvl="6"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>
                                            <p:oleChartEl type="ptInSeries" lvl="7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19810">
                                            <p:oleChartEl type="ptInSeries" lvl="7"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>
                                            <p:oleChartEl type="ptInSeries" lvl="8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19810">
                                            <p:oleChartEl type="ptInSeries" lvl="8"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>
                                            <p:oleChartEl type="ptInSeries" lvl="9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19810">
                                            <p:oleChartEl type="ptInSeries" lvl="9"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>
                                            <p:oleChartEl type="ptInSeries" lvl="10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19810">
                                            <p:oleChartEl type="ptInSeries" lvl="10"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>
                                            <p:oleChartEl type="ptInSeries" lvl="11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19810">
                                            <p:oleChartEl type="ptInSeries" lvl="11"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>
                                            <p:oleChartEl type="ptInSeries" lvl="12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19810">
                                            <p:oleChartEl type="ptInSeries" lvl="12"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>
                                            <p:oleChartEl type="ptInSeries" lvl="13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19810">
                                            <p:oleChartEl type="ptInSeries" lvl="13"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>
                                            <p:oleChartEl type="ptInSeries" lvl="14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19810">
                                            <p:oleChartEl type="ptInSeries" lvl="14"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>
                                            <p:oleChartEl type="ptInSeries" lvl="15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19810">
                                            <p:oleChartEl type="ptInSeries" lvl="15"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>
                                            <p:oleChartEl type="ptInSeries" lvl="16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19810">
                                            <p:oleChartEl type="ptInSeries" lvl="16"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>
                                            <p:oleChartEl type="ptInSeries" lvl="17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119810">
                                            <p:oleChartEl type="ptInSeries" lvl="17"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>
                                            <p:oleChartEl type="ptInSeries" lvl="18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119810">
                                            <p:oleChartEl type="ptInSeries" lvl="18"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>
                                            <p:oleChartEl type="ptInSeries" lvl="19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119810">
                                            <p:oleChartEl type="ptInSeries" lvl="19"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>
                                            <p:oleChartEl type="ptInSeries" lvl="20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119810">
                                            <p:oleChartEl type="ptInSeries" lvl="20"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119810" grpId="0" bld="seriesEl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43038"/>
            <a:ext cx="2519362" cy="349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4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876425"/>
            <a:ext cx="46101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 Box 5"/>
          <p:cNvSpPr txBox="1">
            <a:spLocks noChangeArrowheads="1"/>
          </p:cNvSpPr>
          <p:nvPr/>
        </p:nvSpPr>
        <p:spPr bwMode="auto">
          <a:xfrm>
            <a:off x="611188" y="404813"/>
            <a:ext cx="74898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b="1" smtClean="0">
                <a:solidFill>
                  <a:srgbClr val="000000"/>
                </a:solidFill>
              </a:rPr>
              <a:t>Range of motion at the joints of lumbar vertebras at different ages</a:t>
            </a: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60421" name="Text Box 6"/>
          <p:cNvSpPr txBox="1">
            <a:spLocks noChangeArrowheads="1"/>
          </p:cNvSpPr>
          <p:nvPr/>
        </p:nvSpPr>
        <p:spPr bwMode="auto">
          <a:xfrm>
            <a:off x="3563938" y="2371725"/>
            <a:ext cx="936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2000" b="1" smtClean="0">
                <a:solidFill>
                  <a:srgbClr val="FF0000"/>
                </a:solidFill>
              </a:rPr>
              <a:t>L1-L2</a:t>
            </a:r>
            <a:endParaRPr lang="en-US" sz="2000" b="1" smtClean="0">
              <a:solidFill>
                <a:srgbClr val="FF0000"/>
              </a:solidFill>
            </a:endParaRPr>
          </a:p>
        </p:txBody>
      </p:sp>
      <p:sp>
        <p:nvSpPr>
          <p:cNvPr id="60422" name="Text Box 7"/>
          <p:cNvSpPr txBox="1">
            <a:spLocks noChangeArrowheads="1"/>
          </p:cNvSpPr>
          <p:nvPr/>
        </p:nvSpPr>
        <p:spPr bwMode="auto">
          <a:xfrm>
            <a:off x="3563938" y="2838450"/>
            <a:ext cx="936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2000" b="1" smtClean="0">
                <a:solidFill>
                  <a:srgbClr val="FF0000"/>
                </a:solidFill>
              </a:rPr>
              <a:t>L2-L3</a:t>
            </a:r>
            <a:endParaRPr lang="en-US" sz="2000" b="1" smtClean="0">
              <a:solidFill>
                <a:srgbClr val="FF0000"/>
              </a:solidFill>
            </a:endParaRPr>
          </a:p>
        </p:txBody>
      </p:sp>
      <p:sp>
        <p:nvSpPr>
          <p:cNvPr id="60423" name="Text Box 8"/>
          <p:cNvSpPr txBox="1">
            <a:spLocks noChangeArrowheads="1"/>
          </p:cNvSpPr>
          <p:nvPr/>
        </p:nvSpPr>
        <p:spPr bwMode="auto">
          <a:xfrm>
            <a:off x="3563938" y="3270250"/>
            <a:ext cx="936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2000" b="1" smtClean="0">
                <a:solidFill>
                  <a:srgbClr val="FF0000"/>
                </a:solidFill>
              </a:rPr>
              <a:t>L3-L4</a:t>
            </a:r>
            <a:endParaRPr lang="en-US" sz="2000" b="1" smtClean="0">
              <a:solidFill>
                <a:srgbClr val="FF0000"/>
              </a:solidFill>
            </a:endParaRPr>
          </a:p>
        </p:txBody>
      </p:sp>
      <p:sp>
        <p:nvSpPr>
          <p:cNvPr id="60424" name="Text Box 9"/>
          <p:cNvSpPr txBox="1">
            <a:spLocks noChangeArrowheads="1"/>
          </p:cNvSpPr>
          <p:nvPr/>
        </p:nvSpPr>
        <p:spPr bwMode="auto">
          <a:xfrm>
            <a:off x="3563938" y="4062413"/>
            <a:ext cx="936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2000" b="1" smtClean="0">
                <a:solidFill>
                  <a:srgbClr val="FF0000"/>
                </a:solidFill>
              </a:rPr>
              <a:t>L5-S1</a:t>
            </a:r>
            <a:endParaRPr lang="en-US" sz="2000" b="1" smtClean="0">
              <a:solidFill>
                <a:srgbClr val="FF0000"/>
              </a:solidFill>
            </a:endParaRPr>
          </a:p>
        </p:txBody>
      </p:sp>
      <p:sp>
        <p:nvSpPr>
          <p:cNvPr id="60425" name="Text Box 10"/>
          <p:cNvSpPr txBox="1">
            <a:spLocks noChangeArrowheads="1"/>
          </p:cNvSpPr>
          <p:nvPr/>
        </p:nvSpPr>
        <p:spPr bwMode="auto">
          <a:xfrm>
            <a:off x="3563938" y="3630613"/>
            <a:ext cx="936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u-HU" sz="2000" b="1" smtClean="0">
                <a:solidFill>
                  <a:srgbClr val="FF0000"/>
                </a:solidFill>
              </a:rPr>
              <a:t>L4-L5</a:t>
            </a:r>
            <a:endParaRPr lang="en-US" sz="2000" b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69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7" name="Picture 3" descr="http://pagead2.googlesyndication.com/pagead/imgad?id=CIGa8rLUpaiQ3wEQ0AIYmAIyCC--zctYjHam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988840"/>
            <a:ext cx="3200400" cy="266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it and Reach flexibility t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2500306"/>
            <a:ext cx="3067050" cy="14668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://1.bp.blogspot.com/_cLbr1ziwRS4/SGHhRUDQ71I/AAAAAAAAAXM/PLdpyLE2jug/s320/Adducto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1988840"/>
            <a:ext cx="2095500" cy="2876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flexibility online trai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844824"/>
            <a:ext cx="4076700" cy="3638551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1979712" y="836712"/>
            <a:ext cx="374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Csípőízületben hajlítás és rotáció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topic365.com/wordpress/wp-content/uploads/2010/06/flexibili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484784"/>
            <a:ext cx="4552950" cy="4572000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1835696" y="548680"/>
            <a:ext cx="5544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Együttes vállízületi hajlítás, gerincoszlopi hátra hajlás, csípőízületi feszítés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farm3.static.flickr.com/2340/2515893866_63bc48057e.jpg?v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845241"/>
            <a:ext cx="4762500" cy="3781425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1835696" y="548680"/>
            <a:ext cx="5904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Együttes csípőízületi feszítés és gerincoszlopi hátra hajlítás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259632" y="1412776"/>
            <a:ext cx="626469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i="1" dirty="0" smtClean="0"/>
              <a:t>Aktív </a:t>
            </a:r>
          </a:p>
          <a:p>
            <a:pPr algn="ctr"/>
            <a:r>
              <a:rPr lang="hu-HU" sz="2400" b="1" i="1" dirty="0" smtClean="0"/>
              <a:t>Az </a:t>
            </a:r>
            <a:r>
              <a:rPr lang="hu-HU" sz="2400" b="1" i="1" dirty="0" smtClean="0"/>
              <a:t>izmok kontrakciója okozta ízületi szögváltozás </a:t>
            </a:r>
            <a:r>
              <a:rPr lang="hu-HU" sz="2400" b="1" i="1" dirty="0" smtClean="0"/>
              <a:t>mértéke</a:t>
            </a:r>
            <a:endParaRPr lang="hu-HU" sz="4000" b="1" i="1" dirty="0" smtClean="0"/>
          </a:p>
          <a:p>
            <a:pPr algn="ctr"/>
            <a:endParaRPr lang="hu-HU" sz="4000" b="1" i="1" dirty="0" smtClean="0"/>
          </a:p>
          <a:p>
            <a:pPr algn="ctr"/>
            <a:endParaRPr lang="hu-HU" sz="4000" b="1" i="1" dirty="0" smtClean="0"/>
          </a:p>
          <a:p>
            <a:pPr algn="ctr"/>
            <a:r>
              <a:rPr lang="hu-HU" sz="4000" b="1" i="1" dirty="0" smtClean="0"/>
              <a:t>Passzív</a:t>
            </a:r>
          </a:p>
          <a:p>
            <a:pPr algn="ctr"/>
            <a:r>
              <a:rPr lang="hu-HU" sz="2400" b="1" i="1" dirty="0" smtClean="0"/>
              <a:t>Külső </a:t>
            </a:r>
            <a:r>
              <a:rPr lang="hu-HU" sz="2400" b="1" i="1" dirty="0" smtClean="0"/>
              <a:t>erő okozta ízületi szögváltozás </a:t>
            </a:r>
            <a:r>
              <a:rPr lang="hu-HU" sz="2400" b="1" i="1" dirty="0" smtClean="0"/>
              <a:t>mértéke, az izmok nem aktívak</a:t>
            </a:r>
            <a:endParaRPr lang="hu-HU" sz="4000" b="1" i="1" dirty="0" smtClean="0"/>
          </a:p>
          <a:p>
            <a:pPr algn="ctr"/>
            <a:endParaRPr lang="en-US" sz="4000" b="1" i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1259632" y="404664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A mozgásterjedelem kivitelezhető aktívan és passzívan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2109</TotalTime>
  <Words>1169</Words>
  <Application>Microsoft Office PowerPoint</Application>
  <PresentationFormat>Diavetítés a képernyőre (4:3 oldalarány)</PresentationFormat>
  <Paragraphs>441</Paragraphs>
  <Slides>59</Slides>
  <Notes>8</Notes>
  <HiddenSlides>0</HiddenSlides>
  <MMClips>4</MMClips>
  <ScaleCrop>false</ScaleCrop>
  <HeadingPairs>
    <vt:vector size="6" baseType="variant">
      <vt:variant>
        <vt:lpstr>Téma</vt:lpstr>
      </vt:variant>
      <vt:variant>
        <vt:i4>3</vt:i4>
      </vt:variant>
      <vt:variant>
        <vt:lpstr>Beágyazott OLE kiszolgálók</vt:lpstr>
      </vt:variant>
      <vt:variant>
        <vt:i4>5</vt:i4>
      </vt:variant>
      <vt:variant>
        <vt:lpstr>Diacímek</vt:lpstr>
      </vt:variant>
      <vt:variant>
        <vt:i4>59</vt:i4>
      </vt:variant>
    </vt:vector>
  </HeadingPairs>
  <TitlesOfParts>
    <vt:vector size="67" baseType="lpstr">
      <vt:lpstr>Office-téma</vt:lpstr>
      <vt:lpstr>Alapértelmezett terv</vt:lpstr>
      <vt:lpstr>1_Alapértelmezett terv</vt:lpstr>
      <vt:lpstr>Photo Editor fénykép</vt:lpstr>
      <vt:lpstr>Microsoft Photo Editor 3.0 fénykép</vt:lpstr>
      <vt:lpstr>Microsoft Excel diagram</vt:lpstr>
      <vt:lpstr>Bitkép</vt:lpstr>
      <vt:lpstr>Microsoft Office Excel diagram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Tihanyi József</dc:creator>
  <cp:lastModifiedBy>Bence</cp:lastModifiedBy>
  <cp:revision>140</cp:revision>
  <dcterms:created xsi:type="dcterms:W3CDTF">2010-02-24T13:04:00Z</dcterms:created>
  <dcterms:modified xsi:type="dcterms:W3CDTF">2013-04-17T20:41:44Z</dcterms:modified>
</cp:coreProperties>
</file>