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702" r:id="rId4"/>
    <p:sldMasterId id="2147483716" r:id="rId5"/>
  </p:sldMasterIdLst>
  <p:notesMasterIdLst>
    <p:notesMasterId r:id="rId93"/>
  </p:notesMasterIdLst>
  <p:sldIdLst>
    <p:sldId id="363" r:id="rId6"/>
    <p:sldId id="257" r:id="rId7"/>
    <p:sldId id="258" r:id="rId8"/>
    <p:sldId id="261" r:id="rId9"/>
    <p:sldId id="259" r:id="rId10"/>
    <p:sldId id="260" r:id="rId11"/>
    <p:sldId id="262" r:id="rId12"/>
    <p:sldId id="309" r:id="rId13"/>
    <p:sldId id="264" r:id="rId14"/>
    <p:sldId id="267" r:id="rId15"/>
    <p:sldId id="265" r:id="rId16"/>
    <p:sldId id="306" r:id="rId17"/>
    <p:sldId id="307" r:id="rId18"/>
    <p:sldId id="308" r:id="rId19"/>
    <p:sldId id="300" r:id="rId20"/>
    <p:sldId id="301" r:id="rId21"/>
    <p:sldId id="302" r:id="rId22"/>
    <p:sldId id="303" r:id="rId23"/>
    <p:sldId id="304" r:id="rId24"/>
    <p:sldId id="305" r:id="rId25"/>
    <p:sldId id="273" r:id="rId26"/>
    <p:sldId id="320" r:id="rId27"/>
    <p:sldId id="321" r:id="rId28"/>
    <p:sldId id="365" r:id="rId29"/>
    <p:sldId id="366" r:id="rId30"/>
    <p:sldId id="322" r:id="rId31"/>
    <p:sldId id="323" r:id="rId32"/>
    <p:sldId id="324" r:id="rId33"/>
    <p:sldId id="368" r:id="rId34"/>
    <p:sldId id="325" r:id="rId35"/>
    <p:sldId id="326" r:id="rId36"/>
    <p:sldId id="327" r:id="rId37"/>
    <p:sldId id="364" r:id="rId38"/>
    <p:sldId id="369" r:id="rId39"/>
    <p:sldId id="329" r:id="rId40"/>
    <p:sldId id="328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70" r:id="rId55"/>
    <p:sldId id="371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353" r:id="rId67"/>
    <p:sldId id="354" r:id="rId68"/>
    <p:sldId id="373" r:id="rId69"/>
    <p:sldId id="372" r:id="rId70"/>
    <p:sldId id="355" r:id="rId71"/>
    <p:sldId id="356" r:id="rId72"/>
    <p:sldId id="375" r:id="rId73"/>
    <p:sldId id="376" r:id="rId74"/>
    <p:sldId id="357" r:id="rId75"/>
    <p:sldId id="358" r:id="rId76"/>
    <p:sldId id="359" r:id="rId77"/>
    <p:sldId id="360" r:id="rId78"/>
    <p:sldId id="378" r:id="rId79"/>
    <p:sldId id="361" r:id="rId80"/>
    <p:sldId id="362" r:id="rId81"/>
    <p:sldId id="389" r:id="rId82"/>
    <p:sldId id="388" r:id="rId83"/>
    <p:sldId id="387" r:id="rId84"/>
    <p:sldId id="386" r:id="rId85"/>
    <p:sldId id="385" r:id="rId86"/>
    <p:sldId id="384" r:id="rId87"/>
    <p:sldId id="383" r:id="rId88"/>
    <p:sldId id="382" r:id="rId89"/>
    <p:sldId id="381" r:id="rId90"/>
    <p:sldId id="380" r:id="rId91"/>
    <p:sldId id="379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62" y="-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viewProps" Target="view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2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image" Target="../media/image8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1.png"/><Relationship Id="rId1" Type="http://schemas.openxmlformats.org/officeDocument/2006/relationships/image" Target="../media/image8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image" Target="../media/image89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image" Target="../media/image95.png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image" Target="../media/image97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png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image" Target="../media/image10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EFC1F-23EB-4463-836A-1DDC49090690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EF1FA-BC49-4EAE-8395-308ACA66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>
            <a:solidFill>
              <a:schemeClr val="tx1"/>
            </a:solidFill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3464B-1032-453D-BB40-8DC4CA4AD7E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4213"/>
            <a:ext cx="4549775" cy="3413125"/>
          </a:xfrm>
          <a:ln w="12700"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3464B-1032-453D-BB40-8DC4CA4AD7E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4213"/>
            <a:ext cx="4549775" cy="3413125"/>
          </a:xfrm>
          <a:ln w="12700"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A3C6F-52B4-4F53-BFD8-34ACDA4679A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23E69-6A24-46E7-87BB-2CE3416D1B1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4213"/>
            <a:ext cx="4549775" cy="3413125"/>
          </a:xfrm>
          <a:ln w="12700"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B3017-88B7-405F-96A8-0DF378256DB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4213"/>
            <a:ext cx="4549775" cy="3413125"/>
          </a:xfrm>
          <a:ln w="12700"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D0842-75B7-448B-9D84-1F33BB43055A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4F413-5022-4182-9EC4-2024043711F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51C551D-5057-42D2-973F-7D3E31EF4277}" type="slidenum">
              <a:rPr lang="en-US" smtClean="0"/>
              <a:pPr eaLnBrk="1" hangingPunct="1"/>
              <a:t>51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8A0CF-0F09-43FB-96EA-B76BABED8507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6448E-9EDE-464D-AA60-9559B9EBF8C3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5B0E2-A451-4C0A-8C68-291AC21827F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4EF5BD-1FF0-4372-B41D-3608F79F90D7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91C1D-55A9-429E-98FE-37BF04F9EA5E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D660A-7BE4-4F0D-A35A-096BB54E71AA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9533A8-F027-457D-84AA-F180D8BEFA3F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B97D10-4212-4C30-A35A-35AD432F9E9D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BB0ED-304B-41CE-A39B-3F406162B24A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607C4-EA9C-427A-8663-ADAD15C1500D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361A7-9442-404C-8EFA-B8EAB5FF84EE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0400AC3-66DB-473D-A2F5-332975688D7C}" type="slidenum">
              <a:rPr lang="en-US">
                <a:solidFill>
                  <a:prstClr val="black"/>
                </a:solidFill>
              </a:rPr>
              <a:pPr eaLnBrk="1" hangingPunct="1"/>
              <a:t>74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4A2DAC1-B5D5-40B2-8752-0A21D133865A}" type="slidenum">
              <a:rPr lang="en-US" smtClean="0"/>
              <a:pPr eaLnBrk="1" hangingPunct="1"/>
              <a:t>81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5399D9-EFC6-455F-9260-9239C85178E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2CD71C7-DFEE-4879-A0D8-18E5E1997E0A}" type="slidenum">
              <a:rPr lang="en-US" smtClean="0"/>
              <a:pPr eaLnBrk="1" hangingPunct="1"/>
              <a:t>85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737C52C-F689-4E20-8B99-9F37A0D73764}" type="slidenum">
              <a:rPr lang="en-US" smtClean="0"/>
              <a:pPr eaLnBrk="1" hangingPunct="1"/>
              <a:t>86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0F86A-32A7-4139-B867-DB7C6C5A620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42F2A-7883-4B29-8938-1FBEF4A5143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95BFD-081C-4738-A7C3-F8248487DB3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488C2-7E03-48C5-8369-B180A16A6375}" type="slidenum">
              <a:rPr lang="en-US"/>
              <a:pPr/>
              <a:t>21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01013E2-BF21-4E7E-AF65-AC915E2B8F80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01013E2-BF21-4E7E-AF65-AC915E2B8F80}" type="slidenum">
              <a:rPr lang="en-US">
                <a:solidFill>
                  <a:prstClr val="black"/>
                </a:solidFill>
              </a:rPr>
              <a:pPr eaLnBrk="1" hangingPunct="1"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8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2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12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12BBC-C620-4D00-B2A5-3913037946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68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04AE9-AE8A-4AF7-BAF7-3D723519D4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51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E6A1-92A0-4B71-BAAE-71B697E94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77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46314-8E8B-4691-93C6-A358950879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6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0557B-5A67-4AD3-B133-0C2E89F75A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6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D682-0043-4D61-B91C-A2B87AD94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64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1DB55-48EF-43E8-99EA-126DB0177B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87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5327A-6313-4BED-B61B-7EEF67F13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2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7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AE4D5-B38E-44D9-9E7F-475800076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40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F8FD6-CC3E-4FDD-A830-B8E246CDA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56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8200D-FCA3-4A8A-B68A-D56A16155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67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1A2C9-B4B8-4791-B397-C3C23B815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2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DB6C2-0C7C-44FE-BF69-2BC3D6D5BE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72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12BBC-C620-4D00-B2A5-3913037946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08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04AE9-AE8A-4AF7-BAF7-3D723519D4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07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E6A1-92A0-4B71-BAAE-71B697E94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86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46314-8E8B-4691-93C6-A358950879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75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0557B-5A67-4AD3-B133-0C2E89F75A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3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D682-0043-4D61-B91C-A2B87AD94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17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1DB55-48EF-43E8-99EA-126DB0177B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47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5327A-6313-4BED-B61B-7EEF67F13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AE4D5-B38E-44D9-9E7F-475800076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78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F8FD6-CC3E-4FDD-A830-B8E246CDA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3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8200D-FCA3-4A8A-B68A-D56A16155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37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1A2C9-B4B8-4791-B397-C3C23B815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83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DB6C2-0C7C-44FE-BF69-2BC3D6D5BE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14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12BBC-C620-4D00-B2A5-3913037946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73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04AE9-AE8A-4AF7-BAF7-3D723519D4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5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19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E6A1-92A0-4B71-BAAE-71B697E94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79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46314-8E8B-4691-93C6-A358950879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149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0557B-5A67-4AD3-B133-0C2E89F75A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45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D682-0043-4D61-B91C-A2B87AD94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99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1DB55-48EF-43E8-99EA-126DB0177B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771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5327A-6313-4BED-B61B-7EEF67F13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261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AE4D5-B38E-44D9-9E7F-475800076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0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F8FD6-CC3E-4FDD-A830-B8E246CDA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780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8200D-FCA3-4A8A-B68A-D56A16155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215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1A2C9-B4B8-4791-B397-C3C23B815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9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398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DB6C2-0C7C-44FE-BF69-2BC3D6D5BE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98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12BBC-C620-4D00-B2A5-3913037946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13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04AE9-AE8A-4AF7-BAF7-3D723519D4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14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E6A1-92A0-4B71-BAAE-71B697E94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338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46314-8E8B-4691-93C6-A358950879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493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0557B-5A67-4AD3-B133-0C2E89F75A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81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D682-0043-4D61-B91C-A2B87AD94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61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1DB55-48EF-43E8-99EA-126DB0177B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25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5327A-6313-4BED-B61B-7EEF67F13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606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AE4D5-B38E-44D9-9E7F-475800076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295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F8FD6-CC3E-4FDD-A830-B8E246CDA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88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8200D-FCA3-4A8A-B68A-D56A16155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75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1A2C9-B4B8-4791-B397-C3C23B815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826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DB6C2-0C7C-44FE-BF69-2BC3D6D5BE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1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9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F41D-4C87-407E-93DD-B44F9F0327B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4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F41D-4C87-407E-93DD-B44F9F0327B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033D2-6BD9-41E9-A881-17D6CAE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5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3C82B-A9EE-4794-9F59-97548BBE90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8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3C82B-A9EE-4794-9F59-97548BBE90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1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3C82B-A9EE-4794-9F59-97548BBE90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9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3C82B-A9EE-4794-9F59-97548BBE90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3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audio" Target="../media/audio4.wav"/><Relationship Id="rId11" Type="http://schemas.openxmlformats.org/officeDocument/2006/relationships/image" Target="../media/image24.png"/><Relationship Id="rId5" Type="http://schemas.openxmlformats.org/officeDocument/2006/relationships/audio" Target="../media/audio10.wav"/><Relationship Id="rId10" Type="http://schemas.openxmlformats.org/officeDocument/2006/relationships/oleObject" Target="../embeddings/oleObject16.bin"/><Relationship Id="rId4" Type="http://schemas.openxmlformats.org/officeDocument/2006/relationships/audio" Target="../media/audio8.wav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8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8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8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9.bin"/><Relationship Id="rId4" Type="http://schemas.openxmlformats.org/officeDocument/2006/relationships/audio" Target="../media/audio8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21.bin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2.wmf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2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Excel_97-2003_Worksheet1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2.emf"/><Relationship Id="rId4" Type="http://schemas.openxmlformats.org/officeDocument/2006/relationships/oleObject" Target="../embeddings/Microsoft_Excel_97-2003_Worksheet3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13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audio" Target="../media/audio13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5.emf"/><Relationship Id="rId4" Type="http://schemas.openxmlformats.org/officeDocument/2006/relationships/oleObject" Target="../embeddings/Microsoft_Excel_97-2003_Worksheet5.xls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1.emf"/><Relationship Id="rId5" Type="http://schemas.openxmlformats.org/officeDocument/2006/relationships/oleObject" Target="../embeddings/Microsoft_Excel_97-2003_Worksheet6.xls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38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6.png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oleObject" Target="../embeddings/Microsoft_Excel_97-2003_Worksheet8.xls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emf"/><Relationship Id="rId9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audio" Target="../media/audio7.wav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51.bin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2.png"/><Relationship Id="rId5" Type="http://schemas.openxmlformats.org/officeDocument/2006/relationships/oleObject" Target="../embeddings/oleObject54.bin"/><Relationship Id="rId4" Type="http://schemas.openxmlformats.org/officeDocument/2006/relationships/image" Target="../media/image8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2.png"/><Relationship Id="rId5" Type="http://schemas.openxmlformats.org/officeDocument/2006/relationships/oleObject" Target="../embeddings/oleObject56.bin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4.wav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26.xml"/><Relationship Id="rId7" Type="http://schemas.openxmlformats.org/officeDocument/2006/relationships/audio" Target="../media/audio10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audio" Target="../media/audio15.wav"/><Relationship Id="rId5" Type="http://schemas.openxmlformats.org/officeDocument/2006/relationships/audio" Target="../media/audio16.wav"/><Relationship Id="rId4" Type="http://schemas.openxmlformats.org/officeDocument/2006/relationships/audio" Target="../media/audio7.wav"/><Relationship Id="rId9" Type="http://schemas.openxmlformats.org/officeDocument/2006/relationships/image" Target="../media/image83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hyperlink" Target="http://www.amateurwrestlingphotos.com/spotlight/2004_titan/weight%20lifting/medium/04_titan_weight-lifting_spolight%20003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notesSlide" Target="../notesSlides/notesSlide28.xml"/><Relationship Id="rId7" Type="http://schemas.openxmlformats.org/officeDocument/2006/relationships/audio" Target="../media/audio10.wav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2.vml"/><Relationship Id="rId6" Type="http://schemas.openxmlformats.org/officeDocument/2006/relationships/audio" Target="../media/audio15.wav"/><Relationship Id="rId5" Type="http://schemas.openxmlformats.org/officeDocument/2006/relationships/audio" Target="../media/audio7.wav"/><Relationship Id="rId10" Type="http://schemas.openxmlformats.org/officeDocument/2006/relationships/image" Target="../media/image86.wmf"/><Relationship Id="rId4" Type="http://schemas.openxmlformats.org/officeDocument/2006/relationships/audio" Target="../media/audio16.wav"/><Relationship Id="rId9" Type="http://schemas.openxmlformats.org/officeDocument/2006/relationships/oleObject" Target="../embeddings/oleObject58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1.png"/><Relationship Id="rId5" Type="http://schemas.openxmlformats.org/officeDocument/2006/relationships/oleObject" Target="../embeddings/oleObject60.bin"/><Relationship Id="rId4" Type="http://schemas.openxmlformats.org/officeDocument/2006/relationships/image" Target="../media/image87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hyperlink" Target="http://images.google.hu/imgres?imgurl=http://www.spineuniverse.com/displaygraphic.php/364/herndisc-BB.jpg&amp;imgrefurl=http://www.spineuniverse.com/displayarticle.php/article28.html&amp;h=350&amp;w=375&amp;sz=18&amp;tbnid=kvuuLeIqvNlhJM:&amp;tbnh=114&amp;tbnw=122&amp;prev=/images?q=nucleus+pulposus&amp;um=1&amp;start=1&amp;sa=X&amp;oi=images&amp;ct=image&amp;cd=1" TargetMode="External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9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0.png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94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6.png"/><Relationship Id="rId5" Type="http://schemas.openxmlformats.org/officeDocument/2006/relationships/oleObject" Target="../embeddings/oleObject68.bin"/><Relationship Id="rId4" Type="http://schemas.openxmlformats.org/officeDocument/2006/relationships/image" Target="../media/image9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97.png"/><Relationship Id="rId4" Type="http://schemas.openxmlformats.org/officeDocument/2006/relationships/oleObject" Target="../embeddings/oleObject6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0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2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audio" Target="../media/audio7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w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0.png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0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Erőhatások az ízületekben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57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b="1">
                <a:cs typeface="Arial" charset="0"/>
              </a:rPr>
              <a:t>A három könyökhajlító forgatónyomatéka</a:t>
            </a:r>
            <a:endParaRPr lang="en-GB" b="1">
              <a:cs typeface="Arial" charset="0"/>
            </a:endParaRPr>
          </a:p>
        </p:txBody>
      </p:sp>
      <p:pic>
        <p:nvPicPr>
          <p:cNvPr id="121859" name="Picture 3" descr="~AUT00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143000"/>
            <a:ext cx="38100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0" name="Oval 4"/>
          <p:cNvSpPr>
            <a:spLocks noChangeArrowheads="1"/>
          </p:cNvSpPr>
          <p:nvPr/>
        </p:nvSpPr>
        <p:spPr bwMode="auto">
          <a:xfrm>
            <a:off x="3124200" y="3946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 flipV="1">
            <a:off x="2819400" y="1965325"/>
            <a:ext cx="228600" cy="1981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 flipV="1">
            <a:off x="2895600" y="3184525"/>
            <a:ext cx="30480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 flipV="1">
            <a:off x="1066800" y="3565525"/>
            <a:ext cx="16002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73200" y="3860800"/>
            <a:ext cx="381000" cy="1701800"/>
            <a:chOff x="928" y="2432"/>
            <a:chExt cx="240" cy="1072"/>
          </a:xfrm>
        </p:grpSpPr>
        <p:sp>
          <p:nvSpPr>
            <p:cNvPr id="121865" name="Rectangle 9"/>
            <p:cNvSpPr>
              <a:spLocks noChangeArrowheads="1"/>
            </p:cNvSpPr>
            <p:nvPr/>
          </p:nvSpPr>
          <p:spPr bwMode="auto">
            <a:xfrm>
              <a:off x="960" y="2432"/>
              <a:ext cx="144" cy="25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928" y="2688"/>
              <a:ext cx="240" cy="816"/>
              <a:chOff x="928" y="2688"/>
              <a:chExt cx="240" cy="816"/>
            </a:xfrm>
          </p:grpSpPr>
          <p:sp>
            <p:nvSpPr>
              <p:cNvPr id="121867" name="Line 11"/>
              <p:cNvSpPr>
                <a:spLocks noChangeShapeType="1"/>
              </p:cNvSpPr>
              <p:nvPr/>
            </p:nvSpPr>
            <p:spPr bwMode="auto">
              <a:xfrm>
                <a:off x="1040" y="2688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868" name="Oval 12"/>
              <p:cNvSpPr>
                <a:spLocks noChangeArrowheads="1"/>
              </p:cNvSpPr>
              <p:nvPr/>
            </p:nvSpPr>
            <p:spPr bwMode="auto">
              <a:xfrm>
                <a:off x="928" y="3264"/>
                <a:ext cx="240" cy="24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1869" name="Line 13"/>
          <p:cNvSpPr>
            <a:spLocks noChangeShapeType="1"/>
          </p:cNvSpPr>
          <p:nvPr/>
        </p:nvSpPr>
        <p:spPr bwMode="auto">
          <a:xfrm flipH="1">
            <a:off x="1752600" y="4038600"/>
            <a:ext cx="14478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838200" y="5105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800" b="1">
                <a:cs typeface="Arial" charset="0"/>
              </a:rPr>
              <a:t>F</a:t>
            </a:r>
            <a:endParaRPr lang="en-GB" sz="2800" b="1">
              <a:cs typeface="Arial" charset="0"/>
            </a:endParaRP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2133600" y="4038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b="1">
                <a:cs typeface="Arial" charset="0"/>
              </a:rPr>
              <a:t>k</a:t>
            </a:r>
            <a:endParaRPr lang="en-GB" b="1">
              <a:cs typeface="Arial" charset="0"/>
            </a:endParaRPr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>
            <a:off x="2916238" y="3789363"/>
            <a:ext cx="287337" cy="2159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>
            <a:off x="2771775" y="3933825"/>
            <a:ext cx="431800" cy="71438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 flipH="1" flipV="1">
            <a:off x="3059113" y="3429000"/>
            <a:ext cx="144462" cy="57626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75" name="Text Box 19"/>
          <p:cNvSpPr txBox="1">
            <a:spLocks noChangeArrowheads="1"/>
          </p:cNvSpPr>
          <p:nvPr/>
        </p:nvSpPr>
        <p:spPr bwMode="auto">
          <a:xfrm>
            <a:off x="2555875" y="22764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latin typeface="Arial" charset="0"/>
                <a:cs typeface="Arial" charset="0"/>
              </a:rPr>
              <a:t>F</a:t>
            </a:r>
            <a:r>
              <a:rPr lang="hu-HU" sz="1800" baseline="-25000">
                <a:latin typeface="Arial" charset="0"/>
                <a:cs typeface="Arial" charset="0"/>
              </a:rPr>
              <a:t>1</a:t>
            </a:r>
            <a:endParaRPr lang="en-US" sz="1800" baseline="-25000">
              <a:latin typeface="Arial" charset="0"/>
              <a:cs typeface="Arial" charset="0"/>
            </a:endParaRPr>
          </a:p>
        </p:txBody>
      </p: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2916238" y="30622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latin typeface="Arial" charset="0"/>
                <a:cs typeface="Arial" charset="0"/>
              </a:rPr>
              <a:t>F</a:t>
            </a:r>
            <a:r>
              <a:rPr lang="hu-HU" sz="1800" baseline="-25000">
                <a:latin typeface="Arial" charset="0"/>
                <a:cs typeface="Arial" charset="0"/>
              </a:rPr>
              <a:t>2</a:t>
            </a:r>
            <a:endParaRPr lang="en-US" sz="1800" baseline="-25000">
              <a:latin typeface="Arial" charset="0"/>
              <a:cs typeface="Arial" charset="0"/>
            </a:endParaRPr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1476375" y="324485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latin typeface="Arial" charset="0"/>
                <a:cs typeface="Arial" charset="0"/>
              </a:rPr>
              <a:t>F</a:t>
            </a:r>
            <a:r>
              <a:rPr lang="hu-HU" sz="1800" baseline="-25000">
                <a:latin typeface="Arial" charset="0"/>
                <a:cs typeface="Arial" charset="0"/>
              </a:rPr>
              <a:t>3</a:t>
            </a:r>
            <a:endParaRPr lang="en-US" sz="1800" baseline="-25000">
              <a:latin typeface="Arial" charset="0"/>
              <a:cs typeface="Arial" charset="0"/>
            </a:endParaRPr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3059113" y="35004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latin typeface="Arial" charset="0"/>
                <a:cs typeface="Arial" charset="0"/>
              </a:rPr>
              <a:t>k</a:t>
            </a:r>
            <a:r>
              <a:rPr lang="hu-HU" sz="1800" baseline="-25000">
                <a:latin typeface="Arial" charset="0"/>
                <a:cs typeface="Arial" charset="0"/>
              </a:rPr>
              <a:t>3</a:t>
            </a:r>
            <a:endParaRPr lang="en-US" sz="1800" baseline="-25000">
              <a:latin typeface="Arial" charset="0"/>
              <a:cs typeface="Arial" charset="0"/>
            </a:endParaRPr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2843213" y="36449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latin typeface="Arial" charset="0"/>
                <a:cs typeface="Arial" charset="0"/>
              </a:rPr>
              <a:t>k</a:t>
            </a:r>
            <a:r>
              <a:rPr lang="hu-HU" sz="1800" baseline="-25000">
                <a:latin typeface="Arial" charset="0"/>
                <a:cs typeface="Arial" charset="0"/>
              </a:rPr>
              <a:t>2</a:t>
            </a:r>
            <a:endParaRPr lang="en-US" sz="1800" baseline="-25000">
              <a:latin typeface="Arial" charset="0"/>
              <a:cs typeface="Arial" charset="0"/>
            </a:endParaRPr>
          </a:p>
        </p:txBody>
      </p:sp>
      <p:sp>
        <p:nvSpPr>
          <p:cNvPr id="121880" name="Text Box 24"/>
          <p:cNvSpPr txBox="1">
            <a:spLocks noChangeArrowheads="1"/>
          </p:cNvSpPr>
          <p:nvPr/>
        </p:nvSpPr>
        <p:spPr bwMode="auto">
          <a:xfrm>
            <a:off x="2771775" y="385445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latin typeface="Arial" charset="0"/>
                <a:cs typeface="Arial" charset="0"/>
              </a:rPr>
              <a:t>k</a:t>
            </a:r>
            <a:r>
              <a:rPr lang="hu-HU" sz="1800" baseline="-25000">
                <a:latin typeface="Arial" charset="0"/>
                <a:cs typeface="Arial" charset="0"/>
              </a:rPr>
              <a:t>1</a:t>
            </a:r>
            <a:endParaRPr lang="en-US" sz="1800" baseline="-25000">
              <a:latin typeface="Arial" charset="0"/>
              <a:cs typeface="Arial" charset="0"/>
            </a:endParaRPr>
          </a:p>
        </p:txBody>
      </p:sp>
      <p:graphicFrame>
        <p:nvGraphicFramePr>
          <p:cNvPr id="121881" name="Object 25"/>
          <p:cNvGraphicFramePr>
            <a:graphicFrameLocks noChangeAspect="1"/>
          </p:cNvGraphicFramePr>
          <p:nvPr/>
        </p:nvGraphicFramePr>
        <p:xfrm>
          <a:off x="3276600" y="4797425"/>
          <a:ext cx="50530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gyenlet" r:id="rId7" imgW="1752480" imgH="228600" progId="Equation.3">
                  <p:embed/>
                </p:oleObj>
              </mc:Choice>
              <mc:Fallback>
                <p:oleObj name="Egyenlet" r:id="rId7" imgW="1752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797425"/>
                        <a:ext cx="505301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65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21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21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animBg="1"/>
      <p:bldP spid="121869" grpId="0" animBg="1"/>
      <p:bldP spid="121870" grpId="0" build="p" autoUpdateAnimBg="0"/>
      <p:bldP spid="12187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~AUT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24907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~AUT0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838200"/>
            <a:ext cx="27701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981200" y="228600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Nyomaték egyensúly</a:t>
            </a:r>
            <a:endParaRPr lang="en-GB" sz="2800" b="1">
              <a:latin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66800" y="4114800"/>
            <a:ext cx="693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000" b="1" dirty="0">
                <a:latin typeface="Times New Roman" pitchFamily="18" charset="0"/>
              </a:rPr>
              <a:t>Nettó nyomaték = M</a:t>
            </a:r>
            <a:r>
              <a:rPr lang="hu-HU" sz="2000" b="1" baseline="-25000" dirty="0">
                <a:latin typeface="Times New Roman" pitchFamily="18" charset="0"/>
              </a:rPr>
              <a:t>i </a:t>
            </a:r>
            <a:r>
              <a:rPr lang="hu-HU" sz="2000" b="1" dirty="0">
                <a:latin typeface="Times New Roman" pitchFamily="18" charset="0"/>
              </a:rPr>
              <a:t> – (M</a:t>
            </a:r>
            <a:r>
              <a:rPr lang="hu-HU" sz="2000" b="1" baseline="-25000" dirty="0">
                <a:latin typeface="Times New Roman" pitchFamily="18" charset="0"/>
              </a:rPr>
              <a:t>G1</a:t>
            </a:r>
            <a:r>
              <a:rPr lang="hu-HU" sz="2000" b="1" dirty="0">
                <a:latin typeface="Times New Roman" pitchFamily="18" charset="0"/>
              </a:rPr>
              <a:t>  + M</a:t>
            </a:r>
            <a:r>
              <a:rPr lang="hu-HU" sz="2000" b="1" baseline="-25000" dirty="0">
                <a:latin typeface="Times New Roman" pitchFamily="18" charset="0"/>
              </a:rPr>
              <a:t>G2</a:t>
            </a:r>
            <a:r>
              <a:rPr lang="hu-HU" sz="2000" b="1" dirty="0">
                <a:latin typeface="Times New Roman" pitchFamily="18" charset="0"/>
              </a:rPr>
              <a:t>) = 0</a:t>
            </a:r>
            <a:endParaRPr lang="en-GB" sz="2000" b="1" dirty="0">
              <a:latin typeface="Times New Roman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32063" y="4575175"/>
            <a:ext cx="3048000" cy="3968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i 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 = 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G1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 + 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G2</a:t>
            </a:r>
            <a:endParaRPr lang="en-GB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532063" y="4956175"/>
            <a:ext cx="3048000" cy="3968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i 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 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G1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 + 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G2</a:t>
            </a:r>
            <a:endParaRPr lang="en-GB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32063" y="5337175"/>
            <a:ext cx="3048000" cy="3968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i 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 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G1</a:t>
            </a:r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 + M</a:t>
            </a:r>
            <a:r>
              <a:rPr lang="hu-HU" sz="2000" b="1" baseline="-25000">
                <a:solidFill>
                  <a:srgbClr val="FFFF00"/>
                </a:solidFill>
                <a:latin typeface="Times New Roman" pitchFamily="18" charset="0"/>
              </a:rPr>
              <a:t>G2</a:t>
            </a:r>
            <a:endParaRPr lang="en-GB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724525" y="4581525"/>
            <a:ext cx="2592388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>
                <a:latin typeface="Times New Roman" pitchFamily="18" charset="0"/>
                <a:cs typeface="Times New Roman" pitchFamily="18" charset="0"/>
              </a:rPr>
              <a:t>Izometriás kontrakció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724525" y="4984750"/>
            <a:ext cx="2592388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>
                <a:latin typeface="Times New Roman" pitchFamily="18" charset="0"/>
                <a:cs typeface="Times New Roman" pitchFamily="18" charset="0"/>
              </a:rPr>
              <a:t>Koncentrikus kontrakció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724525" y="5373688"/>
            <a:ext cx="2592388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>
                <a:latin typeface="Times New Roman" pitchFamily="18" charset="0"/>
                <a:cs typeface="Times New Roman" pitchFamily="18" charset="0"/>
              </a:rPr>
              <a:t>Excentrikus kontrakció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LE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TT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TT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TT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utoUpdateAnimBg="0"/>
      <p:bldP spid="12295" grpId="0" build="p" autoUpdateAnimBg="0"/>
      <p:bldP spid="12296" grpId="0" build="p" autoUpdateAnimBg="0"/>
      <p:bldP spid="12297" grpId="0" build="p" autoUpdateAnimBg="0"/>
      <p:bldP spid="12298" grpId="0" animBg="1"/>
      <p:bldP spid="12299" grpId="0" animBg="1"/>
      <p:bldP spid="123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1264444" y="200026"/>
            <a:ext cx="6769100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i="1" dirty="0"/>
              <a:t>Az emberi test kardinális síkjai</a:t>
            </a:r>
            <a:endParaRPr lang="en-US" sz="2400" b="1" i="1" dirty="0"/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2051050" y="1125538"/>
            <a:ext cx="6049963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i="1"/>
              <a:t>A súlyponton mennek át és egymásra merőlegesek</a:t>
            </a:r>
            <a:endParaRPr lang="en-US" b="1" i="1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43213" y="1843088"/>
            <a:ext cx="3355975" cy="4033837"/>
            <a:chOff x="1401" y="729"/>
            <a:chExt cx="2958" cy="3518"/>
          </a:xfrm>
        </p:grpSpPr>
        <p:pic>
          <p:nvPicPr>
            <p:cNvPr id="42007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6" y="3377"/>
              <a:ext cx="2493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8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1" y="729"/>
              <a:ext cx="2958" cy="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6516688" y="22764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>
                <a:solidFill>
                  <a:srgbClr val="FF0000"/>
                </a:solidFill>
              </a:rPr>
              <a:t>Frontális</a:t>
            </a:r>
            <a:endParaRPr lang="en-US" b="1" i="1">
              <a:solidFill>
                <a:srgbClr val="FF0000"/>
              </a:solidFill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317875" y="1916113"/>
            <a:ext cx="2590800" cy="3744912"/>
            <a:chOff x="2064" y="1207"/>
            <a:chExt cx="1632" cy="2359"/>
          </a:xfrm>
        </p:grpSpPr>
        <p:sp>
          <p:nvSpPr>
            <p:cNvPr id="42003" name="Line 15"/>
            <p:cNvSpPr>
              <a:spLocks noChangeShapeType="1"/>
            </p:cNvSpPr>
            <p:nvPr/>
          </p:nvSpPr>
          <p:spPr bwMode="auto">
            <a:xfrm>
              <a:off x="2064" y="1253"/>
              <a:ext cx="45" cy="22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Line 16"/>
            <p:cNvSpPr>
              <a:spLocks noChangeShapeType="1"/>
            </p:cNvSpPr>
            <p:nvPr/>
          </p:nvSpPr>
          <p:spPr bwMode="auto">
            <a:xfrm>
              <a:off x="2109" y="3475"/>
              <a:ext cx="1587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Line 17"/>
            <p:cNvSpPr>
              <a:spLocks noChangeShapeType="1"/>
            </p:cNvSpPr>
            <p:nvPr/>
          </p:nvSpPr>
          <p:spPr bwMode="auto">
            <a:xfrm flipH="1" flipV="1">
              <a:off x="3651" y="1480"/>
              <a:ext cx="45" cy="20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Line 18"/>
            <p:cNvSpPr>
              <a:spLocks noChangeShapeType="1"/>
            </p:cNvSpPr>
            <p:nvPr/>
          </p:nvSpPr>
          <p:spPr bwMode="auto">
            <a:xfrm>
              <a:off x="2064" y="1207"/>
              <a:ext cx="1587" cy="2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72" name="Text Box 20"/>
          <p:cNvSpPr txBox="1">
            <a:spLocks noChangeArrowheads="1"/>
          </p:cNvSpPr>
          <p:nvPr/>
        </p:nvSpPr>
        <p:spPr bwMode="auto">
          <a:xfrm>
            <a:off x="6227763" y="4437063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i="1">
                <a:solidFill>
                  <a:schemeClr val="accent2"/>
                </a:solidFill>
              </a:rPr>
              <a:t>Szagitális v. oldal</a:t>
            </a:r>
            <a:endParaRPr lang="en-US" b="1" i="1">
              <a:solidFill>
                <a:schemeClr val="accent2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635375" y="1916113"/>
            <a:ext cx="1944688" cy="3817937"/>
            <a:chOff x="2290" y="1207"/>
            <a:chExt cx="1225" cy="2405"/>
          </a:xfrm>
        </p:grpSpPr>
        <p:sp>
          <p:nvSpPr>
            <p:cNvPr id="41999" name="Line 21"/>
            <p:cNvSpPr>
              <a:spLocks noChangeShapeType="1"/>
            </p:cNvSpPr>
            <p:nvPr/>
          </p:nvSpPr>
          <p:spPr bwMode="auto">
            <a:xfrm flipV="1">
              <a:off x="2290" y="1207"/>
              <a:ext cx="1180" cy="27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Line 22"/>
            <p:cNvSpPr>
              <a:spLocks noChangeShapeType="1"/>
            </p:cNvSpPr>
            <p:nvPr/>
          </p:nvSpPr>
          <p:spPr bwMode="auto">
            <a:xfrm>
              <a:off x="3470" y="1207"/>
              <a:ext cx="45" cy="226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Line 23"/>
            <p:cNvSpPr>
              <a:spLocks noChangeShapeType="1"/>
            </p:cNvSpPr>
            <p:nvPr/>
          </p:nvSpPr>
          <p:spPr bwMode="auto">
            <a:xfrm flipV="1">
              <a:off x="2336" y="3476"/>
              <a:ext cx="1179" cy="13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24"/>
            <p:cNvSpPr>
              <a:spLocks noChangeShapeType="1"/>
            </p:cNvSpPr>
            <p:nvPr/>
          </p:nvSpPr>
          <p:spPr bwMode="auto">
            <a:xfrm>
              <a:off x="2290" y="1480"/>
              <a:ext cx="46" cy="21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78" name="Text Box 26"/>
          <p:cNvSpPr txBox="1">
            <a:spLocks noChangeArrowheads="1"/>
          </p:cNvSpPr>
          <p:nvPr/>
        </p:nvSpPr>
        <p:spPr bwMode="auto">
          <a:xfrm>
            <a:off x="900113" y="34290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>
                <a:solidFill>
                  <a:srgbClr val="006600"/>
                </a:solidFill>
              </a:rPr>
              <a:t>Tanszverzális</a:t>
            </a:r>
            <a:endParaRPr lang="en-US" b="1" i="1">
              <a:solidFill>
                <a:srgbClr val="006600"/>
              </a:solidFill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987675" y="3327400"/>
            <a:ext cx="3097213" cy="461963"/>
            <a:chOff x="1882" y="2096"/>
            <a:chExt cx="1951" cy="291"/>
          </a:xfrm>
        </p:grpSpPr>
        <p:sp>
          <p:nvSpPr>
            <p:cNvPr id="41995" name="Line 27"/>
            <p:cNvSpPr>
              <a:spLocks noChangeShapeType="1"/>
            </p:cNvSpPr>
            <p:nvPr/>
          </p:nvSpPr>
          <p:spPr bwMode="auto">
            <a:xfrm flipV="1">
              <a:off x="1882" y="2096"/>
              <a:ext cx="1043" cy="181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Line 28"/>
            <p:cNvSpPr>
              <a:spLocks noChangeShapeType="1"/>
            </p:cNvSpPr>
            <p:nvPr/>
          </p:nvSpPr>
          <p:spPr bwMode="auto">
            <a:xfrm>
              <a:off x="2925" y="2115"/>
              <a:ext cx="908" cy="13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Line 30"/>
            <p:cNvSpPr>
              <a:spLocks noChangeShapeType="1"/>
            </p:cNvSpPr>
            <p:nvPr/>
          </p:nvSpPr>
          <p:spPr bwMode="auto">
            <a:xfrm>
              <a:off x="1882" y="2278"/>
              <a:ext cx="817" cy="91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Line 31"/>
            <p:cNvSpPr>
              <a:spLocks noChangeShapeType="1"/>
            </p:cNvSpPr>
            <p:nvPr/>
          </p:nvSpPr>
          <p:spPr bwMode="auto">
            <a:xfrm flipV="1">
              <a:off x="3061" y="2251"/>
              <a:ext cx="772" cy="13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8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animBg="1"/>
      <p:bldP spid="151566" grpId="0"/>
      <p:bldP spid="151572" grpId="0"/>
      <p:bldP spid="1515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3073790" y="48641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hu-HU" sz="2000" b="1" dirty="0">
                <a:solidFill>
                  <a:srgbClr val="000080"/>
                </a:solidFill>
                <a:latin typeface="Times New Roman" pitchFamily="18" charset="0"/>
              </a:rPr>
              <a:t>KARDINÁLIS</a:t>
            </a:r>
            <a:r>
              <a:rPr lang="en-GB" sz="2000" b="1" dirty="0">
                <a:solidFill>
                  <a:srgbClr val="000080"/>
                </a:solidFill>
                <a:latin typeface="Times New Roman" pitchFamily="18" charset="0"/>
              </a:rPr>
              <a:t> </a:t>
            </a:r>
            <a:r>
              <a:rPr lang="hu-HU" sz="2000" b="1" dirty="0">
                <a:solidFill>
                  <a:srgbClr val="000080"/>
                </a:solidFill>
                <a:latin typeface="Times New Roman" pitchFamily="18" charset="0"/>
              </a:rPr>
              <a:t>SÍKOK</a:t>
            </a:r>
            <a:r>
              <a:rPr lang="en-GB" sz="2000" b="1" dirty="0">
                <a:solidFill>
                  <a:srgbClr val="00008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3844" name="Freeform 4"/>
          <p:cNvSpPr>
            <a:spLocks/>
          </p:cNvSpPr>
          <p:nvPr/>
        </p:nvSpPr>
        <p:spPr bwMode="auto">
          <a:xfrm>
            <a:off x="1381125" y="1676400"/>
            <a:ext cx="1122363" cy="2943225"/>
          </a:xfrm>
          <a:custGeom>
            <a:avLst/>
            <a:gdLst>
              <a:gd name="T0" fmla="*/ 1103313 w 707"/>
              <a:gd name="T1" fmla="*/ 2317750 h 1854"/>
              <a:gd name="T2" fmla="*/ 1103313 w 707"/>
              <a:gd name="T3" fmla="*/ 0 h 1854"/>
              <a:gd name="T4" fmla="*/ 0 w 707"/>
              <a:gd name="T5" fmla="*/ 636588 h 1854"/>
              <a:gd name="T6" fmla="*/ 0 w 707"/>
              <a:gd name="T7" fmla="*/ 2941638 h 1854"/>
              <a:gd name="T8" fmla="*/ 1120775 w 707"/>
              <a:gd name="T9" fmla="*/ 2333625 h 18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7"/>
              <a:gd name="T16" fmla="*/ 0 h 1854"/>
              <a:gd name="T17" fmla="*/ 707 w 707"/>
              <a:gd name="T18" fmla="*/ 1854 h 18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7" h="1854">
                <a:moveTo>
                  <a:pt x="695" y="1460"/>
                </a:moveTo>
                <a:lnTo>
                  <a:pt x="695" y="0"/>
                </a:lnTo>
                <a:lnTo>
                  <a:pt x="0" y="401"/>
                </a:lnTo>
                <a:lnTo>
                  <a:pt x="0" y="1853"/>
                </a:lnTo>
                <a:lnTo>
                  <a:pt x="706" y="1470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09775" y="1397000"/>
            <a:ext cx="0" cy="3268663"/>
            <a:chOff x="2748" y="880"/>
            <a:chExt cx="0" cy="2059"/>
          </a:xfrm>
        </p:grpSpPr>
        <p:sp>
          <p:nvSpPr>
            <p:cNvPr id="43045" name="Line 6"/>
            <p:cNvSpPr>
              <a:spLocks noChangeShapeType="1"/>
            </p:cNvSpPr>
            <p:nvPr/>
          </p:nvSpPr>
          <p:spPr bwMode="auto">
            <a:xfrm>
              <a:off x="2748" y="2066"/>
              <a:ext cx="0" cy="87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6" name="Line 7"/>
            <p:cNvSpPr>
              <a:spLocks noChangeShapeType="1"/>
            </p:cNvSpPr>
            <p:nvPr/>
          </p:nvSpPr>
          <p:spPr bwMode="auto">
            <a:xfrm>
              <a:off x="2748" y="880"/>
              <a:ext cx="0" cy="1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3371374" y="1419225"/>
            <a:ext cx="1607812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900" b="1" dirty="0">
                <a:solidFill>
                  <a:srgbClr val="FF0000"/>
                </a:solidFill>
                <a:latin typeface="Times New Roman" pitchFamily="18" charset="0"/>
              </a:rPr>
              <a:t>FRONT</a:t>
            </a:r>
            <a:r>
              <a:rPr lang="hu-HU" sz="1900" b="1" dirty="0">
                <a:solidFill>
                  <a:srgbClr val="FF0000"/>
                </a:solidFill>
                <a:latin typeface="Times New Roman" pitchFamily="18" charset="0"/>
              </a:rPr>
              <a:t>ÁLIS</a:t>
            </a:r>
            <a:endParaRPr lang="en-GB" sz="19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7021512" y="1403985"/>
            <a:ext cx="2000548" cy="35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hu-HU" sz="1700" b="1" dirty="0">
                <a:solidFill>
                  <a:srgbClr val="FF0000"/>
                </a:solidFill>
                <a:latin typeface="Times New Roman" pitchFamily="18" charset="0"/>
              </a:rPr>
              <a:t>Közelítés</a:t>
            </a:r>
            <a:r>
              <a:rPr lang="en-GB" sz="1700" b="1" dirty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hu-HU" sz="1700" b="1" dirty="0">
                <a:solidFill>
                  <a:srgbClr val="FF0000"/>
                </a:solidFill>
                <a:latin typeface="Times New Roman" pitchFamily="18" charset="0"/>
              </a:rPr>
              <a:t>távolítás</a:t>
            </a:r>
            <a:endParaRPr lang="en-GB" sz="17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3525838" y="2198060"/>
            <a:ext cx="104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hu-HU" sz="1900" b="1" dirty="0">
                <a:solidFill>
                  <a:srgbClr val="000040"/>
                </a:solidFill>
                <a:latin typeface="Times New Roman" pitchFamily="18" charset="0"/>
              </a:rPr>
              <a:t>OLDAL</a:t>
            </a:r>
            <a:endParaRPr lang="en-GB" sz="1900" b="1" dirty="0">
              <a:solidFill>
                <a:srgbClr val="000040"/>
              </a:solidFill>
              <a:latin typeface="Times New Roman" pitchFamily="18" charset="0"/>
            </a:endParaRPr>
          </a:p>
        </p:txBody>
      </p:sp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7092481" y="2096901"/>
            <a:ext cx="1885131" cy="35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GB" sz="1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</a:t>
            </a:r>
            <a:r>
              <a:rPr lang="hu-HU" sz="1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feszítés</a:t>
            </a:r>
            <a:r>
              <a:rPr lang="en-GB" sz="1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- </a:t>
            </a:r>
            <a:r>
              <a:rPr lang="hu-HU" sz="1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hajlítás</a:t>
            </a:r>
            <a:endParaRPr lang="en-GB" sz="17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3852" name="Rectangle 12"/>
          <p:cNvSpPr>
            <a:spLocks noChangeArrowheads="1"/>
          </p:cNvSpPr>
          <p:nvPr/>
        </p:nvSpPr>
        <p:spPr bwMode="auto">
          <a:xfrm>
            <a:off x="3106737" y="2857500"/>
            <a:ext cx="2397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hu-HU" sz="1900" b="1" dirty="0">
                <a:solidFill>
                  <a:srgbClr val="008000"/>
                </a:solidFill>
                <a:latin typeface="Times New Roman" pitchFamily="18" charset="0"/>
              </a:rPr>
              <a:t>TRANSZVERZÁLIS</a:t>
            </a:r>
            <a:endParaRPr lang="en-GB" sz="19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63854" name="Rectangle 14"/>
          <p:cNvSpPr>
            <a:spLocks noChangeArrowheads="1"/>
          </p:cNvSpPr>
          <p:nvPr/>
        </p:nvSpPr>
        <p:spPr bwMode="auto">
          <a:xfrm>
            <a:off x="4933156" y="2049684"/>
            <a:ext cx="2203450" cy="6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GB" sz="19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Anteroposteri</a:t>
            </a:r>
            <a:r>
              <a:rPr lang="hu-HU" sz="19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or</a:t>
            </a:r>
            <a:r>
              <a:rPr lang="hu-H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v.</a:t>
            </a:r>
          </a:p>
          <a:p>
            <a:pPr algn="ctr" eaLnBrk="0" hangingPunct="0"/>
            <a:r>
              <a:rPr lang="hu-H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mélységi </a:t>
            </a:r>
            <a:endParaRPr lang="en-GB" sz="19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855" name="Rectangle 15"/>
          <p:cNvSpPr>
            <a:spLocks noChangeArrowheads="1"/>
          </p:cNvSpPr>
          <p:nvPr/>
        </p:nvSpPr>
        <p:spPr bwMode="auto">
          <a:xfrm>
            <a:off x="4960778" y="1360312"/>
            <a:ext cx="2025764" cy="9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GB" sz="1900" b="1" dirty="0" err="1" smtClean="0">
                <a:solidFill>
                  <a:srgbClr val="FF0000"/>
                </a:solidFill>
                <a:latin typeface="Times New Roman" pitchFamily="18" charset="0"/>
              </a:rPr>
              <a:t>Lateromedial</a:t>
            </a:r>
            <a:r>
              <a:rPr lang="en-GB" sz="19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hu-HU" sz="1900" b="1" dirty="0" smtClean="0">
                <a:solidFill>
                  <a:srgbClr val="FF0000"/>
                </a:solidFill>
                <a:latin typeface="Times New Roman" pitchFamily="18" charset="0"/>
              </a:rPr>
              <a:t>v. szélességi</a:t>
            </a:r>
            <a:endParaRPr lang="en-GB" sz="19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0" hangingPunct="0"/>
            <a:endParaRPr lang="en-GB" sz="1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3856" name="Rectangle 16"/>
          <p:cNvSpPr>
            <a:spLocks noChangeArrowheads="1"/>
          </p:cNvSpPr>
          <p:nvPr/>
        </p:nvSpPr>
        <p:spPr bwMode="auto">
          <a:xfrm>
            <a:off x="5520530" y="2844042"/>
            <a:ext cx="1335302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hu-HU" sz="19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Hosszúsági</a:t>
            </a:r>
            <a:endParaRPr lang="en-GB" sz="19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3857" name="Rectangle 17"/>
          <p:cNvSpPr>
            <a:spLocks noChangeArrowheads="1"/>
          </p:cNvSpPr>
          <p:nvPr/>
        </p:nvSpPr>
        <p:spPr bwMode="auto">
          <a:xfrm>
            <a:off x="5105400" y="533400"/>
            <a:ext cx="185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hu-HU" sz="2000" b="1">
                <a:solidFill>
                  <a:srgbClr val="000080"/>
                </a:solidFill>
                <a:latin typeface="Times New Roman" pitchFamily="18" charset="0"/>
              </a:rPr>
              <a:t>TENGELYEK</a:t>
            </a:r>
            <a:r>
              <a:rPr lang="en-GB" sz="2000" b="1">
                <a:solidFill>
                  <a:srgbClr val="00008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3858" name="Rectangle 18"/>
          <p:cNvSpPr>
            <a:spLocks noChangeArrowheads="1"/>
          </p:cNvSpPr>
          <p:nvPr/>
        </p:nvSpPr>
        <p:spPr bwMode="auto">
          <a:xfrm>
            <a:off x="7110412" y="533399"/>
            <a:ext cx="180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hu-HU" sz="2000" b="1" dirty="0" err="1">
                <a:solidFill>
                  <a:srgbClr val="000080"/>
                </a:solidFill>
                <a:latin typeface="Times New Roman" pitchFamily="18" charset="0"/>
              </a:rPr>
              <a:t>Izületi</a:t>
            </a:r>
            <a:r>
              <a:rPr lang="hu-HU" sz="2000" b="1" dirty="0">
                <a:solidFill>
                  <a:srgbClr val="000080"/>
                </a:solidFill>
                <a:latin typeface="Times New Roman" pitchFamily="18" charset="0"/>
              </a:rPr>
              <a:t> mozgás</a:t>
            </a:r>
            <a:r>
              <a:rPr lang="en-GB" sz="2000" b="1" dirty="0">
                <a:solidFill>
                  <a:srgbClr val="000080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28663" y="1600200"/>
            <a:ext cx="1919287" cy="2946400"/>
            <a:chOff x="459" y="1016"/>
            <a:chExt cx="1209" cy="1856"/>
          </a:xfrm>
        </p:grpSpPr>
        <p:sp>
          <p:nvSpPr>
            <p:cNvPr id="43043" name="Freeform 23"/>
            <p:cNvSpPr>
              <a:spLocks/>
            </p:cNvSpPr>
            <p:nvPr/>
          </p:nvSpPr>
          <p:spPr bwMode="auto">
            <a:xfrm>
              <a:off x="768" y="1016"/>
              <a:ext cx="864" cy="1856"/>
            </a:xfrm>
            <a:custGeom>
              <a:avLst/>
              <a:gdLst>
                <a:gd name="T0" fmla="*/ 12 w 708"/>
                <a:gd name="T1" fmla="*/ 1462 h 1856"/>
                <a:gd name="T2" fmla="*/ 12 w 708"/>
                <a:gd name="T3" fmla="*/ 0 h 1856"/>
                <a:gd name="T4" fmla="*/ 863 w 708"/>
                <a:gd name="T5" fmla="*/ 402 h 1856"/>
                <a:gd name="T6" fmla="*/ 863 w 708"/>
                <a:gd name="T7" fmla="*/ 1855 h 1856"/>
                <a:gd name="T8" fmla="*/ 0 w 708"/>
                <a:gd name="T9" fmla="*/ 1472 h 18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8"/>
                <a:gd name="T16" fmla="*/ 0 h 1856"/>
                <a:gd name="T17" fmla="*/ 708 w 708"/>
                <a:gd name="T18" fmla="*/ 1856 h 18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8" h="1856">
                  <a:moveTo>
                    <a:pt x="10" y="1462"/>
                  </a:moveTo>
                  <a:lnTo>
                    <a:pt x="10" y="0"/>
                  </a:lnTo>
                  <a:lnTo>
                    <a:pt x="707" y="402"/>
                  </a:lnTo>
                  <a:lnTo>
                    <a:pt x="707" y="1855"/>
                  </a:lnTo>
                  <a:lnTo>
                    <a:pt x="0" y="1472"/>
                  </a:lnTo>
                </a:path>
              </a:pathLst>
            </a:custGeom>
            <a:solidFill>
              <a:srgbClr val="0066FF"/>
            </a:solidFill>
            <a:ln w="25400" cap="rnd" cmpd="sng">
              <a:solidFill>
                <a:srgbClr val="0000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AutoShape 24"/>
            <p:cNvSpPr>
              <a:spLocks noChangeArrowheads="1"/>
            </p:cNvSpPr>
            <p:nvPr/>
          </p:nvSpPr>
          <p:spPr bwMode="auto">
            <a:xfrm rot="-1804609">
              <a:off x="459" y="1460"/>
              <a:ext cx="1209" cy="1272"/>
            </a:xfrm>
            <a:prstGeom prst="parallelogram">
              <a:avLst>
                <a:gd name="adj" fmla="val 61181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82600" y="2301875"/>
            <a:ext cx="2165351" cy="2019300"/>
            <a:chOff x="304" y="1466"/>
            <a:chExt cx="1364" cy="1272"/>
          </a:xfrm>
        </p:grpSpPr>
        <p:sp>
          <p:nvSpPr>
            <p:cNvPr id="43040" name="AutoShape 26"/>
            <p:cNvSpPr>
              <a:spLocks noChangeArrowheads="1"/>
            </p:cNvSpPr>
            <p:nvPr/>
          </p:nvSpPr>
          <p:spPr bwMode="auto">
            <a:xfrm rot="1390811">
              <a:off x="304" y="1664"/>
              <a:ext cx="866" cy="670"/>
            </a:xfrm>
            <a:prstGeom prst="parallelogram">
              <a:avLst>
                <a:gd name="adj" fmla="val 69935"/>
              </a:avLst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41" name="AutoShape 27"/>
            <p:cNvSpPr>
              <a:spLocks noChangeArrowheads="1"/>
            </p:cNvSpPr>
            <p:nvPr/>
          </p:nvSpPr>
          <p:spPr bwMode="auto">
            <a:xfrm rot="19795391">
              <a:off x="459" y="1466"/>
              <a:ext cx="1209" cy="1272"/>
            </a:xfrm>
            <a:prstGeom prst="parallelogram">
              <a:avLst>
                <a:gd name="adj" fmla="val 61181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42" name="AutoShape 28"/>
            <p:cNvSpPr>
              <a:spLocks noChangeArrowheads="1"/>
            </p:cNvSpPr>
            <p:nvPr/>
          </p:nvSpPr>
          <p:spPr bwMode="auto">
            <a:xfrm rot="1390811">
              <a:off x="664" y="1816"/>
              <a:ext cx="866" cy="670"/>
            </a:xfrm>
            <a:prstGeom prst="parallelogram">
              <a:avLst>
                <a:gd name="adj" fmla="val 69935"/>
              </a:avLst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828800" y="762000"/>
            <a:ext cx="317500" cy="609600"/>
            <a:chOff x="1200" y="480"/>
            <a:chExt cx="200" cy="384"/>
          </a:xfrm>
        </p:grpSpPr>
        <p:sp>
          <p:nvSpPr>
            <p:cNvPr id="43038" name="Oval 30"/>
            <p:cNvSpPr>
              <a:spLocks noChangeArrowheads="1"/>
            </p:cNvSpPr>
            <p:nvPr/>
          </p:nvSpPr>
          <p:spPr bwMode="auto">
            <a:xfrm>
              <a:off x="1200" y="480"/>
              <a:ext cx="192" cy="38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auto">
            <a:xfrm>
              <a:off x="1288" y="664"/>
              <a:ext cx="112" cy="56"/>
            </a:xfrm>
            <a:custGeom>
              <a:avLst/>
              <a:gdLst>
                <a:gd name="T0" fmla="*/ 8 w 112"/>
                <a:gd name="T1" fmla="*/ 8 h 56"/>
                <a:gd name="T2" fmla="*/ 104 w 112"/>
                <a:gd name="T3" fmla="*/ 56 h 56"/>
                <a:gd name="T4" fmla="*/ 56 w 112"/>
                <a:gd name="T5" fmla="*/ 8 h 56"/>
                <a:gd name="T6" fmla="*/ 8 w 112"/>
                <a:gd name="T7" fmla="*/ 8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56"/>
                <a:gd name="T14" fmla="*/ 112 w 112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56">
                  <a:moveTo>
                    <a:pt x="8" y="8"/>
                  </a:moveTo>
                  <a:cubicBezTo>
                    <a:pt x="16" y="16"/>
                    <a:pt x="96" y="56"/>
                    <a:pt x="104" y="56"/>
                  </a:cubicBezTo>
                  <a:cubicBezTo>
                    <a:pt x="112" y="56"/>
                    <a:pt x="72" y="16"/>
                    <a:pt x="56" y="8"/>
                  </a:cubicBezTo>
                  <a:cubicBezTo>
                    <a:pt x="40" y="0"/>
                    <a:pt x="0" y="0"/>
                    <a:pt x="8" y="8"/>
                  </a:cubicBezTo>
                  <a:close/>
                </a:path>
              </a:pathLst>
            </a:custGeom>
            <a:solidFill>
              <a:srgbClr val="0066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60400" y="2247900"/>
            <a:ext cx="2540000" cy="1498600"/>
            <a:chOff x="416" y="1416"/>
            <a:chExt cx="1600" cy="944"/>
          </a:xfrm>
        </p:grpSpPr>
        <p:sp>
          <p:nvSpPr>
            <p:cNvPr id="43036" name="Line 33"/>
            <p:cNvSpPr>
              <a:spLocks noChangeShapeType="1"/>
            </p:cNvSpPr>
            <p:nvPr/>
          </p:nvSpPr>
          <p:spPr bwMode="auto">
            <a:xfrm flipH="1">
              <a:off x="416" y="1832"/>
              <a:ext cx="86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7" name="Line 34"/>
            <p:cNvSpPr>
              <a:spLocks noChangeShapeType="1"/>
            </p:cNvSpPr>
            <p:nvPr/>
          </p:nvSpPr>
          <p:spPr bwMode="auto">
            <a:xfrm flipH="1">
              <a:off x="1632" y="1416"/>
              <a:ext cx="384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838200" y="2438400"/>
            <a:ext cx="2209800" cy="927100"/>
            <a:chOff x="528" y="1536"/>
            <a:chExt cx="1392" cy="584"/>
          </a:xfrm>
        </p:grpSpPr>
        <p:sp>
          <p:nvSpPr>
            <p:cNvPr id="43034" name="Line 36"/>
            <p:cNvSpPr>
              <a:spLocks noChangeShapeType="1"/>
            </p:cNvSpPr>
            <p:nvPr/>
          </p:nvSpPr>
          <p:spPr bwMode="auto">
            <a:xfrm>
              <a:off x="1248" y="1832"/>
              <a:ext cx="67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Line 37"/>
            <p:cNvSpPr>
              <a:spLocks noChangeShapeType="1"/>
            </p:cNvSpPr>
            <p:nvPr/>
          </p:nvSpPr>
          <p:spPr bwMode="auto">
            <a:xfrm>
              <a:off x="528" y="1536"/>
              <a:ext cx="33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6964363" y="2857500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kifelé-befelé forgatás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9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LE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25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ATT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ATT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63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63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ATT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63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ATT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63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163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3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3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 advAuto="0"/>
      <p:bldP spid="163844" grpId="0" animBg="1"/>
      <p:bldP spid="163848" grpId="0" build="p" autoUpdateAnimBg="0" advAuto="0"/>
      <p:bldP spid="163849" grpId="0" build="p" autoUpdateAnimBg="0"/>
      <p:bldP spid="163850" grpId="0" build="p" autoUpdateAnimBg="0" advAuto="0"/>
      <p:bldP spid="163851" grpId="0" build="p" autoUpdateAnimBg="0"/>
      <p:bldP spid="163852" grpId="0" build="p" autoUpdateAnimBg="0" advAuto="0"/>
      <p:bldP spid="163854" grpId="0" build="p" autoUpdateAnimBg="0" advAuto="0"/>
      <p:bldP spid="163855" grpId="0" build="p" autoUpdateAnimBg="0" advAuto="0"/>
      <p:bldP spid="163856" grpId="0" build="p" autoUpdateAnimBg="0" advAuto="0"/>
      <p:bldP spid="163857" grpId="0" autoUpdateAnimBg="0"/>
      <p:bldP spid="163858" grpId="0" autoUpdateAnimBg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250825" y="3213100"/>
            <a:ext cx="294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Bezárt (belső)</a:t>
            </a:r>
            <a:r>
              <a:rPr lang="en-GB" sz="2000" b="1">
                <a:latin typeface="Times New Roman" pitchFamily="18" charset="0"/>
              </a:rPr>
              <a:t>  180°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298700" y="304800"/>
            <a:ext cx="5029200" cy="5191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</a:t>
            </a:r>
            <a:r>
              <a:rPr lang="hu-HU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izületi</a:t>
            </a: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szög meghatározása</a:t>
            </a:r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6084888" y="3213100"/>
            <a:ext cx="298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Anat</a:t>
            </a:r>
            <a:r>
              <a:rPr lang="hu-HU" sz="2000" b="1">
                <a:latin typeface="Times New Roman" pitchFamily="18" charset="0"/>
              </a:rPr>
              <a:t>ómia (külső)</a:t>
            </a:r>
            <a:r>
              <a:rPr lang="en-GB" sz="2000" b="1">
                <a:latin typeface="Times New Roman" pitchFamily="18" charset="0"/>
              </a:rPr>
              <a:t>  0° 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348038" y="1619250"/>
          <a:ext cx="2762250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Bitkép" r:id="rId4" imgW="2762636" imgH="3610479" progId="PBrush">
                  <p:embed/>
                </p:oleObj>
              </mc:Choice>
              <mc:Fallback>
                <p:oleObj name="Bitkép" r:id="rId4" imgW="2762636" imgH="361047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619250"/>
                        <a:ext cx="2762250" cy="360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8" name="Line 8"/>
          <p:cNvSpPr>
            <a:spLocks noChangeShapeType="1"/>
          </p:cNvSpPr>
          <p:nvPr/>
        </p:nvSpPr>
        <p:spPr bwMode="auto">
          <a:xfrm>
            <a:off x="4846638" y="1811338"/>
            <a:ext cx="0" cy="17287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4859338" y="3587750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0" name="Oval 10"/>
          <p:cNvSpPr>
            <a:spLocks noChangeArrowheads="1"/>
          </p:cNvSpPr>
          <p:nvPr/>
        </p:nvSpPr>
        <p:spPr bwMode="auto">
          <a:xfrm>
            <a:off x="4813300" y="3514725"/>
            <a:ext cx="73025" cy="73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8011" name="Arc 11"/>
          <p:cNvSpPr>
            <a:spLocks/>
          </p:cNvSpPr>
          <p:nvPr/>
        </p:nvSpPr>
        <p:spPr bwMode="auto">
          <a:xfrm rot="5163761" flipH="1">
            <a:off x="3852863" y="3257550"/>
            <a:ext cx="1376362" cy="636588"/>
          </a:xfrm>
          <a:custGeom>
            <a:avLst/>
            <a:gdLst>
              <a:gd name="T0" fmla="*/ 1410103581 w 42994"/>
              <a:gd name="T1" fmla="*/ 0 h 22336"/>
              <a:gd name="T2" fmla="*/ 0 w 42994"/>
              <a:gd name="T3" fmla="*/ 85910821 h 22336"/>
              <a:gd name="T4" fmla="*/ 701885845 w 42994"/>
              <a:gd name="T5" fmla="*/ 17038392 h 22336"/>
              <a:gd name="T6" fmla="*/ 0 60000 65536"/>
              <a:gd name="T7" fmla="*/ 0 60000 65536"/>
              <a:gd name="T8" fmla="*/ 0 60000 65536"/>
              <a:gd name="T9" fmla="*/ 0 w 42994"/>
              <a:gd name="T10" fmla="*/ 0 h 22336"/>
              <a:gd name="T11" fmla="*/ 42994 w 42994"/>
              <a:gd name="T12" fmla="*/ 22336 h 22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994" h="22336" fill="none" extrusionOk="0">
                <a:moveTo>
                  <a:pt x="42981" y="-1"/>
                </a:moveTo>
                <a:cubicBezTo>
                  <a:pt x="42989" y="245"/>
                  <a:pt x="42994" y="490"/>
                  <a:pt x="42994" y="736"/>
                </a:cubicBezTo>
                <a:cubicBezTo>
                  <a:pt x="42994" y="12665"/>
                  <a:pt x="33323" y="22336"/>
                  <a:pt x="21394" y="22336"/>
                </a:cubicBezTo>
                <a:cubicBezTo>
                  <a:pt x="10614" y="22336"/>
                  <a:pt x="1484" y="14388"/>
                  <a:pt x="-1" y="3711"/>
                </a:cubicBezTo>
              </a:path>
              <a:path w="42994" h="22336" stroke="0" extrusionOk="0">
                <a:moveTo>
                  <a:pt x="42981" y="-1"/>
                </a:moveTo>
                <a:cubicBezTo>
                  <a:pt x="42989" y="245"/>
                  <a:pt x="42994" y="490"/>
                  <a:pt x="42994" y="736"/>
                </a:cubicBezTo>
                <a:cubicBezTo>
                  <a:pt x="42994" y="12665"/>
                  <a:pt x="33323" y="22336"/>
                  <a:pt x="21394" y="22336"/>
                </a:cubicBezTo>
                <a:cubicBezTo>
                  <a:pt x="10614" y="22336"/>
                  <a:pt x="1484" y="14388"/>
                  <a:pt x="-1" y="3711"/>
                </a:cubicBezTo>
                <a:lnTo>
                  <a:pt x="21394" y="736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8012" name="Object 12"/>
          <p:cNvGraphicFramePr>
            <a:graphicFrameLocks noChangeAspect="1"/>
          </p:cNvGraphicFramePr>
          <p:nvPr/>
        </p:nvGraphicFramePr>
        <p:xfrm>
          <a:off x="3351213" y="1609725"/>
          <a:ext cx="2733675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Bitkép" r:id="rId6" imgW="2734057" imgH="3638095" progId="PBrush">
                  <p:embed/>
                </p:oleObj>
              </mc:Choice>
              <mc:Fallback>
                <p:oleObj name="Bitkép" r:id="rId6" imgW="2734057" imgH="36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1609725"/>
                        <a:ext cx="2733675" cy="363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4887913" y="2133600"/>
            <a:ext cx="0" cy="14398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 flipH="1">
            <a:off x="3711575" y="3644900"/>
            <a:ext cx="1150938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5" name="Arc 15"/>
          <p:cNvSpPr>
            <a:spLocks/>
          </p:cNvSpPr>
          <p:nvPr/>
        </p:nvSpPr>
        <p:spPr bwMode="auto">
          <a:xfrm rot="-1800000">
            <a:off x="4252913" y="3175000"/>
            <a:ext cx="752475" cy="527050"/>
          </a:xfrm>
          <a:custGeom>
            <a:avLst/>
            <a:gdLst>
              <a:gd name="T0" fmla="*/ 0 w 31797"/>
              <a:gd name="T1" fmla="*/ 205696316 h 21600"/>
              <a:gd name="T2" fmla="*/ 421409183 w 31797"/>
              <a:gd name="T3" fmla="*/ 48348048 h 21600"/>
              <a:gd name="T4" fmla="*/ 268746415 w 31797"/>
              <a:gd name="T5" fmla="*/ 313796380 h 21600"/>
              <a:gd name="T6" fmla="*/ 0 60000 65536"/>
              <a:gd name="T7" fmla="*/ 0 60000 65536"/>
              <a:gd name="T8" fmla="*/ 0 60000 65536"/>
              <a:gd name="T9" fmla="*/ 0 w 31797"/>
              <a:gd name="T10" fmla="*/ 0 h 21600"/>
              <a:gd name="T11" fmla="*/ 31797 w 317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97" h="21600" fill="none" extrusionOk="0">
                <a:moveTo>
                  <a:pt x="0" y="14159"/>
                </a:moveTo>
                <a:cubicBezTo>
                  <a:pt x="3121" y="5653"/>
                  <a:pt x="11218" y="-1"/>
                  <a:pt x="20278" y="0"/>
                </a:cubicBezTo>
                <a:cubicBezTo>
                  <a:pt x="24354" y="0"/>
                  <a:pt x="28348" y="1153"/>
                  <a:pt x="31797" y="3327"/>
                </a:cubicBezTo>
              </a:path>
              <a:path w="31797" h="21600" stroke="0" extrusionOk="0">
                <a:moveTo>
                  <a:pt x="0" y="14159"/>
                </a:moveTo>
                <a:cubicBezTo>
                  <a:pt x="3121" y="5653"/>
                  <a:pt x="11218" y="-1"/>
                  <a:pt x="20278" y="0"/>
                </a:cubicBezTo>
                <a:cubicBezTo>
                  <a:pt x="24354" y="0"/>
                  <a:pt x="28348" y="1153"/>
                  <a:pt x="31797" y="3327"/>
                </a:cubicBezTo>
                <a:lnTo>
                  <a:pt x="20278" y="21600"/>
                </a:lnTo>
                <a:close/>
              </a:path>
            </a:pathLst>
          </a:custGeom>
          <a:solidFill>
            <a:schemeClr val="accent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Rectangle 16"/>
          <p:cNvSpPr>
            <a:spLocks noChangeArrowheads="1"/>
          </p:cNvSpPr>
          <p:nvPr/>
        </p:nvSpPr>
        <p:spPr bwMode="auto">
          <a:xfrm>
            <a:off x="250825" y="3213100"/>
            <a:ext cx="2949575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solidFill>
                  <a:schemeClr val="bg1"/>
                </a:solidFill>
                <a:latin typeface="Times New Roman" pitchFamily="18" charset="0"/>
              </a:rPr>
              <a:t>Bezárt</a:t>
            </a:r>
            <a:r>
              <a:rPr lang="en-GB" sz="2000" b="1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hu-HU" sz="2000" b="1">
                <a:solidFill>
                  <a:schemeClr val="bg1"/>
                </a:solidFill>
                <a:latin typeface="Times New Roman" pitchFamily="18" charset="0"/>
              </a:rPr>
              <a:t>belső</a:t>
            </a:r>
            <a:r>
              <a:rPr lang="en-GB" sz="2000" b="1">
                <a:solidFill>
                  <a:schemeClr val="bg1"/>
                </a:solidFill>
                <a:latin typeface="Times New Roman" pitchFamily="18" charset="0"/>
              </a:rPr>
              <a:t>)  1</a:t>
            </a:r>
            <a:r>
              <a:rPr lang="hu-HU" sz="2000" b="1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GB" sz="2000" b="1">
                <a:solidFill>
                  <a:schemeClr val="bg1"/>
                </a:solidFill>
                <a:latin typeface="Times New Roman" pitchFamily="18" charset="0"/>
              </a:rPr>
              <a:t>0°</a:t>
            </a:r>
          </a:p>
        </p:txBody>
      </p:sp>
      <p:sp>
        <p:nvSpPr>
          <p:cNvPr id="128017" name="Line 17"/>
          <p:cNvSpPr>
            <a:spLocks noChangeShapeType="1"/>
          </p:cNvSpPr>
          <p:nvPr/>
        </p:nvSpPr>
        <p:spPr bwMode="auto">
          <a:xfrm>
            <a:off x="4887913" y="2133600"/>
            <a:ext cx="0" cy="15113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8" name="Rectangle 18"/>
          <p:cNvSpPr>
            <a:spLocks noChangeArrowheads="1"/>
          </p:cNvSpPr>
          <p:nvPr/>
        </p:nvSpPr>
        <p:spPr bwMode="auto">
          <a:xfrm>
            <a:off x="6194425" y="3213100"/>
            <a:ext cx="2986088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Anat</a:t>
            </a:r>
            <a:r>
              <a:rPr lang="hu-HU" sz="2000" b="1">
                <a:latin typeface="Times New Roman" pitchFamily="18" charset="0"/>
              </a:rPr>
              <a:t>ómiai</a:t>
            </a:r>
            <a:r>
              <a:rPr lang="en-GB" sz="2000" b="1">
                <a:latin typeface="Times New Roman" pitchFamily="18" charset="0"/>
              </a:rPr>
              <a:t> (</a:t>
            </a:r>
            <a:r>
              <a:rPr lang="hu-HU" sz="2000" b="1">
                <a:latin typeface="Times New Roman" pitchFamily="18" charset="0"/>
              </a:rPr>
              <a:t>külső</a:t>
            </a:r>
            <a:r>
              <a:rPr lang="en-GB" sz="2000" b="1">
                <a:latin typeface="Times New Roman" pitchFamily="18" charset="0"/>
              </a:rPr>
              <a:t>)  </a:t>
            </a:r>
            <a:r>
              <a:rPr lang="hu-HU" sz="2000" b="1">
                <a:latin typeface="Times New Roman" pitchFamily="18" charset="0"/>
              </a:rPr>
              <a:t>8</a:t>
            </a:r>
            <a:r>
              <a:rPr lang="en-GB" sz="2000" b="1">
                <a:latin typeface="Times New Roman" pitchFamily="18" charset="0"/>
              </a:rPr>
              <a:t>0° </a:t>
            </a:r>
          </a:p>
        </p:txBody>
      </p:sp>
      <p:sp>
        <p:nvSpPr>
          <p:cNvPr id="128019" name="Arc 19"/>
          <p:cNvSpPr>
            <a:spLocks/>
          </p:cNvSpPr>
          <p:nvPr/>
        </p:nvSpPr>
        <p:spPr bwMode="auto">
          <a:xfrm rot="516357">
            <a:off x="4181475" y="3600450"/>
            <a:ext cx="750888" cy="685800"/>
          </a:xfrm>
          <a:custGeom>
            <a:avLst/>
            <a:gdLst>
              <a:gd name="T0" fmla="*/ 766376024 w 23504"/>
              <a:gd name="T1" fmla="*/ 683519595 h 21600"/>
              <a:gd name="T2" fmla="*/ 0 w 23504"/>
              <a:gd name="T3" fmla="*/ 239340113 h 21600"/>
              <a:gd name="T4" fmla="*/ 660731894 w 23504"/>
              <a:gd name="T5" fmla="*/ 0 h 21600"/>
              <a:gd name="T6" fmla="*/ 0 60000 65536"/>
              <a:gd name="T7" fmla="*/ 0 60000 65536"/>
              <a:gd name="T8" fmla="*/ 0 60000 65536"/>
              <a:gd name="T9" fmla="*/ 0 w 23504"/>
              <a:gd name="T10" fmla="*/ 0 h 21600"/>
              <a:gd name="T11" fmla="*/ 23504 w 235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04" h="21600" fill="none" extrusionOk="0">
                <a:moveTo>
                  <a:pt x="23503" y="21355"/>
                </a:moveTo>
                <a:cubicBezTo>
                  <a:pt x="22431" y="21518"/>
                  <a:pt x="21348" y="21599"/>
                  <a:pt x="20264" y="21600"/>
                </a:cubicBezTo>
                <a:cubicBezTo>
                  <a:pt x="11218" y="21600"/>
                  <a:pt x="3131" y="15964"/>
                  <a:pt x="-1" y="7478"/>
                </a:cubicBezTo>
              </a:path>
              <a:path w="23504" h="21600" stroke="0" extrusionOk="0">
                <a:moveTo>
                  <a:pt x="23503" y="21355"/>
                </a:moveTo>
                <a:cubicBezTo>
                  <a:pt x="22431" y="21518"/>
                  <a:pt x="21348" y="21599"/>
                  <a:pt x="20264" y="21600"/>
                </a:cubicBezTo>
                <a:cubicBezTo>
                  <a:pt x="11218" y="21600"/>
                  <a:pt x="3131" y="15964"/>
                  <a:pt x="-1" y="7478"/>
                </a:cubicBezTo>
                <a:lnTo>
                  <a:pt x="20264" y="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0173 L -3.61111E-6 0.23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80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80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280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8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8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28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8" grpId="0" animBg="1"/>
      <p:bldP spid="128009" grpId="0" animBg="1"/>
      <p:bldP spid="128010" grpId="0" animBg="1"/>
      <p:bldP spid="128011" grpId="0" animBg="1"/>
      <p:bldP spid="128013" grpId="0" animBg="1"/>
      <p:bldP spid="128014" grpId="0" animBg="1"/>
      <p:bldP spid="128015" grpId="0" animBg="1"/>
      <p:bldP spid="128016" grpId="0" animBg="1"/>
      <p:bldP spid="128017" grpId="0" animBg="1"/>
      <p:bldP spid="128017" grpId="1" animBg="1"/>
      <p:bldP spid="128018" grpId="0" build="allAtOnce" animBg="1"/>
      <p:bldP spid="1280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Arc 3"/>
          <p:cNvSpPr>
            <a:spLocks/>
          </p:cNvSpPr>
          <p:nvPr/>
        </p:nvSpPr>
        <p:spPr bwMode="auto">
          <a:xfrm>
            <a:off x="4049713" y="2743200"/>
            <a:ext cx="1312862" cy="685800"/>
          </a:xfrm>
          <a:custGeom>
            <a:avLst/>
            <a:gdLst>
              <a:gd name="T0" fmla="*/ 1590342335 w 37721"/>
              <a:gd name="T1" fmla="*/ 0 h 21600"/>
              <a:gd name="T2" fmla="*/ 0 w 37721"/>
              <a:gd name="T3" fmla="*/ 460117913 h 21600"/>
              <a:gd name="T4" fmla="*/ 679671936 w 37721"/>
              <a:gd name="T5" fmla="*/ 0 h 21600"/>
              <a:gd name="T6" fmla="*/ 0 60000 65536"/>
              <a:gd name="T7" fmla="*/ 0 60000 65536"/>
              <a:gd name="T8" fmla="*/ 0 60000 65536"/>
              <a:gd name="T9" fmla="*/ 0 w 37721"/>
              <a:gd name="T10" fmla="*/ 0 h 21600"/>
              <a:gd name="T11" fmla="*/ 37721 w 377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21" h="21600" fill="none" extrusionOk="0">
                <a:moveTo>
                  <a:pt x="37721" y="0"/>
                </a:moveTo>
                <a:cubicBezTo>
                  <a:pt x="37721" y="11929"/>
                  <a:pt x="28050" y="21600"/>
                  <a:pt x="16121" y="21600"/>
                </a:cubicBezTo>
                <a:cubicBezTo>
                  <a:pt x="9963" y="21600"/>
                  <a:pt x="4098" y="18971"/>
                  <a:pt x="-1" y="14376"/>
                </a:cubicBezTo>
              </a:path>
              <a:path w="37721" h="21600" stroke="0" extrusionOk="0">
                <a:moveTo>
                  <a:pt x="37721" y="0"/>
                </a:moveTo>
                <a:cubicBezTo>
                  <a:pt x="37721" y="11929"/>
                  <a:pt x="28050" y="21600"/>
                  <a:pt x="16121" y="21600"/>
                </a:cubicBezTo>
                <a:cubicBezTo>
                  <a:pt x="9963" y="21600"/>
                  <a:pt x="4098" y="18971"/>
                  <a:pt x="-1" y="14376"/>
                </a:cubicBezTo>
                <a:lnTo>
                  <a:pt x="16121" y="0"/>
                </a:lnTo>
                <a:close/>
              </a:path>
            </a:pathLst>
          </a:custGeom>
          <a:solidFill>
            <a:schemeClr val="hlink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82838" y="2593975"/>
            <a:ext cx="5618162" cy="1825625"/>
            <a:chOff x="1501" y="1634"/>
            <a:chExt cx="3539" cy="1150"/>
          </a:xfrm>
        </p:grpSpPr>
        <p:sp>
          <p:nvSpPr>
            <p:cNvPr id="2084" name="Oval 5"/>
            <p:cNvSpPr>
              <a:spLocks noChangeArrowheads="1"/>
            </p:cNvSpPr>
            <p:nvPr/>
          </p:nvSpPr>
          <p:spPr bwMode="auto">
            <a:xfrm>
              <a:off x="4169" y="1645"/>
              <a:ext cx="208" cy="207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85" name="Oval 6"/>
            <p:cNvSpPr>
              <a:spLocks noChangeArrowheads="1"/>
            </p:cNvSpPr>
            <p:nvPr/>
          </p:nvSpPr>
          <p:spPr bwMode="auto">
            <a:xfrm>
              <a:off x="1872" y="2289"/>
              <a:ext cx="208" cy="207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86" name="Oval 7"/>
            <p:cNvSpPr>
              <a:spLocks noChangeArrowheads="1"/>
            </p:cNvSpPr>
            <p:nvPr/>
          </p:nvSpPr>
          <p:spPr bwMode="auto">
            <a:xfrm>
              <a:off x="2784" y="1634"/>
              <a:ext cx="208" cy="207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87" name="Line 8"/>
            <p:cNvSpPr>
              <a:spLocks noChangeShapeType="1"/>
            </p:cNvSpPr>
            <p:nvPr/>
          </p:nvSpPr>
          <p:spPr bwMode="auto">
            <a:xfrm flipH="1">
              <a:off x="1501" y="1741"/>
              <a:ext cx="1379" cy="10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Line 9"/>
            <p:cNvSpPr>
              <a:spLocks noChangeShapeType="1"/>
            </p:cNvSpPr>
            <p:nvPr/>
          </p:nvSpPr>
          <p:spPr bwMode="auto">
            <a:xfrm>
              <a:off x="2893" y="1728"/>
              <a:ext cx="21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71" name="Line 11"/>
          <p:cNvSpPr>
            <a:spLocks noChangeShapeType="1"/>
          </p:cNvSpPr>
          <p:nvPr/>
        </p:nvSpPr>
        <p:spPr bwMode="auto">
          <a:xfrm flipH="1">
            <a:off x="2611438" y="2743200"/>
            <a:ext cx="18081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2" name="Arc 12"/>
          <p:cNvSpPr>
            <a:spLocks/>
          </p:cNvSpPr>
          <p:nvPr/>
        </p:nvSpPr>
        <p:spPr bwMode="auto">
          <a:xfrm rot="10800000">
            <a:off x="3960813" y="2762250"/>
            <a:ext cx="611187" cy="371475"/>
          </a:xfrm>
          <a:custGeom>
            <a:avLst/>
            <a:gdLst>
              <a:gd name="T0" fmla="*/ 352101647 w 21600"/>
              <a:gd name="T1" fmla="*/ 0 h 15000"/>
              <a:gd name="T2" fmla="*/ 489344431 w 21600"/>
              <a:gd name="T3" fmla="*/ 226855365 h 15000"/>
              <a:gd name="T4" fmla="*/ 0 w 21600"/>
              <a:gd name="T5" fmla="*/ 227827539 h 15000"/>
              <a:gd name="T6" fmla="*/ 0 60000 65536"/>
              <a:gd name="T7" fmla="*/ 0 60000 65536"/>
              <a:gd name="T8" fmla="*/ 0 60000 65536"/>
              <a:gd name="T9" fmla="*/ 0 w 21600"/>
              <a:gd name="T10" fmla="*/ 0 h 15000"/>
              <a:gd name="T11" fmla="*/ 21600 w 21600"/>
              <a:gd name="T12" fmla="*/ 15000 h 15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000" fill="none" extrusionOk="0">
                <a:moveTo>
                  <a:pt x="15542" y="-1"/>
                </a:moveTo>
                <a:cubicBezTo>
                  <a:pt x="19412" y="4010"/>
                  <a:pt x="21583" y="9362"/>
                  <a:pt x="21599" y="14936"/>
                </a:cubicBezTo>
              </a:path>
              <a:path w="21600" h="15000" stroke="0" extrusionOk="0">
                <a:moveTo>
                  <a:pt x="15542" y="-1"/>
                </a:moveTo>
                <a:cubicBezTo>
                  <a:pt x="19412" y="4010"/>
                  <a:pt x="21583" y="9362"/>
                  <a:pt x="21599" y="14936"/>
                </a:cubicBezTo>
                <a:lnTo>
                  <a:pt x="0" y="1500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>
            <a:off x="3132138" y="3830638"/>
            <a:ext cx="563562" cy="750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3124200" y="3830638"/>
            <a:ext cx="0" cy="11223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4500563" y="28956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</a:rPr>
              <a:t>d</a:t>
            </a:r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3581400" y="2667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  <a:sym typeface="Symbol" pitchFamily="18" charset="2"/>
              </a:rPr>
              <a:t></a:t>
            </a: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533400" y="11430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</a:rPr>
              <a:t>d</a:t>
            </a:r>
            <a:r>
              <a:rPr lang="en-GB" sz="2800" b="1">
                <a:latin typeface="Times New Roman" pitchFamily="18" charset="0"/>
              </a:rPr>
              <a:t> =m</a:t>
            </a:r>
            <a:r>
              <a:rPr lang="hu-HU" sz="2800" b="1">
                <a:latin typeface="Times New Roman" pitchFamily="18" charset="0"/>
              </a:rPr>
              <a:t>ért</a:t>
            </a:r>
            <a:endParaRPr lang="en-GB" sz="2800" b="1">
              <a:latin typeface="Times New Roman" pitchFamily="18" charset="0"/>
            </a:endParaRP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3124200" y="1157288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  <a:sym typeface="Symbol" pitchFamily="18" charset="2"/>
              </a:rPr>
              <a:t></a:t>
            </a:r>
            <a:r>
              <a:rPr lang="en-GB" sz="2800" b="1">
                <a:latin typeface="Times New Roman" pitchFamily="18" charset="0"/>
              </a:rPr>
              <a:t> = 180 - </a:t>
            </a:r>
            <a:r>
              <a:rPr lang="en-GB" sz="2800" b="1">
                <a:latin typeface="Symbol" pitchFamily="18" charset="2"/>
              </a:rPr>
              <a:t>d</a:t>
            </a:r>
          </a:p>
        </p:txBody>
      </p:sp>
      <p:sp>
        <p:nvSpPr>
          <p:cNvPr id="2063" name="Rectangle 25"/>
          <p:cNvSpPr>
            <a:spLocks noChangeArrowheads="1"/>
          </p:cNvSpPr>
          <p:nvPr/>
        </p:nvSpPr>
        <p:spPr bwMode="auto">
          <a:xfrm>
            <a:off x="381000" y="152400"/>
            <a:ext cx="8305800" cy="5191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A végtagok súlyerejének hatása az ízületekre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>
            <a:off x="2687638" y="1447800"/>
            <a:ext cx="360362" cy="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9" name="Rectangle 29"/>
          <p:cNvSpPr>
            <a:spLocks noChangeArrowheads="1"/>
          </p:cNvSpPr>
          <p:nvPr/>
        </p:nvSpPr>
        <p:spPr bwMode="auto">
          <a:xfrm>
            <a:off x="2843213" y="5084763"/>
            <a:ext cx="865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solidFill>
                  <a:srgbClr val="CC0000"/>
                </a:solidFill>
                <a:latin typeface="Times New Roman" pitchFamily="18" charset="0"/>
              </a:rPr>
              <a:t>F</a:t>
            </a:r>
            <a:r>
              <a:rPr lang="en-GB" sz="2800" b="1" baseline="-25000">
                <a:solidFill>
                  <a:srgbClr val="CC00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117792" name="Rectangle 32"/>
          <p:cNvSpPr>
            <a:spLocks noChangeArrowheads="1"/>
          </p:cNvSpPr>
          <p:nvPr/>
        </p:nvSpPr>
        <p:spPr bwMode="auto">
          <a:xfrm>
            <a:off x="3733800" y="3886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 err="1" smtClean="0">
                <a:latin typeface="Times New Roman" pitchFamily="18" charset="0"/>
              </a:rPr>
              <a:t>F</a:t>
            </a:r>
            <a:r>
              <a:rPr lang="hu-HU" sz="2800" b="1" baseline="-25000" dirty="0" err="1" smtClean="0">
                <a:latin typeface="Times New Roman" pitchFamily="18" charset="0"/>
              </a:rPr>
              <a:t>Gnyíró</a:t>
            </a:r>
            <a:endParaRPr lang="en-GB" sz="2800" b="1" baseline="-12000" dirty="0">
              <a:latin typeface="Times New Roman" pitchFamily="18" charset="0"/>
            </a:endParaRPr>
          </a:p>
        </p:txBody>
      </p:sp>
      <p:sp>
        <p:nvSpPr>
          <p:cNvPr id="117793" name="Rectangle 33"/>
          <p:cNvSpPr>
            <a:spLocks noChangeArrowheads="1"/>
          </p:cNvSpPr>
          <p:nvPr/>
        </p:nvSpPr>
        <p:spPr bwMode="auto">
          <a:xfrm>
            <a:off x="1979712" y="3429000"/>
            <a:ext cx="122068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 err="1" smtClean="0">
                <a:latin typeface="Times New Roman" pitchFamily="18" charset="0"/>
              </a:rPr>
              <a:t>F</a:t>
            </a:r>
            <a:r>
              <a:rPr lang="hu-HU" sz="2800" b="1" baseline="-25000" dirty="0" err="1" smtClean="0">
                <a:latin typeface="Times New Roman" pitchFamily="18" charset="0"/>
              </a:rPr>
              <a:t>Ghúzó</a:t>
            </a:r>
            <a:endParaRPr lang="en-GB" sz="2800" b="1" baseline="-12000" dirty="0">
              <a:latin typeface="Times New Roman" pitchFamily="18" charset="0"/>
            </a:endParaRPr>
          </a:p>
        </p:txBody>
      </p:sp>
      <p:sp>
        <p:nvSpPr>
          <p:cNvPr id="117794" name="Line 34"/>
          <p:cNvSpPr>
            <a:spLocks noChangeShapeType="1"/>
          </p:cNvSpPr>
          <p:nvPr/>
        </p:nvSpPr>
        <p:spPr bwMode="auto">
          <a:xfrm flipH="1">
            <a:off x="2611438" y="3830638"/>
            <a:ext cx="512762" cy="436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5" name="Line 35"/>
          <p:cNvSpPr>
            <a:spLocks noChangeShapeType="1"/>
          </p:cNvSpPr>
          <p:nvPr/>
        </p:nvSpPr>
        <p:spPr bwMode="auto">
          <a:xfrm flipV="1">
            <a:off x="3124200" y="244475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8" name="Line 38"/>
          <p:cNvSpPr>
            <a:spLocks noChangeShapeType="1"/>
          </p:cNvSpPr>
          <p:nvPr/>
        </p:nvSpPr>
        <p:spPr bwMode="auto">
          <a:xfrm>
            <a:off x="4859338" y="2813050"/>
            <a:ext cx="30972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0" name="Line 40"/>
          <p:cNvSpPr>
            <a:spLocks noChangeShapeType="1"/>
          </p:cNvSpPr>
          <p:nvPr/>
        </p:nvSpPr>
        <p:spPr bwMode="auto">
          <a:xfrm>
            <a:off x="4068763" y="2062163"/>
            <a:ext cx="1223962" cy="15827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1" name="Text Box 41"/>
          <p:cNvSpPr txBox="1">
            <a:spLocks noChangeArrowheads="1"/>
          </p:cNvSpPr>
          <p:nvPr/>
        </p:nvSpPr>
        <p:spPr bwMode="auto">
          <a:xfrm>
            <a:off x="5232400" y="3573463"/>
            <a:ext cx="2007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i="1" dirty="0"/>
              <a:t>Transzverzális sík </a:t>
            </a:r>
            <a:endParaRPr lang="en-US" sz="2000" dirty="0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003800" y="4508500"/>
            <a:ext cx="3744913" cy="1800225"/>
            <a:chOff x="3152" y="2840"/>
            <a:chExt cx="2359" cy="1134"/>
          </a:xfrm>
        </p:grpSpPr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3152" y="2840"/>
              <a:ext cx="2359" cy="1134"/>
              <a:chOff x="1610" y="1207"/>
              <a:chExt cx="2359" cy="1134"/>
            </a:xfrm>
          </p:grpSpPr>
          <p:sp>
            <p:nvSpPr>
              <p:cNvPr id="2082" name="Rectangle 48"/>
              <p:cNvSpPr>
                <a:spLocks noChangeArrowheads="1"/>
              </p:cNvSpPr>
              <p:nvPr/>
            </p:nvSpPr>
            <p:spPr bwMode="auto">
              <a:xfrm>
                <a:off x="1610" y="1207"/>
                <a:ext cx="2359" cy="11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1655" y="1298"/>
                <a:ext cx="2214" cy="862"/>
                <a:chOff x="1655" y="1298"/>
                <a:chExt cx="2214" cy="862"/>
              </a:xfrm>
            </p:grpSpPr>
            <p:graphicFrame>
              <p:nvGraphicFramePr>
                <p:cNvPr id="2050" name="Object 50"/>
                <p:cNvGraphicFramePr>
                  <a:graphicFrameLocks noChangeAspect="1"/>
                </p:cNvGraphicFramePr>
                <p:nvPr/>
              </p:nvGraphicFramePr>
              <p:xfrm>
                <a:off x="2369" y="1298"/>
                <a:ext cx="1500" cy="6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86" name="Photo Editor fénykép" r:id="rId8" imgW="2381582" imgH="1019048" progId="">
                        <p:embed/>
                      </p:oleObj>
                    </mc:Choice>
                    <mc:Fallback>
                      <p:oleObj name="Photo Editor fénykép" r:id="rId8" imgW="2381582" imgH="101904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69" y="1298"/>
                              <a:ext cx="1500" cy="64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1" name="Object 51"/>
                <p:cNvGraphicFramePr>
                  <a:graphicFrameLocks noChangeAspect="1"/>
                </p:cNvGraphicFramePr>
                <p:nvPr/>
              </p:nvGraphicFramePr>
              <p:xfrm>
                <a:off x="1655" y="1548"/>
                <a:ext cx="1056" cy="6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87" name="Photo Editor fénykép" r:id="rId10" imgW="1676634" imgH="971686" progId="">
                        <p:embed/>
                      </p:oleObj>
                    </mc:Choice>
                    <mc:Fallback>
                      <p:oleObj name="Photo Editor fénykép" r:id="rId10" imgW="1676634" imgH="971686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55" y="1548"/>
                              <a:ext cx="1056" cy="6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2078" name="Line 52"/>
            <p:cNvSpPr>
              <a:spLocks noChangeShapeType="1"/>
            </p:cNvSpPr>
            <p:nvPr/>
          </p:nvSpPr>
          <p:spPr bwMode="auto">
            <a:xfrm flipV="1">
              <a:off x="3560" y="3294"/>
              <a:ext cx="635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Line 53"/>
            <p:cNvSpPr>
              <a:spLocks noChangeShapeType="1"/>
            </p:cNvSpPr>
            <p:nvPr/>
          </p:nvSpPr>
          <p:spPr bwMode="auto">
            <a:xfrm flipV="1">
              <a:off x="4195" y="3249"/>
              <a:ext cx="817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Oval 54"/>
            <p:cNvSpPr>
              <a:spLocks noChangeArrowheads="1"/>
            </p:cNvSpPr>
            <p:nvPr/>
          </p:nvSpPr>
          <p:spPr bwMode="auto">
            <a:xfrm>
              <a:off x="4151" y="3249"/>
              <a:ext cx="90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81" name="Oval 55"/>
            <p:cNvSpPr>
              <a:spLocks noChangeArrowheads="1"/>
            </p:cNvSpPr>
            <p:nvPr/>
          </p:nvSpPr>
          <p:spPr bwMode="auto">
            <a:xfrm>
              <a:off x="3833" y="3405"/>
              <a:ext cx="90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17817" name="Arc 57"/>
          <p:cNvSpPr>
            <a:spLocks/>
          </p:cNvSpPr>
          <p:nvPr/>
        </p:nvSpPr>
        <p:spPr bwMode="auto">
          <a:xfrm rot="-5400000">
            <a:off x="2993232" y="3942556"/>
            <a:ext cx="611188" cy="358775"/>
          </a:xfrm>
          <a:custGeom>
            <a:avLst/>
            <a:gdLst>
              <a:gd name="T0" fmla="*/ 126686607 w 21600"/>
              <a:gd name="T1" fmla="*/ 219588944 h 14502"/>
              <a:gd name="T2" fmla="*/ 0 w 21600"/>
              <a:gd name="T3" fmla="*/ 0 h 14502"/>
              <a:gd name="T4" fmla="*/ 489347042 w 21600"/>
              <a:gd name="T5" fmla="*/ 0 h 14502"/>
              <a:gd name="T6" fmla="*/ 0 60000 65536"/>
              <a:gd name="T7" fmla="*/ 0 60000 65536"/>
              <a:gd name="T8" fmla="*/ 0 60000 65536"/>
              <a:gd name="T9" fmla="*/ 0 w 21600"/>
              <a:gd name="T10" fmla="*/ 0 h 14502"/>
              <a:gd name="T11" fmla="*/ 21600 w 21600"/>
              <a:gd name="T12" fmla="*/ 14502 h 145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502" fill="none" extrusionOk="0">
                <a:moveTo>
                  <a:pt x="5592" y="14501"/>
                </a:moveTo>
                <a:cubicBezTo>
                  <a:pt x="1993" y="10529"/>
                  <a:pt x="0" y="5360"/>
                  <a:pt x="0" y="0"/>
                </a:cubicBezTo>
              </a:path>
              <a:path w="21600" h="14502" stroke="0" extrusionOk="0">
                <a:moveTo>
                  <a:pt x="5592" y="14501"/>
                </a:moveTo>
                <a:cubicBezTo>
                  <a:pt x="1993" y="10529"/>
                  <a:pt x="0" y="536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8" name="Rectangle 58"/>
          <p:cNvSpPr>
            <a:spLocks noChangeArrowheads="1"/>
          </p:cNvSpPr>
          <p:nvPr/>
        </p:nvSpPr>
        <p:spPr bwMode="auto">
          <a:xfrm>
            <a:off x="3059113" y="3860800"/>
            <a:ext cx="32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  <a:sym typeface="Symbol" pitchFamily="18" charset="2"/>
              </a:rPr>
              <a:t></a:t>
            </a:r>
          </a:p>
        </p:txBody>
      </p:sp>
      <p:sp>
        <p:nvSpPr>
          <p:cNvPr id="117819" name="Line 59"/>
          <p:cNvSpPr>
            <a:spLocks noChangeShapeType="1"/>
          </p:cNvSpPr>
          <p:nvPr/>
        </p:nvSpPr>
        <p:spPr bwMode="auto">
          <a:xfrm>
            <a:off x="6156325" y="5516563"/>
            <a:ext cx="0" cy="504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2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17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17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17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17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17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"/>
                                        <p:tgtEl>
                                          <p:spTgt spid="117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500"/>
                                        <p:tgtEl>
                                          <p:spTgt spid="117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75"/>
                                        <p:tgtEl>
                                          <p:spTgt spid="117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nimBg="1"/>
      <p:bldP spid="117771" grpId="0" animBg="1"/>
      <p:bldP spid="117772" grpId="0" animBg="1"/>
      <p:bldP spid="117773" grpId="0" animBg="1"/>
      <p:bldP spid="117774" grpId="0" animBg="1"/>
      <p:bldP spid="117777" grpId="0" build="p" autoUpdateAnimBg="0" advAuto="0"/>
      <p:bldP spid="117778" grpId="0" build="p" autoUpdateAnimBg="0" advAuto="0"/>
      <p:bldP spid="117781" grpId="0" build="p" autoUpdateAnimBg="0" advAuto="0"/>
      <p:bldP spid="117782" grpId="0" build="p" autoUpdateAnimBg="0" advAuto="0"/>
      <p:bldP spid="117786" grpId="0" animBg="1"/>
      <p:bldP spid="117789" grpId="0" build="p" autoUpdateAnimBg="0" advAuto="0"/>
      <p:bldP spid="117792" grpId="0" build="p" autoUpdateAnimBg="0" advAuto="0"/>
      <p:bldP spid="117793" grpId="0" build="p" autoUpdateAnimBg="0" advAuto="0"/>
      <p:bldP spid="117794" grpId="0" animBg="1"/>
      <p:bldP spid="117795" grpId="0" animBg="1"/>
      <p:bldP spid="117798" grpId="0" animBg="1"/>
      <p:bldP spid="117800" grpId="0" animBg="1"/>
      <p:bldP spid="117801" grpId="0" build="p" autoUpdateAnimBg="0" advAuto="0"/>
      <p:bldP spid="117817" grpId="0" animBg="1"/>
      <p:bldP spid="117818" grpId="0" build="p" autoUpdateAnimBg="0" advAuto="0"/>
      <p:bldP spid="1178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rc 5"/>
          <p:cNvSpPr>
            <a:spLocks/>
          </p:cNvSpPr>
          <p:nvPr/>
        </p:nvSpPr>
        <p:spPr bwMode="auto">
          <a:xfrm>
            <a:off x="4049713" y="2743200"/>
            <a:ext cx="1312862" cy="685800"/>
          </a:xfrm>
          <a:custGeom>
            <a:avLst/>
            <a:gdLst>
              <a:gd name="T0" fmla="*/ 1590342335 w 37721"/>
              <a:gd name="T1" fmla="*/ 0 h 21600"/>
              <a:gd name="T2" fmla="*/ 0 w 37721"/>
              <a:gd name="T3" fmla="*/ 460117913 h 21600"/>
              <a:gd name="T4" fmla="*/ 679671936 w 37721"/>
              <a:gd name="T5" fmla="*/ 0 h 21600"/>
              <a:gd name="T6" fmla="*/ 0 60000 65536"/>
              <a:gd name="T7" fmla="*/ 0 60000 65536"/>
              <a:gd name="T8" fmla="*/ 0 60000 65536"/>
              <a:gd name="T9" fmla="*/ 0 w 37721"/>
              <a:gd name="T10" fmla="*/ 0 h 21600"/>
              <a:gd name="T11" fmla="*/ 37721 w 377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21" h="21600" fill="none" extrusionOk="0">
                <a:moveTo>
                  <a:pt x="37721" y="0"/>
                </a:moveTo>
                <a:cubicBezTo>
                  <a:pt x="37721" y="11929"/>
                  <a:pt x="28050" y="21600"/>
                  <a:pt x="16121" y="21600"/>
                </a:cubicBezTo>
                <a:cubicBezTo>
                  <a:pt x="9963" y="21600"/>
                  <a:pt x="4098" y="18971"/>
                  <a:pt x="-1" y="14376"/>
                </a:cubicBezTo>
              </a:path>
              <a:path w="37721" h="21600" stroke="0" extrusionOk="0">
                <a:moveTo>
                  <a:pt x="37721" y="0"/>
                </a:moveTo>
                <a:cubicBezTo>
                  <a:pt x="37721" y="11929"/>
                  <a:pt x="28050" y="21600"/>
                  <a:pt x="16121" y="21600"/>
                </a:cubicBezTo>
                <a:cubicBezTo>
                  <a:pt x="9963" y="21600"/>
                  <a:pt x="4098" y="18971"/>
                  <a:pt x="-1" y="14376"/>
                </a:cubicBezTo>
                <a:lnTo>
                  <a:pt x="16121" y="0"/>
                </a:lnTo>
                <a:close/>
              </a:path>
            </a:pathLst>
          </a:custGeom>
          <a:solidFill>
            <a:schemeClr val="hlink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82838" y="2593975"/>
            <a:ext cx="5618162" cy="1825625"/>
            <a:chOff x="1501" y="1634"/>
            <a:chExt cx="3539" cy="1150"/>
          </a:xfrm>
        </p:grpSpPr>
        <p:sp>
          <p:nvSpPr>
            <p:cNvPr id="48167" name="Oval 7"/>
            <p:cNvSpPr>
              <a:spLocks noChangeArrowheads="1"/>
            </p:cNvSpPr>
            <p:nvPr/>
          </p:nvSpPr>
          <p:spPr bwMode="auto">
            <a:xfrm>
              <a:off x="4169" y="1645"/>
              <a:ext cx="208" cy="207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68" name="Oval 8"/>
            <p:cNvSpPr>
              <a:spLocks noChangeArrowheads="1"/>
            </p:cNvSpPr>
            <p:nvPr/>
          </p:nvSpPr>
          <p:spPr bwMode="auto">
            <a:xfrm>
              <a:off x="1872" y="2289"/>
              <a:ext cx="208" cy="207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69" name="Oval 9"/>
            <p:cNvSpPr>
              <a:spLocks noChangeArrowheads="1"/>
            </p:cNvSpPr>
            <p:nvPr/>
          </p:nvSpPr>
          <p:spPr bwMode="auto">
            <a:xfrm>
              <a:off x="2784" y="1634"/>
              <a:ext cx="208" cy="207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70" name="Line 10"/>
            <p:cNvSpPr>
              <a:spLocks noChangeShapeType="1"/>
            </p:cNvSpPr>
            <p:nvPr/>
          </p:nvSpPr>
          <p:spPr bwMode="auto">
            <a:xfrm flipH="1">
              <a:off x="1501" y="1741"/>
              <a:ext cx="1379" cy="10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1" name="Line 11"/>
            <p:cNvSpPr>
              <a:spLocks noChangeShapeType="1"/>
            </p:cNvSpPr>
            <p:nvPr/>
          </p:nvSpPr>
          <p:spPr bwMode="auto">
            <a:xfrm>
              <a:off x="2893" y="1728"/>
              <a:ext cx="21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12" name="Line 12"/>
          <p:cNvSpPr>
            <a:spLocks noChangeShapeType="1"/>
          </p:cNvSpPr>
          <p:nvPr/>
        </p:nvSpPr>
        <p:spPr bwMode="auto">
          <a:xfrm>
            <a:off x="3132138" y="3860800"/>
            <a:ext cx="14271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13"/>
          <p:cNvSpPr>
            <a:spLocks noChangeShapeType="1"/>
          </p:cNvSpPr>
          <p:nvPr/>
        </p:nvSpPr>
        <p:spPr bwMode="auto">
          <a:xfrm flipH="1">
            <a:off x="2611438" y="2743200"/>
            <a:ext cx="18081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4" name="Arc 14"/>
          <p:cNvSpPr>
            <a:spLocks/>
          </p:cNvSpPr>
          <p:nvPr/>
        </p:nvSpPr>
        <p:spPr bwMode="auto">
          <a:xfrm rot="10800000">
            <a:off x="3960813" y="2762250"/>
            <a:ext cx="611187" cy="371475"/>
          </a:xfrm>
          <a:custGeom>
            <a:avLst/>
            <a:gdLst>
              <a:gd name="T0" fmla="*/ 352101647 w 21600"/>
              <a:gd name="T1" fmla="*/ 0 h 15000"/>
              <a:gd name="T2" fmla="*/ 489344431 w 21600"/>
              <a:gd name="T3" fmla="*/ 226855365 h 15000"/>
              <a:gd name="T4" fmla="*/ 0 w 21600"/>
              <a:gd name="T5" fmla="*/ 227827539 h 15000"/>
              <a:gd name="T6" fmla="*/ 0 60000 65536"/>
              <a:gd name="T7" fmla="*/ 0 60000 65536"/>
              <a:gd name="T8" fmla="*/ 0 60000 65536"/>
              <a:gd name="T9" fmla="*/ 0 w 21600"/>
              <a:gd name="T10" fmla="*/ 0 h 15000"/>
              <a:gd name="T11" fmla="*/ 21600 w 21600"/>
              <a:gd name="T12" fmla="*/ 15000 h 15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000" fill="none" extrusionOk="0">
                <a:moveTo>
                  <a:pt x="15542" y="-1"/>
                </a:moveTo>
                <a:cubicBezTo>
                  <a:pt x="19412" y="4010"/>
                  <a:pt x="21583" y="9362"/>
                  <a:pt x="21599" y="14936"/>
                </a:cubicBezTo>
              </a:path>
              <a:path w="21600" h="15000" stroke="0" extrusionOk="0">
                <a:moveTo>
                  <a:pt x="15542" y="-1"/>
                </a:moveTo>
                <a:cubicBezTo>
                  <a:pt x="19412" y="4010"/>
                  <a:pt x="21583" y="9362"/>
                  <a:pt x="21599" y="14936"/>
                </a:cubicBezTo>
                <a:lnTo>
                  <a:pt x="0" y="1500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15"/>
          <p:cNvSpPr>
            <a:spLocks noChangeShapeType="1"/>
          </p:cNvSpPr>
          <p:nvPr/>
        </p:nvSpPr>
        <p:spPr bwMode="auto">
          <a:xfrm>
            <a:off x="3154363" y="3849688"/>
            <a:ext cx="503237" cy="620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16"/>
          <p:cNvSpPr>
            <a:spLocks noChangeShapeType="1"/>
          </p:cNvSpPr>
          <p:nvPr/>
        </p:nvSpPr>
        <p:spPr bwMode="auto">
          <a:xfrm>
            <a:off x="3124200" y="3830638"/>
            <a:ext cx="0" cy="1122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7" name="Arc 17"/>
          <p:cNvSpPr>
            <a:spLocks/>
          </p:cNvSpPr>
          <p:nvPr/>
        </p:nvSpPr>
        <p:spPr bwMode="auto">
          <a:xfrm rot="10800000">
            <a:off x="3116263" y="3506788"/>
            <a:ext cx="611187" cy="358775"/>
          </a:xfrm>
          <a:custGeom>
            <a:avLst/>
            <a:gdLst>
              <a:gd name="T0" fmla="*/ 126686286 w 21600"/>
              <a:gd name="T1" fmla="*/ 219588944 h 14502"/>
              <a:gd name="T2" fmla="*/ 0 w 21600"/>
              <a:gd name="T3" fmla="*/ 0 h 14502"/>
              <a:gd name="T4" fmla="*/ 489344431 w 21600"/>
              <a:gd name="T5" fmla="*/ 0 h 14502"/>
              <a:gd name="T6" fmla="*/ 0 60000 65536"/>
              <a:gd name="T7" fmla="*/ 0 60000 65536"/>
              <a:gd name="T8" fmla="*/ 0 60000 65536"/>
              <a:gd name="T9" fmla="*/ 0 w 21600"/>
              <a:gd name="T10" fmla="*/ 0 h 14502"/>
              <a:gd name="T11" fmla="*/ 21600 w 21600"/>
              <a:gd name="T12" fmla="*/ 14502 h 145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502" fill="none" extrusionOk="0">
                <a:moveTo>
                  <a:pt x="5592" y="14501"/>
                </a:moveTo>
                <a:cubicBezTo>
                  <a:pt x="1993" y="10529"/>
                  <a:pt x="0" y="5360"/>
                  <a:pt x="0" y="0"/>
                </a:cubicBezTo>
              </a:path>
              <a:path w="21600" h="14502" stroke="0" extrusionOk="0">
                <a:moveTo>
                  <a:pt x="5592" y="14501"/>
                </a:moveTo>
                <a:cubicBezTo>
                  <a:pt x="1993" y="10529"/>
                  <a:pt x="0" y="536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Arc 18"/>
          <p:cNvSpPr>
            <a:spLocks/>
          </p:cNvSpPr>
          <p:nvPr/>
        </p:nvSpPr>
        <p:spPr bwMode="auto">
          <a:xfrm rot="-5400000">
            <a:off x="3005932" y="3942556"/>
            <a:ext cx="611188" cy="358775"/>
          </a:xfrm>
          <a:custGeom>
            <a:avLst/>
            <a:gdLst>
              <a:gd name="T0" fmla="*/ 126686607 w 21600"/>
              <a:gd name="T1" fmla="*/ 219588944 h 14502"/>
              <a:gd name="T2" fmla="*/ 0 w 21600"/>
              <a:gd name="T3" fmla="*/ 0 h 14502"/>
              <a:gd name="T4" fmla="*/ 489347042 w 21600"/>
              <a:gd name="T5" fmla="*/ 0 h 14502"/>
              <a:gd name="T6" fmla="*/ 0 60000 65536"/>
              <a:gd name="T7" fmla="*/ 0 60000 65536"/>
              <a:gd name="T8" fmla="*/ 0 60000 65536"/>
              <a:gd name="T9" fmla="*/ 0 w 21600"/>
              <a:gd name="T10" fmla="*/ 0 h 14502"/>
              <a:gd name="T11" fmla="*/ 21600 w 21600"/>
              <a:gd name="T12" fmla="*/ 14502 h 145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502" fill="none" extrusionOk="0">
                <a:moveTo>
                  <a:pt x="5592" y="14501"/>
                </a:moveTo>
                <a:cubicBezTo>
                  <a:pt x="1993" y="10529"/>
                  <a:pt x="0" y="5360"/>
                  <a:pt x="0" y="0"/>
                </a:cubicBezTo>
              </a:path>
              <a:path w="21600" h="14502" stroke="0" extrusionOk="0">
                <a:moveTo>
                  <a:pt x="5592" y="14501"/>
                </a:moveTo>
                <a:cubicBezTo>
                  <a:pt x="1993" y="10529"/>
                  <a:pt x="0" y="536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Rectangle 19"/>
          <p:cNvSpPr>
            <a:spLocks noChangeArrowheads="1"/>
          </p:cNvSpPr>
          <p:nvPr/>
        </p:nvSpPr>
        <p:spPr bwMode="auto">
          <a:xfrm>
            <a:off x="4500563" y="292417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</a:rPr>
              <a:t>d</a:t>
            </a:r>
          </a:p>
        </p:txBody>
      </p:sp>
      <p:sp>
        <p:nvSpPr>
          <p:cNvPr id="153620" name="Rectangle 20"/>
          <p:cNvSpPr>
            <a:spLocks noChangeArrowheads="1"/>
          </p:cNvSpPr>
          <p:nvPr/>
        </p:nvSpPr>
        <p:spPr bwMode="auto">
          <a:xfrm>
            <a:off x="3563938" y="263683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  <a:sym typeface="Symbol" pitchFamily="18" charset="2"/>
              </a:rPr>
              <a:t></a:t>
            </a:r>
          </a:p>
        </p:txBody>
      </p:sp>
      <p:sp>
        <p:nvSpPr>
          <p:cNvPr id="48142" name="Rectangle 21"/>
          <p:cNvSpPr>
            <a:spLocks noChangeArrowheads="1"/>
          </p:cNvSpPr>
          <p:nvPr/>
        </p:nvSpPr>
        <p:spPr bwMode="auto">
          <a:xfrm>
            <a:off x="3059113" y="3860800"/>
            <a:ext cx="32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  <a:sym typeface="Symbol" pitchFamily="18" charset="2"/>
              </a:rPr>
              <a:t></a:t>
            </a:r>
          </a:p>
        </p:txBody>
      </p:sp>
      <p:sp>
        <p:nvSpPr>
          <p:cNvPr id="48143" name="Rectangle 22"/>
          <p:cNvSpPr>
            <a:spLocks noChangeArrowheads="1"/>
          </p:cNvSpPr>
          <p:nvPr/>
        </p:nvSpPr>
        <p:spPr bwMode="auto">
          <a:xfrm>
            <a:off x="533400" y="11430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</a:rPr>
              <a:t>d</a:t>
            </a:r>
            <a:r>
              <a:rPr lang="en-GB" sz="2800" b="1">
                <a:latin typeface="Times New Roman" pitchFamily="18" charset="0"/>
              </a:rPr>
              <a:t> =</a:t>
            </a:r>
            <a:r>
              <a:rPr lang="hu-HU" sz="2800" b="1">
                <a:latin typeface="Times New Roman" pitchFamily="18" charset="0"/>
              </a:rPr>
              <a:t>meg</a:t>
            </a:r>
            <a:r>
              <a:rPr lang="en-GB" sz="2800" b="1">
                <a:latin typeface="Times New Roman" pitchFamily="18" charset="0"/>
              </a:rPr>
              <a:t>m</a:t>
            </a:r>
            <a:r>
              <a:rPr lang="hu-HU" sz="2800" b="1">
                <a:latin typeface="Times New Roman" pitchFamily="18" charset="0"/>
              </a:rPr>
              <a:t>ért</a:t>
            </a:r>
            <a:endParaRPr lang="en-GB" sz="2800" b="1">
              <a:latin typeface="Times New Roman" pitchFamily="18" charset="0"/>
            </a:endParaRPr>
          </a:p>
        </p:txBody>
      </p:sp>
      <p:sp>
        <p:nvSpPr>
          <p:cNvPr id="153623" name="Rectangle 23"/>
          <p:cNvSpPr>
            <a:spLocks noChangeArrowheads="1"/>
          </p:cNvSpPr>
          <p:nvPr/>
        </p:nvSpPr>
        <p:spPr bwMode="auto">
          <a:xfrm>
            <a:off x="3124200" y="1157288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  <a:sym typeface="Symbol" pitchFamily="18" charset="2"/>
              </a:rPr>
              <a:t></a:t>
            </a:r>
            <a:r>
              <a:rPr lang="en-GB" sz="2800" b="1">
                <a:latin typeface="Times New Roman" pitchFamily="18" charset="0"/>
              </a:rPr>
              <a:t> = 180 - </a:t>
            </a:r>
            <a:r>
              <a:rPr lang="en-GB" sz="2800" b="1">
                <a:latin typeface="Symbol" pitchFamily="18" charset="2"/>
              </a:rPr>
              <a:t>d</a:t>
            </a:r>
          </a:p>
        </p:txBody>
      </p:sp>
      <p:sp>
        <p:nvSpPr>
          <p:cNvPr id="153624" name="Rectangle 24"/>
          <p:cNvSpPr>
            <a:spLocks noChangeArrowheads="1"/>
          </p:cNvSpPr>
          <p:nvPr/>
        </p:nvSpPr>
        <p:spPr bwMode="auto">
          <a:xfrm>
            <a:off x="5181600" y="1143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 </a:t>
            </a:r>
          </a:p>
        </p:txBody>
      </p:sp>
      <p:sp>
        <p:nvSpPr>
          <p:cNvPr id="153625" name="Rectangle 25"/>
          <p:cNvSpPr>
            <a:spLocks noChangeArrowheads="1"/>
          </p:cNvSpPr>
          <p:nvPr/>
        </p:nvSpPr>
        <p:spPr bwMode="auto">
          <a:xfrm>
            <a:off x="7161213" y="112553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  <a:sym typeface="Symbol" pitchFamily="18" charset="2"/>
              </a:rPr>
              <a:t></a:t>
            </a:r>
            <a:r>
              <a:rPr lang="en-GB" sz="2800" b="1">
                <a:latin typeface="Times New Roman" pitchFamily="18" charset="0"/>
              </a:rPr>
              <a:t> =</a:t>
            </a:r>
            <a:r>
              <a:rPr lang="hu-HU" sz="2800" b="1">
                <a:latin typeface="Times New Roman" pitchFamily="18" charset="0"/>
              </a:rPr>
              <a:t> </a:t>
            </a:r>
            <a:r>
              <a:rPr lang="en-GB" sz="2800" b="1">
                <a:latin typeface="Times New Roman" pitchFamily="18" charset="0"/>
                <a:sym typeface="Symbol" pitchFamily="18" charset="2"/>
              </a:rPr>
              <a:t></a:t>
            </a:r>
            <a:r>
              <a:rPr lang="hu-HU" sz="2800" b="1">
                <a:latin typeface="Times New Roman" pitchFamily="18" charset="0"/>
                <a:sym typeface="Symbol" pitchFamily="18" charset="2"/>
              </a:rPr>
              <a:t>’</a:t>
            </a:r>
            <a:r>
              <a:rPr lang="en-GB" sz="2800" b="1">
                <a:latin typeface="Times New Roman" pitchFamily="18" charset="0"/>
              </a:rPr>
              <a:t> </a:t>
            </a:r>
          </a:p>
        </p:txBody>
      </p:sp>
      <p:sp>
        <p:nvSpPr>
          <p:cNvPr id="48147" name="Rectangle 26"/>
          <p:cNvSpPr>
            <a:spLocks noChangeArrowheads="1"/>
          </p:cNvSpPr>
          <p:nvPr/>
        </p:nvSpPr>
        <p:spPr bwMode="auto">
          <a:xfrm>
            <a:off x="381000" y="152400"/>
            <a:ext cx="8305800" cy="946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A F</a:t>
            </a:r>
            <a:r>
              <a:rPr lang="hu-HU" sz="2800" b="1" baseline="-25000" dirty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súlyerő húzó- és nyíróerő komponens értékeinek kiszámítása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8" name="Line 27"/>
          <p:cNvSpPr>
            <a:spLocks noChangeShapeType="1"/>
          </p:cNvSpPr>
          <p:nvPr/>
        </p:nvSpPr>
        <p:spPr bwMode="auto">
          <a:xfrm>
            <a:off x="2687638" y="1447800"/>
            <a:ext cx="360362" cy="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8" name="Line 28"/>
          <p:cNvSpPr>
            <a:spLocks noChangeShapeType="1"/>
          </p:cNvSpPr>
          <p:nvPr/>
        </p:nvSpPr>
        <p:spPr bwMode="auto">
          <a:xfrm>
            <a:off x="4932363" y="1412875"/>
            <a:ext cx="360362" cy="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Rectangle 29"/>
          <p:cNvSpPr>
            <a:spLocks noChangeArrowheads="1"/>
          </p:cNvSpPr>
          <p:nvPr/>
        </p:nvSpPr>
        <p:spPr bwMode="auto">
          <a:xfrm>
            <a:off x="2514600" y="44196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G</a:t>
            </a:r>
            <a:endParaRPr lang="en-GB" sz="2800" b="1" baseline="-25000">
              <a:latin typeface="Times New Roman" pitchFamily="18" charset="0"/>
            </a:endParaRPr>
          </a:p>
        </p:txBody>
      </p:sp>
      <p:sp>
        <p:nvSpPr>
          <p:cNvPr id="153630" name="Rectangle 30"/>
          <p:cNvSpPr>
            <a:spLocks noChangeArrowheads="1"/>
          </p:cNvSpPr>
          <p:nvPr/>
        </p:nvSpPr>
        <p:spPr bwMode="auto">
          <a:xfrm>
            <a:off x="533400" y="1828800"/>
            <a:ext cx="268605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 err="1" smtClean="0">
                <a:latin typeface="Times New Roman" pitchFamily="18" charset="0"/>
              </a:rPr>
              <a:t>F</a:t>
            </a:r>
            <a:r>
              <a:rPr lang="hu-HU" sz="2800" b="1" baseline="-25000" dirty="0" err="1" smtClean="0">
                <a:latin typeface="Times New Roman" pitchFamily="18" charset="0"/>
              </a:rPr>
              <a:t>Gnyíró</a:t>
            </a:r>
            <a:r>
              <a:rPr lang="en-GB" sz="2800" b="1" dirty="0" smtClean="0">
                <a:latin typeface="Times New Roman" pitchFamily="18" charset="0"/>
              </a:rPr>
              <a:t> </a:t>
            </a:r>
            <a:r>
              <a:rPr lang="en-GB" sz="2800" b="1" dirty="0">
                <a:latin typeface="Times New Roman" pitchFamily="18" charset="0"/>
              </a:rPr>
              <a:t>= </a:t>
            </a:r>
            <a:r>
              <a:rPr lang="hu-HU" sz="2800" b="1" dirty="0">
                <a:latin typeface="Times New Roman" pitchFamily="18" charset="0"/>
              </a:rPr>
              <a:t>F</a:t>
            </a:r>
            <a:r>
              <a:rPr lang="hu-HU" sz="2800" b="1" baseline="-25000" dirty="0">
                <a:latin typeface="Times New Roman" pitchFamily="18" charset="0"/>
              </a:rPr>
              <a:t>G</a:t>
            </a:r>
            <a:r>
              <a:rPr lang="en-GB" sz="2800" b="1" baseline="-14000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cos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>
                <a:latin typeface="Symbol" pitchFamily="18" charset="2"/>
                <a:sym typeface="Symbol" pitchFamily="18" charset="2"/>
              </a:rPr>
              <a:t></a:t>
            </a:r>
          </a:p>
        </p:txBody>
      </p:sp>
      <p:sp>
        <p:nvSpPr>
          <p:cNvPr id="153631" name="Rectangle 31"/>
          <p:cNvSpPr>
            <a:spLocks noChangeArrowheads="1"/>
          </p:cNvSpPr>
          <p:nvPr/>
        </p:nvSpPr>
        <p:spPr bwMode="auto">
          <a:xfrm>
            <a:off x="3276599" y="1843088"/>
            <a:ext cx="277336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</a:rPr>
              <a:t> </a:t>
            </a:r>
            <a:r>
              <a:rPr lang="hu-HU" sz="2800" b="1" dirty="0" err="1" smtClean="0">
                <a:latin typeface="Times New Roman" pitchFamily="18" charset="0"/>
              </a:rPr>
              <a:t>F</a:t>
            </a:r>
            <a:r>
              <a:rPr lang="hu-HU" sz="2800" b="1" baseline="-25000" dirty="0" err="1" smtClean="0">
                <a:latin typeface="Times New Roman" pitchFamily="18" charset="0"/>
              </a:rPr>
              <a:t>Ghúzó</a:t>
            </a:r>
            <a:r>
              <a:rPr lang="en-GB" sz="2800" b="1" dirty="0" smtClean="0">
                <a:latin typeface="Times New Roman" pitchFamily="18" charset="0"/>
              </a:rPr>
              <a:t>= </a:t>
            </a:r>
            <a:r>
              <a:rPr lang="hu-HU" sz="2800" b="1" dirty="0">
                <a:latin typeface="Times New Roman" pitchFamily="18" charset="0"/>
              </a:rPr>
              <a:t>F</a:t>
            </a:r>
            <a:r>
              <a:rPr lang="hu-HU" sz="2800" b="1" baseline="-25000" dirty="0">
                <a:latin typeface="Times New Roman" pitchFamily="18" charset="0"/>
              </a:rPr>
              <a:t>G</a:t>
            </a:r>
            <a:r>
              <a:rPr lang="en-GB" sz="2800" b="1" dirty="0">
                <a:latin typeface="Times New Roman" pitchFamily="18" charset="0"/>
              </a:rPr>
              <a:t> sin </a:t>
            </a:r>
            <a:r>
              <a:rPr lang="en-GB" sz="2800" b="1" dirty="0">
                <a:latin typeface="Symbol" pitchFamily="18" charset="2"/>
                <a:sym typeface="Symbol" pitchFamily="18" charset="2"/>
              </a:rPr>
              <a:t></a:t>
            </a:r>
          </a:p>
        </p:txBody>
      </p:sp>
      <p:sp>
        <p:nvSpPr>
          <p:cNvPr id="48153" name="Rectangle 32"/>
          <p:cNvSpPr>
            <a:spLocks noChangeArrowheads="1"/>
          </p:cNvSpPr>
          <p:nvPr/>
        </p:nvSpPr>
        <p:spPr bwMode="auto">
          <a:xfrm>
            <a:off x="3779838" y="4582001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 err="1">
                <a:latin typeface="Times New Roman" pitchFamily="18" charset="0"/>
              </a:rPr>
              <a:t>F</a:t>
            </a:r>
            <a:r>
              <a:rPr lang="hu-HU" sz="2800" b="1" baseline="-25000" dirty="0" err="1">
                <a:latin typeface="Times New Roman" pitchFamily="18" charset="0"/>
              </a:rPr>
              <a:t>Gny</a:t>
            </a:r>
            <a:endParaRPr lang="en-GB" sz="2800" b="1" baseline="-25000" dirty="0">
              <a:latin typeface="Times New Roman" pitchFamily="18" charset="0"/>
            </a:endParaRPr>
          </a:p>
        </p:txBody>
      </p:sp>
      <p:sp>
        <p:nvSpPr>
          <p:cNvPr id="48154" name="Rectangle 33"/>
          <p:cNvSpPr>
            <a:spLocks noChangeArrowheads="1"/>
          </p:cNvSpPr>
          <p:nvPr/>
        </p:nvSpPr>
        <p:spPr bwMode="auto">
          <a:xfrm>
            <a:off x="2124075" y="33416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Gh</a:t>
            </a:r>
            <a:endParaRPr lang="en-GB" sz="2800" b="1" baseline="-25000">
              <a:latin typeface="Times New Roman" pitchFamily="18" charset="0"/>
            </a:endParaRPr>
          </a:p>
        </p:txBody>
      </p:sp>
      <p:sp>
        <p:nvSpPr>
          <p:cNvPr id="48155" name="Line 34"/>
          <p:cNvSpPr>
            <a:spLocks noChangeShapeType="1"/>
          </p:cNvSpPr>
          <p:nvPr/>
        </p:nvSpPr>
        <p:spPr bwMode="auto">
          <a:xfrm flipH="1">
            <a:off x="2611438" y="3830638"/>
            <a:ext cx="512762" cy="436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Line 35"/>
          <p:cNvSpPr>
            <a:spLocks noChangeShapeType="1"/>
          </p:cNvSpPr>
          <p:nvPr/>
        </p:nvSpPr>
        <p:spPr bwMode="auto">
          <a:xfrm flipV="1">
            <a:off x="3124200" y="244475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6" name="Text Box 36"/>
          <p:cNvSpPr txBox="1">
            <a:spLocks noChangeArrowheads="1"/>
          </p:cNvSpPr>
          <p:nvPr/>
        </p:nvSpPr>
        <p:spPr bwMode="auto">
          <a:xfrm>
            <a:off x="3348038" y="34639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</a:t>
            </a:r>
            <a:r>
              <a:rPr lang="hu-HU" sz="2000" b="1">
                <a:sym typeface="Symbol" pitchFamily="18" charset="2"/>
              </a:rPr>
              <a:t>’</a:t>
            </a:r>
            <a:endParaRPr lang="en-US" sz="2000" b="1">
              <a:sym typeface="Symbol" pitchFamily="18" charset="2"/>
            </a:endParaRPr>
          </a:p>
        </p:txBody>
      </p:sp>
      <p:sp>
        <p:nvSpPr>
          <p:cNvPr id="48158" name="Line 37"/>
          <p:cNvSpPr>
            <a:spLocks noChangeShapeType="1"/>
          </p:cNvSpPr>
          <p:nvPr/>
        </p:nvSpPr>
        <p:spPr bwMode="auto">
          <a:xfrm>
            <a:off x="4859338" y="2813050"/>
            <a:ext cx="30972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8" name="Line 38"/>
          <p:cNvSpPr>
            <a:spLocks noChangeShapeType="1"/>
          </p:cNvSpPr>
          <p:nvPr/>
        </p:nvSpPr>
        <p:spPr bwMode="auto">
          <a:xfrm flipV="1">
            <a:off x="2195513" y="4437063"/>
            <a:ext cx="1512887" cy="1152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9" name="Line 39"/>
          <p:cNvSpPr>
            <a:spLocks noChangeShapeType="1"/>
          </p:cNvSpPr>
          <p:nvPr/>
        </p:nvSpPr>
        <p:spPr bwMode="auto">
          <a:xfrm flipH="1">
            <a:off x="2555875" y="3859213"/>
            <a:ext cx="576263" cy="433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40" name="Line 40"/>
          <p:cNvSpPr>
            <a:spLocks noChangeShapeType="1"/>
          </p:cNvSpPr>
          <p:nvPr/>
        </p:nvSpPr>
        <p:spPr bwMode="auto">
          <a:xfrm flipV="1">
            <a:off x="2124075" y="2349500"/>
            <a:ext cx="3024188" cy="22320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41" name="Rectangle 41"/>
          <p:cNvSpPr>
            <a:spLocks noChangeArrowheads="1"/>
          </p:cNvSpPr>
          <p:nvPr/>
        </p:nvSpPr>
        <p:spPr bwMode="auto">
          <a:xfrm>
            <a:off x="5364163" y="112553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Symbol" pitchFamily="18" charset="2"/>
                <a:sym typeface="Symbol" pitchFamily="18" charset="2"/>
              </a:rPr>
              <a:t> </a:t>
            </a:r>
            <a:r>
              <a:rPr lang="en-GB" sz="2800" b="1">
                <a:sym typeface="Symbol" pitchFamily="18" charset="2"/>
              </a:rPr>
              <a:t></a:t>
            </a:r>
            <a:r>
              <a:rPr lang="en-GB" sz="2800" b="1">
                <a:latin typeface="Times New Roman" pitchFamily="18" charset="0"/>
              </a:rPr>
              <a:t> =</a:t>
            </a:r>
            <a:r>
              <a:rPr lang="hu-HU" sz="2800" b="1">
                <a:latin typeface="Times New Roman" pitchFamily="18" charset="0"/>
              </a:rPr>
              <a:t> </a:t>
            </a:r>
            <a:r>
              <a:rPr lang="en-GB" sz="2800" b="1">
                <a:latin typeface="Times New Roman" pitchFamily="18" charset="0"/>
                <a:sym typeface="Symbol" pitchFamily="18" charset="2"/>
              </a:rPr>
              <a:t></a:t>
            </a:r>
            <a:r>
              <a:rPr lang="hu-HU" sz="2800" b="1">
                <a:latin typeface="Times New Roman" pitchFamily="18" charset="0"/>
                <a:sym typeface="Symbol" pitchFamily="18" charset="2"/>
              </a:rPr>
              <a:t>’</a:t>
            </a:r>
            <a:r>
              <a:rPr lang="en-GB" sz="2800" b="1">
                <a:latin typeface="Times New Roman" pitchFamily="18" charset="0"/>
              </a:rPr>
              <a:t> </a:t>
            </a:r>
          </a:p>
        </p:txBody>
      </p:sp>
      <p:sp>
        <p:nvSpPr>
          <p:cNvPr id="153654" name="AutoShape 54"/>
          <p:cNvSpPr>
            <a:spLocks noChangeArrowheads="1"/>
          </p:cNvSpPr>
          <p:nvPr/>
        </p:nvSpPr>
        <p:spPr bwMode="auto">
          <a:xfrm rot="8503922">
            <a:off x="3246438" y="3522663"/>
            <a:ext cx="863600" cy="692150"/>
          </a:xfrm>
          <a:prstGeom prst="rtTriangle">
            <a:avLst/>
          </a:prstGeom>
          <a:gradFill rotWithShape="1">
            <a:gsLst>
              <a:gs pos="0">
                <a:srgbClr val="66FF66">
                  <a:alpha val="50000"/>
                </a:srgbClr>
              </a:gs>
              <a:gs pos="100000">
                <a:srgbClr val="68FF68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3655" name="AutoShape 55"/>
          <p:cNvSpPr>
            <a:spLocks noChangeArrowheads="1"/>
          </p:cNvSpPr>
          <p:nvPr/>
        </p:nvSpPr>
        <p:spPr bwMode="auto">
          <a:xfrm rot="9779770">
            <a:off x="3203575" y="3724275"/>
            <a:ext cx="863600" cy="692150"/>
          </a:xfrm>
          <a:prstGeom prst="rtTriangle">
            <a:avLst/>
          </a:prstGeom>
          <a:gradFill rotWithShape="1">
            <a:gsLst>
              <a:gs pos="0">
                <a:srgbClr val="66FF66">
                  <a:alpha val="50000"/>
                </a:srgbClr>
              </a:gs>
              <a:gs pos="100000">
                <a:srgbClr val="68FF68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3656" name="AutoShape 56"/>
          <p:cNvSpPr>
            <a:spLocks noChangeArrowheads="1"/>
          </p:cNvSpPr>
          <p:nvPr/>
        </p:nvSpPr>
        <p:spPr bwMode="auto">
          <a:xfrm rot="-9538884">
            <a:off x="2987675" y="3975100"/>
            <a:ext cx="863600" cy="692150"/>
          </a:xfrm>
          <a:prstGeom prst="rtTriangle">
            <a:avLst/>
          </a:prstGeom>
          <a:gradFill rotWithShape="1">
            <a:gsLst>
              <a:gs pos="0">
                <a:srgbClr val="66FF66">
                  <a:alpha val="50000"/>
                </a:srgbClr>
              </a:gs>
              <a:gs pos="100000">
                <a:srgbClr val="68FF68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3657" name="AutoShape 57"/>
          <p:cNvSpPr>
            <a:spLocks noChangeArrowheads="1"/>
          </p:cNvSpPr>
          <p:nvPr/>
        </p:nvSpPr>
        <p:spPr bwMode="auto">
          <a:xfrm rot="-7727699">
            <a:off x="2700338" y="4033838"/>
            <a:ext cx="863600" cy="692150"/>
          </a:xfrm>
          <a:prstGeom prst="rtTriangle">
            <a:avLst/>
          </a:prstGeom>
          <a:gradFill rotWithShape="1">
            <a:gsLst>
              <a:gs pos="0">
                <a:srgbClr val="66FF66">
                  <a:alpha val="50000"/>
                </a:srgbClr>
              </a:gs>
              <a:gs pos="100000">
                <a:srgbClr val="68FF68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22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3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53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"/>
                                        <p:tgtEl>
                                          <p:spTgt spid="153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"/>
                                        <p:tgtEl>
                                          <p:spTgt spid="15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"/>
                                        <p:tgtEl>
                                          <p:spTgt spid="153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15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000"/>
                                        <p:tgtEl>
                                          <p:spTgt spid="15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00" fill="hold"/>
                                        <p:tgtEl>
                                          <p:spTgt spid="153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153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06302 0.0842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" fill="hold"/>
                                        <p:tgtEl>
                                          <p:spTgt spid="153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" fill="hold"/>
                                        <p:tgtEl>
                                          <p:spTgt spid="153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2" grpId="0" animBg="1"/>
      <p:bldP spid="153614" grpId="0" animBg="1"/>
      <p:bldP spid="153617" grpId="0" animBg="1"/>
      <p:bldP spid="153620" grpId="0"/>
      <p:bldP spid="153623" grpId="0"/>
      <p:bldP spid="153624" grpId="0" build="p" autoUpdateAnimBg="0" advAuto="0"/>
      <p:bldP spid="153625" grpId="0" build="p" autoUpdateAnimBg="0" advAuto="0"/>
      <p:bldP spid="153628" grpId="0" animBg="1"/>
      <p:bldP spid="153630" grpId="0" build="p" autoUpdateAnimBg="0" advAuto="0"/>
      <p:bldP spid="153631" grpId="0" build="p" autoUpdateAnimBg="0"/>
      <p:bldP spid="153636" grpId="0"/>
      <p:bldP spid="153638" grpId="0" animBg="1"/>
      <p:bldP spid="153639" grpId="0" animBg="1"/>
      <p:bldP spid="153639" grpId="1" animBg="1"/>
      <p:bldP spid="153640" grpId="0" animBg="1"/>
      <p:bldP spid="153641" grpId="0" build="p" autoUpdateAnimBg="0" advAuto="0"/>
      <p:bldP spid="153654" grpId="0" animBg="1"/>
      <p:bldP spid="153655" grpId="0" animBg="1"/>
      <p:bldP spid="153655" grpId="1" animBg="1"/>
      <p:bldP spid="153656" grpId="0" animBg="1"/>
      <p:bldP spid="153656" grpId="1" animBg="1"/>
      <p:bldP spid="1536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5"/>
          <p:cNvSpPr>
            <a:spLocks noChangeArrowheads="1"/>
          </p:cNvSpPr>
          <p:nvPr/>
        </p:nvSpPr>
        <p:spPr bwMode="auto">
          <a:xfrm flipV="1">
            <a:off x="5638800" y="2820988"/>
            <a:ext cx="330200" cy="328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03350" y="1341438"/>
            <a:ext cx="5618163" cy="1825625"/>
            <a:chOff x="884" y="845"/>
            <a:chExt cx="3539" cy="1150"/>
          </a:xfrm>
        </p:grpSpPr>
        <p:sp>
          <p:nvSpPr>
            <p:cNvPr id="49164" name="Line 10"/>
            <p:cNvSpPr>
              <a:spLocks noChangeShapeType="1"/>
            </p:cNvSpPr>
            <p:nvPr/>
          </p:nvSpPr>
          <p:spPr bwMode="auto">
            <a:xfrm>
              <a:off x="2426" y="1979"/>
              <a:ext cx="195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884" y="845"/>
              <a:ext cx="3539" cy="1150"/>
              <a:chOff x="884" y="845"/>
              <a:chExt cx="3539" cy="1150"/>
            </a:xfrm>
          </p:grpSpPr>
          <p:sp>
            <p:nvSpPr>
              <p:cNvPr id="49166" name="Oval 7"/>
              <p:cNvSpPr>
                <a:spLocks noChangeArrowheads="1"/>
              </p:cNvSpPr>
              <p:nvPr/>
            </p:nvSpPr>
            <p:spPr bwMode="auto">
              <a:xfrm flipV="1">
                <a:off x="2167" y="1788"/>
                <a:ext cx="208" cy="207"/>
              </a:xfrm>
              <a:prstGeom prst="ellipse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9167" name="Line 8"/>
              <p:cNvSpPr>
                <a:spLocks noChangeShapeType="1"/>
              </p:cNvSpPr>
              <p:nvPr/>
            </p:nvSpPr>
            <p:spPr bwMode="auto">
              <a:xfrm flipH="1" flipV="1">
                <a:off x="884" y="845"/>
                <a:ext cx="1379" cy="10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8" name="Line 9"/>
              <p:cNvSpPr>
                <a:spLocks noChangeShapeType="1"/>
              </p:cNvSpPr>
              <p:nvPr/>
            </p:nvSpPr>
            <p:spPr bwMode="auto">
              <a:xfrm flipH="1">
                <a:off x="2276" y="1901"/>
                <a:ext cx="214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9" name="Oval 6"/>
              <p:cNvSpPr>
                <a:spLocks noChangeArrowheads="1"/>
              </p:cNvSpPr>
              <p:nvPr/>
            </p:nvSpPr>
            <p:spPr bwMode="auto">
              <a:xfrm flipV="1">
                <a:off x="1255" y="1101"/>
                <a:ext cx="208" cy="207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146445" name="Line 13"/>
          <p:cNvSpPr>
            <a:spLocks noChangeShapeType="1"/>
          </p:cNvSpPr>
          <p:nvPr/>
        </p:nvSpPr>
        <p:spPr bwMode="auto">
          <a:xfrm>
            <a:off x="2124075" y="1916113"/>
            <a:ext cx="617538" cy="433387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46" name="Line 14"/>
          <p:cNvSpPr>
            <a:spLocks noChangeShapeType="1"/>
          </p:cNvSpPr>
          <p:nvPr/>
        </p:nvSpPr>
        <p:spPr bwMode="auto">
          <a:xfrm>
            <a:off x="2132013" y="1916113"/>
            <a:ext cx="0" cy="11223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 flipH="1">
            <a:off x="1619250" y="1916113"/>
            <a:ext cx="512763" cy="7207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16"/>
          <p:cNvSpPr>
            <a:spLocks noChangeShapeType="1"/>
          </p:cNvSpPr>
          <p:nvPr/>
        </p:nvSpPr>
        <p:spPr bwMode="auto">
          <a:xfrm flipV="1">
            <a:off x="3132138" y="2203450"/>
            <a:ext cx="1008062" cy="1441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Text Box 18"/>
          <p:cNvSpPr txBox="1">
            <a:spLocks noChangeArrowheads="1"/>
          </p:cNvSpPr>
          <p:nvPr/>
        </p:nvSpPr>
        <p:spPr bwMode="auto">
          <a:xfrm>
            <a:off x="3995738" y="1720850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i="1"/>
              <a:t>Transzverzális sík </a:t>
            </a:r>
            <a:endParaRPr lang="en-US" i="1"/>
          </a:p>
        </p:txBody>
      </p:sp>
      <p:sp>
        <p:nvSpPr>
          <p:cNvPr id="146451" name="Text Box 19"/>
          <p:cNvSpPr txBox="1">
            <a:spLocks noChangeArrowheads="1"/>
          </p:cNvSpPr>
          <p:nvPr/>
        </p:nvSpPr>
        <p:spPr bwMode="auto">
          <a:xfrm>
            <a:off x="1908175" y="3213100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i="1" dirty="0">
                <a:solidFill>
                  <a:srgbClr val="CC0000"/>
                </a:solidFill>
              </a:rPr>
              <a:t>F</a:t>
            </a:r>
            <a:r>
              <a:rPr lang="hu-HU" sz="2400" b="1" i="1" baseline="-25000" dirty="0">
                <a:solidFill>
                  <a:srgbClr val="CC0000"/>
                </a:solidFill>
              </a:rPr>
              <a:t>G</a:t>
            </a:r>
            <a:endParaRPr lang="en-US" sz="2400" b="1" i="1" baseline="-25000" dirty="0">
              <a:solidFill>
                <a:srgbClr val="CC0000"/>
              </a:solidFill>
            </a:endParaRPr>
          </a:p>
        </p:txBody>
      </p:sp>
      <p:sp>
        <p:nvSpPr>
          <p:cNvPr id="146452" name="Text Box 20"/>
          <p:cNvSpPr txBox="1">
            <a:spLocks noChangeArrowheads="1"/>
          </p:cNvSpPr>
          <p:nvPr/>
        </p:nvSpPr>
        <p:spPr bwMode="auto">
          <a:xfrm>
            <a:off x="1116013" y="2060575"/>
            <a:ext cx="86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i="1">
                <a:solidFill>
                  <a:srgbClr val="000099"/>
                </a:solidFill>
              </a:rPr>
              <a:t>F</a:t>
            </a:r>
            <a:r>
              <a:rPr lang="hu-HU" sz="2400" b="1" i="1" baseline="-25000">
                <a:solidFill>
                  <a:srgbClr val="000099"/>
                </a:solidFill>
              </a:rPr>
              <a:t>Gny</a:t>
            </a:r>
            <a:endParaRPr lang="en-US" sz="2400" b="1" i="1" baseline="-25000">
              <a:solidFill>
                <a:srgbClr val="000099"/>
              </a:solidFill>
            </a:endParaRPr>
          </a:p>
        </p:txBody>
      </p:sp>
      <p:sp>
        <p:nvSpPr>
          <p:cNvPr id="146453" name="Text Box 21"/>
          <p:cNvSpPr txBox="1">
            <a:spLocks noChangeArrowheads="1"/>
          </p:cNvSpPr>
          <p:nvPr/>
        </p:nvSpPr>
        <p:spPr bwMode="auto">
          <a:xfrm>
            <a:off x="2492535" y="1707654"/>
            <a:ext cx="16476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b="1" i="1" dirty="0" err="1" smtClean="0">
                <a:solidFill>
                  <a:srgbClr val="00B050"/>
                </a:solidFill>
              </a:rPr>
              <a:t>F</a:t>
            </a:r>
            <a:r>
              <a:rPr lang="hu-HU" sz="2400" b="1" i="1" baseline="-25000" dirty="0" err="1" smtClean="0">
                <a:solidFill>
                  <a:srgbClr val="00B050"/>
                </a:solidFill>
              </a:rPr>
              <a:t>Gkompressziós</a:t>
            </a:r>
            <a:endParaRPr lang="en-US" sz="2400" b="1" i="1" baseline="-25000" dirty="0">
              <a:solidFill>
                <a:srgbClr val="00B05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19250" y="400646"/>
            <a:ext cx="629031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/>
              <a:t>F</a:t>
            </a:r>
            <a:r>
              <a:rPr lang="hu-HU" sz="2800" baseline="-25000" dirty="0" smtClean="0"/>
              <a:t>G</a:t>
            </a:r>
            <a:r>
              <a:rPr lang="hu-HU" sz="2800" dirty="0" smtClean="0"/>
              <a:t> felbontása nyíró és kompressziós erőre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4301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5" grpId="0" animBg="1"/>
      <p:bldP spid="146446" grpId="0" animBg="1"/>
      <p:bldP spid="146447" grpId="0" animBg="1"/>
      <p:bldP spid="146451" grpId="0" autoUpdateAnimBg="0"/>
      <p:bldP spid="146452" grpId="0" autoUpdateAnimBg="0"/>
      <p:bldP spid="14645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82838" y="2593975"/>
            <a:ext cx="5618162" cy="1825625"/>
            <a:chOff x="1501" y="1634"/>
            <a:chExt cx="3539" cy="1150"/>
          </a:xfrm>
        </p:grpSpPr>
        <p:sp>
          <p:nvSpPr>
            <p:cNvPr id="50200" name="Oval 4"/>
            <p:cNvSpPr>
              <a:spLocks noChangeArrowheads="1"/>
            </p:cNvSpPr>
            <p:nvPr/>
          </p:nvSpPr>
          <p:spPr bwMode="auto">
            <a:xfrm>
              <a:off x="4169" y="1645"/>
              <a:ext cx="208" cy="207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01" name="Oval 5"/>
            <p:cNvSpPr>
              <a:spLocks noChangeArrowheads="1"/>
            </p:cNvSpPr>
            <p:nvPr/>
          </p:nvSpPr>
          <p:spPr bwMode="auto">
            <a:xfrm>
              <a:off x="1872" y="2289"/>
              <a:ext cx="208" cy="207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02" name="Oval 6"/>
            <p:cNvSpPr>
              <a:spLocks noChangeArrowheads="1"/>
            </p:cNvSpPr>
            <p:nvPr/>
          </p:nvSpPr>
          <p:spPr bwMode="auto">
            <a:xfrm>
              <a:off x="2784" y="1634"/>
              <a:ext cx="208" cy="207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03" name="Line 7"/>
            <p:cNvSpPr>
              <a:spLocks noChangeShapeType="1"/>
            </p:cNvSpPr>
            <p:nvPr/>
          </p:nvSpPr>
          <p:spPr bwMode="auto">
            <a:xfrm flipH="1">
              <a:off x="1501" y="1741"/>
              <a:ext cx="1379" cy="10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4" name="Line 8"/>
            <p:cNvSpPr>
              <a:spLocks noChangeShapeType="1"/>
            </p:cNvSpPr>
            <p:nvPr/>
          </p:nvSpPr>
          <p:spPr bwMode="auto">
            <a:xfrm>
              <a:off x="2893" y="1728"/>
              <a:ext cx="21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817" name="Line 9"/>
          <p:cNvSpPr>
            <a:spLocks noChangeShapeType="1"/>
          </p:cNvSpPr>
          <p:nvPr/>
        </p:nvSpPr>
        <p:spPr bwMode="auto">
          <a:xfrm flipH="1">
            <a:off x="3221038" y="3810000"/>
            <a:ext cx="13509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>
            <a:off x="3124200" y="3830638"/>
            <a:ext cx="0" cy="1122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Rectangle 11"/>
          <p:cNvSpPr>
            <a:spLocks noChangeArrowheads="1"/>
          </p:cNvSpPr>
          <p:nvPr/>
        </p:nvSpPr>
        <p:spPr bwMode="auto">
          <a:xfrm>
            <a:off x="718820" y="152400"/>
            <a:ext cx="7239000" cy="5191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Az izomerő (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2800" b="1" baseline="-1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kiszámítása a </a:t>
            </a:r>
            <a:r>
              <a:rPr lang="hu-HU" sz="2800" b="1" dirty="0" err="1" smtClean="0">
                <a:latin typeface="Times New Roman" pitchFamily="18" charset="0"/>
                <a:cs typeface="Times New Roman" pitchFamily="18" charset="0"/>
              </a:rPr>
              <a:t>quadricepsben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2514600" y="41290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G</a:t>
            </a:r>
            <a:endParaRPr lang="en-GB" sz="2800" b="1" i="1" baseline="-25000">
              <a:latin typeface="Times New Roman" pitchFamily="18" charset="0"/>
            </a:endParaRPr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 flipV="1">
            <a:off x="3973513" y="1687513"/>
            <a:ext cx="817562" cy="150336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>
            <a:off x="4572000" y="2763838"/>
            <a:ext cx="0" cy="10461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3581400" y="38862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i="1">
                <a:latin typeface="Times New Roman" pitchFamily="18" charset="0"/>
              </a:rPr>
              <a:t>k</a:t>
            </a:r>
            <a:r>
              <a:rPr lang="en-GB" sz="2800" b="1" i="1" baseline="-10000">
                <a:latin typeface="Times New Roman" pitchFamily="18" charset="0"/>
              </a:rPr>
              <a:t>G</a:t>
            </a:r>
          </a:p>
        </p:txBody>
      </p:sp>
      <p:sp>
        <p:nvSpPr>
          <p:cNvPr id="119824" name="Rectangle 16"/>
          <p:cNvSpPr>
            <a:spLocks noChangeArrowheads="1"/>
          </p:cNvSpPr>
          <p:nvPr/>
        </p:nvSpPr>
        <p:spPr bwMode="auto">
          <a:xfrm>
            <a:off x="4787900" y="119697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endParaRPr lang="en-GB" sz="2800" b="1" i="1" baseline="-25000">
              <a:latin typeface="Times New Roman" pitchFamily="18" charset="0"/>
            </a:endParaRPr>
          </a:p>
        </p:txBody>
      </p:sp>
      <p:sp>
        <p:nvSpPr>
          <p:cNvPr id="119825" name="Line 17"/>
          <p:cNvSpPr>
            <a:spLocks noChangeShapeType="1"/>
          </p:cNvSpPr>
          <p:nvPr/>
        </p:nvSpPr>
        <p:spPr bwMode="auto">
          <a:xfrm flipH="1" flipV="1">
            <a:off x="4354513" y="2601913"/>
            <a:ext cx="207962" cy="1317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4343400" y="2071688"/>
            <a:ext cx="80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i="1">
                <a:latin typeface="Times New Roman" pitchFamily="18" charset="0"/>
              </a:rPr>
              <a:t>k</a:t>
            </a:r>
            <a:r>
              <a:rPr lang="hu-HU" sz="2800" b="1" i="1" baseline="-10000">
                <a:latin typeface="Times New Roman" pitchFamily="18" charset="0"/>
              </a:rPr>
              <a:t>i</a:t>
            </a:r>
            <a:endParaRPr lang="en-GB" sz="2800" b="1" i="1" baseline="-10000">
              <a:latin typeface="Times New Roman" pitchFamily="18" charset="0"/>
            </a:endParaRPr>
          </a:p>
        </p:txBody>
      </p:sp>
      <p:sp>
        <p:nvSpPr>
          <p:cNvPr id="119827" name="Rectangle 19"/>
          <p:cNvSpPr>
            <a:spLocks noChangeArrowheads="1"/>
          </p:cNvSpPr>
          <p:nvPr/>
        </p:nvSpPr>
        <p:spPr bwMode="auto">
          <a:xfrm>
            <a:off x="457200" y="914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i="1" dirty="0">
                <a:latin typeface="Times New Roman" pitchFamily="18" charset="0"/>
              </a:rPr>
              <a:t> </a:t>
            </a:r>
            <a:r>
              <a:rPr lang="hu-HU" sz="2800" b="1" i="1" dirty="0">
                <a:latin typeface="Times New Roman" pitchFamily="18" charset="0"/>
              </a:rPr>
              <a:t>F</a:t>
            </a:r>
            <a:r>
              <a:rPr lang="hu-HU" sz="2800" b="1" i="1" baseline="-25000" dirty="0">
                <a:latin typeface="Times New Roman" pitchFamily="18" charset="0"/>
              </a:rPr>
              <a:t>G</a:t>
            </a:r>
            <a:r>
              <a:rPr lang="hu-HU" sz="2800" b="1" i="1" dirty="0">
                <a:latin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u-H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sz="2800" b="1" i="1" baseline="-20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2400" i="1" baseline="-20000" dirty="0" smtClean="0">
                <a:latin typeface="Times New Roman" pitchFamily="18" charset="0"/>
              </a:rPr>
              <a:t> </a:t>
            </a:r>
            <a:r>
              <a:rPr lang="en-GB" sz="2400" i="1" dirty="0">
                <a:latin typeface="Times New Roman" pitchFamily="18" charset="0"/>
              </a:rPr>
              <a:t>= </a:t>
            </a:r>
            <a:r>
              <a:rPr lang="hu-HU" sz="2800" b="1" i="1" dirty="0">
                <a:latin typeface="Times New Roman" pitchFamily="18" charset="0"/>
              </a:rPr>
              <a:t>F</a:t>
            </a:r>
            <a:r>
              <a:rPr lang="hu-HU" sz="2800" b="1" i="1" baseline="-25000" dirty="0">
                <a:latin typeface="Times New Roman" pitchFamily="18" charset="0"/>
              </a:rPr>
              <a:t>i</a:t>
            </a:r>
            <a:r>
              <a:rPr lang="hu-HU" sz="2800" b="1" i="1" dirty="0">
                <a:latin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u-H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i="1" dirty="0">
                <a:latin typeface="Times New Roman" pitchFamily="18" charset="0"/>
              </a:rPr>
              <a:t>k</a:t>
            </a:r>
            <a:r>
              <a:rPr lang="hu-HU" sz="2800" b="1" i="1" baseline="-25000" dirty="0">
                <a:latin typeface="Times New Roman" pitchFamily="18" charset="0"/>
              </a:rPr>
              <a:t>i</a:t>
            </a:r>
            <a:r>
              <a:rPr lang="en-GB" sz="2800" b="1" i="1" dirty="0">
                <a:latin typeface="Times New Roman" pitchFamily="18" charset="0"/>
              </a:rPr>
              <a:t> </a:t>
            </a:r>
            <a:r>
              <a:rPr lang="en-GB" sz="2400" i="1" dirty="0">
                <a:latin typeface="Times New Roman" pitchFamily="18" charset="0"/>
              </a:rPr>
              <a:t> </a:t>
            </a:r>
          </a:p>
        </p:txBody>
      </p:sp>
      <p:sp>
        <p:nvSpPr>
          <p:cNvPr id="119828" name="Rectangle 20"/>
          <p:cNvSpPr>
            <a:spLocks noChangeArrowheads="1"/>
          </p:cNvSpPr>
          <p:nvPr/>
        </p:nvSpPr>
        <p:spPr bwMode="auto">
          <a:xfrm>
            <a:off x="381000" y="1524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i="1">
                <a:latin typeface="Times New Roman" pitchFamily="18" charset="0"/>
              </a:rPr>
              <a:t> </a:t>
            </a:r>
            <a:r>
              <a:rPr lang="en-GB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r>
              <a:rPr lang="en-GB" sz="2800" b="1" i="1" baseline="-12000">
                <a:latin typeface="Times New Roman" pitchFamily="18" charset="0"/>
              </a:rPr>
              <a:t> </a:t>
            </a:r>
            <a:r>
              <a:rPr lang="en-GB" sz="2400" i="1">
                <a:latin typeface="Times New Roman" pitchFamily="18" charset="0"/>
              </a:rPr>
              <a:t> = </a:t>
            </a: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G</a:t>
            </a:r>
            <a:r>
              <a:rPr lang="hu-H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i="1" baseline="-12000">
                <a:latin typeface="Times New Roman" pitchFamily="18" charset="0"/>
              </a:rPr>
              <a:t>  </a:t>
            </a:r>
            <a:r>
              <a:rPr lang="hu-HU" sz="2800" b="1" i="1">
                <a:latin typeface="Times New Roman" pitchFamily="18" charset="0"/>
              </a:rPr>
              <a:t>k</a:t>
            </a:r>
            <a:r>
              <a:rPr lang="en-GB" sz="2800" b="1" i="1" baseline="-10000">
                <a:latin typeface="Times New Roman" pitchFamily="18" charset="0"/>
              </a:rPr>
              <a:t>G</a:t>
            </a:r>
            <a:r>
              <a:rPr lang="en-GB" sz="2400" i="1">
                <a:latin typeface="Times New Roman" pitchFamily="18" charset="0"/>
              </a:rPr>
              <a:t> </a:t>
            </a:r>
            <a:r>
              <a:rPr lang="en-GB" sz="2800" b="1" i="1">
                <a:latin typeface="Times New Roman" pitchFamily="18" charset="0"/>
              </a:rPr>
              <a:t>/</a:t>
            </a:r>
            <a:r>
              <a:rPr lang="en-GB" sz="2800" b="1" i="1" baseline="-12000">
                <a:latin typeface="Times New Roman" pitchFamily="18" charset="0"/>
              </a:rPr>
              <a:t> </a:t>
            </a:r>
            <a:r>
              <a:rPr lang="hu-HU" sz="2800" b="1" i="1">
                <a:latin typeface="Times New Roman" pitchFamily="18" charset="0"/>
              </a:rPr>
              <a:t>k</a:t>
            </a:r>
            <a:r>
              <a:rPr lang="hu-HU" sz="2800" b="1" i="1" baseline="-10000">
                <a:latin typeface="Times New Roman" pitchFamily="18" charset="0"/>
              </a:rPr>
              <a:t>i</a:t>
            </a:r>
            <a:r>
              <a:rPr lang="en-GB" sz="2400" i="1">
                <a:latin typeface="Times New Roman" pitchFamily="18" charset="0"/>
              </a:rPr>
              <a:t> 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364163" y="4397375"/>
            <a:ext cx="3603625" cy="1479550"/>
            <a:chOff x="3470" y="2679"/>
            <a:chExt cx="2270" cy="932"/>
          </a:xfrm>
        </p:grpSpPr>
        <p:sp>
          <p:nvSpPr>
            <p:cNvPr id="50193" name="Line 22"/>
            <p:cNvSpPr>
              <a:spLocks noChangeShapeType="1"/>
            </p:cNvSpPr>
            <p:nvPr/>
          </p:nvSpPr>
          <p:spPr bwMode="auto">
            <a:xfrm>
              <a:off x="4241" y="2795"/>
              <a:ext cx="453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Line 23"/>
            <p:cNvSpPr>
              <a:spLocks noChangeShapeType="1"/>
            </p:cNvSpPr>
            <p:nvPr/>
          </p:nvSpPr>
          <p:spPr bwMode="auto">
            <a:xfrm flipV="1">
              <a:off x="3742" y="2976"/>
              <a:ext cx="272" cy="227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 rot="3405222">
              <a:off x="3787" y="2568"/>
              <a:ext cx="726" cy="1360"/>
              <a:chOff x="1973" y="1344"/>
              <a:chExt cx="1103" cy="2298"/>
            </a:xfrm>
          </p:grpSpPr>
          <p:sp>
            <p:nvSpPr>
              <p:cNvPr id="50197" name="Freeform 25"/>
              <p:cNvSpPr>
                <a:spLocks/>
              </p:cNvSpPr>
              <p:nvPr/>
            </p:nvSpPr>
            <p:spPr bwMode="auto">
              <a:xfrm rot="1254528">
                <a:off x="2199" y="1344"/>
                <a:ext cx="877" cy="1179"/>
              </a:xfrm>
              <a:custGeom>
                <a:avLst/>
                <a:gdLst>
                  <a:gd name="T0" fmla="*/ 409 w 877"/>
                  <a:gd name="T1" fmla="*/ 30 h 1179"/>
                  <a:gd name="T2" fmla="*/ 318 w 877"/>
                  <a:gd name="T3" fmla="*/ 211 h 1179"/>
                  <a:gd name="T4" fmla="*/ 227 w 877"/>
                  <a:gd name="T5" fmla="*/ 347 h 1179"/>
                  <a:gd name="T6" fmla="*/ 46 w 877"/>
                  <a:gd name="T7" fmla="*/ 438 h 1179"/>
                  <a:gd name="T8" fmla="*/ 0 w 877"/>
                  <a:gd name="T9" fmla="*/ 710 h 1179"/>
                  <a:gd name="T10" fmla="*/ 46 w 877"/>
                  <a:gd name="T11" fmla="*/ 891 h 1179"/>
                  <a:gd name="T12" fmla="*/ 136 w 877"/>
                  <a:gd name="T13" fmla="*/ 982 h 1179"/>
                  <a:gd name="T14" fmla="*/ 272 w 877"/>
                  <a:gd name="T15" fmla="*/ 1073 h 1179"/>
                  <a:gd name="T16" fmla="*/ 454 w 877"/>
                  <a:gd name="T17" fmla="*/ 1164 h 1179"/>
                  <a:gd name="T18" fmla="*/ 635 w 877"/>
                  <a:gd name="T19" fmla="*/ 1164 h 1179"/>
                  <a:gd name="T20" fmla="*/ 726 w 877"/>
                  <a:gd name="T21" fmla="*/ 1118 h 1179"/>
                  <a:gd name="T22" fmla="*/ 817 w 877"/>
                  <a:gd name="T23" fmla="*/ 1028 h 1179"/>
                  <a:gd name="T24" fmla="*/ 862 w 877"/>
                  <a:gd name="T25" fmla="*/ 937 h 1179"/>
                  <a:gd name="T26" fmla="*/ 817 w 877"/>
                  <a:gd name="T27" fmla="*/ 801 h 1179"/>
                  <a:gd name="T28" fmla="*/ 771 w 877"/>
                  <a:gd name="T29" fmla="*/ 710 h 1179"/>
                  <a:gd name="T30" fmla="*/ 726 w 877"/>
                  <a:gd name="T31" fmla="*/ 574 h 1179"/>
                  <a:gd name="T32" fmla="*/ 726 w 877"/>
                  <a:gd name="T33" fmla="*/ 438 h 1179"/>
                  <a:gd name="T34" fmla="*/ 771 w 877"/>
                  <a:gd name="T35" fmla="*/ 256 h 1179"/>
                  <a:gd name="T36" fmla="*/ 771 w 877"/>
                  <a:gd name="T37" fmla="*/ 166 h 1179"/>
                  <a:gd name="T38" fmla="*/ 817 w 877"/>
                  <a:gd name="T39" fmla="*/ 30 h 1179"/>
                  <a:gd name="T40" fmla="*/ 409 w 877"/>
                  <a:gd name="T41" fmla="*/ 30 h 11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7"/>
                  <a:gd name="T64" fmla="*/ 0 h 1179"/>
                  <a:gd name="T65" fmla="*/ 877 w 877"/>
                  <a:gd name="T66" fmla="*/ 1179 h 11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7" h="1179">
                    <a:moveTo>
                      <a:pt x="409" y="30"/>
                    </a:moveTo>
                    <a:cubicBezTo>
                      <a:pt x="326" y="60"/>
                      <a:pt x="348" y="158"/>
                      <a:pt x="318" y="211"/>
                    </a:cubicBezTo>
                    <a:cubicBezTo>
                      <a:pt x="288" y="264"/>
                      <a:pt x="272" y="309"/>
                      <a:pt x="227" y="347"/>
                    </a:cubicBezTo>
                    <a:cubicBezTo>
                      <a:pt x="182" y="385"/>
                      <a:pt x="84" y="378"/>
                      <a:pt x="46" y="438"/>
                    </a:cubicBezTo>
                    <a:cubicBezTo>
                      <a:pt x="8" y="498"/>
                      <a:pt x="0" y="635"/>
                      <a:pt x="0" y="710"/>
                    </a:cubicBezTo>
                    <a:cubicBezTo>
                      <a:pt x="0" y="785"/>
                      <a:pt x="23" y="846"/>
                      <a:pt x="46" y="891"/>
                    </a:cubicBezTo>
                    <a:cubicBezTo>
                      <a:pt x="69" y="936"/>
                      <a:pt x="99" y="952"/>
                      <a:pt x="136" y="982"/>
                    </a:cubicBezTo>
                    <a:cubicBezTo>
                      <a:pt x="173" y="1012"/>
                      <a:pt x="219" y="1043"/>
                      <a:pt x="272" y="1073"/>
                    </a:cubicBezTo>
                    <a:cubicBezTo>
                      <a:pt x="325" y="1103"/>
                      <a:pt x="394" y="1149"/>
                      <a:pt x="454" y="1164"/>
                    </a:cubicBezTo>
                    <a:cubicBezTo>
                      <a:pt x="514" y="1179"/>
                      <a:pt x="590" y="1172"/>
                      <a:pt x="635" y="1164"/>
                    </a:cubicBezTo>
                    <a:cubicBezTo>
                      <a:pt x="680" y="1156"/>
                      <a:pt x="696" y="1141"/>
                      <a:pt x="726" y="1118"/>
                    </a:cubicBezTo>
                    <a:cubicBezTo>
                      <a:pt x="756" y="1095"/>
                      <a:pt x="794" y="1058"/>
                      <a:pt x="817" y="1028"/>
                    </a:cubicBezTo>
                    <a:cubicBezTo>
                      <a:pt x="840" y="998"/>
                      <a:pt x="862" y="975"/>
                      <a:pt x="862" y="937"/>
                    </a:cubicBezTo>
                    <a:cubicBezTo>
                      <a:pt x="862" y="899"/>
                      <a:pt x="832" y="839"/>
                      <a:pt x="817" y="801"/>
                    </a:cubicBezTo>
                    <a:cubicBezTo>
                      <a:pt x="802" y="763"/>
                      <a:pt x="786" y="748"/>
                      <a:pt x="771" y="710"/>
                    </a:cubicBezTo>
                    <a:cubicBezTo>
                      <a:pt x="756" y="672"/>
                      <a:pt x="733" y="619"/>
                      <a:pt x="726" y="574"/>
                    </a:cubicBezTo>
                    <a:cubicBezTo>
                      <a:pt x="719" y="529"/>
                      <a:pt x="719" y="491"/>
                      <a:pt x="726" y="438"/>
                    </a:cubicBezTo>
                    <a:cubicBezTo>
                      <a:pt x="733" y="385"/>
                      <a:pt x="764" y="301"/>
                      <a:pt x="771" y="256"/>
                    </a:cubicBezTo>
                    <a:cubicBezTo>
                      <a:pt x="778" y="211"/>
                      <a:pt x="763" y="204"/>
                      <a:pt x="771" y="166"/>
                    </a:cubicBezTo>
                    <a:cubicBezTo>
                      <a:pt x="779" y="128"/>
                      <a:pt x="877" y="53"/>
                      <a:pt x="817" y="30"/>
                    </a:cubicBezTo>
                    <a:cubicBezTo>
                      <a:pt x="757" y="7"/>
                      <a:pt x="492" y="0"/>
                      <a:pt x="409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8" name="Freeform 26"/>
              <p:cNvSpPr>
                <a:spLocks/>
              </p:cNvSpPr>
              <p:nvPr/>
            </p:nvSpPr>
            <p:spPr bwMode="auto">
              <a:xfrm rot="693615">
                <a:off x="2071" y="2508"/>
                <a:ext cx="673" cy="1134"/>
              </a:xfrm>
              <a:custGeom>
                <a:avLst/>
                <a:gdLst>
                  <a:gd name="T0" fmla="*/ 620 w 673"/>
                  <a:gd name="T1" fmla="*/ 1059 h 1134"/>
                  <a:gd name="T2" fmla="*/ 574 w 673"/>
                  <a:gd name="T3" fmla="*/ 786 h 1134"/>
                  <a:gd name="T4" fmla="*/ 574 w 673"/>
                  <a:gd name="T5" fmla="*/ 514 h 1134"/>
                  <a:gd name="T6" fmla="*/ 574 w 673"/>
                  <a:gd name="T7" fmla="*/ 333 h 1134"/>
                  <a:gd name="T8" fmla="*/ 620 w 673"/>
                  <a:gd name="T9" fmla="*/ 242 h 1134"/>
                  <a:gd name="T10" fmla="*/ 665 w 673"/>
                  <a:gd name="T11" fmla="*/ 106 h 1134"/>
                  <a:gd name="T12" fmla="*/ 574 w 673"/>
                  <a:gd name="T13" fmla="*/ 15 h 1134"/>
                  <a:gd name="T14" fmla="*/ 393 w 673"/>
                  <a:gd name="T15" fmla="*/ 15 h 1134"/>
                  <a:gd name="T16" fmla="*/ 257 w 673"/>
                  <a:gd name="T17" fmla="*/ 61 h 1134"/>
                  <a:gd name="T18" fmla="*/ 166 w 673"/>
                  <a:gd name="T19" fmla="*/ 151 h 1134"/>
                  <a:gd name="T20" fmla="*/ 76 w 673"/>
                  <a:gd name="T21" fmla="*/ 242 h 1134"/>
                  <a:gd name="T22" fmla="*/ 30 w 673"/>
                  <a:gd name="T23" fmla="*/ 424 h 1134"/>
                  <a:gd name="T24" fmla="*/ 30 w 673"/>
                  <a:gd name="T25" fmla="*/ 605 h 1134"/>
                  <a:gd name="T26" fmla="*/ 212 w 673"/>
                  <a:gd name="T27" fmla="*/ 922 h 1134"/>
                  <a:gd name="T28" fmla="*/ 302 w 673"/>
                  <a:gd name="T29" fmla="*/ 1104 h 1134"/>
                  <a:gd name="T30" fmla="*/ 620 w 673"/>
                  <a:gd name="T31" fmla="*/ 1059 h 11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73"/>
                  <a:gd name="T49" fmla="*/ 0 h 1134"/>
                  <a:gd name="T50" fmla="*/ 673 w 673"/>
                  <a:gd name="T51" fmla="*/ 1134 h 113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73" h="1134">
                    <a:moveTo>
                      <a:pt x="620" y="1059"/>
                    </a:moveTo>
                    <a:cubicBezTo>
                      <a:pt x="665" y="1006"/>
                      <a:pt x="582" y="877"/>
                      <a:pt x="574" y="786"/>
                    </a:cubicBezTo>
                    <a:cubicBezTo>
                      <a:pt x="566" y="695"/>
                      <a:pt x="574" y="589"/>
                      <a:pt x="574" y="514"/>
                    </a:cubicBezTo>
                    <a:cubicBezTo>
                      <a:pt x="574" y="439"/>
                      <a:pt x="566" y="378"/>
                      <a:pt x="574" y="333"/>
                    </a:cubicBezTo>
                    <a:cubicBezTo>
                      <a:pt x="582" y="288"/>
                      <a:pt x="605" y="280"/>
                      <a:pt x="620" y="242"/>
                    </a:cubicBezTo>
                    <a:cubicBezTo>
                      <a:pt x="635" y="204"/>
                      <a:pt x="673" y="144"/>
                      <a:pt x="665" y="106"/>
                    </a:cubicBezTo>
                    <a:cubicBezTo>
                      <a:pt x="657" y="68"/>
                      <a:pt x="619" y="30"/>
                      <a:pt x="574" y="15"/>
                    </a:cubicBezTo>
                    <a:cubicBezTo>
                      <a:pt x="529" y="0"/>
                      <a:pt x="446" y="7"/>
                      <a:pt x="393" y="15"/>
                    </a:cubicBezTo>
                    <a:cubicBezTo>
                      <a:pt x="340" y="23"/>
                      <a:pt x="295" y="38"/>
                      <a:pt x="257" y="61"/>
                    </a:cubicBezTo>
                    <a:cubicBezTo>
                      <a:pt x="219" y="84"/>
                      <a:pt x="196" y="121"/>
                      <a:pt x="166" y="151"/>
                    </a:cubicBezTo>
                    <a:cubicBezTo>
                      <a:pt x="136" y="181"/>
                      <a:pt x="99" y="196"/>
                      <a:pt x="76" y="242"/>
                    </a:cubicBezTo>
                    <a:cubicBezTo>
                      <a:pt x="53" y="288"/>
                      <a:pt x="38" y="364"/>
                      <a:pt x="30" y="424"/>
                    </a:cubicBezTo>
                    <a:cubicBezTo>
                      <a:pt x="22" y="484"/>
                      <a:pt x="0" y="522"/>
                      <a:pt x="30" y="605"/>
                    </a:cubicBezTo>
                    <a:cubicBezTo>
                      <a:pt x="60" y="688"/>
                      <a:pt x="167" y="839"/>
                      <a:pt x="212" y="922"/>
                    </a:cubicBezTo>
                    <a:cubicBezTo>
                      <a:pt x="257" y="1005"/>
                      <a:pt x="234" y="1074"/>
                      <a:pt x="302" y="1104"/>
                    </a:cubicBezTo>
                    <a:cubicBezTo>
                      <a:pt x="370" y="1134"/>
                      <a:pt x="575" y="1112"/>
                      <a:pt x="620" y="10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9" name="Freeform 27"/>
              <p:cNvSpPr>
                <a:spLocks/>
              </p:cNvSpPr>
              <p:nvPr/>
            </p:nvSpPr>
            <p:spPr bwMode="auto">
              <a:xfrm>
                <a:off x="1973" y="1888"/>
                <a:ext cx="241" cy="597"/>
              </a:xfrm>
              <a:custGeom>
                <a:avLst/>
                <a:gdLst>
                  <a:gd name="T0" fmla="*/ 60 w 241"/>
                  <a:gd name="T1" fmla="*/ 23 h 597"/>
                  <a:gd name="T2" fmla="*/ 151 w 241"/>
                  <a:gd name="T3" fmla="*/ 23 h 597"/>
                  <a:gd name="T4" fmla="*/ 151 w 241"/>
                  <a:gd name="T5" fmla="*/ 159 h 597"/>
                  <a:gd name="T6" fmla="*/ 196 w 241"/>
                  <a:gd name="T7" fmla="*/ 295 h 597"/>
                  <a:gd name="T8" fmla="*/ 241 w 241"/>
                  <a:gd name="T9" fmla="*/ 431 h 597"/>
                  <a:gd name="T10" fmla="*/ 196 w 241"/>
                  <a:gd name="T11" fmla="*/ 522 h 597"/>
                  <a:gd name="T12" fmla="*/ 105 w 241"/>
                  <a:gd name="T13" fmla="*/ 567 h 597"/>
                  <a:gd name="T14" fmla="*/ 15 w 241"/>
                  <a:gd name="T15" fmla="*/ 341 h 597"/>
                  <a:gd name="T16" fmla="*/ 15 w 241"/>
                  <a:gd name="T17" fmla="*/ 204 h 597"/>
                  <a:gd name="T18" fmla="*/ 15 w 241"/>
                  <a:gd name="T19" fmla="*/ 114 h 597"/>
                  <a:gd name="T20" fmla="*/ 60 w 241"/>
                  <a:gd name="T21" fmla="*/ 23 h 5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1"/>
                  <a:gd name="T34" fmla="*/ 0 h 597"/>
                  <a:gd name="T35" fmla="*/ 241 w 241"/>
                  <a:gd name="T36" fmla="*/ 597 h 5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1" h="597">
                    <a:moveTo>
                      <a:pt x="60" y="23"/>
                    </a:moveTo>
                    <a:cubicBezTo>
                      <a:pt x="83" y="8"/>
                      <a:pt x="136" y="0"/>
                      <a:pt x="151" y="23"/>
                    </a:cubicBezTo>
                    <a:cubicBezTo>
                      <a:pt x="166" y="46"/>
                      <a:pt x="144" y="114"/>
                      <a:pt x="151" y="159"/>
                    </a:cubicBezTo>
                    <a:cubicBezTo>
                      <a:pt x="158" y="204"/>
                      <a:pt x="181" y="250"/>
                      <a:pt x="196" y="295"/>
                    </a:cubicBezTo>
                    <a:cubicBezTo>
                      <a:pt x="211" y="340"/>
                      <a:pt x="241" y="393"/>
                      <a:pt x="241" y="431"/>
                    </a:cubicBezTo>
                    <a:cubicBezTo>
                      <a:pt x="241" y="469"/>
                      <a:pt x="219" y="499"/>
                      <a:pt x="196" y="522"/>
                    </a:cubicBezTo>
                    <a:cubicBezTo>
                      <a:pt x="173" y="545"/>
                      <a:pt x="135" y="597"/>
                      <a:pt x="105" y="567"/>
                    </a:cubicBezTo>
                    <a:cubicBezTo>
                      <a:pt x="75" y="537"/>
                      <a:pt x="30" y="401"/>
                      <a:pt x="15" y="341"/>
                    </a:cubicBezTo>
                    <a:cubicBezTo>
                      <a:pt x="0" y="281"/>
                      <a:pt x="15" y="242"/>
                      <a:pt x="15" y="204"/>
                    </a:cubicBezTo>
                    <a:cubicBezTo>
                      <a:pt x="15" y="166"/>
                      <a:pt x="8" y="144"/>
                      <a:pt x="15" y="114"/>
                    </a:cubicBezTo>
                    <a:cubicBezTo>
                      <a:pt x="22" y="84"/>
                      <a:pt x="37" y="38"/>
                      <a:pt x="60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96" name="Oval 28"/>
            <p:cNvSpPr>
              <a:spLocks noChangeArrowheads="1"/>
            </p:cNvSpPr>
            <p:nvPr/>
          </p:nvSpPr>
          <p:spPr bwMode="auto">
            <a:xfrm>
              <a:off x="4584" y="2679"/>
              <a:ext cx="1156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58549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9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19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19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19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 animBg="1"/>
      <p:bldP spid="119818" grpId="0" animBg="1"/>
      <p:bldP spid="119820" grpId="0" build="p" autoUpdateAnimBg="0" advAuto="0"/>
      <p:bldP spid="119821" grpId="0" animBg="1"/>
      <p:bldP spid="119822" grpId="0" animBg="1"/>
      <p:bldP spid="119823" grpId="0" build="p" autoUpdateAnimBg="0" advAuto="0"/>
      <p:bldP spid="119824" grpId="0" build="p" autoUpdateAnimBg="0" advAuto="0"/>
      <p:bldP spid="119825" grpId="0" animBg="1"/>
      <p:bldP spid="119826" grpId="0" build="p" autoUpdateAnimBg="0" advAuto="0"/>
      <p:bldP spid="119827" grpId="0" autoUpdateAnimBg="0"/>
      <p:bldP spid="11982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82838" y="3284538"/>
            <a:ext cx="5618162" cy="1825625"/>
            <a:chOff x="1501" y="1634"/>
            <a:chExt cx="3539" cy="1150"/>
          </a:xfrm>
        </p:grpSpPr>
        <p:sp>
          <p:nvSpPr>
            <p:cNvPr id="51218" name="Oval 4"/>
            <p:cNvSpPr>
              <a:spLocks noChangeArrowheads="1"/>
            </p:cNvSpPr>
            <p:nvPr/>
          </p:nvSpPr>
          <p:spPr bwMode="auto">
            <a:xfrm>
              <a:off x="4169" y="1645"/>
              <a:ext cx="208" cy="207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19" name="Oval 5"/>
            <p:cNvSpPr>
              <a:spLocks noChangeArrowheads="1"/>
            </p:cNvSpPr>
            <p:nvPr/>
          </p:nvSpPr>
          <p:spPr bwMode="auto">
            <a:xfrm>
              <a:off x="1872" y="2289"/>
              <a:ext cx="208" cy="207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20" name="Oval 6"/>
            <p:cNvSpPr>
              <a:spLocks noChangeArrowheads="1"/>
            </p:cNvSpPr>
            <p:nvPr/>
          </p:nvSpPr>
          <p:spPr bwMode="auto">
            <a:xfrm>
              <a:off x="2784" y="1634"/>
              <a:ext cx="208" cy="207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21" name="Line 7"/>
            <p:cNvSpPr>
              <a:spLocks noChangeShapeType="1"/>
            </p:cNvSpPr>
            <p:nvPr/>
          </p:nvSpPr>
          <p:spPr bwMode="auto">
            <a:xfrm flipH="1">
              <a:off x="1501" y="1741"/>
              <a:ext cx="1379" cy="10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2" name="Line 8"/>
            <p:cNvSpPr>
              <a:spLocks noChangeShapeType="1"/>
            </p:cNvSpPr>
            <p:nvPr/>
          </p:nvSpPr>
          <p:spPr bwMode="auto">
            <a:xfrm>
              <a:off x="2893" y="1728"/>
              <a:ext cx="21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3124200" y="4521200"/>
            <a:ext cx="0" cy="1122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Rectangle 10"/>
          <p:cNvSpPr>
            <a:spLocks noChangeArrowheads="1"/>
          </p:cNvSpPr>
          <p:nvPr/>
        </p:nvSpPr>
        <p:spPr bwMode="auto">
          <a:xfrm>
            <a:off x="381000" y="476250"/>
            <a:ext cx="8001000" cy="946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2800" b="1" baseline="-1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erő nyomó- és nyíróerő komponens értékek kiszámítása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2514600" y="481965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G</a:t>
            </a:r>
            <a:endParaRPr lang="en-GB" sz="2800" b="1" baseline="-25000">
              <a:latin typeface="Times New Roman" pitchFamily="18" charset="0"/>
            </a:endParaRPr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 flipV="1">
            <a:off x="3973513" y="2378075"/>
            <a:ext cx="817562" cy="1503363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4724400" y="198596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i</a:t>
            </a:r>
            <a:endParaRPr lang="en-GB" sz="2800" b="1" baseline="-25000">
              <a:latin typeface="Times New Roman" pitchFamily="18" charset="0"/>
            </a:endParaRPr>
          </a:p>
        </p:txBody>
      </p:sp>
      <p:sp>
        <p:nvSpPr>
          <p:cNvPr id="51208" name="Rectangle 14"/>
          <p:cNvSpPr>
            <a:spLocks noChangeArrowheads="1"/>
          </p:cNvSpPr>
          <p:nvPr/>
        </p:nvSpPr>
        <p:spPr bwMode="auto">
          <a:xfrm>
            <a:off x="381000" y="1833563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i="1">
                <a:latin typeface="Times New Roman" pitchFamily="18" charset="0"/>
              </a:rPr>
              <a:t> </a:t>
            </a:r>
            <a:r>
              <a:rPr lang="en-GB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r>
              <a:rPr lang="en-GB" sz="2800" b="1" i="1" baseline="-12000">
                <a:latin typeface="Times New Roman" pitchFamily="18" charset="0"/>
              </a:rPr>
              <a:t> </a:t>
            </a:r>
            <a:r>
              <a:rPr lang="en-GB" sz="2400" i="1">
                <a:latin typeface="Times New Roman" pitchFamily="18" charset="0"/>
              </a:rPr>
              <a:t> = </a:t>
            </a: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G</a:t>
            </a:r>
            <a:r>
              <a:rPr lang="hu-H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i="1" baseline="-12000">
                <a:latin typeface="Times New Roman" pitchFamily="18" charset="0"/>
              </a:rPr>
              <a:t>  </a:t>
            </a:r>
            <a:r>
              <a:rPr lang="hu-HU" sz="2800" b="1" i="1">
                <a:latin typeface="Times New Roman" pitchFamily="18" charset="0"/>
              </a:rPr>
              <a:t>k</a:t>
            </a:r>
            <a:r>
              <a:rPr lang="en-GB" sz="2800" b="1" i="1" baseline="-10000">
                <a:latin typeface="Times New Roman" pitchFamily="18" charset="0"/>
              </a:rPr>
              <a:t>G</a:t>
            </a:r>
            <a:r>
              <a:rPr lang="en-GB" sz="2400" i="1">
                <a:latin typeface="Times New Roman" pitchFamily="18" charset="0"/>
              </a:rPr>
              <a:t> </a:t>
            </a:r>
            <a:r>
              <a:rPr lang="en-GB" sz="2800" b="1" i="1">
                <a:latin typeface="Times New Roman" pitchFamily="18" charset="0"/>
              </a:rPr>
              <a:t>/</a:t>
            </a:r>
            <a:r>
              <a:rPr lang="en-GB" sz="2800" b="1" i="1" baseline="-12000">
                <a:latin typeface="Times New Roman" pitchFamily="18" charset="0"/>
              </a:rPr>
              <a:t> </a:t>
            </a:r>
            <a:r>
              <a:rPr lang="hu-HU" sz="2800" b="1" i="1">
                <a:latin typeface="Times New Roman" pitchFamily="18" charset="0"/>
              </a:rPr>
              <a:t>k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r>
              <a:rPr lang="en-GB" sz="2800" b="1" i="1" baseline="-25000">
                <a:latin typeface="Times New Roman" pitchFamily="18" charset="0"/>
              </a:rPr>
              <a:t> </a:t>
            </a:r>
            <a:r>
              <a:rPr lang="en-GB" sz="2400" i="1">
                <a:latin typeface="Times New Roman" pitchFamily="18" charset="0"/>
              </a:rPr>
              <a:t> </a:t>
            </a:r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 flipH="1" flipV="1">
            <a:off x="3352800" y="3052762"/>
            <a:ext cx="600075" cy="82867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5181600" y="2595563"/>
            <a:ext cx="83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F</a:t>
            </a:r>
            <a:r>
              <a:rPr lang="hu-HU" sz="2800" b="1" baseline="-12000">
                <a:latin typeface="Times New Roman" pitchFamily="18" charset="0"/>
              </a:rPr>
              <a:t>ik</a:t>
            </a:r>
            <a:endParaRPr lang="en-GB" sz="2800" b="1" baseline="-12000">
              <a:latin typeface="Times New Roman" pitchFamily="18" charset="0"/>
            </a:endParaRPr>
          </a:p>
        </p:txBody>
      </p:sp>
      <p:sp>
        <p:nvSpPr>
          <p:cNvPr id="121873" name="Arc 17"/>
          <p:cNvSpPr>
            <a:spLocks/>
          </p:cNvSpPr>
          <p:nvPr/>
        </p:nvSpPr>
        <p:spPr bwMode="auto">
          <a:xfrm rot="10800000">
            <a:off x="3968750" y="3325813"/>
            <a:ext cx="514350" cy="555625"/>
          </a:xfrm>
          <a:custGeom>
            <a:avLst/>
            <a:gdLst>
              <a:gd name="T0" fmla="*/ 147223117 w 18245"/>
              <a:gd name="T1" fmla="*/ 519388231 h 18173"/>
              <a:gd name="T2" fmla="*/ 0 w 18245"/>
              <a:gd name="T3" fmla="*/ 330444259 h 18173"/>
              <a:gd name="T4" fmla="*/ 408778762 w 18245"/>
              <a:gd name="T5" fmla="*/ 0 h 18173"/>
              <a:gd name="T6" fmla="*/ 0 60000 65536"/>
              <a:gd name="T7" fmla="*/ 0 60000 65536"/>
              <a:gd name="T8" fmla="*/ 0 60000 65536"/>
              <a:gd name="T9" fmla="*/ 0 w 18245"/>
              <a:gd name="T10" fmla="*/ 0 h 18173"/>
              <a:gd name="T11" fmla="*/ 18245 w 18245"/>
              <a:gd name="T12" fmla="*/ 18173 h 18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5" h="18173" fill="none" extrusionOk="0">
                <a:moveTo>
                  <a:pt x="6570" y="18173"/>
                </a:moveTo>
                <a:cubicBezTo>
                  <a:pt x="3925" y="16474"/>
                  <a:pt x="1682" y="14217"/>
                  <a:pt x="-1" y="11562"/>
                </a:cubicBezTo>
              </a:path>
              <a:path w="18245" h="18173" stroke="0" extrusionOk="0">
                <a:moveTo>
                  <a:pt x="6570" y="18173"/>
                </a:moveTo>
                <a:cubicBezTo>
                  <a:pt x="3925" y="16474"/>
                  <a:pt x="1682" y="14217"/>
                  <a:pt x="-1" y="11562"/>
                </a:cubicBezTo>
                <a:lnTo>
                  <a:pt x="18245" y="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 flipV="1">
            <a:off x="3973513" y="2911475"/>
            <a:ext cx="1274762" cy="969963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5" name="Rectangle 19"/>
          <p:cNvSpPr>
            <a:spLocks noChangeArrowheads="1"/>
          </p:cNvSpPr>
          <p:nvPr/>
        </p:nvSpPr>
        <p:spPr bwMode="auto">
          <a:xfrm>
            <a:off x="4191000" y="35861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Symbol" pitchFamily="18" charset="2"/>
              </a:rPr>
              <a:t>a</a:t>
            </a:r>
          </a:p>
        </p:txBody>
      </p:sp>
      <p:sp>
        <p:nvSpPr>
          <p:cNvPr id="121876" name="Rectangle 20"/>
          <p:cNvSpPr>
            <a:spLocks noChangeArrowheads="1"/>
          </p:cNvSpPr>
          <p:nvPr/>
        </p:nvSpPr>
        <p:spPr bwMode="auto">
          <a:xfrm>
            <a:off x="3349625" y="2505075"/>
            <a:ext cx="1079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</a:rPr>
              <a:t>F</a:t>
            </a:r>
            <a:r>
              <a:rPr lang="hu-HU" sz="2800" b="1" baseline="-12000" dirty="0" err="1">
                <a:latin typeface="Times New Roman" pitchFamily="18" charset="0"/>
              </a:rPr>
              <a:t>iny</a:t>
            </a:r>
            <a:endParaRPr lang="en-GB" sz="2800" b="1" baseline="-12000" dirty="0">
              <a:latin typeface="Times New Roman" pitchFamily="18" charset="0"/>
            </a:endParaRPr>
          </a:p>
        </p:txBody>
      </p:sp>
      <p:sp>
        <p:nvSpPr>
          <p:cNvPr id="121877" name="Rectangle 21"/>
          <p:cNvSpPr>
            <a:spLocks noChangeArrowheads="1"/>
          </p:cNvSpPr>
          <p:nvPr/>
        </p:nvSpPr>
        <p:spPr bwMode="auto">
          <a:xfrm>
            <a:off x="533400" y="2443163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ik</a:t>
            </a:r>
            <a:r>
              <a:rPr lang="en-GB" sz="2800" b="1" i="1">
                <a:latin typeface="Times New Roman" pitchFamily="18" charset="0"/>
              </a:rPr>
              <a:t> = </a:t>
            </a: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r>
              <a:rPr lang="hu-H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i="1">
                <a:latin typeface="Times New Roman" pitchFamily="18" charset="0"/>
              </a:rPr>
              <a:t> cos</a:t>
            </a:r>
            <a:r>
              <a:rPr lang="en-GB" sz="2400" b="1" i="1">
                <a:latin typeface="Symbol" pitchFamily="18" charset="2"/>
              </a:rPr>
              <a:t>a</a:t>
            </a:r>
            <a:r>
              <a:rPr lang="en-GB" sz="2800" b="1" i="1">
                <a:latin typeface="Times New Roman" pitchFamily="18" charset="0"/>
              </a:rPr>
              <a:t> </a:t>
            </a:r>
          </a:p>
        </p:txBody>
      </p:sp>
      <p:sp>
        <p:nvSpPr>
          <p:cNvPr id="121878" name="Rectangle 22"/>
          <p:cNvSpPr>
            <a:spLocks noChangeArrowheads="1"/>
          </p:cNvSpPr>
          <p:nvPr/>
        </p:nvSpPr>
        <p:spPr bwMode="auto">
          <a:xfrm>
            <a:off x="533400" y="3052763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iny</a:t>
            </a:r>
            <a:r>
              <a:rPr lang="en-GB" sz="2800" b="1" i="1">
                <a:latin typeface="Times New Roman" pitchFamily="18" charset="0"/>
              </a:rPr>
              <a:t> = </a:t>
            </a: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r>
              <a:rPr lang="hu-H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i="1" baseline="-14000">
                <a:latin typeface="Times New Roman" pitchFamily="18" charset="0"/>
              </a:rPr>
              <a:t> </a:t>
            </a:r>
            <a:r>
              <a:rPr lang="en-GB" sz="2800" b="1" i="1">
                <a:latin typeface="Times New Roman" pitchFamily="18" charset="0"/>
              </a:rPr>
              <a:t>sin </a:t>
            </a:r>
            <a:r>
              <a:rPr lang="en-GB" sz="2400" b="1" i="1">
                <a:latin typeface="Symbol" pitchFamily="18" charset="2"/>
              </a:rPr>
              <a:t>a</a:t>
            </a:r>
          </a:p>
        </p:txBody>
      </p:sp>
      <p:sp>
        <p:nvSpPr>
          <p:cNvPr id="51217" name="Szövegdoboz 21"/>
          <p:cNvSpPr txBox="1">
            <a:spLocks noChangeArrowheads="1"/>
          </p:cNvSpPr>
          <p:nvPr/>
        </p:nvSpPr>
        <p:spPr bwMode="auto">
          <a:xfrm>
            <a:off x="4429125" y="5143500"/>
            <a:ext cx="4143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F</a:t>
            </a:r>
            <a:r>
              <a:rPr lang="hu-HU" baseline="-25000" dirty="0"/>
              <a:t>ik</a:t>
            </a:r>
            <a:r>
              <a:rPr lang="hu-HU" dirty="0"/>
              <a:t> – az izom által kifejtett erő nyomó vagy kompressziós (k) erő komponense; </a:t>
            </a:r>
            <a:r>
              <a:rPr lang="hu-HU" dirty="0" err="1"/>
              <a:t>Finy</a:t>
            </a:r>
            <a:r>
              <a:rPr lang="hu-HU" dirty="0"/>
              <a:t> - az izom által kifejtett erő nyíróerő (</a:t>
            </a:r>
            <a:r>
              <a:rPr lang="hu-HU" dirty="0" err="1"/>
              <a:t>ny</a:t>
            </a:r>
            <a:r>
              <a:rPr lang="hu-HU" dirty="0"/>
              <a:t>)  komponense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7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1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2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21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2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2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" fill="hold"/>
                                        <p:tgtEl>
                                          <p:spTgt spid="12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" fill="hold"/>
                                        <p:tgtEl>
                                          <p:spTgt spid="12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5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12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12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 animBg="1"/>
      <p:bldP spid="121867" grpId="0" build="p" autoUpdateAnimBg="0" advAuto="0"/>
      <p:bldP spid="121868" grpId="0" animBg="1"/>
      <p:bldP spid="121869" grpId="0" build="p" autoUpdateAnimBg="0" advAuto="0"/>
      <p:bldP spid="121871" grpId="0" animBg="1"/>
      <p:bldP spid="121872" grpId="0" build="p" autoUpdateAnimBg="0" advAuto="0"/>
      <p:bldP spid="121873" grpId="0" animBg="1"/>
      <p:bldP spid="121874" grpId="0" animBg="1"/>
      <p:bldP spid="121875" grpId="0" build="p" autoUpdateAnimBg="0"/>
      <p:bldP spid="121876" grpId="0" build="p" autoUpdateAnimBg="0" advAuto="0"/>
      <p:bldP spid="121877" grpId="0" build="p" autoUpdateAnimBg="0"/>
      <p:bldP spid="121878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elhő 8"/>
          <p:cNvSpPr/>
          <p:nvPr/>
        </p:nvSpPr>
        <p:spPr>
          <a:xfrm>
            <a:off x="3824114" y="1556792"/>
            <a:ext cx="1944216" cy="864096"/>
          </a:xfrm>
          <a:prstGeom prst="cloud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5798" y="188640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Forgatónyomaték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1466308" y="1846493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M=F•k</a:t>
            </a:r>
            <a:endParaRPr lang="en-US" sz="2800" dirty="0"/>
          </a:p>
        </p:txBody>
      </p:sp>
      <p:pic>
        <p:nvPicPr>
          <p:cNvPr id="14338" name="Picture 2" descr="http://www.dynamicscience.com.au/tester/solutions/hydraulicus/torqu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2" y="2646789"/>
            <a:ext cx="28575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zis 5"/>
          <p:cNvSpPr/>
          <p:nvPr/>
        </p:nvSpPr>
        <p:spPr>
          <a:xfrm>
            <a:off x="4067944" y="1916832"/>
            <a:ext cx="144016" cy="1631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gyenes összekötő 7"/>
          <p:cNvCxnSpPr>
            <a:stCxn id="6" idx="6"/>
          </p:cNvCxnSpPr>
          <p:nvPr/>
        </p:nvCxnSpPr>
        <p:spPr>
          <a:xfrm flipV="1">
            <a:off x="4211960" y="1998421"/>
            <a:ext cx="1296144" cy="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5508104" y="1988840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5652120" y="2348880"/>
            <a:ext cx="34977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644008" y="1556439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tx2"/>
                </a:solidFill>
              </a:rPr>
              <a:t>k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4" name="Kör 13"/>
          <p:cNvSpPr/>
          <p:nvPr/>
        </p:nvSpPr>
        <p:spPr>
          <a:xfrm>
            <a:off x="5321404" y="1818402"/>
            <a:ext cx="360040" cy="360040"/>
          </a:xfrm>
          <a:prstGeom prst="pie">
            <a:avLst>
              <a:gd name="adj1" fmla="val 5406188"/>
              <a:gd name="adj2" fmla="val 1077140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649044" y="199842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90˚</a:t>
            </a:r>
            <a:endParaRPr lang="en-US" dirty="0"/>
          </a:p>
        </p:txBody>
      </p:sp>
      <p:sp>
        <p:nvSpPr>
          <p:cNvPr id="17" name="Ellipszis 16"/>
          <p:cNvSpPr/>
          <p:nvPr/>
        </p:nvSpPr>
        <p:spPr>
          <a:xfrm>
            <a:off x="2212396" y="3365925"/>
            <a:ext cx="144016" cy="1631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zövegdoboz 15"/>
          <p:cNvSpPr txBox="1"/>
          <p:nvPr/>
        </p:nvSpPr>
        <p:spPr>
          <a:xfrm>
            <a:off x="1080784" y="4293096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</a:t>
            </a:r>
            <a:r>
              <a:rPr lang="hu-HU" dirty="0" smtClean="0"/>
              <a:t>1</a:t>
            </a:r>
            <a:r>
              <a:rPr lang="hu-HU" sz="2400" dirty="0" smtClean="0"/>
              <a:t>=50kg</a:t>
            </a:r>
            <a:endParaRPr lang="en-US" sz="24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193795" y="4828510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k</a:t>
            </a:r>
            <a:r>
              <a:rPr lang="hu-HU" dirty="0" smtClean="0"/>
              <a:t>1</a:t>
            </a:r>
            <a:r>
              <a:rPr lang="hu-HU" sz="2400" dirty="0" smtClean="0"/>
              <a:t>=3m</a:t>
            </a:r>
            <a:endParaRPr lang="en-US" sz="2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639603" y="4293096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</a:t>
            </a:r>
            <a:r>
              <a:rPr lang="hu-HU" dirty="0" smtClean="0"/>
              <a:t>2</a:t>
            </a:r>
            <a:r>
              <a:rPr lang="hu-HU" sz="2400" dirty="0" smtClean="0"/>
              <a:t>=150kg</a:t>
            </a:r>
            <a:endParaRPr lang="en-US" sz="24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811124" y="4828510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k</a:t>
            </a:r>
            <a:r>
              <a:rPr lang="hu-HU" dirty="0" smtClean="0"/>
              <a:t>2</a:t>
            </a:r>
            <a:r>
              <a:rPr lang="hu-HU" sz="2400" dirty="0" smtClean="0"/>
              <a:t>=1m</a:t>
            </a:r>
            <a:endParaRPr lang="en-US" sz="2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79687" y="5517232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</a:t>
            </a:r>
            <a:r>
              <a:rPr lang="hu-HU" dirty="0" smtClean="0"/>
              <a:t>1</a:t>
            </a:r>
            <a:r>
              <a:rPr lang="hu-HU" sz="2400" dirty="0" smtClean="0"/>
              <a:t>=</a:t>
            </a:r>
            <a:r>
              <a:rPr lang="hu-HU" sz="2400" dirty="0" err="1" smtClean="0"/>
              <a:t>m</a:t>
            </a:r>
            <a:r>
              <a:rPr lang="hu-HU" dirty="0" err="1" smtClean="0"/>
              <a:t>1</a:t>
            </a:r>
            <a:r>
              <a:rPr lang="hu-HU" sz="2400" dirty="0" smtClean="0"/>
              <a:t>•g•k1</a:t>
            </a:r>
            <a:endParaRPr lang="en-US" sz="24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2591258" y="5517232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</a:t>
            </a:r>
            <a:r>
              <a:rPr lang="hu-HU" dirty="0" smtClean="0"/>
              <a:t>2</a:t>
            </a:r>
            <a:r>
              <a:rPr lang="hu-HU" sz="2400" dirty="0" smtClean="0"/>
              <a:t>=</a:t>
            </a:r>
            <a:r>
              <a:rPr lang="hu-HU" sz="2400" dirty="0" err="1" smtClean="0"/>
              <a:t>m</a:t>
            </a:r>
            <a:r>
              <a:rPr lang="hu-HU" dirty="0" err="1" smtClean="0"/>
              <a:t>2</a:t>
            </a:r>
            <a:r>
              <a:rPr lang="hu-HU" sz="2400" dirty="0" smtClean="0"/>
              <a:t>•g•k</a:t>
            </a:r>
            <a:r>
              <a:rPr lang="hu-HU" dirty="0" smtClean="0"/>
              <a:t>2</a:t>
            </a:r>
            <a:endParaRPr lang="en-US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759875" y="5517727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1500Nm</a:t>
            </a:r>
            <a:endParaRPr lang="en-US" sz="24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284404" y="542539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=</a:t>
            </a:r>
            <a:endParaRPr lang="en-US" sz="36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4421321" y="55177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=</a:t>
            </a:r>
            <a:endParaRPr lang="en-US" sz="24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288348" y="6079604"/>
            <a:ext cx="691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Egyensúly esetén a forgatónyomatékok megegyeznek!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12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 animBg="1"/>
      <p:bldP spid="12" grpId="0" animBg="1"/>
      <p:bldP spid="13" grpId="0"/>
      <p:bldP spid="14" grpId="0" animBg="1"/>
      <p:bldP spid="15" grpId="0"/>
      <p:bldP spid="17" grpId="0" animBg="1"/>
      <p:bldP spid="16" grpId="0"/>
      <p:bldP spid="18" grpId="0"/>
      <p:bldP spid="19" grpId="0"/>
      <p:bldP spid="20" grpId="0"/>
      <p:bldP spid="21" grpId="0"/>
      <p:bldP spid="23" grpId="0"/>
      <p:bldP spid="25" grpId="0"/>
      <p:bldP spid="24" grpId="0"/>
      <p:bldP spid="27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AutoShape 3"/>
          <p:cNvSpPr>
            <a:spLocks noChangeArrowheads="1"/>
          </p:cNvSpPr>
          <p:nvPr/>
        </p:nvSpPr>
        <p:spPr bwMode="auto">
          <a:xfrm>
            <a:off x="382588" y="1516063"/>
            <a:ext cx="2749550" cy="2587625"/>
          </a:xfrm>
          <a:prstGeom prst="roundRect">
            <a:avLst>
              <a:gd name="adj" fmla="val 1656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hu-H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82838" y="3270250"/>
            <a:ext cx="5618162" cy="1825625"/>
            <a:chOff x="1501" y="1634"/>
            <a:chExt cx="3539" cy="1150"/>
          </a:xfrm>
        </p:grpSpPr>
        <p:sp>
          <p:nvSpPr>
            <p:cNvPr id="52253" name="Oval 5"/>
            <p:cNvSpPr>
              <a:spLocks noChangeArrowheads="1"/>
            </p:cNvSpPr>
            <p:nvPr/>
          </p:nvSpPr>
          <p:spPr bwMode="auto">
            <a:xfrm>
              <a:off x="4169" y="1645"/>
              <a:ext cx="208" cy="207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2254" name="Oval 6"/>
            <p:cNvSpPr>
              <a:spLocks noChangeArrowheads="1"/>
            </p:cNvSpPr>
            <p:nvPr/>
          </p:nvSpPr>
          <p:spPr bwMode="auto">
            <a:xfrm>
              <a:off x="1872" y="2289"/>
              <a:ext cx="208" cy="207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2255" name="Oval 7"/>
            <p:cNvSpPr>
              <a:spLocks noChangeArrowheads="1"/>
            </p:cNvSpPr>
            <p:nvPr/>
          </p:nvSpPr>
          <p:spPr bwMode="auto">
            <a:xfrm>
              <a:off x="2784" y="1634"/>
              <a:ext cx="208" cy="207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2256" name="Line 8"/>
            <p:cNvSpPr>
              <a:spLocks noChangeShapeType="1"/>
            </p:cNvSpPr>
            <p:nvPr/>
          </p:nvSpPr>
          <p:spPr bwMode="auto">
            <a:xfrm flipH="1">
              <a:off x="1501" y="1741"/>
              <a:ext cx="1379" cy="10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Line 9"/>
            <p:cNvSpPr>
              <a:spLocks noChangeShapeType="1"/>
            </p:cNvSpPr>
            <p:nvPr/>
          </p:nvSpPr>
          <p:spPr bwMode="auto">
            <a:xfrm>
              <a:off x="2893" y="1728"/>
              <a:ext cx="21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14" name="Line 10"/>
          <p:cNvSpPr>
            <a:spLocks noChangeShapeType="1"/>
          </p:cNvSpPr>
          <p:nvPr/>
        </p:nvSpPr>
        <p:spPr bwMode="auto">
          <a:xfrm>
            <a:off x="3124200" y="4506913"/>
            <a:ext cx="0" cy="1122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Rectangle 11"/>
          <p:cNvSpPr>
            <a:spLocks noChangeArrowheads="1"/>
          </p:cNvSpPr>
          <p:nvPr/>
        </p:nvSpPr>
        <p:spPr bwMode="auto">
          <a:xfrm>
            <a:off x="381000" y="123825"/>
            <a:ext cx="8305800" cy="946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Az eredő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erő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nyomó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és nyíróerő komponensének kiszámítása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2514600" y="480536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G</a:t>
            </a:r>
            <a:endParaRPr lang="en-GB" sz="2800" b="1" baseline="-25000">
              <a:latin typeface="Times New Roman" pitchFamily="18" charset="0"/>
            </a:endParaRPr>
          </a:p>
        </p:txBody>
      </p:sp>
      <p:sp>
        <p:nvSpPr>
          <p:cNvPr id="123917" name="Line 13"/>
          <p:cNvSpPr>
            <a:spLocks noChangeShapeType="1"/>
          </p:cNvSpPr>
          <p:nvPr/>
        </p:nvSpPr>
        <p:spPr bwMode="auto">
          <a:xfrm flipV="1">
            <a:off x="3973513" y="2363788"/>
            <a:ext cx="817562" cy="150336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4724400" y="197167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i</a:t>
            </a:r>
            <a:endParaRPr lang="en-GB" sz="2800" b="1" baseline="-25000">
              <a:latin typeface="Times New Roman" pitchFamily="18" charset="0"/>
            </a:endParaRPr>
          </a:p>
        </p:txBody>
      </p:sp>
      <p:sp>
        <p:nvSpPr>
          <p:cNvPr id="123919" name="Line 15"/>
          <p:cNvSpPr>
            <a:spLocks noChangeShapeType="1"/>
          </p:cNvSpPr>
          <p:nvPr/>
        </p:nvSpPr>
        <p:spPr bwMode="auto">
          <a:xfrm flipH="1" flipV="1">
            <a:off x="3592513" y="3354388"/>
            <a:ext cx="360362" cy="512762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5181600" y="2581275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F</a:t>
            </a:r>
            <a:r>
              <a:rPr lang="hu-HU" sz="2800" b="1" baseline="-12000">
                <a:latin typeface="Times New Roman" pitchFamily="18" charset="0"/>
              </a:rPr>
              <a:t>ik</a:t>
            </a:r>
            <a:endParaRPr lang="en-GB" sz="2800" b="1" baseline="-12000">
              <a:latin typeface="Times New Roman" pitchFamily="18" charset="0"/>
            </a:endParaRPr>
          </a:p>
        </p:txBody>
      </p:sp>
      <p:sp>
        <p:nvSpPr>
          <p:cNvPr id="123921" name="Line 17"/>
          <p:cNvSpPr>
            <a:spLocks noChangeShapeType="1"/>
          </p:cNvSpPr>
          <p:nvPr/>
        </p:nvSpPr>
        <p:spPr bwMode="auto">
          <a:xfrm flipV="1">
            <a:off x="3973513" y="2897188"/>
            <a:ext cx="1274762" cy="969962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2" name="Rectangle 18"/>
          <p:cNvSpPr>
            <a:spLocks noChangeArrowheads="1"/>
          </p:cNvSpPr>
          <p:nvPr/>
        </p:nvSpPr>
        <p:spPr bwMode="auto">
          <a:xfrm>
            <a:off x="3276600" y="2809875"/>
            <a:ext cx="1008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F</a:t>
            </a:r>
            <a:r>
              <a:rPr lang="hu-HU" sz="2800" b="1" baseline="-12000">
                <a:latin typeface="Times New Roman" pitchFamily="18" charset="0"/>
              </a:rPr>
              <a:t>iny</a:t>
            </a:r>
            <a:endParaRPr lang="en-GB" sz="2800" b="1" baseline="-12000">
              <a:latin typeface="Times New Roman" pitchFamily="18" charset="0"/>
            </a:endParaRPr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457200" y="2200275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ik</a:t>
            </a:r>
            <a:r>
              <a:rPr lang="en-GB" sz="2800" b="1" i="1" baseline="-25000">
                <a:latin typeface="Times New Roman" pitchFamily="18" charset="0"/>
              </a:rPr>
              <a:t> </a:t>
            </a:r>
            <a:r>
              <a:rPr lang="en-GB" sz="2800" b="1" i="1">
                <a:latin typeface="Times New Roman" pitchFamily="18" charset="0"/>
              </a:rPr>
              <a:t>= </a:t>
            </a: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r>
              <a:rPr lang="hu-H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i="1">
                <a:latin typeface="Times New Roman" pitchFamily="18" charset="0"/>
              </a:rPr>
              <a:t> cos </a:t>
            </a:r>
            <a:r>
              <a:rPr lang="en-GB" sz="2400" b="1" i="1">
                <a:latin typeface="Symbol" pitchFamily="18" charset="2"/>
              </a:rPr>
              <a:t>a</a:t>
            </a:r>
            <a:r>
              <a:rPr lang="en-GB" sz="2800" b="1" i="1">
                <a:latin typeface="Times New Roman" pitchFamily="18" charset="0"/>
              </a:rPr>
              <a:t> </a:t>
            </a:r>
          </a:p>
        </p:txBody>
      </p:sp>
      <p:sp>
        <p:nvSpPr>
          <p:cNvPr id="123924" name="Rectangle 20"/>
          <p:cNvSpPr>
            <a:spLocks noChangeArrowheads="1"/>
          </p:cNvSpPr>
          <p:nvPr/>
        </p:nvSpPr>
        <p:spPr bwMode="auto">
          <a:xfrm>
            <a:off x="457200" y="1590675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iny</a:t>
            </a:r>
            <a:r>
              <a:rPr lang="en-GB" sz="2800" b="1" i="1">
                <a:latin typeface="Times New Roman" pitchFamily="18" charset="0"/>
              </a:rPr>
              <a:t> = </a:t>
            </a: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r>
              <a:rPr lang="hu-H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i="1" baseline="-14000">
                <a:latin typeface="Times New Roman" pitchFamily="18" charset="0"/>
              </a:rPr>
              <a:t> </a:t>
            </a:r>
            <a:r>
              <a:rPr lang="en-GB" sz="2800" b="1" i="1">
                <a:latin typeface="Times New Roman" pitchFamily="18" charset="0"/>
              </a:rPr>
              <a:t>sin </a:t>
            </a:r>
            <a:r>
              <a:rPr lang="en-GB" sz="2400" b="1" i="1">
                <a:latin typeface="Symbol" pitchFamily="18" charset="2"/>
              </a:rPr>
              <a:t>a</a:t>
            </a:r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>
            <a:off x="3144838" y="4506913"/>
            <a:ext cx="498475" cy="708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6" name="Rectangle 22"/>
          <p:cNvSpPr>
            <a:spLocks noChangeArrowheads="1"/>
          </p:cNvSpPr>
          <p:nvPr/>
        </p:nvSpPr>
        <p:spPr bwMode="auto">
          <a:xfrm>
            <a:off x="3733800" y="4562475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Gny</a:t>
            </a:r>
            <a:endParaRPr lang="en-GB" sz="2800" b="1" baseline="-12000">
              <a:latin typeface="Times New Roman" pitchFamily="18" charset="0"/>
            </a:endParaRPr>
          </a:p>
        </p:txBody>
      </p:sp>
      <p:sp>
        <p:nvSpPr>
          <p:cNvPr id="123927" name="Rectangle 23"/>
          <p:cNvSpPr>
            <a:spLocks noChangeArrowheads="1"/>
          </p:cNvSpPr>
          <p:nvPr/>
        </p:nvSpPr>
        <p:spPr bwMode="auto">
          <a:xfrm>
            <a:off x="2133600" y="4105275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Gh</a:t>
            </a:r>
            <a:endParaRPr lang="en-GB" sz="2800" b="1" baseline="-25000">
              <a:latin typeface="Times New Roman" pitchFamily="18" charset="0"/>
            </a:endParaRPr>
          </a:p>
        </p:txBody>
      </p:sp>
      <p:sp>
        <p:nvSpPr>
          <p:cNvPr id="123928" name="Line 24"/>
          <p:cNvSpPr>
            <a:spLocks noChangeShapeType="1"/>
          </p:cNvSpPr>
          <p:nvPr/>
        </p:nvSpPr>
        <p:spPr bwMode="auto">
          <a:xfrm flipH="1">
            <a:off x="2611438" y="4506913"/>
            <a:ext cx="512762" cy="436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Rectangle 25"/>
          <p:cNvSpPr>
            <a:spLocks noChangeArrowheads="1"/>
          </p:cNvSpPr>
          <p:nvPr/>
        </p:nvSpPr>
        <p:spPr bwMode="auto">
          <a:xfrm>
            <a:off x="457200" y="2809875"/>
            <a:ext cx="2601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Gny</a:t>
            </a:r>
            <a:r>
              <a:rPr lang="en-GB" sz="2800" b="1" i="1">
                <a:latin typeface="Times New Roman" pitchFamily="18" charset="0"/>
              </a:rPr>
              <a:t> = </a:t>
            </a:r>
            <a:r>
              <a:rPr lang="hu-HU" sz="2800" b="1" i="1">
                <a:latin typeface="Times New Roman" pitchFamily="18" charset="0"/>
              </a:rPr>
              <a:t>F</a:t>
            </a:r>
            <a:r>
              <a:rPr lang="hu-HU" sz="2800" b="1" i="1" baseline="-25000">
                <a:latin typeface="Times New Roman" pitchFamily="18" charset="0"/>
              </a:rPr>
              <a:t>G</a:t>
            </a:r>
            <a:r>
              <a:rPr lang="hu-H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i="1" baseline="-14000">
                <a:latin typeface="Times New Roman" pitchFamily="18" charset="0"/>
              </a:rPr>
              <a:t> </a:t>
            </a:r>
            <a:r>
              <a:rPr lang="en-GB" sz="2800" b="1" i="1">
                <a:latin typeface="Times New Roman" pitchFamily="18" charset="0"/>
              </a:rPr>
              <a:t>cos </a:t>
            </a:r>
            <a:r>
              <a:rPr lang="en-GB" sz="2800" b="1" i="1">
                <a:latin typeface="Symbol" pitchFamily="18" charset="2"/>
                <a:sym typeface="Symbol" pitchFamily="18" charset="2"/>
              </a:rPr>
              <a:t></a:t>
            </a:r>
          </a:p>
        </p:txBody>
      </p:sp>
      <p:sp>
        <p:nvSpPr>
          <p:cNvPr id="123930" name="Rectangle 26"/>
          <p:cNvSpPr>
            <a:spLocks noChangeArrowheads="1"/>
          </p:cNvSpPr>
          <p:nvPr/>
        </p:nvSpPr>
        <p:spPr bwMode="auto">
          <a:xfrm>
            <a:off x="381000" y="3419475"/>
            <a:ext cx="2678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i="1" dirty="0">
                <a:latin typeface="Times New Roman" pitchFamily="18" charset="0"/>
              </a:rPr>
              <a:t> </a:t>
            </a:r>
            <a:r>
              <a:rPr lang="hu-HU" sz="2800" b="1" i="1" dirty="0" err="1">
                <a:latin typeface="Times New Roman" pitchFamily="18" charset="0"/>
              </a:rPr>
              <a:t>F</a:t>
            </a:r>
            <a:r>
              <a:rPr lang="hu-HU" sz="2800" b="1" i="1" baseline="-25000" dirty="0" err="1">
                <a:latin typeface="Times New Roman" pitchFamily="18" charset="0"/>
              </a:rPr>
              <a:t>Gh</a:t>
            </a:r>
            <a:r>
              <a:rPr lang="en-GB" sz="2800" b="1" i="1" dirty="0">
                <a:latin typeface="Times New Roman" pitchFamily="18" charset="0"/>
              </a:rPr>
              <a:t>= </a:t>
            </a:r>
            <a:r>
              <a:rPr lang="hu-HU" sz="2800" b="1" i="1" dirty="0">
                <a:latin typeface="Times New Roman" pitchFamily="18" charset="0"/>
              </a:rPr>
              <a:t>F</a:t>
            </a:r>
            <a:r>
              <a:rPr lang="hu-HU" sz="2800" b="1" i="1" baseline="-25000" dirty="0">
                <a:latin typeface="Times New Roman" pitchFamily="18" charset="0"/>
              </a:rPr>
              <a:t>G</a:t>
            </a:r>
            <a:r>
              <a:rPr lang="hu-HU" sz="2800" b="1" i="1" dirty="0">
                <a:latin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i="1" dirty="0">
                <a:latin typeface="Times New Roman" pitchFamily="18" charset="0"/>
              </a:rPr>
              <a:t> sin </a:t>
            </a:r>
            <a:r>
              <a:rPr lang="en-GB" sz="2800" b="1" i="1" dirty="0">
                <a:latin typeface="Symbol" pitchFamily="18" charset="2"/>
                <a:sym typeface="Symbol" pitchFamily="18" charset="2"/>
              </a:rPr>
              <a:t></a:t>
            </a:r>
          </a:p>
        </p:txBody>
      </p:sp>
      <p:sp>
        <p:nvSpPr>
          <p:cNvPr id="123931" name="Rectangle 27"/>
          <p:cNvSpPr>
            <a:spLocks noChangeArrowheads="1"/>
          </p:cNvSpPr>
          <p:nvPr/>
        </p:nvSpPr>
        <p:spPr bwMode="auto">
          <a:xfrm>
            <a:off x="4616450" y="5062544"/>
            <a:ext cx="388461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 smtClean="0">
                <a:solidFill>
                  <a:srgbClr val="A50021"/>
                </a:solidFill>
                <a:latin typeface="Times New Roman" pitchFamily="18" charset="0"/>
              </a:rPr>
              <a:t>F</a:t>
            </a:r>
            <a:r>
              <a:rPr lang="hu-HU" sz="2800" b="1" baseline="-25000" dirty="0" smtClean="0">
                <a:solidFill>
                  <a:srgbClr val="A50021"/>
                </a:solidFill>
                <a:latin typeface="Times New Roman" pitchFamily="18" charset="0"/>
              </a:rPr>
              <a:t>nyíróeredő</a:t>
            </a:r>
            <a:r>
              <a:rPr lang="en-GB" sz="28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GB" sz="2800" b="1" dirty="0">
                <a:solidFill>
                  <a:srgbClr val="A50021"/>
                </a:solidFill>
                <a:latin typeface="Times New Roman" pitchFamily="18" charset="0"/>
              </a:rPr>
              <a:t>= F</a:t>
            </a:r>
            <a:r>
              <a:rPr lang="hu-HU" sz="2800" b="1" baseline="-25000" dirty="0" err="1">
                <a:solidFill>
                  <a:srgbClr val="A50021"/>
                </a:solidFill>
                <a:latin typeface="Times New Roman" pitchFamily="18" charset="0"/>
              </a:rPr>
              <a:t>iny</a:t>
            </a:r>
            <a:r>
              <a:rPr lang="en-GB" sz="2800" b="1" dirty="0">
                <a:solidFill>
                  <a:srgbClr val="A50021"/>
                </a:solidFill>
                <a:latin typeface="Times New Roman" pitchFamily="18" charset="0"/>
              </a:rPr>
              <a:t> +(- </a:t>
            </a:r>
            <a:r>
              <a:rPr lang="hu-HU" sz="2800" b="1" dirty="0" err="1">
                <a:solidFill>
                  <a:srgbClr val="A50021"/>
                </a:solidFill>
                <a:latin typeface="Times New Roman" pitchFamily="18" charset="0"/>
              </a:rPr>
              <a:t>F</a:t>
            </a:r>
            <a:r>
              <a:rPr lang="hu-HU" sz="2800" b="1" baseline="-25000" dirty="0" err="1">
                <a:solidFill>
                  <a:srgbClr val="A50021"/>
                </a:solidFill>
                <a:latin typeface="Times New Roman" pitchFamily="18" charset="0"/>
              </a:rPr>
              <a:t>Gny</a:t>
            </a:r>
            <a:r>
              <a:rPr lang="hu-HU" sz="2800" b="1" dirty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en-GB" sz="28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123932" name="Rectangle 28"/>
          <p:cNvSpPr>
            <a:spLocks noChangeArrowheads="1"/>
          </p:cNvSpPr>
          <p:nvPr/>
        </p:nvSpPr>
        <p:spPr bwMode="auto">
          <a:xfrm>
            <a:off x="4572000" y="5619750"/>
            <a:ext cx="475252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 smtClean="0">
                <a:solidFill>
                  <a:srgbClr val="A50021"/>
                </a:solidFill>
                <a:latin typeface="Times New Roman" pitchFamily="18" charset="0"/>
              </a:rPr>
              <a:t>F</a:t>
            </a:r>
            <a:r>
              <a:rPr lang="hu-HU" sz="2800" b="1" baseline="-25000" dirty="0" err="1" smtClean="0">
                <a:solidFill>
                  <a:srgbClr val="A50021"/>
                </a:solidFill>
                <a:latin typeface="Times New Roman" pitchFamily="18" charset="0"/>
              </a:rPr>
              <a:t>kompresszióseredő</a:t>
            </a:r>
            <a:r>
              <a:rPr lang="en-GB" sz="28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GB" sz="2800" b="1" dirty="0">
                <a:solidFill>
                  <a:srgbClr val="A50021"/>
                </a:solidFill>
                <a:latin typeface="Times New Roman" pitchFamily="18" charset="0"/>
              </a:rPr>
              <a:t>= F</a:t>
            </a:r>
            <a:r>
              <a:rPr lang="hu-HU" sz="2800" b="1" baseline="-25000" dirty="0" err="1">
                <a:solidFill>
                  <a:srgbClr val="A50021"/>
                </a:solidFill>
                <a:latin typeface="Times New Roman" pitchFamily="18" charset="0"/>
              </a:rPr>
              <a:t>ik</a:t>
            </a:r>
            <a:r>
              <a:rPr lang="en-GB" sz="2800" b="1" dirty="0">
                <a:solidFill>
                  <a:srgbClr val="A50021"/>
                </a:solidFill>
                <a:latin typeface="Times New Roman" pitchFamily="18" charset="0"/>
              </a:rPr>
              <a:t> + (- </a:t>
            </a:r>
            <a:r>
              <a:rPr lang="hu-HU" sz="2800" b="1" dirty="0" err="1">
                <a:solidFill>
                  <a:srgbClr val="A50021"/>
                </a:solidFill>
                <a:latin typeface="Times New Roman" pitchFamily="18" charset="0"/>
              </a:rPr>
              <a:t>F</a:t>
            </a:r>
            <a:r>
              <a:rPr lang="hu-HU" sz="2800" b="1" baseline="-25000" dirty="0" err="1">
                <a:solidFill>
                  <a:srgbClr val="A50021"/>
                </a:solidFill>
                <a:latin typeface="Times New Roman" pitchFamily="18" charset="0"/>
              </a:rPr>
              <a:t>Gh</a:t>
            </a:r>
            <a:r>
              <a:rPr lang="en-GB" sz="2800" b="1" dirty="0">
                <a:solidFill>
                  <a:srgbClr val="A50021"/>
                </a:solidFill>
                <a:latin typeface="Times New Roman" pitchFamily="18" charset="0"/>
              </a:rPr>
              <a:t>) </a:t>
            </a:r>
          </a:p>
        </p:txBody>
      </p:sp>
      <p:sp>
        <p:nvSpPr>
          <p:cNvPr id="52248" name="Line 29"/>
          <p:cNvSpPr>
            <a:spLocks noChangeShapeType="1"/>
          </p:cNvSpPr>
          <p:nvPr/>
        </p:nvSpPr>
        <p:spPr bwMode="auto">
          <a:xfrm>
            <a:off x="3898900" y="2441575"/>
            <a:ext cx="1435100" cy="21971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4" name="Arc 30"/>
          <p:cNvSpPr>
            <a:spLocks/>
          </p:cNvSpPr>
          <p:nvPr/>
        </p:nvSpPr>
        <p:spPr bwMode="auto">
          <a:xfrm rot="-5400000">
            <a:off x="3005932" y="4618831"/>
            <a:ext cx="611188" cy="358775"/>
          </a:xfrm>
          <a:custGeom>
            <a:avLst/>
            <a:gdLst>
              <a:gd name="T0" fmla="*/ 126686607 w 21600"/>
              <a:gd name="T1" fmla="*/ 219588944 h 14502"/>
              <a:gd name="T2" fmla="*/ 0 w 21600"/>
              <a:gd name="T3" fmla="*/ 0 h 14502"/>
              <a:gd name="T4" fmla="*/ 489347042 w 21600"/>
              <a:gd name="T5" fmla="*/ 0 h 14502"/>
              <a:gd name="T6" fmla="*/ 0 60000 65536"/>
              <a:gd name="T7" fmla="*/ 0 60000 65536"/>
              <a:gd name="T8" fmla="*/ 0 60000 65536"/>
              <a:gd name="T9" fmla="*/ 0 w 21600"/>
              <a:gd name="T10" fmla="*/ 0 h 14502"/>
              <a:gd name="T11" fmla="*/ 21600 w 21600"/>
              <a:gd name="T12" fmla="*/ 14502 h 145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502" fill="none" extrusionOk="0">
                <a:moveTo>
                  <a:pt x="5592" y="14501"/>
                </a:moveTo>
                <a:cubicBezTo>
                  <a:pt x="1993" y="10529"/>
                  <a:pt x="0" y="5360"/>
                  <a:pt x="0" y="0"/>
                </a:cubicBezTo>
              </a:path>
              <a:path w="21600" h="14502" stroke="0" extrusionOk="0">
                <a:moveTo>
                  <a:pt x="5592" y="14501"/>
                </a:moveTo>
                <a:cubicBezTo>
                  <a:pt x="1993" y="10529"/>
                  <a:pt x="0" y="536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5" name="Rectangle 31"/>
          <p:cNvSpPr>
            <a:spLocks noChangeArrowheads="1"/>
          </p:cNvSpPr>
          <p:nvPr/>
        </p:nvSpPr>
        <p:spPr bwMode="auto">
          <a:xfrm>
            <a:off x="3059113" y="46101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GB" sz="2800" b="1">
                <a:latin typeface="Symbol" pitchFamily="18" charset="2"/>
                <a:sym typeface="Symbol" pitchFamily="18" charset="2"/>
              </a:rPr>
              <a:t></a:t>
            </a:r>
            <a:endParaRPr lang="en-US"/>
          </a:p>
        </p:txBody>
      </p:sp>
      <p:sp>
        <p:nvSpPr>
          <p:cNvPr id="123936" name="Arc 32"/>
          <p:cNvSpPr>
            <a:spLocks/>
          </p:cNvSpPr>
          <p:nvPr/>
        </p:nvSpPr>
        <p:spPr bwMode="auto">
          <a:xfrm rot="10800000">
            <a:off x="3968750" y="3313113"/>
            <a:ext cx="514350" cy="555625"/>
          </a:xfrm>
          <a:custGeom>
            <a:avLst/>
            <a:gdLst>
              <a:gd name="T0" fmla="*/ 147223117 w 18245"/>
              <a:gd name="T1" fmla="*/ 519388231 h 18173"/>
              <a:gd name="T2" fmla="*/ 0 w 18245"/>
              <a:gd name="T3" fmla="*/ 330444259 h 18173"/>
              <a:gd name="T4" fmla="*/ 408778762 w 18245"/>
              <a:gd name="T5" fmla="*/ 0 h 18173"/>
              <a:gd name="T6" fmla="*/ 0 60000 65536"/>
              <a:gd name="T7" fmla="*/ 0 60000 65536"/>
              <a:gd name="T8" fmla="*/ 0 60000 65536"/>
              <a:gd name="T9" fmla="*/ 0 w 18245"/>
              <a:gd name="T10" fmla="*/ 0 h 18173"/>
              <a:gd name="T11" fmla="*/ 18245 w 18245"/>
              <a:gd name="T12" fmla="*/ 18173 h 18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5" h="18173" fill="none" extrusionOk="0">
                <a:moveTo>
                  <a:pt x="6570" y="18173"/>
                </a:moveTo>
                <a:cubicBezTo>
                  <a:pt x="3925" y="16474"/>
                  <a:pt x="1682" y="14217"/>
                  <a:pt x="-1" y="11562"/>
                </a:cubicBezTo>
              </a:path>
              <a:path w="18245" h="18173" stroke="0" extrusionOk="0">
                <a:moveTo>
                  <a:pt x="6570" y="18173"/>
                </a:moveTo>
                <a:cubicBezTo>
                  <a:pt x="3925" y="16474"/>
                  <a:pt x="1682" y="14217"/>
                  <a:pt x="-1" y="11562"/>
                </a:cubicBezTo>
                <a:lnTo>
                  <a:pt x="18245" y="0"/>
                </a:lnTo>
                <a:close/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7" name="Rectangle 33"/>
          <p:cNvSpPr>
            <a:spLocks noChangeArrowheads="1"/>
          </p:cNvSpPr>
          <p:nvPr/>
        </p:nvSpPr>
        <p:spPr bwMode="auto">
          <a:xfrm>
            <a:off x="4114800" y="3241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GB" sz="2400" b="1">
                <a:latin typeface="Symbol" pitchFamily="18" charset="2"/>
              </a:rPr>
              <a:t>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3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23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23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23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23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123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12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12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" fill="hold"/>
                                        <p:tgtEl>
                                          <p:spTgt spid="12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" fill="hold"/>
                                        <p:tgtEl>
                                          <p:spTgt spid="12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425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" fill="hold"/>
                                        <p:tgtEl>
                                          <p:spTgt spid="123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" fill="hold"/>
                                        <p:tgtEl>
                                          <p:spTgt spid="123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225"/>
                            </p:stCondLst>
                            <p:childTnLst>
                              <p:par>
                                <p:cTn id="10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" fill="hold"/>
                                        <p:tgtEl>
                                          <p:spTgt spid="123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" fill="hold"/>
                                        <p:tgtEl>
                                          <p:spTgt spid="123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" fill="hold"/>
                                        <p:tgtEl>
                                          <p:spTgt spid="123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" fill="hold"/>
                                        <p:tgtEl>
                                          <p:spTgt spid="123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75" fill="hold"/>
                                        <p:tgtEl>
                                          <p:spTgt spid="123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75" fill="hold"/>
                                        <p:tgtEl>
                                          <p:spTgt spid="123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14" grpId="0" animBg="1"/>
      <p:bldP spid="123916" grpId="0" build="p" autoUpdateAnimBg="0" advAuto="0"/>
      <p:bldP spid="123917" grpId="0" animBg="1"/>
      <p:bldP spid="123918" grpId="0" build="p" autoUpdateAnimBg="0" advAuto="0"/>
      <p:bldP spid="123919" grpId="0" animBg="1"/>
      <p:bldP spid="123920" grpId="0" build="p" autoUpdateAnimBg="0" advAuto="0"/>
      <p:bldP spid="123921" grpId="0" animBg="1"/>
      <p:bldP spid="123922" grpId="0" build="p" autoUpdateAnimBg="0" advAuto="0"/>
      <p:bldP spid="123923" grpId="0" build="p" autoUpdateAnimBg="0" advAuto="0"/>
      <p:bldP spid="123924" grpId="0" build="p" autoUpdateAnimBg="0" advAuto="0"/>
      <p:bldP spid="123925" grpId="0" animBg="1"/>
      <p:bldP spid="123926" grpId="0" build="p" autoUpdateAnimBg="0" advAuto="0"/>
      <p:bldP spid="123927" grpId="0" build="p" autoUpdateAnimBg="0" advAuto="0"/>
      <p:bldP spid="123928" grpId="0" animBg="1"/>
      <p:bldP spid="123929" grpId="0" build="p" autoUpdateAnimBg="0" advAuto="0"/>
      <p:bldP spid="123930" grpId="0" build="p" autoUpdateAnimBg="0" advAuto="0"/>
      <p:bldP spid="123931" grpId="0" build="p" autoUpdateAnimBg="0"/>
      <p:bldP spid="123932" grpId="0" build="p" autoUpdateAnimBg="0"/>
      <p:bldP spid="123934" grpId="0" animBg="1"/>
      <p:bldP spid="123935" grpId="0" autoUpdateAnimBg="0"/>
      <p:bldP spid="123936" grpId="0" animBg="1"/>
      <p:bldP spid="12393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82838" y="2593975"/>
            <a:ext cx="5618162" cy="1825625"/>
            <a:chOff x="1501" y="1634"/>
            <a:chExt cx="3539" cy="1150"/>
          </a:xfrm>
        </p:grpSpPr>
        <p:sp>
          <p:nvSpPr>
            <p:cNvPr id="68612" name="Oval 4"/>
            <p:cNvSpPr>
              <a:spLocks noChangeArrowheads="1"/>
            </p:cNvSpPr>
            <p:nvPr/>
          </p:nvSpPr>
          <p:spPr bwMode="auto">
            <a:xfrm>
              <a:off x="4169" y="1645"/>
              <a:ext cx="208" cy="207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3" name="Oval 5"/>
            <p:cNvSpPr>
              <a:spLocks noChangeArrowheads="1"/>
            </p:cNvSpPr>
            <p:nvPr/>
          </p:nvSpPr>
          <p:spPr bwMode="auto">
            <a:xfrm>
              <a:off x="1872" y="2289"/>
              <a:ext cx="208" cy="207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4" name="Oval 6"/>
            <p:cNvSpPr>
              <a:spLocks noChangeArrowheads="1"/>
            </p:cNvSpPr>
            <p:nvPr/>
          </p:nvSpPr>
          <p:spPr bwMode="auto">
            <a:xfrm>
              <a:off x="2784" y="1634"/>
              <a:ext cx="208" cy="207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5" name="Line 7"/>
            <p:cNvSpPr>
              <a:spLocks noChangeShapeType="1"/>
            </p:cNvSpPr>
            <p:nvPr/>
          </p:nvSpPr>
          <p:spPr bwMode="auto">
            <a:xfrm flipH="1">
              <a:off x="1501" y="1741"/>
              <a:ext cx="1379" cy="10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>
              <a:off x="2893" y="1728"/>
              <a:ext cx="21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3124200" y="3830638"/>
            <a:ext cx="0" cy="1122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039376" y="152400"/>
            <a:ext cx="7370047" cy="5238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 smtClean="0"/>
              <a:t>Reakcióerő kiszámítása – Az ízületre ható erő</a:t>
            </a:r>
            <a:endParaRPr lang="en-GB" sz="2800" b="1" dirty="0"/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2514600" y="4129088"/>
            <a:ext cx="6096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smtClean="0"/>
              <a:t>F</a:t>
            </a:r>
            <a:r>
              <a:rPr lang="hu-HU" sz="2800" b="1" baseline="-12000" dirty="0" smtClean="0"/>
              <a:t>G</a:t>
            </a:r>
            <a:endParaRPr lang="en-GB" sz="2800" b="1" baseline="-12000" dirty="0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V="1">
            <a:off x="3973513" y="1687513"/>
            <a:ext cx="817562" cy="150336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4724400" y="1295400"/>
            <a:ext cx="6096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/>
              <a:t>F</a:t>
            </a:r>
            <a:r>
              <a:rPr lang="hu-HU" sz="2800" b="1" baseline="-12000" dirty="0" smtClean="0"/>
              <a:t>i</a:t>
            </a:r>
            <a:endParaRPr lang="en-GB" sz="2800" b="1" baseline="-12000" dirty="0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H="1" flipV="1">
            <a:off x="3592513" y="2678113"/>
            <a:ext cx="360362" cy="512762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5181600" y="19050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/>
              <a:t>F</a:t>
            </a:r>
            <a:r>
              <a:rPr lang="en-GB" sz="2800" b="1" baseline="-12000" dirty="0" smtClean="0"/>
              <a:t>i</a:t>
            </a:r>
            <a:r>
              <a:rPr lang="hu-HU" sz="2800" b="1" baseline="-12000" dirty="0" smtClean="0"/>
              <a:t>k</a:t>
            </a:r>
            <a:endParaRPr lang="en-GB" sz="2800" b="1" baseline="-12000" dirty="0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 flipV="1">
            <a:off x="3973513" y="2220913"/>
            <a:ext cx="1274762" cy="969962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3276600" y="21336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/>
              <a:t>F</a:t>
            </a:r>
            <a:r>
              <a:rPr lang="en-GB" sz="2800" b="1" baseline="-12000" dirty="0" smtClean="0"/>
              <a:t>i</a:t>
            </a:r>
            <a:r>
              <a:rPr lang="hu-HU" sz="2800" b="1" baseline="-12000" dirty="0" err="1" smtClean="0"/>
              <a:t>ny</a:t>
            </a:r>
            <a:endParaRPr lang="en-GB" sz="2800" b="1" baseline="-12000" dirty="0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3144838" y="3830638"/>
            <a:ext cx="588962" cy="665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3733800" y="3886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err="1" smtClean="0"/>
              <a:t>F</a:t>
            </a:r>
            <a:r>
              <a:rPr lang="hu-HU" sz="2800" b="1" baseline="-12000" dirty="0" err="1" smtClean="0"/>
              <a:t>Gny</a:t>
            </a:r>
            <a:endParaRPr lang="en-GB" sz="2800" b="1" baseline="-12000" dirty="0"/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2133600" y="3429000"/>
            <a:ext cx="10668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err="1" smtClean="0"/>
              <a:t>F</a:t>
            </a:r>
            <a:r>
              <a:rPr lang="hu-HU" sz="2800" b="1" baseline="-12000" dirty="0" err="1" smtClean="0"/>
              <a:t>Gh</a:t>
            </a:r>
            <a:endParaRPr lang="en-GB" sz="2800" b="1" baseline="-12000" dirty="0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H="1">
            <a:off x="2611438" y="3830638"/>
            <a:ext cx="512762" cy="436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609600" y="1066800"/>
            <a:ext cx="400129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/>
              <a:t>F</a:t>
            </a:r>
            <a:r>
              <a:rPr lang="hu-HU" sz="2800" b="1" baseline="-25000" dirty="0" err="1" smtClean="0"/>
              <a:t>nyeredő</a:t>
            </a:r>
            <a:r>
              <a:rPr lang="en-GB" sz="2800" b="1" dirty="0" smtClean="0"/>
              <a:t> </a:t>
            </a:r>
            <a:r>
              <a:rPr lang="en-GB" sz="2800" b="1" dirty="0"/>
              <a:t>= </a:t>
            </a:r>
            <a:r>
              <a:rPr lang="en-GB" sz="2800" b="1" dirty="0" err="1"/>
              <a:t>Finy</a:t>
            </a:r>
            <a:r>
              <a:rPr lang="en-GB" sz="2800" b="1" dirty="0"/>
              <a:t> +(- </a:t>
            </a:r>
            <a:r>
              <a:rPr lang="en-GB" sz="2800" b="1" dirty="0" err="1"/>
              <a:t>FGny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09600" y="1681002"/>
            <a:ext cx="3429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/>
              <a:t>F</a:t>
            </a:r>
            <a:r>
              <a:rPr lang="hu-HU" sz="2800" b="1" baseline="-25000" dirty="0" err="1" smtClean="0"/>
              <a:t>keredő</a:t>
            </a:r>
            <a:r>
              <a:rPr lang="en-GB" sz="2800" b="1" dirty="0" smtClean="0"/>
              <a:t> </a:t>
            </a:r>
            <a:r>
              <a:rPr lang="en-GB" sz="2800" b="1" dirty="0"/>
              <a:t>= </a:t>
            </a:r>
            <a:r>
              <a:rPr lang="en-GB" sz="2800" b="1" dirty="0" err="1"/>
              <a:t>Fik</a:t>
            </a:r>
            <a:r>
              <a:rPr lang="en-GB" sz="2800" b="1" dirty="0"/>
              <a:t> + (- </a:t>
            </a:r>
            <a:r>
              <a:rPr lang="en-GB" sz="2800" b="1" dirty="0" err="1"/>
              <a:t>FGh</a:t>
            </a:r>
            <a:r>
              <a:rPr lang="en-GB" sz="2800" b="1" dirty="0"/>
              <a:t>) </a:t>
            </a:r>
          </a:p>
        </p:txBody>
      </p:sp>
      <p:sp>
        <p:nvSpPr>
          <p:cNvPr id="68632" name="Line 24"/>
          <p:cNvSpPr>
            <a:spLocks noChangeShapeType="1"/>
          </p:cNvSpPr>
          <p:nvPr/>
        </p:nvSpPr>
        <p:spPr bwMode="auto">
          <a:xfrm flipH="1">
            <a:off x="4592638" y="2306638"/>
            <a:ext cx="588962" cy="436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>
            <a:off x="3962400" y="3200400"/>
            <a:ext cx="609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 flipH="1" flipV="1">
            <a:off x="4125913" y="3363913"/>
            <a:ext cx="446087" cy="446087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 flipV="1">
            <a:off x="3973513" y="2830513"/>
            <a:ext cx="741362" cy="360362"/>
          </a:xfrm>
          <a:prstGeom prst="line">
            <a:avLst/>
          </a:prstGeom>
          <a:noFill/>
          <a:ln w="50800">
            <a:solidFill>
              <a:srgbClr val="A5002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6" name="Line 28"/>
          <p:cNvSpPr>
            <a:spLocks noChangeShapeType="1"/>
          </p:cNvSpPr>
          <p:nvPr/>
        </p:nvSpPr>
        <p:spPr bwMode="auto">
          <a:xfrm flipV="1">
            <a:off x="4125913" y="2906713"/>
            <a:ext cx="588962" cy="4365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Rectangle 32"/>
          <p:cNvSpPr>
            <a:spLocks noChangeArrowheads="1"/>
          </p:cNvSpPr>
          <p:nvPr/>
        </p:nvSpPr>
        <p:spPr bwMode="auto">
          <a:xfrm>
            <a:off x="4800600" y="2971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A50021"/>
                </a:solidFill>
              </a:rPr>
              <a:t>Fr</a:t>
            </a:r>
          </a:p>
        </p:txBody>
      </p:sp>
      <p:sp>
        <p:nvSpPr>
          <p:cNvPr id="68641" name="Rectangle 33"/>
          <p:cNvSpPr>
            <a:spLocks noChangeArrowheads="1"/>
          </p:cNvSpPr>
          <p:nvPr/>
        </p:nvSpPr>
        <p:spPr bwMode="auto">
          <a:xfrm>
            <a:off x="2286000" y="5486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endParaRPr lang="en-GB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20" y="4602162"/>
            <a:ext cx="606583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51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6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6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" fill="hold"/>
                                        <p:tgtEl>
                                          <p:spTgt spid="6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" fill="hold"/>
                                        <p:tgtEl>
                                          <p:spTgt spid="6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" fill="hold"/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" fill="hold"/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" fill="hold"/>
                                        <p:tgtEl>
                                          <p:spTgt spid="6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" fill="hold"/>
                                        <p:tgtEl>
                                          <p:spTgt spid="6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 animBg="1"/>
      <p:bldP spid="68619" grpId="0" build="p" autoUpdateAnimBg="0" advAuto="0"/>
      <p:bldP spid="68620" grpId="0" animBg="1"/>
      <p:bldP spid="68621" grpId="0" build="p" autoUpdateAnimBg="0" advAuto="0"/>
      <p:bldP spid="68622" grpId="0" animBg="1"/>
      <p:bldP spid="68623" grpId="0" build="p" autoUpdateAnimBg="0" advAuto="0"/>
      <p:bldP spid="68624" grpId="0" animBg="1"/>
      <p:bldP spid="68625" grpId="0" build="p" autoUpdateAnimBg="0" advAuto="0"/>
      <p:bldP spid="68626" grpId="0" animBg="1"/>
      <p:bldP spid="68627" grpId="0" build="p" autoUpdateAnimBg="0" advAuto="0"/>
      <p:bldP spid="68628" grpId="0" build="p" autoUpdateAnimBg="0" advAuto="0"/>
      <p:bldP spid="68629" grpId="0" animBg="1"/>
      <p:bldP spid="68630" grpId="0" build="p" autoUpdateAnimBg="0"/>
      <p:bldP spid="68631" grpId="0" build="p" autoUpdateAnimBg="0"/>
      <p:bldP spid="68632" grpId="0" animBg="1"/>
      <p:bldP spid="68633" grpId="0" animBg="1"/>
      <p:bldP spid="68634" grpId="0" animBg="1"/>
      <p:bldP spid="68635" grpId="0" animBg="1"/>
      <p:bldP spid="68636" grpId="0" animBg="1"/>
      <p:bldP spid="68640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 flipV="1">
            <a:off x="5638800" y="2820988"/>
            <a:ext cx="330200" cy="328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03350" y="1341438"/>
            <a:ext cx="5618163" cy="1825625"/>
            <a:chOff x="884" y="845"/>
            <a:chExt cx="3539" cy="1150"/>
          </a:xfrm>
        </p:grpSpPr>
        <p:sp>
          <p:nvSpPr>
            <p:cNvPr id="4126" name="Line 6"/>
            <p:cNvSpPr>
              <a:spLocks noChangeShapeType="1"/>
            </p:cNvSpPr>
            <p:nvPr/>
          </p:nvSpPr>
          <p:spPr bwMode="auto">
            <a:xfrm>
              <a:off x="2426" y="1979"/>
              <a:ext cx="195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884" y="845"/>
              <a:ext cx="3539" cy="1150"/>
              <a:chOff x="884" y="845"/>
              <a:chExt cx="3539" cy="1150"/>
            </a:xfrm>
          </p:grpSpPr>
          <p:sp>
            <p:nvSpPr>
              <p:cNvPr id="4128" name="Oval 8"/>
              <p:cNvSpPr>
                <a:spLocks noChangeArrowheads="1"/>
              </p:cNvSpPr>
              <p:nvPr/>
            </p:nvSpPr>
            <p:spPr bwMode="auto">
              <a:xfrm flipV="1">
                <a:off x="2167" y="1788"/>
                <a:ext cx="208" cy="207"/>
              </a:xfrm>
              <a:prstGeom prst="ellipse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29" name="Line 9"/>
              <p:cNvSpPr>
                <a:spLocks noChangeShapeType="1"/>
              </p:cNvSpPr>
              <p:nvPr/>
            </p:nvSpPr>
            <p:spPr bwMode="auto">
              <a:xfrm flipH="1" flipV="1">
                <a:off x="884" y="845"/>
                <a:ext cx="1379" cy="10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Line 10"/>
              <p:cNvSpPr>
                <a:spLocks noChangeShapeType="1"/>
              </p:cNvSpPr>
              <p:nvPr/>
            </p:nvSpPr>
            <p:spPr bwMode="auto">
              <a:xfrm flipH="1">
                <a:off x="2276" y="1901"/>
                <a:ext cx="214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Oval 11"/>
              <p:cNvSpPr>
                <a:spLocks noChangeArrowheads="1"/>
              </p:cNvSpPr>
              <p:nvPr/>
            </p:nvSpPr>
            <p:spPr bwMode="auto">
              <a:xfrm flipV="1">
                <a:off x="1255" y="1101"/>
                <a:ext cx="208" cy="207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147468" name="Line 12"/>
          <p:cNvSpPr>
            <a:spLocks noChangeShapeType="1"/>
          </p:cNvSpPr>
          <p:nvPr/>
        </p:nvSpPr>
        <p:spPr bwMode="auto">
          <a:xfrm>
            <a:off x="2124075" y="1916113"/>
            <a:ext cx="617538" cy="433387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13"/>
          <p:cNvSpPr>
            <a:spLocks noChangeShapeType="1"/>
          </p:cNvSpPr>
          <p:nvPr/>
        </p:nvSpPr>
        <p:spPr bwMode="auto">
          <a:xfrm>
            <a:off x="2132013" y="1916113"/>
            <a:ext cx="0" cy="11223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0" name="Line 14"/>
          <p:cNvSpPr>
            <a:spLocks noChangeShapeType="1"/>
          </p:cNvSpPr>
          <p:nvPr/>
        </p:nvSpPr>
        <p:spPr bwMode="auto">
          <a:xfrm flipH="1">
            <a:off x="1619250" y="1916113"/>
            <a:ext cx="512763" cy="7207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Line 15"/>
          <p:cNvSpPr>
            <a:spLocks noChangeShapeType="1"/>
          </p:cNvSpPr>
          <p:nvPr/>
        </p:nvSpPr>
        <p:spPr bwMode="auto">
          <a:xfrm flipV="1">
            <a:off x="3132138" y="2203450"/>
            <a:ext cx="1008062" cy="1441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auto">
          <a:xfrm>
            <a:off x="3995738" y="1720850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i="1"/>
              <a:t>Transzverzális sík </a:t>
            </a:r>
            <a:endParaRPr lang="en-US"/>
          </a:p>
        </p:txBody>
      </p:sp>
      <p:sp>
        <p:nvSpPr>
          <p:cNvPr id="4107" name="Text Box 17"/>
          <p:cNvSpPr txBox="1">
            <a:spLocks noChangeArrowheads="1"/>
          </p:cNvSpPr>
          <p:nvPr/>
        </p:nvSpPr>
        <p:spPr bwMode="auto">
          <a:xfrm>
            <a:off x="1908175" y="3213100"/>
            <a:ext cx="57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i="1" dirty="0">
                <a:solidFill>
                  <a:srgbClr val="CC0000"/>
                </a:solidFill>
              </a:rPr>
              <a:t>G</a:t>
            </a:r>
            <a:endParaRPr lang="en-US" sz="2000" dirty="0"/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1258888" y="2060575"/>
            <a:ext cx="649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i="1">
                <a:solidFill>
                  <a:srgbClr val="000099"/>
                </a:solidFill>
              </a:rPr>
              <a:t>G</a:t>
            </a:r>
            <a:r>
              <a:rPr lang="hu-HU" sz="2000" b="1" i="1" baseline="-25000">
                <a:solidFill>
                  <a:srgbClr val="000099"/>
                </a:solidFill>
              </a:rPr>
              <a:t>ny</a:t>
            </a:r>
            <a:endParaRPr lang="en-US" sz="2000"/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2416969" y="1686819"/>
            <a:ext cx="649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i="1" dirty="0" err="1">
                <a:solidFill>
                  <a:srgbClr val="33CC33"/>
                </a:solidFill>
              </a:rPr>
              <a:t>G</a:t>
            </a:r>
            <a:r>
              <a:rPr lang="hu-HU" sz="2000" b="1" i="1" baseline="-25000" dirty="0" err="1">
                <a:solidFill>
                  <a:srgbClr val="33CC33"/>
                </a:solidFill>
              </a:rPr>
              <a:t>k</a:t>
            </a:r>
            <a:endParaRPr lang="en-US" sz="2000" dirty="0"/>
          </a:p>
        </p:txBody>
      </p:sp>
      <p:sp>
        <p:nvSpPr>
          <p:cNvPr id="147476" name="Line 20"/>
          <p:cNvSpPr>
            <a:spLocks noChangeShapeType="1"/>
          </p:cNvSpPr>
          <p:nvPr/>
        </p:nvSpPr>
        <p:spPr bwMode="auto">
          <a:xfrm>
            <a:off x="3316288" y="2781300"/>
            <a:ext cx="1511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78" name="Line 22"/>
          <p:cNvSpPr>
            <a:spLocks noChangeShapeType="1"/>
          </p:cNvSpPr>
          <p:nvPr/>
        </p:nvSpPr>
        <p:spPr bwMode="auto">
          <a:xfrm flipV="1">
            <a:off x="3305175" y="2060575"/>
            <a:ext cx="503238" cy="7207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79" name="Line 23"/>
          <p:cNvSpPr>
            <a:spLocks noChangeShapeType="1"/>
          </p:cNvSpPr>
          <p:nvPr/>
        </p:nvSpPr>
        <p:spPr bwMode="auto">
          <a:xfrm>
            <a:off x="3300413" y="2790825"/>
            <a:ext cx="1008062" cy="71913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1444625" y="4053202"/>
            <a:ext cx="3743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</a:rPr>
              <a:t>F</a:t>
            </a:r>
            <a:r>
              <a:rPr lang="hu-HU" sz="2800" b="1" baseline="-25000" dirty="0" err="1" smtClean="0">
                <a:latin typeface="Times New Roman" pitchFamily="18" charset="0"/>
              </a:rPr>
              <a:t>nyeredő</a:t>
            </a:r>
            <a:r>
              <a:rPr lang="en-GB" sz="2800" b="1" dirty="0" smtClean="0">
                <a:latin typeface="Times New Roman" pitchFamily="18" charset="0"/>
              </a:rPr>
              <a:t> </a:t>
            </a:r>
            <a:r>
              <a:rPr lang="en-GB" sz="2800" b="1" dirty="0">
                <a:latin typeface="Times New Roman" pitchFamily="18" charset="0"/>
              </a:rPr>
              <a:t>= F</a:t>
            </a:r>
            <a:r>
              <a:rPr lang="hu-HU" sz="2800" b="1" baseline="-25000" dirty="0" err="1">
                <a:latin typeface="Times New Roman" pitchFamily="18" charset="0"/>
              </a:rPr>
              <a:t>iny</a:t>
            </a:r>
            <a:r>
              <a:rPr lang="en-GB" sz="2800" b="1" dirty="0">
                <a:latin typeface="Times New Roman" pitchFamily="18" charset="0"/>
              </a:rPr>
              <a:t> + (-</a:t>
            </a:r>
            <a:r>
              <a:rPr lang="hu-HU" sz="2800" b="1" dirty="0" err="1">
                <a:latin typeface="Times New Roman" pitchFamily="18" charset="0"/>
              </a:rPr>
              <a:t>F</a:t>
            </a:r>
            <a:r>
              <a:rPr lang="hu-HU" sz="2800" b="1" baseline="-25000" dirty="0" err="1">
                <a:latin typeface="Times New Roman" pitchFamily="18" charset="0"/>
              </a:rPr>
              <a:t>Gny</a:t>
            </a:r>
            <a:r>
              <a:rPr lang="en-GB" sz="2800" b="1" dirty="0">
                <a:latin typeface="Times New Roman" pitchFamily="18" charset="0"/>
              </a:rPr>
              <a:t>) </a:t>
            </a:r>
            <a:endParaRPr lang="en-US" dirty="0"/>
          </a:p>
        </p:txBody>
      </p:sp>
      <p:sp>
        <p:nvSpPr>
          <p:cNvPr id="147481" name="Rectangle 25"/>
          <p:cNvSpPr>
            <a:spLocks noChangeArrowheads="1"/>
          </p:cNvSpPr>
          <p:nvPr/>
        </p:nvSpPr>
        <p:spPr bwMode="auto">
          <a:xfrm>
            <a:off x="1500982" y="4753768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</a:rPr>
              <a:t>F</a:t>
            </a:r>
            <a:r>
              <a:rPr lang="hu-HU" sz="2800" b="1" baseline="-25000" dirty="0" err="1" smtClean="0">
                <a:latin typeface="Times New Roman" pitchFamily="18" charset="0"/>
              </a:rPr>
              <a:t>keredő</a:t>
            </a:r>
            <a:r>
              <a:rPr lang="en-GB" sz="2800" b="1" dirty="0" smtClean="0">
                <a:latin typeface="Times New Roman" pitchFamily="18" charset="0"/>
              </a:rPr>
              <a:t> </a:t>
            </a:r>
            <a:r>
              <a:rPr lang="en-GB" sz="2800" b="1" dirty="0">
                <a:latin typeface="Times New Roman" pitchFamily="18" charset="0"/>
              </a:rPr>
              <a:t>= F</a:t>
            </a:r>
            <a:r>
              <a:rPr lang="hu-HU" sz="2800" b="1" baseline="-25000" dirty="0" err="1">
                <a:latin typeface="Times New Roman" pitchFamily="18" charset="0"/>
              </a:rPr>
              <a:t>ik</a:t>
            </a:r>
            <a:r>
              <a:rPr lang="en-GB" sz="2800" b="1" dirty="0">
                <a:latin typeface="Times New Roman" pitchFamily="18" charset="0"/>
              </a:rPr>
              <a:t> + </a:t>
            </a:r>
            <a:r>
              <a:rPr lang="hu-HU" sz="2800" b="1" dirty="0" err="1">
                <a:latin typeface="Times New Roman" pitchFamily="18" charset="0"/>
              </a:rPr>
              <a:t>F</a:t>
            </a:r>
            <a:r>
              <a:rPr lang="hu-HU" sz="2800" b="1" baseline="-25000" dirty="0" err="1">
                <a:latin typeface="Times New Roman" pitchFamily="18" charset="0"/>
              </a:rPr>
              <a:t>Gk</a:t>
            </a:r>
            <a:r>
              <a:rPr lang="en-GB" sz="2800" b="1" dirty="0">
                <a:latin typeface="Times New Roman" pitchFamily="18" charset="0"/>
              </a:rPr>
              <a:t> </a:t>
            </a:r>
            <a:endParaRPr lang="en-US" dirty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317331" y="3683793"/>
            <a:ext cx="3024188" cy="1439863"/>
            <a:chOff x="1690" y="1509"/>
            <a:chExt cx="2551" cy="1422"/>
          </a:xfrm>
        </p:grpSpPr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1690" y="1509"/>
              <a:ext cx="2551" cy="1422"/>
              <a:chOff x="612" y="2795"/>
              <a:chExt cx="2143" cy="969"/>
            </a:xfrm>
          </p:grpSpPr>
          <p:graphicFrame>
            <p:nvGraphicFramePr>
              <p:cNvPr id="4098" name="Object 30"/>
              <p:cNvGraphicFramePr>
                <a:graphicFrameLocks noChangeAspect="1"/>
              </p:cNvGraphicFramePr>
              <p:nvPr/>
            </p:nvGraphicFramePr>
            <p:xfrm>
              <a:off x="612" y="2795"/>
              <a:ext cx="930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18" name="Photo Editor fénykép" r:id="rId4" imgW="1476190" imgH="1066667" progId="">
                      <p:embed/>
                    </p:oleObj>
                  </mc:Choice>
                  <mc:Fallback>
                    <p:oleObj name="Photo Editor fénykép" r:id="rId4" imgW="1476190" imgH="106666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2" y="2795"/>
                            <a:ext cx="930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99" name="Object 31"/>
              <p:cNvGraphicFramePr>
                <a:graphicFrameLocks noChangeAspect="1"/>
              </p:cNvGraphicFramePr>
              <p:nvPr/>
            </p:nvGraphicFramePr>
            <p:xfrm>
              <a:off x="1429" y="3158"/>
              <a:ext cx="1326" cy="6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19" name="Photo Editor fénykép" r:id="rId6" imgW="2104762" imgH="961905" progId="">
                      <p:embed/>
                    </p:oleObj>
                  </mc:Choice>
                  <mc:Fallback>
                    <p:oleObj name="Photo Editor fénykép" r:id="rId6" imgW="2104762" imgH="96190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9" y="3158"/>
                            <a:ext cx="1326" cy="6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120" name="Oval 32"/>
            <p:cNvSpPr>
              <a:spLocks noChangeArrowheads="1"/>
            </p:cNvSpPr>
            <p:nvPr/>
          </p:nvSpPr>
          <p:spPr bwMode="auto">
            <a:xfrm>
              <a:off x="2326" y="2069"/>
              <a:ext cx="91" cy="91"/>
            </a:xfrm>
            <a:prstGeom prst="ellipse">
              <a:avLst/>
            </a:prstGeom>
            <a:solidFill>
              <a:srgbClr val="F5291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21" name="Oval 33"/>
            <p:cNvSpPr>
              <a:spLocks noChangeArrowheads="1"/>
            </p:cNvSpPr>
            <p:nvPr/>
          </p:nvSpPr>
          <p:spPr bwMode="auto">
            <a:xfrm>
              <a:off x="2698" y="2341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22" name="Line 34"/>
            <p:cNvSpPr>
              <a:spLocks noChangeShapeType="1"/>
            </p:cNvSpPr>
            <p:nvPr/>
          </p:nvSpPr>
          <p:spPr bwMode="auto">
            <a:xfrm>
              <a:off x="2371" y="2115"/>
              <a:ext cx="0" cy="454"/>
            </a:xfrm>
            <a:prstGeom prst="line">
              <a:avLst/>
            </a:prstGeom>
            <a:noFill/>
            <a:ln w="28575">
              <a:solidFill>
                <a:srgbClr val="F5291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35"/>
            <p:cNvSpPr>
              <a:spLocks noChangeShapeType="1"/>
            </p:cNvSpPr>
            <p:nvPr/>
          </p:nvSpPr>
          <p:spPr bwMode="auto">
            <a:xfrm flipV="1">
              <a:off x="2381" y="1963"/>
              <a:ext cx="726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36"/>
            <p:cNvSpPr>
              <a:spLocks noChangeShapeType="1"/>
            </p:cNvSpPr>
            <p:nvPr/>
          </p:nvSpPr>
          <p:spPr bwMode="auto">
            <a:xfrm>
              <a:off x="2381" y="2125"/>
              <a:ext cx="227" cy="181"/>
            </a:xfrm>
            <a:prstGeom prst="line">
              <a:avLst/>
            </a:prstGeom>
            <a:noFill/>
            <a:ln w="28575">
              <a:solidFill>
                <a:srgbClr val="F5291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37"/>
            <p:cNvSpPr>
              <a:spLocks noChangeShapeType="1"/>
            </p:cNvSpPr>
            <p:nvPr/>
          </p:nvSpPr>
          <p:spPr bwMode="auto">
            <a:xfrm flipH="1">
              <a:off x="2154" y="2115"/>
              <a:ext cx="227" cy="272"/>
            </a:xfrm>
            <a:prstGeom prst="line">
              <a:avLst/>
            </a:prstGeom>
            <a:noFill/>
            <a:ln w="28575">
              <a:solidFill>
                <a:srgbClr val="F5291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6" name="Text Box 48"/>
          <p:cNvSpPr txBox="1">
            <a:spLocks noChangeArrowheads="1"/>
          </p:cNvSpPr>
          <p:nvPr/>
        </p:nvSpPr>
        <p:spPr bwMode="auto">
          <a:xfrm>
            <a:off x="4284663" y="2276475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>
                <a:latin typeface="Times New Roman" pitchFamily="18" charset="0"/>
              </a:rPr>
              <a:t>F</a:t>
            </a:r>
            <a:r>
              <a:rPr lang="hu-HU" sz="2000" b="1" i="1" baseline="-25000">
                <a:latin typeface="Times New Roman" pitchFamily="18" charset="0"/>
              </a:rPr>
              <a:t>i</a:t>
            </a:r>
            <a:endParaRPr lang="en-US" sz="2000" b="1" i="1" baseline="-25000">
              <a:latin typeface="Times New Roman" pitchFamily="18" charset="0"/>
            </a:endParaRPr>
          </a:p>
        </p:txBody>
      </p:sp>
      <p:sp>
        <p:nvSpPr>
          <p:cNvPr id="4117" name="Text Box 49"/>
          <p:cNvSpPr txBox="1">
            <a:spLocks noChangeArrowheads="1"/>
          </p:cNvSpPr>
          <p:nvPr/>
        </p:nvSpPr>
        <p:spPr bwMode="auto">
          <a:xfrm>
            <a:off x="3132138" y="191611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>
                <a:latin typeface="Times New Roman" pitchFamily="18" charset="0"/>
              </a:rPr>
              <a:t>F</a:t>
            </a:r>
            <a:r>
              <a:rPr lang="hu-HU" sz="2000" b="1" i="1" baseline="-25000">
                <a:latin typeface="Times New Roman" pitchFamily="18" charset="0"/>
              </a:rPr>
              <a:t>iny</a:t>
            </a:r>
            <a:endParaRPr lang="en-US" sz="2000" b="1" i="1" baseline="-25000">
              <a:latin typeface="Times New Roman" pitchFamily="18" charset="0"/>
            </a:endParaRPr>
          </a:p>
        </p:txBody>
      </p:sp>
      <p:sp>
        <p:nvSpPr>
          <p:cNvPr id="4118" name="Text Box 50"/>
          <p:cNvSpPr txBox="1">
            <a:spLocks noChangeArrowheads="1"/>
          </p:cNvSpPr>
          <p:nvPr/>
        </p:nvSpPr>
        <p:spPr bwMode="auto">
          <a:xfrm>
            <a:off x="3419475" y="32480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>
                <a:latin typeface="Times New Roman" pitchFamily="18" charset="0"/>
              </a:rPr>
              <a:t>F</a:t>
            </a:r>
            <a:r>
              <a:rPr lang="hu-HU" sz="2000" b="1" i="1" baseline="-25000">
                <a:latin typeface="Times New Roman" pitchFamily="18" charset="0"/>
              </a:rPr>
              <a:t>ik</a:t>
            </a:r>
            <a:endParaRPr lang="en-US" sz="2000" b="1" i="1" baseline="-25000">
              <a:latin typeface="Times New Roman" pitchFamily="18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1908175" y="182880"/>
            <a:ext cx="6253956" cy="5191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 smtClean="0"/>
              <a:t>Reakcióerő kiszámítása</a:t>
            </a:r>
            <a:endParaRPr lang="en-GB" sz="2800" b="1" dirty="0"/>
          </a:p>
        </p:txBody>
      </p:sp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00" y="5532121"/>
            <a:ext cx="4205763" cy="122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3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8" grpId="0" animBg="1"/>
      <p:bldP spid="147470" grpId="0" animBg="1"/>
      <p:bldP spid="147474" grpId="0" autoUpdateAnimBg="0"/>
      <p:bldP spid="147475" grpId="0" autoUpdateAnimBg="0"/>
      <p:bldP spid="147476" grpId="0" animBg="1"/>
      <p:bldP spid="147478" grpId="0" animBg="1"/>
      <p:bldP spid="147479" grpId="0" animBg="1"/>
      <p:bldP spid="147480" grpId="0" autoUpdateAnimBg="0"/>
      <p:bldP spid="14748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1331913" y="1773238"/>
            <a:ext cx="6985000" cy="1066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/>
              <a:t>A </a:t>
            </a:r>
            <a:r>
              <a:rPr lang="hu-HU" sz="3200" b="1" dirty="0" smtClean="0"/>
              <a:t>térdízületre </a:t>
            </a:r>
            <a:r>
              <a:rPr lang="hu-HU" sz="3200" b="1" dirty="0"/>
              <a:t>ható erők meghatározása és számítása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417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2339975" y="762000"/>
            <a:ext cx="5791200" cy="5105400"/>
            <a:chOff x="1776" y="480"/>
            <a:chExt cx="3648" cy="3216"/>
          </a:xfrm>
        </p:grpSpPr>
        <p:sp>
          <p:nvSpPr>
            <p:cNvPr id="13342" name="Freeform 3"/>
            <p:cNvSpPr>
              <a:spLocks/>
            </p:cNvSpPr>
            <p:nvPr/>
          </p:nvSpPr>
          <p:spPr bwMode="auto">
            <a:xfrm rot="1397554">
              <a:off x="2976" y="768"/>
              <a:ext cx="1283" cy="1344"/>
            </a:xfrm>
            <a:custGeom>
              <a:avLst/>
              <a:gdLst>
                <a:gd name="T0" fmla="*/ 111 w 1283"/>
                <a:gd name="T1" fmla="*/ 9 h 1344"/>
                <a:gd name="T2" fmla="*/ 129 w 1283"/>
                <a:gd name="T3" fmla="*/ 119 h 1344"/>
                <a:gd name="T4" fmla="*/ 75 w 1283"/>
                <a:gd name="T5" fmla="*/ 402 h 1344"/>
                <a:gd name="T6" fmla="*/ 47 w 1283"/>
                <a:gd name="T7" fmla="*/ 512 h 1344"/>
                <a:gd name="T8" fmla="*/ 29 w 1283"/>
                <a:gd name="T9" fmla="*/ 567 h 1344"/>
                <a:gd name="T10" fmla="*/ 20 w 1283"/>
                <a:gd name="T11" fmla="*/ 594 h 1344"/>
                <a:gd name="T12" fmla="*/ 20 w 1283"/>
                <a:gd name="T13" fmla="*/ 878 h 1344"/>
                <a:gd name="T14" fmla="*/ 129 w 1283"/>
                <a:gd name="T15" fmla="*/ 1124 h 1344"/>
                <a:gd name="T16" fmla="*/ 184 w 1283"/>
                <a:gd name="T17" fmla="*/ 1152 h 1344"/>
                <a:gd name="T18" fmla="*/ 294 w 1283"/>
                <a:gd name="T19" fmla="*/ 1243 h 1344"/>
                <a:gd name="T20" fmla="*/ 623 w 1283"/>
                <a:gd name="T21" fmla="*/ 1344 h 1344"/>
                <a:gd name="T22" fmla="*/ 870 w 1283"/>
                <a:gd name="T23" fmla="*/ 1335 h 1344"/>
                <a:gd name="T24" fmla="*/ 998 w 1283"/>
                <a:gd name="T25" fmla="*/ 1316 h 1344"/>
                <a:gd name="T26" fmla="*/ 1053 w 1283"/>
                <a:gd name="T27" fmla="*/ 1298 h 1344"/>
                <a:gd name="T28" fmla="*/ 1135 w 1283"/>
                <a:gd name="T29" fmla="*/ 1252 h 1344"/>
                <a:gd name="T30" fmla="*/ 1199 w 1283"/>
                <a:gd name="T31" fmla="*/ 1161 h 1344"/>
                <a:gd name="T32" fmla="*/ 1236 w 1283"/>
                <a:gd name="T33" fmla="*/ 1088 h 1344"/>
                <a:gd name="T34" fmla="*/ 1254 w 1283"/>
                <a:gd name="T35" fmla="*/ 1033 h 1344"/>
                <a:gd name="T36" fmla="*/ 1263 w 1283"/>
                <a:gd name="T37" fmla="*/ 1006 h 1344"/>
                <a:gd name="T38" fmla="*/ 1217 w 1283"/>
                <a:gd name="T39" fmla="*/ 667 h 1344"/>
                <a:gd name="T40" fmla="*/ 1062 w 1283"/>
                <a:gd name="T41" fmla="*/ 503 h 1344"/>
                <a:gd name="T42" fmla="*/ 1025 w 1283"/>
                <a:gd name="T43" fmla="*/ 466 h 1344"/>
                <a:gd name="T44" fmla="*/ 971 w 1283"/>
                <a:gd name="T45" fmla="*/ 430 h 1344"/>
                <a:gd name="T46" fmla="*/ 870 w 1283"/>
                <a:gd name="T47" fmla="*/ 338 h 1344"/>
                <a:gd name="T48" fmla="*/ 833 w 1283"/>
                <a:gd name="T49" fmla="*/ 292 h 1344"/>
                <a:gd name="T50" fmla="*/ 815 w 1283"/>
                <a:gd name="T51" fmla="*/ 238 h 1344"/>
                <a:gd name="T52" fmla="*/ 769 w 1283"/>
                <a:gd name="T53" fmla="*/ 110 h 1344"/>
                <a:gd name="T54" fmla="*/ 760 w 1283"/>
                <a:gd name="T55" fmla="*/ 64 h 1344"/>
                <a:gd name="T56" fmla="*/ 751 w 1283"/>
                <a:gd name="T57" fmla="*/ 0 h 13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83"/>
                <a:gd name="T88" fmla="*/ 0 h 1344"/>
                <a:gd name="T89" fmla="*/ 1283 w 1283"/>
                <a:gd name="T90" fmla="*/ 1344 h 13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83" h="1344">
                  <a:moveTo>
                    <a:pt x="111" y="9"/>
                  </a:moveTo>
                  <a:cubicBezTo>
                    <a:pt x="117" y="46"/>
                    <a:pt x="123" y="82"/>
                    <a:pt x="129" y="119"/>
                  </a:cubicBezTo>
                  <a:cubicBezTo>
                    <a:pt x="140" y="185"/>
                    <a:pt x="93" y="332"/>
                    <a:pt x="75" y="402"/>
                  </a:cubicBezTo>
                  <a:cubicBezTo>
                    <a:pt x="66" y="438"/>
                    <a:pt x="59" y="477"/>
                    <a:pt x="47" y="512"/>
                  </a:cubicBezTo>
                  <a:cubicBezTo>
                    <a:pt x="41" y="530"/>
                    <a:pt x="35" y="549"/>
                    <a:pt x="29" y="567"/>
                  </a:cubicBezTo>
                  <a:cubicBezTo>
                    <a:pt x="26" y="576"/>
                    <a:pt x="20" y="594"/>
                    <a:pt x="20" y="594"/>
                  </a:cubicBezTo>
                  <a:cubicBezTo>
                    <a:pt x="0" y="718"/>
                    <a:pt x="6" y="657"/>
                    <a:pt x="20" y="878"/>
                  </a:cubicBezTo>
                  <a:cubicBezTo>
                    <a:pt x="26" y="971"/>
                    <a:pt x="79" y="1049"/>
                    <a:pt x="129" y="1124"/>
                  </a:cubicBezTo>
                  <a:cubicBezTo>
                    <a:pt x="140" y="1141"/>
                    <a:pt x="168" y="1139"/>
                    <a:pt x="184" y="1152"/>
                  </a:cubicBezTo>
                  <a:cubicBezTo>
                    <a:pt x="219" y="1179"/>
                    <a:pt x="253" y="1225"/>
                    <a:pt x="294" y="1243"/>
                  </a:cubicBezTo>
                  <a:cubicBezTo>
                    <a:pt x="396" y="1289"/>
                    <a:pt x="515" y="1317"/>
                    <a:pt x="623" y="1344"/>
                  </a:cubicBezTo>
                  <a:cubicBezTo>
                    <a:pt x="705" y="1341"/>
                    <a:pt x="788" y="1340"/>
                    <a:pt x="870" y="1335"/>
                  </a:cubicBezTo>
                  <a:cubicBezTo>
                    <a:pt x="909" y="1333"/>
                    <a:pt x="959" y="1327"/>
                    <a:pt x="998" y="1316"/>
                  </a:cubicBezTo>
                  <a:cubicBezTo>
                    <a:pt x="1017" y="1311"/>
                    <a:pt x="1053" y="1298"/>
                    <a:pt x="1053" y="1298"/>
                  </a:cubicBezTo>
                  <a:cubicBezTo>
                    <a:pt x="1116" y="1257"/>
                    <a:pt x="1087" y="1270"/>
                    <a:pt x="1135" y="1252"/>
                  </a:cubicBezTo>
                  <a:cubicBezTo>
                    <a:pt x="1148" y="1213"/>
                    <a:pt x="1183" y="1198"/>
                    <a:pt x="1199" y="1161"/>
                  </a:cubicBezTo>
                  <a:cubicBezTo>
                    <a:pt x="1232" y="1086"/>
                    <a:pt x="1198" y="1124"/>
                    <a:pt x="1236" y="1088"/>
                  </a:cubicBezTo>
                  <a:cubicBezTo>
                    <a:pt x="1242" y="1070"/>
                    <a:pt x="1248" y="1051"/>
                    <a:pt x="1254" y="1033"/>
                  </a:cubicBezTo>
                  <a:cubicBezTo>
                    <a:pt x="1257" y="1024"/>
                    <a:pt x="1263" y="1006"/>
                    <a:pt x="1263" y="1006"/>
                  </a:cubicBezTo>
                  <a:cubicBezTo>
                    <a:pt x="1277" y="894"/>
                    <a:pt x="1283" y="765"/>
                    <a:pt x="1217" y="667"/>
                  </a:cubicBezTo>
                  <a:cubicBezTo>
                    <a:pt x="1193" y="596"/>
                    <a:pt x="1118" y="549"/>
                    <a:pt x="1062" y="503"/>
                  </a:cubicBezTo>
                  <a:cubicBezTo>
                    <a:pt x="1034" y="480"/>
                    <a:pt x="1054" y="488"/>
                    <a:pt x="1025" y="466"/>
                  </a:cubicBezTo>
                  <a:cubicBezTo>
                    <a:pt x="1008" y="453"/>
                    <a:pt x="971" y="430"/>
                    <a:pt x="971" y="430"/>
                  </a:cubicBezTo>
                  <a:cubicBezTo>
                    <a:pt x="946" y="393"/>
                    <a:pt x="907" y="363"/>
                    <a:pt x="870" y="338"/>
                  </a:cubicBezTo>
                  <a:cubicBezTo>
                    <a:pt x="859" y="322"/>
                    <a:pt x="842" y="310"/>
                    <a:pt x="833" y="292"/>
                  </a:cubicBezTo>
                  <a:cubicBezTo>
                    <a:pt x="824" y="275"/>
                    <a:pt x="825" y="254"/>
                    <a:pt x="815" y="238"/>
                  </a:cubicBezTo>
                  <a:cubicBezTo>
                    <a:pt x="789" y="198"/>
                    <a:pt x="779" y="156"/>
                    <a:pt x="769" y="110"/>
                  </a:cubicBezTo>
                  <a:cubicBezTo>
                    <a:pt x="766" y="95"/>
                    <a:pt x="763" y="79"/>
                    <a:pt x="760" y="64"/>
                  </a:cubicBezTo>
                  <a:cubicBezTo>
                    <a:pt x="757" y="43"/>
                    <a:pt x="751" y="0"/>
                    <a:pt x="751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43" name="Freeform 4"/>
            <p:cNvSpPr>
              <a:spLocks/>
            </p:cNvSpPr>
            <p:nvPr/>
          </p:nvSpPr>
          <p:spPr bwMode="auto">
            <a:xfrm>
              <a:off x="3134" y="2112"/>
              <a:ext cx="1042" cy="1216"/>
            </a:xfrm>
            <a:custGeom>
              <a:avLst/>
              <a:gdLst>
                <a:gd name="T0" fmla="*/ 109 w 1042"/>
                <a:gd name="T1" fmla="*/ 1171 h 1216"/>
                <a:gd name="T2" fmla="*/ 100 w 1042"/>
                <a:gd name="T3" fmla="*/ 860 h 1216"/>
                <a:gd name="T4" fmla="*/ 73 w 1042"/>
                <a:gd name="T5" fmla="*/ 732 h 1216"/>
                <a:gd name="T6" fmla="*/ 0 w 1042"/>
                <a:gd name="T7" fmla="*/ 375 h 1216"/>
                <a:gd name="T8" fmla="*/ 18 w 1042"/>
                <a:gd name="T9" fmla="*/ 256 h 1216"/>
                <a:gd name="T10" fmla="*/ 119 w 1042"/>
                <a:gd name="T11" fmla="*/ 147 h 1216"/>
                <a:gd name="T12" fmla="*/ 155 w 1042"/>
                <a:gd name="T13" fmla="*/ 101 h 1216"/>
                <a:gd name="T14" fmla="*/ 201 w 1042"/>
                <a:gd name="T15" fmla="*/ 64 h 1216"/>
                <a:gd name="T16" fmla="*/ 219 w 1042"/>
                <a:gd name="T17" fmla="*/ 37 h 1216"/>
                <a:gd name="T18" fmla="*/ 247 w 1042"/>
                <a:gd name="T19" fmla="*/ 19 h 1216"/>
                <a:gd name="T20" fmla="*/ 265 w 1042"/>
                <a:gd name="T21" fmla="*/ 0 h 1216"/>
                <a:gd name="T22" fmla="*/ 941 w 1042"/>
                <a:gd name="T23" fmla="*/ 46 h 1216"/>
                <a:gd name="T24" fmla="*/ 1024 w 1042"/>
                <a:gd name="T25" fmla="*/ 165 h 1216"/>
                <a:gd name="T26" fmla="*/ 1042 w 1042"/>
                <a:gd name="T27" fmla="*/ 220 h 1216"/>
                <a:gd name="T28" fmla="*/ 978 w 1042"/>
                <a:gd name="T29" fmla="*/ 586 h 1216"/>
                <a:gd name="T30" fmla="*/ 951 w 1042"/>
                <a:gd name="T31" fmla="*/ 668 h 1216"/>
                <a:gd name="T32" fmla="*/ 850 w 1042"/>
                <a:gd name="T33" fmla="*/ 933 h 1216"/>
                <a:gd name="T34" fmla="*/ 823 w 1042"/>
                <a:gd name="T35" fmla="*/ 1034 h 1216"/>
                <a:gd name="T36" fmla="*/ 823 w 1042"/>
                <a:gd name="T37" fmla="*/ 1216 h 1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2"/>
                <a:gd name="T58" fmla="*/ 0 h 1216"/>
                <a:gd name="T59" fmla="*/ 1042 w 1042"/>
                <a:gd name="T60" fmla="*/ 1216 h 1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2" h="1216">
                  <a:moveTo>
                    <a:pt x="109" y="1171"/>
                  </a:moveTo>
                  <a:cubicBezTo>
                    <a:pt x="106" y="1067"/>
                    <a:pt x="107" y="963"/>
                    <a:pt x="100" y="860"/>
                  </a:cubicBezTo>
                  <a:cubicBezTo>
                    <a:pt x="96" y="803"/>
                    <a:pt x="83" y="779"/>
                    <a:pt x="73" y="732"/>
                  </a:cubicBezTo>
                  <a:cubicBezTo>
                    <a:pt x="48" y="613"/>
                    <a:pt x="23" y="494"/>
                    <a:pt x="0" y="375"/>
                  </a:cubicBezTo>
                  <a:cubicBezTo>
                    <a:pt x="1" y="366"/>
                    <a:pt x="3" y="283"/>
                    <a:pt x="18" y="256"/>
                  </a:cubicBezTo>
                  <a:cubicBezTo>
                    <a:pt x="48" y="202"/>
                    <a:pt x="78" y="188"/>
                    <a:pt x="119" y="147"/>
                  </a:cubicBezTo>
                  <a:cubicBezTo>
                    <a:pt x="133" y="133"/>
                    <a:pt x="141" y="115"/>
                    <a:pt x="155" y="101"/>
                  </a:cubicBezTo>
                  <a:cubicBezTo>
                    <a:pt x="206" y="51"/>
                    <a:pt x="163" y="112"/>
                    <a:pt x="201" y="64"/>
                  </a:cubicBezTo>
                  <a:cubicBezTo>
                    <a:pt x="208" y="55"/>
                    <a:pt x="211" y="45"/>
                    <a:pt x="219" y="37"/>
                  </a:cubicBezTo>
                  <a:cubicBezTo>
                    <a:pt x="227" y="29"/>
                    <a:pt x="238" y="26"/>
                    <a:pt x="247" y="19"/>
                  </a:cubicBezTo>
                  <a:cubicBezTo>
                    <a:pt x="254" y="14"/>
                    <a:pt x="259" y="6"/>
                    <a:pt x="265" y="0"/>
                  </a:cubicBezTo>
                  <a:cubicBezTo>
                    <a:pt x="492" y="23"/>
                    <a:pt x="711" y="40"/>
                    <a:pt x="941" y="46"/>
                  </a:cubicBezTo>
                  <a:cubicBezTo>
                    <a:pt x="991" y="78"/>
                    <a:pt x="1005" y="108"/>
                    <a:pt x="1024" y="165"/>
                  </a:cubicBezTo>
                  <a:cubicBezTo>
                    <a:pt x="1030" y="183"/>
                    <a:pt x="1042" y="220"/>
                    <a:pt x="1042" y="220"/>
                  </a:cubicBezTo>
                  <a:cubicBezTo>
                    <a:pt x="1034" y="352"/>
                    <a:pt x="1019" y="462"/>
                    <a:pt x="978" y="586"/>
                  </a:cubicBezTo>
                  <a:cubicBezTo>
                    <a:pt x="970" y="612"/>
                    <a:pt x="963" y="644"/>
                    <a:pt x="951" y="668"/>
                  </a:cubicBezTo>
                  <a:cubicBezTo>
                    <a:pt x="907" y="751"/>
                    <a:pt x="879" y="845"/>
                    <a:pt x="850" y="933"/>
                  </a:cubicBezTo>
                  <a:cubicBezTo>
                    <a:pt x="841" y="962"/>
                    <a:pt x="823" y="1011"/>
                    <a:pt x="823" y="1034"/>
                  </a:cubicBezTo>
                  <a:cubicBezTo>
                    <a:pt x="823" y="1095"/>
                    <a:pt x="823" y="1155"/>
                    <a:pt x="823" y="121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44" name="Freeform 5"/>
            <p:cNvSpPr>
              <a:spLocks/>
            </p:cNvSpPr>
            <p:nvPr/>
          </p:nvSpPr>
          <p:spPr bwMode="auto">
            <a:xfrm>
              <a:off x="2747" y="1344"/>
              <a:ext cx="229" cy="543"/>
            </a:xfrm>
            <a:custGeom>
              <a:avLst/>
              <a:gdLst>
                <a:gd name="T0" fmla="*/ 137 w 229"/>
                <a:gd name="T1" fmla="*/ 5 h 639"/>
                <a:gd name="T2" fmla="*/ 73 w 229"/>
                <a:gd name="T3" fmla="*/ 39 h 639"/>
                <a:gd name="T4" fmla="*/ 18 w 229"/>
                <a:gd name="T5" fmla="*/ 100 h 639"/>
                <a:gd name="T6" fmla="*/ 0 w 229"/>
                <a:gd name="T7" fmla="*/ 133 h 639"/>
                <a:gd name="T8" fmla="*/ 46 w 229"/>
                <a:gd name="T9" fmla="*/ 263 h 639"/>
                <a:gd name="T10" fmla="*/ 156 w 229"/>
                <a:gd name="T11" fmla="*/ 392 h 639"/>
                <a:gd name="T12" fmla="*/ 183 w 229"/>
                <a:gd name="T13" fmla="*/ 387 h 639"/>
                <a:gd name="T14" fmla="*/ 192 w 229"/>
                <a:gd name="T15" fmla="*/ 370 h 639"/>
                <a:gd name="T16" fmla="*/ 229 w 229"/>
                <a:gd name="T17" fmla="*/ 342 h 639"/>
                <a:gd name="T18" fmla="*/ 220 w 229"/>
                <a:gd name="T19" fmla="*/ 252 h 639"/>
                <a:gd name="T20" fmla="*/ 192 w 229"/>
                <a:gd name="T21" fmla="*/ 201 h 639"/>
                <a:gd name="T22" fmla="*/ 183 w 229"/>
                <a:gd name="T23" fmla="*/ 94 h 639"/>
                <a:gd name="T24" fmla="*/ 174 w 229"/>
                <a:gd name="T25" fmla="*/ 72 h 639"/>
                <a:gd name="T26" fmla="*/ 165 w 229"/>
                <a:gd name="T27" fmla="*/ 21 h 639"/>
                <a:gd name="T28" fmla="*/ 137 w 229"/>
                <a:gd name="T29" fmla="*/ 5 h 6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9"/>
                <a:gd name="T46" fmla="*/ 0 h 639"/>
                <a:gd name="T47" fmla="*/ 229 w 229"/>
                <a:gd name="T48" fmla="*/ 639 h 6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9" h="639">
                  <a:moveTo>
                    <a:pt x="137" y="8"/>
                  </a:moveTo>
                  <a:cubicBezTo>
                    <a:pt x="112" y="25"/>
                    <a:pt x="95" y="43"/>
                    <a:pt x="73" y="63"/>
                  </a:cubicBezTo>
                  <a:cubicBezTo>
                    <a:pt x="60" y="101"/>
                    <a:pt x="31" y="124"/>
                    <a:pt x="18" y="163"/>
                  </a:cubicBezTo>
                  <a:cubicBezTo>
                    <a:pt x="12" y="181"/>
                    <a:pt x="0" y="218"/>
                    <a:pt x="0" y="218"/>
                  </a:cubicBezTo>
                  <a:cubicBezTo>
                    <a:pt x="12" y="294"/>
                    <a:pt x="28" y="357"/>
                    <a:pt x="46" y="429"/>
                  </a:cubicBezTo>
                  <a:cubicBezTo>
                    <a:pt x="56" y="523"/>
                    <a:pt x="50" y="613"/>
                    <a:pt x="156" y="639"/>
                  </a:cubicBezTo>
                  <a:cubicBezTo>
                    <a:pt x="165" y="636"/>
                    <a:pt x="176" y="637"/>
                    <a:pt x="183" y="630"/>
                  </a:cubicBezTo>
                  <a:cubicBezTo>
                    <a:pt x="190" y="623"/>
                    <a:pt x="188" y="611"/>
                    <a:pt x="192" y="602"/>
                  </a:cubicBezTo>
                  <a:cubicBezTo>
                    <a:pt x="204" y="578"/>
                    <a:pt x="211" y="574"/>
                    <a:pt x="229" y="557"/>
                  </a:cubicBezTo>
                  <a:cubicBezTo>
                    <a:pt x="226" y="508"/>
                    <a:pt x="225" y="459"/>
                    <a:pt x="220" y="410"/>
                  </a:cubicBezTo>
                  <a:cubicBezTo>
                    <a:pt x="217" y="381"/>
                    <a:pt x="192" y="328"/>
                    <a:pt x="192" y="328"/>
                  </a:cubicBezTo>
                  <a:cubicBezTo>
                    <a:pt x="189" y="270"/>
                    <a:pt x="188" y="212"/>
                    <a:pt x="183" y="154"/>
                  </a:cubicBezTo>
                  <a:cubicBezTo>
                    <a:pt x="182" y="142"/>
                    <a:pt x="176" y="130"/>
                    <a:pt x="174" y="118"/>
                  </a:cubicBezTo>
                  <a:cubicBezTo>
                    <a:pt x="170" y="90"/>
                    <a:pt x="180" y="59"/>
                    <a:pt x="165" y="35"/>
                  </a:cubicBezTo>
                  <a:cubicBezTo>
                    <a:pt x="143" y="0"/>
                    <a:pt x="71" y="30"/>
                    <a:pt x="137" y="8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5" name="Line 6"/>
            <p:cNvSpPr>
              <a:spLocks noChangeShapeType="1"/>
            </p:cNvSpPr>
            <p:nvPr/>
          </p:nvSpPr>
          <p:spPr bwMode="auto">
            <a:xfrm rot="659418" flipV="1">
              <a:off x="4299" y="1104"/>
              <a:ext cx="48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46" name="Line 7"/>
            <p:cNvSpPr>
              <a:spLocks noChangeShapeType="1"/>
            </p:cNvSpPr>
            <p:nvPr/>
          </p:nvSpPr>
          <p:spPr bwMode="auto">
            <a:xfrm flipH="1" flipV="1">
              <a:off x="2928" y="1872"/>
              <a:ext cx="210" cy="5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47" name="Line 8"/>
            <p:cNvSpPr>
              <a:spLocks noChangeShapeType="1"/>
            </p:cNvSpPr>
            <p:nvPr/>
          </p:nvSpPr>
          <p:spPr bwMode="auto">
            <a:xfrm flipV="1">
              <a:off x="2898" y="816"/>
              <a:ext cx="174" cy="5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48" name="Line 9"/>
            <p:cNvSpPr>
              <a:spLocks noChangeShapeType="1"/>
            </p:cNvSpPr>
            <p:nvPr/>
          </p:nvSpPr>
          <p:spPr bwMode="auto">
            <a:xfrm>
              <a:off x="3600" y="2160"/>
              <a:ext cx="0" cy="139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49" name="Line 10"/>
            <p:cNvSpPr>
              <a:spLocks noChangeShapeType="1"/>
            </p:cNvSpPr>
            <p:nvPr/>
          </p:nvSpPr>
          <p:spPr bwMode="auto">
            <a:xfrm rot="602537" flipV="1">
              <a:off x="3744" y="480"/>
              <a:ext cx="1" cy="168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50" name="Line 11"/>
            <p:cNvSpPr>
              <a:spLocks noChangeShapeType="1"/>
            </p:cNvSpPr>
            <p:nvPr/>
          </p:nvSpPr>
          <p:spPr bwMode="auto">
            <a:xfrm>
              <a:off x="2736" y="2160"/>
              <a:ext cx="1968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51" name="Line 12"/>
            <p:cNvSpPr>
              <a:spLocks noChangeShapeType="1"/>
            </p:cNvSpPr>
            <p:nvPr/>
          </p:nvSpPr>
          <p:spPr bwMode="auto">
            <a:xfrm>
              <a:off x="4176" y="230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52" name="Line 13"/>
            <p:cNvSpPr>
              <a:spLocks noChangeShapeType="1"/>
            </p:cNvSpPr>
            <p:nvPr/>
          </p:nvSpPr>
          <p:spPr bwMode="auto">
            <a:xfrm flipV="1">
              <a:off x="4176" y="1104"/>
              <a:ext cx="0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53" name="Oval 14"/>
            <p:cNvSpPr>
              <a:spLocks noChangeArrowheads="1"/>
            </p:cNvSpPr>
            <p:nvPr/>
          </p:nvSpPr>
          <p:spPr bwMode="auto">
            <a:xfrm>
              <a:off x="4656" y="3165"/>
              <a:ext cx="192" cy="19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354" name="Rectangle 15"/>
            <p:cNvSpPr>
              <a:spLocks noChangeArrowheads="1"/>
            </p:cNvSpPr>
            <p:nvPr/>
          </p:nvSpPr>
          <p:spPr bwMode="auto">
            <a:xfrm>
              <a:off x="3216" y="3189"/>
              <a:ext cx="768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355" name="Line 16"/>
            <p:cNvSpPr>
              <a:spLocks noChangeShapeType="1"/>
            </p:cNvSpPr>
            <p:nvPr/>
          </p:nvSpPr>
          <p:spPr bwMode="auto">
            <a:xfrm>
              <a:off x="3984" y="3264"/>
              <a:ext cx="672" cy="0"/>
            </a:xfrm>
            <a:prstGeom prst="line">
              <a:avLst/>
            </a:prstGeom>
            <a:noFill/>
            <a:ln w="57150">
              <a:pattFill prst="trellis">
                <a:fgClr>
                  <a:schemeClr val="tx1"/>
                </a:fgClr>
                <a:bgClr>
                  <a:srgbClr val="FFFFFF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56" name="Line 17"/>
            <p:cNvSpPr>
              <a:spLocks noChangeShapeType="1"/>
            </p:cNvSpPr>
            <p:nvPr/>
          </p:nvSpPr>
          <p:spPr bwMode="auto">
            <a:xfrm>
              <a:off x="5376" y="2880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57" name="Line 18"/>
            <p:cNvSpPr>
              <a:spLocks noChangeShapeType="1"/>
            </p:cNvSpPr>
            <p:nvPr/>
          </p:nvSpPr>
          <p:spPr bwMode="auto">
            <a:xfrm>
              <a:off x="5424" y="2880"/>
              <a:ext cx="0" cy="816"/>
            </a:xfrm>
            <a:prstGeom prst="line">
              <a:avLst/>
            </a:prstGeom>
            <a:noFill/>
            <a:ln w="76200">
              <a:pattFill prst="wdUpDiag">
                <a:fgClr>
                  <a:schemeClr val="tx1"/>
                </a:fgClr>
                <a:bgClr>
                  <a:srgbClr val="FFFFFF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58" name="Line 19"/>
            <p:cNvSpPr>
              <a:spLocks noChangeShapeType="1"/>
            </p:cNvSpPr>
            <p:nvPr/>
          </p:nvSpPr>
          <p:spPr bwMode="auto">
            <a:xfrm>
              <a:off x="4848" y="3264"/>
              <a:ext cx="528" cy="0"/>
            </a:xfrm>
            <a:prstGeom prst="line">
              <a:avLst/>
            </a:prstGeom>
            <a:noFill/>
            <a:ln w="57150">
              <a:pattFill prst="trellis">
                <a:fgClr>
                  <a:schemeClr val="tx1"/>
                </a:fgClr>
                <a:bgClr>
                  <a:srgbClr val="FFFFFF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59" name="Line 20"/>
            <p:cNvSpPr>
              <a:spLocks noChangeShapeType="1"/>
            </p:cNvSpPr>
            <p:nvPr/>
          </p:nvSpPr>
          <p:spPr bwMode="auto">
            <a:xfrm flipH="1">
              <a:off x="2928" y="2400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60" name="Line 21"/>
            <p:cNvSpPr>
              <a:spLocks noChangeShapeType="1"/>
            </p:cNvSpPr>
            <p:nvPr/>
          </p:nvSpPr>
          <p:spPr bwMode="auto">
            <a:xfrm flipV="1">
              <a:off x="3120" y="1920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61" name="Oval 22"/>
            <p:cNvSpPr>
              <a:spLocks noChangeArrowheads="1"/>
            </p:cNvSpPr>
            <p:nvPr/>
          </p:nvSpPr>
          <p:spPr bwMode="auto">
            <a:xfrm flipH="1">
              <a:off x="2352" y="3165"/>
              <a:ext cx="192" cy="19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362" name="Line 23"/>
            <p:cNvSpPr>
              <a:spLocks noChangeShapeType="1"/>
            </p:cNvSpPr>
            <p:nvPr/>
          </p:nvSpPr>
          <p:spPr bwMode="auto">
            <a:xfrm flipH="1">
              <a:off x="2544" y="3264"/>
              <a:ext cx="672" cy="0"/>
            </a:xfrm>
            <a:prstGeom prst="line">
              <a:avLst/>
            </a:prstGeom>
            <a:noFill/>
            <a:ln w="57150">
              <a:pattFill prst="trellis">
                <a:fgClr>
                  <a:schemeClr val="tx1"/>
                </a:fgClr>
                <a:bgClr>
                  <a:srgbClr val="FFFFFF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63" name="Line 24"/>
            <p:cNvSpPr>
              <a:spLocks noChangeShapeType="1"/>
            </p:cNvSpPr>
            <p:nvPr/>
          </p:nvSpPr>
          <p:spPr bwMode="auto">
            <a:xfrm flipH="1">
              <a:off x="1824" y="2880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64" name="Line 25"/>
            <p:cNvSpPr>
              <a:spLocks noChangeShapeType="1"/>
            </p:cNvSpPr>
            <p:nvPr/>
          </p:nvSpPr>
          <p:spPr bwMode="auto">
            <a:xfrm flipH="1">
              <a:off x="1776" y="2880"/>
              <a:ext cx="0" cy="816"/>
            </a:xfrm>
            <a:prstGeom prst="line">
              <a:avLst/>
            </a:prstGeom>
            <a:noFill/>
            <a:ln w="76200">
              <a:pattFill prst="wdUpDiag">
                <a:fgClr>
                  <a:schemeClr val="tx1"/>
                </a:fgClr>
                <a:bgClr>
                  <a:srgbClr val="FFFFFF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65" name="Line 26"/>
            <p:cNvSpPr>
              <a:spLocks noChangeShapeType="1"/>
            </p:cNvSpPr>
            <p:nvPr/>
          </p:nvSpPr>
          <p:spPr bwMode="auto">
            <a:xfrm flipH="1">
              <a:off x="1824" y="3264"/>
              <a:ext cx="528" cy="0"/>
            </a:xfrm>
            <a:prstGeom prst="line">
              <a:avLst/>
            </a:prstGeom>
            <a:noFill/>
            <a:ln w="57150">
              <a:pattFill prst="trellis">
                <a:fgClr>
                  <a:schemeClr val="tx1"/>
                </a:fgClr>
                <a:bgClr>
                  <a:srgbClr val="FFFFFF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6732588" y="4365625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F</a:t>
            </a:r>
            <a:r>
              <a:rPr lang="hu-HU" sz="2400" b="1" baseline="-25000">
                <a:latin typeface="Times New Roman" pitchFamily="18" charset="0"/>
              </a:rPr>
              <a:t>1</a:t>
            </a:r>
            <a:endParaRPr lang="en-US" sz="2400" b="1" baseline="-25000">
              <a:latin typeface="Times New Roman" pitchFamily="18" charset="0"/>
            </a:endParaRP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059113" y="4437063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F</a:t>
            </a:r>
            <a:r>
              <a:rPr lang="hu-HU" sz="2400" b="1" baseline="-25000">
                <a:latin typeface="Times New Roman" pitchFamily="18" charset="0"/>
              </a:rPr>
              <a:t>2</a:t>
            </a:r>
            <a:endParaRPr lang="en-US" sz="2400" b="1" baseline="-25000">
              <a:latin typeface="Times New Roman" pitchFamily="18" charset="0"/>
            </a:endParaRPr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3708400" y="4941888"/>
            <a:ext cx="8636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 flipH="1">
            <a:off x="5940425" y="4868863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3275013" y="3068638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F</a:t>
            </a:r>
            <a:r>
              <a:rPr lang="hu-HU" sz="2400" b="1" baseline="-25000">
                <a:latin typeface="Times New Roman" pitchFamily="18" charset="0"/>
              </a:rPr>
              <a:t>p</a:t>
            </a:r>
            <a:endParaRPr lang="en-US" sz="2400" b="1" baseline="-25000">
              <a:latin typeface="Times New Roman" pitchFamily="18" charset="0"/>
            </a:endParaRP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3635375" y="1412875"/>
            <a:ext cx="64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F</a:t>
            </a:r>
            <a:r>
              <a:rPr lang="hu-HU" sz="2400" b="1" baseline="-25000">
                <a:latin typeface="Times New Roman" pitchFamily="18" charset="0"/>
              </a:rPr>
              <a:t>f</a:t>
            </a:r>
            <a:endParaRPr lang="en-US" sz="2400" b="1" baseline="-25000">
              <a:latin typeface="Times New Roman" pitchFamily="18" charset="0"/>
            </a:endParaRPr>
          </a:p>
        </p:txBody>
      </p:sp>
      <p:sp>
        <p:nvSpPr>
          <p:cNvPr id="13321" name="Line 33"/>
          <p:cNvSpPr>
            <a:spLocks noChangeShapeType="1"/>
          </p:cNvSpPr>
          <p:nvPr/>
        </p:nvSpPr>
        <p:spPr bwMode="auto">
          <a:xfrm>
            <a:off x="3851275" y="4149725"/>
            <a:ext cx="309721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 flipV="1">
            <a:off x="5219700" y="2781300"/>
            <a:ext cx="0" cy="23764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6013450" y="407670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k</a:t>
            </a:r>
            <a:r>
              <a:rPr lang="hu-HU" sz="2400" b="1" baseline="-25000">
                <a:latin typeface="Times New Roman" pitchFamily="18" charset="0"/>
              </a:rPr>
              <a:t>1</a:t>
            </a:r>
            <a:endParaRPr lang="en-US" sz="2400" b="1" baseline="-25000">
              <a:latin typeface="Times New Roman" pitchFamily="18" charset="0"/>
            </a:endParaRPr>
          </a:p>
        </p:txBody>
      </p:sp>
      <p:sp>
        <p:nvSpPr>
          <p:cNvPr id="13324" name="Oval 36"/>
          <p:cNvSpPr>
            <a:spLocks noChangeArrowheads="1"/>
          </p:cNvSpPr>
          <p:nvPr/>
        </p:nvSpPr>
        <p:spPr bwMode="auto">
          <a:xfrm>
            <a:off x="5148263" y="2636838"/>
            <a:ext cx="144462" cy="144462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3922713" y="3692525"/>
            <a:ext cx="649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F</a:t>
            </a:r>
            <a:r>
              <a:rPr lang="hu-HU" sz="2000" b="1" baseline="-25000">
                <a:latin typeface="Times New Roman" pitchFamily="18" charset="0"/>
              </a:rPr>
              <a:t>pny</a:t>
            </a:r>
            <a:endParaRPr lang="en-US" sz="2000" b="1" baseline="-25000">
              <a:latin typeface="Times New Roman" pitchFamily="18" charset="0"/>
            </a:endParaRP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4354513" y="3068638"/>
            <a:ext cx="649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F</a:t>
            </a:r>
            <a:r>
              <a:rPr lang="hu-HU" sz="2000" b="1" baseline="-25000">
                <a:latin typeface="Times New Roman" pitchFamily="18" charset="0"/>
              </a:rPr>
              <a:t>pc</a:t>
            </a:r>
            <a:endParaRPr lang="en-US" sz="2000" b="1" baseline="-25000">
              <a:latin typeface="Times New Roman" pitchFamily="18" charset="0"/>
            </a:endParaRP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6227763" y="3608388"/>
            <a:ext cx="649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F</a:t>
            </a:r>
            <a:r>
              <a:rPr lang="hu-HU" sz="2000" b="1" baseline="-25000">
                <a:latin typeface="Times New Roman" pitchFamily="18" charset="0"/>
              </a:rPr>
              <a:t>hny</a:t>
            </a:r>
            <a:endParaRPr lang="en-US" sz="2000" b="1" baseline="-25000">
              <a:latin typeface="Times New Roman" pitchFamily="18" charset="0"/>
            </a:endParaRP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5580063" y="2276475"/>
            <a:ext cx="649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F</a:t>
            </a:r>
            <a:r>
              <a:rPr lang="hu-HU" sz="2000" b="1" baseline="-25000">
                <a:latin typeface="Times New Roman" pitchFamily="18" charset="0"/>
              </a:rPr>
              <a:t>hc</a:t>
            </a:r>
            <a:endParaRPr lang="en-US" sz="2000" b="1" baseline="-25000">
              <a:latin typeface="Times New Roman" pitchFamily="18" charset="0"/>
            </a:endParaRP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6443663" y="2636838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F</a:t>
            </a:r>
            <a:r>
              <a:rPr lang="hu-HU" sz="2400" b="1" baseline="-25000">
                <a:latin typeface="Times New Roman" pitchFamily="18" charset="0"/>
              </a:rPr>
              <a:t>h</a:t>
            </a:r>
            <a:endParaRPr lang="en-US" sz="2400" b="1" baseline="-25000">
              <a:latin typeface="Times New Roman" pitchFamily="18" charset="0"/>
            </a:endParaRPr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2051050" y="981075"/>
            <a:ext cx="1225550" cy="457200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Fq</a:t>
            </a:r>
            <a:r>
              <a:rPr lang="hu-HU" sz="2400">
                <a:latin typeface="Times New Roman" pitchFamily="18" charset="0"/>
              </a:rPr>
              <a:t> </a:t>
            </a:r>
            <a:r>
              <a:rPr lang="hu-HU" sz="2400" b="1">
                <a:latin typeface="Times New Roman" pitchFamily="18" charset="0"/>
              </a:rPr>
              <a:t>= F</a:t>
            </a:r>
            <a:r>
              <a:rPr lang="hu-HU" sz="2400" b="1" baseline="-25000">
                <a:latin typeface="Times New Roman" pitchFamily="18" charset="0"/>
              </a:rPr>
              <a:t>p</a:t>
            </a:r>
            <a:endParaRPr lang="en-US" sz="2400" b="1" baseline="-25000">
              <a:latin typeface="Times New Roman" pitchFamily="18" charset="0"/>
            </a:endParaRP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684213" y="1989138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 b="1" i="1">
                <a:latin typeface="Times New Roman" pitchFamily="18" charset="0"/>
              </a:rPr>
              <a:t>M</a:t>
            </a:r>
            <a:r>
              <a:rPr lang="hu-HU" sz="2400" b="1" i="1" baseline="-25000">
                <a:latin typeface="Times New Roman" pitchFamily="18" charset="0"/>
              </a:rPr>
              <a:t>f</a:t>
            </a:r>
            <a:r>
              <a:rPr lang="hu-HU" sz="2400" b="1" i="1">
                <a:latin typeface="Times New Roman" pitchFamily="18" charset="0"/>
              </a:rPr>
              <a:t> = F</a:t>
            </a:r>
            <a:r>
              <a:rPr lang="hu-HU" sz="2400" b="1" i="1" baseline="-25000">
                <a:latin typeface="Times New Roman" pitchFamily="18" charset="0"/>
              </a:rPr>
              <a:t>1</a:t>
            </a:r>
            <a:r>
              <a:rPr lang="hu-HU" sz="2400" b="1" i="1">
                <a:latin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u-H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i="1">
                <a:latin typeface="Times New Roman" pitchFamily="18" charset="0"/>
              </a:rPr>
              <a:t>k</a:t>
            </a:r>
            <a:r>
              <a:rPr lang="hu-HU" sz="2400" b="1" i="1" baseline="-25000">
                <a:latin typeface="Times New Roman" pitchFamily="18" charset="0"/>
              </a:rPr>
              <a:t>1</a:t>
            </a:r>
            <a:endParaRPr lang="en-US" sz="2400" b="1" i="1" baseline="-25000">
              <a:latin typeface="Times New Roman" pitchFamily="18" charset="0"/>
            </a:endParaRP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611188" y="2466975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 b="1" i="1">
                <a:latin typeface="Times New Roman" pitchFamily="18" charset="0"/>
              </a:rPr>
              <a:t>F</a:t>
            </a:r>
            <a:r>
              <a:rPr lang="hu-HU" sz="2400" b="1" i="1" baseline="-25000">
                <a:latin typeface="Times New Roman" pitchFamily="18" charset="0"/>
              </a:rPr>
              <a:t>f</a:t>
            </a:r>
            <a:r>
              <a:rPr lang="hu-HU" sz="2400" b="1" i="1">
                <a:latin typeface="Times New Roman" pitchFamily="18" charset="0"/>
              </a:rPr>
              <a:t> = F</a:t>
            </a:r>
            <a:r>
              <a:rPr lang="hu-HU" sz="2400" b="1" i="1" baseline="-25000">
                <a:latin typeface="Times New Roman" pitchFamily="18" charset="0"/>
              </a:rPr>
              <a:t>1</a:t>
            </a:r>
            <a:r>
              <a:rPr lang="hu-HU" sz="2400" b="1" i="1">
                <a:latin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u-H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i="1">
                <a:latin typeface="Times New Roman" pitchFamily="18" charset="0"/>
              </a:rPr>
              <a:t>k</a:t>
            </a:r>
            <a:r>
              <a:rPr lang="hu-HU" sz="2400" b="1" i="1" baseline="-25000">
                <a:latin typeface="Times New Roman" pitchFamily="18" charset="0"/>
              </a:rPr>
              <a:t>1</a:t>
            </a:r>
            <a:r>
              <a:rPr lang="hu-HU" sz="2400" b="1" i="1">
                <a:latin typeface="Times New Roman" pitchFamily="18" charset="0"/>
              </a:rPr>
              <a:t> / k</a:t>
            </a:r>
            <a:r>
              <a:rPr lang="hu-HU" sz="2400" b="1" i="1" baseline="-25000">
                <a:latin typeface="Times New Roman" pitchFamily="18" charset="0"/>
              </a:rPr>
              <a:t>p</a:t>
            </a:r>
            <a:endParaRPr lang="en-US" sz="2400" b="1" i="1" baseline="-25000">
              <a:latin typeface="Times New Roman" pitchFamily="18" charset="0"/>
            </a:endParaRPr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 flipH="1">
            <a:off x="4211638" y="2708275"/>
            <a:ext cx="936625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4572000" y="2420938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k</a:t>
            </a:r>
            <a:r>
              <a:rPr lang="hu-HU" sz="2000" b="1" baseline="-25000">
                <a:latin typeface="Times New Roman" pitchFamily="18" charset="0"/>
              </a:rPr>
              <a:t>p</a:t>
            </a:r>
            <a:endParaRPr lang="en-US" sz="2000" b="1" baseline="-25000">
              <a:latin typeface="Times New Roman" pitchFamily="18" charset="0"/>
            </a:endParaRPr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611188" y="2971800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 b="1" i="1">
                <a:latin typeface="Times New Roman" pitchFamily="18" charset="0"/>
              </a:rPr>
              <a:t>M</a:t>
            </a:r>
            <a:r>
              <a:rPr lang="hu-HU" sz="2400" b="1" i="1" baseline="-25000">
                <a:latin typeface="Times New Roman" pitchFamily="18" charset="0"/>
              </a:rPr>
              <a:t>h</a:t>
            </a:r>
            <a:r>
              <a:rPr lang="hu-HU" sz="2400" b="1" i="1">
                <a:latin typeface="Times New Roman" pitchFamily="18" charset="0"/>
              </a:rPr>
              <a:t> = F</a:t>
            </a:r>
            <a:r>
              <a:rPr lang="hu-HU" sz="2400" b="1" i="1" baseline="-25000">
                <a:latin typeface="Times New Roman" pitchFamily="18" charset="0"/>
              </a:rPr>
              <a:t>2</a:t>
            </a:r>
            <a:r>
              <a:rPr lang="hu-HU" sz="2400" b="1" i="1">
                <a:latin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u-H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i="1">
                <a:latin typeface="Times New Roman" pitchFamily="18" charset="0"/>
              </a:rPr>
              <a:t>k</a:t>
            </a:r>
            <a:r>
              <a:rPr lang="hu-HU" sz="2400" b="1" i="1" baseline="-25000">
                <a:latin typeface="Times New Roman" pitchFamily="18" charset="0"/>
              </a:rPr>
              <a:t>2</a:t>
            </a:r>
            <a:endParaRPr lang="en-US" sz="2400" b="1" i="1" baseline="-25000">
              <a:latin typeface="Times New Roman" pitchFamily="18" charset="0"/>
            </a:endParaRPr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611188" y="3403600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 b="1" i="1">
                <a:latin typeface="Times New Roman" pitchFamily="18" charset="0"/>
              </a:rPr>
              <a:t>F</a:t>
            </a:r>
            <a:r>
              <a:rPr lang="hu-HU" sz="2400" b="1" i="1" baseline="-25000">
                <a:latin typeface="Times New Roman" pitchFamily="18" charset="0"/>
              </a:rPr>
              <a:t>h </a:t>
            </a:r>
            <a:r>
              <a:rPr lang="hu-HU" sz="2400" b="1" i="1">
                <a:latin typeface="Times New Roman" pitchFamily="18" charset="0"/>
              </a:rPr>
              <a:t>= F</a:t>
            </a:r>
            <a:r>
              <a:rPr lang="hu-HU" sz="2400" b="1" i="1" baseline="-25000">
                <a:latin typeface="Times New Roman" pitchFamily="18" charset="0"/>
              </a:rPr>
              <a:t>2</a:t>
            </a:r>
            <a:r>
              <a:rPr lang="hu-HU" sz="2400" b="1" i="1">
                <a:latin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u-H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i="1">
                <a:latin typeface="Times New Roman" pitchFamily="18" charset="0"/>
              </a:rPr>
              <a:t>k</a:t>
            </a:r>
            <a:r>
              <a:rPr lang="hu-HU" sz="2400" b="1" i="1" baseline="-25000">
                <a:latin typeface="Times New Roman" pitchFamily="18" charset="0"/>
              </a:rPr>
              <a:t>2</a:t>
            </a:r>
            <a:r>
              <a:rPr lang="hu-HU" sz="2400" b="1" i="1">
                <a:latin typeface="Times New Roman" pitchFamily="18" charset="0"/>
              </a:rPr>
              <a:t> / k</a:t>
            </a:r>
            <a:r>
              <a:rPr lang="hu-HU" sz="2400" b="1" i="1" baseline="-25000">
                <a:latin typeface="Times New Roman" pitchFamily="18" charset="0"/>
              </a:rPr>
              <a:t>h</a:t>
            </a:r>
            <a:endParaRPr lang="en-US" sz="2400" b="1" i="1" baseline="-25000">
              <a:latin typeface="Times New Roman" pitchFamily="18" charset="0"/>
            </a:endParaRPr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5219700" y="2708275"/>
            <a:ext cx="1081088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5435600" y="27447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k</a:t>
            </a:r>
            <a:r>
              <a:rPr lang="hu-HU" sz="2000" b="1" baseline="-25000">
                <a:latin typeface="Times New Roman" pitchFamily="18" charset="0"/>
              </a:rPr>
              <a:t>h</a:t>
            </a:r>
            <a:endParaRPr lang="en-US" sz="2000" b="1" baseline="-25000">
              <a:latin typeface="Times New Roman" pitchFamily="18" charset="0"/>
            </a:endParaRPr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5219700" y="4149725"/>
            <a:ext cx="1873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4211638" y="4076700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k</a:t>
            </a:r>
            <a:r>
              <a:rPr lang="hu-HU" sz="2400" b="1" baseline="-25000">
                <a:latin typeface="Times New Roman" pitchFamily="18" charset="0"/>
              </a:rPr>
              <a:t>2</a:t>
            </a:r>
            <a:endParaRPr lang="en-US" sz="2400" b="1" baseline="-25000">
              <a:latin typeface="Times New Roman" pitchFamily="18" charset="0"/>
            </a:endParaRPr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3348038" y="4149725"/>
            <a:ext cx="1873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71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3" grpId="0"/>
      <p:bldP spid="4124" grpId="0"/>
      <p:bldP spid="4125" grpId="0" animBg="1"/>
      <p:bldP spid="4126" grpId="0" animBg="1"/>
      <p:bldP spid="4127" grpId="0"/>
      <p:bldP spid="4128" grpId="0"/>
      <p:bldP spid="4130" grpId="0" animBg="1"/>
      <p:bldP spid="4131" grpId="0"/>
      <p:bldP spid="4133" grpId="0"/>
      <p:bldP spid="4134" grpId="0"/>
      <p:bldP spid="4135" grpId="0"/>
      <p:bldP spid="4136" grpId="0"/>
      <p:bldP spid="4137" grpId="0"/>
      <p:bldP spid="4138" grpId="0" animBg="1"/>
      <p:bldP spid="4139" grpId="0"/>
      <p:bldP spid="4140" grpId="0"/>
      <p:bldP spid="4141" grpId="0" animBg="1"/>
      <p:bldP spid="4142" grpId="0"/>
      <p:bldP spid="4143" grpId="0"/>
      <p:bldP spid="4144" grpId="0"/>
      <p:bldP spid="4145" grpId="0" animBg="1"/>
      <p:bldP spid="4146" grpId="0"/>
      <p:bldP spid="4148" grpId="0" animBg="1"/>
      <p:bldP spid="4149" grpId="0"/>
      <p:bldP spid="41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2339975" y="762000"/>
            <a:ext cx="5791200" cy="5105400"/>
            <a:chOff x="1776" y="480"/>
            <a:chExt cx="3648" cy="3216"/>
          </a:xfrm>
        </p:grpSpPr>
        <p:sp>
          <p:nvSpPr>
            <p:cNvPr id="13342" name="Freeform 3"/>
            <p:cNvSpPr>
              <a:spLocks/>
            </p:cNvSpPr>
            <p:nvPr/>
          </p:nvSpPr>
          <p:spPr bwMode="auto">
            <a:xfrm rot="1397554">
              <a:off x="2976" y="768"/>
              <a:ext cx="1283" cy="1344"/>
            </a:xfrm>
            <a:custGeom>
              <a:avLst/>
              <a:gdLst>
                <a:gd name="T0" fmla="*/ 111 w 1283"/>
                <a:gd name="T1" fmla="*/ 9 h 1344"/>
                <a:gd name="T2" fmla="*/ 129 w 1283"/>
                <a:gd name="T3" fmla="*/ 119 h 1344"/>
                <a:gd name="T4" fmla="*/ 75 w 1283"/>
                <a:gd name="T5" fmla="*/ 402 h 1344"/>
                <a:gd name="T6" fmla="*/ 47 w 1283"/>
                <a:gd name="T7" fmla="*/ 512 h 1344"/>
                <a:gd name="T8" fmla="*/ 29 w 1283"/>
                <a:gd name="T9" fmla="*/ 567 h 1344"/>
                <a:gd name="T10" fmla="*/ 20 w 1283"/>
                <a:gd name="T11" fmla="*/ 594 h 1344"/>
                <a:gd name="T12" fmla="*/ 20 w 1283"/>
                <a:gd name="T13" fmla="*/ 878 h 1344"/>
                <a:gd name="T14" fmla="*/ 129 w 1283"/>
                <a:gd name="T15" fmla="*/ 1124 h 1344"/>
                <a:gd name="T16" fmla="*/ 184 w 1283"/>
                <a:gd name="T17" fmla="*/ 1152 h 1344"/>
                <a:gd name="T18" fmla="*/ 294 w 1283"/>
                <a:gd name="T19" fmla="*/ 1243 h 1344"/>
                <a:gd name="T20" fmla="*/ 623 w 1283"/>
                <a:gd name="T21" fmla="*/ 1344 h 1344"/>
                <a:gd name="T22" fmla="*/ 870 w 1283"/>
                <a:gd name="T23" fmla="*/ 1335 h 1344"/>
                <a:gd name="T24" fmla="*/ 998 w 1283"/>
                <a:gd name="T25" fmla="*/ 1316 h 1344"/>
                <a:gd name="T26" fmla="*/ 1053 w 1283"/>
                <a:gd name="T27" fmla="*/ 1298 h 1344"/>
                <a:gd name="T28" fmla="*/ 1135 w 1283"/>
                <a:gd name="T29" fmla="*/ 1252 h 1344"/>
                <a:gd name="T30" fmla="*/ 1199 w 1283"/>
                <a:gd name="T31" fmla="*/ 1161 h 1344"/>
                <a:gd name="T32" fmla="*/ 1236 w 1283"/>
                <a:gd name="T33" fmla="*/ 1088 h 1344"/>
                <a:gd name="T34" fmla="*/ 1254 w 1283"/>
                <a:gd name="T35" fmla="*/ 1033 h 1344"/>
                <a:gd name="T36" fmla="*/ 1263 w 1283"/>
                <a:gd name="T37" fmla="*/ 1006 h 1344"/>
                <a:gd name="T38" fmla="*/ 1217 w 1283"/>
                <a:gd name="T39" fmla="*/ 667 h 1344"/>
                <a:gd name="T40" fmla="*/ 1062 w 1283"/>
                <a:gd name="T41" fmla="*/ 503 h 1344"/>
                <a:gd name="T42" fmla="*/ 1025 w 1283"/>
                <a:gd name="T43" fmla="*/ 466 h 1344"/>
                <a:gd name="T44" fmla="*/ 971 w 1283"/>
                <a:gd name="T45" fmla="*/ 430 h 1344"/>
                <a:gd name="T46" fmla="*/ 870 w 1283"/>
                <a:gd name="T47" fmla="*/ 338 h 1344"/>
                <a:gd name="T48" fmla="*/ 833 w 1283"/>
                <a:gd name="T49" fmla="*/ 292 h 1344"/>
                <a:gd name="T50" fmla="*/ 815 w 1283"/>
                <a:gd name="T51" fmla="*/ 238 h 1344"/>
                <a:gd name="T52" fmla="*/ 769 w 1283"/>
                <a:gd name="T53" fmla="*/ 110 h 1344"/>
                <a:gd name="T54" fmla="*/ 760 w 1283"/>
                <a:gd name="T55" fmla="*/ 64 h 1344"/>
                <a:gd name="T56" fmla="*/ 751 w 1283"/>
                <a:gd name="T57" fmla="*/ 0 h 13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83"/>
                <a:gd name="T88" fmla="*/ 0 h 1344"/>
                <a:gd name="T89" fmla="*/ 1283 w 1283"/>
                <a:gd name="T90" fmla="*/ 1344 h 13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83" h="1344">
                  <a:moveTo>
                    <a:pt x="111" y="9"/>
                  </a:moveTo>
                  <a:cubicBezTo>
                    <a:pt x="117" y="46"/>
                    <a:pt x="123" y="82"/>
                    <a:pt x="129" y="119"/>
                  </a:cubicBezTo>
                  <a:cubicBezTo>
                    <a:pt x="140" y="185"/>
                    <a:pt x="93" y="332"/>
                    <a:pt x="75" y="402"/>
                  </a:cubicBezTo>
                  <a:cubicBezTo>
                    <a:pt x="66" y="438"/>
                    <a:pt x="59" y="477"/>
                    <a:pt x="47" y="512"/>
                  </a:cubicBezTo>
                  <a:cubicBezTo>
                    <a:pt x="41" y="530"/>
                    <a:pt x="35" y="549"/>
                    <a:pt x="29" y="567"/>
                  </a:cubicBezTo>
                  <a:cubicBezTo>
                    <a:pt x="26" y="576"/>
                    <a:pt x="20" y="594"/>
                    <a:pt x="20" y="594"/>
                  </a:cubicBezTo>
                  <a:cubicBezTo>
                    <a:pt x="0" y="718"/>
                    <a:pt x="6" y="657"/>
                    <a:pt x="20" y="878"/>
                  </a:cubicBezTo>
                  <a:cubicBezTo>
                    <a:pt x="26" y="971"/>
                    <a:pt x="79" y="1049"/>
                    <a:pt x="129" y="1124"/>
                  </a:cubicBezTo>
                  <a:cubicBezTo>
                    <a:pt x="140" y="1141"/>
                    <a:pt x="168" y="1139"/>
                    <a:pt x="184" y="1152"/>
                  </a:cubicBezTo>
                  <a:cubicBezTo>
                    <a:pt x="219" y="1179"/>
                    <a:pt x="253" y="1225"/>
                    <a:pt x="294" y="1243"/>
                  </a:cubicBezTo>
                  <a:cubicBezTo>
                    <a:pt x="396" y="1289"/>
                    <a:pt x="515" y="1317"/>
                    <a:pt x="623" y="1344"/>
                  </a:cubicBezTo>
                  <a:cubicBezTo>
                    <a:pt x="705" y="1341"/>
                    <a:pt x="788" y="1340"/>
                    <a:pt x="870" y="1335"/>
                  </a:cubicBezTo>
                  <a:cubicBezTo>
                    <a:pt x="909" y="1333"/>
                    <a:pt x="959" y="1327"/>
                    <a:pt x="998" y="1316"/>
                  </a:cubicBezTo>
                  <a:cubicBezTo>
                    <a:pt x="1017" y="1311"/>
                    <a:pt x="1053" y="1298"/>
                    <a:pt x="1053" y="1298"/>
                  </a:cubicBezTo>
                  <a:cubicBezTo>
                    <a:pt x="1116" y="1257"/>
                    <a:pt x="1087" y="1270"/>
                    <a:pt x="1135" y="1252"/>
                  </a:cubicBezTo>
                  <a:cubicBezTo>
                    <a:pt x="1148" y="1213"/>
                    <a:pt x="1183" y="1198"/>
                    <a:pt x="1199" y="1161"/>
                  </a:cubicBezTo>
                  <a:cubicBezTo>
                    <a:pt x="1232" y="1086"/>
                    <a:pt x="1198" y="1124"/>
                    <a:pt x="1236" y="1088"/>
                  </a:cubicBezTo>
                  <a:cubicBezTo>
                    <a:pt x="1242" y="1070"/>
                    <a:pt x="1248" y="1051"/>
                    <a:pt x="1254" y="1033"/>
                  </a:cubicBezTo>
                  <a:cubicBezTo>
                    <a:pt x="1257" y="1024"/>
                    <a:pt x="1263" y="1006"/>
                    <a:pt x="1263" y="1006"/>
                  </a:cubicBezTo>
                  <a:cubicBezTo>
                    <a:pt x="1277" y="894"/>
                    <a:pt x="1283" y="765"/>
                    <a:pt x="1217" y="667"/>
                  </a:cubicBezTo>
                  <a:cubicBezTo>
                    <a:pt x="1193" y="596"/>
                    <a:pt x="1118" y="549"/>
                    <a:pt x="1062" y="503"/>
                  </a:cubicBezTo>
                  <a:cubicBezTo>
                    <a:pt x="1034" y="480"/>
                    <a:pt x="1054" y="488"/>
                    <a:pt x="1025" y="466"/>
                  </a:cubicBezTo>
                  <a:cubicBezTo>
                    <a:pt x="1008" y="453"/>
                    <a:pt x="971" y="430"/>
                    <a:pt x="971" y="430"/>
                  </a:cubicBezTo>
                  <a:cubicBezTo>
                    <a:pt x="946" y="393"/>
                    <a:pt x="907" y="363"/>
                    <a:pt x="870" y="338"/>
                  </a:cubicBezTo>
                  <a:cubicBezTo>
                    <a:pt x="859" y="322"/>
                    <a:pt x="842" y="310"/>
                    <a:pt x="833" y="292"/>
                  </a:cubicBezTo>
                  <a:cubicBezTo>
                    <a:pt x="824" y="275"/>
                    <a:pt x="825" y="254"/>
                    <a:pt x="815" y="238"/>
                  </a:cubicBezTo>
                  <a:cubicBezTo>
                    <a:pt x="789" y="198"/>
                    <a:pt x="779" y="156"/>
                    <a:pt x="769" y="110"/>
                  </a:cubicBezTo>
                  <a:cubicBezTo>
                    <a:pt x="766" y="95"/>
                    <a:pt x="763" y="79"/>
                    <a:pt x="760" y="64"/>
                  </a:cubicBezTo>
                  <a:cubicBezTo>
                    <a:pt x="757" y="43"/>
                    <a:pt x="751" y="0"/>
                    <a:pt x="751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43" name="Freeform 4"/>
            <p:cNvSpPr>
              <a:spLocks/>
            </p:cNvSpPr>
            <p:nvPr/>
          </p:nvSpPr>
          <p:spPr bwMode="auto">
            <a:xfrm>
              <a:off x="3134" y="2112"/>
              <a:ext cx="1042" cy="1216"/>
            </a:xfrm>
            <a:custGeom>
              <a:avLst/>
              <a:gdLst>
                <a:gd name="T0" fmla="*/ 109 w 1042"/>
                <a:gd name="T1" fmla="*/ 1171 h 1216"/>
                <a:gd name="T2" fmla="*/ 100 w 1042"/>
                <a:gd name="T3" fmla="*/ 860 h 1216"/>
                <a:gd name="T4" fmla="*/ 73 w 1042"/>
                <a:gd name="T5" fmla="*/ 732 h 1216"/>
                <a:gd name="T6" fmla="*/ 0 w 1042"/>
                <a:gd name="T7" fmla="*/ 375 h 1216"/>
                <a:gd name="T8" fmla="*/ 18 w 1042"/>
                <a:gd name="T9" fmla="*/ 256 h 1216"/>
                <a:gd name="T10" fmla="*/ 119 w 1042"/>
                <a:gd name="T11" fmla="*/ 147 h 1216"/>
                <a:gd name="T12" fmla="*/ 155 w 1042"/>
                <a:gd name="T13" fmla="*/ 101 h 1216"/>
                <a:gd name="T14" fmla="*/ 201 w 1042"/>
                <a:gd name="T15" fmla="*/ 64 h 1216"/>
                <a:gd name="T16" fmla="*/ 219 w 1042"/>
                <a:gd name="T17" fmla="*/ 37 h 1216"/>
                <a:gd name="T18" fmla="*/ 247 w 1042"/>
                <a:gd name="T19" fmla="*/ 19 h 1216"/>
                <a:gd name="T20" fmla="*/ 265 w 1042"/>
                <a:gd name="T21" fmla="*/ 0 h 1216"/>
                <a:gd name="T22" fmla="*/ 941 w 1042"/>
                <a:gd name="T23" fmla="*/ 46 h 1216"/>
                <a:gd name="T24" fmla="*/ 1024 w 1042"/>
                <a:gd name="T25" fmla="*/ 165 h 1216"/>
                <a:gd name="T26" fmla="*/ 1042 w 1042"/>
                <a:gd name="T27" fmla="*/ 220 h 1216"/>
                <a:gd name="T28" fmla="*/ 978 w 1042"/>
                <a:gd name="T29" fmla="*/ 586 h 1216"/>
                <a:gd name="T30" fmla="*/ 951 w 1042"/>
                <a:gd name="T31" fmla="*/ 668 h 1216"/>
                <a:gd name="T32" fmla="*/ 850 w 1042"/>
                <a:gd name="T33" fmla="*/ 933 h 1216"/>
                <a:gd name="T34" fmla="*/ 823 w 1042"/>
                <a:gd name="T35" fmla="*/ 1034 h 1216"/>
                <a:gd name="T36" fmla="*/ 823 w 1042"/>
                <a:gd name="T37" fmla="*/ 1216 h 1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2"/>
                <a:gd name="T58" fmla="*/ 0 h 1216"/>
                <a:gd name="T59" fmla="*/ 1042 w 1042"/>
                <a:gd name="T60" fmla="*/ 1216 h 1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2" h="1216">
                  <a:moveTo>
                    <a:pt x="109" y="1171"/>
                  </a:moveTo>
                  <a:cubicBezTo>
                    <a:pt x="106" y="1067"/>
                    <a:pt x="107" y="963"/>
                    <a:pt x="100" y="860"/>
                  </a:cubicBezTo>
                  <a:cubicBezTo>
                    <a:pt x="96" y="803"/>
                    <a:pt x="83" y="779"/>
                    <a:pt x="73" y="732"/>
                  </a:cubicBezTo>
                  <a:cubicBezTo>
                    <a:pt x="48" y="613"/>
                    <a:pt x="23" y="494"/>
                    <a:pt x="0" y="375"/>
                  </a:cubicBezTo>
                  <a:cubicBezTo>
                    <a:pt x="1" y="366"/>
                    <a:pt x="3" y="283"/>
                    <a:pt x="18" y="256"/>
                  </a:cubicBezTo>
                  <a:cubicBezTo>
                    <a:pt x="48" y="202"/>
                    <a:pt x="78" y="188"/>
                    <a:pt x="119" y="147"/>
                  </a:cubicBezTo>
                  <a:cubicBezTo>
                    <a:pt x="133" y="133"/>
                    <a:pt x="141" y="115"/>
                    <a:pt x="155" y="101"/>
                  </a:cubicBezTo>
                  <a:cubicBezTo>
                    <a:pt x="206" y="51"/>
                    <a:pt x="163" y="112"/>
                    <a:pt x="201" y="64"/>
                  </a:cubicBezTo>
                  <a:cubicBezTo>
                    <a:pt x="208" y="55"/>
                    <a:pt x="211" y="45"/>
                    <a:pt x="219" y="37"/>
                  </a:cubicBezTo>
                  <a:cubicBezTo>
                    <a:pt x="227" y="29"/>
                    <a:pt x="238" y="26"/>
                    <a:pt x="247" y="19"/>
                  </a:cubicBezTo>
                  <a:cubicBezTo>
                    <a:pt x="254" y="14"/>
                    <a:pt x="259" y="6"/>
                    <a:pt x="265" y="0"/>
                  </a:cubicBezTo>
                  <a:cubicBezTo>
                    <a:pt x="492" y="23"/>
                    <a:pt x="711" y="40"/>
                    <a:pt x="941" y="46"/>
                  </a:cubicBezTo>
                  <a:cubicBezTo>
                    <a:pt x="991" y="78"/>
                    <a:pt x="1005" y="108"/>
                    <a:pt x="1024" y="165"/>
                  </a:cubicBezTo>
                  <a:cubicBezTo>
                    <a:pt x="1030" y="183"/>
                    <a:pt x="1042" y="220"/>
                    <a:pt x="1042" y="220"/>
                  </a:cubicBezTo>
                  <a:cubicBezTo>
                    <a:pt x="1034" y="352"/>
                    <a:pt x="1019" y="462"/>
                    <a:pt x="978" y="586"/>
                  </a:cubicBezTo>
                  <a:cubicBezTo>
                    <a:pt x="970" y="612"/>
                    <a:pt x="963" y="644"/>
                    <a:pt x="951" y="668"/>
                  </a:cubicBezTo>
                  <a:cubicBezTo>
                    <a:pt x="907" y="751"/>
                    <a:pt x="879" y="845"/>
                    <a:pt x="850" y="933"/>
                  </a:cubicBezTo>
                  <a:cubicBezTo>
                    <a:pt x="841" y="962"/>
                    <a:pt x="823" y="1011"/>
                    <a:pt x="823" y="1034"/>
                  </a:cubicBezTo>
                  <a:cubicBezTo>
                    <a:pt x="823" y="1095"/>
                    <a:pt x="823" y="1155"/>
                    <a:pt x="823" y="121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44" name="Freeform 5"/>
            <p:cNvSpPr>
              <a:spLocks/>
            </p:cNvSpPr>
            <p:nvPr/>
          </p:nvSpPr>
          <p:spPr bwMode="auto">
            <a:xfrm>
              <a:off x="2747" y="1344"/>
              <a:ext cx="229" cy="543"/>
            </a:xfrm>
            <a:custGeom>
              <a:avLst/>
              <a:gdLst>
                <a:gd name="T0" fmla="*/ 137 w 229"/>
                <a:gd name="T1" fmla="*/ 5 h 639"/>
                <a:gd name="T2" fmla="*/ 73 w 229"/>
                <a:gd name="T3" fmla="*/ 39 h 639"/>
                <a:gd name="T4" fmla="*/ 18 w 229"/>
                <a:gd name="T5" fmla="*/ 100 h 639"/>
                <a:gd name="T6" fmla="*/ 0 w 229"/>
                <a:gd name="T7" fmla="*/ 133 h 639"/>
                <a:gd name="T8" fmla="*/ 46 w 229"/>
                <a:gd name="T9" fmla="*/ 263 h 639"/>
                <a:gd name="T10" fmla="*/ 156 w 229"/>
                <a:gd name="T11" fmla="*/ 392 h 639"/>
                <a:gd name="T12" fmla="*/ 183 w 229"/>
                <a:gd name="T13" fmla="*/ 387 h 639"/>
                <a:gd name="T14" fmla="*/ 192 w 229"/>
                <a:gd name="T15" fmla="*/ 370 h 639"/>
                <a:gd name="T16" fmla="*/ 229 w 229"/>
                <a:gd name="T17" fmla="*/ 342 h 639"/>
                <a:gd name="T18" fmla="*/ 220 w 229"/>
                <a:gd name="T19" fmla="*/ 252 h 639"/>
                <a:gd name="T20" fmla="*/ 192 w 229"/>
                <a:gd name="T21" fmla="*/ 201 h 639"/>
                <a:gd name="T22" fmla="*/ 183 w 229"/>
                <a:gd name="T23" fmla="*/ 94 h 639"/>
                <a:gd name="T24" fmla="*/ 174 w 229"/>
                <a:gd name="T25" fmla="*/ 72 h 639"/>
                <a:gd name="T26" fmla="*/ 165 w 229"/>
                <a:gd name="T27" fmla="*/ 21 h 639"/>
                <a:gd name="T28" fmla="*/ 137 w 229"/>
                <a:gd name="T29" fmla="*/ 5 h 6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9"/>
                <a:gd name="T46" fmla="*/ 0 h 639"/>
                <a:gd name="T47" fmla="*/ 229 w 229"/>
                <a:gd name="T48" fmla="*/ 639 h 6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9" h="639">
                  <a:moveTo>
                    <a:pt x="137" y="8"/>
                  </a:moveTo>
                  <a:cubicBezTo>
                    <a:pt x="112" y="25"/>
                    <a:pt x="95" y="43"/>
                    <a:pt x="73" y="63"/>
                  </a:cubicBezTo>
                  <a:cubicBezTo>
                    <a:pt x="60" y="101"/>
                    <a:pt x="31" y="124"/>
                    <a:pt x="18" y="163"/>
                  </a:cubicBezTo>
                  <a:cubicBezTo>
                    <a:pt x="12" y="181"/>
                    <a:pt x="0" y="218"/>
                    <a:pt x="0" y="218"/>
                  </a:cubicBezTo>
                  <a:cubicBezTo>
                    <a:pt x="12" y="294"/>
                    <a:pt x="28" y="357"/>
                    <a:pt x="46" y="429"/>
                  </a:cubicBezTo>
                  <a:cubicBezTo>
                    <a:pt x="56" y="523"/>
                    <a:pt x="50" y="613"/>
                    <a:pt x="156" y="639"/>
                  </a:cubicBezTo>
                  <a:cubicBezTo>
                    <a:pt x="165" y="636"/>
                    <a:pt x="176" y="637"/>
                    <a:pt x="183" y="630"/>
                  </a:cubicBezTo>
                  <a:cubicBezTo>
                    <a:pt x="190" y="623"/>
                    <a:pt x="188" y="611"/>
                    <a:pt x="192" y="602"/>
                  </a:cubicBezTo>
                  <a:cubicBezTo>
                    <a:pt x="204" y="578"/>
                    <a:pt x="211" y="574"/>
                    <a:pt x="229" y="557"/>
                  </a:cubicBezTo>
                  <a:cubicBezTo>
                    <a:pt x="226" y="508"/>
                    <a:pt x="225" y="459"/>
                    <a:pt x="220" y="410"/>
                  </a:cubicBezTo>
                  <a:cubicBezTo>
                    <a:pt x="217" y="381"/>
                    <a:pt x="192" y="328"/>
                    <a:pt x="192" y="328"/>
                  </a:cubicBezTo>
                  <a:cubicBezTo>
                    <a:pt x="189" y="270"/>
                    <a:pt x="188" y="212"/>
                    <a:pt x="183" y="154"/>
                  </a:cubicBezTo>
                  <a:cubicBezTo>
                    <a:pt x="182" y="142"/>
                    <a:pt x="176" y="130"/>
                    <a:pt x="174" y="118"/>
                  </a:cubicBezTo>
                  <a:cubicBezTo>
                    <a:pt x="170" y="90"/>
                    <a:pt x="180" y="59"/>
                    <a:pt x="165" y="35"/>
                  </a:cubicBezTo>
                  <a:cubicBezTo>
                    <a:pt x="143" y="0"/>
                    <a:pt x="71" y="30"/>
                    <a:pt x="137" y="8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45" name="Line 6"/>
            <p:cNvSpPr>
              <a:spLocks noChangeShapeType="1"/>
            </p:cNvSpPr>
            <p:nvPr/>
          </p:nvSpPr>
          <p:spPr bwMode="auto">
            <a:xfrm rot="659418" flipV="1">
              <a:off x="4299" y="1104"/>
              <a:ext cx="48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46" name="Line 7"/>
            <p:cNvSpPr>
              <a:spLocks noChangeShapeType="1"/>
            </p:cNvSpPr>
            <p:nvPr/>
          </p:nvSpPr>
          <p:spPr bwMode="auto">
            <a:xfrm flipH="1" flipV="1">
              <a:off x="2928" y="1872"/>
              <a:ext cx="210" cy="5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47" name="Line 8"/>
            <p:cNvSpPr>
              <a:spLocks noChangeShapeType="1"/>
            </p:cNvSpPr>
            <p:nvPr/>
          </p:nvSpPr>
          <p:spPr bwMode="auto">
            <a:xfrm flipV="1">
              <a:off x="2898" y="816"/>
              <a:ext cx="174" cy="5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48" name="Line 9"/>
            <p:cNvSpPr>
              <a:spLocks noChangeShapeType="1"/>
            </p:cNvSpPr>
            <p:nvPr/>
          </p:nvSpPr>
          <p:spPr bwMode="auto">
            <a:xfrm>
              <a:off x="3600" y="2160"/>
              <a:ext cx="0" cy="139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49" name="Line 10"/>
            <p:cNvSpPr>
              <a:spLocks noChangeShapeType="1"/>
            </p:cNvSpPr>
            <p:nvPr/>
          </p:nvSpPr>
          <p:spPr bwMode="auto">
            <a:xfrm rot="602537" flipV="1">
              <a:off x="3744" y="480"/>
              <a:ext cx="1" cy="168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50" name="Line 11"/>
            <p:cNvSpPr>
              <a:spLocks noChangeShapeType="1"/>
            </p:cNvSpPr>
            <p:nvPr/>
          </p:nvSpPr>
          <p:spPr bwMode="auto">
            <a:xfrm>
              <a:off x="2736" y="2160"/>
              <a:ext cx="1968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51" name="Line 12"/>
            <p:cNvSpPr>
              <a:spLocks noChangeShapeType="1"/>
            </p:cNvSpPr>
            <p:nvPr/>
          </p:nvSpPr>
          <p:spPr bwMode="auto">
            <a:xfrm>
              <a:off x="4176" y="230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52" name="Line 13"/>
            <p:cNvSpPr>
              <a:spLocks noChangeShapeType="1"/>
            </p:cNvSpPr>
            <p:nvPr/>
          </p:nvSpPr>
          <p:spPr bwMode="auto">
            <a:xfrm flipV="1">
              <a:off x="4176" y="1104"/>
              <a:ext cx="0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53" name="Oval 14"/>
            <p:cNvSpPr>
              <a:spLocks noChangeArrowheads="1"/>
            </p:cNvSpPr>
            <p:nvPr/>
          </p:nvSpPr>
          <p:spPr bwMode="auto">
            <a:xfrm>
              <a:off x="4656" y="3165"/>
              <a:ext cx="192" cy="19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54" name="Rectangle 15"/>
            <p:cNvSpPr>
              <a:spLocks noChangeArrowheads="1"/>
            </p:cNvSpPr>
            <p:nvPr/>
          </p:nvSpPr>
          <p:spPr bwMode="auto">
            <a:xfrm>
              <a:off x="3216" y="3189"/>
              <a:ext cx="768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55" name="Line 16"/>
            <p:cNvSpPr>
              <a:spLocks noChangeShapeType="1"/>
            </p:cNvSpPr>
            <p:nvPr/>
          </p:nvSpPr>
          <p:spPr bwMode="auto">
            <a:xfrm>
              <a:off x="3984" y="3264"/>
              <a:ext cx="672" cy="0"/>
            </a:xfrm>
            <a:prstGeom prst="line">
              <a:avLst/>
            </a:prstGeom>
            <a:noFill/>
            <a:ln w="57150">
              <a:pattFill prst="trellis">
                <a:fgClr>
                  <a:schemeClr val="tx1"/>
                </a:fgClr>
                <a:bgClr>
                  <a:srgbClr val="FFFFFF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56" name="Line 17"/>
            <p:cNvSpPr>
              <a:spLocks noChangeShapeType="1"/>
            </p:cNvSpPr>
            <p:nvPr/>
          </p:nvSpPr>
          <p:spPr bwMode="auto">
            <a:xfrm>
              <a:off x="5376" y="2880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57" name="Line 18"/>
            <p:cNvSpPr>
              <a:spLocks noChangeShapeType="1"/>
            </p:cNvSpPr>
            <p:nvPr/>
          </p:nvSpPr>
          <p:spPr bwMode="auto">
            <a:xfrm>
              <a:off x="5424" y="2880"/>
              <a:ext cx="0" cy="816"/>
            </a:xfrm>
            <a:prstGeom prst="line">
              <a:avLst/>
            </a:prstGeom>
            <a:noFill/>
            <a:ln w="76200">
              <a:pattFill prst="wdUpDiag">
                <a:fgClr>
                  <a:schemeClr val="tx1"/>
                </a:fgClr>
                <a:bgClr>
                  <a:srgbClr val="FFFFFF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58" name="Line 19"/>
            <p:cNvSpPr>
              <a:spLocks noChangeShapeType="1"/>
            </p:cNvSpPr>
            <p:nvPr/>
          </p:nvSpPr>
          <p:spPr bwMode="auto">
            <a:xfrm>
              <a:off x="4848" y="3264"/>
              <a:ext cx="528" cy="0"/>
            </a:xfrm>
            <a:prstGeom prst="line">
              <a:avLst/>
            </a:prstGeom>
            <a:noFill/>
            <a:ln w="57150">
              <a:pattFill prst="trellis">
                <a:fgClr>
                  <a:schemeClr val="tx1"/>
                </a:fgClr>
                <a:bgClr>
                  <a:srgbClr val="FFFFFF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59" name="Line 20"/>
            <p:cNvSpPr>
              <a:spLocks noChangeShapeType="1"/>
            </p:cNvSpPr>
            <p:nvPr/>
          </p:nvSpPr>
          <p:spPr bwMode="auto">
            <a:xfrm flipH="1">
              <a:off x="2928" y="2400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60" name="Line 21"/>
            <p:cNvSpPr>
              <a:spLocks noChangeShapeType="1"/>
            </p:cNvSpPr>
            <p:nvPr/>
          </p:nvSpPr>
          <p:spPr bwMode="auto">
            <a:xfrm flipV="1">
              <a:off x="3120" y="1920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61" name="Oval 22"/>
            <p:cNvSpPr>
              <a:spLocks noChangeArrowheads="1"/>
            </p:cNvSpPr>
            <p:nvPr/>
          </p:nvSpPr>
          <p:spPr bwMode="auto">
            <a:xfrm flipH="1">
              <a:off x="2352" y="3165"/>
              <a:ext cx="192" cy="19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62" name="Line 23"/>
            <p:cNvSpPr>
              <a:spLocks noChangeShapeType="1"/>
            </p:cNvSpPr>
            <p:nvPr/>
          </p:nvSpPr>
          <p:spPr bwMode="auto">
            <a:xfrm flipH="1">
              <a:off x="2544" y="3264"/>
              <a:ext cx="672" cy="0"/>
            </a:xfrm>
            <a:prstGeom prst="line">
              <a:avLst/>
            </a:prstGeom>
            <a:noFill/>
            <a:ln w="57150">
              <a:pattFill prst="trellis">
                <a:fgClr>
                  <a:schemeClr val="tx1"/>
                </a:fgClr>
                <a:bgClr>
                  <a:srgbClr val="FFFFFF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63" name="Line 24"/>
            <p:cNvSpPr>
              <a:spLocks noChangeShapeType="1"/>
            </p:cNvSpPr>
            <p:nvPr/>
          </p:nvSpPr>
          <p:spPr bwMode="auto">
            <a:xfrm flipH="1">
              <a:off x="1824" y="2880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64" name="Line 25"/>
            <p:cNvSpPr>
              <a:spLocks noChangeShapeType="1"/>
            </p:cNvSpPr>
            <p:nvPr/>
          </p:nvSpPr>
          <p:spPr bwMode="auto">
            <a:xfrm flipH="1">
              <a:off x="1776" y="2880"/>
              <a:ext cx="0" cy="816"/>
            </a:xfrm>
            <a:prstGeom prst="line">
              <a:avLst/>
            </a:prstGeom>
            <a:noFill/>
            <a:ln w="76200">
              <a:pattFill prst="wdUpDiag">
                <a:fgClr>
                  <a:schemeClr val="tx1"/>
                </a:fgClr>
                <a:bgClr>
                  <a:srgbClr val="FFFFFF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13365" name="Line 26"/>
            <p:cNvSpPr>
              <a:spLocks noChangeShapeType="1"/>
            </p:cNvSpPr>
            <p:nvPr/>
          </p:nvSpPr>
          <p:spPr bwMode="auto">
            <a:xfrm flipH="1">
              <a:off x="1824" y="3264"/>
              <a:ext cx="528" cy="0"/>
            </a:xfrm>
            <a:prstGeom prst="line">
              <a:avLst/>
            </a:prstGeom>
            <a:noFill/>
            <a:ln w="57150">
              <a:pattFill prst="trellis">
                <a:fgClr>
                  <a:schemeClr val="tx1"/>
                </a:fgClr>
                <a:bgClr>
                  <a:srgbClr val="FFFFFF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6732588" y="4365625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hu-HU" sz="2400" b="1" baseline="-2500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b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059113" y="4437063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hu-HU" sz="2400" b="1" baseline="-25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b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3708400" y="4941888"/>
            <a:ext cx="8636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 flipH="1">
            <a:off x="5940425" y="4868863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3275013" y="3068638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hu-HU" sz="2400" b="1" baseline="-25000" smtClean="0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sz="2400" b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3635375" y="1412875"/>
            <a:ext cx="64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hu-HU" sz="2400" b="1" baseline="-25000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 sz="2400" b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1" name="Line 33"/>
          <p:cNvSpPr>
            <a:spLocks noChangeShapeType="1"/>
          </p:cNvSpPr>
          <p:nvPr/>
        </p:nvSpPr>
        <p:spPr bwMode="auto">
          <a:xfrm>
            <a:off x="3851275" y="4149725"/>
            <a:ext cx="309721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 flipV="1">
            <a:off x="5219700" y="2781300"/>
            <a:ext cx="0" cy="23764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6013450" y="407670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smtClean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hu-HU" sz="2400" b="1" baseline="-2500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b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4" name="Oval 36"/>
          <p:cNvSpPr>
            <a:spLocks noChangeArrowheads="1"/>
          </p:cNvSpPr>
          <p:nvPr/>
        </p:nvSpPr>
        <p:spPr bwMode="auto">
          <a:xfrm>
            <a:off x="5148263" y="2636838"/>
            <a:ext cx="144462" cy="144462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3922713" y="3692525"/>
            <a:ext cx="649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000" b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hu-HU" sz="2000" b="1" baseline="-25000" smtClean="0">
                <a:solidFill>
                  <a:srgbClr val="000000"/>
                </a:solidFill>
                <a:latin typeface="Times New Roman" pitchFamily="18" charset="0"/>
              </a:rPr>
              <a:t>pny</a:t>
            </a:r>
            <a:endParaRPr lang="en-US" sz="2000" b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4354513" y="3068638"/>
            <a:ext cx="649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000" b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hu-HU" sz="2000" b="1" baseline="-25000" smtClean="0">
                <a:solidFill>
                  <a:srgbClr val="000000"/>
                </a:solidFill>
                <a:latin typeface="Times New Roman" pitchFamily="18" charset="0"/>
              </a:rPr>
              <a:t>pc</a:t>
            </a:r>
            <a:endParaRPr lang="en-US" sz="2000" b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6227763" y="3608388"/>
            <a:ext cx="649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000" b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hu-HU" sz="2000" b="1" baseline="-25000" smtClean="0">
                <a:solidFill>
                  <a:srgbClr val="000000"/>
                </a:solidFill>
                <a:latin typeface="Times New Roman" pitchFamily="18" charset="0"/>
              </a:rPr>
              <a:t>hny</a:t>
            </a:r>
            <a:endParaRPr lang="en-US" sz="2000" b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5580063" y="2276475"/>
            <a:ext cx="649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000" b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hu-HU" sz="2000" b="1" baseline="-25000" smtClean="0">
                <a:solidFill>
                  <a:srgbClr val="000000"/>
                </a:solidFill>
                <a:latin typeface="Times New Roman" pitchFamily="18" charset="0"/>
              </a:rPr>
              <a:t>hc</a:t>
            </a:r>
            <a:endParaRPr lang="en-US" sz="2000" b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6443663" y="2636838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hu-HU" sz="2400" b="1" baseline="-25000" smtClean="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sz="2400" b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968062" y="1372870"/>
            <a:ext cx="1225550" cy="457200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hu-HU" sz="2400" b="1" baseline="-25000" dirty="0" err="1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hu-HU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2400" b="1" dirty="0" smtClean="0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hu-HU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hu-HU" sz="2400" b="1" baseline="-25000" dirty="0" err="1" smtClean="0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sz="2400" b="1" baseline="-25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684213" y="1989138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hu-HU" sz="2400" b="1" i="1" baseline="-25000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 = F</a:t>
            </a:r>
            <a:r>
              <a:rPr lang="hu-HU" sz="2400" b="1" i="1" baseline="-2500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hu-HU" sz="2400" b="1" i="1" baseline="-2500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b="1" i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611188" y="2466975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hu-HU" sz="2400" b="1" i="1" baseline="-25000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 = F</a:t>
            </a:r>
            <a:r>
              <a:rPr lang="hu-HU" sz="2400" b="1" i="1" baseline="-2500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hu-HU" sz="2400" b="1" i="1" baseline="-2500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 / k</a:t>
            </a:r>
            <a:r>
              <a:rPr lang="hu-HU" sz="2400" b="1" i="1" baseline="-25000" smtClean="0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sz="2400" b="1" i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 flipH="1">
            <a:off x="4211638" y="2708275"/>
            <a:ext cx="936625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4572000" y="2420938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000" b="1" smtClean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hu-HU" sz="2000" b="1" baseline="-25000" smtClean="0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sz="2000" b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611188" y="2971800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hu-HU" sz="2400" b="1" i="1" baseline="-25000" smtClean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 = F</a:t>
            </a:r>
            <a:r>
              <a:rPr lang="hu-HU" sz="2400" b="1" i="1" baseline="-25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hu-HU" sz="2400" b="1" i="1" baseline="-25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b="1" i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611188" y="3403600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hu-HU" sz="2400" b="1" i="1" baseline="-25000" smtClean="0">
                <a:solidFill>
                  <a:srgbClr val="000000"/>
                </a:solidFill>
                <a:latin typeface="Times New Roman" pitchFamily="18" charset="0"/>
              </a:rPr>
              <a:t>h 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= F</a:t>
            </a:r>
            <a:r>
              <a:rPr lang="hu-HU" sz="2400" b="1" i="1" baseline="-25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hu-HU" sz="2400" b="1" i="1" baseline="-25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hu-HU" sz="2400" b="1" i="1" smtClean="0">
                <a:solidFill>
                  <a:srgbClr val="000000"/>
                </a:solidFill>
                <a:latin typeface="Times New Roman" pitchFamily="18" charset="0"/>
              </a:rPr>
              <a:t> / k</a:t>
            </a:r>
            <a:r>
              <a:rPr lang="hu-HU" sz="2400" b="1" i="1" baseline="-25000" smtClean="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sz="2400" b="1" i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5219700" y="2708275"/>
            <a:ext cx="1081088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5435600" y="27447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000" b="1" smtClean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hu-HU" sz="2000" b="1" baseline="-25000" smtClean="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sz="2000" b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5219700" y="4149725"/>
            <a:ext cx="1873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4211638" y="4076700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smtClean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hu-HU" sz="2400" b="1" baseline="-25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b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3348038" y="4149725"/>
            <a:ext cx="1873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33149" y="234831"/>
            <a:ext cx="758252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Izomerő meghatározása dinamométer alkalmazásával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071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3" grpId="0"/>
      <p:bldP spid="4124" grpId="0"/>
      <p:bldP spid="4125" grpId="0" animBg="1"/>
      <p:bldP spid="4126" grpId="0" animBg="1"/>
      <p:bldP spid="4127" grpId="0"/>
      <p:bldP spid="4128" grpId="0"/>
      <p:bldP spid="4130" grpId="0" animBg="1"/>
      <p:bldP spid="4131" grpId="0"/>
      <p:bldP spid="4133" grpId="0"/>
      <p:bldP spid="4134" grpId="0"/>
      <p:bldP spid="4135" grpId="0"/>
      <p:bldP spid="4136" grpId="0"/>
      <p:bldP spid="4137" grpId="0"/>
      <p:bldP spid="4138" grpId="0" animBg="1"/>
      <p:bldP spid="4139" grpId="0"/>
      <p:bldP spid="4140" grpId="0"/>
      <p:bldP spid="4141" grpId="0" animBg="1"/>
      <p:bldP spid="4142" grpId="0"/>
      <p:bldP spid="4143" grpId="0"/>
      <p:bldP spid="4144" grpId="0"/>
      <p:bldP spid="4145" grpId="0" animBg="1"/>
      <p:bldP spid="4146" grpId="0"/>
      <p:bldP spid="4148" grpId="0" animBg="1"/>
      <p:bldP spid="4149" grpId="0"/>
      <p:bldP spid="41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714500" y="1044575"/>
          <a:ext cx="5715000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Bitkép alakzat" r:id="rId5" imgW="4133333" imgH="3820058" progId="PBrush">
                  <p:embed/>
                </p:oleObj>
              </mc:Choice>
              <mc:Fallback>
                <p:oleObj name="Bitkép alakzat" r:id="rId5" imgW="4133333" imgH="382005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044575"/>
                        <a:ext cx="5715000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AutoShape 4"/>
          <p:cNvSpPr>
            <a:spLocks noChangeArrowheads="1"/>
          </p:cNvSpPr>
          <p:nvPr/>
        </p:nvSpPr>
        <p:spPr bwMode="auto">
          <a:xfrm rot="-1023979">
            <a:off x="3148013" y="2522538"/>
            <a:ext cx="204787" cy="3090862"/>
          </a:xfrm>
          <a:prstGeom prst="upArrow">
            <a:avLst>
              <a:gd name="adj1" fmla="val 50000"/>
              <a:gd name="adj2" fmla="val 3773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1096165">
            <a:off x="2820988" y="215900"/>
            <a:ext cx="228600" cy="1524000"/>
          </a:xfrm>
          <a:prstGeom prst="upArrow">
            <a:avLst>
              <a:gd name="adj1" fmla="val 50000"/>
              <a:gd name="adj2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 rot="266966">
            <a:off x="5668963" y="1673225"/>
            <a:ext cx="190500" cy="2900363"/>
          </a:xfrm>
          <a:prstGeom prst="upArrow">
            <a:avLst>
              <a:gd name="adj1" fmla="val 50000"/>
              <a:gd name="adj2" fmla="val 38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4343400" y="609600"/>
            <a:ext cx="381000" cy="381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4419600" y="2667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4419600" y="1066800"/>
            <a:ext cx="228600" cy="2514600"/>
          </a:xfrm>
          <a:prstGeom prst="downArrow">
            <a:avLst>
              <a:gd name="adj1" fmla="val 50000"/>
              <a:gd name="adj2" fmla="val 2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3733800" y="2590800"/>
            <a:ext cx="0" cy="297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2819400" y="5562600"/>
            <a:ext cx="914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5638800" y="1600200"/>
            <a:ext cx="0" cy="297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5638800" y="4572000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2667000" y="20574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4394200" y="3657600"/>
            <a:ext cx="304800" cy="2133600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762000" y="3695700"/>
            <a:ext cx="7696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3581400" y="3581400"/>
            <a:ext cx="990600" cy="228600"/>
          </a:xfrm>
          <a:prstGeom prst="leftArrow">
            <a:avLst>
              <a:gd name="adj1" fmla="val 50000"/>
              <a:gd name="adj2" fmla="val 108333"/>
            </a:avLst>
          </a:prstGeom>
          <a:solidFill>
            <a:srgbClr val="FF9900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 rot="10800000">
            <a:off x="4572000" y="35814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FF9900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79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714500" y="1044575"/>
          <a:ext cx="5715000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Bitkép alakzat" r:id="rId4" imgW="4133333" imgH="3820058" progId="PBrush">
                  <p:embed/>
                </p:oleObj>
              </mc:Choice>
              <mc:Fallback>
                <p:oleObj name="Bitkép alakzat" r:id="rId4" imgW="4133333" imgH="382005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044575"/>
                        <a:ext cx="5715000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4343400" y="609600"/>
            <a:ext cx="381000" cy="381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4419600" y="2667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419600" y="1066800"/>
            <a:ext cx="228600" cy="2514600"/>
          </a:xfrm>
          <a:prstGeom prst="downArrow">
            <a:avLst>
              <a:gd name="adj1" fmla="val 50000"/>
              <a:gd name="adj2" fmla="val 2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4800" y="5105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err="1">
                <a:latin typeface="Times New Roman" pitchFamily="18" charset="0"/>
              </a:rPr>
              <a:t>Fc</a:t>
            </a:r>
            <a:r>
              <a:rPr lang="hu-HU" sz="2400" b="1" dirty="0">
                <a:latin typeface="Times New Roman" pitchFamily="18" charset="0"/>
              </a:rPr>
              <a:t> = G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4800" y="89154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G = 600 N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4800" y="142494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err="1" smtClean="0">
                <a:latin typeface="Times New Roman" pitchFamily="18" charset="0"/>
              </a:rPr>
              <a:t>Fk</a:t>
            </a:r>
            <a:r>
              <a:rPr lang="hu-HU" sz="2400" b="1" dirty="0" smtClean="0">
                <a:latin typeface="Times New Roman" pitchFamily="18" charset="0"/>
              </a:rPr>
              <a:t> </a:t>
            </a:r>
            <a:r>
              <a:rPr lang="hu-HU" sz="2400" b="1" dirty="0">
                <a:latin typeface="Times New Roman" pitchFamily="18" charset="0"/>
              </a:rPr>
              <a:t>= 600 N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4800" y="188214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err="1" smtClean="0">
                <a:latin typeface="Times New Roman" pitchFamily="18" charset="0"/>
              </a:rPr>
              <a:t>Fny</a:t>
            </a:r>
            <a:r>
              <a:rPr lang="hu-HU" sz="2400" b="1" dirty="0" smtClean="0">
                <a:latin typeface="Times New Roman" pitchFamily="18" charset="0"/>
              </a:rPr>
              <a:t> =?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1219200" y="3733800"/>
            <a:ext cx="6553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 autoUpdateAnimBg="0"/>
      <p:bldP spid="8200" grpId="0" build="p" autoUpdateAnimBg="0"/>
      <p:bldP spid="8201" grpId="0" build="p" autoUpdateAnimBg="0"/>
      <p:bldP spid="820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727200" y="1054100"/>
          <a:ext cx="5664200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Bitkép alakzat" r:id="rId5" imgW="1943268" imgH="1958510" progId="PBrush">
                  <p:embed/>
                </p:oleObj>
              </mc:Choice>
              <mc:Fallback>
                <p:oleObj name="Bitkép alakzat" r:id="rId5" imgW="1943268" imgH="19585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1054100"/>
                        <a:ext cx="5664200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6858000" y="609600"/>
            <a:ext cx="381000" cy="381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784600" y="2921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6934200" y="1066800"/>
            <a:ext cx="228600" cy="2514600"/>
          </a:xfrm>
          <a:prstGeom prst="downArrow">
            <a:avLst>
              <a:gd name="adj1" fmla="val 50000"/>
              <a:gd name="adj2" fmla="val 275000"/>
            </a:avLst>
          </a:prstGeom>
          <a:solidFill>
            <a:schemeClr val="accent2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362200" y="3962400"/>
            <a:ext cx="129540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-2628562">
            <a:off x="2878138" y="3719513"/>
            <a:ext cx="204787" cy="1897062"/>
          </a:xfrm>
          <a:prstGeom prst="upArrow">
            <a:avLst>
              <a:gd name="adj1" fmla="val 50000"/>
              <a:gd name="adj2" fmla="val 2315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2667000" y="3048000"/>
            <a:ext cx="1219200" cy="1219200"/>
          </a:xfrm>
          <a:prstGeom prst="line">
            <a:avLst/>
          </a:prstGeom>
          <a:noFill/>
          <a:ln w="38100">
            <a:solidFill>
              <a:srgbClr val="CC33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886200" y="3048000"/>
            <a:ext cx="3124200" cy="0"/>
          </a:xfrm>
          <a:prstGeom prst="line">
            <a:avLst/>
          </a:prstGeom>
          <a:noFill/>
          <a:ln w="38100">
            <a:solidFill>
              <a:srgbClr val="CC33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09600" y="304800"/>
            <a:ext cx="2743200" cy="528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Fp </a:t>
            </a:r>
            <a:r>
              <a:rPr lang="hu-HU" sz="2800" b="1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800" b="1">
                <a:latin typeface="Times New Roman" pitchFamily="18" charset="0"/>
              </a:rPr>
              <a:t> kp = G </a:t>
            </a:r>
            <a:r>
              <a:rPr lang="hu-HU" sz="2800" b="1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800" b="1">
                <a:latin typeface="Times New Roman" pitchFamily="18" charset="0"/>
              </a:rPr>
              <a:t> k</a:t>
            </a:r>
            <a:r>
              <a:rPr lang="hu-HU" sz="2800" b="1" baseline="-25000">
                <a:latin typeface="Times New Roman" pitchFamily="18" charset="0"/>
              </a:rPr>
              <a:t>G</a:t>
            </a:r>
            <a:endParaRPr lang="en-GB" sz="2800" b="1" baseline="-25000">
              <a:latin typeface="Times New Roman" pitchFamily="18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3441700" y="609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290040" y="304800"/>
            <a:ext cx="3352800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err="1">
                <a:latin typeface="Times New Roman" pitchFamily="18" charset="0"/>
              </a:rPr>
              <a:t>Fp</a:t>
            </a:r>
            <a:r>
              <a:rPr lang="hu-HU" sz="2800" b="1" dirty="0">
                <a:latin typeface="Times New Roman" pitchFamily="18" charset="0"/>
              </a:rPr>
              <a:t> = G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800" b="1" dirty="0">
                <a:latin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</a:rPr>
              <a:t>k</a:t>
            </a:r>
            <a:r>
              <a:rPr lang="hu-HU" sz="2800" b="1" baseline="-25000" dirty="0" err="1">
                <a:latin typeface="Times New Roman" pitchFamily="18" charset="0"/>
              </a:rPr>
              <a:t>G</a:t>
            </a:r>
            <a:r>
              <a:rPr lang="hu-HU" sz="2800" b="1" baseline="-25000" dirty="0">
                <a:latin typeface="Times New Roman" pitchFamily="18" charset="0"/>
              </a:rPr>
              <a:t> </a:t>
            </a:r>
            <a:r>
              <a:rPr lang="hu-HU" sz="2800" b="1" dirty="0">
                <a:latin typeface="Times New Roman" pitchFamily="18" charset="0"/>
              </a:rPr>
              <a:t>/</a:t>
            </a:r>
            <a:r>
              <a:rPr lang="hu-HU" sz="2800" b="1" baseline="-25000" dirty="0">
                <a:latin typeface="Times New Roman" pitchFamily="18" charset="0"/>
              </a:rPr>
              <a:t> </a:t>
            </a:r>
            <a:r>
              <a:rPr lang="hu-HU" sz="2800" b="1" dirty="0">
                <a:latin typeface="Times New Roman" pitchFamily="18" charset="0"/>
              </a:rPr>
              <a:t>kp</a:t>
            </a:r>
            <a:endParaRPr lang="en-GB" sz="2800" b="1" dirty="0">
              <a:latin typeface="Times New Roman" pitchFamily="18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8308" y="2921000"/>
            <a:ext cx="2133600" cy="528637"/>
          </a:xfrm>
          <a:prstGeom prst="rect">
            <a:avLst/>
          </a:prstGeom>
          <a:solidFill>
            <a:srgbClr val="FFFF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err="1">
                <a:latin typeface="Times New Roman" pitchFamily="18" charset="0"/>
              </a:rPr>
              <a:t>F</a:t>
            </a:r>
            <a:r>
              <a:rPr lang="hu-HU" sz="2800" b="1" baseline="-25000" dirty="0" err="1">
                <a:latin typeface="Times New Roman" pitchFamily="18" charset="0"/>
              </a:rPr>
              <a:t>p</a:t>
            </a:r>
            <a:r>
              <a:rPr lang="hu-HU" sz="2800" b="1" dirty="0">
                <a:latin typeface="Times New Roman" pitchFamily="18" charset="0"/>
              </a:rPr>
              <a:t> = 1200 N</a:t>
            </a:r>
            <a:endParaRPr lang="en-GB" sz="2800" b="1" baseline="-25000" dirty="0">
              <a:latin typeface="Times New Roman" pitchFamily="18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9600" y="1295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ha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52400" y="19812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baseline="-25000">
                <a:latin typeface="Times New Roman" pitchFamily="18" charset="0"/>
              </a:rPr>
              <a:t> </a:t>
            </a:r>
            <a:r>
              <a:rPr lang="hu-HU" sz="2800" b="1">
                <a:latin typeface="Times New Roman" pitchFamily="18" charset="0"/>
              </a:rPr>
              <a:t>k</a:t>
            </a:r>
            <a:r>
              <a:rPr lang="hu-HU" sz="2800" b="1" baseline="-25000">
                <a:latin typeface="Times New Roman" pitchFamily="18" charset="0"/>
              </a:rPr>
              <a:t>G </a:t>
            </a:r>
            <a:r>
              <a:rPr lang="hu-HU" sz="2800" b="1">
                <a:latin typeface="Times New Roman" pitchFamily="18" charset="0"/>
              </a:rPr>
              <a:t>/</a:t>
            </a:r>
            <a:r>
              <a:rPr lang="hu-HU" sz="2800" b="1" baseline="-25000">
                <a:latin typeface="Times New Roman" pitchFamily="18" charset="0"/>
              </a:rPr>
              <a:t> </a:t>
            </a:r>
            <a:r>
              <a:rPr lang="hu-HU" sz="2800" b="1">
                <a:latin typeface="Times New Roman" pitchFamily="18" charset="0"/>
              </a:rPr>
              <a:t>k</a:t>
            </a:r>
            <a:r>
              <a:rPr lang="hu-HU" sz="2800" b="1" baseline="-25000">
                <a:latin typeface="Times New Roman" pitchFamily="18" charset="0"/>
              </a:rPr>
              <a:t>p</a:t>
            </a:r>
            <a:r>
              <a:rPr lang="hu-HU" sz="2800" b="1">
                <a:latin typeface="Times New Roman" pitchFamily="18" charset="0"/>
              </a:rPr>
              <a:t> = 2</a:t>
            </a:r>
            <a:endParaRPr lang="en-GB" sz="28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4" grpId="0" animBg="1"/>
      <p:bldP spid="9225" grpId="0" animBg="1"/>
      <p:bldP spid="9226" grpId="0" animBg="1"/>
      <p:bldP spid="9227" grpId="0" animBg="1" autoUpdateAnimBg="0"/>
      <p:bldP spid="9228" grpId="0" animBg="1"/>
      <p:bldP spid="9229" grpId="0" animBg="1" autoUpdateAnimBg="0"/>
      <p:bldP spid="9230" grpId="0" animBg="1" autoUpdateAnimBg="0"/>
      <p:bldP spid="9231" grpId="0" build="p" autoUpdateAnimBg="0"/>
      <p:bldP spid="9232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316288" y="3860800"/>
            <a:ext cx="71437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 rot="1254528">
            <a:off x="3490913" y="2133600"/>
            <a:ext cx="1392237" cy="1871663"/>
          </a:xfrm>
          <a:custGeom>
            <a:avLst/>
            <a:gdLst>
              <a:gd name="T0" fmla="*/ 2147483647 w 877"/>
              <a:gd name="T1" fmla="*/ 2147483647 h 1179"/>
              <a:gd name="T2" fmla="*/ 2147483647 w 877"/>
              <a:gd name="T3" fmla="*/ 2147483647 h 1179"/>
              <a:gd name="T4" fmla="*/ 2147483647 w 877"/>
              <a:gd name="T5" fmla="*/ 2147483647 h 1179"/>
              <a:gd name="T6" fmla="*/ 2147483647 w 877"/>
              <a:gd name="T7" fmla="*/ 2147483647 h 1179"/>
              <a:gd name="T8" fmla="*/ 0 w 877"/>
              <a:gd name="T9" fmla="*/ 2147483647 h 1179"/>
              <a:gd name="T10" fmla="*/ 2147483647 w 877"/>
              <a:gd name="T11" fmla="*/ 2147483647 h 1179"/>
              <a:gd name="T12" fmla="*/ 2147483647 w 877"/>
              <a:gd name="T13" fmla="*/ 2147483647 h 1179"/>
              <a:gd name="T14" fmla="*/ 2147483647 w 877"/>
              <a:gd name="T15" fmla="*/ 2147483647 h 1179"/>
              <a:gd name="T16" fmla="*/ 2147483647 w 877"/>
              <a:gd name="T17" fmla="*/ 2147483647 h 1179"/>
              <a:gd name="T18" fmla="*/ 2147483647 w 877"/>
              <a:gd name="T19" fmla="*/ 2147483647 h 1179"/>
              <a:gd name="T20" fmla="*/ 2147483647 w 877"/>
              <a:gd name="T21" fmla="*/ 2147483647 h 1179"/>
              <a:gd name="T22" fmla="*/ 2147483647 w 877"/>
              <a:gd name="T23" fmla="*/ 2147483647 h 1179"/>
              <a:gd name="T24" fmla="*/ 2147483647 w 877"/>
              <a:gd name="T25" fmla="*/ 2147483647 h 1179"/>
              <a:gd name="T26" fmla="*/ 2147483647 w 877"/>
              <a:gd name="T27" fmla="*/ 2147483647 h 1179"/>
              <a:gd name="T28" fmla="*/ 2147483647 w 877"/>
              <a:gd name="T29" fmla="*/ 2147483647 h 1179"/>
              <a:gd name="T30" fmla="*/ 2147483647 w 877"/>
              <a:gd name="T31" fmla="*/ 2147483647 h 1179"/>
              <a:gd name="T32" fmla="*/ 2147483647 w 877"/>
              <a:gd name="T33" fmla="*/ 2147483647 h 1179"/>
              <a:gd name="T34" fmla="*/ 2147483647 w 877"/>
              <a:gd name="T35" fmla="*/ 2147483647 h 1179"/>
              <a:gd name="T36" fmla="*/ 2147483647 w 877"/>
              <a:gd name="T37" fmla="*/ 2147483647 h 1179"/>
              <a:gd name="T38" fmla="*/ 2147483647 w 877"/>
              <a:gd name="T39" fmla="*/ 2147483647 h 1179"/>
              <a:gd name="T40" fmla="*/ 2147483647 w 877"/>
              <a:gd name="T41" fmla="*/ 2147483647 h 11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77"/>
              <a:gd name="T64" fmla="*/ 0 h 1179"/>
              <a:gd name="T65" fmla="*/ 877 w 877"/>
              <a:gd name="T66" fmla="*/ 1179 h 117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77" h="1179">
                <a:moveTo>
                  <a:pt x="409" y="30"/>
                </a:moveTo>
                <a:cubicBezTo>
                  <a:pt x="326" y="60"/>
                  <a:pt x="348" y="158"/>
                  <a:pt x="318" y="211"/>
                </a:cubicBezTo>
                <a:cubicBezTo>
                  <a:pt x="288" y="264"/>
                  <a:pt x="272" y="309"/>
                  <a:pt x="227" y="347"/>
                </a:cubicBezTo>
                <a:cubicBezTo>
                  <a:pt x="182" y="385"/>
                  <a:pt x="84" y="378"/>
                  <a:pt x="46" y="438"/>
                </a:cubicBezTo>
                <a:cubicBezTo>
                  <a:pt x="8" y="498"/>
                  <a:pt x="0" y="635"/>
                  <a:pt x="0" y="710"/>
                </a:cubicBezTo>
                <a:cubicBezTo>
                  <a:pt x="0" y="785"/>
                  <a:pt x="23" y="846"/>
                  <a:pt x="46" y="891"/>
                </a:cubicBezTo>
                <a:cubicBezTo>
                  <a:pt x="69" y="936"/>
                  <a:pt x="99" y="952"/>
                  <a:pt x="136" y="982"/>
                </a:cubicBezTo>
                <a:cubicBezTo>
                  <a:pt x="173" y="1012"/>
                  <a:pt x="219" y="1043"/>
                  <a:pt x="272" y="1073"/>
                </a:cubicBezTo>
                <a:cubicBezTo>
                  <a:pt x="325" y="1103"/>
                  <a:pt x="394" y="1149"/>
                  <a:pt x="454" y="1164"/>
                </a:cubicBezTo>
                <a:cubicBezTo>
                  <a:pt x="514" y="1179"/>
                  <a:pt x="590" y="1172"/>
                  <a:pt x="635" y="1164"/>
                </a:cubicBezTo>
                <a:cubicBezTo>
                  <a:pt x="680" y="1156"/>
                  <a:pt x="696" y="1141"/>
                  <a:pt x="726" y="1118"/>
                </a:cubicBezTo>
                <a:cubicBezTo>
                  <a:pt x="756" y="1095"/>
                  <a:pt x="794" y="1058"/>
                  <a:pt x="817" y="1028"/>
                </a:cubicBezTo>
                <a:cubicBezTo>
                  <a:pt x="840" y="998"/>
                  <a:pt x="862" y="975"/>
                  <a:pt x="862" y="937"/>
                </a:cubicBezTo>
                <a:cubicBezTo>
                  <a:pt x="862" y="899"/>
                  <a:pt x="832" y="839"/>
                  <a:pt x="817" y="801"/>
                </a:cubicBezTo>
                <a:cubicBezTo>
                  <a:pt x="802" y="763"/>
                  <a:pt x="786" y="748"/>
                  <a:pt x="771" y="710"/>
                </a:cubicBezTo>
                <a:cubicBezTo>
                  <a:pt x="756" y="672"/>
                  <a:pt x="733" y="619"/>
                  <a:pt x="726" y="574"/>
                </a:cubicBezTo>
                <a:cubicBezTo>
                  <a:pt x="719" y="529"/>
                  <a:pt x="719" y="491"/>
                  <a:pt x="726" y="438"/>
                </a:cubicBezTo>
                <a:cubicBezTo>
                  <a:pt x="733" y="385"/>
                  <a:pt x="764" y="301"/>
                  <a:pt x="771" y="256"/>
                </a:cubicBezTo>
                <a:cubicBezTo>
                  <a:pt x="778" y="211"/>
                  <a:pt x="763" y="204"/>
                  <a:pt x="771" y="166"/>
                </a:cubicBezTo>
                <a:cubicBezTo>
                  <a:pt x="779" y="128"/>
                  <a:pt x="877" y="53"/>
                  <a:pt x="817" y="30"/>
                </a:cubicBezTo>
                <a:cubicBezTo>
                  <a:pt x="757" y="7"/>
                  <a:pt x="492" y="0"/>
                  <a:pt x="409" y="3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 rot="693615">
            <a:off x="3287713" y="3981450"/>
            <a:ext cx="1068387" cy="1800225"/>
          </a:xfrm>
          <a:custGeom>
            <a:avLst/>
            <a:gdLst>
              <a:gd name="T0" fmla="*/ 2147483647 w 673"/>
              <a:gd name="T1" fmla="*/ 2147483647 h 1134"/>
              <a:gd name="T2" fmla="*/ 2147483647 w 673"/>
              <a:gd name="T3" fmla="*/ 2147483647 h 1134"/>
              <a:gd name="T4" fmla="*/ 2147483647 w 673"/>
              <a:gd name="T5" fmla="*/ 2147483647 h 1134"/>
              <a:gd name="T6" fmla="*/ 2147483647 w 673"/>
              <a:gd name="T7" fmla="*/ 2147483647 h 1134"/>
              <a:gd name="T8" fmla="*/ 2147483647 w 673"/>
              <a:gd name="T9" fmla="*/ 2147483647 h 1134"/>
              <a:gd name="T10" fmla="*/ 2147483647 w 673"/>
              <a:gd name="T11" fmla="*/ 2147483647 h 1134"/>
              <a:gd name="T12" fmla="*/ 2147483647 w 673"/>
              <a:gd name="T13" fmla="*/ 2147483647 h 1134"/>
              <a:gd name="T14" fmla="*/ 2147483647 w 673"/>
              <a:gd name="T15" fmla="*/ 2147483647 h 1134"/>
              <a:gd name="T16" fmla="*/ 2147483647 w 673"/>
              <a:gd name="T17" fmla="*/ 2147483647 h 1134"/>
              <a:gd name="T18" fmla="*/ 2147483647 w 673"/>
              <a:gd name="T19" fmla="*/ 2147483647 h 1134"/>
              <a:gd name="T20" fmla="*/ 2147483647 w 673"/>
              <a:gd name="T21" fmla="*/ 2147483647 h 1134"/>
              <a:gd name="T22" fmla="*/ 2147483647 w 673"/>
              <a:gd name="T23" fmla="*/ 2147483647 h 1134"/>
              <a:gd name="T24" fmla="*/ 2147483647 w 673"/>
              <a:gd name="T25" fmla="*/ 2147483647 h 1134"/>
              <a:gd name="T26" fmla="*/ 2147483647 w 673"/>
              <a:gd name="T27" fmla="*/ 2147483647 h 1134"/>
              <a:gd name="T28" fmla="*/ 2147483647 w 673"/>
              <a:gd name="T29" fmla="*/ 2147483647 h 1134"/>
              <a:gd name="T30" fmla="*/ 2147483647 w 673"/>
              <a:gd name="T31" fmla="*/ 2147483647 h 11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73"/>
              <a:gd name="T49" fmla="*/ 0 h 1134"/>
              <a:gd name="T50" fmla="*/ 673 w 673"/>
              <a:gd name="T51" fmla="*/ 1134 h 113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73" h="1134">
                <a:moveTo>
                  <a:pt x="620" y="1059"/>
                </a:moveTo>
                <a:cubicBezTo>
                  <a:pt x="665" y="1006"/>
                  <a:pt x="582" y="877"/>
                  <a:pt x="574" y="786"/>
                </a:cubicBezTo>
                <a:cubicBezTo>
                  <a:pt x="566" y="695"/>
                  <a:pt x="574" y="589"/>
                  <a:pt x="574" y="514"/>
                </a:cubicBezTo>
                <a:cubicBezTo>
                  <a:pt x="574" y="439"/>
                  <a:pt x="566" y="378"/>
                  <a:pt x="574" y="333"/>
                </a:cubicBezTo>
                <a:cubicBezTo>
                  <a:pt x="582" y="288"/>
                  <a:pt x="605" y="280"/>
                  <a:pt x="620" y="242"/>
                </a:cubicBezTo>
                <a:cubicBezTo>
                  <a:pt x="635" y="204"/>
                  <a:pt x="673" y="144"/>
                  <a:pt x="665" y="106"/>
                </a:cubicBezTo>
                <a:cubicBezTo>
                  <a:pt x="657" y="68"/>
                  <a:pt x="619" y="30"/>
                  <a:pt x="574" y="15"/>
                </a:cubicBezTo>
                <a:cubicBezTo>
                  <a:pt x="529" y="0"/>
                  <a:pt x="446" y="7"/>
                  <a:pt x="393" y="15"/>
                </a:cubicBezTo>
                <a:cubicBezTo>
                  <a:pt x="340" y="23"/>
                  <a:pt x="295" y="38"/>
                  <a:pt x="257" y="61"/>
                </a:cubicBezTo>
                <a:cubicBezTo>
                  <a:pt x="219" y="84"/>
                  <a:pt x="196" y="121"/>
                  <a:pt x="166" y="151"/>
                </a:cubicBezTo>
                <a:cubicBezTo>
                  <a:pt x="136" y="181"/>
                  <a:pt x="99" y="196"/>
                  <a:pt x="76" y="242"/>
                </a:cubicBezTo>
                <a:cubicBezTo>
                  <a:pt x="53" y="288"/>
                  <a:pt x="38" y="364"/>
                  <a:pt x="30" y="424"/>
                </a:cubicBezTo>
                <a:cubicBezTo>
                  <a:pt x="22" y="484"/>
                  <a:pt x="0" y="522"/>
                  <a:pt x="30" y="605"/>
                </a:cubicBezTo>
                <a:cubicBezTo>
                  <a:pt x="60" y="688"/>
                  <a:pt x="167" y="839"/>
                  <a:pt x="212" y="922"/>
                </a:cubicBezTo>
                <a:cubicBezTo>
                  <a:pt x="257" y="1005"/>
                  <a:pt x="234" y="1074"/>
                  <a:pt x="302" y="1104"/>
                </a:cubicBezTo>
                <a:cubicBezTo>
                  <a:pt x="370" y="1134"/>
                  <a:pt x="575" y="1112"/>
                  <a:pt x="620" y="105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3132138" y="2997200"/>
            <a:ext cx="382587" cy="947738"/>
          </a:xfrm>
          <a:custGeom>
            <a:avLst/>
            <a:gdLst>
              <a:gd name="T0" fmla="*/ 2147483647 w 241"/>
              <a:gd name="T1" fmla="*/ 2147483647 h 597"/>
              <a:gd name="T2" fmla="*/ 2147483647 w 241"/>
              <a:gd name="T3" fmla="*/ 2147483647 h 597"/>
              <a:gd name="T4" fmla="*/ 2147483647 w 241"/>
              <a:gd name="T5" fmla="*/ 2147483647 h 597"/>
              <a:gd name="T6" fmla="*/ 2147483647 w 241"/>
              <a:gd name="T7" fmla="*/ 2147483647 h 597"/>
              <a:gd name="T8" fmla="*/ 2147483647 w 241"/>
              <a:gd name="T9" fmla="*/ 2147483647 h 597"/>
              <a:gd name="T10" fmla="*/ 2147483647 w 241"/>
              <a:gd name="T11" fmla="*/ 2147483647 h 597"/>
              <a:gd name="T12" fmla="*/ 2147483647 w 241"/>
              <a:gd name="T13" fmla="*/ 2147483647 h 597"/>
              <a:gd name="T14" fmla="*/ 2147483647 w 241"/>
              <a:gd name="T15" fmla="*/ 2147483647 h 597"/>
              <a:gd name="T16" fmla="*/ 2147483647 w 241"/>
              <a:gd name="T17" fmla="*/ 2147483647 h 597"/>
              <a:gd name="T18" fmla="*/ 2147483647 w 241"/>
              <a:gd name="T19" fmla="*/ 2147483647 h 597"/>
              <a:gd name="T20" fmla="*/ 2147483647 w 241"/>
              <a:gd name="T21" fmla="*/ 2147483647 h 5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1"/>
              <a:gd name="T34" fmla="*/ 0 h 597"/>
              <a:gd name="T35" fmla="*/ 241 w 241"/>
              <a:gd name="T36" fmla="*/ 597 h 5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1" h="597">
                <a:moveTo>
                  <a:pt x="60" y="23"/>
                </a:moveTo>
                <a:cubicBezTo>
                  <a:pt x="83" y="8"/>
                  <a:pt x="136" y="0"/>
                  <a:pt x="151" y="23"/>
                </a:cubicBezTo>
                <a:cubicBezTo>
                  <a:pt x="166" y="46"/>
                  <a:pt x="144" y="114"/>
                  <a:pt x="151" y="159"/>
                </a:cubicBezTo>
                <a:cubicBezTo>
                  <a:pt x="158" y="204"/>
                  <a:pt x="181" y="250"/>
                  <a:pt x="196" y="295"/>
                </a:cubicBezTo>
                <a:cubicBezTo>
                  <a:pt x="211" y="340"/>
                  <a:pt x="241" y="393"/>
                  <a:pt x="241" y="431"/>
                </a:cubicBezTo>
                <a:cubicBezTo>
                  <a:pt x="241" y="469"/>
                  <a:pt x="219" y="499"/>
                  <a:pt x="196" y="522"/>
                </a:cubicBezTo>
                <a:cubicBezTo>
                  <a:pt x="173" y="545"/>
                  <a:pt x="135" y="597"/>
                  <a:pt x="105" y="567"/>
                </a:cubicBezTo>
                <a:cubicBezTo>
                  <a:pt x="75" y="537"/>
                  <a:pt x="30" y="401"/>
                  <a:pt x="15" y="341"/>
                </a:cubicBezTo>
                <a:cubicBezTo>
                  <a:pt x="0" y="281"/>
                  <a:pt x="15" y="242"/>
                  <a:pt x="15" y="204"/>
                </a:cubicBezTo>
                <a:cubicBezTo>
                  <a:pt x="15" y="166"/>
                  <a:pt x="8" y="144"/>
                  <a:pt x="15" y="114"/>
                </a:cubicBezTo>
                <a:cubicBezTo>
                  <a:pt x="22" y="84"/>
                  <a:pt x="37" y="38"/>
                  <a:pt x="60" y="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3348038" y="1268413"/>
            <a:ext cx="1152525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435600" y="1412875"/>
            <a:ext cx="287338" cy="288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3922713" y="3573463"/>
            <a:ext cx="144462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3348038" y="2565400"/>
            <a:ext cx="0" cy="2087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5580063" y="1701800"/>
            <a:ext cx="0" cy="3095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27088" y="404813"/>
            <a:ext cx="6481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Nyomóerő a térdizületben hajlított térdű állás közben</a:t>
            </a:r>
            <a:endParaRPr lang="en-US" sz="20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39750" y="1125538"/>
            <a:ext cx="2447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patella</a:t>
            </a:r>
            <a:r>
              <a:rPr lang="hu-H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ínra eső húzóerő (</a:t>
            </a:r>
            <a:r>
              <a:rPr lang="hu-H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u-H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563938" y="1622425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b="1" i="1" baseline="-25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b="1" i="1" baseline="-25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627313" y="371633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b="1" i="1" baseline="-25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b="1" i="1" baseline="-25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364163" y="105251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3348038" y="36449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067175" y="3644900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563938" y="320675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b="1" i="1" baseline="-25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b="1" i="1" baseline="-25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4645025" y="32131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b="1" i="1" baseline="-25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b="1" i="1" baseline="-25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28" name="Object 21"/>
          <p:cNvGraphicFramePr>
            <a:graphicFrameLocks noChangeAspect="1"/>
          </p:cNvGraphicFramePr>
          <p:nvPr/>
        </p:nvGraphicFramePr>
        <p:xfrm>
          <a:off x="755650" y="2060575"/>
          <a:ext cx="15843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3" name="Egyenlet" r:id="rId3" imgW="952087" imgH="253890" progId="Equation.3">
                  <p:embed/>
                </p:oleObj>
              </mc:Choice>
              <mc:Fallback>
                <p:oleObj name="Egyenlet" r:id="rId3" imgW="95208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060575"/>
                        <a:ext cx="15843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9" name="Object 22"/>
          <p:cNvGraphicFramePr>
            <a:graphicFrameLocks noChangeAspect="1"/>
          </p:cNvGraphicFramePr>
          <p:nvPr/>
        </p:nvGraphicFramePr>
        <p:xfrm>
          <a:off x="755650" y="2971800"/>
          <a:ext cx="116363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4" name="Egyenlet" r:id="rId5" imgW="660113" imgH="177723" progId="Equation.3">
                  <p:embed/>
                </p:oleObj>
              </mc:Choice>
              <mc:Fallback>
                <p:oleObj name="Egyenlet" r:id="rId5" imgW="660113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971800"/>
                        <a:ext cx="1163638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Text Box 23"/>
          <p:cNvSpPr txBox="1">
            <a:spLocks noChangeArrowheads="1"/>
          </p:cNvSpPr>
          <p:nvPr/>
        </p:nvSpPr>
        <p:spPr bwMode="auto">
          <a:xfrm>
            <a:off x="539750" y="2492375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</a:t>
            </a:r>
            <a:endParaRPr lang="en-US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31" name="Object 24"/>
          <p:cNvGraphicFramePr>
            <a:graphicFrameLocks noChangeAspect="1"/>
          </p:cNvGraphicFramePr>
          <p:nvPr/>
        </p:nvGraphicFramePr>
        <p:xfrm>
          <a:off x="755650" y="3487738"/>
          <a:ext cx="12398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5" name="Egyenlet" r:id="rId7" imgW="736600" imgH="228600" progId="Equation.3">
                  <p:embed/>
                </p:oleObj>
              </mc:Choice>
              <mc:Fallback>
                <p:oleObj name="Egyenlet" r:id="rId7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487738"/>
                        <a:ext cx="12398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" name="Object 25"/>
          <p:cNvGraphicFramePr>
            <a:graphicFrameLocks noChangeAspect="1"/>
          </p:cNvGraphicFramePr>
          <p:nvPr/>
        </p:nvGraphicFramePr>
        <p:xfrm>
          <a:off x="766763" y="3970338"/>
          <a:ext cx="12176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6" name="Egyenlet" r:id="rId9" imgW="723586" imgH="241195" progId="Equation.3">
                  <p:embed/>
                </p:oleObj>
              </mc:Choice>
              <mc:Fallback>
                <p:oleObj name="Egyenlet" r:id="rId9" imgW="72358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3970338"/>
                        <a:ext cx="12176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3" name="Text Box 26"/>
          <p:cNvSpPr txBox="1">
            <a:spLocks noChangeArrowheads="1"/>
          </p:cNvSpPr>
          <p:nvPr/>
        </p:nvSpPr>
        <p:spPr bwMode="auto">
          <a:xfrm>
            <a:off x="539750" y="450850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akkor</a:t>
            </a:r>
            <a:endParaRPr lang="en-US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34" name="Object 27"/>
          <p:cNvGraphicFramePr>
            <a:graphicFrameLocks noChangeAspect="1"/>
          </p:cNvGraphicFramePr>
          <p:nvPr/>
        </p:nvGraphicFramePr>
        <p:xfrm>
          <a:off x="684213" y="5013325"/>
          <a:ext cx="18716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7" name="Egyenlet" r:id="rId11" imgW="799753" imgH="241195" progId="Equation.3">
                  <p:embed/>
                </p:oleObj>
              </mc:Choice>
              <mc:Fallback>
                <p:oleObj name="Egyenlet" r:id="rId11" imgW="79975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013325"/>
                        <a:ext cx="187166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5" name="Text Box 28"/>
          <p:cNvSpPr txBox="1">
            <a:spLocks noChangeArrowheads="1"/>
          </p:cNvSpPr>
          <p:nvPr/>
        </p:nvSpPr>
        <p:spPr bwMode="auto">
          <a:xfrm>
            <a:off x="6264275" y="2276475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Nyomóerő (F</a:t>
            </a:r>
            <a:r>
              <a:rPr lang="hu-HU" baseline="-25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hu-H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6" name="Line 29"/>
          <p:cNvSpPr>
            <a:spLocks noChangeShapeType="1"/>
          </p:cNvSpPr>
          <p:nvPr/>
        </p:nvSpPr>
        <p:spPr bwMode="auto">
          <a:xfrm flipV="1">
            <a:off x="4067175" y="4005263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7437" name="Text Box 30"/>
          <p:cNvSpPr txBox="1">
            <a:spLocks noChangeArrowheads="1"/>
          </p:cNvSpPr>
          <p:nvPr/>
        </p:nvSpPr>
        <p:spPr bwMode="auto">
          <a:xfrm>
            <a:off x="3636963" y="4575175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b="1" i="1" baseline="-25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ny</a:t>
            </a:r>
            <a:endParaRPr lang="en-US" b="1" i="1" baseline="-25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38" name="Object 31"/>
          <p:cNvGraphicFramePr>
            <a:graphicFrameLocks noChangeAspect="1"/>
          </p:cNvGraphicFramePr>
          <p:nvPr/>
        </p:nvGraphicFramePr>
        <p:xfrm>
          <a:off x="6048375" y="3332163"/>
          <a:ext cx="15065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8" name="Egyenlet" r:id="rId13" imgW="787400" imgH="241300" progId="Equation.3">
                  <p:embed/>
                </p:oleObj>
              </mc:Choice>
              <mc:Fallback>
                <p:oleObj name="Egyenlet" r:id="rId13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3332163"/>
                        <a:ext cx="1506538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9" name="Object 32"/>
          <p:cNvGraphicFramePr>
            <a:graphicFrameLocks noChangeAspect="1"/>
          </p:cNvGraphicFramePr>
          <p:nvPr/>
        </p:nvGraphicFramePr>
        <p:xfrm>
          <a:off x="6011863" y="4124325"/>
          <a:ext cx="20526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9" name="Egyenlet" r:id="rId15" imgW="825500" imgH="241300" progId="Equation.3">
                  <p:embed/>
                </p:oleObj>
              </mc:Choice>
              <mc:Fallback>
                <p:oleObj name="Egyenlet" r:id="rId15" imgW="825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124325"/>
                        <a:ext cx="20526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0" name="Text Box 33"/>
          <p:cNvSpPr txBox="1">
            <a:spLocks noChangeArrowheads="1"/>
          </p:cNvSpPr>
          <p:nvPr/>
        </p:nvSpPr>
        <p:spPr bwMode="auto">
          <a:xfrm>
            <a:off x="611188" y="5805488"/>
            <a:ext cx="77771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fenti számítás akkor valós, ha  az Fp és G hatásvonala merőleges az izület transzverzális síkjára, mint a példánkban. Amennyiben nem merőlegesek ezek az erők a transzverzális síkra, akkor az Fp és G erőknek nem csak nyomó, hanem nyíróerő komponense is lesz, amely kismértékben csökkenti a nyomóerő nagyságát.</a:t>
            </a:r>
            <a:endParaRPr lang="en-US" sz="1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4" name="Picture 34" descr="Export Wizard-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4143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40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7424" grpId="0" animBg="1"/>
      <p:bldP spid="17425" grpId="0" animBg="1"/>
      <p:bldP spid="17426" grpId="0"/>
      <p:bldP spid="17427" grpId="0"/>
      <p:bldP spid="17430" grpId="0"/>
      <p:bldP spid="17433" grpId="0"/>
      <p:bldP spid="174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1619250" y="2203450"/>
          <a:ext cx="13128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Photo Editor fénykép" r:id="rId3" imgW="1476190" imgH="1066667" progId="MSPhotoEd.3">
                  <p:embed/>
                </p:oleObj>
              </mc:Choice>
              <mc:Fallback>
                <p:oleObj name="Photo Editor fénykép" r:id="rId3" imgW="1476190" imgH="10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203450"/>
                        <a:ext cx="1312863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2844800" y="2779713"/>
          <a:ext cx="187166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Photo Editor fénykép" r:id="rId5" imgW="2104762" imgH="961905" progId="MSPhotoEd.3">
                  <p:embed/>
                </p:oleObj>
              </mc:Choice>
              <mc:Fallback>
                <p:oleObj name="Photo Editor fénykép" r:id="rId5" imgW="2104762" imgH="9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779713"/>
                        <a:ext cx="1871663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2411413" y="2779713"/>
            <a:ext cx="107950" cy="92075"/>
          </a:xfrm>
          <a:prstGeom prst="ellipse">
            <a:avLst/>
          </a:prstGeom>
          <a:solidFill>
            <a:srgbClr val="F5291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2916238" y="3067050"/>
            <a:ext cx="107950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1763713" y="3498850"/>
            <a:ext cx="4392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908175" y="549275"/>
            <a:ext cx="5256213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800" dirty="0" smtClean="0"/>
              <a:t>Külső erő forgatónyomatéka</a:t>
            </a:r>
            <a:endParaRPr lang="en-US" sz="2800" dirty="0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470150" y="28368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555875" y="2274888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b="1" i="1">
                <a:solidFill>
                  <a:srgbClr val="FF0000"/>
                </a:solidFill>
              </a:rPr>
              <a:t>m</a:t>
            </a:r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763713" y="2851150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b="1" i="1">
                <a:solidFill>
                  <a:srgbClr val="FF0000"/>
                </a:solidFill>
              </a:rPr>
              <a:t>mg</a:t>
            </a:r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2455863" y="31242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84438" y="3141663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b="1" i="1" dirty="0"/>
              <a:t>k</a:t>
            </a:r>
            <a:endParaRPr lang="en-US" sz="2000" b="1" i="1" dirty="0"/>
          </a:p>
        </p:txBody>
      </p:sp>
      <p:graphicFrame>
        <p:nvGraphicFramePr>
          <p:cNvPr id="471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376512"/>
              </p:ext>
            </p:extLst>
          </p:nvPr>
        </p:nvGraphicFramePr>
        <p:xfrm>
          <a:off x="2844031" y="3936999"/>
          <a:ext cx="44640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gyenlet" r:id="rId7" imgW="1955800" imgH="203200" progId="Equation.3">
                  <p:embed/>
                </p:oleObj>
              </mc:Choice>
              <mc:Fallback>
                <p:oleObj name="Egyenlet" r:id="rId7" imgW="1955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031" y="3936999"/>
                        <a:ext cx="4464050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900113" y="1341438"/>
            <a:ext cx="230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/>
              <a:t>Statikus helyzetben</a:t>
            </a:r>
            <a:endParaRPr 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813593" y="3656012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 dirty="0"/>
              <a:t>m= 5 kg</a:t>
            </a:r>
            <a:endParaRPr lang="en-US" b="1" i="1" dirty="0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813593" y="4010025"/>
            <a:ext cx="1871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/>
              <a:t>r= 0,2 m</a:t>
            </a:r>
            <a:endParaRPr lang="en-US" b="1" i="1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832008" y="5195570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 dirty="0"/>
              <a:t>k = 0,14 m</a:t>
            </a:r>
            <a:endParaRPr lang="en-US" b="1" i="1" dirty="0"/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824249" y="4443412"/>
            <a:ext cx="2592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b="1" i="1" dirty="0" smtClean="0">
                <a:sym typeface="Symbol" pitchFamily="18" charset="2"/>
              </a:rPr>
              <a:t>α</a:t>
            </a:r>
            <a:r>
              <a:rPr lang="hu-HU" b="1" i="1" dirty="0" smtClean="0"/>
              <a:t>= </a:t>
            </a:r>
            <a:r>
              <a:rPr lang="hu-HU" b="1" i="1" dirty="0"/>
              <a:t>45</a:t>
            </a:r>
            <a:r>
              <a:rPr lang="hu-HU" b="1" i="1" dirty="0">
                <a:sym typeface="Symbol" pitchFamily="18" charset="2"/>
              </a:rPr>
              <a:t> </a:t>
            </a:r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>
            <a:off x="2411413" y="2781300"/>
            <a:ext cx="547687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2700338" y="2565400"/>
            <a:ext cx="503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b="1" i="1"/>
              <a:t>r</a:t>
            </a:r>
            <a:endParaRPr lang="en-US" sz="2000" b="1" i="1"/>
          </a:p>
        </p:txBody>
      </p:sp>
      <p:sp>
        <p:nvSpPr>
          <p:cNvPr id="2" name="Szövegdoboz 1"/>
          <p:cNvSpPr txBox="1"/>
          <p:nvPr/>
        </p:nvSpPr>
        <p:spPr>
          <a:xfrm>
            <a:off x="3041174" y="5503941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M=7Nm</a:t>
            </a:r>
            <a:endParaRPr lang="en-US" sz="32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611472" y="332656"/>
            <a:ext cx="871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Példa</a:t>
            </a:r>
            <a:endParaRPr lang="en-US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916238" y="2675690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α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932040" y="5506559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Külső erő forgatónyomatéka a térdízületben</a:t>
            </a:r>
            <a:endParaRPr lang="hu-HU" sz="2400" b="1" dirty="0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835818" y="4810125"/>
            <a:ext cx="25808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 dirty="0"/>
              <a:t>k = </a:t>
            </a:r>
            <a:r>
              <a:rPr lang="hu-HU" b="1" i="1" dirty="0" smtClean="0"/>
              <a:t>r • cos 45°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3944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nimBg="1"/>
      <p:bldP spid="47113" grpId="0"/>
      <p:bldP spid="47114" grpId="0"/>
      <p:bldP spid="47115" grpId="0" animBg="1"/>
      <p:bldP spid="47116" grpId="0"/>
      <p:bldP spid="47120" grpId="0"/>
      <p:bldP spid="47121" grpId="0"/>
      <p:bldP spid="47122" grpId="0"/>
      <p:bldP spid="47123" grpId="0"/>
      <p:bldP spid="47126" grpId="0"/>
      <p:bldP spid="2" grpId="0"/>
      <p:bldP spid="3" grpId="0"/>
      <p:bldP spid="4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727200" y="1054100"/>
          <a:ext cx="5664200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Bitkép alakzat" r:id="rId4" imgW="1943268" imgH="1958510" progId="PBrush">
                  <p:embed/>
                </p:oleObj>
              </mc:Choice>
              <mc:Fallback>
                <p:oleObj name="Bitkép alakzat" r:id="rId4" imgW="1943268" imgH="19585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1054100"/>
                        <a:ext cx="5664200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6858000" y="609600"/>
            <a:ext cx="381000" cy="381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6934200" y="1066800"/>
            <a:ext cx="228600" cy="2514600"/>
          </a:xfrm>
          <a:prstGeom prst="downArrow">
            <a:avLst>
              <a:gd name="adj1" fmla="val 50000"/>
              <a:gd name="adj2" fmla="val 2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-2628562">
            <a:off x="2878138" y="3719513"/>
            <a:ext cx="204787" cy="1897062"/>
          </a:xfrm>
          <a:prstGeom prst="upArrow">
            <a:avLst>
              <a:gd name="adj1" fmla="val 50000"/>
              <a:gd name="adj2" fmla="val 2315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1981200" y="3200400"/>
            <a:ext cx="5181600" cy="990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 flipV="1">
            <a:off x="3352800" y="3733800"/>
            <a:ext cx="304800" cy="16002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2667000" y="5334000"/>
            <a:ext cx="990600" cy="2286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7086600" y="1066800"/>
            <a:ext cx="685800" cy="23622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6477000" y="1066800"/>
            <a:ext cx="609600" cy="1524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55320" y="338435"/>
            <a:ext cx="34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err="1" smtClean="0">
                <a:latin typeface="Times New Roman" pitchFamily="18" charset="0"/>
              </a:rPr>
              <a:t>Fpkompr</a:t>
            </a:r>
            <a:r>
              <a:rPr lang="hu-HU" sz="2400" b="1" dirty="0" smtClean="0">
                <a:latin typeface="Times New Roman" pitchFamily="18" charset="0"/>
              </a:rPr>
              <a:t> </a:t>
            </a:r>
            <a:r>
              <a:rPr lang="hu-HU" sz="2400" b="1" dirty="0">
                <a:latin typeface="Times New Roman" pitchFamily="18" charset="0"/>
              </a:rPr>
              <a:t>= </a:t>
            </a:r>
            <a:r>
              <a:rPr lang="hu-HU" sz="2400" b="1" dirty="0" err="1" smtClean="0">
                <a:latin typeface="Times New Roman" pitchFamily="18" charset="0"/>
              </a:rPr>
              <a:t>Fp</a:t>
            </a:r>
            <a:r>
              <a:rPr lang="hu-HU" sz="2400" b="1" dirty="0" smtClean="0">
                <a:latin typeface="Times New Roman" pitchFamily="18" charset="0"/>
              </a:rPr>
              <a:t>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400" b="1" dirty="0">
                <a:latin typeface="Times New Roman" pitchFamily="18" charset="0"/>
              </a:rPr>
              <a:t> sin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α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774791" y="398224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α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898776" y="338434"/>
            <a:ext cx="3340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err="1" smtClean="0">
                <a:latin typeface="Times New Roman" pitchFamily="18" charset="0"/>
              </a:rPr>
              <a:t>Fpnyíró</a:t>
            </a:r>
            <a:r>
              <a:rPr lang="hu-HU" sz="2400" b="1" dirty="0" smtClean="0">
                <a:latin typeface="Times New Roman" pitchFamily="18" charset="0"/>
              </a:rPr>
              <a:t> </a:t>
            </a:r>
            <a:r>
              <a:rPr lang="hu-HU" sz="2400" b="1" dirty="0">
                <a:latin typeface="Times New Roman" pitchFamily="18" charset="0"/>
              </a:rPr>
              <a:t>= </a:t>
            </a:r>
            <a:r>
              <a:rPr lang="hu-HU" sz="2400" b="1" dirty="0" err="1" smtClean="0">
                <a:latin typeface="Times New Roman" pitchFamily="18" charset="0"/>
              </a:rPr>
              <a:t>Fp</a:t>
            </a:r>
            <a:r>
              <a:rPr lang="hu-HU" sz="2400" b="1" dirty="0" smtClean="0">
                <a:latin typeface="Times New Roman" pitchFamily="18" charset="0"/>
              </a:rPr>
              <a:t>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400" b="1" dirty="0">
                <a:latin typeface="Times New Roman" pitchFamily="18" charset="0"/>
              </a:rPr>
              <a:t> cos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α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99512" y="2941320"/>
            <a:ext cx="23622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latin typeface="Times New Roman" pitchFamily="18" charset="0"/>
                <a:sym typeface="Symbol" pitchFamily="18" charset="2"/>
              </a:rPr>
              <a:t></a:t>
            </a:r>
            <a:r>
              <a:rPr lang="hu-HU" sz="2400" b="1" dirty="0" err="1" smtClean="0">
                <a:latin typeface="Times New Roman" pitchFamily="18" charset="0"/>
                <a:sym typeface="Symbol" pitchFamily="18" charset="2"/>
              </a:rPr>
              <a:t>Fk</a:t>
            </a:r>
            <a:r>
              <a:rPr lang="hu-HU" sz="2400" b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hu-HU" sz="2400" b="1" dirty="0">
                <a:latin typeface="Times New Roman" pitchFamily="18" charset="0"/>
                <a:sym typeface="Symbol" pitchFamily="18" charset="2"/>
              </a:rPr>
              <a:t>= 1600 N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04800" y="3485936"/>
            <a:ext cx="23622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latin typeface="Times New Roman" pitchFamily="18" charset="0"/>
                <a:sym typeface="Symbol" pitchFamily="18" charset="2"/>
              </a:rPr>
              <a:t></a:t>
            </a:r>
            <a:r>
              <a:rPr lang="hu-HU" sz="2400" b="1" dirty="0" err="1" smtClean="0">
                <a:latin typeface="Times New Roman" pitchFamily="18" charset="0"/>
                <a:sym typeface="Symbol" pitchFamily="18" charset="2"/>
              </a:rPr>
              <a:t>Fny</a:t>
            </a:r>
            <a:r>
              <a:rPr lang="hu-HU" sz="2400" b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hu-HU" sz="2400" b="1" dirty="0">
                <a:latin typeface="Times New Roman" pitchFamily="18" charset="0"/>
                <a:sym typeface="Symbol" pitchFamily="18" charset="2"/>
              </a:rPr>
              <a:t>= 805 N</a:t>
            </a:r>
            <a:endParaRPr lang="en-GB" sz="2400" b="1" dirty="0">
              <a:latin typeface="Times New Roman" pitchFamily="18" charset="0"/>
            </a:endParaRPr>
          </a:p>
        </p:txBody>
      </p:sp>
      <p:cxnSp>
        <p:nvCxnSpPr>
          <p:cNvPr id="18" name="Egyenes összekötő 17"/>
          <p:cNvCxnSpPr/>
          <p:nvPr/>
        </p:nvCxnSpPr>
        <p:spPr>
          <a:xfrm>
            <a:off x="4139952" y="3789040"/>
            <a:ext cx="6480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/>
          <p:cNvSpPr txBox="1"/>
          <p:nvPr/>
        </p:nvSpPr>
        <p:spPr>
          <a:xfrm>
            <a:off x="179512" y="1066800"/>
            <a:ext cx="145384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Guggoló helyzetben számolások alapján</a:t>
            </a:r>
            <a:endParaRPr lang="hu-HU" b="1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27315" y="2346960"/>
            <a:ext cx="23622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smtClean="0">
                <a:latin typeface="Times New Roman" pitchFamily="18" charset="0"/>
                <a:sym typeface="Symbol" pitchFamily="18" charset="2"/>
              </a:rPr>
              <a:t>mg </a:t>
            </a:r>
            <a:r>
              <a:rPr lang="hu-HU" sz="2400" b="1" dirty="0">
                <a:latin typeface="Times New Roman" pitchFamily="18" charset="0"/>
                <a:sym typeface="Symbol" pitchFamily="18" charset="2"/>
              </a:rPr>
              <a:t>= </a:t>
            </a:r>
            <a:r>
              <a:rPr lang="hu-HU" sz="2400" b="1" dirty="0" smtClean="0">
                <a:latin typeface="Times New Roman" pitchFamily="18" charset="0"/>
                <a:sym typeface="Symbol" pitchFamily="18" charset="2"/>
              </a:rPr>
              <a:t>75kg</a:t>
            </a:r>
            <a:endParaRPr lang="en-GB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/>
      <p:bldP spid="11278" grpId="0"/>
      <p:bldP spid="11279" grpId="0" animBg="1" autoUpdateAnimBg="0"/>
      <p:bldP spid="11280" grpId="0" animBg="1" autoUpdateAnimBg="0"/>
      <p:bldP spid="2" grpId="0" animBg="1"/>
      <p:bldP spid="1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0" y="1262063"/>
          <a:ext cx="4572000" cy="422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8" name="Bitkép alakzat" r:id="rId4" imgW="4133333" imgH="3820058" progId="PBrush">
                  <p:embed/>
                </p:oleObj>
              </mc:Choice>
              <mc:Fallback>
                <p:oleObj name="Bitkép alakzat" r:id="rId4" imgW="4133333" imgH="382005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2063"/>
                        <a:ext cx="4572000" cy="422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4572000" y="1295400"/>
          <a:ext cx="4572000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name="Bitkép alakzat" r:id="rId6" imgW="1920406" imgH="1760373" progId="PBrush">
                  <p:embed/>
                </p:oleObj>
              </mc:Choice>
              <mc:Fallback>
                <p:oleObj name="Bitkép alakzat" r:id="rId6" imgW="1920406" imgH="176037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95400"/>
                        <a:ext cx="4572000" cy="419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7772400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dirty="0">
                <a:latin typeface="Arial" pitchFamily="34" charset="0"/>
                <a:cs typeface="Arial" pitchFamily="34" charset="0"/>
              </a:rPr>
              <a:t>A nyomóerő eloszlása az í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zületi 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felszínen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 rot="-385653">
            <a:off x="2193925" y="3395663"/>
            <a:ext cx="379413" cy="15875"/>
          </a:xfrm>
          <a:custGeom>
            <a:avLst/>
            <a:gdLst>
              <a:gd name="T0" fmla="*/ 0 w 239"/>
              <a:gd name="T1" fmla="*/ 0 h 10"/>
              <a:gd name="T2" fmla="*/ 602318976 w 239"/>
              <a:gd name="T3" fmla="*/ 22682198 h 10"/>
              <a:gd name="T4" fmla="*/ 0 60000 65536"/>
              <a:gd name="T5" fmla="*/ 0 60000 65536"/>
              <a:gd name="T6" fmla="*/ 0 w 239"/>
              <a:gd name="T7" fmla="*/ 0 h 10"/>
              <a:gd name="T8" fmla="*/ 239 w 239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9" h="10">
                <a:moveTo>
                  <a:pt x="0" y="0"/>
                </a:moveTo>
                <a:cubicBezTo>
                  <a:pt x="190" y="10"/>
                  <a:pt x="110" y="9"/>
                  <a:pt x="239" y="9"/>
                </a:cubicBezTo>
              </a:path>
            </a:pathLst>
          </a:custGeom>
          <a:solidFill>
            <a:srgbClr val="FF0000"/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 rot="-491389">
            <a:off x="6475413" y="3243263"/>
            <a:ext cx="990600" cy="190500"/>
          </a:xfrm>
          <a:custGeom>
            <a:avLst/>
            <a:gdLst>
              <a:gd name="T0" fmla="*/ 0 w 718"/>
              <a:gd name="T1" fmla="*/ 118526777 h 181"/>
              <a:gd name="T2" fmla="*/ 517745778 w 718"/>
              <a:gd name="T3" fmla="*/ 200498617 h 181"/>
              <a:gd name="T4" fmla="*/ 970772839 w 718"/>
              <a:gd name="T5" fmla="*/ 172805610 h 181"/>
              <a:gd name="T6" fmla="*/ 1113535082 w 718"/>
              <a:gd name="T7" fmla="*/ 137357854 h 181"/>
              <a:gd name="T8" fmla="*/ 1191577227 w 718"/>
              <a:gd name="T9" fmla="*/ 109664847 h 181"/>
              <a:gd name="T10" fmla="*/ 1332434153 w 718"/>
              <a:gd name="T11" fmla="*/ 27693015 h 181"/>
              <a:gd name="T12" fmla="*/ 1362890264 w 718"/>
              <a:gd name="T13" fmla="*/ 0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8"/>
              <a:gd name="T22" fmla="*/ 0 h 181"/>
              <a:gd name="T23" fmla="*/ 718 w 718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8" h="181">
                <a:moveTo>
                  <a:pt x="0" y="107"/>
                </a:moveTo>
                <a:cubicBezTo>
                  <a:pt x="89" y="136"/>
                  <a:pt x="181" y="159"/>
                  <a:pt x="272" y="181"/>
                </a:cubicBezTo>
                <a:cubicBezTo>
                  <a:pt x="382" y="175"/>
                  <a:pt x="418" y="170"/>
                  <a:pt x="510" y="156"/>
                </a:cubicBezTo>
                <a:cubicBezTo>
                  <a:pt x="537" y="147"/>
                  <a:pt x="558" y="133"/>
                  <a:pt x="585" y="124"/>
                </a:cubicBezTo>
                <a:cubicBezTo>
                  <a:pt x="625" y="81"/>
                  <a:pt x="573" y="131"/>
                  <a:pt x="626" y="99"/>
                </a:cubicBezTo>
                <a:cubicBezTo>
                  <a:pt x="648" y="85"/>
                  <a:pt x="685" y="40"/>
                  <a:pt x="700" y="25"/>
                </a:cubicBezTo>
                <a:cubicBezTo>
                  <a:pt x="718" y="7"/>
                  <a:pt x="716" y="15"/>
                  <a:pt x="716" y="0"/>
                </a:cubicBezTo>
              </a:path>
            </a:pathLst>
          </a:cu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095500" y="1981200"/>
            <a:ext cx="304800" cy="1447800"/>
          </a:xfrm>
          <a:prstGeom prst="downArrow">
            <a:avLst>
              <a:gd name="adj1" fmla="val 50000"/>
              <a:gd name="adj2" fmla="val 11875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2374900" y="1981200"/>
            <a:ext cx="304800" cy="1447800"/>
          </a:xfrm>
          <a:prstGeom prst="downArrow">
            <a:avLst>
              <a:gd name="adj1" fmla="val 50000"/>
              <a:gd name="adj2" fmla="val 11875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00803" y="2493964"/>
            <a:ext cx="1046163" cy="935038"/>
            <a:chOff x="4032" y="1571"/>
            <a:chExt cx="659" cy="589"/>
          </a:xfrm>
        </p:grpSpPr>
        <p:sp>
          <p:nvSpPr>
            <p:cNvPr id="9228" name="AutoShape 11"/>
            <p:cNvSpPr>
              <a:spLocks noChangeArrowheads="1"/>
            </p:cNvSpPr>
            <p:nvPr/>
          </p:nvSpPr>
          <p:spPr bwMode="auto">
            <a:xfrm>
              <a:off x="4032" y="1656"/>
              <a:ext cx="192" cy="504"/>
            </a:xfrm>
            <a:prstGeom prst="downArrow">
              <a:avLst>
                <a:gd name="adj1" fmla="val 50000"/>
                <a:gd name="adj2" fmla="val 118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29" name="AutoShape 12"/>
            <p:cNvSpPr>
              <a:spLocks noChangeArrowheads="1"/>
            </p:cNvSpPr>
            <p:nvPr/>
          </p:nvSpPr>
          <p:spPr bwMode="auto">
            <a:xfrm rot="20821661">
              <a:off x="4221" y="1647"/>
              <a:ext cx="192" cy="508"/>
            </a:xfrm>
            <a:prstGeom prst="downArrow">
              <a:avLst>
                <a:gd name="adj1" fmla="val 50000"/>
                <a:gd name="adj2" fmla="val 118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30" name="AutoShape 13"/>
            <p:cNvSpPr>
              <a:spLocks noChangeArrowheads="1"/>
            </p:cNvSpPr>
            <p:nvPr/>
          </p:nvSpPr>
          <p:spPr bwMode="auto">
            <a:xfrm rot="20627238">
              <a:off x="4333" y="1631"/>
              <a:ext cx="192" cy="473"/>
            </a:xfrm>
            <a:prstGeom prst="downArrow">
              <a:avLst>
                <a:gd name="adj1" fmla="val 50000"/>
                <a:gd name="adj2" fmla="val 118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31" name="AutoShape 14"/>
            <p:cNvSpPr>
              <a:spLocks noChangeArrowheads="1"/>
            </p:cNvSpPr>
            <p:nvPr/>
          </p:nvSpPr>
          <p:spPr bwMode="auto">
            <a:xfrm rot="20439174">
              <a:off x="4444" y="1601"/>
              <a:ext cx="192" cy="450"/>
            </a:xfrm>
            <a:prstGeom prst="downArrow">
              <a:avLst>
                <a:gd name="adj1" fmla="val 50000"/>
                <a:gd name="adj2" fmla="val 118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32" name="AutoShape 15"/>
            <p:cNvSpPr>
              <a:spLocks noChangeArrowheads="1"/>
            </p:cNvSpPr>
            <p:nvPr/>
          </p:nvSpPr>
          <p:spPr bwMode="auto">
            <a:xfrm rot="20396119">
              <a:off x="4499" y="1571"/>
              <a:ext cx="192" cy="430"/>
            </a:xfrm>
            <a:prstGeom prst="downArrow">
              <a:avLst>
                <a:gd name="adj1" fmla="val 50000"/>
                <a:gd name="adj2" fmla="val 118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33" name="AutoShape 16"/>
            <p:cNvSpPr>
              <a:spLocks noChangeArrowheads="1"/>
            </p:cNvSpPr>
            <p:nvPr/>
          </p:nvSpPr>
          <p:spPr bwMode="auto">
            <a:xfrm rot="21472770">
              <a:off x="4136" y="1656"/>
              <a:ext cx="192" cy="504"/>
            </a:xfrm>
            <a:prstGeom prst="downArrow">
              <a:avLst>
                <a:gd name="adj1" fmla="val 50000"/>
                <a:gd name="adj2" fmla="val 118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116013" y="5805488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/ 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915816" y="5862578"/>
            <a:ext cx="5994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a </a:t>
            </a:r>
            <a:r>
              <a:rPr lang="hu-HU" sz="2000" b="1" dirty="0" err="1" smtClean="0"/>
              <a:t>meniscusok</a:t>
            </a:r>
            <a:r>
              <a:rPr lang="hu-HU" sz="2000" b="1" dirty="0" smtClean="0"/>
              <a:t> csökkentik az ízületi felszínt érő nyomást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60218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  <p:bldP spid="12305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92213" y="2595563"/>
            <a:ext cx="1906587" cy="3054350"/>
            <a:chOff x="2112" y="1635"/>
            <a:chExt cx="1201" cy="1924"/>
          </a:xfrm>
        </p:grpSpPr>
        <p:sp>
          <p:nvSpPr>
            <p:cNvPr id="10264" name="Arc 3"/>
            <p:cNvSpPr>
              <a:spLocks/>
            </p:cNvSpPr>
            <p:nvPr/>
          </p:nvSpPr>
          <p:spPr bwMode="auto">
            <a:xfrm rot="-10200000">
              <a:off x="2176" y="1635"/>
              <a:ext cx="704" cy="208"/>
            </a:xfrm>
            <a:custGeom>
              <a:avLst/>
              <a:gdLst>
                <a:gd name="T0" fmla="*/ 0 w 20521"/>
                <a:gd name="T1" fmla="*/ 0 h 21600"/>
                <a:gd name="T2" fmla="*/ 1 w 20521"/>
                <a:gd name="T3" fmla="*/ 0 h 21600"/>
                <a:gd name="T4" fmla="*/ 1 w 20521"/>
                <a:gd name="T5" fmla="*/ 0 h 21600"/>
                <a:gd name="T6" fmla="*/ 0 60000 65536"/>
                <a:gd name="T7" fmla="*/ 0 60000 65536"/>
                <a:gd name="T8" fmla="*/ 0 60000 65536"/>
                <a:gd name="T9" fmla="*/ 0 w 20521"/>
                <a:gd name="T10" fmla="*/ 0 h 21600"/>
                <a:gd name="T11" fmla="*/ 20521 w 205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21" h="21600" fill="none" extrusionOk="0">
                  <a:moveTo>
                    <a:pt x="-1" y="14859"/>
                  </a:moveTo>
                  <a:cubicBezTo>
                    <a:pt x="2908" y="6003"/>
                    <a:pt x="11170" y="12"/>
                    <a:pt x="20492" y="0"/>
                  </a:cubicBezTo>
                </a:path>
                <a:path w="20521" h="21600" stroke="0" extrusionOk="0">
                  <a:moveTo>
                    <a:pt x="-1" y="14859"/>
                  </a:moveTo>
                  <a:cubicBezTo>
                    <a:pt x="2908" y="6003"/>
                    <a:pt x="11170" y="12"/>
                    <a:pt x="20492" y="0"/>
                  </a:cubicBezTo>
                  <a:lnTo>
                    <a:pt x="20521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Freeform 4"/>
            <p:cNvSpPr>
              <a:spLocks/>
            </p:cNvSpPr>
            <p:nvPr/>
          </p:nvSpPr>
          <p:spPr bwMode="auto">
            <a:xfrm>
              <a:off x="2112" y="1776"/>
              <a:ext cx="207" cy="1783"/>
            </a:xfrm>
            <a:custGeom>
              <a:avLst/>
              <a:gdLst>
                <a:gd name="T0" fmla="*/ 47 w 207"/>
                <a:gd name="T1" fmla="*/ 0 h 1783"/>
                <a:gd name="T2" fmla="*/ 45 w 207"/>
                <a:gd name="T3" fmla="*/ 55 h 1783"/>
                <a:gd name="T4" fmla="*/ 32 w 207"/>
                <a:gd name="T5" fmla="*/ 91 h 1783"/>
                <a:gd name="T6" fmla="*/ 32 w 207"/>
                <a:gd name="T7" fmla="*/ 116 h 1783"/>
                <a:gd name="T8" fmla="*/ 32 w 207"/>
                <a:gd name="T9" fmla="*/ 153 h 1783"/>
                <a:gd name="T10" fmla="*/ 38 w 207"/>
                <a:gd name="T11" fmla="*/ 189 h 1783"/>
                <a:gd name="T12" fmla="*/ 38 w 207"/>
                <a:gd name="T13" fmla="*/ 214 h 1783"/>
                <a:gd name="T14" fmla="*/ 45 w 207"/>
                <a:gd name="T15" fmla="*/ 251 h 1783"/>
                <a:gd name="T16" fmla="*/ 51 w 207"/>
                <a:gd name="T17" fmla="*/ 287 h 1783"/>
                <a:gd name="T18" fmla="*/ 57 w 207"/>
                <a:gd name="T19" fmla="*/ 312 h 1783"/>
                <a:gd name="T20" fmla="*/ 64 w 207"/>
                <a:gd name="T21" fmla="*/ 349 h 1783"/>
                <a:gd name="T22" fmla="*/ 64 w 207"/>
                <a:gd name="T23" fmla="*/ 385 h 1783"/>
                <a:gd name="T24" fmla="*/ 57 w 207"/>
                <a:gd name="T25" fmla="*/ 410 h 1783"/>
                <a:gd name="T26" fmla="*/ 45 w 207"/>
                <a:gd name="T27" fmla="*/ 447 h 1783"/>
                <a:gd name="T28" fmla="*/ 32 w 207"/>
                <a:gd name="T29" fmla="*/ 471 h 1783"/>
                <a:gd name="T30" fmla="*/ 32 w 207"/>
                <a:gd name="T31" fmla="*/ 496 h 1783"/>
                <a:gd name="T32" fmla="*/ 19 w 207"/>
                <a:gd name="T33" fmla="*/ 532 h 1783"/>
                <a:gd name="T34" fmla="*/ 13 w 207"/>
                <a:gd name="T35" fmla="*/ 557 h 1783"/>
                <a:gd name="T36" fmla="*/ 0 w 207"/>
                <a:gd name="T37" fmla="*/ 581 h 1783"/>
                <a:gd name="T38" fmla="*/ 0 w 207"/>
                <a:gd name="T39" fmla="*/ 606 h 1783"/>
                <a:gd name="T40" fmla="*/ 0 w 207"/>
                <a:gd name="T41" fmla="*/ 643 h 1783"/>
                <a:gd name="T42" fmla="*/ 0 w 207"/>
                <a:gd name="T43" fmla="*/ 679 h 1783"/>
                <a:gd name="T44" fmla="*/ 6 w 207"/>
                <a:gd name="T45" fmla="*/ 704 h 1783"/>
                <a:gd name="T46" fmla="*/ 6 w 207"/>
                <a:gd name="T47" fmla="*/ 741 h 1783"/>
                <a:gd name="T48" fmla="*/ 19 w 207"/>
                <a:gd name="T49" fmla="*/ 765 h 1783"/>
                <a:gd name="T50" fmla="*/ 25 w 207"/>
                <a:gd name="T51" fmla="*/ 790 h 1783"/>
                <a:gd name="T52" fmla="*/ 38 w 207"/>
                <a:gd name="T53" fmla="*/ 814 h 1783"/>
                <a:gd name="T54" fmla="*/ 51 w 207"/>
                <a:gd name="T55" fmla="*/ 839 h 1783"/>
                <a:gd name="T56" fmla="*/ 64 w 207"/>
                <a:gd name="T57" fmla="*/ 875 h 1783"/>
                <a:gd name="T58" fmla="*/ 77 w 207"/>
                <a:gd name="T59" fmla="*/ 900 h 1783"/>
                <a:gd name="T60" fmla="*/ 90 w 207"/>
                <a:gd name="T61" fmla="*/ 924 h 1783"/>
                <a:gd name="T62" fmla="*/ 96 w 207"/>
                <a:gd name="T63" fmla="*/ 949 h 1783"/>
                <a:gd name="T64" fmla="*/ 109 w 207"/>
                <a:gd name="T65" fmla="*/ 985 h 1783"/>
                <a:gd name="T66" fmla="*/ 122 w 207"/>
                <a:gd name="T67" fmla="*/ 1010 h 1783"/>
                <a:gd name="T68" fmla="*/ 135 w 207"/>
                <a:gd name="T69" fmla="*/ 1059 h 1783"/>
                <a:gd name="T70" fmla="*/ 148 w 207"/>
                <a:gd name="T71" fmla="*/ 1096 h 1783"/>
                <a:gd name="T72" fmla="*/ 154 w 207"/>
                <a:gd name="T73" fmla="*/ 1169 h 1783"/>
                <a:gd name="T74" fmla="*/ 167 w 207"/>
                <a:gd name="T75" fmla="*/ 1255 h 1783"/>
                <a:gd name="T76" fmla="*/ 180 w 207"/>
                <a:gd name="T77" fmla="*/ 1353 h 1783"/>
                <a:gd name="T78" fmla="*/ 186 w 207"/>
                <a:gd name="T79" fmla="*/ 1463 h 1783"/>
                <a:gd name="T80" fmla="*/ 193 w 207"/>
                <a:gd name="T81" fmla="*/ 1488 h 1783"/>
                <a:gd name="T82" fmla="*/ 199 w 207"/>
                <a:gd name="T83" fmla="*/ 1586 h 1783"/>
                <a:gd name="T84" fmla="*/ 206 w 207"/>
                <a:gd name="T85" fmla="*/ 1622 h 1783"/>
                <a:gd name="T86" fmla="*/ 206 w 207"/>
                <a:gd name="T87" fmla="*/ 1647 h 1783"/>
                <a:gd name="T88" fmla="*/ 206 w 207"/>
                <a:gd name="T89" fmla="*/ 1684 h 1783"/>
                <a:gd name="T90" fmla="*/ 206 w 207"/>
                <a:gd name="T91" fmla="*/ 1720 h 1783"/>
                <a:gd name="T92" fmla="*/ 206 w 207"/>
                <a:gd name="T93" fmla="*/ 1745 h 1783"/>
                <a:gd name="T94" fmla="*/ 206 w 207"/>
                <a:gd name="T95" fmla="*/ 1782 h 1783"/>
                <a:gd name="T96" fmla="*/ 198 w 207"/>
                <a:gd name="T97" fmla="*/ 1728 h 17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7"/>
                <a:gd name="T148" fmla="*/ 0 h 1783"/>
                <a:gd name="T149" fmla="*/ 207 w 207"/>
                <a:gd name="T150" fmla="*/ 1783 h 17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7" h="1783">
                  <a:moveTo>
                    <a:pt x="47" y="0"/>
                  </a:moveTo>
                  <a:lnTo>
                    <a:pt x="45" y="55"/>
                  </a:lnTo>
                  <a:lnTo>
                    <a:pt x="32" y="91"/>
                  </a:lnTo>
                  <a:lnTo>
                    <a:pt x="32" y="116"/>
                  </a:lnTo>
                  <a:lnTo>
                    <a:pt x="32" y="153"/>
                  </a:lnTo>
                  <a:lnTo>
                    <a:pt x="38" y="189"/>
                  </a:lnTo>
                  <a:lnTo>
                    <a:pt x="38" y="214"/>
                  </a:lnTo>
                  <a:lnTo>
                    <a:pt x="45" y="251"/>
                  </a:lnTo>
                  <a:lnTo>
                    <a:pt x="51" y="287"/>
                  </a:lnTo>
                  <a:lnTo>
                    <a:pt x="57" y="312"/>
                  </a:lnTo>
                  <a:lnTo>
                    <a:pt x="64" y="349"/>
                  </a:lnTo>
                  <a:lnTo>
                    <a:pt x="64" y="385"/>
                  </a:lnTo>
                  <a:lnTo>
                    <a:pt x="57" y="410"/>
                  </a:lnTo>
                  <a:lnTo>
                    <a:pt x="45" y="447"/>
                  </a:lnTo>
                  <a:lnTo>
                    <a:pt x="32" y="471"/>
                  </a:lnTo>
                  <a:lnTo>
                    <a:pt x="32" y="496"/>
                  </a:lnTo>
                  <a:lnTo>
                    <a:pt x="19" y="532"/>
                  </a:lnTo>
                  <a:lnTo>
                    <a:pt x="13" y="557"/>
                  </a:lnTo>
                  <a:lnTo>
                    <a:pt x="0" y="581"/>
                  </a:lnTo>
                  <a:lnTo>
                    <a:pt x="0" y="606"/>
                  </a:lnTo>
                  <a:lnTo>
                    <a:pt x="0" y="643"/>
                  </a:lnTo>
                  <a:lnTo>
                    <a:pt x="0" y="679"/>
                  </a:lnTo>
                  <a:lnTo>
                    <a:pt x="6" y="704"/>
                  </a:lnTo>
                  <a:lnTo>
                    <a:pt x="6" y="741"/>
                  </a:lnTo>
                  <a:lnTo>
                    <a:pt x="19" y="765"/>
                  </a:lnTo>
                  <a:lnTo>
                    <a:pt x="25" y="790"/>
                  </a:lnTo>
                  <a:lnTo>
                    <a:pt x="38" y="814"/>
                  </a:lnTo>
                  <a:lnTo>
                    <a:pt x="51" y="839"/>
                  </a:lnTo>
                  <a:lnTo>
                    <a:pt x="64" y="875"/>
                  </a:lnTo>
                  <a:lnTo>
                    <a:pt x="77" y="900"/>
                  </a:lnTo>
                  <a:lnTo>
                    <a:pt x="90" y="924"/>
                  </a:lnTo>
                  <a:lnTo>
                    <a:pt x="96" y="949"/>
                  </a:lnTo>
                  <a:lnTo>
                    <a:pt x="109" y="985"/>
                  </a:lnTo>
                  <a:lnTo>
                    <a:pt x="122" y="1010"/>
                  </a:lnTo>
                  <a:lnTo>
                    <a:pt x="135" y="1059"/>
                  </a:lnTo>
                  <a:lnTo>
                    <a:pt x="148" y="1096"/>
                  </a:lnTo>
                  <a:lnTo>
                    <a:pt x="154" y="1169"/>
                  </a:lnTo>
                  <a:lnTo>
                    <a:pt x="167" y="1255"/>
                  </a:lnTo>
                  <a:lnTo>
                    <a:pt x="180" y="1353"/>
                  </a:lnTo>
                  <a:lnTo>
                    <a:pt x="186" y="1463"/>
                  </a:lnTo>
                  <a:lnTo>
                    <a:pt x="193" y="1488"/>
                  </a:lnTo>
                  <a:lnTo>
                    <a:pt x="199" y="1586"/>
                  </a:lnTo>
                  <a:lnTo>
                    <a:pt x="206" y="1622"/>
                  </a:lnTo>
                  <a:lnTo>
                    <a:pt x="206" y="1647"/>
                  </a:lnTo>
                  <a:lnTo>
                    <a:pt x="206" y="1684"/>
                  </a:lnTo>
                  <a:lnTo>
                    <a:pt x="206" y="1720"/>
                  </a:lnTo>
                  <a:lnTo>
                    <a:pt x="206" y="1745"/>
                  </a:lnTo>
                  <a:lnTo>
                    <a:pt x="206" y="1782"/>
                  </a:lnTo>
                  <a:lnTo>
                    <a:pt x="198" y="172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5"/>
            <p:cNvSpPr>
              <a:spLocks/>
            </p:cNvSpPr>
            <p:nvPr/>
          </p:nvSpPr>
          <p:spPr bwMode="auto">
            <a:xfrm>
              <a:off x="2832" y="1776"/>
              <a:ext cx="241" cy="241"/>
            </a:xfrm>
            <a:custGeom>
              <a:avLst/>
              <a:gdLst>
                <a:gd name="T0" fmla="*/ 0 w 241"/>
                <a:gd name="T1" fmla="*/ 0 h 241"/>
                <a:gd name="T2" fmla="*/ 51 w 241"/>
                <a:gd name="T3" fmla="*/ 16 h 241"/>
                <a:gd name="T4" fmla="*/ 82 w 241"/>
                <a:gd name="T5" fmla="*/ 23 h 241"/>
                <a:gd name="T6" fmla="*/ 103 w 241"/>
                <a:gd name="T7" fmla="*/ 23 h 241"/>
                <a:gd name="T8" fmla="*/ 135 w 241"/>
                <a:gd name="T9" fmla="*/ 23 h 241"/>
                <a:gd name="T10" fmla="*/ 166 w 241"/>
                <a:gd name="T11" fmla="*/ 23 h 241"/>
                <a:gd name="T12" fmla="*/ 187 w 241"/>
                <a:gd name="T13" fmla="*/ 30 h 241"/>
                <a:gd name="T14" fmla="*/ 219 w 241"/>
                <a:gd name="T15" fmla="*/ 37 h 241"/>
                <a:gd name="T16" fmla="*/ 229 w 241"/>
                <a:gd name="T17" fmla="*/ 57 h 241"/>
                <a:gd name="T18" fmla="*/ 240 w 241"/>
                <a:gd name="T19" fmla="*/ 77 h 241"/>
                <a:gd name="T20" fmla="*/ 240 w 241"/>
                <a:gd name="T21" fmla="*/ 91 h 241"/>
                <a:gd name="T22" fmla="*/ 240 w 241"/>
                <a:gd name="T23" fmla="*/ 111 h 241"/>
                <a:gd name="T24" fmla="*/ 229 w 241"/>
                <a:gd name="T25" fmla="*/ 131 h 241"/>
                <a:gd name="T26" fmla="*/ 229 w 241"/>
                <a:gd name="T27" fmla="*/ 145 h 241"/>
                <a:gd name="T28" fmla="*/ 229 w 241"/>
                <a:gd name="T29" fmla="*/ 165 h 241"/>
                <a:gd name="T30" fmla="*/ 219 w 241"/>
                <a:gd name="T31" fmla="*/ 185 h 241"/>
                <a:gd name="T32" fmla="*/ 208 w 241"/>
                <a:gd name="T33" fmla="*/ 199 h 241"/>
                <a:gd name="T34" fmla="*/ 198 w 241"/>
                <a:gd name="T35" fmla="*/ 220 h 241"/>
                <a:gd name="T36" fmla="*/ 177 w 241"/>
                <a:gd name="T37" fmla="*/ 240 h 241"/>
                <a:gd name="T38" fmla="*/ 205 w 241"/>
                <a:gd name="T39" fmla="*/ 238 h 2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41"/>
                <a:gd name="T62" fmla="*/ 241 w 241"/>
                <a:gd name="T63" fmla="*/ 241 h 2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41">
                  <a:moveTo>
                    <a:pt x="0" y="0"/>
                  </a:moveTo>
                  <a:lnTo>
                    <a:pt x="51" y="16"/>
                  </a:lnTo>
                  <a:lnTo>
                    <a:pt x="82" y="23"/>
                  </a:lnTo>
                  <a:lnTo>
                    <a:pt x="103" y="23"/>
                  </a:lnTo>
                  <a:lnTo>
                    <a:pt x="135" y="23"/>
                  </a:lnTo>
                  <a:lnTo>
                    <a:pt x="166" y="23"/>
                  </a:lnTo>
                  <a:lnTo>
                    <a:pt x="187" y="30"/>
                  </a:lnTo>
                  <a:lnTo>
                    <a:pt x="219" y="37"/>
                  </a:lnTo>
                  <a:lnTo>
                    <a:pt x="229" y="57"/>
                  </a:lnTo>
                  <a:lnTo>
                    <a:pt x="240" y="77"/>
                  </a:lnTo>
                  <a:lnTo>
                    <a:pt x="240" y="91"/>
                  </a:lnTo>
                  <a:lnTo>
                    <a:pt x="240" y="111"/>
                  </a:lnTo>
                  <a:lnTo>
                    <a:pt x="229" y="131"/>
                  </a:lnTo>
                  <a:lnTo>
                    <a:pt x="229" y="145"/>
                  </a:lnTo>
                  <a:lnTo>
                    <a:pt x="229" y="165"/>
                  </a:lnTo>
                  <a:lnTo>
                    <a:pt x="219" y="185"/>
                  </a:lnTo>
                  <a:lnTo>
                    <a:pt x="208" y="199"/>
                  </a:lnTo>
                  <a:lnTo>
                    <a:pt x="198" y="220"/>
                  </a:lnTo>
                  <a:lnTo>
                    <a:pt x="177" y="240"/>
                  </a:lnTo>
                  <a:lnTo>
                    <a:pt x="205" y="23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6"/>
            <p:cNvSpPr>
              <a:spLocks/>
            </p:cNvSpPr>
            <p:nvPr/>
          </p:nvSpPr>
          <p:spPr bwMode="auto">
            <a:xfrm>
              <a:off x="2698" y="1970"/>
              <a:ext cx="615" cy="1343"/>
            </a:xfrm>
            <a:custGeom>
              <a:avLst/>
              <a:gdLst>
                <a:gd name="T0" fmla="*/ 392 w 615"/>
                <a:gd name="T1" fmla="*/ 1286 h 1343"/>
                <a:gd name="T2" fmla="*/ 379 w 615"/>
                <a:gd name="T3" fmla="*/ 1225 h 1343"/>
                <a:gd name="T4" fmla="*/ 367 w 615"/>
                <a:gd name="T5" fmla="*/ 1152 h 1343"/>
                <a:gd name="T6" fmla="*/ 367 w 615"/>
                <a:gd name="T7" fmla="*/ 1090 h 1343"/>
                <a:gd name="T8" fmla="*/ 355 w 615"/>
                <a:gd name="T9" fmla="*/ 1005 h 1343"/>
                <a:gd name="T10" fmla="*/ 355 w 615"/>
                <a:gd name="T11" fmla="*/ 943 h 1343"/>
                <a:gd name="T12" fmla="*/ 343 w 615"/>
                <a:gd name="T13" fmla="*/ 882 h 1343"/>
                <a:gd name="T14" fmla="*/ 318 w 615"/>
                <a:gd name="T15" fmla="*/ 784 h 1343"/>
                <a:gd name="T16" fmla="*/ 294 w 615"/>
                <a:gd name="T17" fmla="*/ 711 h 1343"/>
                <a:gd name="T18" fmla="*/ 269 w 615"/>
                <a:gd name="T19" fmla="*/ 649 h 1343"/>
                <a:gd name="T20" fmla="*/ 245 w 615"/>
                <a:gd name="T21" fmla="*/ 588 h 1343"/>
                <a:gd name="T22" fmla="*/ 183 w 615"/>
                <a:gd name="T23" fmla="*/ 551 h 1343"/>
                <a:gd name="T24" fmla="*/ 122 w 615"/>
                <a:gd name="T25" fmla="*/ 515 h 1343"/>
                <a:gd name="T26" fmla="*/ 85 w 615"/>
                <a:gd name="T27" fmla="*/ 478 h 1343"/>
                <a:gd name="T28" fmla="*/ 36 w 615"/>
                <a:gd name="T29" fmla="*/ 429 h 1343"/>
                <a:gd name="T30" fmla="*/ 0 w 615"/>
                <a:gd name="T31" fmla="*/ 356 h 1343"/>
                <a:gd name="T32" fmla="*/ 36 w 615"/>
                <a:gd name="T33" fmla="*/ 294 h 1343"/>
                <a:gd name="T34" fmla="*/ 85 w 615"/>
                <a:gd name="T35" fmla="*/ 245 h 1343"/>
                <a:gd name="T36" fmla="*/ 110 w 615"/>
                <a:gd name="T37" fmla="*/ 196 h 1343"/>
                <a:gd name="T38" fmla="*/ 98 w 615"/>
                <a:gd name="T39" fmla="*/ 135 h 1343"/>
                <a:gd name="T40" fmla="*/ 134 w 615"/>
                <a:gd name="T41" fmla="*/ 62 h 1343"/>
                <a:gd name="T42" fmla="*/ 196 w 615"/>
                <a:gd name="T43" fmla="*/ 25 h 1343"/>
                <a:gd name="T44" fmla="*/ 257 w 615"/>
                <a:gd name="T45" fmla="*/ 0 h 1343"/>
                <a:gd name="T46" fmla="*/ 318 w 615"/>
                <a:gd name="T47" fmla="*/ 25 h 1343"/>
                <a:gd name="T48" fmla="*/ 355 w 615"/>
                <a:gd name="T49" fmla="*/ 62 h 1343"/>
                <a:gd name="T50" fmla="*/ 392 w 615"/>
                <a:gd name="T51" fmla="*/ 123 h 1343"/>
                <a:gd name="T52" fmla="*/ 416 w 615"/>
                <a:gd name="T53" fmla="*/ 196 h 1343"/>
                <a:gd name="T54" fmla="*/ 441 w 615"/>
                <a:gd name="T55" fmla="*/ 258 h 1343"/>
                <a:gd name="T56" fmla="*/ 453 w 615"/>
                <a:gd name="T57" fmla="*/ 319 h 1343"/>
                <a:gd name="T58" fmla="*/ 490 w 615"/>
                <a:gd name="T59" fmla="*/ 392 h 1343"/>
                <a:gd name="T60" fmla="*/ 514 w 615"/>
                <a:gd name="T61" fmla="*/ 454 h 1343"/>
                <a:gd name="T62" fmla="*/ 539 w 615"/>
                <a:gd name="T63" fmla="*/ 527 h 1343"/>
                <a:gd name="T64" fmla="*/ 563 w 615"/>
                <a:gd name="T65" fmla="*/ 600 h 1343"/>
                <a:gd name="T66" fmla="*/ 575 w 615"/>
                <a:gd name="T67" fmla="*/ 662 h 1343"/>
                <a:gd name="T68" fmla="*/ 588 w 615"/>
                <a:gd name="T69" fmla="*/ 723 h 1343"/>
                <a:gd name="T70" fmla="*/ 588 w 615"/>
                <a:gd name="T71" fmla="*/ 796 h 1343"/>
                <a:gd name="T72" fmla="*/ 588 w 615"/>
                <a:gd name="T73" fmla="*/ 858 h 1343"/>
                <a:gd name="T74" fmla="*/ 588 w 615"/>
                <a:gd name="T75" fmla="*/ 919 h 1343"/>
                <a:gd name="T76" fmla="*/ 588 w 615"/>
                <a:gd name="T77" fmla="*/ 992 h 1343"/>
                <a:gd name="T78" fmla="*/ 588 w 615"/>
                <a:gd name="T79" fmla="*/ 1066 h 1343"/>
                <a:gd name="T80" fmla="*/ 563 w 615"/>
                <a:gd name="T81" fmla="*/ 1139 h 1343"/>
                <a:gd name="T82" fmla="*/ 563 w 615"/>
                <a:gd name="T83" fmla="*/ 1201 h 1343"/>
                <a:gd name="T84" fmla="*/ 588 w 615"/>
                <a:gd name="T85" fmla="*/ 1262 h 1343"/>
                <a:gd name="T86" fmla="*/ 612 w 615"/>
                <a:gd name="T87" fmla="*/ 1335 h 13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15"/>
                <a:gd name="T133" fmla="*/ 0 h 1343"/>
                <a:gd name="T134" fmla="*/ 615 w 615"/>
                <a:gd name="T135" fmla="*/ 1343 h 13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15" h="1343">
                  <a:moveTo>
                    <a:pt x="422" y="1342"/>
                  </a:moveTo>
                  <a:lnTo>
                    <a:pt x="392" y="1286"/>
                  </a:lnTo>
                  <a:lnTo>
                    <a:pt x="379" y="1250"/>
                  </a:lnTo>
                  <a:lnTo>
                    <a:pt x="379" y="1225"/>
                  </a:lnTo>
                  <a:lnTo>
                    <a:pt x="367" y="1188"/>
                  </a:lnTo>
                  <a:lnTo>
                    <a:pt x="367" y="1152"/>
                  </a:lnTo>
                  <a:lnTo>
                    <a:pt x="367" y="1115"/>
                  </a:lnTo>
                  <a:lnTo>
                    <a:pt x="367" y="1090"/>
                  </a:lnTo>
                  <a:lnTo>
                    <a:pt x="367" y="1041"/>
                  </a:lnTo>
                  <a:lnTo>
                    <a:pt x="355" y="1005"/>
                  </a:lnTo>
                  <a:lnTo>
                    <a:pt x="355" y="980"/>
                  </a:lnTo>
                  <a:lnTo>
                    <a:pt x="355" y="943"/>
                  </a:lnTo>
                  <a:lnTo>
                    <a:pt x="343" y="907"/>
                  </a:lnTo>
                  <a:lnTo>
                    <a:pt x="343" y="882"/>
                  </a:lnTo>
                  <a:lnTo>
                    <a:pt x="330" y="833"/>
                  </a:lnTo>
                  <a:lnTo>
                    <a:pt x="318" y="784"/>
                  </a:lnTo>
                  <a:lnTo>
                    <a:pt x="306" y="747"/>
                  </a:lnTo>
                  <a:lnTo>
                    <a:pt x="294" y="711"/>
                  </a:lnTo>
                  <a:lnTo>
                    <a:pt x="281" y="686"/>
                  </a:lnTo>
                  <a:lnTo>
                    <a:pt x="269" y="649"/>
                  </a:lnTo>
                  <a:lnTo>
                    <a:pt x="257" y="613"/>
                  </a:lnTo>
                  <a:lnTo>
                    <a:pt x="245" y="588"/>
                  </a:lnTo>
                  <a:lnTo>
                    <a:pt x="220" y="576"/>
                  </a:lnTo>
                  <a:lnTo>
                    <a:pt x="183" y="551"/>
                  </a:lnTo>
                  <a:lnTo>
                    <a:pt x="147" y="527"/>
                  </a:lnTo>
                  <a:lnTo>
                    <a:pt x="122" y="515"/>
                  </a:lnTo>
                  <a:lnTo>
                    <a:pt x="110" y="490"/>
                  </a:lnTo>
                  <a:lnTo>
                    <a:pt x="85" y="478"/>
                  </a:lnTo>
                  <a:lnTo>
                    <a:pt x="61" y="441"/>
                  </a:lnTo>
                  <a:lnTo>
                    <a:pt x="36" y="429"/>
                  </a:lnTo>
                  <a:lnTo>
                    <a:pt x="12" y="392"/>
                  </a:lnTo>
                  <a:lnTo>
                    <a:pt x="0" y="356"/>
                  </a:lnTo>
                  <a:lnTo>
                    <a:pt x="12" y="331"/>
                  </a:lnTo>
                  <a:lnTo>
                    <a:pt x="36" y="294"/>
                  </a:lnTo>
                  <a:lnTo>
                    <a:pt x="61" y="282"/>
                  </a:lnTo>
                  <a:lnTo>
                    <a:pt x="85" y="245"/>
                  </a:lnTo>
                  <a:lnTo>
                    <a:pt x="110" y="233"/>
                  </a:lnTo>
                  <a:lnTo>
                    <a:pt x="110" y="196"/>
                  </a:lnTo>
                  <a:lnTo>
                    <a:pt x="98" y="160"/>
                  </a:lnTo>
                  <a:lnTo>
                    <a:pt x="98" y="135"/>
                  </a:lnTo>
                  <a:lnTo>
                    <a:pt x="110" y="98"/>
                  </a:lnTo>
                  <a:lnTo>
                    <a:pt x="134" y="62"/>
                  </a:lnTo>
                  <a:lnTo>
                    <a:pt x="159" y="37"/>
                  </a:lnTo>
                  <a:lnTo>
                    <a:pt x="196" y="25"/>
                  </a:lnTo>
                  <a:lnTo>
                    <a:pt x="232" y="13"/>
                  </a:lnTo>
                  <a:lnTo>
                    <a:pt x="257" y="0"/>
                  </a:lnTo>
                  <a:lnTo>
                    <a:pt x="294" y="0"/>
                  </a:lnTo>
                  <a:lnTo>
                    <a:pt x="318" y="25"/>
                  </a:lnTo>
                  <a:lnTo>
                    <a:pt x="343" y="37"/>
                  </a:lnTo>
                  <a:lnTo>
                    <a:pt x="355" y="62"/>
                  </a:lnTo>
                  <a:lnTo>
                    <a:pt x="379" y="98"/>
                  </a:lnTo>
                  <a:lnTo>
                    <a:pt x="392" y="123"/>
                  </a:lnTo>
                  <a:lnTo>
                    <a:pt x="404" y="160"/>
                  </a:lnTo>
                  <a:lnTo>
                    <a:pt x="416" y="196"/>
                  </a:lnTo>
                  <a:lnTo>
                    <a:pt x="428" y="221"/>
                  </a:lnTo>
                  <a:lnTo>
                    <a:pt x="441" y="258"/>
                  </a:lnTo>
                  <a:lnTo>
                    <a:pt x="453" y="294"/>
                  </a:lnTo>
                  <a:lnTo>
                    <a:pt x="453" y="319"/>
                  </a:lnTo>
                  <a:lnTo>
                    <a:pt x="477" y="356"/>
                  </a:lnTo>
                  <a:lnTo>
                    <a:pt x="490" y="392"/>
                  </a:lnTo>
                  <a:lnTo>
                    <a:pt x="502" y="417"/>
                  </a:lnTo>
                  <a:lnTo>
                    <a:pt x="514" y="454"/>
                  </a:lnTo>
                  <a:lnTo>
                    <a:pt x="526" y="490"/>
                  </a:lnTo>
                  <a:lnTo>
                    <a:pt x="539" y="527"/>
                  </a:lnTo>
                  <a:lnTo>
                    <a:pt x="551" y="564"/>
                  </a:lnTo>
                  <a:lnTo>
                    <a:pt x="563" y="600"/>
                  </a:lnTo>
                  <a:lnTo>
                    <a:pt x="563" y="625"/>
                  </a:lnTo>
                  <a:lnTo>
                    <a:pt x="575" y="662"/>
                  </a:lnTo>
                  <a:lnTo>
                    <a:pt x="588" y="698"/>
                  </a:lnTo>
                  <a:lnTo>
                    <a:pt x="588" y="723"/>
                  </a:lnTo>
                  <a:lnTo>
                    <a:pt x="588" y="760"/>
                  </a:lnTo>
                  <a:lnTo>
                    <a:pt x="588" y="796"/>
                  </a:lnTo>
                  <a:lnTo>
                    <a:pt x="588" y="821"/>
                  </a:lnTo>
                  <a:lnTo>
                    <a:pt x="588" y="858"/>
                  </a:lnTo>
                  <a:lnTo>
                    <a:pt x="588" y="894"/>
                  </a:lnTo>
                  <a:lnTo>
                    <a:pt x="588" y="919"/>
                  </a:lnTo>
                  <a:lnTo>
                    <a:pt x="588" y="956"/>
                  </a:lnTo>
                  <a:lnTo>
                    <a:pt x="588" y="992"/>
                  </a:lnTo>
                  <a:lnTo>
                    <a:pt x="588" y="1017"/>
                  </a:lnTo>
                  <a:lnTo>
                    <a:pt x="588" y="1066"/>
                  </a:lnTo>
                  <a:lnTo>
                    <a:pt x="575" y="1103"/>
                  </a:lnTo>
                  <a:lnTo>
                    <a:pt x="563" y="1139"/>
                  </a:lnTo>
                  <a:lnTo>
                    <a:pt x="563" y="1164"/>
                  </a:lnTo>
                  <a:lnTo>
                    <a:pt x="563" y="1201"/>
                  </a:lnTo>
                  <a:lnTo>
                    <a:pt x="575" y="1237"/>
                  </a:lnTo>
                  <a:lnTo>
                    <a:pt x="588" y="1262"/>
                  </a:lnTo>
                  <a:lnTo>
                    <a:pt x="600" y="1299"/>
                  </a:lnTo>
                  <a:lnTo>
                    <a:pt x="612" y="1335"/>
                  </a:lnTo>
                  <a:lnTo>
                    <a:pt x="614" y="1342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7"/>
            <p:cNvSpPr>
              <a:spLocks/>
            </p:cNvSpPr>
            <p:nvPr/>
          </p:nvSpPr>
          <p:spPr bwMode="auto">
            <a:xfrm>
              <a:off x="2855" y="2496"/>
              <a:ext cx="74" cy="1057"/>
            </a:xfrm>
            <a:custGeom>
              <a:avLst/>
              <a:gdLst>
                <a:gd name="T0" fmla="*/ 73 w 74"/>
                <a:gd name="T1" fmla="*/ 0 h 1057"/>
                <a:gd name="T2" fmla="*/ 49 w 74"/>
                <a:gd name="T3" fmla="*/ 57 h 1057"/>
                <a:gd name="T4" fmla="*/ 49 w 74"/>
                <a:gd name="T5" fmla="*/ 82 h 1057"/>
                <a:gd name="T6" fmla="*/ 24 w 74"/>
                <a:gd name="T7" fmla="*/ 106 h 1057"/>
                <a:gd name="T8" fmla="*/ 24 w 74"/>
                <a:gd name="T9" fmla="*/ 131 h 1057"/>
                <a:gd name="T10" fmla="*/ 12 w 74"/>
                <a:gd name="T11" fmla="*/ 168 h 1057"/>
                <a:gd name="T12" fmla="*/ 12 w 74"/>
                <a:gd name="T13" fmla="*/ 204 h 1057"/>
                <a:gd name="T14" fmla="*/ 12 w 74"/>
                <a:gd name="T15" fmla="*/ 229 h 1057"/>
                <a:gd name="T16" fmla="*/ 12 w 74"/>
                <a:gd name="T17" fmla="*/ 265 h 1057"/>
                <a:gd name="T18" fmla="*/ 0 w 74"/>
                <a:gd name="T19" fmla="*/ 290 h 1057"/>
                <a:gd name="T20" fmla="*/ 12 w 74"/>
                <a:gd name="T21" fmla="*/ 327 h 1057"/>
                <a:gd name="T22" fmla="*/ 12 w 74"/>
                <a:gd name="T23" fmla="*/ 363 h 1057"/>
                <a:gd name="T24" fmla="*/ 12 w 74"/>
                <a:gd name="T25" fmla="*/ 388 h 1057"/>
                <a:gd name="T26" fmla="*/ 12 w 74"/>
                <a:gd name="T27" fmla="*/ 425 h 1057"/>
                <a:gd name="T28" fmla="*/ 0 w 74"/>
                <a:gd name="T29" fmla="*/ 461 h 1057"/>
                <a:gd name="T30" fmla="*/ 0 w 74"/>
                <a:gd name="T31" fmla="*/ 486 h 1057"/>
                <a:gd name="T32" fmla="*/ 0 w 74"/>
                <a:gd name="T33" fmla="*/ 523 h 1057"/>
                <a:gd name="T34" fmla="*/ 0 w 74"/>
                <a:gd name="T35" fmla="*/ 559 h 1057"/>
                <a:gd name="T36" fmla="*/ 0 w 74"/>
                <a:gd name="T37" fmla="*/ 596 h 1057"/>
                <a:gd name="T38" fmla="*/ 12 w 74"/>
                <a:gd name="T39" fmla="*/ 621 h 1057"/>
                <a:gd name="T40" fmla="*/ 12 w 74"/>
                <a:gd name="T41" fmla="*/ 657 h 1057"/>
                <a:gd name="T42" fmla="*/ 12 w 74"/>
                <a:gd name="T43" fmla="*/ 682 h 1057"/>
                <a:gd name="T44" fmla="*/ 12 w 74"/>
                <a:gd name="T45" fmla="*/ 719 h 1057"/>
                <a:gd name="T46" fmla="*/ 12 w 74"/>
                <a:gd name="T47" fmla="*/ 755 h 1057"/>
                <a:gd name="T48" fmla="*/ 24 w 74"/>
                <a:gd name="T49" fmla="*/ 780 h 1057"/>
                <a:gd name="T50" fmla="*/ 24 w 74"/>
                <a:gd name="T51" fmla="*/ 817 h 1057"/>
                <a:gd name="T52" fmla="*/ 24 w 74"/>
                <a:gd name="T53" fmla="*/ 853 h 1057"/>
                <a:gd name="T54" fmla="*/ 24 w 74"/>
                <a:gd name="T55" fmla="*/ 878 h 1057"/>
                <a:gd name="T56" fmla="*/ 12 w 74"/>
                <a:gd name="T57" fmla="*/ 915 h 1057"/>
                <a:gd name="T58" fmla="*/ 12 w 74"/>
                <a:gd name="T59" fmla="*/ 951 h 1057"/>
                <a:gd name="T60" fmla="*/ 12 w 74"/>
                <a:gd name="T61" fmla="*/ 976 h 1057"/>
                <a:gd name="T62" fmla="*/ 12 w 74"/>
                <a:gd name="T63" fmla="*/ 1013 h 1057"/>
                <a:gd name="T64" fmla="*/ 24 w 74"/>
                <a:gd name="T65" fmla="*/ 1049 h 1057"/>
                <a:gd name="T66" fmla="*/ 25 w 74"/>
                <a:gd name="T67" fmla="*/ 1056 h 10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"/>
                <a:gd name="T103" fmla="*/ 0 h 1057"/>
                <a:gd name="T104" fmla="*/ 74 w 74"/>
                <a:gd name="T105" fmla="*/ 1057 h 10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" h="1057">
                  <a:moveTo>
                    <a:pt x="73" y="0"/>
                  </a:moveTo>
                  <a:lnTo>
                    <a:pt x="49" y="57"/>
                  </a:lnTo>
                  <a:lnTo>
                    <a:pt x="49" y="82"/>
                  </a:lnTo>
                  <a:lnTo>
                    <a:pt x="24" y="106"/>
                  </a:lnTo>
                  <a:lnTo>
                    <a:pt x="24" y="131"/>
                  </a:lnTo>
                  <a:lnTo>
                    <a:pt x="12" y="168"/>
                  </a:lnTo>
                  <a:lnTo>
                    <a:pt x="12" y="204"/>
                  </a:lnTo>
                  <a:lnTo>
                    <a:pt x="12" y="229"/>
                  </a:lnTo>
                  <a:lnTo>
                    <a:pt x="12" y="265"/>
                  </a:lnTo>
                  <a:lnTo>
                    <a:pt x="0" y="290"/>
                  </a:lnTo>
                  <a:lnTo>
                    <a:pt x="12" y="327"/>
                  </a:lnTo>
                  <a:lnTo>
                    <a:pt x="12" y="363"/>
                  </a:lnTo>
                  <a:lnTo>
                    <a:pt x="12" y="388"/>
                  </a:lnTo>
                  <a:lnTo>
                    <a:pt x="12" y="425"/>
                  </a:lnTo>
                  <a:lnTo>
                    <a:pt x="0" y="461"/>
                  </a:lnTo>
                  <a:lnTo>
                    <a:pt x="0" y="486"/>
                  </a:lnTo>
                  <a:lnTo>
                    <a:pt x="0" y="523"/>
                  </a:lnTo>
                  <a:lnTo>
                    <a:pt x="0" y="559"/>
                  </a:lnTo>
                  <a:lnTo>
                    <a:pt x="0" y="596"/>
                  </a:lnTo>
                  <a:lnTo>
                    <a:pt x="12" y="621"/>
                  </a:lnTo>
                  <a:lnTo>
                    <a:pt x="12" y="657"/>
                  </a:lnTo>
                  <a:lnTo>
                    <a:pt x="12" y="682"/>
                  </a:lnTo>
                  <a:lnTo>
                    <a:pt x="12" y="719"/>
                  </a:lnTo>
                  <a:lnTo>
                    <a:pt x="12" y="755"/>
                  </a:lnTo>
                  <a:lnTo>
                    <a:pt x="24" y="780"/>
                  </a:lnTo>
                  <a:lnTo>
                    <a:pt x="24" y="817"/>
                  </a:lnTo>
                  <a:lnTo>
                    <a:pt x="24" y="853"/>
                  </a:lnTo>
                  <a:lnTo>
                    <a:pt x="24" y="878"/>
                  </a:lnTo>
                  <a:lnTo>
                    <a:pt x="12" y="915"/>
                  </a:lnTo>
                  <a:lnTo>
                    <a:pt x="12" y="951"/>
                  </a:lnTo>
                  <a:lnTo>
                    <a:pt x="12" y="976"/>
                  </a:lnTo>
                  <a:lnTo>
                    <a:pt x="12" y="1013"/>
                  </a:lnTo>
                  <a:lnTo>
                    <a:pt x="24" y="1049"/>
                  </a:lnTo>
                  <a:lnTo>
                    <a:pt x="25" y="105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279400" y="2819400"/>
            <a:ext cx="32750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9"/>
          <p:cNvSpPr>
            <a:spLocks noChangeShapeType="1"/>
          </p:cNvSpPr>
          <p:nvPr/>
        </p:nvSpPr>
        <p:spPr bwMode="auto">
          <a:xfrm>
            <a:off x="1878013" y="2820988"/>
            <a:ext cx="0" cy="1141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10"/>
          <p:cNvSpPr>
            <a:spLocks noChangeShapeType="1"/>
          </p:cNvSpPr>
          <p:nvPr/>
        </p:nvSpPr>
        <p:spPr bwMode="auto">
          <a:xfrm flipV="1">
            <a:off x="1878013" y="1373188"/>
            <a:ext cx="0" cy="14462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Oval 11"/>
          <p:cNvSpPr>
            <a:spLocks noChangeArrowheads="1"/>
          </p:cNvSpPr>
          <p:nvPr/>
        </p:nvSpPr>
        <p:spPr bwMode="auto">
          <a:xfrm>
            <a:off x="1960563" y="22923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8" name="Oval 12"/>
          <p:cNvSpPr>
            <a:spLocks noChangeArrowheads="1"/>
          </p:cNvSpPr>
          <p:nvPr/>
        </p:nvSpPr>
        <p:spPr bwMode="auto">
          <a:xfrm>
            <a:off x="2036763" y="19875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9" name="Oval 13"/>
          <p:cNvSpPr>
            <a:spLocks noChangeArrowheads="1"/>
          </p:cNvSpPr>
          <p:nvPr/>
        </p:nvSpPr>
        <p:spPr bwMode="auto">
          <a:xfrm>
            <a:off x="2189163" y="18351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0" name="Oval 14"/>
          <p:cNvSpPr>
            <a:spLocks noChangeArrowheads="1"/>
          </p:cNvSpPr>
          <p:nvPr/>
        </p:nvSpPr>
        <p:spPr bwMode="auto">
          <a:xfrm>
            <a:off x="2341563" y="19875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1" name="Oval 15"/>
          <p:cNvSpPr>
            <a:spLocks noChangeArrowheads="1"/>
          </p:cNvSpPr>
          <p:nvPr/>
        </p:nvSpPr>
        <p:spPr bwMode="auto">
          <a:xfrm>
            <a:off x="2417763" y="21399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2" name="Oval 16"/>
          <p:cNvSpPr>
            <a:spLocks noChangeArrowheads="1"/>
          </p:cNvSpPr>
          <p:nvPr/>
        </p:nvSpPr>
        <p:spPr bwMode="auto">
          <a:xfrm>
            <a:off x="2493963" y="22923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3" name="Oval 17"/>
          <p:cNvSpPr>
            <a:spLocks noChangeArrowheads="1"/>
          </p:cNvSpPr>
          <p:nvPr/>
        </p:nvSpPr>
        <p:spPr bwMode="auto">
          <a:xfrm>
            <a:off x="2493963" y="24447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1420813" y="2133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0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1420813" y="1752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15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1954213" y="1371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30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7" name="Rectangle 21"/>
          <p:cNvSpPr>
            <a:spLocks noChangeArrowheads="1"/>
          </p:cNvSpPr>
          <p:nvPr/>
        </p:nvSpPr>
        <p:spPr bwMode="auto">
          <a:xfrm>
            <a:off x="2411413" y="1524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45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8" name="Rectangle 22"/>
          <p:cNvSpPr>
            <a:spLocks noChangeArrowheads="1"/>
          </p:cNvSpPr>
          <p:nvPr/>
        </p:nvSpPr>
        <p:spPr bwMode="auto">
          <a:xfrm>
            <a:off x="2716213" y="18288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60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9" name="Rectangle 23"/>
          <p:cNvSpPr>
            <a:spLocks noChangeArrowheads="1"/>
          </p:cNvSpPr>
          <p:nvPr/>
        </p:nvSpPr>
        <p:spPr bwMode="auto">
          <a:xfrm>
            <a:off x="2868613" y="2057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75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60" name="Rectangle 24"/>
          <p:cNvSpPr>
            <a:spLocks noChangeArrowheads="1"/>
          </p:cNvSpPr>
          <p:nvPr/>
        </p:nvSpPr>
        <p:spPr bwMode="auto">
          <a:xfrm>
            <a:off x="2868613" y="2362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90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61" name="Rectangle 25"/>
          <p:cNvSpPr>
            <a:spLocks noChangeArrowheads="1"/>
          </p:cNvSpPr>
          <p:nvPr/>
        </p:nvSpPr>
        <p:spPr bwMode="auto">
          <a:xfrm>
            <a:off x="1403350" y="260350"/>
            <a:ext cx="6408738" cy="954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</a:rPr>
              <a:t>A forgási középpont változása az </a:t>
            </a:r>
            <a:r>
              <a:rPr lang="hu-HU" sz="2800" b="1" dirty="0" err="1">
                <a:latin typeface="Times New Roman" pitchFamily="18" charset="0"/>
              </a:rPr>
              <a:t>izületi</a:t>
            </a:r>
            <a:r>
              <a:rPr lang="hu-HU" sz="2800" b="1" dirty="0">
                <a:latin typeface="Times New Roman" pitchFamily="18" charset="0"/>
              </a:rPr>
              <a:t> szögek függvényében</a:t>
            </a:r>
            <a:endParaRPr lang="en-GB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92213" y="2595563"/>
            <a:ext cx="1906587" cy="3054350"/>
            <a:chOff x="2112" y="1635"/>
            <a:chExt cx="1201" cy="1924"/>
          </a:xfrm>
        </p:grpSpPr>
        <p:sp>
          <p:nvSpPr>
            <p:cNvPr id="10264" name="Arc 3"/>
            <p:cNvSpPr>
              <a:spLocks/>
            </p:cNvSpPr>
            <p:nvPr/>
          </p:nvSpPr>
          <p:spPr bwMode="auto">
            <a:xfrm rot="-10200000">
              <a:off x="2176" y="1635"/>
              <a:ext cx="704" cy="208"/>
            </a:xfrm>
            <a:custGeom>
              <a:avLst/>
              <a:gdLst>
                <a:gd name="T0" fmla="*/ 0 w 20521"/>
                <a:gd name="T1" fmla="*/ 0 h 21600"/>
                <a:gd name="T2" fmla="*/ 1 w 20521"/>
                <a:gd name="T3" fmla="*/ 0 h 21600"/>
                <a:gd name="T4" fmla="*/ 1 w 20521"/>
                <a:gd name="T5" fmla="*/ 0 h 21600"/>
                <a:gd name="T6" fmla="*/ 0 60000 65536"/>
                <a:gd name="T7" fmla="*/ 0 60000 65536"/>
                <a:gd name="T8" fmla="*/ 0 60000 65536"/>
                <a:gd name="T9" fmla="*/ 0 w 20521"/>
                <a:gd name="T10" fmla="*/ 0 h 21600"/>
                <a:gd name="T11" fmla="*/ 20521 w 205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21" h="21600" fill="none" extrusionOk="0">
                  <a:moveTo>
                    <a:pt x="-1" y="14859"/>
                  </a:moveTo>
                  <a:cubicBezTo>
                    <a:pt x="2908" y="6003"/>
                    <a:pt x="11170" y="12"/>
                    <a:pt x="20492" y="0"/>
                  </a:cubicBezTo>
                </a:path>
                <a:path w="20521" h="21600" stroke="0" extrusionOk="0">
                  <a:moveTo>
                    <a:pt x="-1" y="14859"/>
                  </a:moveTo>
                  <a:cubicBezTo>
                    <a:pt x="2908" y="6003"/>
                    <a:pt x="11170" y="12"/>
                    <a:pt x="20492" y="0"/>
                  </a:cubicBezTo>
                  <a:lnTo>
                    <a:pt x="20521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Freeform 4"/>
            <p:cNvSpPr>
              <a:spLocks/>
            </p:cNvSpPr>
            <p:nvPr/>
          </p:nvSpPr>
          <p:spPr bwMode="auto">
            <a:xfrm>
              <a:off x="2112" y="1776"/>
              <a:ext cx="207" cy="1783"/>
            </a:xfrm>
            <a:custGeom>
              <a:avLst/>
              <a:gdLst>
                <a:gd name="T0" fmla="*/ 47 w 207"/>
                <a:gd name="T1" fmla="*/ 0 h 1783"/>
                <a:gd name="T2" fmla="*/ 45 w 207"/>
                <a:gd name="T3" fmla="*/ 55 h 1783"/>
                <a:gd name="T4" fmla="*/ 32 w 207"/>
                <a:gd name="T5" fmla="*/ 91 h 1783"/>
                <a:gd name="T6" fmla="*/ 32 w 207"/>
                <a:gd name="T7" fmla="*/ 116 h 1783"/>
                <a:gd name="T8" fmla="*/ 32 w 207"/>
                <a:gd name="T9" fmla="*/ 153 h 1783"/>
                <a:gd name="T10" fmla="*/ 38 w 207"/>
                <a:gd name="T11" fmla="*/ 189 h 1783"/>
                <a:gd name="T12" fmla="*/ 38 w 207"/>
                <a:gd name="T13" fmla="*/ 214 h 1783"/>
                <a:gd name="T14" fmla="*/ 45 w 207"/>
                <a:gd name="T15" fmla="*/ 251 h 1783"/>
                <a:gd name="T16" fmla="*/ 51 w 207"/>
                <a:gd name="T17" fmla="*/ 287 h 1783"/>
                <a:gd name="T18" fmla="*/ 57 w 207"/>
                <a:gd name="T19" fmla="*/ 312 h 1783"/>
                <a:gd name="T20" fmla="*/ 64 w 207"/>
                <a:gd name="T21" fmla="*/ 349 h 1783"/>
                <a:gd name="T22" fmla="*/ 64 w 207"/>
                <a:gd name="T23" fmla="*/ 385 h 1783"/>
                <a:gd name="T24" fmla="*/ 57 w 207"/>
                <a:gd name="T25" fmla="*/ 410 h 1783"/>
                <a:gd name="T26" fmla="*/ 45 w 207"/>
                <a:gd name="T27" fmla="*/ 447 h 1783"/>
                <a:gd name="T28" fmla="*/ 32 w 207"/>
                <a:gd name="T29" fmla="*/ 471 h 1783"/>
                <a:gd name="T30" fmla="*/ 32 w 207"/>
                <a:gd name="T31" fmla="*/ 496 h 1783"/>
                <a:gd name="T32" fmla="*/ 19 w 207"/>
                <a:gd name="T33" fmla="*/ 532 h 1783"/>
                <a:gd name="T34" fmla="*/ 13 w 207"/>
                <a:gd name="T35" fmla="*/ 557 h 1783"/>
                <a:gd name="T36" fmla="*/ 0 w 207"/>
                <a:gd name="T37" fmla="*/ 581 h 1783"/>
                <a:gd name="T38" fmla="*/ 0 w 207"/>
                <a:gd name="T39" fmla="*/ 606 h 1783"/>
                <a:gd name="T40" fmla="*/ 0 w 207"/>
                <a:gd name="T41" fmla="*/ 643 h 1783"/>
                <a:gd name="T42" fmla="*/ 0 w 207"/>
                <a:gd name="T43" fmla="*/ 679 h 1783"/>
                <a:gd name="T44" fmla="*/ 6 w 207"/>
                <a:gd name="T45" fmla="*/ 704 h 1783"/>
                <a:gd name="T46" fmla="*/ 6 w 207"/>
                <a:gd name="T47" fmla="*/ 741 h 1783"/>
                <a:gd name="T48" fmla="*/ 19 w 207"/>
                <a:gd name="T49" fmla="*/ 765 h 1783"/>
                <a:gd name="T50" fmla="*/ 25 w 207"/>
                <a:gd name="T51" fmla="*/ 790 h 1783"/>
                <a:gd name="T52" fmla="*/ 38 w 207"/>
                <a:gd name="T53" fmla="*/ 814 h 1783"/>
                <a:gd name="T54" fmla="*/ 51 w 207"/>
                <a:gd name="T55" fmla="*/ 839 h 1783"/>
                <a:gd name="T56" fmla="*/ 64 w 207"/>
                <a:gd name="T57" fmla="*/ 875 h 1783"/>
                <a:gd name="T58" fmla="*/ 77 w 207"/>
                <a:gd name="T59" fmla="*/ 900 h 1783"/>
                <a:gd name="T60" fmla="*/ 90 w 207"/>
                <a:gd name="T61" fmla="*/ 924 h 1783"/>
                <a:gd name="T62" fmla="*/ 96 w 207"/>
                <a:gd name="T63" fmla="*/ 949 h 1783"/>
                <a:gd name="T64" fmla="*/ 109 w 207"/>
                <a:gd name="T65" fmla="*/ 985 h 1783"/>
                <a:gd name="T66" fmla="*/ 122 w 207"/>
                <a:gd name="T67" fmla="*/ 1010 h 1783"/>
                <a:gd name="T68" fmla="*/ 135 w 207"/>
                <a:gd name="T69" fmla="*/ 1059 h 1783"/>
                <a:gd name="T70" fmla="*/ 148 w 207"/>
                <a:gd name="T71" fmla="*/ 1096 h 1783"/>
                <a:gd name="T72" fmla="*/ 154 w 207"/>
                <a:gd name="T73" fmla="*/ 1169 h 1783"/>
                <a:gd name="T74" fmla="*/ 167 w 207"/>
                <a:gd name="T75" fmla="*/ 1255 h 1783"/>
                <a:gd name="T76" fmla="*/ 180 w 207"/>
                <a:gd name="T77" fmla="*/ 1353 h 1783"/>
                <a:gd name="T78" fmla="*/ 186 w 207"/>
                <a:gd name="T79" fmla="*/ 1463 h 1783"/>
                <a:gd name="T80" fmla="*/ 193 w 207"/>
                <a:gd name="T81" fmla="*/ 1488 h 1783"/>
                <a:gd name="T82" fmla="*/ 199 w 207"/>
                <a:gd name="T83" fmla="*/ 1586 h 1783"/>
                <a:gd name="T84" fmla="*/ 206 w 207"/>
                <a:gd name="T85" fmla="*/ 1622 h 1783"/>
                <a:gd name="T86" fmla="*/ 206 w 207"/>
                <a:gd name="T87" fmla="*/ 1647 h 1783"/>
                <a:gd name="T88" fmla="*/ 206 w 207"/>
                <a:gd name="T89" fmla="*/ 1684 h 1783"/>
                <a:gd name="T90" fmla="*/ 206 w 207"/>
                <a:gd name="T91" fmla="*/ 1720 h 1783"/>
                <a:gd name="T92" fmla="*/ 206 w 207"/>
                <a:gd name="T93" fmla="*/ 1745 h 1783"/>
                <a:gd name="T94" fmla="*/ 206 w 207"/>
                <a:gd name="T95" fmla="*/ 1782 h 1783"/>
                <a:gd name="T96" fmla="*/ 198 w 207"/>
                <a:gd name="T97" fmla="*/ 1728 h 17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7"/>
                <a:gd name="T148" fmla="*/ 0 h 1783"/>
                <a:gd name="T149" fmla="*/ 207 w 207"/>
                <a:gd name="T150" fmla="*/ 1783 h 17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7" h="1783">
                  <a:moveTo>
                    <a:pt x="47" y="0"/>
                  </a:moveTo>
                  <a:lnTo>
                    <a:pt x="45" y="55"/>
                  </a:lnTo>
                  <a:lnTo>
                    <a:pt x="32" y="91"/>
                  </a:lnTo>
                  <a:lnTo>
                    <a:pt x="32" y="116"/>
                  </a:lnTo>
                  <a:lnTo>
                    <a:pt x="32" y="153"/>
                  </a:lnTo>
                  <a:lnTo>
                    <a:pt x="38" y="189"/>
                  </a:lnTo>
                  <a:lnTo>
                    <a:pt x="38" y="214"/>
                  </a:lnTo>
                  <a:lnTo>
                    <a:pt x="45" y="251"/>
                  </a:lnTo>
                  <a:lnTo>
                    <a:pt x="51" y="287"/>
                  </a:lnTo>
                  <a:lnTo>
                    <a:pt x="57" y="312"/>
                  </a:lnTo>
                  <a:lnTo>
                    <a:pt x="64" y="349"/>
                  </a:lnTo>
                  <a:lnTo>
                    <a:pt x="64" y="385"/>
                  </a:lnTo>
                  <a:lnTo>
                    <a:pt x="57" y="410"/>
                  </a:lnTo>
                  <a:lnTo>
                    <a:pt x="45" y="447"/>
                  </a:lnTo>
                  <a:lnTo>
                    <a:pt x="32" y="471"/>
                  </a:lnTo>
                  <a:lnTo>
                    <a:pt x="32" y="496"/>
                  </a:lnTo>
                  <a:lnTo>
                    <a:pt x="19" y="532"/>
                  </a:lnTo>
                  <a:lnTo>
                    <a:pt x="13" y="557"/>
                  </a:lnTo>
                  <a:lnTo>
                    <a:pt x="0" y="581"/>
                  </a:lnTo>
                  <a:lnTo>
                    <a:pt x="0" y="606"/>
                  </a:lnTo>
                  <a:lnTo>
                    <a:pt x="0" y="643"/>
                  </a:lnTo>
                  <a:lnTo>
                    <a:pt x="0" y="679"/>
                  </a:lnTo>
                  <a:lnTo>
                    <a:pt x="6" y="704"/>
                  </a:lnTo>
                  <a:lnTo>
                    <a:pt x="6" y="741"/>
                  </a:lnTo>
                  <a:lnTo>
                    <a:pt x="19" y="765"/>
                  </a:lnTo>
                  <a:lnTo>
                    <a:pt x="25" y="790"/>
                  </a:lnTo>
                  <a:lnTo>
                    <a:pt x="38" y="814"/>
                  </a:lnTo>
                  <a:lnTo>
                    <a:pt x="51" y="839"/>
                  </a:lnTo>
                  <a:lnTo>
                    <a:pt x="64" y="875"/>
                  </a:lnTo>
                  <a:lnTo>
                    <a:pt x="77" y="900"/>
                  </a:lnTo>
                  <a:lnTo>
                    <a:pt x="90" y="924"/>
                  </a:lnTo>
                  <a:lnTo>
                    <a:pt x="96" y="949"/>
                  </a:lnTo>
                  <a:lnTo>
                    <a:pt x="109" y="985"/>
                  </a:lnTo>
                  <a:lnTo>
                    <a:pt x="122" y="1010"/>
                  </a:lnTo>
                  <a:lnTo>
                    <a:pt x="135" y="1059"/>
                  </a:lnTo>
                  <a:lnTo>
                    <a:pt x="148" y="1096"/>
                  </a:lnTo>
                  <a:lnTo>
                    <a:pt x="154" y="1169"/>
                  </a:lnTo>
                  <a:lnTo>
                    <a:pt x="167" y="1255"/>
                  </a:lnTo>
                  <a:lnTo>
                    <a:pt x="180" y="1353"/>
                  </a:lnTo>
                  <a:lnTo>
                    <a:pt x="186" y="1463"/>
                  </a:lnTo>
                  <a:lnTo>
                    <a:pt x="193" y="1488"/>
                  </a:lnTo>
                  <a:lnTo>
                    <a:pt x="199" y="1586"/>
                  </a:lnTo>
                  <a:lnTo>
                    <a:pt x="206" y="1622"/>
                  </a:lnTo>
                  <a:lnTo>
                    <a:pt x="206" y="1647"/>
                  </a:lnTo>
                  <a:lnTo>
                    <a:pt x="206" y="1684"/>
                  </a:lnTo>
                  <a:lnTo>
                    <a:pt x="206" y="1720"/>
                  </a:lnTo>
                  <a:lnTo>
                    <a:pt x="206" y="1745"/>
                  </a:lnTo>
                  <a:lnTo>
                    <a:pt x="206" y="1782"/>
                  </a:lnTo>
                  <a:lnTo>
                    <a:pt x="198" y="172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5"/>
            <p:cNvSpPr>
              <a:spLocks/>
            </p:cNvSpPr>
            <p:nvPr/>
          </p:nvSpPr>
          <p:spPr bwMode="auto">
            <a:xfrm>
              <a:off x="2832" y="1776"/>
              <a:ext cx="241" cy="241"/>
            </a:xfrm>
            <a:custGeom>
              <a:avLst/>
              <a:gdLst>
                <a:gd name="T0" fmla="*/ 0 w 241"/>
                <a:gd name="T1" fmla="*/ 0 h 241"/>
                <a:gd name="T2" fmla="*/ 51 w 241"/>
                <a:gd name="T3" fmla="*/ 16 h 241"/>
                <a:gd name="T4" fmla="*/ 82 w 241"/>
                <a:gd name="T5" fmla="*/ 23 h 241"/>
                <a:gd name="T6" fmla="*/ 103 w 241"/>
                <a:gd name="T7" fmla="*/ 23 h 241"/>
                <a:gd name="T8" fmla="*/ 135 w 241"/>
                <a:gd name="T9" fmla="*/ 23 h 241"/>
                <a:gd name="T10" fmla="*/ 166 w 241"/>
                <a:gd name="T11" fmla="*/ 23 h 241"/>
                <a:gd name="T12" fmla="*/ 187 w 241"/>
                <a:gd name="T13" fmla="*/ 30 h 241"/>
                <a:gd name="T14" fmla="*/ 219 w 241"/>
                <a:gd name="T15" fmla="*/ 37 h 241"/>
                <a:gd name="T16" fmla="*/ 229 w 241"/>
                <a:gd name="T17" fmla="*/ 57 h 241"/>
                <a:gd name="T18" fmla="*/ 240 w 241"/>
                <a:gd name="T19" fmla="*/ 77 h 241"/>
                <a:gd name="T20" fmla="*/ 240 w 241"/>
                <a:gd name="T21" fmla="*/ 91 h 241"/>
                <a:gd name="T22" fmla="*/ 240 w 241"/>
                <a:gd name="T23" fmla="*/ 111 h 241"/>
                <a:gd name="T24" fmla="*/ 229 w 241"/>
                <a:gd name="T25" fmla="*/ 131 h 241"/>
                <a:gd name="T26" fmla="*/ 229 w 241"/>
                <a:gd name="T27" fmla="*/ 145 h 241"/>
                <a:gd name="T28" fmla="*/ 229 w 241"/>
                <a:gd name="T29" fmla="*/ 165 h 241"/>
                <a:gd name="T30" fmla="*/ 219 w 241"/>
                <a:gd name="T31" fmla="*/ 185 h 241"/>
                <a:gd name="T32" fmla="*/ 208 w 241"/>
                <a:gd name="T33" fmla="*/ 199 h 241"/>
                <a:gd name="T34" fmla="*/ 198 w 241"/>
                <a:gd name="T35" fmla="*/ 220 h 241"/>
                <a:gd name="T36" fmla="*/ 177 w 241"/>
                <a:gd name="T37" fmla="*/ 240 h 241"/>
                <a:gd name="T38" fmla="*/ 205 w 241"/>
                <a:gd name="T39" fmla="*/ 238 h 2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41"/>
                <a:gd name="T62" fmla="*/ 241 w 241"/>
                <a:gd name="T63" fmla="*/ 241 h 2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41">
                  <a:moveTo>
                    <a:pt x="0" y="0"/>
                  </a:moveTo>
                  <a:lnTo>
                    <a:pt x="51" y="16"/>
                  </a:lnTo>
                  <a:lnTo>
                    <a:pt x="82" y="23"/>
                  </a:lnTo>
                  <a:lnTo>
                    <a:pt x="103" y="23"/>
                  </a:lnTo>
                  <a:lnTo>
                    <a:pt x="135" y="23"/>
                  </a:lnTo>
                  <a:lnTo>
                    <a:pt x="166" y="23"/>
                  </a:lnTo>
                  <a:lnTo>
                    <a:pt x="187" y="30"/>
                  </a:lnTo>
                  <a:lnTo>
                    <a:pt x="219" y="37"/>
                  </a:lnTo>
                  <a:lnTo>
                    <a:pt x="229" y="57"/>
                  </a:lnTo>
                  <a:lnTo>
                    <a:pt x="240" y="77"/>
                  </a:lnTo>
                  <a:lnTo>
                    <a:pt x="240" y="91"/>
                  </a:lnTo>
                  <a:lnTo>
                    <a:pt x="240" y="111"/>
                  </a:lnTo>
                  <a:lnTo>
                    <a:pt x="229" y="131"/>
                  </a:lnTo>
                  <a:lnTo>
                    <a:pt x="229" y="145"/>
                  </a:lnTo>
                  <a:lnTo>
                    <a:pt x="229" y="165"/>
                  </a:lnTo>
                  <a:lnTo>
                    <a:pt x="219" y="185"/>
                  </a:lnTo>
                  <a:lnTo>
                    <a:pt x="208" y="199"/>
                  </a:lnTo>
                  <a:lnTo>
                    <a:pt x="198" y="220"/>
                  </a:lnTo>
                  <a:lnTo>
                    <a:pt x="177" y="240"/>
                  </a:lnTo>
                  <a:lnTo>
                    <a:pt x="205" y="23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6"/>
            <p:cNvSpPr>
              <a:spLocks/>
            </p:cNvSpPr>
            <p:nvPr/>
          </p:nvSpPr>
          <p:spPr bwMode="auto">
            <a:xfrm>
              <a:off x="2698" y="1970"/>
              <a:ext cx="615" cy="1343"/>
            </a:xfrm>
            <a:custGeom>
              <a:avLst/>
              <a:gdLst>
                <a:gd name="T0" fmla="*/ 392 w 615"/>
                <a:gd name="T1" fmla="*/ 1286 h 1343"/>
                <a:gd name="T2" fmla="*/ 379 w 615"/>
                <a:gd name="T3" fmla="*/ 1225 h 1343"/>
                <a:gd name="T4" fmla="*/ 367 w 615"/>
                <a:gd name="T5" fmla="*/ 1152 h 1343"/>
                <a:gd name="T6" fmla="*/ 367 w 615"/>
                <a:gd name="T7" fmla="*/ 1090 h 1343"/>
                <a:gd name="T8" fmla="*/ 355 w 615"/>
                <a:gd name="T9" fmla="*/ 1005 h 1343"/>
                <a:gd name="T10" fmla="*/ 355 w 615"/>
                <a:gd name="T11" fmla="*/ 943 h 1343"/>
                <a:gd name="T12" fmla="*/ 343 w 615"/>
                <a:gd name="T13" fmla="*/ 882 h 1343"/>
                <a:gd name="T14" fmla="*/ 318 w 615"/>
                <a:gd name="T15" fmla="*/ 784 h 1343"/>
                <a:gd name="T16" fmla="*/ 294 w 615"/>
                <a:gd name="T17" fmla="*/ 711 h 1343"/>
                <a:gd name="T18" fmla="*/ 269 w 615"/>
                <a:gd name="T19" fmla="*/ 649 h 1343"/>
                <a:gd name="T20" fmla="*/ 245 w 615"/>
                <a:gd name="T21" fmla="*/ 588 h 1343"/>
                <a:gd name="T22" fmla="*/ 183 w 615"/>
                <a:gd name="T23" fmla="*/ 551 h 1343"/>
                <a:gd name="T24" fmla="*/ 122 w 615"/>
                <a:gd name="T25" fmla="*/ 515 h 1343"/>
                <a:gd name="T26" fmla="*/ 85 w 615"/>
                <a:gd name="T27" fmla="*/ 478 h 1343"/>
                <a:gd name="T28" fmla="*/ 36 w 615"/>
                <a:gd name="T29" fmla="*/ 429 h 1343"/>
                <a:gd name="T30" fmla="*/ 0 w 615"/>
                <a:gd name="T31" fmla="*/ 356 h 1343"/>
                <a:gd name="T32" fmla="*/ 36 w 615"/>
                <a:gd name="T33" fmla="*/ 294 h 1343"/>
                <a:gd name="T34" fmla="*/ 85 w 615"/>
                <a:gd name="T35" fmla="*/ 245 h 1343"/>
                <a:gd name="T36" fmla="*/ 110 w 615"/>
                <a:gd name="T37" fmla="*/ 196 h 1343"/>
                <a:gd name="T38" fmla="*/ 98 w 615"/>
                <a:gd name="T39" fmla="*/ 135 h 1343"/>
                <a:gd name="T40" fmla="*/ 134 w 615"/>
                <a:gd name="T41" fmla="*/ 62 h 1343"/>
                <a:gd name="T42" fmla="*/ 196 w 615"/>
                <a:gd name="T43" fmla="*/ 25 h 1343"/>
                <a:gd name="T44" fmla="*/ 257 w 615"/>
                <a:gd name="T45" fmla="*/ 0 h 1343"/>
                <a:gd name="T46" fmla="*/ 318 w 615"/>
                <a:gd name="T47" fmla="*/ 25 h 1343"/>
                <a:gd name="T48" fmla="*/ 355 w 615"/>
                <a:gd name="T49" fmla="*/ 62 h 1343"/>
                <a:gd name="T50" fmla="*/ 392 w 615"/>
                <a:gd name="T51" fmla="*/ 123 h 1343"/>
                <a:gd name="T52" fmla="*/ 416 w 615"/>
                <a:gd name="T53" fmla="*/ 196 h 1343"/>
                <a:gd name="T54" fmla="*/ 441 w 615"/>
                <a:gd name="T55" fmla="*/ 258 h 1343"/>
                <a:gd name="T56" fmla="*/ 453 w 615"/>
                <a:gd name="T57" fmla="*/ 319 h 1343"/>
                <a:gd name="T58" fmla="*/ 490 w 615"/>
                <a:gd name="T59" fmla="*/ 392 h 1343"/>
                <a:gd name="T60" fmla="*/ 514 w 615"/>
                <a:gd name="T61" fmla="*/ 454 h 1343"/>
                <a:gd name="T62" fmla="*/ 539 w 615"/>
                <a:gd name="T63" fmla="*/ 527 h 1343"/>
                <a:gd name="T64" fmla="*/ 563 w 615"/>
                <a:gd name="T65" fmla="*/ 600 h 1343"/>
                <a:gd name="T66" fmla="*/ 575 w 615"/>
                <a:gd name="T67" fmla="*/ 662 h 1343"/>
                <a:gd name="T68" fmla="*/ 588 w 615"/>
                <a:gd name="T69" fmla="*/ 723 h 1343"/>
                <a:gd name="T70" fmla="*/ 588 w 615"/>
                <a:gd name="T71" fmla="*/ 796 h 1343"/>
                <a:gd name="T72" fmla="*/ 588 w 615"/>
                <a:gd name="T73" fmla="*/ 858 h 1343"/>
                <a:gd name="T74" fmla="*/ 588 w 615"/>
                <a:gd name="T75" fmla="*/ 919 h 1343"/>
                <a:gd name="T76" fmla="*/ 588 w 615"/>
                <a:gd name="T77" fmla="*/ 992 h 1343"/>
                <a:gd name="T78" fmla="*/ 588 w 615"/>
                <a:gd name="T79" fmla="*/ 1066 h 1343"/>
                <a:gd name="T80" fmla="*/ 563 w 615"/>
                <a:gd name="T81" fmla="*/ 1139 h 1343"/>
                <a:gd name="T82" fmla="*/ 563 w 615"/>
                <a:gd name="T83" fmla="*/ 1201 h 1343"/>
                <a:gd name="T84" fmla="*/ 588 w 615"/>
                <a:gd name="T85" fmla="*/ 1262 h 1343"/>
                <a:gd name="T86" fmla="*/ 612 w 615"/>
                <a:gd name="T87" fmla="*/ 1335 h 13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15"/>
                <a:gd name="T133" fmla="*/ 0 h 1343"/>
                <a:gd name="T134" fmla="*/ 615 w 615"/>
                <a:gd name="T135" fmla="*/ 1343 h 13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15" h="1343">
                  <a:moveTo>
                    <a:pt x="422" y="1342"/>
                  </a:moveTo>
                  <a:lnTo>
                    <a:pt x="392" y="1286"/>
                  </a:lnTo>
                  <a:lnTo>
                    <a:pt x="379" y="1250"/>
                  </a:lnTo>
                  <a:lnTo>
                    <a:pt x="379" y="1225"/>
                  </a:lnTo>
                  <a:lnTo>
                    <a:pt x="367" y="1188"/>
                  </a:lnTo>
                  <a:lnTo>
                    <a:pt x="367" y="1152"/>
                  </a:lnTo>
                  <a:lnTo>
                    <a:pt x="367" y="1115"/>
                  </a:lnTo>
                  <a:lnTo>
                    <a:pt x="367" y="1090"/>
                  </a:lnTo>
                  <a:lnTo>
                    <a:pt x="367" y="1041"/>
                  </a:lnTo>
                  <a:lnTo>
                    <a:pt x="355" y="1005"/>
                  </a:lnTo>
                  <a:lnTo>
                    <a:pt x="355" y="980"/>
                  </a:lnTo>
                  <a:lnTo>
                    <a:pt x="355" y="943"/>
                  </a:lnTo>
                  <a:lnTo>
                    <a:pt x="343" y="907"/>
                  </a:lnTo>
                  <a:lnTo>
                    <a:pt x="343" y="882"/>
                  </a:lnTo>
                  <a:lnTo>
                    <a:pt x="330" y="833"/>
                  </a:lnTo>
                  <a:lnTo>
                    <a:pt x="318" y="784"/>
                  </a:lnTo>
                  <a:lnTo>
                    <a:pt x="306" y="747"/>
                  </a:lnTo>
                  <a:lnTo>
                    <a:pt x="294" y="711"/>
                  </a:lnTo>
                  <a:lnTo>
                    <a:pt x="281" y="686"/>
                  </a:lnTo>
                  <a:lnTo>
                    <a:pt x="269" y="649"/>
                  </a:lnTo>
                  <a:lnTo>
                    <a:pt x="257" y="613"/>
                  </a:lnTo>
                  <a:lnTo>
                    <a:pt x="245" y="588"/>
                  </a:lnTo>
                  <a:lnTo>
                    <a:pt x="220" y="576"/>
                  </a:lnTo>
                  <a:lnTo>
                    <a:pt x="183" y="551"/>
                  </a:lnTo>
                  <a:lnTo>
                    <a:pt x="147" y="527"/>
                  </a:lnTo>
                  <a:lnTo>
                    <a:pt x="122" y="515"/>
                  </a:lnTo>
                  <a:lnTo>
                    <a:pt x="110" y="490"/>
                  </a:lnTo>
                  <a:lnTo>
                    <a:pt x="85" y="478"/>
                  </a:lnTo>
                  <a:lnTo>
                    <a:pt x="61" y="441"/>
                  </a:lnTo>
                  <a:lnTo>
                    <a:pt x="36" y="429"/>
                  </a:lnTo>
                  <a:lnTo>
                    <a:pt x="12" y="392"/>
                  </a:lnTo>
                  <a:lnTo>
                    <a:pt x="0" y="356"/>
                  </a:lnTo>
                  <a:lnTo>
                    <a:pt x="12" y="331"/>
                  </a:lnTo>
                  <a:lnTo>
                    <a:pt x="36" y="294"/>
                  </a:lnTo>
                  <a:lnTo>
                    <a:pt x="61" y="282"/>
                  </a:lnTo>
                  <a:lnTo>
                    <a:pt x="85" y="245"/>
                  </a:lnTo>
                  <a:lnTo>
                    <a:pt x="110" y="233"/>
                  </a:lnTo>
                  <a:lnTo>
                    <a:pt x="110" y="196"/>
                  </a:lnTo>
                  <a:lnTo>
                    <a:pt x="98" y="160"/>
                  </a:lnTo>
                  <a:lnTo>
                    <a:pt x="98" y="135"/>
                  </a:lnTo>
                  <a:lnTo>
                    <a:pt x="110" y="98"/>
                  </a:lnTo>
                  <a:lnTo>
                    <a:pt x="134" y="62"/>
                  </a:lnTo>
                  <a:lnTo>
                    <a:pt x="159" y="37"/>
                  </a:lnTo>
                  <a:lnTo>
                    <a:pt x="196" y="25"/>
                  </a:lnTo>
                  <a:lnTo>
                    <a:pt x="232" y="13"/>
                  </a:lnTo>
                  <a:lnTo>
                    <a:pt x="257" y="0"/>
                  </a:lnTo>
                  <a:lnTo>
                    <a:pt x="294" y="0"/>
                  </a:lnTo>
                  <a:lnTo>
                    <a:pt x="318" y="25"/>
                  </a:lnTo>
                  <a:lnTo>
                    <a:pt x="343" y="37"/>
                  </a:lnTo>
                  <a:lnTo>
                    <a:pt x="355" y="62"/>
                  </a:lnTo>
                  <a:lnTo>
                    <a:pt x="379" y="98"/>
                  </a:lnTo>
                  <a:lnTo>
                    <a:pt x="392" y="123"/>
                  </a:lnTo>
                  <a:lnTo>
                    <a:pt x="404" y="160"/>
                  </a:lnTo>
                  <a:lnTo>
                    <a:pt x="416" y="196"/>
                  </a:lnTo>
                  <a:lnTo>
                    <a:pt x="428" y="221"/>
                  </a:lnTo>
                  <a:lnTo>
                    <a:pt x="441" y="258"/>
                  </a:lnTo>
                  <a:lnTo>
                    <a:pt x="453" y="294"/>
                  </a:lnTo>
                  <a:lnTo>
                    <a:pt x="453" y="319"/>
                  </a:lnTo>
                  <a:lnTo>
                    <a:pt x="477" y="356"/>
                  </a:lnTo>
                  <a:lnTo>
                    <a:pt x="490" y="392"/>
                  </a:lnTo>
                  <a:lnTo>
                    <a:pt x="502" y="417"/>
                  </a:lnTo>
                  <a:lnTo>
                    <a:pt x="514" y="454"/>
                  </a:lnTo>
                  <a:lnTo>
                    <a:pt x="526" y="490"/>
                  </a:lnTo>
                  <a:lnTo>
                    <a:pt x="539" y="527"/>
                  </a:lnTo>
                  <a:lnTo>
                    <a:pt x="551" y="564"/>
                  </a:lnTo>
                  <a:lnTo>
                    <a:pt x="563" y="600"/>
                  </a:lnTo>
                  <a:lnTo>
                    <a:pt x="563" y="625"/>
                  </a:lnTo>
                  <a:lnTo>
                    <a:pt x="575" y="662"/>
                  </a:lnTo>
                  <a:lnTo>
                    <a:pt x="588" y="698"/>
                  </a:lnTo>
                  <a:lnTo>
                    <a:pt x="588" y="723"/>
                  </a:lnTo>
                  <a:lnTo>
                    <a:pt x="588" y="760"/>
                  </a:lnTo>
                  <a:lnTo>
                    <a:pt x="588" y="796"/>
                  </a:lnTo>
                  <a:lnTo>
                    <a:pt x="588" y="821"/>
                  </a:lnTo>
                  <a:lnTo>
                    <a:pt x="588" y="858"/>
                  </a:lnTo>
                  <a:lnTo>
                    <a:pt x="588" y="894"/>
                  </a:lnTo>
                  <a:lnTo>
                    <a:pt x="588" y="919"/>
                  </a:lnTo>
                  <a:lnTo>
                    <a:pt x="588" y="956"/>
                  </a:lnTo>
                  <a:lnTo>
                    <a:pt x="588" y="992"/>
                  </a:lnTo>
                  <a:lnTo>
                    <a:pt x="588" y="1017"/>
                  </a:lnTo>
                  <a:lnTo>
                    <a:pt x="588" y="1066"/>
                  </a:lnTo>
                  <a:lnTo>
                    <a:pt x="575" y="1103"/>
                  </a:lnTo>
                  <a:lnTo>
                    <a:pt x="563" y="1139"/>
                  </a:lnTo>
                  <a:lnTo>
                    <a:pt x="563" y="1164"/>
                  </a:lnTo>
                  <a:lnTo>
                    <a:pt x="563" y="1201"/>
                  </a:lnTo>
                  <a:lnTo>
                    <a:pt x="575" y="1237"/>
                  </a:lnTo>
                  <a:lnTo>
                    <a:pt x="588" y="1262"/>
                  </a:lnTo>
                  <a:lnTo>
                    <a:pt x="600" y="1299"/>
                  </a:lnTo>
                  <a:lnTo>
                    <a:pt x="612" y="1335"/>
                  </a:lnTo>
                  <a:lnTo>
                    <a:pt x="614" y="1342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7"/>
            <p:cNvSpPr>
              <a:spLocks/>
            </p:cNvSpPr>
            <p:nvPr/>
          </p:nvSpPr>
          <p:spPr bwMode="auto">
            <a:xfrm>
              <a:off x="2855" y="2496"/>
              <a:ext cx="74" cy="1057"/>
            </a:xfrm>
            <a:custGeom>
              <a:avLst/>
              <a:gdLst>
                <a:gd name="T0" fmla="*/ 73 w 74"/>
                <a:gd name="T1" fmla="*/ 0 h 1057"/>
                <a:gd name="T2" fmla="*/ 49 w 74"/>
                <a:gd name="T3" fmla="*/ 57 h 1057"/>
                <a:gd name="T4" fmla="*/ 49 w 74"/>
                <a:gd name="T5" fmla="*/ 82 h 1057"/>
                <a:gd name="T6" fmla="*/ 24 w 74"/>
                <a:gd name="T7" fmla="*/ 106 h 1057"/>
                <a:gd name="T8" fmla="*/ 24 w 74"/>
                <a:gd name="T9" fmla="*/ 131 h 1057"/>
                <a:gd name="T10" fmla="*/ 12 w 74"/>
                <a:gd name="T11" fmla="*/ 168 h 1057"/>
                <a:gd name="T12" fmla="*/ 12 w 74"/>
                <a:gd name="T13" fmla="*/ 204 h 1057"/>
                <a:gd name="T14" fmla="*/ 12 w 74"/>
                <a:gd name="T15" fmla="*/ 229 h 1057"/>
                <a:gd name="T16" fmla="*/ 12 w 74"/>
                <a:gd name="T17" fmla="*/ 265 h 1057"/>
                <a:gd name="T18" fmla="*/ 0 w 74"/>
                <a:gd name="T19" fmla="*/ 290 h 1057"/>
                <a:gd name="T20" fmla="*/ 12 w 74"/>
                <a:gd name="T21" fmla="*/ 327 h 1057"/>
                <a:gd name="T22" fmla="*/ 12 w 74"/>
                <a:gd name="T23" fmla="*/ 363 h 1057"/>
                <a:gd name="T24" fmla="*/ 12 w 74"/>
                <a:gd name="T25" fmla="*/ 388 h 1057"/>
                <a:gd name="T26" fmla="*/ 12 w 74"/>
                <a:gd name="T27" fmla="*/ 425 h 1057"/>
                <a:gd name="T28" fmla="*/ 0 w 74"/>
                <a:gd name="T29" fmla="*/ 461 h 1057"/>
                <a:gd name="T30" fmla="*/ 0 w 74"/>
                <a:gd name="T31" fmla="*/ 486 h 1057"/>
                <a:gd name="T32" fmla="*/ 0 w 74"/>
                <a:gd name="T33" fmla="*/ 523 h 1057"/>
                <a:gd name="T34" fmla="*/ 0 w 74"/>
                <a:gd name="T35" fmla="*/ 559 h 1057"/>
                <a:gd name="T36" fmla="*/ 0 w 74"/>
                <a:gd name="T37" fmla="*/ 596 h 1057"/>
                <a:gd name="T38" fmla="*/ 12 w 74"/>
                <a:gd name="T39" fmla="*/ 621 h 1057"/>
                <a:gd name="T40" fmla="*/ 12 w 74"/>
                <a:gd name="T41" fmla="*/ 657 h 1057"/>
                <a:gd name="T42" fmla="*/ 12 w 74"/>
                <a:gd name="T43" fmla="*/ 682 h 1057"/>
                <a:gd name="T44" fmla="*/ 12 w 74"/>
                <a:gd name="T45" fmla="*/ 719 h 1057"/>
                <a:gd name="T46" fmla="*/ 12 w 74"/>
                <a:gd name="T47" fmla="*/ 755 h 1057"/>
                <a:gd name="T48" fmla="*/ 24 w 74"/>
                <a:gd name="T49" fmla="*/ 780 h 1057"/>
                <a:gd name="T50" fmla="*/ 24 w 74"/>
                <a:gd name="T51" fmla="*/ 817 h 1057"/>
                <a:gd name="T52" fmla="*/ 24 w 74"/>
                <a:gd name="T53" fmla="*/ 853 h 1057"/>
                <a:gd name="T54" fmla="*/ 24 w 74"/>
                <a:gd name="T55" fmla="*/ 878 h 1057"/>
                <a:gd name="T56" fmla="*/ 12 w 74"/>
                <a:gd name="T57" fmla="*/ 915 h 1057"/>
                <a:gd name="T58" fmla="*/ 12 w 74"/>
                <a:gd name="T59" fmla="*/ 951 h 1057"/>
                <a:gd name="T60" fmla="*/ 12 w 74"/>
                <a:gd name="T61" fmla="*/ 976 h 1057"/>
                <a:gd name="T62" fmla="*/ 12 w 74"/>
                <a:gd name="T63" fmla="*/ 1013 h 1057"/>
                <a:gd name="T64" fmla="*/ 24 w 74"/>
                <a:gd name="T65" fmla="*/ 1049 h 1057"/>
                <a:gd name="T66" fmla="*/ 25 w 74"/>
                <a:gd name="T67" fmla="*/ 1056 h 10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"/>
                <a:gd name="T103" fmla="*/ 0 h 1057"/>
                <a:gd name="T104" fmla="*/ 74 w 74"/>
                <a:gd name="T105" fmla="*/ 1057 h 10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" h="1057">
                  <a:moveTo>
                    <a:pt x="73" y="0"/>
                  </a:moveTo>
                  <a:lnTo>
                    <a:pt x="49" y="57"/>
                  </a:lnTo>
                  <a:lnTo>
                    <a:pt x="49" y="82"/>
                  </a:lnTo>
                  <a:lnTo>
                    <a:pt x="24" y="106"/>
                  </a:lnTo>
                  <a:lnTo>
                    <a:pt x="24" y="131"/>
                  </a:lnTo>
                  <a:lnTo>
                    <a:pt x="12" y="168"/>
                  </a:lnTo>
                  <a:lnTo>
                    <a:pt x="12" y="204"/>
                  </a:lnTo>
                  <a:lnTo>
                    <a:pt x="12" y="229"/>
                  </a:lnTo>
                  <a:lnTo>
                    <a:pt x="12" y="265"/>
                  </a:lnTo>
                  <a:lnTo>
                    <a:pt x="0" y="290"/>
                  </a:lnTo>
                  <a:lnTo>
                    <a:pt x="12" y="327"/>
                  </a:lnTo>
                  <a:lnTo>
                    <a:pt x="12" y="363"/>
                  </a:lnTo>
                  <a:lnTo>
                    <a:pt x="12" y="388"/>
                  </a:lnTo>
                  <a:lnTo>
                    <a:pt x="12" y="425"/>
                  </a:lnTo>
                  <a:lnTo>
                    <a:pt x="0" y="461"/>
                  </a:lnTo>
                  <a:lnTo>
                    <a:pt x="0" y="486"/>
                  </a:lnTo>
                  <a:lnTo>
                    <a:pt x="0" y="523"/>
                  </a:lnTo>
                  <a:lnTo>
                    <a:pt x="0" y="559"/>
                  </a:lnTo>
                  <a:lnTo>
                    <a:pt x="0" y="596"/>
                  </a:lnTo>
                  <a:lnTo>
                    <a:pt x="12" y="621"/>
                  </a:lnTo>
                  <a:lnTo>
                    <a:pt x="12" y="657"/>
                  </a:lnTo>
                  <a:lnTo>
                    <a:pt x="12" y="682"/>
                  </a:lnTo>
                  <a:lnTo>
                    <a:pt x="12" y="719"/>
                  </a:lnTo>
                  <a:lnTo>
                    <a:pt x="12" y="755"/>
                  </a:lnTo>
                  <a:lnTo>
                    <a:pt x="24" y="780"/>
                  </a:lnTo>
                  <a:lnTo>
                    <a:pt x="24" y="817"/>
                  </a:lnTo>
                  <a:lnTo>
                    <a:pt x="24" y="853"/>
                  </a:lnTo>
                  <a:lnTo>
                    <a:pt x="24" y="878"/>
                  </a:lnTo>
                  <a:lnTo>
                    <a:pt x="12" y="915"/>
                  </a:lnTo>
                  <a:lnTo>
                    <a:pt x="12" y="951"/>
                  </a:lnTo>
                  <a:lnTo>
                    <a:pt x="12" y="976"/>
                  </a:lnTo>
                  <a:lnTo>
                    <a:pt x="12" y="1013"/>
                  </a:lnTo>
                  <a:lnTo>
                    <a:pt x="24" y="1049"/>
                  </a:lnTo>
                  <a:lnTo>
                    <a:pt x="25" y="105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279400" y="2819400"/>
            <a:ext cx="32750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9"/>
          <p:cNvSpPr>
            <a:spLocks noChangeShapeType="1"/>
          </p:cNvSpPr>
          <p:nvPr/>
        </p:nvSpPr>
        <p:spPr bwMode="auto">
          <a:xfrm>
            <a:off x="1878013" y="2820988"/>
            <a:ext cx="0" cy="1141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10"/>
          <p:cNvSpPr>
            <a:spLocks noChangeShapeType="1"/>
          </p:cNvSpPr>
          <p:nvPr/>
        </p:nvSpPr>
        <p:spPr bwMode="auto">
          <a:xfrm flipV="1">
            <a:off x="1878013" y="1373188"/>
            <a:ext cx="0" cy="14462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Oval 11"/>
          <p:cNvSpPr>
            <a:spLocks noChangeArrowheads="1"/>
          </p:cNvSpPr>
          <p:nvPr/>
        </p:nvSpPr>
        <p:spPr bwMode="auto">
          <a:xfrm>
            <a:off x="1960563" y="22923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8" name="Oval 12"/>
          <p:cNvSpPr>
            <a:spLocks noChangeArrowheads="1"/>
          </p:cNvSpPr>
          <p:nvPr/>
        </p:nvSpPr>
        <p:spPr bwMode="auto">
          <a:xfrm>
            <a:off x="2036763" y="19875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9" name="Oval 13"/>
          <p:cNvSpPr>
            <a:spLocks noChangeArrowheads="1"/>
          </p:cNvSpPr>
          <p:nvPr/>
        </p:nvSpPr>
        <p:spPr bwMode="auto">
          <a:xfrm>
            <a:off x="2189163" y="18351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0" name="Oval 14"/>
          <p:cNvSpPr>
            <a:spLocks noChangeArrowheads="1"/>
          </p:cNvSpPr>
          <p:nvPr/>
        </p:nvSpPr>
        <p:spPr bwMode="auto">
          <a:xfrm>
            <a:off x="2341563" y="19875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1" name="Oval 15"/>
          <p:cNvSpPr>
            <a:spLocks noChangeArrowheads="1"/>
          </p:cNvSpPr>
          <p:nvPr/>
        </p:nvSpPr>
        <p:spPr bwMode="auto">
          <a:xfrm>
            <a:off x="2417763" y="21399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2" name="Oval 16"/>
          <p:cNvSpPr>
            <a:spLocks noChangeArrowheads="1"/>
          </p:cNvSpPr>
          <p:nvPr/>
        </p:nvSpPr>
        <p:spPr bwMode="auto">
          <a:xfrm>
            <a:off x="2493963" y="22923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3" name="Oval 17"/>
          <p:cNvSpPr>
            <a:spLocks noChangeArrowheads="1"/>
          </p:cNvSpPr>
          <p:nvPr/>
        </p:nvSpPr>
        <p:spPr bwMode="auto">
          <a:xfrm>
            <a:off x="2493963" y="24447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1420813" y="2133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0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1420813" y="1752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15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1954213" y="1371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30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7" name="Rectangle 21"/>
          <p:cNvSpPr>
            <a:spLocks noChangeArrowheads="1"/>
          </p:cNvSpPr>
          <p:nvPr/>
        </p:nvSpPr>
        <p:spPr bwMode="auto">
          <a:xfrm>
            <a:off x="2411413" y="1524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45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8" name="Rectangle 22"/>
          <p:cNvSpPr>
            <a:spLocks noChangeArrowheads="1"/>
          </p:cNvSpPr>
          <p:nvPr/>
        </p:nvSpPr>
        <p:spPr bwMode="auto">
          <a:xfrm>
            <a:off x="2716213" y="18288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60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59" name="Rectangle 23"/>
          <p:cNvSpPr>
            <a:spLocks noChangeArrowheads="1"/>
          </p:cNvSpPr>
          <p:nvPr/>
        </p:nvSpPr>
        <p:spPr bwMode="auto">
          <a:xfrm>
            <a:off x="2868613" y="2057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75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60" name="Rectangle 24"/>
          <p:cNvSpPr>
            <a:spLocks noChangeArrowheads="1"/>
          </p:cNvSpPr>
          <p:nvPr/>
        </p:nvSpPr>
        <p:spPr bwMode="auto">
          <a:xfrm>
            <a:off x="2868613" y="2362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90</a:t>
            </a:r>
            <a:r>
              <a:rPr lang="en-GB" sz="2000" b="1" baseline="30000">
                <a:latin typeface="Times" pitchFamily="18" charset="0"/>
              </a:rPr>
              <a:t>o</a:t>
            </a:r>
          </a:p>
        </p:txBody>
      </p:sp>
      <p:sp>
        <p:nvSpPr>
          <p:cNvPr id="10261" name="Rectangle 25"/>
          <p:cNvSpPr>
            <a:spLocks noChangeArrowheads="1"/>
          </p:cNvSpPr>
          <p:nvPr/>
        </p:nvSpPr>
        <p:spPr bwMode="auto">
          <a:xfrm>
            <a:off x="1403350" y="260350"/>
            <a:ext cx="6408738" cy="954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</a:rPr>
              <a:t>A forgási középpont változása az </a:t>
            </a:r>
            <a:r>
              <a:rPr lang="hu-HU" sz="2800" b="1" dirty="0" err="1">
                <a:latin typeface="Times New Roman" pitchFamily="18" charset="0"/>
              </a:rPr>
              <a:t>izületi</a:t>
            </a:r>
            <a:r>
              <a:rPr lang="hu-HU" sz="2800" b="1" dirty="0">
                <a:latin typeface="Times New Roman" pitchFamily="18" charset="0"/>
              </a:rPr>
              <a:t> szögek függvényében</a:t>
            </a:r>
            <a:endParaRPr lang="en-GB" sz="2800" b="1" dirty="0">
              <a:latin typeface="Times New Roman" pitchFamily="18" charset="0"/>
            </a:endParaRPr>
          </a:p>
        </p:txBody>
      </p:sp>
      <p:graphicFrame>
        <p:nvGraphicFramePr>
          <p:cNvPr id="1538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819907"/>
              </p:ext>
            </p:extLst>
          </p:nvPr>
        </p:nvGraphicFramePr>
        <p:xfrm>
          <a:off x="3203575" y="2303463"/>
          <a:ext cx="5853113" cy="390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Munkalap" r:id="rId4" imgW="4457696" imgH="2331794" progId="Excel.Sheet.8">
                  <p:embed/>
                </p:oleObj>
              </mc:Choice>
              <mc:Fallback>
                <p:oleObj name="Munkalap" r:id="rId4" imgW="4457696" imgH="233179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303463"/>
                        <a:ext cx="5853113" cy="390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7" name="Freeform 27"/>
          <p:cNvSpPr>
            <a:spLocks/>
          </p:cNvSpPr>
          <p:nvPr/>
        </p:nvSpPr>
        <p:spPr bwMode="auto">
          <a:xfrm>
            <a:off x="4211638" y="3130550"/>
            <a:ext cx="4105275" cy="514350"/>
          </a:xfrm>
          <a:custGeom>
            <a:avLst/>
            <a:gdLst>
              <a:gd name="T0" fmla="*/ 0 w 2586"/>
              <a:gd name="T1" fmla="*/ 360383101 h 324"/>
              <a:gd name="T2" fmla="*/ 458668463 w 2586"/>
              <a:gd name="T3" fmla="*/ 244454370 h 324"/>
              <a:gd name="T4" fmla="*/ 914815976 w 2586"/>
              <a:gd name="T5" fmla="*/ 131048125 h 324"/>
              <a:gd name="T6" fmla="*/ 1943039735 w 2586"/>
              <a:gd name="T7" fmla="*/ 17640300 h 324"/>
              <a:gd name="T8" fmla="*/ 2147483647 w 2586"/>
              <a:gd name="T9" fmla="*/ 17640300 h 324"/>
              <a:gd name="T10" fmla="*/ 2147483647 w 2586"/>
              <a:gd name="T11" fmla="*/ 17640300 h 324"/>
              <a:gd name="T12" fmla="*/ 2147483647 w 2586"/>
              <a:gd name="T13" fmla="*/ 131048125 h 324"/>
              <a:gd name="T14" fmla="*/ 2147483647 w 2586"/>
              <a:gd name="T15" fmla="*/ 473789395 h 324"/>
              <a:gd name="T16" fmla="*/ 2147483647 w 2586"/>
              <a:gd name="T17" fmla="*/ 816530516 h 3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86"/>
              <a:gd name="T28" fmla="*/ 0 h 324"/>
              <a:gd name="T29" fmla="*/ 2586 w 2586"/>
              <a:gd name="T30" fmla="*/ 324 h 3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86" h="324">
                <a:moveTo>
                  <a:pt x="0" y="143"/>
                </a:moveTo>
                <a:cubicBezTo>
                  <a:pt x="61" y="127"/>
                  <a:pt x="122" y="112"/>
                  <a:pt x="182" y="97"/>
                </a:cubicBezTo>
                <a:cubicBezTo>
                  <a:pt x="242" y="82"/>
                  <a:pt x="265" y="67"/>
                  <a:pt x="363" y="52"/>
                </a:cubicBezTo>
                <a:cubicBezTo>
                  <a:pt x="461" y="37"/>
                  <a:pt x="643" y="14"/>
                  <a:pt x="771" y="7"/>
                </a:cubicBezTo>
                <a:cubicBezTo>
                  <a:pt x="899" y="0"/>
                  <a:pt x="1043" y="7"/>
                  <a:pt x="1134" y="7"/>
                </a:cubicBezTo>
                <a:cubicBezTo>
                  <a:pt x="1225" y="7"/>
                  <a:pt x="1210" y="0"/>
                  <a:pt x="1316" y="7"/>
                </a:cubicBezTo>
                <a:cubicBezTo>
                  <a:pt x="1422" y="14"/>
                  <a:pt x="1618" y="22"/>
                  <a:pt x="1769" y="52"/>
                </a:cubicBezTo>
                <a:cubicBezTo>
                  <a:pt x="1920" y="82"/>
                  <a:pt x="2087" y="143"/>
                  <a:pt x="2223" y="188"/>
                </a:cubicBezTo>
                <a:cubicBezTo>
                  <a:pt x="2359" y="233"/>
                  <a:pt x="2525" y="301"/>
                  <a:pt x="2586" y="32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Freeform 28"/>
          <p:cNvSpPr>
            <a:spLocks/>
          </p:cNvSpPr>
          <p:nvPr/>
        </p:nvSpPr>
        <p:spPr bwMode="auto">
          <a:xfrm>
            <a:off x="4356100" y="3487738"/>
            <a:ext cx="4319588" cy="661987"/>
          </a:xfrm>
          <a:custGeom>
            <a:avLst/>
            <a:gdLst>
              <a:gd name="T0" fmla="*/ 0 w 2721"/>
              <a:gd name="T1" fmla="*/ 1050903658 h 417"/>
              <a:gd name="T2" fmla="*/ 572076322 w 2721"/>
              <a:gd name="T3" fmla="*/ 708162569 h 417"/>
              <a:gd name="T4" fmla="*/ 1257558854 w 2721"/>
              <a:gd name="T5" fmla="*/ 362902219 h 417"/>
              <a:gd name="T6" fmla="*/ 2147483647 w 2721"/>
              <a:gd name="T7" fmla="*/ 136088344 h 417"/>
              <a:gd name="T8" fmla="*/ 2147483647 w 2721"/>
              <a:gd name="T9" fmla="*/ 20161235 h 417"/>
              <a:gd name="T10" fmla="*/ 2147483647 w 2721"/>
              <a:gd name="T11" fmla="*/ 20161235 h 417"/>
              <a:gd name="T12" fmla="*/ 2147483647 w 2721"/>
              <a:gd name="T13" fmla="*/ 136088344 h 417"/>
              <a:gd name="T14" fmla="*/ 2147483647 w 2721"/>
              <a:gd name="T15" fmla="*/ 362902219 h 417"/>
              <a:gd name="T16" fmla="*/ 2147483647 w 2721"/>
              <a:gd name="T17" fmla="*/ 934976592 h 4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21"/>
              <a:gd name="T28" fmla="*/ 0 h 417"/>
              <a:gd name="T29" fmla="*/ 2721 w 2721"/>
              <a:gd name="T30" fmla="*/ 417 h 4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21" h="417">
                <a:moveTo>
                  <a:pt x="0" y="417"/>
                </a:moveTo>
                <a:cubicBezTo>
                  <a:pt x="72" y="371"/>
                  <a:pt x="144" y="326"/>
                  <a:pt x="227" y="281"/>
                </a:cubicBezTo>
                <a:cubicBezTo>
                  <a:pt x="310" y="236"/>
                  <a:pt x="386" y="182"/>
                  <a:pt x="499" y="144"/>
                </a:cubicBezTo>
                <a:cubicBezTo>
                  <a:pt x="612" y="106"/>
                  <a:pt x="771" y="77"/>
                  <a:pt x="907" y="54"/>
                </a:cubicBezTo>
                <a:cubicBezTo>
                  <a:pt x="1043" y="31"/>
                  <a:pt x="1194" y="16"/>
                  <a:pt x="1315" y="8"/>
                </a:cubicBezTo>
                <a:cubicBezTo>
                  <a:pt x="1436" y="0"/>
                  <a:pt x="1550" y="0"/>
                  <a:pt x="1633" y="8"/>
                </a:cubicBezTo>
                <a:cubicBezTo>
                  <a:pt x="1716" y="16"/>
                  <a:pt x="1716" y="31"/>
                  <a:pt x="1814" y="54"/>
                </a:cubicBezTo>
                <a:cubicBezTo>
                  <a:pt x="1912" y="77"/>
                  <a:pt x="2072" y="91"/>
                  <a:pt x="2223" y="144"/>
                </a:cubicBezTo>
                <a:cubicBezTo>
                  <a:pt x="2374" y="197"/>
                  <a:pt x="2638" y="333"/>
                  <a:pt x="2721" y="37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386" grpId="0" bld="series"/>
      <p:bldP spid="15387" grpId="0" animBg="1"/>
      <p:bldP spid="1538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95425"/>
            <a:ext cx="4213225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41656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403350" y="333375"/>
            <a:ext cx="6408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800" b="1" i="1">
                <a:latin typeface="Times New Roman" pitchFamily="18" charset="0"/>
              </a:rPr>
              <a:t>A nők és férfiak közötti különbség</a:t>
            </a:r>
            <a:endParaRPr lang="en-US" sz="2800" b="1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478268"/>
              </p:ext>
            </p:extLst>
          </p:nvPr>
        </p:nvGraphicFramePr>
        <p:xfrm>
          <a:off x="250824" y="2168525"/>
          <a:ext cx="8353623" cy="436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Munkalap" r:id="rId3" imgW="4488145" imgH="2346911" progId="Excel.Sheet.8">
                  <p:embed/>
                </p:oleObj>
              </mc:Choice>
              <mc:Fallback>
                <p:oleObj name="Munkalap" r:id="rId3" imgW="4488145" imgH="234691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4" y="2168525"/>
                        <a:ext cx="8353623" cy="436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403350" y="260350"/>
            <a:ext cx="6408738" cy="954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</a:rPr>
              <a:t>Az izom húzóerejének változása az ízületi szögek függvényében</a:t>
            </a:r>
            <a:endParaRPr lang="en-GB" sz="2800" b="1" dirty="0">
              <a:latin typeface="Times New Roman" pitchFamily="18" charset="0"/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716463" y="1341438"/>
          <a:ext cx="3024187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Egyenlet" r:id="rId5" imgW="1143000" imgH="228600" progId="Equation.3">
                  <p:embed/>
                </p:oleObj>
              </mc:Choice>
              <mc:Fallback>
                <p:oleObj name="Egyenlet" r:id="rId5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341438"/>
                        <a:ext cx="3024187" cy="6048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482" grpId="0" bld="series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217304"/>
              </p:ext>
            </p:extLst>
          </p:nvPr>
        </p:nvGraphicFramePr>
        <p:xfrm>
          <a:off x="611188" y="1484313"/>
          <a:ext cx="7356475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Munkalap" r:id="rId4" imgW="4488145" imgH="2826960" progId="Excel.Sheet.8">
                  <p:embed/>
                </p:oleObj>
              </mc:Choice>
              <mc:Fallback>
                <p:oleObj name="Munkalap" r:id="rId4" imgW="4488145" imgH="28269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7356475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03350" y="260350"/>
            <a:ext cx="6408738" cy="954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</a:rPr>
              <a:t>A nyomaték változása az í</a:t>
            </a:r>
            <a:r>
              <a:rPr lang="hu-HU" sz="2800" b="1" dirty="0" smtClean="0">
                <a:latin typeface="Times New Roman" pitchFamily="18" charset="0"/>
              </a:rPr>
              <a:t>zületi </a:t>
            </a:r>
            <a:r>
              <a:rPr lang="hu-HU" sz="2800" b="1" dirty="0">
                <a:latin typeface="Times New Roman" pitchFamily="18" charset="0"/>
              </a:rPr>
              <a:t>szögek függvényében</a:t>
            </a:r>
            <a:endParaRPr lang="en-GB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7410" grpId="0" bld="series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>
                <a:solidFill>
                  <a:schemeClr val="bg1"/>
                </a:solidFill>
                <a:latin typeface="Times New Roman" pitchFamily="18" charset="0"/>
              </a:rPr>
              <a:t>A patella ín maximális feszülése</a:t>
            </a:r>
            <a:endParaRPr lang="en-GB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522413" y="1066800"/>
          <a:ext cx="6097587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Diagram" r:id="rId3" imgW="6095913" imgH="4069087" progId="MSGraph.Chart.8">
                  <p:embed followColorScheme="full"/>
                </p:oleObj>
              </mc:Choice>
              <mc:Fallback>
                <p:oleObj name="Diagram" r:id="rId3" imgW="6095913" imgH="406908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1066800"/>
                        <a:ext cx="6097587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Arc 10"/>
          <p:cNvSpPr>
            <a:spLocks/>
          </p:cNvSpPr>
          <p:nvPr/>
        </p:nvSpPr>
        <p:spPr bwMode="auto">
          <a:xfrm rot="10800000">
            <a:off x="3275013" y="5038725"/>
            <a:ext cx="720725" cy="1263650"/>
          </a:xfrm>
          <a:custGeom>
            <a:avLst/>
            <a:gdLst>
              <a:gd name="T0" fmla="*/ 0 w 21600"/>
              <a:gd name="T1" fmla="*/ 0 h 37969"/>
              <a:gd name="T2" fmla="*/ 523541524 w 21600"/>
              <a:gd name="T3" fmla="*/ 1399658088 h 37969"/>
              <a:gd name="T4" fmla="*/ 0 w 21600"/>
              <a:gd name="T5" fmla="*/ 796245143 h 37969"/>
              <a:gd name="T6" fmla="*/ 0 60000 65536"/>
              <a:gd name="T7" fmla="*/ 0 60000 65536"/>
              <a:gd name="T8" fmla="*/ 0 60000 65536"/>
              <a:gd name="T9" fmla="*/ 0 w 21600"/>
              <a:gd name="T10" fmla="*/ 0 h 37969"/>
              <a:gd name="T11" fmla="*/ 21600 w 21600"/>
              <a:gd name="T12" fmla="*/ 37969 h 379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96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889"/>
                  <a:pt x="18859" y="33865"/>
                  <a:pt x="14093" y="37969"/>
                </a:cubicBezTo>
              </a:path>
              <a:path w="21600" h="3796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889"/>
                  <a:pt x="18859" y="33865"/>
                  <a:pt x="14093" y="37969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Arc 11"/>
          <p:cNvSpPr>
            <a:spLocks/>
          </p:cNvSpPr>
          <p:nvPr/>
        </p:nvSpPr>
        <p:spPr bwMode="auto">
          <a:xfrm rot="10800000">
            <a:off x="4645025" y="5267325"/>
            <a:ext cx="720725" cy="1008063"/>
          </a:xfrm>
          <a:custGeom>
            <a:avLst/>
            <a:gdLst>
              <a:gd name="T0" fmla="*/ 0 w 21600"/>
              <a:gd name="T1" fmla="*/ 0 h 30301"/>
              <a:gd name="T2" fmla="*/ 734436394 w 21600"/>
              <a:gd name="T3" fmla="*/ 1115704053 h 30301"/>
              <a:gd name="T4" fmla="*/ 0 w 21600"/>
              <a:gd name="T5" fmla="*/ 795327668 h 30301"/>
              <a:gd name="T6" fmla="*/ 0 60000 65536"/>
              <a:gd name="T7" fmla="*/ 0 60000 65536"/>
              <a:gd name="T8" fmla="*/ 0 60000 65536"/>
              <a:gd name="T9" fmla="*/ 0 w 21600"/>
              <a:gd name="T10" fmla="*/ 0 h 30301"/>
              <a:gd name="T11" fmla="*/ 21600 w 21600"/>
              <a:gd name="T12" fmla="*/ 30301 h 303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30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595"/>
                  <a:pt x="20976" y="27558"/>
                  <a:pt x="19769" y="30300"/>
                </a:cubicBezTo>
              </a:path>
              <a:path w="21600" h="3030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595"/>
                  <a:pt x="20976" y="27558"/>
                  <a:pt x="19769" y="303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6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 advAuto="0"/>
      <p:bldOleChart spid="22533" grpId="0" bld="seriesEl"/>
      <p:bldP spid="22538" grpId="0" animBg="1"/>
      <p:bldP spid="225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448118" y="122237"/>
            <a:ext cx="5486400" cy="5794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A nyomóerő kiszámítása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676400" y="9144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3200" b="1">
                <a:latin typeface="Times New Roman" pitchFamily="18" charset="0"/>
                <a:cs typeface="Times New Roman" pitchFamily="18" charset="0"/>
              </a:rPr>
              <a:t>Térdfeszítők</a:t>
            </a:r>
            <a:endParaRPr lang="en-GB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438400" y="1600200"/>
            <a:ext cx="38862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b="1" dirty="0" smtClean="0">
                <a:latin typeface="Times New Roman" pitchFamily="18" charset="0"/>
              </a:rPr>
              <a:t>F</a:t>
            </a:r>
            <a:r>
              <a:rPr lang="hu-HU" sz="3200" b="1" baseline="-25000" dirty="0" err="1">
                <a:latin typeface="Times New Roman" pitchFamily="18" charset="0"/>
              </a:rPr>
              <a:t>p</a:t>
            </a:r>
            <a:r>
              <a:rPr lang="hu-HU" sz="3200" b="1" baseline="-25000" dirty="0" err="1" smtClean="0">
                <a:latin typeface="Times New Roman" pitchFamily="18" charset="0"/>
              </a:rPr>
              <a:t>k</a:t>
            </a:r>
            <a:r>
              <a:rPr lang="en-GB" sz="3200" b="1" dirty="0" smtClean="0">
                <a:latin typeface="Times New Roman" pitchFamily="18" charset="0"/>
              </a:rPr>
              <a:t> </a:t>
            </a:r>
            <a:r>
              <a:rPr lang="en-GB" sz="3200" b="1" dirty="0">
                <a:latin typeface="Times New Roman" pitchFamily="18" charset="0"/>
              </a:rPr>
              <a:t>= </a:t>
            </a:r>
            <a:r>
              <a:rPr lang="en-GB" sz="3200" b="1" dirty="0" err="1">
                <a:latin typeface="Times New Roman" pitchFamily="18" charset="0"/>
              </a:rPr>
              <a:t>F</a:t>
            </a:r>
            <a:r>
              <a:rPr lang="en-GB" sz="3200" b="1" baseline="-25000" dirty="0" err="1">
                <a:latin typeface="Times New Roman" pitchFamily="18" charset="0"/>
              </a:rPr>
              <a:t>p</a:t>
            </a:r>
            <a:r>
              <a:rPr lang="en-GB" sz="3200" b="1" dirty="0">
                <a:latin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</a:rPr>
              <a:t>cos</a:t>
            </a:r>
            <a:r>
              <a:rPr lang="en-GB" sz="3200" b="1" dirty="0" err="1">
                <a:latin typeface="Symbol" pitchFamily="18" charset="2"/>
              </a:rPr>
              <a:t>f</a:t>
            </a:r>
            <a:endParaRPr lang="en-GB" sz="3200" b="1" dirty="0">
              <a:latin typeface="Symbol" pitchFamily="18" charset="2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676400" y="2362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Térdhajlítók</a:t>
            </a:r>
            <a:endParaRPr lang="en-GB" sz="2800" b="1">
              <a:latin typeface="Times New Roman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438400" y="3048000"/>
            <a:ext cx="38862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b="1" dirty="0">
                <a:latin typeface="Times New Roman" pitchFamily="18" charset="0"/>
              </a:rPr>
              <a:t>F</a:t>
            </a:r>
            <a:r>
              <a:rPr lang="hu-HU" sz="3200" b="1" baseline="-25000" dirty="0" err="1" smtClean="0">
                <a:latin typeface="Times New Roman" pitchFamily="18" charset="0"/>
              </a:rPr>
              <a:t>hk</a:t>
            </a:r>
            <a:r>
              <a:rPr lang="en-GB" sz="3200" b="1" dirty="0" smtClean="0">
                <a:latin typeface="Times New Roman" pitchFamily="18" charset="0"/>
              </a:rPr>
              <a:t> </a:t>
            </a:r>
            <a:r>
              <a:rPr lang="en-GB" sz="3200" b="1" dirty="0">
                <a:latin typeface="Times New Roman" pitchFamily="18" charset="0"/>
              </a:rPr>
              <a:t>= </a:t>
            </a:r>
            <a:r>
              <a:rPr lang="en-GB" sz="3200" b="1" dirty="0" err="1">
                <a:latin typeface="Times New Roman" pitchFamily="18" charset="0"/>
              </a:rPr>
              <a:t>F</a:t>
            </a:r>
            <a:r>
              <a:rPr lang="en-GB" sz="3200" b="1" baseline="-25000" dirty="0" err="1">
                <a:latin typeface="Times New Roman" pitchFamily="18" charset="0"/>
              </a:rPr>
              <a:t>h</a:t>
            </a:r>
            <a:r>
              <a:rPr lang="en-GB" sz="3200" b="1" dirty="0">
                <a:latin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</a:rPr>
              <a:t>cos</a:t>
            </a:r>
            <a:r>
              <a:rPr lang="en-GB" sz="3200" b="1" dirty="0">
                <a:latin typeface="Symbol" pitchFamily="18" charset="2"/>
                <a:sym typeface="Symbol" pitchFamily="18" charset="2"/>
              </a:rPr>
              <a:t></a:t>
            </a:r>
            <a:endParaRPr lang="en-GB" sz="3200" b="1" dirty="0">
              <a:latin typeface="Symbol" pitchFamily="18" charset="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502400" y="2755900"/>
            <a:ext cx="1300163" cy="1817688"/>
            <a:chOff x="4096" y="1736"/>
            <a:chExt cx="819" cy="1145"/>
          </a:xfrm>
        </p:grpSpPr>
        <p:sp>
          <p:nvSpPr>
            <p:cNvPr id="57384" name="Freeform 9"/>
            <p:cNvSpPr>
              <a:spLocks/>
            </p:cNvSpPr>
            <p:nvPr/>
          </p:nvSpPr>
          <p:spPr bwMode="auto">
            <a:xfrm>
              <a:off x="4430" y="2000"/>
              <a:ext cx="350" cy="830"/>
            </a:xfrm>
            <a:custGeom>
              <a:avLst/>
              <a:gdLst>
                <a:gd name="T0" fmla="*/ 183 w 350"/>
                <a:gd name="T1" fmla="*/ 0 h 830"/>
                <a:gd name="T2" fmla="*/ 133 w 350"/>
                <a:gd name="T3" fmla="*/ 24 h 830"/>
                <a:gd name="T4" fmla="*/ 98 w 350"/>
                <a:gd name="T5" fmla="*/ 38 h 830"/>
                <a:gd name="T6" fmla="*/ 63 w 350"/>
                <a:gd name="T7" fmla="*/ 57 h 830"/>
                <a:gd name="T8" fmla="*/ 22 w 350"/>
                <a:gd name="T9" fmla="*/ 91 h 830"/>
                <a:gd name="T10" fmla="*/ 2 w 350"/>
                <a:gd name="T11" fmla="*/ 111 h 830"/>
                <a:gd name="T12" fmla="*/ 0 w 350"/>
                <a:gd name="T13" fmla="*/ 133 h 830"/>
                <a:gd name="T14" fmla="*/ 5 w 350"/>
                <a:gd name="T15" fmla="*/ 161 h 830"/>
                <a:gd name="T16" fmla="*/ 20 w 350"/>
                <a:gd name="T17" fmla="*/ 179 h 830"/>
                <a:gd name="T18" fmla="*/ 40 w 350"/>
                <a:gd name="T19" fmla="*/ 196 h 830"/>
                <a:gd name="T20" fmla="*/ 71 w 350"/>
                <a:gd name="T21" fmla="*/ 223 h 830"/>
                <a:gd name="T22" fmla="*/ 108 w 350"/>
                <a:gd name="T23" fmla="*/ 255 h 830"/>
                <a:gd name="T24" fmla="*/ 133 w 350"/>
                <a:gd name="T25" fmla="*/ 272 h 830"/>
                <a:gd name="T26" fmla="*/ 157 w 350"/>
                <a:gd name="T27" fmla="*/ 289 h 830"/>
                <a:gd name="T28" fmla="*/ 192 w 350"/>
                <a:gd name="T29" fmla="*/ 321 h 830"/>
                <a:gd name="T30" fmla="*/ 252 w 350"/>
                <a:gd name="T31" fmla="*/ 392 h 830"/>
                <a:gd name="T32" fmla="*/ 282 w 350"/>
                <a:gd name="T33" fmla="*/ 436 h 830"/>
                <a:gd name="T34" fmla="*/ 301 w 350"/>
                <a:gd name="T35" fmla="*/ 483 h 830"/>
                <a:gd name="T36" fmla="*/ 332 w 350"/>
                <a:gd name="T37" fmla="*/ 563 h 830"/>
                <a:gd name="T38" fmla="*/ 345 w 350"/>
                <a:gd name="T39" fmla="*/ 599 h 830"/>
                <a:gd name="T40" fmla="*/ 349 w 350"/>
                <a:gd name="T41" fmla="*/ 636 h 830"/>
                <a:gd name="T42" fmla="*/ 342 w 350"/>
                <a:gd name="T43" fmla="*/ 657 h 830"/>
                <a:gd name="T44" fmla="*/ 336 w 350"/>
                <a:gd name="T45" fmla="*/ 681 h 830"/>
                <a:gd name="T46" fmla="*/ 332 w 350"/>
                <a:gd name="T47" fmla="*/ 731 h 830"/>
                <a:gd name="T48" fmla="*/ 333 w 350"/>
                <a:gd name="T49" fmla="*/ 781 h 830"/>
                <a:gd name="T50" fmla="*/ 332 w 350"/>
                <a:gd name="T51" fmla="*/ 806 h 830"/>
                <a:gd name="T52" fmla="*/ 332 w 350"/>
                <a:gd name="T53" fmla="*/ 829 h 8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0"/>
                <a:gd name="T82" fmla="*/ 0 h 830"/>
                <a:gd name="T83" fmla="*/ 350 w 350"/>
                <a:gd name="T84" fmla="*/ 830 h 8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0" h="830">
                  <a:moveTo>
                    <a:pt x="183" y="0"/>
                  </a:moveTo>
                  <a:lnTo>
                    <a:pt x="133" y="24"/>
                  </a:lnTo>
                  <a:lnTo>
                    <a:pt x="98" y="38"/>
                  </a:lnTo>
                  <a:lnTo>
                    <a:pt x="63" y="57"/>
                  </a:lnTo>
                  <a:lnTo>
                    <a:pt x="22" y="91"/>
                  </a:lnTo>
                  <a:lnTo>
                    <a:pt x="2" y="111"/>
                  </a:lnTo>
                  <a:lnTo>
                    <a:pt x="0" y="133"/>
                  </a:lnTo>
                  <a:lnTo>
                    <a:pt x="5" y="161"/>
                  </a:lnTo>
                  <a:lnTo>
                    <a:pt x="20" y="179"/>
                  </a:lnTo>
                  <a:lnTo>
                    <a:pt x="40" y="196"/>
                  </a:lnTo>
                  <a:lnTo>
                    <a:pt x="71" y="223"/>
                  </a:lnTo>
                  <a:lnTo>
                    <a:pt x="108" y="255"/>
                  </a:lnTo>
                  <a:lnTo>
                    <a:pt x="133" y="272"/>
                  </a:lnTo>
                  <a:lnTo>
                    <a:pt x="157" y="289"/>
                  </a:lnTo>
                  <a:lnTo>
                    <a:pt x="192" y="321"/>
                  </a:lnTo>
                  <a:lnTo>
                    <a:pt x="252" y="392"/>
                  </a:lnTo>
                  <a:lnTo>
                    <a:pt x="282" y="436"/>
                  </a:lnTo>
                  <a:lnTo>
                    <a:pt x="301" y="483"/>
                  </a:lnTo>
                  <a:lnTo>
                    <a:pt x="332" y="563"/>
                  </a:lnTo>
                  <a:lnTo>
                    <a:pt x="345" y="599"/>
                  </a:lnTo>
                  <a:lnTo>
                    <a:pt x="349" y="636"/>
                  </a:lnTo>
                  <a:lnTo>
                    <a:pt x="342" y="657"/>
                  </a:lnTo>
                  <a:lnTo>
                    <a:pt x="336" y="681"/>
                  </a:lnTo>
                  <a:lnTo>
                    <a:pt x="332" y="731"/>
                  </a:lnTo>
                  <a:lnTo>
                    <a:pt x="333" y="781"/>
                  </a:lnTo>
                  <a:lnTo>
                    <a:pt x="332" y="806"/>
                  </a:lnTo>
                  <a:lnTo>
                    <a:pt x="332" y="829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5" name="Freeform 10"/>
            <p:cNvSpPr>
              <a:spLocks/>
            </p:cNvSpPr>
            <p:nvPr/>
          </p:nvSpPr>
          <p:spPr bwMode="auto">
            <a:xfrm>
              <a:off x="4603" y="1986"/>
              <a:ext cx="312" cy="895"/>
            </a:xfrm>
            <a:custGeom>
              <a:avLst/>
              <a:gdLst>
                <a:gd name="T0" fmla="*/ 0 w 312"/>
                <a:gd name="T1" fmla="*/ 11 h 895"/>
                <a:gd name="T2" fmla="*/ 27 w 312"/>
                <a:gd name="T3" fmla="*/ 0 h 895"/>
                <a:gd name="T4" fmla="*/ 40 w 312"/>
                <a:gd name="T5" fmla="*/ 4 h 895"/>
                <a:gd name="T6" fmla="*/ 59 w 312"/>
                <a:gd name="T7" fmla="*/ 14 h 895"/>
                <a:gd name="T8" fmla="*/ 106 w 312"/>
                <a:gd name="T9" fmla="*/ 43 h 895"/>
                <a:gd name="T10" fmla="*/ 138 w 312"/>
                <a:gd name="T11" fmla="*/ 81 h 895"/>
                <a:gd name="T12" fmla="*/ 154 w 312"/>
                <a:gd name="T13" fmla="*/ 100 h 895"/>
                <a:gd name="T14" fmla="*/ 163 w 312"/>
                <a:gd name="T15" fmla="*/ 123 h 895"/>
                <a:gd name="T16" fmla="*/ 192 w 312"/>
                <a:gd name="T17" fmla="*/ 197 h 895"/>
                <a:gd name="T18" fmla="*/ 205 w 312"/>
                <a:gd name="T19" fmla="*/ 242 h 895"/>
                <a:gd name="T20" fmla="*/ 215 w 312"/>
                <a:gd name="T21" fmla="*/ 288 h 895"/>
                <a:gd name="T22" fmla="*/ 243 w 312"/>
                <a:gd name="T23" fmla="*/ 363 h 895"/>
                <a:gd name="T24" fmla="*/ 256 w 312"/>
                <a:gd name="T25" fmla="*/ 398 h 895"/>
                <a:gd name="T26" fmla="*/ 269 w 312"/>
                <a:gd name="T27" fmla="*/ 422 h 895"/>
                <a:gd name="T28" fmla="*/ 279 w 312"/>
                <a:gd name="T29" fmla="*/ 447 h 895"/>
                <a:gd name="T30" fmla="*/ 297 w 312"/>
                <a:gd name="T31" fmla="*/ 506 h 895"/>
                <a:gd name="T32" fmla="*/ 305 w 312"/>
                <a:gd name="T33" fmla="*/ 544 h 895"/>
                <a:gd name="T34" fmla="*/ 309 w 312"/>
                <a:gd name="T35" fmla="*/ 580 h 895"/>
                <a:gd name="T36" fmla="*/ 311 w 312"/>
                <a:gd name="T37" fmla="*/ 640 h 895"/>
                <a:gd name="T38" fmla="*/ 308 w 312"/>
                <a:gd name="T39" fmla="*/ 697 h 895"/>
                <a:gd name="T40" fmla="*/ 298 w 312"/>
                <a:gd name="T41" fmla="*/ 731 h 895"/>
                <a:gd name="T42" fmla="*/ 290 w 312"/>
                <a:gd name="T43" fmla="*/ 766 h 895"/>
                <a:gd name="T44" fmla="*/ 284 w 312"/>
                <a:gd name="T45" fmla="*/ 823 h 895"/>
                <a:gd name="T46" fmla="*/ 284 w 312"/>
                <a:gd name="T47" fmla="*/ 860 h 895"/>
                <a:gd name="T48" fmla="*/ 288 w 312"/>
                <a:gd name="T49" fmla="*/ 894 h 8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895"/>
                <a:gd name="T77" fmla="*/ 312 w 312"/>
                <a:gd name="T78" fmla="*/ 895 h 8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895">
                  <a:moveTo>
                    <a:pt x="0" y="11"/>
                  </a:moveTo>
                  <a:lnTo>
                    <a:pt x="27" y="0"/>
                  </a:lnTo>
                  <a:lnTo>
                    <a:pt x="40" y="4"/>
                  </a:lnTo>
                  <a:lnTo>
                    <a:pt x="59" y="14"/>
                  </a:lnTo>
                  <a:lnTo>
                    <a:pt x="106" y="43"/>
                  </a:lnTo>
                  <a:lnTo>
                    <a:pt x="138" y="81"/>
                  </a:lnTo>
                  <a:lnTo>
                    <a:pt x="154" y="100"/>
                  </a:lnTo>
                  <a:lnTo>
                    <a:pt x="163" y="123"/>
                  </a:lnTo>
                  <a:lnTo>
                    <a:pt x="192" y="197"/>
                  </a:lnTo>
                  <a:lnTo>
                    <a:pt x="205" y="242"/>
                  </a:lnTo>
                  <a:lnTo>
                    <a:pt x="215" y="288"/>
                  </a:lnTo>
                  <a:lnTo>
                    <a:pt x="243" y="363"/>
                  </a:lnTo>
                  <a:lnTo>
                    <a:pt x="256" y="398"/>
                  </a:lnTo>
                  <a:lnTo>
                    <a:pt x="269" y="422"/>
                  </a:lnTo>
                  <a:lnTo>
                    <a:pt x="279" y="447"/>
                  </a:lnTo>
                  <a:lnTo>
                    <a:pt x="297" y="506"/>
                  </a:lnTo>
                  <a:lnTo>
                    <a:pt x="305" y="544"/>
                  </a:lnTo>
                  <a:lnTo>
                    <a:pt x="309" y="580"/>
                  </a:lnTo>
                  <a:lnTo>
                    <a:pt x="311" y="640"/>
                  </a:lnTo>
                  <a:lnTo>
                    <a:pt x="308" y="697"/>
                  </a:lnTo>
                  <a:lnTo>
                    <a:pt x="298" y="731"/>
                  </a:lnTo>
                  <a:lnTo>
                    <a:pt x="290" y="766"/>
                  </a:lnTo>
                  <a:lnTo>
                    <a:pt x="284" y="823"/>
                  </a:lnTo>
                  <a:lnTo>
                    <a:pt x="284" y="860"/>
                  </a:lnTo>
                  <a:lnTo>
                    <a:pt x="288" y="894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6" name="Freeform 11"/>
            <p:cNvSpPr>
              <a:spLocks/>
            </p:cNvSpPr>
            <p:nvPr/>
          </p:nvSpPr>
          <p:spPr bwMode="auto">
            <a:xfrm>
              <a:off x="4618" y="1805"/>
              <a:ext cx="147" cy="227"/>
            </a:xfrm>
            <a:custGeom>
              <a:avLst/>
              <a:gdLst>
                <a:gd name="T0" fmla="*/ 0 w 147"/>
                <a:gd name="T1" fmla="*/ 0 h 227"/>
                <a:gd name="T2" fmla="*/ 29 w 147"/>
                <a:gd name="T3" fmla="*/ 28 h 227"/>
                <a:gd name="T4" fmla="*/ 49 w 147"/>
                <a:gd name="T5" fmla="*/ 47 h 227"/>
                <a:gd name="T6" fmla="*/ 68 w 147"/>
                <a:gd name="T7" fmla="*/ 66 h 227"/>
                <a:gd name="T8" fmla="*/ 93 w 147"/>
                <a:gd name="T9" fmla="*/ 100 h 227"/>
                <a:gd name="T10" fmla="*/ 109 w 147"/>
                <a:gd name="T11" fmla="*/ 121 h 227"/>
                <a:gd name="T12" fmla="*/ 118 w 147"/>
                <a:gd name="T13" fmla="*/ 143 h 227"/>
                <a:gd name="T14" fmla="*/ 134 w 147"/>
                <a:gd name="T15" fmla="*/ 177 h 227"/>
                <a:gd name="T16" fmla="*/ 138 w 147"/>
                <a:gd name="T17" fmla="*/ 201 h 227"/>
                <a:gd name="T18" fmla="*/ 146 w 147"/>
                <a:gd name="T19" fmla="*/ 226 h 2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227"/>
                <a:gd name="T32" fmla="*/ 147 w 147"/>
                <a:gd name="T33" fmla="*/ 227 h 2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227">
                  <a:moveTo>
                    <a:pt x="0" y="0"/>
                  </a:moveTo>
                  <a:lnTo>
                    <a:pt x="29" y="28"/>
                  </a:lnTo>
                  <a:lnTo>
                    <a:pt x="49" y="47"/>
                  </a:lnTo>
                  <a:lnTo>
                    <a:pt x="68" y="66"/>
                  </a:lnTo>
                  <a:lnTo>
                    <a:pt x="93" y="100"/>
                  </a:lnTo>
                  <a:lnTo>
                    <a:pt x="109" y="121"/>
                  </a:lnTo>
                  <a:lnTo>
                    <a:pt x="118" y="143"/>
                  </a:lnTo>
                  <a:lnTo>
                    <a:pt x="134" y="177"/>
                  </a:lnTo>
                  <a:lnTo>
                    <a:pt x="138" y="201"/>
                  </a:lnTo>
                  <a:lnTo>
                    <a:pt x="146" y="226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7" name="Freeform 12"/>
            <p:cNvSpPr>
              <a:spLocks/>
            </p:cNvSpPr>
            <p:nvPr/>
          </p:nvSpPr>
          <p:spPr bwMode="auto">
            <a:xfrm>
              <a:off x="4096" y="1736"/>
              <a:ext cx="517" cy="841"/>
            </a:xfrm>
            <a:custGeom>
              <a:avLst/>
              <a:gdLst>
                <a:gd name="T0" fmla="*/ 516 w 517"/>
                <a:gd name="T1" fmla="*/ 74 h 841"/>
                <a:gd name="T2" fmla="*/ 500 w 517"/>
                <a:gd name="T3" fmla="*/ 78 h 841"/>
                <a:gd name="T4" fmla="*/ 482 w 517"/>
                <a:gd name="T5" fmla="*/ 80 h 841"/>
                <a:gd name="T6" fmla="*/ 436 w 517"/>
                <a:gd name="T7" fmla="*/ 76 h 841"/>
                <a:gd name="T8" fmla="*/ 420 w 517"/>
                <a:gd name="T9" fmla="*/ 71 h 841"/>
                <a:gd name="T10" fmla="*/ 391 w 517"/>
                <a:gd name="T11" fmla="*/ 64 h 841"/>
                <a:gd name="T12" fmla="*/ 372 w 517"/>
                <a:gd name="T13" fmla="*/ 57 h 841"/>
                <a:gd name="T14" fmla="*/ 356 w 517"/>
                <a:gd name="T15" fmla="*/ 50 h 841"/>
                <a:gd name="T16" fmla="*/ 314 w 517"/>
                <a:gd name="T17" fmla="*/ 35 h 841"/>
                <a:gd name="T18" fmla="*/ 274 w 517"/>
                <a:gd name="T19" fmla="*/ 22 h 841"/>
                <a:gd name="T20" fmla="*/ 226 w 517"/>
                <a:gd name="T21" fmla="*/ 7 h 841"/>
                <a:gd name="T22" fmla="*/ 191 w 517"/>
                <a:gd name="T23" fmla="*/ 0 h 841"/>
                <a:gd name="T24" fmla="*/ 180 w 517"/>
                <a:gd name="T25" fmla="*/ 11 h 841"/>
                <a:gd name="T26" fmla="*/ 162 w 517"/>
                <a:gd name="T27" fmla="*/ 27 h 841"/>
                <a:gd name="T28" fmla="*/ 129 w 517"/>
                <a:gd name="T29" fmla="*/ 45 h 841"/>
                <a:gd name="T30" fmla="*/ 103 w 517"/>
                <a:gd name="T31" fmla="*/ 53 h 841"/>
                <a:gd name="T32" fmla="*/ 81 w 517"/>
                <a:gd name="T33" fmla="*/ 62 h 841"/>
                <a:gd name="T34" fmla="*/ 60 w 517"/>
                <a:gd name="T35" fmla="*/ 84 h 841"/>
                <a:gd name="T36" fmla="*/ 54 w 517"/>
                <a:gd name="T37" fmla="*/ 102 h 841"/>
                <a:gd name="T38" fmla="*/ 57 w 517"/>
                <a:gd name="T39" fmla="*/ 116 h 841"/>
                <a:gd name="T40" fmla="*/ 60 w 517"/>
                <a:gd name="T41" fmla="*/ 130 h 841"/>
                <a:gd name="T42" fmla="*/ 54 w 517"/>
                <a:gd name="T43" fmla="*/ 147 h 841"/>
                <a:gd name="T44" fmla="*/ 45 w 517"/>
                <a:gd name="T45" fmla="*/ 152 h 841"/>
                <a:gd name="T46" fmla="*/ 35 w 517"/>
                <a:gd name="T47" fmla="*/ 158 h 841"/>
                <a:gd name="T48" fmla="*/ 18 w 517"/>
                <a:gd name="T49" fmla="*/ 175 h 841"/>
                <a:gd name="T50" fmla="*/ 9 w 517"/>
                <a:gd name="T51" fmla="*/ 198 h 841"/>
                <a:gd name="T52" fmla="*/ 0 w 517"/>
                <a:gd name="T53" fmla="*/ 218 h 841"/>
                <a:gd name="T54" fmla="*/ 0 w 517"/>
                <a:gd name="T55" fmla="*/ 241 h 841"/>
                <a:gd name="T56" fmla="*/ 7 w 517"/>
                <a:gd name="T57" fmla="*/ 264 h 841"/>
                <a:gd name="T58" fmla="*/ 14 w 517"/>
                <a:gd name="T59" fmla="*/ 274 h 841"/>
                <a:gd name="T60" fmla="*/ 19 w 517"/>
                <a:gd name="T61" fmla="*/ 290 h 841"/>
                <a:gd name="T62" fmla="*/ 22 w 517"/>
                <a:gd name="T63" fmla="*/ 309 h 841"/>
                <a:gd name="T64" fmla="*/ 36 w 517"/>
                <a:gd name="T65" fmla="*/ 382 h 841"/>
                <a:gd name="T66" fmla="*/ 56 w 517"/>
                <a:gd name="T67" fmla="*/ 454 h 841"/>
                <a:gd name="T68" fmla="*/ 74 w 517"/>
                <a:gd name="T69" fmla="*/ 507 h 841"/>
                <a:gd name="T70" fmla="*/ 93 w 517"/>
                <a:gd name="T71" fmla="*/ 549 h 841"/>
                <a:gd name="T72" fmla="*/ 110 w 517"/>
                <a:gd name="T73" fmla="*/ 583 h 841"/>
                <a:gd name="T74" fmla="*/ 123 w 517"/>
                <a:gd name="T75" fmla="*/ 618 h 841"/>
                <a:gd name="T76" fmla="*/ 135 w 517"/>
                <a:gd name="T77" fmla="*/ 659 h 841"/>
                <a:gd name="T78" fmla="*/ 143 w 517"/>
                <a:gd name="T79" fmla="*/ 710 h 841"/>
                <a:gd name="T80" fmla="*/ 147 w 517"/>
                <a:gd name="T81" fmla="*/ 782 h 841"/>
                <a:gd name="T82" fmla="*/ 144 w 517"/>
                <a:gd name="T83" fmla="*/ 798 h 841"/>
                <a:gd name="T84" fmla="*/ 137 w 517"/>
                <a:gd name="T85" fmla="*/ 807 h 841"/>
                <a:gd name="T86" fmla="*/ 134 w 517"/>
                <a:gd name="T87" fmla="*/ 817 h 841"/>
                <a:gd name="T88" fmla="*/ 135 w 517"/>
                <a:gd name="T89" fmla="*/ 832 h 841"/>
                <a:gd name="T90" fmla="*/ 141 w 517"/>
                <a:gd name="T91" fmla="*/ 840 h 8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7"/>
                <a:gd name="T139" fmla="*/ 0 h 841"/>
                <a:gd name="T140" fmla="*/ 517 w 517"/>
                <a:gd name="T141" fmla="*/ 841 h 8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7" h="841">
                  <a:moveTo>
                    <a:pt x="516" y="74"/>
                  </a:moveTo>
                  <a:lnTo>
                    <a:pt x="500" y="78"/>
                  </a:lnTo>
                  <a:lnTo>
                    <a:pt x="482" y="80"/>
                  </a:lnTo>
                  <a:lnTo>
                    <a:pt x="436" y="76"/>
                  </a:lnTo>
                  <a:lnTo>
                    <a:pt x="420" y="71"/>
                  </a:lnTo>
                  <a:lnTo>
                    <a:pt x="391" y="64"/>
                  </a:lnTo>
                  <a:lnTo>
                    <a:pt x="372" y="57"/>
                  </a:lnTo>
                  <a:lnTo>
                    <a:pt x="356" y="50"/>
                  </a:lnTo>
                  <a:lnTo>
                    <a:pt x="314" y="35"/>
                  </a:lnTo>
                  <a:lnTo>
                    <a:pt x="274" y="22"/>
                  </a:lnTo>
                  <a:lnTo>
                    <a:pt x="226" y="7"/>
                  </a:lnTo>
                  <a:lnTo>
                    <a:pt x="191" y="0"/>
                  </a:lnTo>
                  <a:lnTo>
                    <a:pt x="180" y="11"/>
                  </a:lnTo>
                  <a:lnTo>
                    <a:pt x="162" y="27"/>
                  </a:lnTo>
                  <a:lnTo>
                    <a:pt x="129" y="45"/>
                  </a:lnTo>
                  <a:lnTo>
                    <a:pt x="103" y="53"/>
                  </a:lnTo>
                  <a:lnTo>
                    <a:pt x="81" y="62"/>
                  </a:lnTo>
                  <a:lnTo>
                    <a:pt x="60" y="84"/>
                  </a:lnTo>
                  <a:lnTo>
                    <a:pt x="54" y="102"/>
                  </a:lnTo>
                  <a:lnTo>
                    <a:pt x="57" y="116"/>
                  </a:lnTo>
                  <a:lnTo>
                    <a:pt x="60" y="130"/>
                  </a:lnTo>
                  <a:lnTo>
                    <a:pt x="54" y="147"/>
                  </a:lnTo>
                  <a:lnTo>
                    <a:pt x="45" y="152"/>
                  </a:lnTo>
                  <a:lnTo>
                    <a:pt x="35" y="158"/>
                  </a:lnTo>
                  <a:lnTo>
                    <a:pt x="18" y="175"/>
                  </a:lnTo>
                  <a:lnTo>
                    <a:pt x="9" y="198"/>
                  </a:lnTo>
                  <a:lnTo>
                    <a:pt x="0" y="218"/>
                  </a:lnTo>
                  <a:lnTo>
                    <a:pt x="0" y="241"/>
                  </a:lnTo>
                  <a:lnTo>
                    <a:pt x="7" y="264"/>
                  </a:lnTo>
                  <a:lnTo>
                    <a:pt x="14" y="274"/>
                  </a:lnTo>
                  <a:lnTo>
                    <a:pt x="19" y="290"/>
                  </a:lnTo>
                  <a:lnTo>
                    <a:pt x="22" y="309"/>
                  </a:lnTo>
                  <a:lnTo>
                    <a:pt x="36" y="382"/>
                  </a:lnTo>
                  <a:lnTo>
                    <a:pt x="56" y="454"/>
                  </a:lnTo>
                  <a:lnTo>
                    <a:pt x="74" y="507"/>
                  </a:lnTo>
                  <a:lnTo>
                    <a:pt x="93" y="549"/>
                  </a:lnTo>
                  <a:lnTo>
                    <a:pt x="110" y="583"/>
                  </a:lnTo>
                  <a:lnTo>
                    <a:pt x="123" y="618"/>
                  </a:lnTo>
                  <a:lnTo>
                    <a:pt x="135" y="659"/>
                  </a:lnTo>
                  <a:lnTo>
                    <a:pt x="143" y="710"/>
                  </a:lnTo>
                  <a:lnTo>
                    <a:pt x="147" y="782"/>
                  </a:lnTo>
                  <a:lnTo>
                    <a:pt x="144" y="798"/>
                  </a:lnTo>
                  <a:lnTo>
                    <a:pt x="137" y="807"/>
                  </a:lnTo>
                  <a:lnTo>
                    <a:pt x="134" y="817"/>
                  </a:lnTo>
                  <a:lnTo>
                    <a:pt x="135" y="832"/>
                  </a:lnTo>
                  <a:lnTo>
                    <a:pt x="141" y="84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8" name="Freeform 13"/>
            <p:cNvSpPr>
              <a:spLocks/>
            </p:cNvSpPr>
            <p:nvPr/>
          </p:nvSpPr>
          <p:spPr bwMode="auto">
            <a:xfrm>
              <a:off x="4601" y="2330"/>
              <a:ext cx="41" cy="402"/>
            </a:xfrm>
            <a:custGeom>
              <a:avLst/>
              <a:gdLst>
                <a:gd name="T0" fmla="*/ 28 w 41"/>
                <a:gd name="T1" fmla="*/ 0 h 402"/>
                <a:gd name="T2" fmla="*/ 18 w 41"/>
                <a:gd name="T3" fmla="*/ 28 h 402"/>
                <a:gd name="T4" fmla="*/ 11 w 41"/>
                <a:gd name="T5" fmla="*/ 45 h 402"/>
                <a:gd name="T6" fmla="*/ 1 w 41"/>
                <a:gd name="T7" fmla="*/ 96 h 402"/>
                <a:gd name="T8" fmla="*/ 0 w 41"/>
                <a:gd name="T9" fmla="*/ 128 h 402"/>
                <a:gd name="T10" fmla="*/ 2 w 41"/>
                <a:gd name="T11" fmla="*/ 148 h 402"/>
                <a:gd name="T12" fmla="*/ 6 w 41"/>
                <a:gd name="T13" fmla="*/ 168 h 402"/>
                <a:gd name="T14" fmla="*/ 9 w 41"/>
                <a:gd name="T15" fmla="*/ 199 h 402"/>
                <a:gd name="T16" fmla="*/ 9 w 41"/>
                <a:gd name="T17" fmla="*/ 226 h 402"/>
                <a:gd name="T18" fmla="*/ 6 w 41"/>
                <a:gd name="T19" fmla="*/ 244 h 402"/>
                <a:gd name="T20" fmla="*/ 5 w 41"/>
                <a:gd name="T21" fmla="*/ 259 h 402"/>
                <a:gd name="T22" fmla="*/ 10 w 41"/>
                <a:gd name="T23" fmla="*/ 285 h 402"/>
                <a:gd name="T24" fmla="*/ 20 w 41"/>
                <a:gd name="T25" fmla="*/ 310 h 402"/>
                <a:gd name="T26" fmla="*/ 32 w 41"/>
                <a:gd name="T27" fmla="*/ 337 h 402"/>
                <a:gd name="T28" fmla="*/ 37 w 41"/>
                <a:gd name="T29" fmla="*/ 370 h 402"/>
                <a:gd name="T30" fmla="*/ 40 w 41"/>
                <a:gd name="T31" fmla="*/ 401 h 4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402"/>
                <a:gd name="T50" fmla="*/ 41 w 41"/>
                <a:gd name="T51" fmla="*/ 402 h 4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402">
                  <a:moveTo>
                    <a:pt x="28" y="0"/>
                  </a:moveTo>
                  <a:lnTo>
                    <a:pt x="18" y="28"/>
                  </a:lnTo>
                  <a:lnTo>
                    <a:pt x="11" y="45"/>
                  </a:lnTo>
                  <a:lnTo>
                    <a:pt x="1" y="96"/>
                  </a:lnTo>
                  <a:lnTo>
                    <a:pt x="0" y="128"/>
                  </a:lnTo>
                  <a:lnTo>
                    <a:pt x="2" y="148"/>
                  </a:lnTo>
                  <a:lnTo>
                    <a:pt x="6" y="168"/>
                  </a:lnTo>
                  <a:lnTo>
                    <a:pt x="9" y="199"/>
                  </a:lnTo>
                  <a:lnTo>
                    <a:pt x="9" y="226"/>
                  </a:lnTo>
                  <a:lnTo>
                    <a:pt x="6" y="244"/>
                  </a:lnTo>
                  <a:lnTo>
                    <a:pt x="5" y="259"/>
                  </a:lnTo>
                  <a:lnTo>
                    <a:pt x="10" y="285"/>
                  </a:lnTo>
                  <a:lnTo>
                    <a:pt x="20" y="310"/>
                  </a:lnTo>
                  <a:lnTo>
                    <a:pt x="32" y="337"/>
                  </a:lnTo>
                  <a:lnTo>
                    <a:pt x="37" y="370"/>
                  </a:lnTo>
                  <a:lnTo>
                    <a:pt x="40" y="401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332538" y="609600"/>
            <a:ext cx="1960562" cy="2286000"/>
            <a:chOff x="3989" y="384"/>
            <a:chExt cx="1235" cy="1440"/>
          </a:xfrm>
        </p:grpSpPr>
        <p:sp>
          <p:nvSpPr>
            <p:cNvPr id="57381" name="Freeform 15"/>
            <p:cNvSpPr>
              <a:spLocks/>
            </p:cNvSpPr>
            <p:nvPr/>
          </p:nvSpPr>
          <p:spPr bwMode="auto">
            <a:xfrm>
              <a:off x="3989" y="1270"/>
              <a:ext cx="659" cy="554"/>
            </a:xfrm>
            <a:custGeom>
              <a:avLst/>
              <a:gdLst>
                <a:gd name="T0" fmla="*/ 111 w 659"/>
                <a:gd name="T1" fmla="*/ 0 h 554"/>
                <a:gd name="T2" fmla="*/ 92 w 659"/>
                <a:gd name="T3" fmla="*/ 6 h 554"/>
                <a:gd name="T4" fmla="*/ 75 w 659"/>
                <a:gd name="T5" fmla="*/ 16 h 554"/>
                <a:gd name="T6" fmla="*/ 47 w 659"/>
                <a:gd name="T7" fmla="*/ 40 h 554"/>
                <a:gd name="T8" fmla="*/ 30 w 659"/>
                <a:gd name="T9" fmla="*/ 72 h 554"/>
                <a:gd name="T10" fmla="*/ 13 w 659"/>
                <a:gd name="T11" fmla="*/ 106 h 554"/>
                <a:gd name="T12" fmla="*/ 3 w 659"/>
                <a:gd name="T13" fmla="*/ 144 h 554"/>
                <a:gd name="T14" fmla="*/ 0 w 659"/>
                <a:gd name="T15" fmla="*/ 165 h 554"/>
                <a:gd name="T16" fmla="*/ 0 w 659"/>
                <a:gd name="T17" fmla="*/ 202 h 554"/>
                <a:gd name="T18" fmla="*/ 3 w 659"/>
                <a:gd name="T19" fmla="*/ 243 h 554"/>
                <a:gd name="T20" fmla="*/ 1 w 659"/>
                <a:gd name="T21" fmla="*/ 258 h 554"/>
                <a:gd name="T22" fmla="*/ 5 w 659"/>
                <a:gd name="T23" fmla="*/ 273 h 554"/>
                <a:gd name="T24" fmla="*/ 18 w 659"/>
                <a:gd name="T25" fmla="*/ 298 h 554"/>
                <a:gd name="T26" fmla="*/ 32 w 659"/>
                <a:gd name="T27" fmla="*/ 314 h 554"/>
                <a:gd name="T28" fmla="*/ 51 w 659"/>
                <a:gd name="T29" fmla="*/ 329 h 554"/>
                <a:gd name="T30" fmla="*/ 77 w 659"/>
                <a:gd name="T31" fmla="*/ 355 h 554"/>
                <a:gd name="T32" fmla="*/ 94 w 659"/>
                <a:gd name="T33" fmla="*/ 375 h 554"/>
                <a:gd name="T34" fmla="*/ 103 w 659"/>
                <a:gd name="T35" fmla="*/ 387 h 554"/>
                <a:gd name="T36" fmla="*/ 138 w 659"/>
                <a:gd name="T37" fmla="*/ 415 h 554"/>
                <a:gd name="T38" fmla="*/ 162 w 659"/>
                <a:gd name="T39" fmla="*/ 432 h 554"/>
                <a:gd name="T40" fmla="*/ 181 w 659"/>
                <a:gd name="T41" fmla="*/ 441 h 554"/>
                <a:gd name="T42" fmla="*/ 200 w 659"/>
                <a:gd name="T43" fmla="*/ 450 h 554"/>
                <a:gd name="T44" fmla="*/ 230 w 659"/>
                <a:gd name="T45" fmla="*/ 464 h 554"/>
                <a:gd name="T46" fmla="*/ 300 w 659"/>
                <a:gd name="T47" fmla="*/ 500 h 554"/>
                <a:gd name="T48" fmla="*/ 329 w 659"/>
                <a:gd name="T49" fmla="*/ 515 h 554"/>
                <a:gd name="T50" fmla="*/ 359 w 659"/>
                <a:gd name="T51" fmla="*/ 527 h 554"/>
                <a:gd name="T52" fmla="*/ 404 w 659"/>
                <a:gd name="T53" fmla="*/ 543 h 554"/>
                <a:gd name="T54" fmla="*/ 432 w 659"/>
                <a:gd name="T55" fmla="*/ 550 h 554"/>
                <a:gd name="T56" fmla="*/ 459 w 659"/>
                <a:gd name="T57" fmla="*/ 553 h 554"/>
                <a:gd name="T58" fmla="*/ 497 w 659"/>
                <a:gd name="T59" fmla="*/ 551 h 554"/>
                <a:gd name="T60" fmla="*/ 550 w 659"/>
                <a:gd name="T61" fmla="*/ 548 h 554"/>
                <a:gd name="T62" fmla="*/ 578 w 659"/>
                <a:gd name="T63" fmla="*/ 541 h 554"/>
                <a:gd name="T64" fmla="*/ 599 w 659"/>
                <a:gd name="T65" fmla="*/ 527 h 554"/>
                <a:gd name="T66" fmla="*/ 625 w 659"/>
                <a:gd name="T67" fmla="*/ 502 h 554"/>
                <a:gd name="T68" fmla="*/ 648 w 659"/>
                <a:gd name="T69" fmla="*/ 477 h 554"/>
                <a:gd name="T70" fmla="*/ 658 w 659"/>
                <a:gd name="T71" fmla="*/ 458 h 554"/>
                <a:gd name="T72" fmla="*/ 658 w 659"/>
                <a:gd name="T73" fmla="*/ 436 h 554"/>
                <a:gd name="T74" fmla="*/ 652 w 659"/>
                <a:gd name="T75" fmla="*/ 398 h 554"/>
                <a:gd name="T76" fmla="*/ 644 w 659"/>
                <a:gd name="T77" fmla="*/ 382 h 554"/>
                <a:gd name="T78" fmla="*/ 633 w 659"/>
                <a:gd name="T79" fmla="*/ 365 h 554"/>
                <a:gd name="T80" fmla="*/ 616 w 659"/>
                <a:gd name="T81" fmla="*/ 323 h 554"/>
                <a:gd name="T82" fmla="*/ 597 w 659"/>
                <a:gd name="T83" fmla="*/ 283 h 554"/>
                <a:gd name="T84" fmla="*/ 574 w 659"/>
                <a:gd name="T85" fmla="*/ 238 h 5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554"/>
                <a:gd name="T131" fmla="*/ 659 w 659"/>
                <a:gd name="T132" fmla="*/ 554 h 5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554">
                  <a:moveTo>
                    <a:pt x="111" y="0"/>
                  </a:moveTo>
                  <a:lnTo>
                    <a:pt x="92" y="6"/>
                  </a:lnTo>
                  <a:lnTo>
                    <a:pt x="75" y="16"/>
                  </a:lnTo>
                  <a:lnTo>
                    <a:pt x="47" y="40"/>
                  </a:lnTo>
                  <a:lnTo>
                    <a:pt x="30" y="72"/>
                  </a:lnTo>
                  <a:lnTo>
                    <a:pt x="13" y="106"/>
                  </a:lnTo>
                  <a:lnTo>
                    <a:pt x="3" y="144"/>
                  </a:lnTo>
                  <a:lnTo>
                    <a:pt x="0" y="165"/>
                  </a:lnTo>
                  <a:lnTo>
                    <a:pt x="0" y="202"/>
                  </a:lnTo>
                  <a:lnTo>
                    <a:pt x="3" y="243"/>
                  </a:lnTo>
                  <a:lnTo>
                    <a:pt x="1" y="258"/>
                  </a:lnTo>
                  <a:lnTo>
                    <a:pt x="5" y="273"/>
                  </a:lnTo>
                  <a:lnTo>
                    <a:pt x="18" y="298"/>
                  </a:lnTo>
                  <a:lnTo>
                    <a:pt x="32" y="314"/>
                  </a:lnTo>
                  <a:lnTo>
                    <a:pt x="51" y="329"/>
                  </a:lnTo>
                  <a:lnTo>
                    <a:pt x="77" y="355"/>
                  </a:lnTo>
                  <a:lnTo>
                    <a:pt x="94" y="375"/>
                  </a:lnTo>
                  <a:lnTo>
                    <a:pt x="103" y="387"/>
                  </a:lnTo>
                  <a:lnTo>
                    <a:pt x="138" y="415"/>
                  </a:lnTo>
                  <a:lnTo>
                    <a:pt x="162" y="432"/>
                  </a:lnTo>
                  <a:lnTo>
                    <a:pt x="181" y="441"/>
                  </a:lnTo>
                  <a:lnTo>
                    <a:pt x="200" y="450"/>
                  </a:lnTo>
                  <a:lnTo>
                    <a:pt x="230" y="464"/>
                  </a:lnTo>
                  <a:lnTo>
                    <a:pt x="300" y="500"/>
                  </a:lnTo>
                  <a:lnTo>
                    <a:pt x="329" y="515"/>
                  </a:lnTo>
                  <a:lnTo>
                    <a:pt x="359" y="527"/>
                  </a:lnTo>
                  <a:lnTo>
                    <a:pt x="404" y="543"/>
                  </a:lnTo>
                  <a:lnTo>
                    <a:pt x="432" y="550"/>
                  </a:lnTo>
                  <a:lnTo>
                    <a:pt x="459" y="553"/>
                  </a:lnTo>
                  <a:lnTo>
                    <a:pt x="497" y="551"/>
                  </a:lnTo>
                  <a:lnTo>
                    <a:pt x="550" y="548"/>
                  </a:lnTo>
                  <a:lnTo>
                    <a:pt x="578" y="541"/>
                  </a:lnTo>
                  <a:lnTo>
                    <a:pt x="599" y="527"/>
                  </a:lnTo>
                  <a:lnTo>
                    <a:pt x="625" y="502"/>
                  </a:lnTo>
                  <a:lnTo>
                    <a:pt x="648" y="477"/>
                  </a:lnTo>
                  <a:lnTo>
                    <a:pt x="658" y="458"/>
                  </a:lnTo>
                  <a:lnTo>
                    <a:pt x="658" y="436"/>
                  </a:lnTo>
                  <a:lnTo>
                    <a:pt x="652" y="398"/>
                  </a:lnTo>
                  <a:lnTo>
                    <a:pt x="644" y="382"/>
                  </a:lnTo>
                  <a:lnTo>
                    <a:pt x="633" y="365"/>
                  </a:lnTo>
                  <a:lnTo>
                    <a:pt x="616" y="323"/>
                  </a:lnTo>
                  <a:lnTo>
                    <a:pt x="597" y="283"/>
                  </a:lnTo>
                  <a:lnTo>
                    <a:pt x="574" y="23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2" name="Freeform 16"/>
            <p:cNvSpPr>
              <a:spLocks/>
            </p:cNvSpPr>
            <p:nvPr/>
          </p:nvSpPr>
          <p:spPr bwMode="auto">
            <a:xfrm>
              <a:off x="4046" y="384"/>
              <a:ext cx="903" cy="921"/>
            </a:xfrm>
            <a:custGeom>
              <a:avLst/>
              <a:gdLst>
                <a:gd name="T0" fmla="*/ 0 w 903"/>
                <a:gd name="T1" fmla="*/ 920 h 921"/>
                <a:gd name="T2" fmla="*/ 43 w 903"/>
                <a:gd name="T3" fmla="*/ 893 h 921"/>
                <a:gd name="T4" fmla="*/ 98 w 903"/>
                <a:gd name="T5" fmla="*/ 867 h 921"/>
                <a:gd name="T6" fmla="*/ 134 w 903"/>
                <a:gd name="T7" fmla="*/ 853 h 921"/>
                <a:gd name="T8" fmla="*/ 170 w 903"/>
                <a:gd name="T9" fmla="*/ 840 h 921"/>
                <a:gd name="T10" fmla="*/ 228 w 903"/>
                <a:gd name="T11" fmla="*/ 817 h 921"/>
                <a:gd name="T12" fmla="*/ 262 w 903"/>
                <a:gd name="T13" fmla="*/ 803 h 921"/>
                <a:gd name="T14" fmla="*/ 294 w 903"/>
                <a:gd name="T15" fmla="*/ 786 h 921"/>
                <a:gd name="T16" fmla="*/ 349 w 903"/>
                <a:gd name="T17" fmla="*/ 756 h 921"/>
                <a:gd name="T18" fmla="*/ 397 w 903"/>
                <a:gd name="T19" fmla="*/ 721 h 921"/>
                <a:gd name="T20" fmla="*/ 423 w 903"/>
                <a:gd name="T21" fmla="*/ 694 h 921"/>
                <a:gd name="T22" fmla="*/ 450 w 903"/>
                <a:gd name="T23" fmla="*/ 669 h 921"/>
                <a:gd name="T24" fmla="*/ 465 w 903"/>
                <a:gd name="T25" fmla="*/ 660 h 921"/>
                <a:gd name="T26" fmla="*/ 480 w 903"/>
                <a:gd name="T27" fmla="*/ 650 h 921"/>
                <a:gd name="T28" fmla="*/ 506 w 903"/>
                <a:gd name="T29" fmla="*/ 618 h 921"/>
                <a:gd name="T30" fmla="*/ 523 w 903"/>
                <a:gd name="T31" fmla="*/ 594 h 921"/>
                <a:gd name="T32" fmla="*/ 540 w 903"/>
                <a:gd name="T33" fmla="*/ 555 h 921"/>
                <a:gd name="T34" fmla="*/ 555 w 903"/>
                <a:gd name="T35" fmla="*/ 515 h 921"/>
                <a:gd name="T36" fmla="*/ 567 w 903"/>
                <a:gd name="T37" fmla="*/ 487 h 921"/>
                <a:gd name="T38" fmla="*/ 588 w 903"/>
                <a:gd name="T39" fmla="*/ 453 h 921"/>
                <a:gd name="T40" fmla="*/ 652 w 903"/>
                <a:gd name="T41" fmla="*/ 347 h 921"/>
                <a:gd name="T42" fmla="*/ 695 w 903"/>
                <a:gd name="T43" fmla="*/ 286 h 921"/>
                <a:gd name="T44" fmla="*/ 741 w 903"/>
                <a:gd name="T45" fmla="*/ 225 h 921"/>
                <a:gd name="T46" fmla="*/ 813 w 903"/>
                <a:gd name="T47" fmla="*/ 122 h 921"/>
                <a:gd name="T48" fmla="*/ 833 w 903"/>
                <a:gd name="T49" fmla="*/ 84 h 921"/>
                <a:gd name="T50" fmla="*/ 843 w 903"/>
                <a:gd name="T51" fmla="*/ 58 h 921"/>
                <a:gd name="T52" fmla="*/ 856 w 903"/>
                <a:gd name="T53" fmla="*/ 36 h 921"/>
                <a:gd name="T54" fmla="*/ 888 w 903"/>
                <a:gd name="T55" fmla="*/ 6 h 921"/>
                <a:gd name="T56" fmla="*/ 902 w 903"/>
                <a:gd name="T57" fmla="*/ 0 h 9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03"/>
                <a:gd name="T88" fmla="*/ 0 h 921"/>
                <a:gd name="T89" fmla="*/ 903 w 903"/>
                <a:gd name="T90" fmla="*/ 921 h 9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03" h="921">
                  <a:moveTo>
                    <a:pt x="0" y="920"/>
                  </a:moveTo>
                  <a:lnTo>
                    <a:pt x="43" y="893"/>
                  </a:lnTo>
                  <a:lnTo>
                    <a:pt x="98" y="867"/>
                  </a:lnTo>
                  <a:lnTo>
                    <a:pt x="134" y="853"/>
                  </a:lnTo>
                  <a:lnTo>
                    <a:pt x="170" y="840"/>
                  </a:lnTo>
                  <a:lnTo>
                    <a:pt x="228" y="817"/>
                  </a:lnTo>
                  <a:lnTo>
                    <a:pt x="262" y="803"/>
                  </a:lnTo>
                  <a:lnTo>
                    <a:pt x="294" y="786"/>
                  </a:lnTo>
                  <a:lnTo>
                    <a:pt x="349" y="756"/>
                  </a:lnTo>
                  <a:lnTo>
                    <a:pt x="397" y="721"/>
                  </a:lnTo>
                  <a:lnTo>
                    <a:pt x="423" y="694"/>
                  </a:lnTo>
                  <a:lnTo>
                    <a:pt x="450" y="669"/>
                  </a:lnTo>
                  <a:lnTo>
                    <a:pt x="465" y="660"/>
                  </a:lnTo>
                  <a:lnTo>
                    <a:pt x="480" y="650"/>
                  </a:lnTo>
                  <a:lnTo>
                    <a:pt x="506" y="618"/>
                  </a:lnTo>
                  <a:lnTo>
                    <a:pt x="523" y="594"/>
                  </a:lnTo>
                  <a:lnTo>
                    <a:pt x="540" y="555"/>
                  </a:lnTo>
                  <a:lnTo>
                    <a:pt x="555" y="515"/>
                  </a:lnTo>
                  <a:lnTo>
                    <a:pt x="567" y="487"/>
                  </a:lnTo>
                  <a:lnTo>
                    <a:pt x="588" y="453"/>
                  </a:lnTo>
                  <a:lnTo>
                    <a:pt x="652" y="347"/>
                  </a:lnTo>
                  <a:lnTo>
                    <a:pt x="695" y="286"/>
                  </a:lnTo>
                  <a:lnTo>
                    <a:pt x="741" y="225"/>
                  </a:lnTo>
                  <a:lnTo>
                    <a:pt x="813" y="122"/>
                  </a:lnTo>
                  <a:lnTo>
                    <a:pt x="833" y="84"/>
                  </a:lnTo>
                  <a:lnTo>
                    <a:pt x="843" y="58"/>
                  </a:lnTo>
                  <a:lnTo>
                    <a:pt x="856" y="36"/>
                  </a:lnTo>
                  <a:lnTo>
                    <a:pt x="888" y="6"/>
                  </a:lnTo>
                  <a:lnTo>
                    <a:pt x="902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Freeform 17"/>
            <p:cNvSpPr>
              <a:spLocks/>
            </p:cNvSpPr>
            <p:nvPr/>
          </p:nvSpPr>
          <p:spPr bwMode="auto">
            <a:xfrm>
              <a:off x="4569" y="442"/>
              <a:ext cx="655" cy="1052"/>
            </a:xfrm>
            <a:custGeom>
              <a:avLst/>
              <a:gdLst>
                <a:gd name="T0" fmla="*/ 0 w 655"/>
                <a:gd name="T1" fmla="*/ 1051 h 1052"/>
                <a:gd name="T2" fmla="*/ 13 w 655"/>
                <a:gd name="T3" fmla="*/ 1014 h 1052"/>
                <a:gd name="T4" fmla="*/ 26 w 655"/>
                <a:gd name="T5" fmla="*/ 977 h 1052"/>
                <a:gd name="T6" fmla="*/ 35 w 655"/>
                <a:gd name="T7" fmla="*/ 944 h 1052"/>
                <a:gd name="T8" fmla="*/ 39 w 655"/>
                <a:gd name="T9" fmla="*/ 924 h 1052"/>
                <a:gd name="T10" fmla="*/ 54 w 655"/>
                <a:gd name="T11" fmla="*/ 873 h 1052"/>
                <a:gd name="T12" fmla="*/ 73 w 655"/>
                <a:gd name="T13" fmla="*/ 821 h 1052"/>
                <a:gd name="T14" fmla="*/ 103 w 655"/>
                <a:gd name="T15" fmla="*/ 773 h 1052"/>
                <a:gd name="T16" fmla="*/ 147 w 655"/>
                <a:gd name="T17" fmla="*/ 713 h 1052"/>
                <a:gd name="T18" fmla="*/ 181 w 655"/>
                <a:gd name="T19" fmla="*/ 678 h 1052"/>
                <a:gd name="T20" fmla="*/ 213 w 655"/>
                <a:gd name="T21" fmla="*/ 645 h 1052"/>
                <a:gd name="T22" fmla="*/ 260 w 655"/>
                <a:gd name="T23" fmla="*/ 587 h 1052"/>
                <a:gd name="T24" fmla="*/ 281 w 655"/>
                <a:gd name="T25" fmla="*/ 551 h 1052"/>
                <a:gd name="T26" fmla="*/ 300 w 655"/>
                <a:gd name="T27" fmla="*/ 515 h 1052"/>
                <a:gd name="T28" fmla="*/ 344 w 655"/>
                <a:gd name="T29" fmla="*/ 438 h 1052"/>
                <a:gd name="T30" fmla="*/ 393 w 655"/>
                <a:gd name="T31" fmla="*/ 365 h 1052"/>
                <a:gd name="T32" fmla="*/ 457 w 655"/>
                <a:gd name="T33" fmla="*/ 262 h 1052"/>
                <a:gd name="T34" fmla="*/ 495 w 655"/>
                <a:gd name="T35" fmla="*/ 198 h 1052"/>
                <a:gd name="T36" fmla="*/ 536 w 655"/>
                <a:gd name="T37" fmla="*/ 138 h 1052"/>
                <a:gd name="T38" fmla="*/ 614 w 655"/>
                <a:gd name="T39" fmla="*/ 41 h 1052"/>
                <a:gd name="T40" fmla="*/ 633 w 655"/>
                <a:gd name="T41" fmla="*/ 19 h 1052"/>
                <a:gd name="T42" fmla="*/ 654 w 655"/>
                <a:gd name="T43" fmla="*/ 0 h 10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55"/>
                <a:gd name="T67" fmla="*/ 0 h 1052"/>
                <a:gd name="T68" fmla="*/ 655 w 655"/>
                <a:gd name="T69" fmla="*/ 1052 h 105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55" h="1052">
                  <a:moveTo>
                    <a:pt x="0" y="1051"/>
                  </a:moveTo>
                  <a:lnTo>
                    <a:pt x="13" y="1014"/>
                  </a:lnTo>
                  <a:lnTo>
                    <a:pt x="26" y="977"/>
                  </a:lnTo>
                  <a:lnTo>
                    <a:pt x="35" y="944"/>
                  </a:lnTo>
                  <a:lnTo>
                    <a:pt x="39" y="924"/>
                  </a:lnTo>
                  <a:lnTo>
                    <a:pt x="54" y="873"/>
                  </a:lnTo>
                  <a:lnTo>
                    <a:pt x="73" y="821"/>
                  </a:lnTo>
                  <a:lnTo>
                    <a:pt x="103" y="773"/>
                  </a:lnTo>
                  <a:lnTo>
                    <a:pt x="147" y="713"/>
                  </a:lnTo>
                  <a:lnTo>
                    <a:pt x="181" y="678"/>
                  </a:lnTo>
                  <a:lnTo>
                    <a:pt x="213" y="645"/>
                  </a:lnTo>
                  <a:lnTo>
                    <a:pt x="260" y="587"/>
                  </a:lnTo>
                  <a:lnTo>
                    <a:pt x="281" y="551"/>
                  </a:lnTo>
                  <a:lnTo>
                    <a:pt x="300" y="515"/>
                  </a:lnTo>
                  <a:lnTo>
                    <a:pt x="344" y="438"/>
                  </a:lnTo>
                  <a:lnTo>
                    <a:pt x="393" y="365"/>
                  </a:lnTo>
                  <a:lnTo>
                    <a:pt x="457" y="262"/>
                  </a:lnTo>
                  <a:lnTo>
                    <a:pt x="495" y="198"/>
                  </a:lnTo>
                  <a:lnTo>
                    <a:pt x="536" y="138"/>
                  </a:lnTo>
                  <a:lnTo>
                    <a:pt x="614" y="41"/>
                  </a:lnTo>
                  <a:lnTo>
                    <a:pt x="633" y="19"/>
                  </a:lnTo>
                  <a:lnTo>
                    <a:pt x="654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0" name="Freeform 18"/>
          <p:cNvSpPr>
            <a:spLocks/>
          </p:cNvSpPr>
          <p:nvPr/>
        </p:nvSpPr>
        <p:spPr bwMode="auto">
          <a:xfrm>
            <a:off x="6142038" y="2106613"/>
            <a:ext cx="223837" cy="536575"/>
          </a:xfrm>
          <a:custGeom>
            <a:avLst/>
            <a:gdLst>
              <a:gd name="T0" fmla="*/ 146168722 w 141"/>
              <a:gd name="T1" fmla="*/ 0 h 338"/>
              <a:gd name="T2" fmla="*/ 108365686 w 141"/>
              <a:gd name="T3" fmla="*/ 32761238 h 338"/>
              <a:gd name="T4" fmla="*/ 73083567 w 141"/>
              <a:gd name="T5" fmla="*/ 95765928 h 338"/>
              <a:gd name="T6" fmla="*/ 45362704 w 141"/>
              <a:gd name="T7" fmla="*/ 181451234 h 338"/>
              <a:gd name="T8" fmla="*/ 20161202 w 141"/>
              <a:gd name="T9" fmla="*/ 279736548 h 338"/>
              <a:gd name="T10" fmla="*/ 2519357 w 141"/>
              <a:gd name="T11" fmla="*/ 385584660 h 338"/>
              <a:gd name="T12" fmla="*/ 0 w 141"/>
              <a:gd name="T13" fmla="*/ 501510317 h 338"/>
              <a:gd name="T14" fmla="*/ 5040301 w 141"/>
              <a:gd name="T15" fmla="*/ 612397152 h 338"/>
              <a:gd name="T16" fmla="*/ 25201501 w 141"/>
              <a:gd name="T17" fmla="*/ 715724315 h 338"/>
              <a:gd name="T18" fmla="*/ 63002969 w 141"/>
              <a:gd name="T19" fmla="*/ 783769303 h 338"/>
              <a:gd name="T20" fmla="*/ 110886629 w 141"/>
              <a:gd name="T21" fmla="*/ 806449907 h 338"/>
              <a:gd name="T22" fmla="*/ 176410517 w 141"/>
              <a:gd name="T23" fmla="*/ 806449907 h 338"/>
              <a:gd name="T24" fmla="*/ 216732959 w 141"/>
              <a:gd name="T25" fmla="*/ 811490218 h 338"/>
              <a:gd name="T26" fmla="*/ 262095650 w 141"/>
              <a:gd name="T27" fmla="*/ 829132099 h 338"/>
              <a:gd name="T28" fmla="*/ 282256847 w 141"/>
              <a:gd name="T29" fmla="*/ 846772591 h 338"/>
              <a:gd name="T30" fmla="*/ 299897100 w 141"/>
              <a:gd name="T31" fmla="*/ 849293540 h 338"/>
              <a:gd name="T32" fmla="*/ 330138894 w 141"/>
              <a:gd name="T33" fmla="*/ 803930546 h 338"/>
              <a:gd name="T34" fmla="*/ 340219492 w 141"/>
              <a:gd name="T35" fmla="*/ 743446817 h 338"/>
              <a:gd name="T36" fmla="*/ 352821033 w 141"/>
              <a:gd name="T37" fmla="*/ 577114978 h 338"/>
              <a:gd name="T38" fmla="*/ 345259791 w 141"/>
              <a:gd name="T39" fmla="*/ 430945968 h 338"/>
              <a:gd name="T40" fmla="*/ 330138894 w 141"/>
              <a:gd name="T41" fmla="*/ 297378429 h 338"/>
              <a:gd name="T42" fmla="*/ 304937399 w 141"/>
              <a:gd name="T43" fmla="*/ 183972183 h 338"/>
              <a:gd name="T44" fmla="*/ 272176248 w 141"/>
              <a:gd name="T45" fmla="*/ 93246566 h 338"/>
              <a:gd name="T46" fmla="*/ 234373212 w 141"/>
              <a:gd name="T47" fmla="*/ 27720927 h 338"/>
              <a:gd name="T48" fmla="*/ 189010471 w 141"/>
              <a:gd name="T49" fmla="*/ 0 h 338"/>
              <a:gd name="T50" fmla="*/ 146168722 w 141"/>
              <a:gd name="T51" fmla="*/ 0 h 3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1"/>
              <a:gd name="T79" fmla="*/ 0 h 338"/>
              <a:gd name="T80" fmla="*/ 141 w 141"/>
              <a:gd name="T81" fmla="*/ 338 h 3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1" h="338">
                <a:moveTo>
                  <a:pt x="58" y="0"/>
                </a:moveTo>
                <a:lnTo>
                  <a:pt x="43" y="13"/>
                </a:lnTo>
                <a:lnTo>
                  <a:pt x="29" y="38"/>
                </a:lnTo>
                <a:lnTo>
                  <a:pt x="18" y="72"/>
                </a:lnTo>
                <a:lnTo>
                  <a:pt x="8" y="111"/>
                </a:lnTo>
                <a:lnTo>
                  <a:pt x="1" y="153"/>
                </a:lnTo>
                <a:lnTo>
                  <a:pt x="0" y="199"/>
                </a:lnTo>
                <a:lnTo>
                  <a:pt x="2" y="243"/>
                </a:lnTo>
                <a:lnTo>
                  <a:pt x="10" y="284"/>
                </a:lnTo>
                <a:lnTo>
                  <a:pt x="25" y="311"/>
                </a:lnTo>
                <a:lnTo>
                  <a:pt x="44" y="320"/>
                </a:lnTo>
                <a:lnTo>
                  <a:pt x="70" y="320"/>
                </a:lnTo>
                <a:lnTo>
                  <a:pt x="86" y="322"/>
                </a:lnTo>
                <a:lnTo>
                  <a:pt x="104" y="329"/>
                </a:lnTo>
                <a:lnTo>
                  <a:pt x="112" y="336"/>
                </a:lnTo>
                <a:lnTo>
                  <a:pt x="119" y="337"/>
                </a:lnTo>
                <a:lnTo>
                  <a:pt x="131" y="319"/>
                </a:lnTo>
                <a:lnTo>
                  <a:pt x="135" y="295"/>
                </a:lnTo>
                <a:lnTo>
                  <a:pt x="140" y="229"/>
                </a:lnTo>
                <a:lnTo>
                  <a:pt x="137" y="171"/>
                </a:lnTo>
                <a:lnTo>
                  <a:pt x="131" y="118"/>
                </a:lnTo>
                <a:lnTo>
                  <a:pt x="121" y="73"/>
                </a:lnTo>
                <a:lnTo>
                  <a:pt x="108" y="37"/>
                </a:lnTo>
                <a:lnTo>
                  <a:pt x="93" y="11"/>
                </a:lnTo>
                <a:lnTo>
                  <a:pt x="75" y="0"/>
                </a:lnTo>
                <a:lnTo>
                  <a:pt x="58" y="0"/>
                </a:lnTo>
              </a:path>
            </a:pathLst>
          </a:custGeom>
          <a:solidFill>
            <a:srgbClr val="FFFF00"/>
          </a:solidFill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7355" name="Line 19"/>
          <p:cNvSpPr>
            <a:spLocks noChangeShapeType="1"/>
          </p:cNvSpPr>
          <p:nvPr/>
        </p:nvSpPr>
        <p:spPr bwMode="auto">
          <a:xfrm flipV="1">
            <a:off x="6203950" y="1330325"/>
            <a:ext cx="655638" cy="777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Rectangle 20"/>
          <p:cNvSpPr>
            <a:spLocks noChangeArrowheads="1"/>
          </p:cNvSpPr>
          <p:nvPr/>
        </p:nvSpPr>
        <p:spPr bwMode="auto">
          <a:xfrm>
            <a:off x="6142038" y="1449388"/>
            <a:ext cx="59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>
                <a:latin typeface="Times New Roman" pitchFamily="18" charset="0"/>
              </a:rPr>
              <a:t>F</a:t>
            </a:r>
            <a:r>
              <a:rPr lang="en-GB" b="1" baseline="-25000">
                <a:latin typeface="Times New Roman" pitchFamily="18" charset="0"/>
              </a:rPr>
              <a:t>q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605463" y="2590800"/>
            <a:ext cx="895350" cy="666750"/>
            <a:chOff x="3531" y="1632"/>
            <a:chExt cx="564" cy="420"/>
          </a:xfrm>
        </p:grpSpPr>
        <p:sp>
          <p:nvSpPr>
            <p:cNvPr id="57379" name="Line 22"/>
            <p:cNvSpPr>
              <a:spLocks noChangeShapeType="1"/>
            </p:cNvSpPr>
            <p:nvPr/>
          </p:nvSpPr>
          <p:spPr bwMode="auto">
            <a:xfrm flipH="1" flipV="1">
              <a:off x="3908" y="1632"/>
              <a:ext cx="187" cy="3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0" name="Rectangle 23"/>
            <p:cNvSpPr>
              <a:spLocks noChangeArrowheads="1"/>
            </p:cNvSpPr>
            <p:nvPr/>
          </p:nvSpPr>
          <p:spPr bwMode="auto">
            <a:xfrm>
              <a:off x="3531" y="1821"/>
              <a:ext cx="4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latin typeface="Times New Roman" pitchFamily="18" charset="0"/>
                </a:rPr>
                <a:t>F</a:t>
              </a:r>
              <a:r>
                <a:rPr lang="en-GB" b="1" baseline="-25000">
                  <a:latin typeface="Times New Roman" pitchFamily="18" charset="0"/>
                </a:rPr>
                <a:t>p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486400" y="3971925"/>
            <a:ext cx="2686050" cy="546100"/>
            <a:chOff x="3456" y="2502"/>
            <a:chExt cx="1692" cy="344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456" y="2615"/>
              <a:ext cx="601" cy="231"/>
              <a:chOff x="3456" y="2615"/>
              <a:chExt cx="601" cy="231"/>
            </a:xfrm>
          </p:grpSpPr>
          <p:sp>
            <p:nvSpPr>
              <p:cNvPr id="57377" name="Line 26"/>
              <p:cNvSpPr>
                <a:spLocks noChangeShapeType="1"/>
              </p:cNvSpPr>
              <p:nvPr/>
            </p:nvSpPr>
            <p:spPr bwMode="auto">
              <a:xfrm>
                <a:off x="3758" y="2691"/>
                <a:ext cx="2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8" name="Rectangle 27"/>
              <p:cNvSpPr>
                <a:spLocks noChangeArrowheads="1"/>
              </p:cNvSpPr>
              <p:nvPr/>
            </p:nvSpPr>
            <p:spPr bwMode="auto">
              <a:xfrm>
                <a:off x="3456" y="2615"/>
                <a:ext cx="3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latin typeface="Times New Roman" pitchFamily="18" charset="0"/>
                  </a:rPr>
                  <a:t>F</a:t>
                </a:r>
                <a:r>
                  <a:rPr lang="en-GB" b="1" baseline="-25000">
                    <a:latin typeface="Times New Roman" pitchFamily="18" charset="0"/>
                  </a:rPr>
                  <a:t>kq</a:t>
                </a:r>
              </a:p>
            </p:txBody>
          </p:sp>
        </p:grpSp>
        <p:sp>
          <p:nvSpPr>
            <p:cNvPr id="57375" name="Line 28"/>
            <p:cNvSpPr>
              <a:spLocks noChangeShapeType="1"/>
            </p:cNvSpPr>
            <p:nvPr/>
          </p:nvSpPr>
          <p:spPr bwMode="auto">
            <a:xfrm>
              <a:off x="4058" y="2502"/>
              <a:ext cx="10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6" name="Line 29"/>
            <p:cNvSpPr>
              <a:spLocks noChangeShapeType="1"/>
            </p:cNvSpPr>
            <p:nvPr/>
          </p:nvSpPr>
          <p:spPr bwMode="auto">
            <a:xfrm>
              <a:off x="4058" y="2577"/>
              <a:ext cx="10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59" name="Line 30"/>
          <p:cNvSpPr>
            <a:spLocks noChangeShapeType="1"/>
          </p:cNvSpPr>
          <p:nvPr/>
        </p:nvSpPr>
        <p:spPr bwMode="auto">
          <a:xfrm flipV="1">
            <a:off x="7397750" y="2590800"/>
            <a:ext cx="298450" cy="538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Rectangle 31"/>
          <p:cNvSpPr>
            <a:spLocks noChangeArrowheads="1"/>
          </p:cNvSpPr>
          <p:nvPr/>
        </p:nvSpPr>
        <p:spPr bwMode="auto">
          <a:xfrm>
            <a:off x="7815263" y="2470150"/>
            <a:ext cx="53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>
                <a:latin typeface="Times New Roman" pitchFamily="18" charset="0"/>
              </a:rPr>
              <a:t>F</a:t>
            </a:r>
            <a:r>
              <a:rPr lang="en-GB" b="1" baseline="-25000">
                <a:latin typeface="Times New Roman" pitchFamily="18" charset="0"/>
              </a:rPr>
              <a:t>h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816850" y="4151313"/>
            <a:ext cx="1250950" cy="366712"/>
            <a:chOff x="4924" y="2615"/>
            <a:chExt cx="788" cy="231"/>
          </a:xfrm>
        </p:grpSpPr>
        <p:sp>
          <p:nvSpPr>
            <p:cNvPr id="57372" name="Line 33"/>
            <p:cNvSpPr>
              <a:spLocks noChangeShapeType="1"/>
            </p:cNvSpPr>
            <p:nvPr/>
          </p:nvSpPr>
          <p:spPr bwMode="auto">
            <a:xfrm flipH="1">
              <a:off x="4924" y="2691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3" name="Rectangle 34"/>
            <p:cNvSpPr>
              <a:spLocks noChangeArrowheads="1"/>
            </p:cNvSpPr>
            <p:nvPr/>
          </p:nvSpPr>
          <p:spPr bwMode="auto">
            <a:xfrm>
              <a:off x="5336" y="2615"/>
              <a:ext cx="3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latin typeface="Times New Roman" pitchFamily="18" charset="0"/>
                </a:rPr>
                <a:t>F</a:t>
              </a:r>
              <a:r>
                <a:rPr lang="en-GB" b="1" baseline="-25000">
                  <a:latin typeface="Times New Roman" pitchFamily="18" charset="0"/>
                </a:rPr>
                <a:t>kh</a:t>
              </a:r>
            </a:p>
          </p:txBody>
        </p:sp>
      </p:grpSp>
      <p:sp>
        <p:nvSpPr>
          <p:cNvPr id="23587" name="Oval 35"/>
          <p:cNvSpPr>
            <a:spLocks noChangeArrowheads="1"/>
          </p:cNvSpPr>
          <p:nvPr/>
        </p:nvSpPr>
        <p:spPr bwMode="auto">
          <a:xfrm>
            <a:off x="6926263" y="2536825"/>
            <a:ext cx="104775" cy="10795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7363" name="Line 36"/>
          <p:cNvSpPr>
            <a:spLocks noChangeShapeType="1"/>
          </p:cNvSpPr>
          <p:nvPr/>
        </p:nvSpPr>
        <p:spPr bwMode="auto">
          <a:xfrm flipV="1">
            <a:off x="6440488" y="2590800"/>
            <a:ext cx="536575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Line 37"/>
          <p:cNvSpPr>
            <a:spLocks noChangeShapeType="1"/>
          </p:cNvSpPr>
          <p:nvPr/>
        </p:nvSpPr>
        <p:spPr bwMode="auto">
          <a:xfrm>
            <a:off x="6980238" y="2592388"/>
            <a:ext cx="536575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Line 38"/>
          <p:cNvSpPr>
            <a:spLocks noChangeShapeType="1"/>
          </p:cNvSpPr>
          <p:nvPr/>
        </p:nvSpPr>
        <p:spPr bwMode="auto">
          <a:xfrm>
            <a:off x="6383338" y="4271963"/>
            <a:ext cx="14319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 flipV="1">
            <a:off x="6553200" y="2590800"/>
            <a:ext cx="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 flipV="1">
            <a:off x="7391400" y="2590800"/>
            <a:ext cx="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Arc 41"/>
          <p:cNvSpPr>
            <a:spLocks/>
          </p:cNvSpPr>
          <p:nvPr/>
        </p:nvSpPr>
        <p:spPr bwMode="auto">
          <a:xfrm>
            <a:off x="6284913" y="2636838"/>
            <a:ext cx="274637" cy="576262"/>
          </a:xfrm>
          <a:custGeom>
            <a:avLst/>
            <a:gdLst>
              <a:gd name="T0" fmla="*/ 0 w 10197"/>
              <a:gd name="T1" fmla="*/ 46010169 h 21600"/>
              <a:gd name="T2" fmla="*/ 199219616 w 10197"/>
              <a:gd name="T3" fmla="*/ 37724 h 21600"/>
              <a:gd name="T4" fmla="*/ 194218030 w 10197"/>
              <a:gd name="T5" fmla="*/ 410159132 h 21600"/>
              <a:gd name="T6" fmla="*/ 0 60000 65536"/>
              <a:gd name="T7" fmla="*/ 0 60000 65536"/>
              <a:gd name="T8" fmla="*/ 0 60000 65536"/>
              <a:gd name="T9" fmla="*/ 0 w 10197"/>
              <a:gd name="T10" fmla="*/ 0 h 21600"/>
              <a:gd name="T11" fmla="*/ 10197 w 101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97" h="21600" fill="none" extrusionOk="0">
                <a:moveTo>
                  <a:pt x="0" y="2423"/>
                </a:moveTo>
                <a:cubicBezTo>
                  <a:pt x="3071" y="831"/>
                  <a:pt x="6481" y="-1"/>
                  <a:pt x="9941" y="0"/>
                </a:cubicBezTo>
                <a:cubicBezTo>
                  <a:pt x="10026" y="0"/>
                  <a:pt x="10111" y="0"/>
                  <a:pt x="10197" y="1"/>
                </a:cubicBezTo>
              </a:path>
              <a:path w="10197" h="21600" stroke="0" extrusionOk="0">
                <a:moveTo>
                  <a:pt x="0" y="2423"/>
                </a:moveTo>
                <a:cubicBezTo>
                  <a:pt x="3071" y="831"/>
                  <a:pt x="6481" y="-1"/>
                  <a:pt x="9941" y="0"/>
                </a:cubicBezTo>
                <a:cubicBezTo>
                  <a:pt x="10026" y="0"/>
                  <a:pt x="10111" y="0"/>
                  <a:pt x="10197" y="1"/>
                </a:cubicBezTo>
                <a:lnTo>
                  <a:pt x="9941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Arc 42"/>
          <p:cNvSpPr>
            <a:spLocks/>
          </p:cNvSpPr>
          <p:nvPr/>
        </p:nvSpPr>
        <p:spPr bwMode="auto">
          <a:xfrm rot="2038615">
            <a:off x="7264400" y="2565400"/>
            <a:ext cx="274638" cy="576263"/>
          </a:xfrm>
          <a:custGeom>
            <a:avLst/>
            <a:gdLst>
              <a:gd name="T0" fmla="*/ 0 w 10197"/>
              <a:gd name="T1" fmla="*/ 46010329 h 21600"/>
              <a:gd name="T2" fmla="*/ 199221849 w 10197"/>
              <a:gd name="T3" fmla="*/ 37724 h 21600"/>
              <a:gd name="T4" fmla="*/ 194220246 w 10197"/>
              <a:gd name="T5" fmla="*/ 410161125 h 21600"/>
              <a:gd name="T6" fmla="*/ 0 60000 65536"/>
              <a:gd name="T7" fmla="*/ 0 60000 65536"/>
              <a:gd name="T8" fmla="*/ 0 60000 65536"/>
              <a:gd name="T9" fmla="*/ 0 w 10197"/>
              <a:gd name="T10" fmla="*/ 0 h 21600"/>
              <a:gd name="T11" fmla="*/ 10197 w 101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97" h="21600" fill="none" extrusionOk="0">
                <a:moveTo>
                  <a:pt x="0" y="2423"/>
                </a:moveTo>
                <a:cubicBezTo>
                  <a:pt x="3071" y="831"/>
                  <a:pt x="6481" y="-1"/>
                  <a:pt x="9941" y="0"/>
                </a:cubicBezTo>
                <a:cubicBezTo>
                  <a:pt x="10026" y="0"/>
                  <a:pt x="10111" y="0"/>
                  <a:pt x="10197" y="1"/>
                </a:cubicBezTo>
              </a:path>
              <a:path w="10197" h="21600" stroke="0" extrusionOk="0">
                <a:moveTo>
                  <a:pt x="0" y="2423"/>
                </a:moveTo>
                <a:cubicBezTo>
                  <a:pt x="3071" y="831"/>
                  <a:pt x="6481" y="-1"/>
                  <a:pt x="9941" y="0"/>
                </a:cubicBezTo>
                <a:cubicBezTo>
                  <a:pt x="10026" y="0"/>
                  <a:pt x="10111" y="0"/>
                  <a:pt x="10197" y="1"/>
                </a:cubicBezTo>
                <a:lnTo>
                  <a:pt x="9941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Text Box 43"/>
          <p:cNvSpPr txBox="1">
            <a:spLocks noChangeArrowheads="1"/>
          </p:cNvSpPr>
          <p:nvPr/>
        </p:nvSpPr>
        <p:spPr bwMode="auto">
          <a:xfrm>
            <a:off x="6300788" y="25654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</a:t>
            </a:r>
          </a:p>
        </p:txBody>
      </p:sp>
      <p:sp>
        <p:nvSpPr>
          <p:cNvPr id="57371" name="Text Box 44"/>
          <p:cNvSpPr txBox="1">
            <a:spLocks noChangeArrowheads="1"/>
          </p:cNvSpPr>
          <p:nvPr/>
        </p:nvSpPr>
        <p:spPr bwMode="auto">
          <a:xfrm>
            <a:off x="7323138" y="26368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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495407" y="5698708"/>
            <a:ext cx="664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eredő nyomóerőhöz a felső szegmensek súlyerejét hozzá kell adni.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167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5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utoUpdateAnimBg="0" advAuto="0"/>
      <p:bldP spid="23557" grpId="0" build="p" autoUpdateAnimBg="0" advAuto="0"/>
      <p:bldP spid="23558" grpId="0" build="p" autoUpdateAnimBg="0"/>
      <p:bldP spid="23559" grpId="0" build="p" autoUpdateAnimBg="0" advAuto="0"/>
      <p:bldP spid="23570" grpId="0" animBg="1"/>
      <p:bldP spid="23587" grpId="0" animBg="1"/>
      <p:bldP spid="23591" grpId="0" animBg="1"/>
      <p:bldP spid="23592" grpId="0" animBg="1"/>
      <p:bldP spid="23593" grpId="0" animBg="1"/>
      <p:bldP spid="23594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552757"/>
              </p:ext>
            </p:extLst>
          </p:nvPr>
        </p:nvGraphicFramePr>
        <p:xfrm>
          <a:off x="790575" y="1989138"/>
          <a:ext cx="7169150" cy="36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Munkalap" r:id="rId3" imgW="4290116" imgH="2194668" progId="Excel.Sheet.8">
                  <p:embed/>
                </p:oleObj>
              </mc:Choice>
              <mc:Fallback>
                <p:oleObj name="Munkalap" r:id="rId3" imgW="4290116" imgH="219466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1989138"/>
                        <a:ext cx="7169150" cy="366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259632" y="560070"/>
            <a:ext cx="6858000" cy="5238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Nyomóerő az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zületi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szög függvényében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85110"/>
            <a:ext cx="8229600" cy="1143000"/>
          </a:xfrm>
        </p:spPr>
        <p:txBody>
          <a:bodyPr/>
          <a:lstStyle/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Tenisz szerva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4427984" y="1332869"/>
                <a:ext cx="18864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400" i="0">
                              <a:latin typeface="Cambria Math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tl</m:t>
                          </m:r>
                        </m:sub>
                      </m:sSub>
                      <m:r>
                        <a:rPr lang="en-US" sz="2400" i="0">
                          <a:latin typeface="Cambria Math"/>
                        </a:rPr>
                        <m:t>=</m:t>
                      </m:r>
                      <m:r>
                        <a:rPr lang="hu-HU" sz="2400" b="0" i="0" smtClean="0">
                          <a:latin typeface="Cambria Math"/>
                        </a:rPr>
                        <m:t>657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/>
                        </a:rPr>
                        <m:t>N</m:t>
                      </m:r>
                      <m:r>
                        <a:rPr lang="hu-HU" sz="24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332869"/>
                <a:ext cx="1886414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 descr="http://t3.gstatic.com/images?q=tbn:ANd9GcSlSWqQTEsjSVwNXC3FeLWfFB6hthXFWSTzXIuZicrS06KlV2DwgaDfMTQE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4430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Egyenes összekötő nyíllal 3"/>
          <p:cNvCxnSpPr/>
          <p:nvPr/>
        </p:nvCxnSpPr>
        <p:spPr>
          <a:xfrm flipV="1">
            <a:off x="1043608" y="2024741"/>
            <a:ext cx="360040" cy="6121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337311" y="1486758"/>
            <a:ext cx="34977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>
            <a:off x="1043608" y="2708920"/>
            <a:ext cx="1080120" cy="72008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1310031" y="3068960"/>
            <a:ext cx="30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</a:t>
            </a:r>
            <a:endParaRPr lang="en-US" sz="28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761827" y="2878395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M=F•k</a:t>
            </a:r>
            <a:endParaRPr lang="en-US" sz="28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644007" y="2132856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k=0.6m</a:t>
            </a:r>
            <a:endParaRPr lang="en-US" sz="28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616852" y="3592180"/>
            <a:ext cx="20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M=394.2Nm</a:t>
            </a:r>
            <a:endParaRPr lang="en-US" sz="28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11472" y="332656"/>
            <a:ext cx="871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Példa</a:t>
            </a:r>
            <a:endParaRPr lang="en-US" sz="24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616852" y="4293096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Külső erő forgatónyomatéka az ütő markolatánál 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5512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131219" y="290882"/>
            <a:ext cx="4724400" cy="58541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Nyíróerő kiszámítása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1295400"/>
            <a:ext cx="4038600" cy="1250950"/>
            <a:chOff x="768" y="816"/>
            <a:chExt cx="2544" cy="788"/>
          </a:xfrm>
        </p:grpSpPr>
        <p:sp>
          <p:nvSpPr>
            <p:cNvPr id="58420" name="Rectangle 5"/>
            <p:cNvSpPr>
              <a:spLocks noChangeArrowheads="1"/>
            </p:cNvSpPr>
            <p:nvPr/>
          </p:nvSpPr>
          <p:spPr bwMode="auto">
            <a:xfrm>
              <a:off x="912" y="1200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36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hu-HU" sz="3600" b="1" baseline="-25000" dirty="0" err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hu-HU" sz="3600" b="1" baseline="-25000" dirty="0" err="1" smtClean="0">
                  <a:latin typeface="Times New Roman" pitchFamily="18" charset="0"/>
                  <a:cs typeface="Times New Roman" pitchFamily="18" charset="0"/>
                </a:rPr>
                <a:t>ny</a:t>
              </a:r>
              <a:r>
                <a:rPr lang="en-GB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3600" b="1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GB" sz="3600" b="1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GB" sz="3600" b="1" baseline="-25000" dirty="0" err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600" b="1" dirty="0">
                  <a:latin typeface="Times New Roman" pitchFamily="18" charset="0"/>
                  <a:cs typeface="Times New Roman" pitchFamily="18" charset="0"/>
                </a:rPr>
                <a:t> sin</a:t>
              </a:r>
              <a:r>
                <a:rPr lang="en-GB" sz="36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</a:t>
              </a:r>
              <a:r>
                <a:rPr lang="en-GB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8421" name="Rectangle 6"/>
            <p:cNvSpPr>
              <a:spLocks noChangeArrowheads="1"/>
            </p:cNvSpPr>
            <p:nvPr/>
          </p:nvSpPr>
          <p:spPr bwMode="auto">
            <a:xfrm>
              <a:off x="768" y="816"/>
              <a:ext cx="25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3200" b="1">
                  <a:latin typeface="Times New Roman" pitchFamily="18" charset="0"/>
                  <a:cs typeface="Times New Roman" pitchFamily="18" charset="0"/>
                </a:rPr>
                <a:t>Feszítők</a:t>
              </a:r>
              <a:endParaRPr lang="en-GB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43000" y="2819400"/>
            <a:ext cx="4038600" cy="1447800"/>
            <a:chOff x="720" y="1776"/>
            <a:chExt cx="2544" cy="912"/>
          </a:xfrm>
        </p:grpSpPr>
        <p:sp>
          <p:nvSpPr>
            <p:cNvPr id="58418" name="Rectangle 8"/>
            <p:cNvSpPr>
              <a:spLocks noChangeArrowheads="1"/>
            </p:cNvSpPr>
            <p:nvPr/>
          </p:nvSpPr>
          <p:spPr bwMode="auto">
            <a:xfrm>
              <a:off x="720" y="1776"/>
              <a:ext cx="25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3200" b="1">
                  <a:latin typeface="Times New Roman" pitchFamily="18" charset="0"/>
                </a:rPr>
                <a:t>Hajlítók</a:t>
              </a:r>
              <a:endParaRPr lang="en-GB" sz="3200" b="1">
                <a:latin typeface="Times New Roman" pitchFamily="18" charset="0"/>
              </a:endParaRPr>
            </a:p>
          </p:txBody>
        </p:sp>
        <p:sp>
          <p:nvSpPr>
            <p:cNvPr id="58419" name="Rectangle 9"/>
            <p:cNvSpPr>
              <a:spLocks noChangeArrowheads="1"/>
            </p:cNvSpPr>
            <p:nvPr/>
          </p:nvSpPr>
          <p:spPr bwMode="auto">
            <a:xfrm>
              <a:off x="912" y="2284"/>
              <a:ext cx="22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3600" b="1">
                  <a:latin typeface="Times New Roman" pitchFamily="18" charset="0"/>
                </a:rPr>
                <a:t>F</a:t>
              </a:r>
              <a:r>
                <a:rPr lang="hu-HU" sz="3600" b="1" baseline="-25000">
                  <a:latin typeface="Times New Roman" pitchFamily="18" charset="0"/>
                </a:rPr>
                <a:t>hny</a:t>
              </a:r>
              <a:r>
                <a:rPr lang="en-GB" sz="3600" b="1">
                  <a:latin typeface="Times New Roman" pitchFamily="18" charset="0"/>
                </a:rPr>
                <a:t> = F</a:t>
              </a:r>
              <a:r>
                <a:rPr lang="en-GB" sz="3600" b="1" baseline="-25000">
                  <a:latin typeface="Times New Roman" pitchFamily="18" charset="0"/>
                </a:rPr>
                <a:t>h</a:t>
              </a:r>
              <a:r>
                <a:rPr lang="en-GB" sz="3600" b="1">
                  <a:latin typeface="Times New Roman" pitchFamily="18" charset="0"/>
                </a:rPr>
                <a:t> sin</a:t>
              </a:r>
              <a:r>
                <a:rPr lang="en-GB" sz="3600" b="1">
                  <a:latin typeface="Symbol" pitchFamily="18" charset="2"/>
                  <a:sym typeface="Symbol" pitchFamily="18" charset="2"/>
                </a:rPr>
                <a:t></a:t>
              </a:r>
              <a:endParaRPr lang="en-GB" sz="3600" b="1">
                <a:latin typeface="Symbol" pitchFamily="18" charset="2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605463" y="2590800"/>
            <a:ext cx="895350" cy="666750"/>
            <a:chOff x="3531" y="1632"/>
            <a:chExt cx="564" cy="420"/>
          </a:xfrm>
        </p:grpSpPr>
        <p:sp>
          <p:nvSpPr>
            <p:cNvPr id="58416" name="Line 11"/>
            <p:cNvSpPr>
              <a:spLocks noChangeShapeType="1"/>
            </p:cNvSpPr>
            <p:nvPr/>
          </p:nvSpPr>
          <p:spPr bwMode="auto">
            <a:xfrm flipH="1" flipV="1">
              <a:off x="3908" y="1632"/>
              <a:ext cx="187" cy="3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7" name="Rectangle 12"/>
            <p:cNvSpPr>
              <a:spLocks noChangeArrowheads="1"/>
            </p:cNvSpPr>
            <p:nvPr/>
          </p:nvSpPr>
          <p:spPr bwMode="auto">
            <a:xfrm>
              <a:off x="3531" y="1821"/>
              <a:ext cx="4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latin typeface="Times New Roman" pitchFamily="18" charset="0"/>
                </a:rPr>
                <a:t>F</a:t>
              </a:r>
              <a:r>
                <a:rPr lang="en-GB" b="1" baseline="-25000">
                  <a:latin typeface="Times New Roman" pitchFamily="18" charset="0"/>
                </a:rPr>
                <a:t>p</a:t>
              </a:r>
            </a:p>
          </p:txBody>
        </p:sp>
      </p:grp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6926263" y="2536825"/>
            <a:ext cx="104775" cy="10795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8376" name="Line 14"/>
          <p:cNvSpPr>
            <a:spLocks noChangeShapeType="1"/>
          </p:cNvSpPr>
          <p:nvPr/>
        </p:nvSpPr>
        <p:spPr bwMode="auto">
          <a:xfrm>
            <a:off x="6383338" y="4271963"/>
            <a:ext cx="14319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6248400" y="3048000"/>
            <a:ext cx="228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7391400" y="3124200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Line 17"/>
          <p:cNvSpPr>
            <a:spLocks noChangeShapeType="1"/>
          </p:cNvSpPr>
          <p:nvPr/>
        </p:nvSpPr>
        <p:spPr bwMode="auto">
          <a:xfrm flipV="1">
            <a:off x="6934200" y="838200"/>
            <a:ext cx="1143000" cy="1828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Text Box 18"/>
          <p:cNvSpPr txBox="1">
            <a:spLocks noChangeArrowheads="1"/>
          </p:cNvSpPr>
          <p:nvPr/>
        </p:nvSpPr>
        <p:spPr bwMode="auto">
          <a:xfrm>
            <a:off x="6629400" y="20574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C</a:t>
            </a:r>
          </a:p>
        </p:txBody>
      </p:sp>
      <p:sp>
        <p:nvSpPr>
          <p:cNvPr id="58381" name="Text Box 19"/>
          <p:cNvSpPr txBox="1">
            <a:spLocks noChangeArrowheads="1"/>
          </p:cNvSpPr>
          <p:nvPr/>
        </p:nvSpPr>
        <p:spPr bwMode="auto">
          <a:xfrm>
            <a:off x="7848600" y="3810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</a:t>
            </a:r>
          </a:p>
        </p:txBody>
      </p:sp>
      <p:sp>
        <p:nvSpPr>
          <p:cNvPr id="58382" name="Text Box 20"/>
          <p:cNvSpPr txBox="1">
            <a:spLocks noChangeArrowheads="1"/>
          </p:cNvSpPr>
          <p:nvPr/>
        </p:nvSpPr>
        <p:spPr bwMode="auto">
          <a:xfrm>
            <a:off x="6858000" y="43434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B</a:t>
            </a:r>
          </a:p>
        </p:txBody>
      </p:sp>
      <p:sp>
        <p:nvSpPr>
          <p:cNvPr id="58383" name="Oval 21"/>
          <p:cNvSpPr>
            <a:spLocks noChangeArrowheads="1"/>
          </p:cNvSpPr>
          <p:nvPr/>
        </p:nvSpPr>
        <p:spPr bwMode="auto">
          <a:xfrm>
            <a:off x="8026400" y="838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8384" name="Oval 22"/>
          <p:cNvSpPr>
            <a:spLocks noChangeArrowheads="1"/>
          </p:cNvSpPr>
          <p:nvPr/>
        </p:nvSpPr>
        <p:spPr bwMode="auto">
          <a:xfrm>
            <a:off x="6934200" y="421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8385" name="Line 23"/>
          <p:cNvSpPr>
            <a:spLocks noChangeShapeType="1"/>
          </p:cNvSpPr>
          <p:nvPr/>
        </p:nvSpPr>
        <p:spPr bwMode="auto">
          <a:xfrm>
            <a:off x="6451600" y="2971800"/>
            <a:ext cx="533400" cy="990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486400" y="609600"/>
            <a:ext cx="3581400" cy="3963988"/>
            <a:chOff x="3456" y="384"/>
            <a:chExt cx="2256" cy="2497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4096" y="1736"/>
              <a:ext cx="819" cy="1145"/>
              <a:chOff x="4096" y="1736"/>
              <a:chExt cx="819" cy="1145"/>
            </a:xfrm>
          </p:grpSpPr>
          <p:sp>
            <p:nvSpPr>
              <p:cNvPr id="58411" name="Freeform 26"/>
              <p:cNvSpPr>
                <a:spLocks/>
              </p:cNvSpPr>
              <p:nvPr/>
            </p:nvSpPr>
            <p:spPr bwMode="auto">
              <a:xfrm>
                <a:off x="4430" y="2000"/>
                <a:ext cx="350" cy="830"/>
              </a:xfrm>
              <a:custGeom>
                <a:avLst/>
                <a:gdLst>
                  <a:gd name="T0" fmla="*/ 183 w 350"/>
                  <a:gd name="T1" fmla="*/ 0 h 830"/>
                  <a:gd name="T2" fmla="*/ 133 w 350"/>
                  <a:gd name="T3" fmla="*/ 24 h 830"/>
                  <a:gd name="T4" fmla="*/ 98 w 350"/>
                  <a:gd name="T5" fmla="*/ 38 h 830"/>
                  <a:gd name="T6" fmla="*/ 63 w 350"/>
                  <a:gd name="T7" fmla="*/ 57 h 830"/>
                  <a:gd name="T8" fmla="*/ 22 w 350"/>
                  <a:gd name="T9" fmla="*/ 91 h 830"/>
                  <a:gd name="T10" fmla="*/ 2 w 350"/>
                  <a:gd name="T11" fmla="*/ 111 h 830"/>
                  <a:gd name="T12" fmla="*/ 0 w 350"/>
                  <a:gd name="T13" fmla="*/ 133 h 830"/>
                  <a:gd name="T14" fmla="*/ 5 w 350"/>
                  <a:gd name="T15" fmla="*/ 161 h 830"/>
                  <a:gd name="T16" fmla="*/ 20 w 350"/>
                  <a:gd name="T17" fmla="*/ 179 h 830"/>
                  <a:gd name="T18" fmla="*/ 40 w 350"/>
                  <a:gd name="T19" fmla="*/ 196 h 830"/>
                  <a:gd name="T20" fmla="*/ 71 w 350"/>
                  <a:gd name="T21" fmla="*/ 223 h 830"/>
                  <a:gd name="T22" fmla="*/ 108 w 350"/>
                  <a:gd name="T23" fmla="*/ 255 h 830"/>
                  <a:gd name="T24" fmla="*/ 133 w 350"/>
                  <a:gd name="T25" fmla="*/ 272 h 830"/>
                  <a:gd name="T26" fmla="*/ 157 w 350"/>
                  <a:gd name="T27" fmla="*/ 289 h 830"/>
                  <a:gd name="T28" fmla="*/ 192 w 350"/>
                  <a:gd name="T29" fmla="*/ 321 h 830"/>
                  <a:gd name="T30" fmla="*/ 252 w 350"/>
                  <a:gd name="T31" fmla="*/ 392 h 830"/>
                  <a:gd name="T32" fmla="*/ 282 w 350"/>
                  <a:gd name="T33" fmla="*/ 436 h 830"/>
                  <a:gd name="T34" fmla="*/ 301 w 350"/>
                  <a:gd name="T35" fmla="*/ 483 h 830"/>
                  <a:gd name="T36" fmla="*/ 332 w 350"/>
                  <a:gd name="T37" fmla="*/ 563 h 830"/>
                  <a:gd name="T38" fmla="*/ 345 w 350"/>
                  <a:gd name="T39" fmla="*/ 599 h 830"/>
                  <a:gd name="T40" fmla="*/ 349 w 350"/>
                  <a:gd name="T41" fmla="*/ 636 h 830"/>
                  <a:gd name="T42" fmla="*/ 342 w 350"/>
                  <a:gd name="T43" fmla="*/ 657 h 830"/>
                  <a:gd name="T44" fmla="*/ 336 w 350"/>
                  <a:gd name="T45" fmla="*/ 681 h 830"/>
                  <a:gd name="T46" fmla="*/ 332 w 350"/>
                  <a:gd name="T47" fmla="*/ 731 h 830"/>
                  <a:gd name="T48" fmla="*/ 333 w 350"/>
                  <a:gd name="T49" fmla="*/ 781 h 830"/>
                  <a:gd name="T50" fmla="*/ 332 w 350"/>
                  <a:gd name="T51" fmla="*/ 806 h 830"/>
                  <a:gd name="T52" fmla="*/ 332 w 350"/>
                  <a:gd name="T53" fmla="*/ 829 h 8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0"/>
                  <a:gd name="T82" fmla="*/ 0 h 830"/>
                  <a:gd name="T83" fmla="*/ 350 w 350"/>
                  <a:gd name="T84" fmla="*/ 830 h 8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0" h="830">
                    <a:moveTo>
                      <a:pt x="183" y="0"/>
                    </a:moveTo>
                    <a:lnTo>
                      <a:pt x="133" y="24"/>
                    </a:lnTo>
                    <a:lnTo>
                      <a:pt x="98" y="38"/>
                    </a:lnTo>
                    <a:lnTo>
                      <a:pt x="63" y="57"/>
                    </a:lnTo>
                    <a:lnTo>
                      <a:pt x="22" y="91"/>
                    </a:lnTo>
                    <a:lnTo>
                      <a:pt x="2" y="111"/>
                    </a:lnTo>
                    <a:lnTo>
                      <a:pt x="0" y="133"/>
                    </a:lnTo>
                    <a:lnTo>
                      <a:pt x="5" y="161"/>
                    </a:lnTo>
                    <a:lnTo>
                      <a:pt x="20" y="179"/>
                    </a:lnTo>
                    <a:lnTo>
                      <a:pt x="40" y="196"/>
                    </a:lnTo>
                    <a:lnTo>
                      <a:pt x="71" y="223"/>
                    </a:lnTo>
                    <a:lnTo>
                      <a:pt x="108" y="255"/>
                    </a:lnTo>
                    <a:lnTo>
                      <a:pt x="133" y="272"/>
                    </a:lnTo>
                    <a:lnTo>
                      <a:pt x="157" y="289"/>
                    </a:lnTo>
                    <a:lnTo>
                      <a:pt x="192" y="321"/>
                    </a:lnTo>
                    <a:lnTo>
                      <a:pt x="252" y="392"/>
                    </a:lnTo>
                    <a:lnTo>
                      <a:pt x="282" y="436"/>
                    </a:lnTo>
                    <a:lnTo>
                      <a:pt x="301" y="483"/>
                    </a:lnTo>
                    <a:lnTo>
                      <a:pt x="332" y="563"/>
                    </a:lnTo>
                    <a:lnTo>
                      <a:pt x="345" y="599"/>
                    </a:lnTo>
                    <a:lnTo>
                      <a:pt x="349" y="636"/>
                    </a:lnTo>
                    <a:lnTo>
                      <a:pt x="342" y="657"/>
                    </a:lnTo>
                    <a:lnTo>
                      <a:pt x="336" y="681"/>
                    </a:lnTo>
                    <a:lnTo>
                      <a:pt x="332" y="731"/>
                    </a:lnTo>
                    <a:lnTo>
                      <a:pt x="333" y="781"/>
                    </a:lnTo>
                    <a:lnTo>
                      <a:pt x="332" y="806"/>
                    </a:lnTo>
                    <a:lnTo>
                      <a:pt x="332" y="829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2" name="Freeform 27"/>
              <p:cNvSpPr>
                <a:spLocks/>
              </p:cNvSpPr>
              <p:nvPr/>
            </p:nvSpPr>
            <p:spPr bwMode="auto">
              <a:xfrm>
                <a:off x="4603" y="1986"/>
                <a:ext cx="312" cy="895"/>
              </a:xfrm>
              <a:custGeom>
                <a:avLst/>
                <a:gdLst>
                  <a:gd name="T0" fmla="*/ 0 w 312"/>
                  <a:gd name="T1" fmla="*/ 11 h 895"/>
                  <a:gd name="T2" fmla="*/ 27 w 312"/>
                  <a:gd name="T3" fmla="*/ 0 h 895"/>
                  <a:gd name="T4" fmla="*/ 40 w 312"/>
                  <a:gd name="T5" fmla="*/ 4 h 895"/>
                  <a:gd name="T6" fmla="*/ 59 w 312"/>
                  <a:gd name="T7" fmla="*/ 14 h 895"/>
                  <a:gd name="T8" fmla="*/ 106 w 312"/>
                  <a:gd name="T9" fmla="*/ 43 h 895"/>
                  <a:gd name="T10" fmla="*/ 138 w 312"/>
                  <a:gd name="T11" fmla="*/ 81 h 895"/>
                  <a:gd name="T12" fmla="*/ 154 w 312"/>
                  <a:gd name="T13" fmla="*/ 100 h 895"/>
                  <a:gd name="T14" fmla="*/ 163 w 312"/>
                  <a:gd name="T15" fmla="*/ 123 h 895"/>
                  <a:gd name="T16" fmla="*/ 192 w 312"/>
                  <a:gd name="T17" fmla="*/ 197 h 895"/>
                  <a:gd name="T18" fmla="*/ 205 w 312"/>
                  <a:gd name="T19" fmla="*/ 242 h 895"/>
                  <a:gd name="T20" fmla="*/ 215 w 312"/>
                  <a:gd name="T21" fmla="*/ 288 h 895"/>
                  <a:gd name="T22" fmla="*/ 243 w 312"/>
                  <a:gd name="T23" fmla="*/ 363 h 895"/>
                  <a:gd name="T24" fmla="*/ 256 w 312"/>
                  <a:gd name="T25" fmla="*/ 398 h 895"/>
                  <a:gd name="T26" fmla="*/ 269 w 312"/>
                  <a:gd name="T27" fmla="*/ 422 h 895"/>
                  <a:gd name="T28" fmla="*/ 279 w 312"/>
                  <a:gd name="T29" fmla="*/ 447 h 895"/>
                  <a:gd name="T30" fmla="*/ 297 w 312"/>
                  <a:gd name="T31" fmla="*/ 506 h 895"/>
                  <a:gd name="T32" fmla="*/ 305 w 312"/>
                  <a:gd name="T33" fmla="*/ 544 h 895"/>
                  <a:gd name="T34" fmla="*/ 309 w 312"/>
                  <a:gd name="T35" fmla="*/ 580 h 895"/>
                  <a:gd name="T36" fmla="*/ 311 w 312"/>
                  <a:gd name="T37" fmla="*/ 640 h 895"/>
                  <a:gd name="T38" fmla="*/ 308 w 312"/>
                  <a:gd name="T39" fmla="*/ 697 h 895"/>
                  <a:gd name="T40" fmla="*/ 298 w 312"/>
                  <a:gd name="T41" fmla="*/ 731 h 895"/>
                  <a:gd name="T42" fmla="*/ 290 w 312"/>
                  <a:gd name="T43" fmla="*/ 766 h 895"/>
                  <a:gd name="T44" fmla="*/ 284 w 312"/>
                  <a:gd name="T45" fmla="*/ 823 h 895"/>
                  <a:gd name="T46" fmla="*/ 284 w 312"/>
                  <a:gd name="T47" fmla="*/ 860 h 895"/>
                  <a:gd name="T48" fmla="*/ 288 w 312"/>
                  <a:gd name="T49" fmla="*/ 894 h 8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2"/>
                  <a:gd name="T76" fmla="*/ 0 h 895"/>
                  <a:gd name="T77" fmla="*/ 312 w 312"/>
                  <a:gd name="T78" fmla="*/ 895 h 8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2" h="895">
                    <a:moveTo>
                      <a:pt x="0" y="11"/>
                    </a:moveTo>
                    <a:lnTo>
                      <a:pt x="27" y="0"/>
                    </a:lnTo>
                    <a:lnTo>
                      <a:pt x="40" y="4"/>
                    </a:lnTo>
                    <a:lnTo>
                      <a:pt x="59" y="14"/>
                    </a:lnTo>
                    <a:lnTo>
                      <a:pt x="106" y="43"/>
                    </a:lnTo>
                    <a:lnTo>
                      <a:pt x="138" y="81"/>
                    </a:lnTo>
                    <a:lnTo>
                      <a:pt x="154" y="100"/>
                    </a:lnTo>
                    <a:lnTo>
                      <a:pt x="163" y="123"/>
                    </a:lnTo>
                    <a:lnTo>
                      <a:pt x="192" y="197"/>
                    </a:lnTo>
                    <a:lnTo>
                      <a:pt x="205" y="242"/>
                    </a:lnTo>
                    <a:lnTo>
                      <a:pt x="215" y="288"/>
                    </a:lnTo>
                    <a:lnTo>
                      <a:pt x="243" y="363"/>
                    </a:lnTo>
                    <a:lnTo>
                      <a:pt x="256" y="398"/>
                    </a:lnTo>
                    <a:lnTo>
                      <a:pt x="269" y="422"/>
                    </a:lnTo>
                    <a:lnTo>
                      <a:pt x="279" y="447"/>
                    </a:lnTo>
                    <a:lnTo>
                      <a:pt x="297" y="506"/>
                    </a:lnTo>
                    <a:lnTo>
                      <a:pt x="305" y="544"/>
                    </a:lnTo>
                    <a:lnTo>
                      <a:pt x="309" y="580"/>
                    </a:lnTo>
                    <a:lnTo>
                      <a:pt x="311" y="640"/>
                    </a:lnTo>
                    <a:lnTo>
                      <a:pt x="308" y="697"/>
                    </a:lnTo>
                    <a:lnTo>
                      <a:pt x="298" y="731"/>
                    </a:lnTo>
                    <a:lnTo>
                      <a:pt x="290" y="766"/>
                    </a:lnTo>
                    <a:lnTo>
                      <a:pt x="284" y="823"/>
                    </a:lnTo>
                    <a:lnTo>
                      <a:pt x="284" y="860"/>
                    </a:lnTo>
                    <a:lnTo>
                      <a:pt x="288" y="894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3" name="Freeform 28"/>
              <p:cNvSpPr>
                <a:spLocks/>
              </p:cNvSpPr>
              <p:nvPr/>
            </p:nvSpPr>
            <p:spPr bwMode="auto">
              <a:xfrm>
                <a:off x="4618" y="1805"/>
                <a:ext cx="147" cy="227"/>
              </a:xfrm>
              <a:custGeom>
                <a:avLst/>
                <a:gdLst>
                  <a:gd name="T0" fmla="*/ 0 w 147"/>
                  <a:gd name="T1" fmla="*/ 0 h 227"/>
                  <a:gd name="T2" fmla="*/ 29 w 147"/>
                  <a:gd name="T3" fmla="*/ 28 h 227"/>
                  <a:gd name="T4" fmla="*/ 49 w 147"/>
                  <a:gd name="T5" fmla="*/ 47 h 227"/>
                  <a:gd name="T6" fmla="*/ 68 w 147"/>
                  <a:gd name="T7" fmla="*/ 66 h 227"/>
                  <a:gd name="T8" fmla="*/ 93 w 147"/>
                  <a:gd name="T9" fmla="*/ 100 h 227"/>
                  <a:gd name="T10" fmla="*/ 109 w 147"/>
                  <a:gd name="T11" fmla="*/ 121 h 227"/>
                  <a:gd name="T12" fmla="*/ 118 w 147"/>
                  <a:gd name="T13" fmla="*/ 143 h 227"/>
                  <a:gd name="T14" fmla="*/ 134 w 147"/>
                  <a:gd name="T15" fmla="*/ 177 h 227"/>
                  <a:gd name="T16" fmla="*/ 138 w 147"/>
                  <a:gd name="T17" fmla="*/ 201 h 227"/>
                  <a:gd name="T18" fmla="*/ 146 w 147"/>
                  <a:gd name="T19" fmla="*/ 226 h 2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7"/>
                  <a:gd name="T31" fmla="*/ 0 h 227"/>
                  <a:gd name="T32" fmla="*/ 147 w 147"/>
                  <a:gd name="T33" fmla="*/ 227 h 2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7" h="227">
                    <a:moveTo>
                      <a:pt x="0" y="0"/>
                    </a:moveTo>
                    <a:lnTo>
                      <a:pt x="29" y="28"/>
                    </a:lnTo>
                    <a:lnTo>
                      <a:pt x="49" y="47"/>
                    </a:lnTo>
                    <a:lnTo>
                      <a:pt x="68" y="66"/>
                    </a:lnTo>
                    <a:lnTo>
                      <a:pt x="93" y="100"/>
                    </a:lnTo>
                    <a:lnTo>
                      <a:pt x="109" y="121"/>
                    </a:lnTo>
                    <a:lnTo>
                      <a:pt x="118" y="143"/>
                    </a:lnTo>
                    <a:lnTo>
                      <a:pt x="134" y="177"/>
                    </a:lnTo>
                    <a:lnTo>
                      <a:pt x="138" y="201"/>
                    </a:lnTo>
                    <a:lnTo>
                      <a:pt x="146" y="226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4" name="Freeform 29"/>
              <p:cNvSpPr>
                <a:spLocks/>
              </p:cNvSpPr>
              <p:nvPr/>
            </p:nvSpPr>
            <p:spPr bwMode="auto">
              <a:xfrm>
                <a:off x="4096" y="1736"/>
                <a:ext cx="517" cy="841"/>
              </a:xfrm>
              <a:custGeom>
                <a:avLst/>
                <a:gdLst>
                  <a:gd name="T0" fmla="*/ 516 w 517"/>
                  <a:gd name="T1" fmla="*/ 74 h 841"/>
                  <a:gd name="T2" fmla="*/ 500 w 517"/>
                  <a:gd name="T3" fmla="*/ 78 h 841"/>
                  <a:gd name="T4" fmla="*/ 482 w 517"/>
                  <a:gd name="T5" fmla="*/ 80 h 841"/>
                  <a:gd name="T6" fmla="*/ 436 w 517"/>
                  <a:gd name="T7" fmla="*/ 76 h 841"/>
                  <a:gd name="T8" fmla="*/ 420 w 517"/>
                  <a:gd name="T9" fmla="*/ 71 h 841"/>
                  <a:gd name="T10" fmla="*/ 391 w 517"/>
                  <a:gd name="T11" fmla="*/ 64 h 841"/>
                  <a:gd name="T12" fmla="*/ 372 w 517"/>
                  <a:gd name="T13" fmla="*/ 57 h 841"/>
                  <a:gd name="T14" fmla="*/ 356 w 517"/>
                  <a:gd name="T15" fmla="*/ 50 h 841"/>
                  <a:gd name="T16" fmla="*/ 314 w 517"/>
                  <a:gd name="T17" fmla="*/ 35 h 841"/>
                  <a:gd name="T18" fmla="*/ 274 w 517"/>
                  <a:gd name="T19" fmla="*/ 22 h 841"/>
                  <a:gd name="T20" fmla="*/ 226 w 517"/>
                  <a:gd name="T21" fmla="*/ 7 h 841"/>
                  <a:gd name="T22" fmla="*/ 191 w 517"/>
                  <a:gd name="T23" fmla="*/ 0 h 841"/>
                  <a:gd name="T24" fmla="*/ 180 w 517"/>
                  <a:gd name="T25" fmla="*/ 11 h 841"/>
                  <a:gd name="T26" fmla="*/ 162 w 517"/>
                  <a:gd name="T27" fmla="*/ 27 h 841"/>
                  <a:gd name="T28" fmla="*/ 129 w 517"/>
                  <a:gd name="T29" fmla="*/ 45 h 841"/>
                  <a:gd name="T30" fmla="*/ 103 w 517"/>
                  <a:gd name="T31" fmla="*/ 53 h 841"/>
                  <a:gd name="T32" fmla="*/ 81 w 517"/>
                  <a:gd name="T33" fmla="*/ 62 h 841"/>
                  <a:gd name="T34" fmla="*/ 60 w 517"/>
                  <a:gd name="T35" fmla="*/ 84 h 841"/>
                  <a:gd name="T36" fmla="*/ 54 w 517"/>
                  <a:gd name="T37" fmla="*/ 102 h 841"/>
                  <a:gd name="T38" fmla="*/ 57 w 517"/>
                  <a:gd name="T39" fmla="*/ 116 h 841"/>
                  <a:gd name="T40" fmla="*/ 60 w 517"/>
                  <a:gd name="T41" fmla="*/ 130 h 841"/>
                  <a:gd name="T42" fmla="*/ 54 w 517"/>
                  <a:gd name="T43" fmla="*/ 147 h 841"/>
                  <a:gd name="T44" fmla="*/ 45 w 517"/>
                  <a:gd name="T45" fmla="*/ 152 h 841"/>
                  <a:gd name="T46" fmla="*/ 35 w 517"/>
                  <a:gd name="T47" fmla="*/ 158 h 841"/>
                  <a:gd name="T48" fmla="*/ 18 w 517"/>
                  <a:gd name="T49" fmla="*/ 175 h 841"/>
                  <a:gd name="T50" fmla="*/ 9 w 517"/>
                  <a:gd name="T51" fmla="*/ 198 h 841"/>
                  <a:gd name="T52" fmla="*/ 0 w 517"/>
                  <a:gd name="T53" fmla="*/ 218 h 841"/>
                  <a:gd name="T54" fmla="*/ 0 w 517"/>
                  <a:gd name="T55" fmla="*/ 241 h 841"/>
                  <a:gd name="T56" fmla="*/ 7 w 517"/>
                  <a:gd name="T57" fmla="*/ 264 h 841"/>
                  <a:gd name="T58" fmla="*/ 14 w 517"/>
                  <a:gd name="T59" fmla="*/ 274 h 841"/>
                  <a:gd name="T60" fmla="*/ 19 w 517"/>
                  <a:gd name="T61" fmla="*/ 290 h 841"/>
                  <a:gd name="T62" fmla="*/ 22 w 517"/>
                  <a:gd name="T63" fmla="*/ 309 h 841"/>
                  <a:gd name="T64" fmla="*/ 36 w 517"/>
                  <a:gd name="T65" fmla="*/ 382 h 841"/>
                  <a:gd name="T66" fmla="*/ 56 w 517"/>
                  <a:gd name="T67" fmla="*/ 454 h 841"/>
                  <a:gd name="T68" fmla="*/ 74 w 517"/>
                  <a:gd name="T69" fmla="*/ 507 h 841"/>
                  <a:gd name="T70" fmla="*/ 93 w 517"/>
                  <a:gd name="T71" fmla="*/ 549 h 841"/>
                  <a:gd name="T72" fmla="*/ 110 w 517"/>
                  <a:gd name="T73" fmla="*/ 583 h 841"/>
                  <a:gd name="T74" fmla="*/ 123 w 517"/>
                  <a:gd name="T75" fmla="*/ 618 h 841"/>
                  <a:gd name="T76" fmla="*/ 135 w 517"/>
                  <a:gd name="T77" fmla="*/ 659 h 841"/>
                  <a:gd name="T78" fmla="*/ 143 w 517"/>
                  <a:gd name="T79" fmla="*/ 710 h 841"/>
                  <a:gd name="T80" fmla="*/ 147 w 517"/>
                  <a:gd name="T81" fmla="*/ 782 h 841"/>
                  <a:gd name="T82" fmla="*/ 144 w 517"/>
                  <a:gd name="T83" fmla="*/ 798 h 841"/>
                  <a:gd name="T84" fmla="*/ 137 w 517"/>
                  <a:gd name="T85" fmla="*/ 807 h 841"/>
                  <a:gd name="T86" fmla="*/ 134 w 517"/>
                  <a:gd name="T87" fmla="*/ 817 h 841"/>
                  <a:gd name="T88" fmla="*/ 135 w 517"/>
                  <a:gd name="T89" fmla="*/ 832 h 841"/>
                  <a:gd name="T90" fmla="*/ 141 w 517"/>
                  <a:gd name="T91" fmla="*/ 840 h 8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17"/>
                  <a:gd name="T139" fmla="*/ 0 h 841"/>
                  <a:gd name="T140" fmla="*/ 517 w 517"/>
                  <a:gd name="T141" fmla="*/ 841 h 8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17" h="841">
                    <a:moveTo>
                      <a:pt x="516" y="74"/>
                    </a:moveTo>
                    <a:lnTo>
                      <a:pt x="500" y="78"/>
                    </a:lnTo>
                    <a:lnTo>
                      <a:pt x="482" y="80"/>
                    </a:lnTo>
                    <a:lnTo>
                      <a:pt x="436" y="76"/>
                    </a:lnTo>
                    <a:lnTo>
                      <a:pt x="420" y="71"/>
                    </a:lnTo>
                    <a:lnTo>
                      <a:pt x="391" y="64"/>
                    </a:lnTo>
                    <a:lnTo>
                      <a:pt x="372" y="57"/>
                    </a:lnTo>
                    <a:lnTo>
                      <a:pt x="356" y="50"/>
                    </a:lnTo>
                    <a:lnTo>
                      <a:pt x="314" y="35"/>
                    </a:lnTo>
                    <a:lnTo>
                      <a:pt x="274" y="22"/>
                    </a:lnTo>
                    <a:lnTo>
                      <a:pt x="226" y="7"/>
                    </a:lnTo>
                    <a:lnTo>
                      <a:pt x="191" y="0"/>
                    </a:lnTo>
                    <a:lnTo>
                      <a:pt x="180" y="11"/>
                    </a:lnTo>
                    <a:lnTo>
                      <a:pt x="162" y="27"/>
                    </a:lnTo>
                    <a:lnTo>
                      <a:pt x="129" y="45"/>
                    </a:lnTo>
                    <a:lnTo>
                      <a:pt x="103" y="53"/>
                    </a:lnTo>
                    <a:lnTo>
                      <a:pt x="81" y="62"/>
                    </a:lnTo>
                    <a:lnTo>
                      <a:pt x="60" y="84"/>
                    </a:lnTo>
                    <a:lnTo>
                      <a:pt x="54" y="102"/>
                    </a:lnTo>
                    <a:lnTo>
                      <a:pt x="57" y="116"/>
                    </a:lnTo>
                    <a:lnTo>
                      <a:pt x="60" y="130"/>
                    </a:lnTo>
                    <a:lnTo>
                      <a:pt x="54" y="147"/>
                    </a:lnTo>
                    <a:lnTo>
                      <a:pt x="45" y="152"/>
                    </a:lnTo>
                    <a:lnTo>
                      <a:pt x="35" y="158"/>
                    </a:lnTo>
                    <a:lnTo>
                      <a:pt x="18" y="175"/>
                    </a:lnTo>
                    <a:lnTo>
                      <a:pt x="9" y="198"/>
                    </a:lnTo>
                    <a:lnTo>
                      <a:pt x="0" y="218"/>
                    </a:lnTo>
                    <a:lnTo>
                      <a:pt x="0" y="241"/>
                    </a:lnTo>
                    <a:lnTo>
                      <a:pt x="7" y="264"/>
                    </a:lnTo>
                    <a:lnTo>
                      <a:pt x="14" y="274"/>
                    </a:lnTo>
                    <a:lnTo>
                      <a:pt x="19" y="290"/>
                    </a:lnTo>
                    <a:lnTo>
                      <a:pt x="22" y="309"/>
                    </a:lnTo>
                    <a:lnTo>
                      <a:pt x="36" y="382"/>
                    </a:lnTo>
                    <a:lnTo>
                      <a:pt x="56" y="454"/>
                    </a:lnTo>
                    <a:lnTo>
                      <a:pt x="74" y="507"/>
                    </a:lnTo>
                    <a:lnTo>
                      <a:pt x="93" y="549"/>
                    </a:lnTo>
                    <a:lnTo>
                      <a:pt x="110" y="583"/>
                    </a:lnTo>
                    <a:lnTo>
                      <a:pt x="123" y="618"/>
                    </a:lnTo>
                    <a:lnTo>
                      <a:pt x="135" y="659"/>
                    </a:lnTo>
                    <a:lnTo>
                      <a:pt x="143" y="710"/>
                    </a:lnTo>
                    <a:lnTo>
                      <a:pt x="147" y="782"/>
                    </a:lnTo>
                    <a:lnTo>
                      <a:pt x="144" y="798"/>
                    </a:lnTo>
                    <a:lnTo>
                      <a:pt x="137" y="807"/>
                    </a:lnTo>
                    <a:lnTo>
                      <a:pt x="134" y="817"/>
                    </a:lnTo>
                    <a:lnTo>
                      <a:pt x="135" y="832"/>
                    </a:lnTo>
                    <a:lnTo>
                      <a:pt x="141" y="840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5" name="Freeform 30"/>
              <p:cNvSpPr>
                <a:spLocks/>
              </p:cNvSpPr>
              <p:nvPr/>
            </p:nvSpPr>
            <p:spPr bwMode="auto">
              <a:xfrm>
                <a:off x="4601" y="2330"/>
                <a:ext cx="41" cy="402"/>
              </a:xfrm>
              <a:custGeom>
                <a:avLst/>
                <a:gdLst>
                  <a:gd name="T0" fmla="*/ 28 w 41"/>
                  <a:gd name="T1" fmla="*/ 0 h 402"/>
                  <a:gd name="T2" fmla="*/ 18 w 41"/>
                  <a:gd name="T3" fmla="*/ 28 h 402"/>
                  <a:gd name="T4" fmla="*/ 11 w 41"/>
                  <a:gd name="T5" fmla="*/ 45 h 402"/>
                  <a:gd name="T6" fmla="*/ 1 w 41"/>
                  <a:gd name="T7" fmla="*/ 96 h 402"/>
                  <a:gd name="T8" fmla="*/ 0 w 41"/>
                  <a:gd name="T9" fmla="*/ 128 h 402"/>
                  <a:gd name="T10" fmla="*/ 2 w 41"/>
                  <a:gd name="T11" fmla="*/ 148 h 402"/>
                  <a:gd name="T12" fmla="*/ 6 w 41"/>
                  <a:gd name="T13" fmla="*/ 168 h 402"/>
                  <a:gd name="T14" fmla="*/ 9 w 41"/>
                  <a:gd name="T15" fmla="*/ 199 h 402"/>
                  <a:gd name="T16" fmla="*/ 9 w 41"/>
                  <a:gd name="T17" fmla="*/ 226 h 402"/>
                  <a:gd name="T18" fmla="*/ 6 w 41"/>
                  <a:gd name="T19" fmla="*/ 244 h 402"/>
                  <a:gd name="T20" fmla="*/ 5 w 41"/>
                  <a:gd name="T21" fmla="*/ 259 h 402"/>
                  <a:gd name="T22" fmla="*/ 10 w 41"/>
                  <a:gd name="T23" fmla="*/ 285 h 402"/>
                  <a:gd name="T24" fmla="*/ 20 w 41"/>
                  <a:gd name="T25" fmla="*/ 310 h 402"/>
                  <a:gd name="T26" fmla="*/ 32 w 41"/>
                  <a:gd name="T27" fmla="*/ 337 h 402"/>
                  <a:gd name="T28" fmla="*/ 37 w 41"/>
                  <a:gd name="T29" fmla="*/ 370 h 402"/>
                  <a:gd name="T30" fmla="*/ 40 w 41"/>
                  <a:gd name="T31" fmla="*/ 401 h 4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"/>
                  <a:gd name="T49" fmla="*/ 0 h 402"/>
                  <a:gd name="T50" fmla="*/ 41 w 41"/>
                  <a:gd name="T51" fmla="*/ 402 h 4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" h="402">
                    <a:moveTo>
                      <a:pt x="28" y="0"/>
                    </a:moveTo>
                    <a:lnTo>
                      <a:pt x="18" y="28"/>
                    </a:lnTo>
                    <a:lnTo>
                      <a:pt x="11" y="45"/>
                    </a:lnTo>
                    <a:lnTo>
                      <a:pt x="1" y="96"/>
                    </a:lnTo>
                    <a:lnTo>
                      <a:pt x="0" y="128"/>
                    </a:lnTo>
                    <a:lnTo>
                      <a:pt x="2" y="148"/>
                    </a:lnTo>
                    <a:lnTo>
                      <a:pt x="6" y="168"/>
                    </a:lnTo>
                    <a:lnTo>
                      <a:pt x="9" y="199"/>
                    </a:lnTo>
                    <a:lnTo>
                      <a:pt x="9" y="226"/>
                    </a:lnTo>
                    <a:lnTo>
                      <a:pt x="6" y="244"/>
                    </a:lnTo>
                    <a:lnTo>
                      <a:pt x="5" y="259"/>
                    </a:lnTo>
                    <a:lnTo>
                      <a:pt x="10" y="285"/>
                    </a:lnTo>
                    <a:lnTo>
                      <a:pt x="20" y="310"/>
                    </a:lnTo>
                    <a:lnTo>
                      <a:pt x="32" y="337"/>
                    </a:lnTo>
                    <a:lnTo>
                      <a:pt x="37" y="370"/>
                    </a:lnTo>
                    <a:lnTo>
                      <a:pt x="40" y="401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3989" y="384"/>
              <a:ext cx="1235" cy="1440"/>
              <a:chOff x="3989" y="384"/>
              <a:chExt cx="1235" cy="1440"/>
            </a:xfrm>
          </p:grpSpPr>
          <p:sp>
            <p:nvSpPr>
              <p:cNvPr id="58408" name="Freeform 32"/>
              <p:cNvSpPr>
                <a:spLocks/>
              </p:cNvSpPr>
              <p:nvPr/>
            </p:nvSpPr>
            <p:spPr bwMode="auto">
              <a:xfrm>
                <a:off x="3989" y="1270"/>
                <a:ext cx="659" cy="554"/>
              </a:xfrm>
              <a:custGeom>
                <a:avLst/>
                <a:gdLst>
                  <a:gd name="T0" fmla="*/ 111 w 659"/>
                  <a:gd name="T1" fmla="*/ 0 h 554"/>
                  <a:gd name="T2" fmla="*/ 92 w 659"/>
                  <a:gd name="T3" fmla="*/ 6 h 554"/>
                  <a:gd name="T4" fmla="*/ 75 w 659"/>
                  <a:gd name="T5" fmla="*/ 16 h 554"/>
                  <a:gd name="T6" fmla="*/ 47 w 659"/>
                  <a:gd name="T7" fmla="*/ 40 h 554"/>
                  <a:gd name="T8" fmla="*/ 30 w 659"/>
                  <a:gd name="T9" fmla="*/ 72 h 554"/>
                  <a:gd name="T10" fmla="*/ 13 w 659"/>
                  <a:gd name="T11" fmla="*/ 106 h 554"/>
                  <a:gd name="T12" fmla="*/ 3 w 659"/>
                  <a:gd name="T13" fmla="*/ 144 h 554"/>
                  <a:gd name="T14" fmla="*/ 0 w 659"/>
                  <a:gd name="T15" fmla="*/ 165 h 554"/>
                  <a:gd name="T16" fmla="*/ 0 w 659"/>
                  <a:gd name="T17" fmla="*/ 202 h 554"/>
                  <a:gd name="T18" fmla="*/ 3 w 659"/>
                  <a:gd name="T19" fmla="*/ 243 h 554"/>
                  <a:gd name="T20" fmla="*/ 1 w 659"/>
                  <a:gd name="T21" fmla="*/ 258 h 554"/>
                  <a:gd name="T22" fmla="*/ 5 w 659"/>
                  <a:gd name="T23" fmla="*/ 273 h 554"/>
                  <a:gd name="T24" fmla="*/ 18 w 659"/>
                  <a:gd name="T25" fmla="*/ 298 h 554"/>
                  <a:gd name="T26" fmla="*/ 32 w 659"/>
                  <a:gd name="T27" fmla="*/ 314 h 554"/>
                  <a:gd name="T28" fmla="*/ 51 w 659"/>
                  <a:gd name="T29" fmla="*/ 329 h 554"/>
                  <a:gd name="T30" fmla="*/ 77 w 659"/>
                  <a:gd name="T31" fmla="*/ 355 h 554"/>
                  <a:gd name="T32" fmla="*/ 94 w 659"/>
                  <a:gd name="T33" fmla="*/ 375 h 554"/>
                  <a:gd name="T34" fmla="*/ 103 w 659"/>
                  <a:gd name="T35" fmla="*/ 387 h 554"/>
                  <a:gd name="T36" fmla="*/ 138 w 659"/>
                  <a:gd name="T37" fmla="*/ 415 h 554"/>
                  <a:gd name="T38" fmla="*/ 162 w 659"/>
                  <a:gd name="T39" fmla="*/ 432 h 554"/>
                  <a:gd name="T40" fmla="*/ 181 w 659"/>
                  <a:gd name="T41" fmla="*/ 441 h 554"/>
                  <a:gd name="T42" fmla="*/ 200 w 659"/>
                  <a:gd name="T43" fmla="*/ 450 h 554"/>
                  <a:gd name="T44" fmla="*/ 230 w 659"/>
                  <a:gd name="T45" fmla="*/ 464 h 554"/>
                  <a:gd name="T46" fmla="*/ 300 w 659"/>
                  <a:gd name="T47" fmla="*/ 500 h 554"/>
                  <a:gd name="T48" fmla="*/ 329 w 659"/>
                  <a:gd name="T49" fmla="*/ 515 h 554"/>
                  <a:gd name="T50" fmla="*/ 359 w 659"/>
                  <a:gd name="T51" fmla="*/ 527 h 554"/>
                  <a:gd name="T52" fmla="*/ 404 w 659"/>
                  <a:gd name="T53" fmla="*/ 543 h 554"/>
                  <a:gd name="T54" fmla="*/ 432 w 659"/>
                  <a:gd name="T55" fmla="*/ 550 h 554"/>
                  <a:gd name="T56" fmla="*/ 459 w 659"/>
                  <a:gd name="T57" fmla="*/ 553 h 554"/>
                  <a:gd name="T58" fmla="*/ 497 w 659"/>
                  <a:gd name="T59" fmla="*/ 551 h 554"/>
                  <a:gd name="T60" fmla="*/ 550 w 659"/>
                  <a:gd name="T61" fmla="*/ 548 h 554"/>
                  <a:gd name="T62" fmla="*/ 578 w 659"/>
                  <a:gd name="T63" fmla="*/ 541 h 554"/>
                  <a:gd name="T64" fmla="*/ 599 w 659"/>
                  <a:gd name="T65" fmla="*/ 527 h 554"/>
                  <a:gd name="T66" fmla="*/ 625 w 659"/>
                  <a:gd name="T67" fmla="*/ 502 h 554"/>
                  <a:gd name="T68" fmla="*/ 648 w 659"/>
                  <a:gd name="T69" fmla="*/ 477 h 554"/>
                  <a:gd name="T70" fmla="*/ 658 w 659"/>
                  <a:gd name="T71" fmla="*/ 458 h 554"/>
                  <a:gd name="T72" fmla="*/ 658 w 659"/>
                  <a:gd name="T73" fmla="*/ 436 h 554"/>
                  <a:gd name="T74" fmla="*/ 652 w 659"/>
                  <a:gd name="T75" fmla="*/ 398 h 554"/>
                  <a:gd name="T76" fmla="*/ 644 w 659"/>
                  <a:gd name="T77" fmla="*/ 382 h 554"/>
                  <a:gd name="T78" fmla="*/ 633 w 659"/>
                  <a:gd name="T79" fmla="*/ 365 h 554"/>
                  <a:gd name="T80" fmla="*/ 616 w 659"/>
                  <a:gd name="T81" fmla="*/ 323 h 554"/>
                  <a:gd name="T82" fmla="*/ 597 w 659"/>
                  <a:gd name="T83" fmla="*/ 283 h 554"/>
                  <a:gd name="T84" fmla="*/ 574 w 659"/>
                  <a:gd name="T85" fmla="*/ 238 h 55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9"/>
                  <a:gd name="T130" fmla="*/ 0 h 554"/>
                  <a:gd name="T131" fmla="*/ 659 w 659"/>
                  <a:gd name="T132" fmla="*/ 554 h 55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9" h="554">
                    <a:moveTo>
                      <a:pt x="111" y="0"/>
                    </a:moveTo>
                    <a:lnTo>
                      <a:pt x="92" y="6"/>
                    </a:lnTo>
                    <a:lnTo>
                      <a:pt x="75" y="16"/>
                    </a:lnTo>
                    <a:lnTo>
                      <a:pt x="47" y="40"/>
                    </a:lnTo>
                    <a:lnTo>
                      <a:pt x="30" y="72"/>
                    </a:lnTo>
                    <a:lnTo>
                      <a:pt x="13" y="106"/>
                    </a:lnTo>
                    <a:lnTo>
                      <a:pt x="3" y="144"/>
                    </a:lnTo>
                    <a:lnTo>
                      <a:pt x="0" y="165"/>
                    </a:lnTo>
                    <a:lnTo>
                      <a:pt x="0" y="202"/>
                    </a:lnTo>
                    <a:lnTo>
                      <a:pt x="3" y="243"/>
                    </a:lnTo>
                    <a:lnTo>
                      <a:pt x="1" y="258"/>
                    </a:lnTo>
                    <a:lnTo>
                      <a:pt x="5" y="273"/>
                    </a:lnTo>
                    <a:lnTo>
                      <a:pt x="18" y="298"/>
                    </a:lnTo>
                    <a:lnTo>
                      <a:pt x="32" y="314"/>
                    </a:lnTo>
                    <a:lnTo>
                      <a:pt x="51" y="329"/>
                    </a:lnTo>
                    <a:lnTo>
                      <a:pt x="77" y="355"/>
                    </a:lnTo>
                    <a:lnTo>
                      <a:pt x="94" y="375"/>
                    </a:lnTo>
                    <a:lnTo>
                      <a:pt x="103" y="387"/>
                    </a:lnTo>
                    <a:lnTo>
                      <a:pt x="138" y="415"/>
                    </a:lnTo>
                    <a:lnTo>
                      <a:pt x="162" y="432"/>
                    </a:lnTo>
                    <a:lnTo>
                      <a:pt x="181" y="441"/>
                    </a:lnTo>
                    <a:lnTo>
                      <a:pt x="200" y="450"/>
                    </a:lnTo>
                    <a:lnTo>
                      <a:pt x="230" y="464"/>
                    </a:lnTo>
                    <a:lnTo>
                      <a:pt x="300" y="500"/>
                    </a:lnTo>
                    <a:lnTo>
                      <a:pt x="329" y="515"/>
                    </a:lnTo>
                    <a:lnTo>
                      <a:pt x="359" y="527"/>
                    </a:lnTo>
                    <a:lnTo>
                      <a:pt x="404" y="543"/>
                    </a:lnTo>
                    <a:lnTo>
                      <a:pt x="432" y="550"/>
                    </a:lnTo>
                    <a:lnTo>
                      <a:pt x="459" y="553"/>
                    </a:lnTo>
                    <a:lnTo>
                      <a:pt x="497" y="551"/>
                    </a:lnTo>
                    <a:lnTo>
                      <a:pt x="550" y="548"/>
                    </a:lnTo>
                    <a:lnTo>
                      <a:pt x="578" y="541"/>
                    </a:lnTo>
                    <a:lnTo>
                      <a:pt x="599" y="527"/>
                    </a:lnTo>
                    <a:lnTo>
                      <a:pt x="625" y="502"/>
                    </a:lnTo>
                    <a:lnTo>
                      <a:pt x="648" y="477"/>
                    </a:lnTo>
                    <a:lnTo>
                      <a:pt x="658" y="458"/>
                    </a:lnTo>
                    <a:lnTo>
                      <a:pt x="658" y="436"/>
                    </a:lnTo>
                    <a:lnTo>
                      <a:pt x="652" y="398"/>
                    </a:lnTo>
                    <a:lnTo>
                      <a:pt x="644" y="382"/>
                    </a:lnTo>
                    <a:lnTo>
                      <a:pt x="633" y="365"/>
                    </a:lnTo>
                    <a:lnTo>
                      <a:pt x="616" y="323"/>
                    </a:lnTo>
                    <a:lnTo>
                      <a:pt x="597" y="283"/>
                    </a:lnTo>
                    <a:lnTo>
                      <a:pt x="574" y="238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9" name="Freeform 33"/>
              <p:cNvSpPr>
                <a:spLocks/>
              </p:cNvSpPr>
              <p:nvPr/>
            </p:nvSpPr>
            <p:spPr bwMode="auto">
              <a:xfrm>
                <a:off x="4046" y="384"/>
                <a:ext cx="903" cy="921"/>
              </a:xfrm>
              <a:custGeom>
                <a:avLst/>
                <a:gdLst>
                  <a:gd name="T0" fmla="*/ 0 w 903"/>
                  <a:gd name="T1" fmla="*/ 920 h 921"/>
                  <a:gd name="T2" fmla="*/ 43 w 903"/>
                  <a:gd name="T3" fmla="*/ 893 h 921"/>
                  <a:gd name="T4" fmla="*/ 98 w 903"/>
                  <a:gd name="T5" fmla="*/ 867 h 921"/>
                  <a:gd name="T6" fmla="*/ 134 w 903"/>
                  <a:gd name="T7" fmla="*/ 853 h 921"/>
                  <a:gd name="T8" fmla="*/ 170 w 903"/>
                  <a:gd name="T9" fmla="*/ 840 h 921"/>
                  <a:gd name="T10" fmla="*/ 228 w 903"/>
                  <a:gd name="T11" fmla="*/ 817 h 921"/>
                  <a:gd name="T12" fmla="*/ 262 w 903"/>
                  <a:gd name="T13" fmla="*/ 803 h 921"/>
                  <a:gd name="T14" fmla="*/ 294 w 903"/>
                  <a:gd name="T15" fmla="*/ 786 h 921"/>
                  <a:gd name="T16" fmla="*/ 349 w 903"/>
                  <a:gd name="T17" fmla="*/ 756 h 921"/>
                  <a:gd name="T18" fmla="*/ 397 w 903"/>
                  <a:gd name="T19" fmla="*/ 721 h 921"/>
                  <a:gd name="T20" fmla="*/ 423 w 903"/>
                  <a:gd name="T21" fmla="*/ 694 h 921"/>
                  <a:gd name="T22" fmla="*/ 450 w 903"/>
                  <a:gd name="T23" fmla="*/ 669 h 921"/>
                  <a:gd name="T24" fmla="*/ 465 w 903"/>
                  <a:gd name="T25" fmla="*/ 660 h 921"/>
                  <a:gd name="T26" fmla="*/ 480 w 903"/>
                  <a:gd name="T27" fmla="*/ 650 h 921"/>
                  <a:gd name="T28" fmla="*/ 506 w 903"/>
                  <a:gd name="T29" fmla="*/ 618 h 921"/>
                  <a:gd name="T30" fmla="*/ 523 w 903"/>
                  <a:gd name="T31" fmla="*/ 594 h 921"/>
                  <a:gd name="T32" fmla="*/ 540 w 903"/>
                  <a:gd name="T33" fmla="*/ 555 h 921"/>
                  <a:gd name="T34" fmla="*/ 555 w 903"/>
                  <a:gd name="T35" fmla="*/ 515 h 921"/>
                  <a:gd name="T36" fmla="*/ 567 w 903"/>
                  <a:gd name="T37" fmla="*/ 487 h 921"/>
                  <a:gd name="T38" fmla="*/ 588 w 903"/>
                  <a:gd name="T39" fmla="*/ 453 h 921"/>
                  <a:gd name="T40" fmla="*/ 652 w 903"/>
                  <a:gd name="T41" fmla="*/ 347 h 921"/>
                  <a:gd name="T42" fmla="*/ 695 w 903"/>
                  <a:gd name="T43" fmla="*/ 286 h 921"/>
                  <a:gd name="T44" fmla="*/ 741 w 903"/>
                  <a:gd name="T45" fmla="*/ 225 h 921"/>
                  <a:gd name="T46" fmla="*/ 813 w 903"/>
                  <a:gd name="T47" fmla="*/ 122 h 921"/>
                  <a:gd name="T48" fmla="*/ 833 w 903"/>
                  <a:gd name="T49" fmla="*/ 84 h 921"/>
                  <a:gd name="T50" fmla="*/ 843 w 903"/>
                  <a:gd name="T51" fmla="*/ 58 h 921"/>
                  <a:gd name="T52" fmla="*/ 856 w 903"/>
                  <a:gd name="T53" fmla="*/ 36 h 921"/>
                  <a:gd name="T54" fmla="*/ 888 w 903"/>
                  <a:gd name="T55" fmla="*/ 6 h 921"/>
                  <a:gd name="T56" fmla="*/ 902 w 903"/>
                  <a:gd name="T57" fmla="*/ 0 h 9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3"/>
                  <a:gd name="T88" fmla="*/ 0 h 921"/>
                  <a:gd name="T89" fmla="*/ 903 w 903"/>
                  <a:gd name="T90" fmla="*/ 921 h 92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3" h="921">
                    <a:moveTo>
                      <a:pt x="0" y="920"/>
                    </a:moveTo>
                    <a:lnTo>
                      <a:pt x="43" y="893"/>
                    </a:lnTo>
                    <a:lnTo>
                      <a:pt x="98" y="867"/>
                    </a:lnTo>
                    <a:lnTo>
                      <a:pt x="134" y="853"/>
                    </a:lnTo>
                    <a:lnTo>
                      <a:pt x="170" y="840"/>
                    </a:lnTo>
                    <a:lnTo>
                      <a:pt x="228" y="817"/>
                    </a:lnTo>
                    <a:lnTo>
                      <a:pt x="262" y="803"/>
                    </a:lnTo>
                    <a:lnTo>
                      <a:pt x="294" y="786"/>
                    </a:lnTo>
                    <a:lnTo>
                      <a:pt x="349" y="756"/>
                    </a:lnTo>
                    <a:lnTo>
                      <a:pt x="397" y="721"/>
                    </a:lnTo>
                    <a:lnTo>
                      <a:pt x="423" y="694"/>
                    </a:lnTo>
                    <a:lnTo>
                      <a:pt x="450" y="669"/>
                    </a:lnTo>
                    <a:lnTo>
                      <a:pt x="465" y="660"/>
                    </a:lnTo>
                    <a:lnTo>
                      <a:pt x="480" y="650"/>
                    </a:lnTo>
                    <a:lnTo>
                      <a:pt x="506" y="618"/>
                    </a:lnTo>
                    <a:lnTo>
                      <a:pt x="523" y="594"/>
                    </a:lnTo>
                    <a:lnTo>
                      <a:pt x="540" y="555"/>
                    </a:lnTo>
                    <a:lnTo>
                      <a:pt x="555" y="515"/>
                    </a:lnTo>
                    <a:lnTo>
                      <a:pt x="567" y="487"/>
                    </a:lnTo>
                    <a:lnTo>
                      <a:pt x="588" y="453"/>
                    </a:lnTo>
                    <a:lnTo>
                      <a:pt x="652" y="347"/>
                    </a:lnTo>
                    <a:lnTo>
                      <a:pt x="695" y="286"/>
                    </a:lnTo>
                    <a:lnTo>
                      <a:pt x="741" y="225"/>
                    </a:lnTo>
                    <a:lnTo>
                      <a:pt x="813" y="122"/>
                    </a:lnTo>
                    <a:lnTo>
                      <a:pt x="833" y="84"/>
                    </a:lnTo>
                    <a:lnTo>
                      <a:pt x="843" y="58"/>
                    </a:lnTo>
                    <a:lnTo>
                      <a:pt x="856" y="36"/>
                    </a:lnTo>
                    <a:lnTo>
                      <a:pt x="888" y="6"/>
                    </a:lnTo>
                    <a:lnTo>
                      <a:pt x="902" y="0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0" name="Freeform 34"/>
              <p:cNvSpPr>
                <a:spLocks/>
              </p:cNvSpPr>
              <p:nvPr/>
            </p:nvSpPr>
            <p:spPr bwMode="auto">
              <a:xfrm>
                <a:off x="4569" y="442"/>
                <a:ext cx="655" cy="1052"/>
              </a:xfrm>
              <a:custGeom>
                <a:avLst/>
                <a:gdLst>
                  <a:gd name="T0" fmla="*/ 0 w 655"/>
                  <a:gd name="T1" fmla="*/ 1051 h 1052"/>
                  <a:gd name="T2" fmla="*/ 13 w 655"/>
                  <a:gd name="T3" fmla="*/ 1014 h 1052"/>
                  <a:gd name="T4" fmla="*/ 26 w 655"/>
                  <a:gd name="T5" fmla="*/ 977 h 1052"/>
                  <a:gd name="T6" fmla="*/ 35 w 655"/>
                  <a:gd name="T7" fmla="*/ 944 h 1052"/>
                  <a:gd name="T8" fmla="*/ 39 w 655"/>
                  <a:gd name="T9" fmla="*/ 924 h 1052"/>
                  <a:gd name="T10" fmla="*/ 54 w 655"/>
                  <a:gd name="T11" fmla="*/ 873 h 1052"/>
                  <a:gd name="T12" fmla="*/ 73 w 655"/>
                  <a:gd name="T13" fmla="*/ 821 h 1052"/>
                  <a:gd name="T14" fmla="*/ 103 w 655"/>
                  <a:gd name="T15" fmla="*/ 773 h 1052"/>
                  <a:gd name="T16" fmla="*/ 147 w 655"/>
                  <a:gd name="T17" fmla="*/ 713 h 1052"/>
                  <a:gd name="T18" fmla="*/ 181 w 655"/>
                  <a:gd name="T19" fmla="*/ 678 h 1052"/>
                  <a:gd name="T20" fmla="*/ 213 w 655"/>
                  <a:gd name="T21" fmla="*/ 645 h 1052"/>
                  <a:gd name="T22" fmla="*/ 260 w 655"/>
                  <a:gd name="T23" fmla="*/ 587 h 1052"/>
                  <a:gd name="T24" fmla="*/ 281 w 655"/>
                  <a:gd name="T25" fmla="*/ 551 h 1052"/>
                  <a:gd name="T26" fmla="*/ 300 w 655"/>
                  <a:gd name="T27" fmla="*/ 515 h 1052"/>
                  <a:gd name="T28" fmla="*/ 344 w 655"/>
                  <a:gd name="T29" fmla="*/ 438 h 1052"/>
                  <a:gd name="T30" fmla="*/ 393 w 655"/>
                  <a:gd name="T31" fmla="*/ 365 h 1052"/>
                  <a:gd name="T32" fmla="*/ 457 w 655"/>
                  <a:gd name="T33" fmla="*/ 262 h 1052"/>
                  <a:gd name="T34" fmla="*/ 495 w 655"/>
                  <a:gd name="T35" fmla="*/ 198 h 1052"/>
                  <a:gd name="T36" fmla="*/ 536 w 655"/>
                  <a:gd name="T37" fmla="*/ 138 h 1052"/>
                  <a:gd name="T38" fmla="*/ 614 w 655"/>
                  <a:gd name="T39" fmla="*/ 41 h 1052"/>
                  <a:gd name="T40" fmla="*/ 633 w 655"/>
                  <a:gd name="T41" fmla="*/ 19 h 1052"/>
                  <a:gd name="T42" fmla="*/ 654 w 655"/>
                  <a:gd name="T43" fmla="*/ 0 h 10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5"/>
                  <a:gd name="T67" fmla="*/ 0 h 1052"/>
                  <a:gd name="T68" fmla="*/ 655 w 655"/>
                  <a:gd name="T69" fmla="*/ 1052 h 105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5" h="1052">
                    <a:moveTo>
                      <a:pt x="0" y="1051"/>
                    </a:moveTo>
                    <a:lnTo>
                      <a:pt x="13" y="1014"/>
                    </a:lnTo>
                    <a:lnTo>
                      <a:pt x="26" y="977"/>
                    </a:lnTo>
                    <a:lnTo>
                      <a:pt x="35" y="944"/>
                    </a:lnTo>
                    <a:lnTo>
                      <a:pt x="39" y="924"/>
                    </a:lnTo>
                    <a:lnTo>
                      <a:pt x="54" y="873"/>
                    </a:lnTo>
                    <a:lnTo>
                      <a:pt x="73" y="821"/>
                    </a:lnTo>
                    <a:lnTo>
                      <a:pt x="103" y="773"/>
                    </a:lnTo>
                    <a:lnTo>
                      <a:pt x="147" y="713"/>
                    </a:lnTo>
                    <a:lnTo>
                      <a:pt x="181" y="678"/>
                    </a:lnTo>
                    <a:lnTo>
                      <a:pt x="213" y="645"/>
                    </a:lnTo>
                    <a:lnTo>
                      <a:pt x="260" y="587"/>
                    </a:lnTo>
                    <a:lnTo>
                      <a:pt x="281" y="551"/>
                    </a:lnTo>
                    <a:lnTo>
                      <a:pt x="300" y="515"/>
                    </a:lnTo>
                    <a:lnTo>
                      <a:pt x="344" y="438"/>
                    </a:lnTo>
                    <a:lnTo>
                      <a:pt x="393" y="365"/>
                    </a:lnTo>
                    <a:lnTo>
                      <a:pt x="457" y="262"/>
                    </a:lnTo>
                    <a:lnTo>
                      <a:pt x="495" y="198"/>
                    </a:lnTo>
                    <a:lnTo>
                      <a:pt x="536" y="138"/>
                    </a:lnTo>
                    <a:lnTo>
                      <a:pt x="614" y="41"/>
                    </a:lnTo>
                    <a:lnTo>
                      <a:pt x="633" y="19"/>
                    </a:lnTo>
                    <a:lnTo>
                      <a:pt x="654" y="0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393" name="Freeform 35"/>
            <p:cNvSpPr>
              <a:spLocks/>
            </p:cNvSpPr>
            <p:nvPr/>
          </p:nvSpPr>
          <p:spPr bwMode="auto">
            <a:xfrm>
              <a:off x="3869" y="1327"/>
              <a:ext cx="141" cy="338"/>
            </a:xfrm>
            <a:custGeom>
              <a:avLst/>
              <a:gdLst>
                <a:gd name="T0" fmla="*/ 58 w 141"/>
                <a:gd name="T1" fmla="*/ 0 h 338"/>
                <a:gd name="T2" fmla="*/ 43 w 141"/>
                <a:gd name="T3" fmla="*/ 13 h 338"/>
                <a:gd name="T4" fmla="*/ 29 w 141"/>
                <a:gd name="T5" fmla="*/ 38 h 338"/>
                <a:gd name="T6" fmla="*/ 18 w 141"/>
                <a:gd name="T7" fmla="*/ 72 h 338"/>
                <a:gd name="T8" fmla="*/ 8 w 141"/>
                <a:gd name="T9" fmla="*/ 111 h 338"/>
                <a:gd name="T10" fmla="*/ 1 w 141"/>
                <a:gd name="T11" fmla="*/ 153 h 338"/>
                <a:gd name="T12" fmla="*/ 0 w 141"/>
                <a:gd name="T13" fmla="*/ 199 h 338"/>
                <a:gd name="T14" fmla="*/ 2 w 141"/>
                <a:gd name="T15" fmla="*/ 243 h 338"/>
                <a:gd name="T16" fmla="*/ 10 w 141"/>
                <a:gd name="T17" fmla="*/ 284 h 338"/>
                <a:gd name="T18" fmla="*/ 25 w 141"/>
                <a:gd name="T19" fmla="*/ 311 h 338"/>
                <a:gd name="T20" fmla="*/ 44 w 141"/>
                <a:gd name="T21" fmla="*/ 320 h 338"/>
                <a:gd name="T22" fmla="*/ 70 w 141"/>
                <a:gd name="T23" fmla="*/ 320 h 338"/>
                <a:gd name="T24" fmla="*/ 86 w 141"/>
                <a:gd name="T25" fmla="*/ 322 h 338"/>
                <a:gd name="T26" fmla="*/ 104 w 141"/>
                <a:gd name="T27" fmla="*/ 329 h 338"/>
                <a:gd name="T28" fmla="*/ 112 w 141"/>
                <a:gd name="T29" fmla="*/ 336 h 338"/>
                <a:gd name="T30" fmla="*/ 119 w 141"/>
                <a:gd name="T31" fmla="*/ 337 h 338"/>
                <a:gd name="T32" fmla="*/ 131 w 141"/>
                <a:gd name="T33" fmla="*/ 319 h 338"/>
                <a:gd name="T34" fmla="*/ 135 w 141"/>
                <a:gd name="T35" fmla="*/ 295 h 338"/>
                <a:gd name="T36" fmla="*/ 140 w 141"/>
                <a:gd name="T37" fmla="*/ 229 h 338"/>
                <a:gd name="T38" fmla="*/ 137 w 141"/>
                <a:gd name="T39" fmla="*/ 171 h 338"/>
                <a:gd name="T40" fmla="*/ 131 w 141"/>
                <a:gd name="T41" fmla="*/ 118 h 338"/>
                <a:gd name="T42" fmla="*/ 121 w 141"/>
                <a:gd name="T43" fmla="*/ 73 h 338"/>
                <a:gd name="T44" fmla="*/ 108 w 141"/>
                <a:gd name="T45" fmla="*/ 37 h 338"/>
                <a:gd name="T46" fmla="*/ 93 w 141"/>
                <a:gd name="T47" fmla="*/ 11 h 338"/>
                <a:gd name="T48" fmla="*/ 75 w 141"/>
                <a:gd name="T49" fmla="*/ 0 h 338"/>
                <a:gd name="T50" fmla="*/ 58 w 141"/>
                <a:gd name="T51" fmla="*/ 0 h 3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1"/>
                <a:gd name="T79" fmla="*/ 0 h 338"/>
                <a:gd name="T80" fmla="*/ 141 w 141"/>
                <a:gd name="T81" fmla="*/ 338 h 3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1" h="338">
                  <a:moveTo>
                    <a:pt x="58" y="0"/>
                  </a:moveTo>
                  <a:lnTo>
                    <a:pt x="43" y="13"/>
                  </a:lnTo>
                  <a:lnTo>
                    <a:pt x="29" y="38"/>
                  </a:lnTo>
                  <a:lnTo>
                    <a:pt x="18" y="72"/>
                  </a:lnTo>
                  <a:lnTo>
                    <a:pt x="8" y="111"/>
                  </a:lnTo>
                  <a:lnTo>
                    <a:pt x="1" y="153"/>
                  </a:lnTo>
                  <a:lnTo>
                    <a:pt x="0" y="199"/>
                  </a:lnTo>
                  <a:lnTo>
                    <a:pt x="2" y="243"/>
                  </a:lnTo>
                  <a:lnTo>
                    <a:pt x="10" y="284"/>
                  </a:lnTo>
                  <a:lnTo>
                    <a:pt x="25" y="311"/>
                  </a:lnTo>
                  <a:lnTo>
                    <a:pt x="44" y="320"/>
                  </a:lnTo>
                  <a:lnTo>
                    <a:pt x="70" y="320"/>
                  </a:lnTo>
                  <a:lnTo>
                    <a:pt x="86" y="322"/>
                  </a:lnTo>
                  <a:lnTo>
                    <a:pt x="104" y="329"/>
                  </a:lnTo>
                  <a:lnTo>
                    <a:pt x="112" y="336"/>
                  </a:lnTo>
                  <a:lnTo>
                    <a:pt x="119" y="337"/>
                  </a:lnTo>
                  <a:lnTo>
                    <a:pt x="131" y="319"/>
                  </a:lnTo>
                  <a:lnTo>
                    <a:pt x="135" y="295"/>
                  </a:lnTo>
                  <a:lnTo>
                    <a:pt x="140" y="229"/>
                  </a:lnTo>
                  <a:lnTo>
                    <a:pt x="137" y="171"/>
                  </a:lnTo>
                  <a:lnTo>
                    <a:pt x="131" y="118"/>
                  </a:lnTo>
                  <a:lnTo>
                    <a:pt x="121" y="73"/>
                  </a:lnTo>
                  <a:lnTo>
                    <a:pt x="108" y="37"/>
                  </a:lnTo>
                  <a:lnTo>
                    <a:pt x="93" y="11"/>
                  </a:lnTo>
                  <a:lnTo>
                    <a:pt x="75" y="0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4" name="Line 36"/>
            <p:cNvSpPr>
              <a:spLocks noChangeShapeType="1"/>
            </p:cNvSpPr>
            <p:nvPr/>
          </p:nvSpPr>
          <p:spPr bwMode="auto">
            <a:xfrm flipV="1">
              <a:off x="3908" y="838"/>
              <a:ext cx="413" cy="4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Rectangle 37"/>
            <p:cNvSpPr>
              <a:spLocks noChangeArrowheads="1"/>
            </p:cNvSpPr>
            <p:nvPr/>
          </p:nvSpPr>
          <p:spPr bwMode="auto">
            <a:xfrm>
              <a:off x="3869" y="913"/>
              <a:ext cx="3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latin typeface="Times New Roman" pitchFamily="18" charset="0"/>
                </a:rPr>
                <a:t>F</a:t>
              </a:r>
              <a:r>
                <a:rPr lang="en-GB" b="1" baseline="-25000">
                  <a:latin typeface="Times New Roman" pitchFamily="18" charset="0"/>
                </a:rPr>
                <a:t>q</a:t>
              </a:r>
            </a:p>
          </p:txBody>
        </p: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3456" y="2502"/>
              <a:ext cx="1692" cy="344"/>
              <a:chOff x="3456" y="2502"/>
              <a:chExt cx="1692" cy="344"/>
            </a:xfrm>
          </p:grpSpPr>
          <p:grpSp>
            <p:nvGrpSpPr>
              <p:cNvPr id="9" name="Group 39"/>
              <p:cNvGrpSpPr>
                <a:grpSpLocks/>
              </p:cNvGrpSpPr>
              <p:nvPr/>
            </p:nvGrpSpPr>
            <p:grpSpPr bwMode="auto">
              <a:xfrm>
                <a:off x="3456" y="2615"/>
                <a:ext cx="601" cy="231"/>
                <a:chOff x="3456" y="2615"/>
                <a:chExt cx="601" cy="231"/>
              </a:xfrm>
            </p:grpSpPr>
            <p:sp>
              <p:nvSpPr>
                <p:cNvPr id="58406" name="Line 40"/>
                <p:cNvSpPr>
                  <a:spLocks noChangeShapeType="1"/>
                </p:cNvSpPr>
                <p:nvPr/>
              </p:nvSpPr>
              <p:spPr bwMode="auto">
                <a:xfrm>
                  <a:off x="3758" y="2691"/>
                  <a:ext cx="29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07" name="Rectangle 41"/>
                <p:cNvSpPr>
                  <a:spLocks noChangeArrowheads="1"/>
                </p:cNvSpPr>
                <p:nvPr/>
              </p:nvSpPr>
              <p:spPr bwMode="auto">
                <a:xfrm>
                  <a:off x="3456" y="2615"/>
                  <a:ext cx="37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b="1">
                      <a:latin typeface="Times New Roman" pitchFamily="18" charset="0"/>
                    </a:rPr>
                    <a:t>F</a:t>
                  </a:r>
                  <a:r>
                    <a:rPr lang="en-GB" b="1" baseline="-25000">
                      <a:latin typeface="Times New Roman" pitchFamily="18" charset="0"/>
                    </a:rPr>
                    <a:t>kq</a:t>
                  </a:r>
                </a:p>
              </p:txBody>
            </p:sp>
          </p:grpSp>
          <p:sp>
            <p:nvSpPr>
              <p:cNvPr id="58404" name="Line 42"/>
              <p:cNvSpPr>
                <a:spLocks noChangeShapeType="1"/>
              </p:cNvSpPr>
              <p:nvPr/>
            </p:nvSpPr>
            <p:spPr bwMode="auto">
              <a:xfrm>
                <a:off x="4058" y="2502"/>
                <a:ext cx="10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5" name="Line 43"/>
              <p:cNvSpPr>
                <a:spLocks noChangeShapeType="1"/>
              </p:cNvSpPr>
              <p:nvPr/>
            </p:nvSpPr>
            <p:spPr bwMode="auto">
              <a:xfrm>
                <a:off x="4058" y="2577"/>
                <a:ext cx="10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97" name="Line 44"/>
            <p:cNvSpPr>
              <a:spLocks noChangeShapeType="1"/>
            </p:cNvSpPr>
            <p:nvPr/>
          </p:nvSpPr>
          <p:spPr bwMode="auto">
            <a:xfrm flipV="1">
              <a:off x="4660" y="1329"/>
              <a:ext cx="413" cy="6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Rectangle 45"/>
            <p:cNvSpPr>
              <a:spLocks noChangeArrowheads="1"/>
            </p:cNvSpPr>
            <p:nvPr/>
          </p:nvSpPr>
          <p:spPr bwMode="auto">
            <a:xfrm>
              <a:off x="4923" y="1556"/>
              <a:ext cx="3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latin typeface="Times New Roman" pitchFamily="18" charset="0"/>
                </a:rPr>
                <a:t>F</a:t>
              </a:r>
              <a:r>
                <a:rPr lang="en-GB" b="1" baseline="-25000">
                  <a:latin typeface="Times New Roman" pitchFamily="18" charset="0"/>
                </a:rPr>
                <a:t>h</a:t>
              </a:r>
            </a:p>
          </p:txBody>
        </p: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4924" y="2615"/>
              <a:ext cx="788" cy="231"/>
              <a:chOff x="4924" y="2615"/>
              <a:chExt cx="788" cy="231"/>
            </a:xfrm>
          </p:grpSpPr>
          <p:sp>
            <p:nvSpPr>
              <p:cNvPr id="58401" name="Line 47"/>
              <p:cNvSpPr>
                <a:spLocks noChangeShapeType="1"/>
              </p:cNvSpPr>
              <p:nvPr/>
            </p:nvSpPr>
            <p:spPr bwMode="auto">
              <a:xfrm flipH="1">
                <a:off x="4924" y="2691"/>
                <a:ext cx="2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2" name="Rectangle 48"/>
              <p:cNvSpPr>
                <a:spLocks noChangeArrowheads="1"/>
              </p:cNvSpPr>
              <p:nvPr/>
            </p:nvSpPr>
            <p:spPr bwMode="auto">
              <a:xfrm>
                <a:off x="5336" y="2615"/>
                <a:ext cx="3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latin typeface="Times New Roman" pitchFamily="18" charset="0"/>
                  </a:rPr>
                  <a:t>F</a:t>
                </a:r>
                <a:r>
                  <a:rPr lang="en-GB" b="1" baseline="-25000">
                    <a:latin typeface="Times New Roman" pitchFamily="18" charset="0"/>
                  </a:rPr>
                  <a:t>kh</a:t>
                </a:r>
              </a:p>
            </p:txBody>
          </p:sp>
        </p:grpSp>
        <p:sp>
          <p:nvSpPr>
            <p:cNvPr id="58400" name="Line 49"/>
            <p:cNvSpPr>
              <a:spLocks noChangeShapeType="1"/>
            </p:cNvSpPr>
            <p:nvPr/>
          </p:nvSpPr>
          <p:spPr bwMode="auto">
            <a:xfrm>
              <a:off x="4368" y="1632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98" name="Arc 50"/>
          <p:cNvSpPr>
            <a:spLocks/>
          </p:cNvSpPr>
          <p:nvPr/>
        </p:nvSpPr>
        <p:spPr bwMode="auto">
          <a:xfrm>
            <a:off x="6284913" y="2636838"/>
            <a:ext cx="274637" cy="576262"/>
          </a:xfrm>
          <a:custGeom>
            <a:avLst/>
            <a:gdLst>
              <a:gd name="T0" fmla="*/ 0 w 10197"/>
              <a:gd name="T1" fmla="*/ 46010169 h 21600"/>
              <a:gd name="T2" fmla="*/ 199219616 w 10197"/>
              <a:gd name="T3" fmla="*/ 37724 h 21600"/>
              <a:gd name="T4" fmla="*/ 194218030 w 10197"/>
              <a:gd name="T5" fmla="*/ 410159132 h 21600"/>
              <a:gd name="T6" fmla="*/ 0 60000 65536"/>
              <a:gd name="T7" fmla="*/ 0 60000 65536"/>
              <a:gd name="T8" fmla="*/ 0 60000 65536"/>
              <a:gd name="T9" fmla="*/ 0 w 10197"/>
              <a:gd name="T10" fmla="*/ 0 h 21600"/>
              <a:gd name="T11" fmla="*/ 10197 w 101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97" h="21600" fill="none" extrusionOk="0">
                <a:moveTo>
                  <a:pt x="0" y="2423"/>
                </a:moveTo>
                <a:cubicBezTo>
                  <a:pt x="3071" y="831"/>
                  <a:pt x="6481" y="-1"/>
                  <a:pt x="9941" y="0"/>
                </a:cubicBezTo>
                <a:cubicBezTo>
                  <a:pt x="10026" y="0"/>
                  <a:pt x="10111" y="0"/>
                  <a:pt x="10197" y="1"/>
                </a:cubicBezTo>
              </a:path>
              <a:path w="10197" h="21600" stroke="0" extrusionOk="0">
                <a:moveTo>
                  <a:pt x="0" y="2423"/>
                </a:moveTo>
                <a:cubicBezTo>
                  <a:pt x="3071" y="831"/>
                  <a:pt x="6481" y="-1"/>
                  <a:pt x="9941" y="0"/>
                </a:cubicBezTo>
                <a:cubicBezTo>
                  <a:pt x="10026" y="0"/>
                  <a:pt x="10111" y="0"/>
                  <a:pt x="10197" y="1"/>
                </a:cubicBezTo>
                <a:lnTo>
                  <a:pt x="9941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Arc 51"/>
          <p:cNvSpPr>
            <a:spLocks/>
          </p:cNvSpPr>
          <p:nvPr/>
        </p:nvSpPr>
        <p:spPr bwMode="auto">
          <a:xfrm rot="2038615">
            <a:off x="7216775" y="2549525"/>
            <a:ext cx="327025" cy="576263"/>
          </a:xfrm>
          <a:custGeom>
            <a:avLst/>
            <a:gdLst>
              <a:gd name="T0" fmla="*/ 0 w 12142"/>
              <a:gd name="T1" fmla="*/ 67676329 h 21600"/>
              <a:gd name="T2" fmla="*/ 237225938 w 12142"/>
              <a:gd name="T3" fmla="*/ 37724 h 21600"/>
              <a:gd name="T4" fmla="*/ 232224305 w 12142"/>
              <a:gd name="T5" fmla="*/ 410161125 h 21600"/>
              <a:gd name="T6" fmla="*/ 0 60000 65536"/>
              <a:gd name="T7" fmla="*/ 0 60000 65536"/>
              <a:gd name="T8" fmla="*/ 0 60000 65536"/>
              <a:gd name="T9" fmla="*/ 0 w 12142"/>
              <a:gd name="T10" fmla="*/ 0 h 21600"/>
              <a:gd name="T11" fmla="*/ 12142 w 121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42" h="21600" fill="none" extrusionOk="0">
                <a:moveTo>
                  <a:pt x="0" y="3564"/>
                </a:moveTo>
                <a:cubicBezTo>
                  <a:pt x="3528" y="1239"/>
                  <a:pt x="7660" y="-1"/>
                  <a:pt x="11886" y="0"/>
                </a:cubicBezTo>
                <a:cubicBezTo>
                  <a:pt x="11971" y="0"/>
                  <a:pt x="12056" y="0"/>
                  <a:pt x="12142" y="1"/>
                </a:cubicBezTo>
              </a:path>
              <a:path w="12142" h="21600" stroke="0" extrusionOk="0">
                <a:moveTo>
                  <a:pt x="0" y="3564"/>
                </a:moveTo>
                <a:cubicBezTo>
                  <a:pt x="3528" y="1239"/>
                  <a:pt x="7660" y="-1"/>
                  <a:pt x="11886" y="0"/>
                </a:cubicBezTo>
                <a:cubicBezTo>
                  <a:pt x="11971" y="0"/>
                  <a:pt x="12056" y="0"/>
                  <a:pt x="12142" y="1"/>
                </a:cubicBezTo>
                <a:lnTo>
                  <a:pt x="11886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Text Box 52"/>
          <p:cNvSpPr txBox="1">
            <a:spLocks noChangeArrowheads="1"/>
          </p:cNvSpPr>
          <p:nvPr/>
        </p:nvSpPr>
        <p:spPr bwMode="auto">
          <a:xfrm>
            <a:off x="6300788" y="25654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</a:t>
            </a:r>
          </a:p>
        </p:txBody>
      </p:sp>
      <p:sp>
        <p:nvSpPr>
          <p:cNvPr id="58390" name="Text Box 53"/>
          <p:cNvSpPr txBox="1">
            <a:spLocks noChangeArrowheads="1"/>
          </p:cNvSpPr>
          <p:nvPr/>
        </p:nvSpPr>
        <p:spPr bwMode="auto">
          <a:xfrm>
            <a:off x="7323138" y="26368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</a:t>
            </a:r>
          </a:p>
        </p:txBody>
      </p:sp>
    </p:spTree>
    <p:extLst>
      <p:ext uri="{BB962C8B-B14F-4D97-AF65-F5344CB8AC3E}">
        <p14:creationId xmlns:p14="http://schemas.microsoft.com/office/powerpoint/2010/main" val="17807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3" grpId="0" animBg="1"/>
      <p:bldP spid="27664" grpId="0" animBg="1"/>
      <p:bldP spid="27698" grpId="0" animBg="1"/>
      <p:bldP spid="2769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229688"/>
              </p:ext>
            </p:extLst>
          </p:nvPr>
        </p:nvGraphicFramePr>
        <p:xfrm>
          <a:off x="932384" y="2252663"/>
          <a:ext cx="7384530" cy="384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Chart" r:id="rId4" imgW="4524225" imgH="2352756" progId="Excel.Sheet.8">
                  <p:embed/>
                </p:oleObj>
              </mc:Choice>
              <mc:Fallback>
                <p:oleObj name="Chart" r:id="rId4" imgW="4524225" imgH="23527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384" y="2252663"/>
                        <a:ext cx="7384530" cy="3840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69988" y="739775"/>
            <a:ext cx="6858000" cy="5238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Nyíróerő az ízületi szög függvényében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1042988" y="1972330"/>
            <a:ext cx="7200900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/>
              <a:t>Erőhatások a gerincoszlopon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9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052513"/>
            <a:ext cx="2520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3995738" y="3644900"/>
            <a:ext cx="792162" cy="100806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1258888" y="476250"/>
            <a:ext cx="6626225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/>
              <a:t>Terhelés az ágyéki csigolyákon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228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572000" y="2174875"/>
          <a:ext cx="295275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8" name="Photo Editor fénykép" r:id="rId3" imgW="2952381" imgH="2190476" progId="">
                  <p:embed/>
                </p:oleObj>
              </mc:Choice>
              <mc:Fallback>
                <p:oleObj name="Photo Editor fénykép" r:id="rId3" imgW="2952381" imgH="21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74875"/>
                        <a:ext cx="295275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1116013" y="2174875"/>
          <a:ext cx="293370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9" name="Photo Editor fénykép" r:id="rId5" imgW="2933333" imgH="2190476" progId="">
                  <p:embed/>
                </p:oleObj>
              </mc:Choice>
              <mc:Fallback>
                <p:oleObj name="Photo Editor fénykép" r:id="rId5" imgW="2933333" imgH="21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174875"/>
                        <a:ext cx="293370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3635896" y="476672"/>
            <a:ext cx="218130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/>
              <a:t>Porckorongok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051720" y="1516142"/>
            <a:ext cx="174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Annulus</a:t>
            </a:r>
            <a:r>
              <a:rPr lang="hu-HU" dirty="0" smtClean="0"/>
              <a:t> </a:t>
            </a:r>
            <a:r>
              <a:rPr lang="hu-HU" dirty="0" err="1" smtClean="0"/>
              <a:t>fibrosus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924459" y="4679220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pulposus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1619672" y="1700808"/>
            <a:ext cx="180020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 flipV="1">
            <a:off x="2346253" y="2645296"/>
            <a:ext cx="1152387" cy="20078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9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3779838" y="3500438"/>
            <a:ext cx="4953000" cy="9461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A gerincoszlop magasságának</a:t>
            </a:r>
            <a:r>
              <a:rPr lang="en-GB" sz="2800" b="1">
                <a:latin typeface="Times New Roman" pitchFamily="18" charset="0"/>
              </a:rPr>
              <a:t> 20 </a:t>
            </a:r>
            <a:r>
              <a:rPr lang="hu-HU" sz="2800" b="1">
                <a:latin typeface="Times New Roman" pitchFamily="18" charset="0"/>
              </a:rPr>
              <a:t>-</a:t>
            </a:r>
            <a:r>
              <a:rPr lang="en-GB" sz="2800" b="1">
                <a:latin typeface="Times New Roman" pitchFamily="18" charset="0"/>
              </a:rPr>
              <a:t> 33 %</a:t>
            </a:r>
            <a:r>
              <a:rPr lang="hu-HU" sz="2800" b="1">
                <a:latin typeface="Times New Roman" pitchFamily="18" charset="0"/>
              </a:rPr>
              <a:t>-át teszik ki</a:t>
            </a:r>
            <a:r>
              <a:rPr lang="en-GB" sz="2800" b="1">
                <a:latin typeface="Times New Roman" pitchFamily="18" charset="0"/>
              </a:rPr>
              <a:t>.</a:t>
            </a: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924300" y="620713"/>
            <a:ext cx="4648200" cy="946150"/>
          </a:xfrm>
          <a:prstGeom prst="rect">
            <a:avLst/>
          </a:prstGeom>
          <a:solidFill>
            <a:srgbClr val="66FF33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A vastagságuk</a:t>
            </a:r>
            <a:r>
              <a:rPr lang="en-GB" sz="2800" b="1">
                <a:latin typeface="Times New Roman" pitchFamily="18" charset="0"/>
              </a:rPr>
              <a:t> 3 </a:t>
            </a:r>
            <a:r>
              <a:rPr lang="hu-HU" sz="2800" b="1">
                <a:latin typeface="Times New Roman" pitchFamily="18" charset="0"/>
              </a:rPr>
              <a:t>-</a:t>
            </a:r>
            <a:r>
              <a:rPr lang="en-GB" sz="2800" b="1">
                <a:latin typeface="Times New Roman" pitchFamily="18" charset="0"/>
              </a:rPr>
              <a:t> 9 mm</a:t>
            </a:r>
            <a:r>
              <a:rPr lang="hu-HU" sz="2800" b="1">
                <a:latin typeface="Times New Roman" pitchFamily="18" charset="0"/>
              </a:rPr>
              <a:t> között változik</a:t>
            </a:r>
            <a:r>
              <a:rPr lang="en-GB" sz="2800" b="1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1403350" y="115888"/>
          <a:ext cx="1323975" cy="640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Photo Editor fénykép" r:id="rId3" imgW="733333" imgH="3552381" progId="">
                  <p:embed/>
                </p:oleObj>
              </mc:Choice>
              <mc:Fallback>
                <p:oleObj name="Photo Editor fénykép" r:id="rId3" imgW="733333" imgH="355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15888"/>
                        <a:ext cx="1323975" cy="640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AutoShape 5"/>
          <p:cNvSpPr>
            <a:spLocks noChangeArrowheads="1"/>
          </p:cNvSpPr>
          <p:nvPr/>
        </p:nvSpPr>
        <p:spPr bwMode="auto">
          <a:xfrm>
            <a:off x="2987675" y="522922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39" name="AutoShape 6"/>
          <p:cNvSpPr>
            <a:spLocks noChangeArrowheads="1"/>
          </p:cNvSpPr>
          <p:nvPr/>
        </p:nvSpPr>
        <p:spPr bwMode="auto">
          <a:xfrm>
            <a:off x="2987675" y="5084763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0" name="AutoShape 7"/>
          <p:cNvSpPr>
            <a:spLocks noChangeArrowheads="1"/>
          </p:cNvSpPr>
          <p:nvPr/>
        </p:nvSpPr>
        <p:spPr bwMode="auto">
          <a:xfrm>
            <a:off x="2987675" y="5157788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1" name="AutoShape 8"/>
          <p:cNvSpPr>
            <a:spLocks noChangeArrowheads="1"/>
          </p:cNvSpPr>
          <p:nvPr/>
        </p:nvSpPr>
        <p:spPr bwMode="auto">
          <a:xfrm>
            <a:off x="2987675" y="458152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2" name="AutoShape 9"/>
          <p:cNvSpPr>
            <a:spLocks noChangeArrowheads="1"/>
          </p:cNvSpPr>
          <p:nvPr/>
        </p:nvSpPr>
        <p:spPr bwMode="auto">
          <a:xfrm>
            <a:off x="2987675" y="4437063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3" name="AutoShape 10"/>
          <p:cNvSpPr>
            <a:spLocks noChangeArrowheads="1"/>
          </p:cNvSpPr>
          <p:nvPr/>
        </p:nvSpPr>
        <p:spPr bwMode="auto">
          <a:xfrm>
            <a:off x="2987675" y="4510088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4" name="AutoShape 11"/>
          <p:cNvSpPr>
            <a:spLocks noChangeArrowheads="1"/>
          </p:cNvSpPr>
          <p:nvPr/>
        </p:nvSpPr>
        <p:spPr bwMode="auto">
          <a:xfrm>
            <a:off x="2987675" y="501332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5" name="AutoShape 12"/>
          <p:cNvSpPr>
            <a:spLocks noChangeArrowheads="1"/>
          </p:cNvSpPr>
          <p:nvPr/>
        </p:nvSpPr>
        <p:spPr bwMode="auto">
          <a:xfrm>
            <a:off x="2987675" y="4868863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6" name="AutoShape 13"/>
          <p:cNvSpPr>
            <a:spLocks noChangeArrowheads="1"/>
          </p:cNvSpPr>
          <p:nvPr/>
        </p:nvSpPr>
        <p:spPr bwMode="auto">
          <a:xfrm>
            <a:off x="2987675" y="4941888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7" name="AutoShape 14"/>
          <p:cNvSpPr>
            <a:spLocks noChangeArrowheads="1"/>
          </p:cNvSpPr>
          <p:nvPr/>
        </p:nvSpPr>
        <p:spPr bwMode="auto">
          <a:xfrm>
            <a:off x="2987675" y="479742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8" name="AutoShape 15"/>
          <p:cNvSpPr>
            <a:spLocks noChangeArrowheads="1"/>
          </p:cNvSpPr>
          <p:nvPr/>
        </p:nvSpPr>
        <p:spPr bwMode="auto">
          <a:xfrm>
            <a:off x="2987675" y="4652963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49" name="AutoShape 16"/>
          <p:cNvSpPr>
            <a:spLocks noChangeArrowheads="1"/>
          </p:cNvSpPr>
          <p:nvPr/>
        </p:nvSpPr>
        <p:spPr bwMode="auto">
          <a:xfrm>
            <a:off x="2987675" y="4725988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0" name="AutoShape 17"/>
          <p:cNvSpPr>
            <a:spLocks noChangeArrowheads="1"/>
          </p:cNvSpPr>
          <p:nvPr/>
        </p:nvSpPr>
        <p:spPr bwMode="auto">
          <a:xfrm>
            <a:off x="2987675" y="436562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1" name="AutoShape 18"/>
          <p:cNvSpPr>
            <a:spLocks noChangeArrowheads="1"/>
          </p:cNvSpPr>
          <p:nvPr/>
        </p:nvSpPr>
        <p:spPr bwMode="auto">
          <a:xfrm>
            <a:off x="2987675" y="4221163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2" name="AutoShape 19"/>
          <p:cNvSpPr>
            <a:spLocks noChangeArrowheads="1"/>
          </p:cNvSpPr>
          <p:nvPr/>
        </p:nvSpPr>
        <p:spPr bwMode="auto">
          <a:xfrm>
            <a:off x="2987675" y="4294188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3" name="AutoShape 20"/>
          <p:cNvSpPr>
            <a:spLocks noChangeArrowheads="1"/>
          </p:cNvSpPr>
          <p:nvPr/>
        </p:nvSpPr>
        <p:spPr bwMode="auto">
          <a:xfrm>
            <a:off x="2987675" y="3789363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4" name="AutoShape 21"/>
          <p:cNvSpPr>
            <a:spLocks noChangeArrowheads="1"/>
          </p:cNvSpPr>
          <p:nvPr/>
        </p:nvSpPr>
        <p:spPr bwMode="auto">
          <a:xfrm>
            <a:off x="2987675" y="3644900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5" name="AutoShape 22"/>
          <p:cNvSpPr>
            <a:spLocks noChangeArrowheads="1"/>
          </p:cNvSpPr>
          <p:nvPr/>
        </p:nvSpPr>
        <p:spPr bwMode="auto">
          <a:xfrm>
            <a:off x="2987675" y="371792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6" name="AutoShape 23"/>
          <p:cNvSpPr>
            <a:spLocks noChangeArrowheads="1"/>
          </p:cNvSpPr>
          <p:nvPr/>
        </p:nvSpPr>
        <p:spPr bwMode="auto">
          <a:xfrm>
            <a:off x="2987675" y="414972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7" name="AutoShape 24"/>
          <p:cNvSpPr>
            <a:spLocks noChangeArrowheads="1"/>
          </p:cNvSpPr>
          <p:nvPr/>
        </p:nvSpPr>
        <p:spPr bwMode="auto">
          <a:xfrm>
            <a:off x="2987675" y="4005263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8" name="AutoShape 25"/>
          <p:cNvSpPr>
            <a:spLocks noChangeArrowheads="1"/>
          </p:cNvSpPr>
          <p:nvPr/>
        </p:nvSpPr>
        <p:spPr bwMode="auto">
          <a:xfrm>
            <a:off x="2987675" y="4078288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59" name="AutoShape 26"/>
          <p:cNvSpPr>
            <a:spLocks noChangeArrowheads="1"/>
          </p:cNvSpPr>
          <p:nvPr/>
        </p:nvSpPr>
        <p:spPr bwMode="auto">
          <a:xfrm>
            <a:off x="2987675" y="393382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460" name="AutoShape 27"/>
          <p:cNvSpPr>
            <a:spLocks noChangeArrowheads="1"/>
          </p:cNvSpPr>
          <p:nvPr/>
        </p:nvSpPr>
        <p:spPr bwMode="auto">
          <a:xfrm>
            <a:off x="2987675" y="3862388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44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971550" y="1125538"/>
          <a:ext cx="280987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4" name="Photo Editor fénykép" r:id="rId3" imgW="2809524" imgH="2104762" progId="">
                  <p:embed/>
                </p:oleObj>
              </mc:Choice>
              <mc:Fallback>
                <p:oleObj name="Photo Editor fénykép" r:id="rId3" imgW="2809524" imgH="21047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125538"/>
                        <a:ext cx="2809875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604505"/>
              </p:ext>
            </p:extLst>
          </p:nvPr>
        </p:nvGraphicFramePr>
        <p:xfrm>
          <a:off x="4572000" y="677863"/>
          <a:ext cx="3889375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5" name="Munkalap" r:id="rId5" imgW="3124188" imgH="2209784" progId="Excel.Sheet.8">
                  <p:embed/>
                </p:oleObj>
              </mc:Choice>
              <mc:Fallback>
                <p:oleObj name="Munkalap" r:id="rId5" imgW="3124188" imgH="220978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77863"/>
                        <a:ext cx="3889375" cy="275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4572000" y="3429000"/>
          <a:ext cx="3887788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6" name="Chart" r:id="rId7" imgW="3171726" imgH="2209695" progId="Excel.Sheet.8">
                  <p:embed/>
                </p:oleObj>
              </mc:Choice>
              <mc:Fallback>
                <p:oleObj name="Chart" r:id="rId7" imgW="3171726" imgH="220969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29000"/>
                        <a:ext cx="3887788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5127848" y="292006"/>
            <a:ext cx="310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Minimum és maximum értékek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99592" y="6453336"/>
            <a:ext cx="711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Reggel kb. egy cm-el magasabbak vagyunk, estére a víz egy része kiszorul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622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62125"/>
            <a:ext cx="38004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684213" y="1989138"/>
          <a:ext cx="32385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Photo Editor fénykép" r:id="rId4" imgW="3238952" imgH="2048161" progId="">
                  <p:embed/>
                </p:oleObj>
              </mc:Choice>
              <mc:Fallback>
                <p:oleObj name="Photo Editor fénykép" r:id="rId4" imgW="3238952" imgH="2048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89138"/>
                        <a:ext cx="3238500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419475" y="765175"/>
            <a:ext cx="2447925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err="1">
                <a:latin typeface="Times New Roman" pitchFamily="18" charset="0"/>
                <a:cs typeface="Times New Roman" pitchFamily="18" charset="0"/>
              </a:rPr>
              <a:t>Annulus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fibrosus</a:t>
            </a:r>
            <a:endParaRPr lang="hu-H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(rostos porc)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 flipV="1">
            <a:off x="7380288" y="2492375"/>
            <a:ext cx="21590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>
            <a:off x="7524750" y="2924175"/>
            <a:ext cx="215900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03350" y="5157788"/>
            <a:ext cx="1584325" cy="863600"/>
            <a:chOff x="884" y="3249"/>
            <a:chExt cx="998" cy="544"/>
          </a:xfrm>
        </p:grpSpPr>
        <p:sp>
          <p:nvSpPr>
            <p:cNvPr id="20499" name="AutoShape 8"/>
            <p:cNvSpPr>
              <a:spLocks noChangeArrowheads="1"/>
            </p:cNvSpPr>
            <p:nvPr/>
          </p:nvSpPr>
          <p:spPr bwMode="auto">
            <a:xfrm>
              <a:off x="884" y="3249"/>
              <a:ext cx="998" cy="544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500" name="Line 9"/>
            <p:cNvSpPr>
              <a:spLocks noChangeShapeType="1"/>
            </p:cNvSpPr>
            <p:nvPr/>
          </p:nvSpPr>
          <p:spPr bwMode="auto">
            <a:xfrm>
              <a:off x="1565" y="3385"/>
              <a:ext cx="27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10"/>
            <p:cNvSpPr>
              <a:spLocks noChangeShapeType="1"/>
            </p:cNvSpPr>
            <p:nvPr/>
          </p:nvSpPr>
          <p:spPr bwMode="auto">
            <a:xfrm>
              <a:off x="1020" y="3385"/>
              <a:ext cx="318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11"/>
            <p:cNvSpPr>
              <a:spLocks noChangeShapeType="1"/>
            </p:cNvSpPr>
            <p:nvPr/>
          </p:nvSpPr>
          <p:spPr bwMode="auto">
            <a:xfrm>
              <a:off x="1156" y="3385"/>
              <a:ext cx="318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12"/>
            <p:cNvSpPr>
              <a:spLocks noChangeShapeType="1"/>
            </p:cNvSpPr>
            <p:nvPr/>
          </p:nvSpPr>
          <p:spPr bwMode="auto">
            <a:xfrm>
              <a:off x="1292" y="3385"/>
              <a:ext cx="318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13"/>
            <p:cNvSpPr>
              <a:spLocks noChangeShapeType="1"/>
            </p:cNvSpPr>
            <p:nvPr/>
          </p:nvSpPr>
          <p:spPr bwMode="auto">
            <a:xfrm>
              <a:off x="1428" y="3385"/>
              <a:ext cx="318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14"/>
            <p:cNvSpPr>
              <a:spLocks noChangeShapeType="1"/>
            </p:cNvSpPr>
            <p:nvPr/>
          </p:nvSpPr>
          <p:spPr bwMode="auto">
            <a:xfrm>
              <a:off x="1701" y="3385"/>
              <a:ext cx="18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15"/>
            <p:cNvSpPr>
              <a:spLocks noChangeShapeType="1"/>
            </p:cNvSpPr>
            <p:nvPr/>
          </p:nvSpPr>
          <p:spPr bwMode="auto">
            <a:xfrm>
              <a:off x="884" y="3339"/>
              <a:ext cx="318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16"/>
            <p:cNvSpPr>
              <a:spLocks noChangeShapeType="1"/>
            </p:cNvSpPr>
            <p:nvPr/>
          </p:nvSpPr>
          <p:spPr bwMode="auto">
            <a:xfrm>
              <a:off x="884" y="3521"/>
              <a:ext cx="18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371600" y="5157788"/>
            <a:ext cx="1657350" cy="863600"/>
            <a:chOff x="2335" y="3249"/>
            <a:chExt cx="1044" cy="544"/>
          </a:xfrm>
        </p:grpSpPr>
        <p:sp>
          <p:nvSpPr>
            <p:cNvPr id="20490" name="AutoShape 18"/>
            <p:cNvSpPr>
              <a:spLocks noChangeArrowheads="1"/>
            </p:cNvSpPr>
            <p:nvPr/>
          </p:nvSpPr>
          <p:spPr bwMode="auto">
            <a:xfrm>
              <a:off x="2335" y="3249"/>
              <a:ext cx="1044" cy="544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491" name="Line 19"/>
            <p:cNvSpPr>
              <a:spLocks noChangeShapeType="1"/>
            </p:cNvSpPr>
            <p:nvPr/>
          </p:nvSpPr>
          <p:spPr bwMode="auto">
            <a:xfrm flipV="1">
              <a:off x="2336" y="3385"/>
              <a:ext cx="31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20"/>
            <p:cNvSpPr>
              <a:spLocks noChangeShapeType="1"/>
            </p:cNvSpPr>
            <p:nvPr/>
          </p:nvSpPr>
          <p:spPr bwMode="auto">
            <a:xfrm flipV="1">
              <a:off x="2472" y="3395"/>
              <a:ext cx="31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21"/>
            <p:cNvSpPr>
              <a:spLocks noChangeShapeType="1"/>
            </p:cNvSpPr>
            <p:nvPr/>
          </p:nvSpPr>
          <p:spPr bwMode="auto">
            <a:xfrm flipV="1">
              <a:off x="2608" y="3405"/>
              <a:ext cx="31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22"/>
            <p:cNvSpPr>
              <a:spLocks noChangeShapeType="1"/>
            </p:cNvSpPr>
            <p:nvPr/>
          </p:nvSpPr>
          <p:spPr bwMode="auto">
            <a:xfrm flipV="1">
              <a:off x="2744" y="3405"/>
              <a:ext cx="31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23"/>
            <p:cNvSpPr>
              <a:spLocks noChangeShapeType="1"/>
            </p:cNvSpPr>
            <p:nvPr/>
          </p:nvSpPr>
          <p:spPr bwMode="auto">
            <a:xfrm flipV="1">
              <a:off x="2880" y="3405"/>
              <a:ext cx="31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24"/>
            <p:cNvSpPr>
              <a:spLocks noChangeShapeType="1"/>
            </p:cNvSpPr>
            <p:nvPr/>
          </p:nvSpPr>
          <p:spPr bwMode="auto">
            <a:xfrm flipV="1">
              <a:off x="3016" y="3339"/>
              <a:ext cx="363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25"/>
            <p:cNvSpPr>
              <a:spLocks noChangeShapeType="1"/>
            </p:cNvSpPr>
            <p:nvPr/>
          </p:nvSpPr>
          <p:spPr bwMode="auto">
            <a:xfrm flipV="1">
              <a:off x="3152" y="3521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26"/>
            <p:cNvSpPr>
              <a:spLocks noChangeShapeType="1"/>
            </p:cNvSpPr>
            <p:nvPr/>
          </p:nvSpPr>
          <p:spPr bwMode="auto">
            <a:xfrm flipV="1">
              <a:off x="2336" y="3385"/>
              <a:ext cx="18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67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076325" y="908050"/>
          <a:ext cx="1831975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2" name="Photo Editor fénykép" r:id="rId3" imgW="1085714" imgH="1152381" progId="">
                  <p:embed/>
                </p:oleObj>
              </mc:Choice>
              <mc:Fallback>
                <p:oleObj name="Photo Editor fénykép" r:id="rId3" imgW="1085714" imgH="115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908050"/>
                        <a:ext cx="1831975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419475" y="908050"/>
          <a:ext cx="1798638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3" name="Photo Editor fénykép" r:id="rId5" imgW="1057423" imgH="1142857" progId="">
                  <p:embed/>
                </p:oleObj>
              </mc:Choice>
              <mc:Fallback>
                <p:oleObj name="Photo Editor fénykép" r:id="rId5" imgW="1057423" imgH="11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908050"/>
                        <a:ext cx="1798638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111875" y="981075"/>
          <a:ext cx="16843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4" name="Photo Editor fénykép" r:id="rId7" imgW="1123810" imgH="1152381" progId="">
                  <p:embed/>
                </p:oleObj>
              </mc:Choice>
              <mc:Fallback>
                <p:oleObj name="Photo Editor fénykép" r:id="rId7" imgW="1123810" imgH="115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5" y="981075"/>
                        <a:ext cx="1684338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139825" y="3821113"/>
          <a:ext cx="165100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5" name="Photo Editor fénykép" r:id="rId9" imgW="1038370" imgH="1066667" progId="">
                  <p:embed/>
                </p:oleObj>
              </mc:Choice>
              <mc:Fallback>
                <p:oleObj name="Photo Editor fénykép" r:id="rId9" imgW="1038370" imgH="106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3821113"/>
                        <a:ext cx="165100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3578225" y="3873500"/>
          <a:ext cx="1484313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6" name="Photo Editor fénykép" r:id="rId11" imgW="980952" imgH="1085714" progId="">
                  <p:embed/>
                </p:oleObj>
              </mc:Choice>
              <mc:Fallback>
                <p:oleObj name="Photo Editor fénykép" r:id="rId11" imgW="980952" imgH="10857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3873500"/>
                        <a:ext cx="1484313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5988050" y="3951288"/>
          <a:ext cx="151447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7" name="Photo Editor fénykép" r:id="rId13" imgW="1047619" imgH="1133633" progId="">
                  <p:embed/>
                </p:oleObj>
              </mc:Choice>
              <mc:Fallback>
                <p:oleObj name="Photo Editor fénykép" r:id="rId13" imgW="1047619" imgH="11336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3951288"/>
                        <a:ext cx="1514475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1042988" y="404813"/>
            <a:ext cx="2016125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  <a:cs typeface="Times New Roman" pitchFamily="18" charset="0"/>
              </a:rPr>
              <a:t>Transzláció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971550" y="3278188"/>
            <a:ext cx="2016125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  <a:cs typeface="Times New Roman" pitchFamily="18" charset="0"/>
              </a:rPr>
              <a:t>Rotáció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304800" y="2722563"/>
            <a:ext cx="2552700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Oldalirányú 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3086100" y="2722563"/>
            <a:ext cx="2438400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Felfelé és lefelé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21517" name="Text Box 12"/>
          <p:cNvSpPr txBox="1">
            <a:spLocks noChangeArrowheads="1"/>
          </p:cNvSpPr>
          <p:nvPr/>
        </p:nvSpPr>
        <p:spPr bwMode="auto">
          <a:xfrm>
            <a:off x="5753100" y="2738438"/>
            <a:ext cx="2438400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Előre és hátra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419100" y="5535613"/>
            <a:ext cx="2438400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Laterális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>
            <a:off x="3086100" y="5535613"/>
            <a:ext cx="2438400" cy="7016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Függőleges tengely körül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21520" name="Text Box 15"/>
          <p:cNvSpPr txBox="1">
            <a:spLocks noChangeArrowheads="1"/>
          </p:cNvSpPr>
          <p:nvPr/>
        </p:nvSpPr>
        <p:spPr bwMode="auto">
          <a:xfrm>
            <a:off x="5753100" y="5519738"/>
            <a:ext cx="2438400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Előre-hátra </a:t>
            </a:r>
            <a:endParaRPr lang="en-GB" sz="20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979613" y="2060575"/>
          <a:ext cx="1389062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6" name="Photo Editor fénykép" r:id="rId3" imgW="1047619" imgH="2010056" progId="">
                  <p:embed/>
                </p:oleObj>
              </mc:Choice>
              <mc:Fallback>
                <p:oleObj name="Photo Editor fénykép" r:id="rId3" imgW="1047619" imgH="201005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060575"/>
                        <a:ext cx="1389062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2051050" y="2133600"/>
          <a:ext cx="15049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7" name="Photo Editor fénykép" r:id="rId5" imgW="1162212" imgH="2000000" progId="">
                  <p:embed/>
                </p:oleObj>
              </mc:Choice>
              <mc:Fallback>
                <p:oleObj name="Photo Editor fénykép" r:id="rId5" imgW="1162212" imgH="20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133600"/>
                        <a:ext cx="150495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2195513" y="1341438"/>
            <a:ext cx="1081087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2771775" y="3644900"/>
            <a:ext cx="360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 flipH="1" flipV="1">
            <a:off x="2339975" y="3644900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Text Box 7"/>
          <p:cNvSpPr txBox="1">
            <a:spLocks noChangeArrowheads="1"/>
          </p:cNvSpPr>
          <p:nvPr/>
        </p:nvSpPr>
        <p:spPr bwMode="auto">
          <a:xfrm>
            <a:off x="723900" y="177939"/>
            <a:ext cx="7632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/>
              <a:t>A </a:t>
            </a:r>
            <a:r>
              <a:rPr lang="hu-HU" sz="2400" b="1" dirty="0" err="1"/>
              <a:t>nukleus</a:t>
            </a:r>
            <a:r>
              <a:rPr lang="hu-HU" sz="2400" b="1" dirty="0"/>
              <a:t> </a:t>
            </a:r>
            <a:r>
              <a:rPr lang="hu-HU" sz="2400" b="1" dirty="0" err="1"/>
              <a:t>pulposusban</a:t>
            </a:r>
            <a:r>
              <a:rPr lang="hu-HU" sz="2400" b="1" dirty="0"/>
              <a:t> nyomóerő hatására növekszik a feszültség, amely nyújtóerőt fejt ki az </a:t>
            </a:r>
            <a:r>
              <a:rPr lang="hu-HU" sz="2400" b="1" dirty="0" err="1"/>
              <a:t>annulus</a:t>
            </a:r>
            <a:r>
              <a:rPr lang="hu-HU" sz="2400" b="1" dirty="0"/>
              <a:t> </a:t>
            </a:r>
            <a:r>
              <a:rPr lang="hu-HU" sz="2400" b="1" dirty="0" err="1"/>
              <a:t>fibrosus</a:t>
            </a:r>
            <a:r>
              <a:rPr lang="hu-HU" sz="2400" b="1" dirty="0"/>
              <a:t> kollagén rostjaira</a:t>
            </a:r>
            <a:endParaRPr lang="en-US" sz="2400" b="1" dirty="0"/>
          </a:p>
        </p:txBody>
      </p:sp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5364163" y="2970213"/>
          <a:ext cx="201771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8" name="Photo Editor fénykép" r:id="rId7" imgW="1152381" imgH="523810" progId="">
                  <p:embed/>
                </p:oleObj>
              </mc:Choice>
              <mc:Fallback>
                <p:oleObj name="Photo Editor fénykép" r:id="rId7" imgW="1152381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970213"/>
                        <a:ext cx="2017712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9" name="Object 9"/>
          <p:cNvGraphicFramePr>
            <a:graphicFrameLocks noChangeAspect="1"/>
          </p:cNvGraphicFramePr>
          <p:nvPr/>
        </p:nvGraphicFramePr>
        <p:xfrm>
          <a:off x="5507038" y="2255838"/>
          <a:ext cx="17287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9" name="Photo Editor fénykép" r:id="rId9" imgW="1009791" imgH="390580" progId="">
                  <p:embed/>
                </p:oleObj>
              </mc:Choice>
              <mc:Fallback>
                <p:oleObj name="Photo Editor fénykép" r:id="rId9" imgW="1009791" imgH="3905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2255838"/>
                        <a:ext cx="1728787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0" name="Object 10"/>
          <p:cNvGraphicFramePr>
            <a:graphicFrameLocks noChangeAspect="1"/>
          </p:cNvGraphicFramePr>
          <p:nvPr/>
        </p:nvGraphicFramePr>
        <p:xfrm>
          <a:off x="5364163" y="4076700"/>
          <a:ext cx="1885950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0" name="Photo Editor fénykép" r:id="rId11" imgW="1181265" imgH="1095528" progId="">
                  <p:embed/>
                </p:oleObj>
              </mc:Choice>
              <mc:Fallback>
                <p:oleObj name="Photo Editor fénykép" r:id="rId11" imgW="1181265" imgH="10955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76700"/>
                        <a:ext cx="1885950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6156325" y="1773238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F</a:t>
            </a:r>
            <a:endParaRPr lang="en-US" sz="2000" b="1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6011863" y="4184650"/>
            <a:ext cx="792162" cy="39687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1,5 F</a:t>
            </a:r>
            <a:endParaRPr lang="en-US" sz="2000" b="1"/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7019925" y="4652963"/>
            <a:ext cx="792163" cy="39687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0,5 F</a:t>
            </a:r>
            <a:endParaRPr lang="en-US" sz="2000" b="1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 flipH="1">
            <a:off x="4540250" y="5389563"/>
            <a:ext cx="17287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6300788" y="5389563"/>
            <a:ext cx="17287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4522153" y="5715358"/>
            <a:ext cx="3097236" cy="861774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smtClean="0"/>
              <a:t>Mérések alapján:</a:t>
            </a:r>
          </a:p>
          <a:p>
            <a:pPr algn="ctr">
              <a:spcBef>
                <a:spcPct val="50000"/>
              </a:spcBef>
            </a:pPr>
            <a:r>
              <a:rPr lang="hu-HU" sz="2000" b="1" dirty="0" smtClean="0"/>
              <a:t>5,0 F oldalirányban</a:t>
            </a:r>
            <a:endParaRPr lang="en-US" sz="2000" b="1" dirty="0"/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 flipH="1">
            <a:off x="4683125" y="3429000"/>
            <a:ext cx="17287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>
            <a:off x="6443663" y="3429000"/>
            <a:ext cx="17287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004 0.0525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2362 -1.48148E-6 " pathEditMode="relative" ptsTypes="AA">
                                      <p:cBhvr>
                                        <p:cTn id="28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02361 -1.48148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  <p:bldP spid="76804" grpId="1" animBg="1"/>
      <p:bldP spid="76805" grpId="0" animBg="1"/>
      <p:bldP spid="76805" grpId="1" animBg="1"/>
      <p:bldP spid="76806" grpId="0" animBg="1"/>
      <p:bldP spid="76806" grpId="1" animBg="1"/>
      <p:bldP spid="76812" grpId="0" animBg="1"/>
      <p:bldP spid="76813" grpId="0" animBg="1"/>
      <p:bldP spid="76814" grpId="0" animBg="1"/>
      <p:bldP spid="76815" grpId="0" animBg="1"/>
      <p:bldP spid="76816" grpId="0" animBg="1"/>
      <p:bldP spid="76817" grpId="0" animBg="1"/>
      <p:bldP spid="768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~AUT00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8100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Oval 3"/>
          <p:cNvSpPr>
            <a:spLocks noChangeArrowheads="1"/>
          </p:cNvSpPr>
          <p:nvPr/>
        </p:nvSpPr>
        <p:spPr bwMode="auto">
          <a:xfrm>
            <a:off x="3124200" y="3946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2819400" y="1965325"/>
            <a:ext cx="228600" cy="1981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524000" y="3860800"/>
            <a:ext cx="228600" cy="406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1752600" y="40386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1295400" y="289560"/>
            <a:ext cx="67056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</a:rPr>
              <a:t>Az izomerő kiszámítása</a:t>
            </a:r>
            <a:endParaRPr lang="en-GB" sz="2800" b="1" dirty="0">
              <a:latin typeface="Times New Roman" pitchFamily="18" charset="0"/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486400" y="1524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M = F </a:t>
            </a:r>
            <a:r>
              <a:rPr lang="hu-HU" sz="2400" b="1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400" b="1">
                <a:latin typeface="Times New Roman" pitchFamily="18" charset="0"/>
              </a:rPr>
              <a:t> k</a:t>
            </a:r>
            <a:r>
              <a:rPr lang="hu-HU" sz="2400" b="1" baseline="-25000">
                <a:latin typeface="Times New Roman" pitchFamily="18" charset="0"/>
              </a:rPr>
              <a:t>F</a:t>
            </a:r>
            <a:endParaRPr lang="en-GB" sz="2400" b="1" baseline="-25000">
              <a:latin typeface="Times New Roman" pitchFamily="18" charset="0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 flipV="1">
            <a:off x="2819400" y="3962400"/>
            <a:ext cx="304800" cy="7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362200" y="243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hu-HU" sz="2400" b="1" baseline="-25000">
                <a:solidFill>
                  <a:srgbClr val="FF3300"/>
                </a:solidFill>
                <a:latin typeface="Times New Roman" pitchFamily="18" charset="0"/>
              </a:rPr>
              <a:t>i</a:t>
            </a:r>
            <a:endParaRPr lang="en-GB" sz="2400" b="1" baseline="-25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838200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F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819400" y="3505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solidFill>
                  <a:srgbClr val="FF3300"/>
                </a:solidFill>
                <a:latin typeface="Times New Roman" pitchFamily="18" charset="0"/>
              </a:rPr>
              <a:t>k</a:t>
            </a:r>
            <a:r>
              <a:rPr lang="hu-HU" sz="2400" b="1" baseline="-25000">
                <a:solidFill>
                  <a:srgbClr val="FF3300"/>
                </a:solidFill>
                <a:latin typeface="Times New Roman" pitchFamily="18" charset="0"/>
              </a:rPr>
              <a:t>i</a:t>
            </a:r>
            <a:endParaRPr lang="en-GB" sz="2400" b="1" baseline="-25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486400" y="2697163"/>
            <a:ext cx="289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800" b="1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hu-HU" sz="2800" b="1">
                <a:latin typeface="Times New Roman" pitchFamily="18" charset="0"/>
              </a:rPr>
              <a:t>F </a:t>
            </a:r>
            <a:r>
              <a:rPr lang="hu-HU" sz="2800" b="1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800" b="1">
                <a:latin typeface="Times New Roman" pitchFamily="18" charset="0"/>
              </a:rPr>
              <a:t> k</a:t>
            </a:r>
            <a:r>
              <a:rPr lang="hu-HU" sz="2800" b="1" baseline="-25000">
                <a:latin typeface="Times New Roman" pitchFamily="18" charset="0"/>
              </a:rPr>
              <a:t>F</a:t>
            </a:r>
            <a:r>
              <a:rPr lang="hu-HU" sz="2800" b="1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hu-HU" sz="2800" b="1">
                <a:solidFill>
                  <a:srgbClr val="FF0000"/>
                </a:solidFill>
                <a:latin typeface="Times New Roman" pitchFamily="18" charset="0"/>
              </a:rPr>
              <a:t>= F</a:t>
            </a:r>
            <a:r>
              <a:rPr lang="hu-HU" sz="2800" b="1" baseline="-2500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hu-HU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hu-H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800" b="1">
                <a:solidFill>
                  <a:srgbClr val="FF0000"/>
                </a:solidFill>
                <a:latin typeface="Times New Roman" pitchFamily="18" charset="0"/>
              </a:rPr>
              <a:t> k</a:t>
            </a:r>
            <a:r>
              <a:rPr lang="hu-HU" sz="2800" b="1" baseline="-25000">
                <a:solidFill>
                  <a:srgbClr val="FF0000"/>
                </a:solidFill>
                <a:latin typeface="Times New Roman" pitchFamily="18" charset="0"/>
              </a:rPr>
              <a:t>i</a:t>
            </a:r>
            <a:endParaRPr lang="en-GB" sz="2800" b="1" baseline="-25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486400" y="3382963"/>
            <a:ext cx="297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3200" b="1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hu-HU" sz="3200" b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hu-HU" sz="3200" b="1" baseline="-2500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hu-HU" sz="3200" b="1">
                <a:solidFill>
                  <a:srgbClr val="FF0000"/>
                </a:solidFill>
                <a:latin typeface="Times New Roman" pitchFamily="18" charset="0"/>
              </a:rPr>
              <a:t> =</a:t>
            </a:r>
            <a:r>
              <a:rPr lang="hu-HU" sz="3200" b="1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hu-HU" sz="3200" b="1">
                <a:latin typeface="Times New Roman" pitchFamily="18" charset="0"/>
              </a:rPr>
              <a:t>F </a:t>
            </a:r>
            <a:r>
              <a:rPr lang="hu-HU" sz="3200" b="1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3200" b="1">
                <a:latin typeface="Times New Roman" pitchFamily="18" charset="0"/>
              </a:rPr>
              <a:t> k</a:t>
            </a:r>
            <a:r>
              <a:rPr lang="hu-HU" sz="3200" b="1" baseline="-25000">
                <a:latin typeface="Times New Roman" pitchFamily="18" charset="0"/>
              </a:rPr>
              <a:t>F </a:t>
            </a:r>
            <a:r>
              <a:rPr lang="hu-HU" sz="3200" b="1">
                <a:latin typeface="Times New Roman" pitchFamily="18" charset="0"/>
              </a:rPr>
              <a:t>/</a:t>
            </a:r>
            <a:r>
              <a:rPr lang="hu-HU" sz="3200" b="1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hu-HU" sz="3200" b="1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hu-HU" sz="3200" b="1" baseline="-25000">
                <a:solidFill>
                  <a:srgbClr val="FF0000"/>
                </a:solidFill>
                <a:latin typeface="Times New Roman" pitchFamily="18" charset="0"/>
              </a:rPr>
              <a:t>i</a:t>
            </a:r>
            <a:endParaRPr lang="en-GB" sz="3200" b="1" baseline="-25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2133600" y="4038600"/>
            <a:ext cx="63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k</a:t>
            </a:r>
            <a:r>
              <a:rPr lang="hu-HU" sz="2400" b="1" baseline="-25000">
                <a:latin typeface="Times New Roman" pitchFamily="18" charset="0"/>
              </a:rPr>
              <a:t>F</a:t>
            </a:r>
            <a:endParaRPr lang="en-GB" sz="2400" b="1" baseline="-25000">
              <a:latin typeface="Times New Roman" pitchFamily="18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486400" y="19812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hu-HU" sz="2400" b="1" baseline="-2500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hu-HU" sz="2400" b="1">
                <a:solidFill>
                  <a:srgbClr val="FF0000"/>
                </a:solidFill>
                <a:latin typeface="Times New Roman" pitchFamily="18" charset="0"/>
              </a:rPr>
              <a:t> = F</a:t>
            </a:r>
            <a:r>
              <a:rPr lang="hu-HU" sz="2400" b="1" baseline="-2500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hu-HU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hu-H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2400" b="1">
                <a:solidFill>
                  <a:srgbClr val="FF0000"/>
                </a:solidFill>
                <a:latin typeface="Times New Roman" pitchFamily="18" charset="0"/>
              </a:rPr>
              <a:t> k</a:t>
            </a:r>
            <a:r>
              <a:rPr lang="hu-HU" sz="2400" b="1" baseline="-25000">
                <a:solidFill>
                  <a:srgbClr val="FF0000"/>
                </a:solidFill>
                <a:latin typeface="Times New Roman" pitchFamily="18" charset="0"/>
              </a:rPr>
              <a:t>i</a:t>
            </a:r>
            <a:endParaRPr lang="en-GB" sz="2400" b="1" baseline="-2500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473200" y="4267200"/>
            <a:ext cx="381000" cy="2085975"/>
            <a:chOff x="928" y="2688"/>
            <a:chExt cx="240" cy="1314"/>
          </a:xfrm>
        </p:grpSpPr>
        <p:grpSp>
          <p:nvGrpSpPr>
            <p:cNvPr id="91154" name="Group 18"/>
            <p:cNvGrpSpPr>
              <a:grpSpLocks/>
            </p:cNvGrpSpPr>
            <p:nvPr/>
          </p:nvGrpSpPr>
          <p:grpSpPr bwMode="auto">
            <a:xfrm>
              <a:off x="928" y="2688"/>
              <a:ext cx="240" cy="816"/>
              <a:chOff x="928" y="2688"/>
              <a:chExt cx="240" cy="816"/>
            </a:xfrm>
          </p:grpSpPr>
          <p:sp>
            <p:nvSpPr>
              <p:cNvPr id="91156" name="Line 19"/>
              <p:cNvSpPr>
                <a:spLocks noChangeShapeType="1"/>
              </p:cNvSpPr>
              <p:nvPr/>
            </p:nvSpPr>
            <p:spPr bwMode="auto">
              <a:xfrm>
                <a:off x="1040" y="2688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1157" name="Oval 20"/>
              <p:cNvSpPr>
                <a:spLocks noChangeArrowheads="1"/>
              </p:cNvSpPr>
              <p:nvPr/>
            </p:nvSpPr>
            <p:spPr bwMode="auto">
              <a:xfrm>
                <a:off x="928" y="3264"/>
                <a:ext cx="240" cy="2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91155" name="Line 21"/>
            <p:cNvSpPr>
              <a:spLocks noChangeShapeType="1"/>
            </p:cNvSpPr>
            <p:nvPr/>
          </p:nvSpPr>
          <p:spPr bwMode="auto">
            <a:xfrm>
              <a:off x="1038" y="3503"/>
              <a:ext cx="0" cy="4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65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"/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8" grpId="0" animBg="1"/>
      <p:bldP spid="23561" grpId="0" animBg="1"/>
      <p:bldP spid="23562" grpId="0" build="p" autoUpdateAnimBg="0" advAuto="0"/>
      <p:bldP spid="23563" grpId="0" autoUpdateAnimBg="0"/>
      <p:bldP spid="23564" grpId="0" build="p" autoUpdateAnimBg="0" advAuto="0"/>
      <p:bldP spid="23565" grpId="0" build="p" autoUpdateAnimBg="0"/>
      <p:bldP spid="23566" grpId="0" build="p" autoUpdateAnimBg="0"/>
      <p:bldP spid="23567" grpId="0" autoUpdateAnimBg="0"/>
      <p:bldP spid="23568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167063" y="1990725"/>
          <a:ext cx="2809875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Photo Editor fénykép" r:id="rId3" imgW="2809524" imgH="2876190" progId="MSPhotoEd.3">
                  <p:embed/>
                </p:oleObj>
              </mc:Choice>
              <mc:Fallback>
                <p:oleObj name="Photo Editor fénykép" r:id="rId3" imgW="2809524" imgH="28761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1990725"/>
                        <a:ext cx="2809875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403350" y="476250"/>
            <a:ext cx="6481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 b="1" i="1"/>
              <a:t>A nyomás csökkentése a nukleus pulposusban</a:t>
            </a:r>
            <a:endParaRPr lang="en-US" sz="2400" b="1" i="1"/>
          </a:p>
        </p:txBody>
      </p:sp>
    </p:spTree>
    <p:extLst>
      <p:ext uri="{BB962C8B-B14F-4D97-AF65-F5344CB8AC3E}">
        <p14:creationId xmlns:p14="http://schemas.microsoft.com/office/powerpoint/2010/main" val="40895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22325"/>
            <a:ext cx="6426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84600"/>
            <a:ext cx="54356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38200" y="2286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A porckorong vastagságának változása tartós nyomás alatt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505200" y="1905000"/>
            <a:ext cx="762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1400" b="1">
                <a:latin typeface="Times New Roman" pitchFamily="18" charset="0"/>
              </a:rPr>
              <a:t>1.4 mm</a:t>
            </a:r>
            <a:endParaRPr lang="en-GB" sz="1400" b="1">
              <a:latin typeface="Times New Roman" pitchFamily="18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562600" y="1905000"/>
            <a:ext cx="762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1400" b="1">
                <a:latin typeface="Times New Roman" pitchFamily="18" charset="0"/>
              </a:rPr>
              <a:t>2.0 mm</a:t>
            </a:r>
            <a:endParaRPr lang="en-GB" sz="1400" b="1">
              <a:latin typeface="Times New Roman" pitchFamily="18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286000" y="3976688"/>
            <a:ext cx="1219200" cy="3667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Vastagság</a:t>
            </a:r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3d2-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852738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3d2-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3100"/>
            <a:ext cx="2857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2627784" y="529516"/>
            <a:ext cx="433638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/>
              <a:t>Erőhatások a gerincoszlopon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2649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90" name="Object 2"/>
          <p:cNvGraphicFramePr>
            <a:graphicFrameLocks noChangeAspect="1"/>
          </p:cNvGraphicFramePr>
          <p:nvPr/>
        </p:nvGraphicFramePr>
        <p:xfrm>
          <a:off x="1847850" y="1595438"/>
          <a:ext cx="5448300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Chart" r:id="rId3" imgW="5448300" imgH="3667049" progId="Excel.Sheet.8">
                  <p:embed/>
                </p:oleObj>
              </mc:Choice>
              <mc:Fallback>
                <p:oleObj name="Chart" r:id="rId3" imgW="5448300" imgH="36670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595438"/>
                        <a:ext cx="5448300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4868863"/>
            <a:ext cx="293688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4941888"/>
            <a:ext cx="709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4941888"/>
            <a:ext cx="3127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525" y="4941888"/>
            <a:ext cx="3429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688" y="4941888"/>
            <a:ext cx="3556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1403648" y="526624"/>
            <a:ext cx="6511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Gerincoszlop terhelése különböző testhelyzeteknél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1331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84263" y="2800350"/>
            <a:ext cx="6270625" cy="693738"/>
            <a:chOff x="683" y="1764"/>
            <a:chExt cx="3950" cy="437"/>
          </a:xfrm>
        </p:grpSpPr>
        <p:sp>
          <p:nvSpPr>
            <p:cNvPr id="63492" name="Freeform 3"/>
            <p:cNvSpPr>
              <a:spLocks/>
            </p:cNvSpPr>
            <p:nvPr/>
          </p:nvSpPr>
          <p:spPr bwMode="auto">
            <a:xfrm>
              <a:off x="2058" y="1841"/>
              <a:ext cx="783" cy="161"/>
            </a:xfrm>
            <a:custGeom>
              <a:avLst/>
              <a:gdLst>
                <a:gd name="T0" fmla="*/ 17 w 783"/>
                <a:gd name="T1" fmla="*/ 153 h 161"/>
                <a:gd name="T2" fmla="*/ 87 w 783"/>
                <a:gd name="T3" fmla="*/ 137 h 161"/>
                <a:gd name="T4" fmla="*/ 158 w 783"/>
                <a:gd name="T5" fmla="*/ 122 h 161"/>
                <a:gd name="T6" fmla="*/ 228 w 783"/>
                <a:gd name="T7" fmla="*/ 110 h 161"/>
                <a:gd name="T8" fmla="*/ 298 w 783"/>
                <a:gd name="T9" fmla="*/ 99 h 161"/>
                <a:gd name="T10" fmla="*/ 430 w 783"/>
                <a:gd name="T11" fmla="*/ 83 h 161"/>
                <a:gd name="T12" fmla="*/ 550 w 783"/>
                <a:gd name="T13" fmla="*/ 71 h 161"/>
                <a:gd name="T14" fmla="*/ 650 w 783"/>
                <a:gd name="T15" fmla="*/ 61 h 161"/>
                <a:gd name="T16" fmla="*/ 727 w 783"/>
                <a:gd name="T17" fmla="*/ 51 h 161"/>
                <a:gd name="T18" fmla="*/ 772 w 783"/>
                <a:gd name="T19" fmla="*/ 39 h 161"/>
                <a:gd name="T20" fmla="*/ 782 w 783"/>
                <a:gd name="T21" fmla="*/ 24 h 161"/>
                <a:gd name="T22" fmla="*/ 764 w 783"/>
                <a:gd name="T23" fmla="*/ 14 h 161"/>
                <a:gd name="T24" fmla="*/ 727 w 783"/>
                <a:gd name="T25" fmla="*/ 7 h 161"/>
                <a:gd name="T26" fmla="*/ 674 w 783"/>
                <a:gd name="T27" fmla="*/ 2 h 161"/>
                <a:gd name="T28" fmla="*/ 609 w 783"/>
                <a:gd name="T29" fmla="*/ 0 h 161"/>
                <a:gd name="T30" fmla="*/ 533 w 783"/>
                <a:gd name="T31" fmla="*/ 2 h 161"/>
                <a:gd name="T32" fmla="*/ 451 w 783"/>
                <a:gd name="T33" fmla="*/ 7 h 161"/>
                <a:gd name="T34" fmla="*/ 367 w 783"/>
                <a:gd name="T35" fmla="*/ 16 h 161"/>
                <a:gd name="T36" fmla="*/ 282 w 783"/>
                <a:gd name="T37" fmla="*/ 30 h 161"/>
                <a:gd name="T38" fmla="*/ 211 w 783"/>
                <a:gd name="T39" fmla="*/ 46 h 161"/>
                <a:gd name="T40" fmla="*/ 150 w 783"/>
                <a:gd name="T41" fmla="*/ 65 h 161"/>
                <a:gd name="T42" fmla="*/ 100 w 783"/>
                <a:gd name="T43" fmla="*/ 86 h 161"/>
                <a:gd name="T44" fmla="*/ 60 w 783"/>
                <a:gd name="T45" fmla="*/ 107 h 161"/>
                <a:gd name="T46" fmla="*/ 29 w 783"/>
                <a:gd name="T47" fmla="*/ 126 h 161"/>
                <a:gd name="T48" fmla="*/ 9 w 783"/>
                <a:gd name="T49" fmla="*/ 142 h 161"/>
                <a:gd name="T50" fmla="*/ 0 w 783"/>
                <a:gd name="T51" fmla="*/ 160 h 161"/>
                <a:gd name="T52" fmla="*/ 17 w 783"/>
                <a:gd name="T53" fmla="*/ 153 h 1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3"/>
                <a:gd name="T82" fmla="*/ 0 h 161"/>
                <a:gd name="T83" fmla="*/ 783 w 783"/>
                <a:gd name="T84" fmla="*/ 161 h 1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3" h="161">
                  <a:moveTo>
                    <a:pt x="17" y="153"/>
                  </a:moveTo>
                  <a:lnTo>
                    <a:pt x="87" y="137"/>
                  </a:lnTo>
                  <a:lnTo>
                    <a:pt x="158" y="122"/>
                  </a:lnTo>
                  <a:lnTo>
                    <a:pt x="228" y="110"/>
                  </a:lnTo>
                  <a:lnTo>
                    <a:pt x="298" y="99"/>
                  </a:lnTo>
                  <a:lnTo>
                    <a:pt x="430" y="83"/>
                  </a:lnTo>
                  <a:lnTo>
                    <a:pt x="550" y="71"/>
                  </a:lnTo>
                  <a:lnTo>
                    <a:pt x="650" y="61"/>
                  </a:lnTo>
                  <a:lnTo>
                    <a:pt x="727" y="51"/>
                  </a:lnTo>
                  <a:lnTo>
                    <a:pt x="772" y="39"/>
                  </a:lnTo>
                  <a:lnTo>
                    <a:pt x="782" y="24"/>
                  </a:lnTo>
                  <a:lnTo>
                    <a:pt x="764" y="14"/>
                  </a:lnTo>
                  <a:lnTo>
                    <a:pt x="727" y="7"/>
                  </a:lnTo>
                  <a:lnTo>
                    <a:pt x="674" y="2"/>
                  </a:lnTo>
                  <a:lnTo>
                    <a:pt x="609" y="0"/>
                  </a:lnTo>
                  <a:lnTo>
                    <a:pt x="533" y="2"/>
                  </a:lnTo>
                  <a:lnTo>
                    <a:pt x="451" y="7"/>
                  </a:lnTo>
                  <a:lnTo>
                    <a:pt x="367" y="16"/>
                  </a:lnTo>
                  <a:lnTo>
                    <a:pt x="282" y="30"/>
                  </a:lnTo>
                  <a:lnTo>
                    <a:pt x="211" y="46"/>
                  </a:lnTo>
                  <a:lnTo>
                    <a:pt x="150" y="65"/>
                  </a:lnTo>
                  <a:lnTo>
                    <a:pt x="100" y="86"/>
                  </a:lnTo>
                  <a:lnTo>
                    <a:pt x="60" y="107"/>
                  </a:lnTo>
                  <a:lnTo>
                    <a:pt x="29" y="126"/>
                  </a:lnTo>
                  <a:lnTo>
                    <a:pt x="9" y="142"/>
                  </a:lnTo>
                  <a:lnTo>
                    <a:pt x="0" y="160"/>
                  </a:lnTo>
                  <a:lnTo>
                    <a:pt x="17" y="153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3" name="Freeform 4"/>
            <p:cNvSpPr>
              <a:spLocks/>
            </p:cNvSpPr>
            <p:nvPr/>
          </p:nvSpPr>
          <p:spPr bwMode="auto">
            <a:xfrm>
              <a:off x="2473" y="1959"/>
              <a:ext cx="105" cy="111"/>
            </a:xfrm>
            <a:custGeom>
              <a:avLst/>
              <a:gdLst>
                <a:gd name="T0" fmla="*/ 0 w 105"/>
                <a:gd name="T1" fmla="*/ 11 h 111"/>
                <a:gd name="T2" fmla="*/ 90 w 105"/>
                <a:gd name="T3" fmla="*/ 0 h 111"/>
                <a:gd name="T4" fmla="*/ 104 w 105"/>
                <a:gd name="T5" fmla="*/ 99 h 111"/>
                <a:gd name="T6" fmla="*/ 14 w 105"/>
                <a:gd name="T7" fmla="*/ 110 h 111"/>
                <a:gd name="T8" fmla="*/ 0 w 105"/>
                <a:gd name="T9" fmla="*/ 11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11"/>
                <a:gd name="T17" fmla="*/ 105 w 105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11">
                  <a:moveTo>
                    <a:pt x="0" y="11"/>
                  </a:moveTo>
                  <a:lnTo>
                    <a:pt x="90" y="0"/>
                  </a:lnTo>
                  <a:lnTo>
                    <a:pt x="104" y="99"/>
                  </a:lnTo>
                  <a:lnTo>
                    <a:pt x="14" y="110"/>
                  </a:lnTo>
                  <a:lnTo>
                    <a:pt x="0" y="1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4" name="Freeform 5"/>
            <p:cNvSpPr>
              <a:spLocks/>
            </p:cNvSpPr>
            <p:nvPr/>
          </p:nvSpPr>
          <p:spPr bwMode="auto">
            <a:xfrm>
              <a:off x="2988" y="1935"/>
              <a:ext cx="107" cy="112"/>
            </a:xfrm>
            <a:custGeom>
              <a:avLst/>
              <a:gdLst>
                <a:gd name="T0" fmla="*/ 16 w 107"/>
                <a:gd name="T1" fmla="*/ 0 h 112"/>
                <a:gd name="T2" fmla="*/ 106 w 107"/>
                <a:gd name="T3" fmla="*/ 13 h 112"/>
                <a:gd name="T4" fmla="*/ 90 w 107"/>
                <a:gd name="T5" fmla="*/ 111 h 112"/>
                <a:gd name="T6" fmla="*/ 0 w 107"/>
                <a:gd name="T7" fmla="*/ 99 h 112"/>
                <a:gd name="T8" fmla="*/ 16 w 107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12"/>
                <a:gd name="T17" fmla="*/ 107 w 107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12">
                  <a:moveTo>
                    <a:pt x="16" y="0"/>
                  </a:moveTo>
                  <a:lnTo>
                    <a:pt x="106" y="13"/>
                  </a:lnTo>
                  <a:lnTo>
                    <a:pt x="90" y="111"/>
                  </a:lnTo>
                  <a:lnTo>
                    <a:pt x="0" y="99"/>
                  </a:lnTo>
                  <a:lnTo>
                    <a:pt x="16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Freeform 6"/>
            <p:cNvSpPr>
              <a:spLocks/>
            </p:cNvSpPr>
            <p:nvPr/>
          </p:nvSpPr>
          <p:spPr bwMode="auto">
            <a:xfrm>
              <a:off x="2854" y="1904"/>
              <a:ext cx="109" cy="113"/>
            </a:xfrm>
            <a:custGeom>
              <a:avLst/>
              <a:gdLst>
                <a:gd name="T0" fmla="*/ 18 w 109"/>
                <a:gd name="T1" fmla="*/ 0 h 113"/>
                <a:gd name="T2" fmla="*/ 108 w 109"/>
                <a:gd name="T3" fmla="*/ 14 h 113"/>
                <a:gd name="T4" fmla="*/ 90 w 109"/>
                <a:gd name="T5" fmla="*/ 112 h 113"/>
                <a:gd name="T6" fmla="*/ 0 w 109"/>
                <a:gd name="T7" fmla="*/ 98 h 113"/>
                <a:gd name="T8" fmla="*/ 18 w 10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13"/>
                <a:gd name="T17" fmla="*/ 109 w 10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13">
                  <a:moveTo>
                    <a:pt x="18" y="0"/>
                  </a:moveTo>
                  <a:lnTo>
                    <a:pt x="108" y="14"/>
                  </a:lnTo>
                  <a:lnTo>
                    <a:pt x="90" y="112"/>
                  </a:lnTo>
                  <a:lnTo>
                    <a:pt x="0" y="98"/>
                  </a:lnTo>
                  <a:lnTo>
                    <a:pt x="18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7"/>
            <p:cNvSpPr>
              <a:spLocks/>
            </p:cNvSpPr>
            <p:nvPr/>
          </p:nvSpPr>
          <p:spPr bwMode="auto">
            <a:xfrm>
              <a:off x="2598" y="1905"/>
              <a:ext cx="105" cy="111"/>
            </a:xfrm>
            <a:custGeom>
              <a:avLst/>
              <a:gdLst>
                <a:gd name="T0" fmla="*/ 0 w 105"/>
                <a:gd name="T1" fmla="*/ 11 h 111"/>
                <a:gd name="T2" fmla="*/ 90 w 105"/>
                <a:gd name="T3" fmla="*/ 0 h 111"/>
                <a:gd name="T4" fmla="*/ 104 w 105"/>
                <a:gd name="T5" fmla="*/ 99 h 111"/>
                <a:gd name="T6" fmla="*/ 13 w 105"/>
                <a:gd name="T7" fmla="*/ 110 h 111"/>
                <a:gd name="T8" fmla="*/ 0 w 105"/>
                <a:gd name="T9" fmla="*/ 11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11"/>
                <a:gd name="T17" fmla="*/ 105 w 105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11">
                  <a:moveTo>
                    <a:pt x="0" y="11"/>
                  </a:moveTo>
                  <a:lnTo>
                    <a:pt x="90" y="0"/>
                  </a:lnTo>
                  <a:lnTo>
                    <a:pt x="104" y="99"/>
                  </a:lnTo>
                  <a:lnTo>
                    <a:pt x="13" y="110"/>
                  </a:lnTo>
                  <a:lnTo>
                    <a:pt x="0" y="1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Rectangle 8"/>
            <p:cNvSpPr>
              <a:spLocks noChangeArrowheads="1"/>
            </p:cNvSpPr>
            <p:nvPr/>
          </p:nvSpPr>
          <p:spPr bwMode="auto">
            <a:xfrm>
              <a:off x="2741" y="1891"/>
              <a:ext cx="83" cy="92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3498" name="Freeform 9"/>
            <p:cNvSpPr>
              <a:spLocks/>
            </p:cNvSpPr>
            <p:nvPr/>
          </p:nvSpPr>
          <p:spPr bwMode="auto">
            <a:xfrm>
              <a:off x="3123" y="1983"/>
              <a:ext cx="103" cy="109"/>
            </a:xfrm>
            <a:custGeom>
              <a:avLst/>
              <a:gdLst>
                <a:gd name="T0" fmla="*/ 11 w 103"/>
                <a:gd name="T1" fmla="*/ 0 h 109"/>
                <a:gd name="T2" fmla="*/ 102 w 103"/>
                <a:gd name="T3" fmla="*/ 9 h 109"/>
                <a:gd name="T4" fmla="*/ 91 w 103"/>
                <a:gd name="T5" fmla="*/ 108 h 109"/>
                <a:gd name="T6" fmla="*/ 0 w 103"/>
                <a:gd name="T7" fmla="*/ 100 h 109"/>
                <a:gd name="T8" fmla="*/ 11 w 103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09"/>
                <a:gd name="T17" fmla="*/ 103 w 103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09">
                  <a:moveTo>
                    <a:pt x="11" y="0"/>
                  </a:moveTo>
                  <a:lnTo>
                    <a:pt x="102" y="9"/>
                  </a:lnTo>
                  <a:lnTo>
                    <a:pt x="91" y="108"/>
                  </a:lnTo>
                  <a:lnTo>
                    <a:pt x="0" y="100"/>
                  </a:lnTo>
                  <a:lnTo>
                    <a:pt x="1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10"/>
            <p:cNvSpPr>
              <a:spLocks/>
            </p:cNvSpPr>
            <p:nvPr/>
          </p:nvSpPr>
          <p:spPr bwMode="auto">
            <a:xfrm>
              <a:off x="2201" y="1914"/>
              <a:ext cx="325" cy="218"/>
            </a:xfrm>
            <a:custGeom>
              <a:avLst/>
              <a:gdLst>
                <a:gd name="T0" fmla="*/ 275 w 325"/>
                <a:gd name="T1" fmla="*/ 217 h 218"/>
                <a:gd name="T2" fmla="*/ 0 w 325"/>
                <a:gd name="T3" fmla="*/ 179 h 218"/>
                <a:gd name="T4" fmla="*/ 13 w 325"/>
                <a:gd name="T5" fmla="*/ 28 h 218"/>
                <a:gd name="T6" fmla="*/ 324 w 325"/>
                <a:gd name="T7" fmla="*/ 0 h 218"/>
                <a:gd name="T8" fmla="*/ 290 w 325"/>
                <a:gd name="T9" fmla="*/ 210 h 218"/>
                <a:gd name="T10" fmla="*/ 298 w 325"/>
                <a:gd name="T11" fmla="*/ 202 h 218"/>
                <a:gd name="T12" fmla="*/ 299 w 325"/>
                <a:gd name="T13" fmla="*/ 193 h 218"/>
                <a:gd name="T14" fmla="*/ 275 w 325"/>
                <a:gd name="T15" fmla="*/ 217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5"/>
                <a:gd name="T25" fmla="*/ 0 h 218"/>
                <a:gd name="T26" fmla="*/ 325 w 325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5" h="218">
                  <a:moveTo>
                    <a:pt x="275" y="217"/>
                  </a:moveTo>
                  <a:lnTo>
                    <a:pt x="0" y="179"/>
                  </a:lnTo>
                  <a:lnTo>
                    <a:pt x="13" y="28"/>
                  </a:lnTo>
                  <a:lnTo>
                    <a:pt x="324" y="0"/>
                  </a:lnTo>
                  <a:lnTo>
                    <a:pt x="290" y="210"/>
                  </a:lnTo>
                  <a:lnTo>
                    <a:pt x="298" y="202"/>
                  </a:lnTo>
                  <a:lnTo>
                    <a:pt x="299" y="193"/>
                  </a:lnTo>
                  <a:lnTo>
                    <a:pt x="275" y="217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1"/>
            <p:cNvSpPr>
              <a:spLocks/>
            </p:cNvSpPr>
            <p:nvPr/>
          </p:nvSpPr>
          <p:spPr bwMode="auto">
            <a:xfrm>
              <a:off x="2180" y="1994"/>
              <a:ext cx="109" cy="86"/>
            </a:xfrm>
            <a:custGeom>
              <a:avLst/>
              <a:gdLst>
                <a:gd name="T0" fmla="*/ 108 w 109"/>
                <a:gd name="T1" fmla="*/ 42 h 86"/>
                <a:gd name="T2" fmla="*/ 103 w 109"/>
                <a:gd name="T3" fmla="*/ 26 h 86"/>
                <a:gd name="T4" fmla="*/ 92 w 109"/>
                <a:gd name="T5" fmla="*/ 12 h 86"/>
                <a:gd name="T6" fmla="*/ 75 w 109"/>
                <a:gd name="T7" fmla="*/ 3 h 86"/>
                <a:gd name="T8" fmla="*/ 54 w 109"/>
                <a:gd name="T9" fmla="*/ 0 h 86"/>
                <a:gd name="T10" fmla="*/ 32 w 109"/>
                <a:gd name="T11" fmla="*/ 3 h 86"/>
                <a:gd name="T12" fmla="*/ 15 w 109"/>
                <a:gd name="T13" fmla="*/ 12 h 86"/>
                <a:gd name="T14" fmla="*/ 4 w 109"/>
                <a:gd name="T15" fmla="*/ 26 h 86"/>
                <a:gd name="T16" fmla="*/ 0 w 109"/>
                <a:gd name="T17" fmla="*/ 42 h 86"/>
                <a:gd name="T18" fmla="*/ 4 w 109"/>
                <a:gd name="T19" fmla="*/ 58 h 86"/>
                <a:gd name="T20" fmla="*/ 15 w 109"/>
                <a:gd name="T21" fmla="*/ 72 h 86"/>
                <a:gd name="T22" fmla="*/ 32 w 109"/>
                <a:gd name="T23" fmla="*/ 81 h 86"/>
                <a:gd name="T24" fmla="*/ 54 w 109"/>
                <a:gd name="T25" fmla="*/ 85 h 86"/>
                <a:gd name="T26" fmla="*/ 75 w 109"/>
                <a:gd name="T27" fmla="*/ 81 h 86"/>
                <a:gd name="T28" fmla="*/ 92 w 109"/>
                <a:gd name="T29" fmla="*/ 72 h 86"/>
                <a:gd name="T30" fmla="*/ 103 w 109"/>
                <a:gd name="T31" fmla="*/ 58 h 86"/>
                <a:gd name="T32" fmla="*/ 108 w 109"/>
                <a:gd name="T33" fmla="*/ 42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86"/>
                <a:gd name="T53" fmla="*/ 109 w 109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86">
                  <a:moveTo>
                    <a:pt x="108" y="42"/>
                  </a:moveTo>
                  <a:lnTo>
                    <a:pt x="103" y="26"/>
                  </a:lnTo>
                  <a:lnTo>
                    <a:pt x="92" y="12"/>
                  </a:lnTo>
                  <a:lnTo>
                    <a:pt x="75" y="3"/>
                  </a:lnTo>
                  <a:lnTo>
                    <a:pt x="54" y="0"/>
                  </a:lnTo>
                  <a:lnTo>
                    <a:pt x="32" y="3"/>
                  </a:lnTo>
                  <a:lnTo>
                    <a:pt x="15" y="12"/>
                  </a:lnTo>
                  <a:lnTo>
                    <a:pt x="4" y="26"/>
                  </a:lnTo>
                  <a:lnTo>
                    <a:pt x="0" y="42"/>
                  </a:lnTo>
                  <a:lnTo>
                    <a:pt x="4" y="58"/>
                  </a:lnTo>
                  <a:lnTo>
                    <a:pt x="15" y="72"/>
                  </a:lnTo>
                  <a:lnTo>
                    <a:pt x="32" y="81"/>
                  </a:lnTo>
                  <a:lnTo>
                    <a:pt x="54" y="85"/>
                  </a:lnTo>
                  <a:lnTo>
                    <a:pt x="75" y="81"/>
                  </a:lnTo>
                  <a:lnTo>
                    <a:pt x="92" y="72"/>
                  </a:lnTo>
                  <a:lnTo>
                    <a:pt x="103" y="58"/>
                  </a:lnTo>
                  <a:lnTo>
                    <a:pt x="108" y="4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Rectangle 12"/>
            <p:cNvSpPr>
              <a:spLocks noChangeArrowheads="1"/>
            </p:cNvSpPr>
            <p:nvPr/>
          </p:nvSpPr>
          <p:spPr bwMode="auto">
            <a:xfrm>
              <a:off x="1629" y="2006"/>
              <a:ext cx="569" cy="54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3502" name="Freeform 13"/>
            <p:cNvSpPr>
              <a:spLocks/>
            </p:cNvSpPr>
            <p:nvPr/>
          </p:nvSpPr>
          <p:spPr bwMode="auto">
            <a:xfrm>
              <a:off x="1530" y="1979"/>
              <a:ext cx="109" cy="101"/>
            </a:xfrm>
            <a:custGeom>
              <a:avLst/>
              <a:gdLst>
                <a:gd name="T0" fmla="*/ 108 w 109"/>
                <a:gd name="T1" fmla="*/ 50 h 101"/>
                <a:gd name="T2" fmla="*/ 104 w 109"/>
                <a:gd name="T3" fmla="*/ 30 h 101"/>
                <a:gd name="T4" fmla="*/ 92 w 109"/>
                <a:gd name="T5" fmla="*/ 14 h 101"/>
                <a:gd name="T6" fmla="*/ 75 w 109"/>
                <a:gd name="T7" fmla="*/ 4 h 101"/>
                <a:gd name="T8" fmla="*/ 54 w 109"/>
                <a:gd name="T9" fmla="*/ 0 h 101"/>
                <a:gd name="T10" fmla="*/ 33 w 109"/>
                <a:gd name="T11" fmla="*/ 4 h 101"/>
                <a:gd name="T12" fmla="*/ 16 w 109"/>
                <a:gd name="T13" fmla="*/ 14 h 101"/>
                <a:gd name="T14" fmla="*/ 5 w 109"/>
                <a:gd name="T15" fmla="*/ 30 h 101"/>
                <a:gd name="T16" fmla="*/ 0 w 109"/>
                <a:gd name="T17" fmla="*/ 50 h 101"/>
                <a:gd name="T18" fmla="*/ 5 w 109"/>
                <a:gd name="T19" fmla="*/ 69 h 101"/>
                <a:gd name="T20" fmla="*/ 16 w 109"/>
                <a:gd name="T21" fmla="*/ 85 h 101"/>
                <a:gd name="T22" fmla="*/ 33 w 109"/>
                <a:gd name="T23" fmla="*/ 95 h 101"/>
                <a:gd name="T24" fmla="*/ 54 w 109"/>
                <a:gd name="T25" fmla="*/ 100 h 101"/>
                <a:gd name="T26" fmla="*/ 75 w 109"/>
                <a:gd name="T27" fmla="*/ 95 h 101"/>
                <a:gd name="T28" fmla="*/ 92 w 109"/>
                <a:gd name="T29" fmla="*/ 85 h 101"/>
                <a:gd name="T30" fmla="*/ 104 w 109"/>
                <a:gd name="T31" fmla="*/ 69 h 101"/>
                <a:gd name="T32" fmla="*/ 108 w 109"/>
                <a:gd name="T33" fmla="*/ 50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101"/>
                <a:gd name="T53" fmla="*/ 109 w 109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101">
                  <a:moveTo>
                    <a:pt x="108" y="50"/>
                  </a:moveTo>
                  <a:lnTo>
                    <a:pt x="104" y="30"/>
                  </a:lnTo>
                  <a:lnTo>
                    <a:pt x="92" y="14"/>
                  </a:lnTo>
                  <a:lnTo>
                    <a:pt x="75" y="4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6" y="14"/>
                  </a:lnTo>
                  <a:lnTo>
                    <a:pt x="5" y="30"/>
                  </a:lnTo>
                  <a:lnTo>
                    <a:pt x="0" y="50"/>
                  </a:lnTo>
                  <a:lnTo>
                    <a:pt x="5" y="69"/>
                  </a:lnTo>
                  <a:lnTo>
                    <a:pt x="16" y="85"/>
                  </a:lnTo>
                  <a:lnTo>
                    <a:pt x="33" y="95"/>
                  </a:lnTo>
                  <a:lnTo>
                    <a:pt x="54" y="100"/>
                  </a:lnTo>
                  <a:lnTo>
                    <a:pt x="75" y="95"/>
                  </a:lnTo>
                  <a:lnTo>
                    <a:pt x="92" y="85"/>
                  </a:lnTo>
                  <a:lnTo>
                    <a:pt x="104" y="69"/>
                  </a:lnTo>
                  <a:lnTo>
                    <a:pt x="108" y="5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Rectangle 14"/>
            <p:cNvSpPr>
              <a:spLocks noChangeArrowheads="1"/>
            </p:cNvSpPr>
            <p:nvPr/>
          </p:nvSpPr>
          <p:spPr bwMode="auto">
            <a:xfrm>
              <a:off x="996" y="2006"/>
              <a:ext cx="569" cy="54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3504" name="Freeform 15"/>
            <p:cNvSpPr>
              <a:spLocks/>
            </p:cNvSpPr>
            <p:nvPr/>
          </p:nvSpPr>
          <p:spPr bwMode="auto">
            <a:xfrm>
              <a:off x="3240" y="2030"/>
              <a:ext cx="102" cy="109"/>
            </a:xfrm>
            <a:custGeom>
              <a:avLst/>
              <a:gdLst>
                <a:gd name="T0" fmla="*/ 11 w 102"/>
                <a:gd name="T1" fmla="*/ 0 h 109"/>
                <a:gd name="T2" fmla="*/ 101 w 102"/>
                <a:gd name="T3" fmla="*/ 8 h 109"/>
                <a:gd name="T4" fmla="*/ 90 w 102"/>
                <a:gd name="T5" fmla="*/ 108 h 109"/>
                <a:gd name="T6" fmla="*/ 0 w 102"/>
                <a:gd name="T7" fmla="*/ 100 h 109"/>
                <a:gd name="T8" fmla="*/ 11 w 102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9"/>
                <a:gd name="T17" fmla="*/ 102 w 10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9">
                  <a:moveTo>
                    <a:pt x="11" y="0"/>
                  </a:moveTo>
                  <a:lnTo>
                    <a:pt x="101" y="8"/>
                  </a:lnTo>
                  <a:lnTo>
                    <a:pt x="90" y="108"/>
                  </a:lnTo>
                  <a:lnTo>
                    <a:pt x="0" y="100"/>
                  </a:lnTo>
                  <a:lnTo>
                    <a:pt x="1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Freeform 16"/>
            <p:cNvSpPr>
              <a:spLocks/>
            </p:cNvSpPr>
            <p:nvPr/>
          </p:nvSpPr>
          <p:spPr bwMode="auto">
            <a:xfrm>
              <a:off x="3797" y="2063"/>
              <a:ext cx="82" cy="107"/>
            </a:xfrm>
            <a:custGeom>
              <a:avLst/>
              <a:gdLst>
                <a:gd name="T0" fmla="*/ 0 w 82"/>
                <a:gd name="T1" fmla="*/ 6 h 107"/>
                <a:gd name="T2" fmla="*/ 71 w 82"/>
                <a:gd name="T3" fmla="*/ 0 h 107"/>
                <a:gd name="T4" fmla="*/ 81 w 82"/>
                <a:gd name="T5" fmla="*/ 99 h 107"/>
                <a:gd name="T6" fmla="*/ 10 w 82"/>
                <a:gd name="T7" fmla="*/ 106 h 107"/>
                <a:gd name="T8" fmla="*/ 0 w 82"/>
                <a:gd name="T9" fmla="*/ 6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7"/>
                <a:gd name="T17" fmla="*/ 82 w 82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7">
                  <a:moveTo>
                    <a:pt x="0" y="6"/>
                  </a:moveTo>
                  <a:lnTo>
                    <a:pt x="71" y="0"/>
                  </a:lnTo>
                  <a:lnTo>
                    <a:pt x="81" y="99"/>
                  </a:lnTo>
                  <a:lnTo>
                    <a:pt x="10" y="106"/>
                  </a:lnTo>
                  <a:lnTo>
                    <a:pt x="0" y="6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Freeform 17"/>
            <p:cNvSpPr>
              <a:spLocks/>
            </p:cNvSpPr>
            <p:nvPr/>
          </p:nvSpPr>
          <p:spPr bwMode="auto">
            <a:xfrm>
              <a:off x="3356" y="2053"/>
              <a:ext cx="102" cy="109"/>
            </a:xfrm>
            <a:custGeom>
              <a:avLst/>
              <a:gdLst>
                <a:gd name="T0" fmla="*/ 11 w 102"/>
                <a:gd name="T1" fmla="*/ 0 h 109"/>
                <a:gd name="T2" fmla="*/ 101 w 102"/>
                <a:gd name="T3" fmla="*/ 9 h 109"/>
                <a:gd name="T4" fmla="*/ 90 w 102"/>
                <a:gd name="T5" fmla="*/ 108 h 109"/>
                <a:gd name="T6" fmla="*/ 0 w 102"/>
                <a:gd name="T7" fmla="*/ 100 h 109"/>
                <a:gd name="T8" fmla="*/ 11 w 102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9"/>
                <a:gd name="T17" fmla="*/ 102 w 10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9">
                  <a:moveTo>
                    <a:pt x="11" y="0"/>
                  </a:moveTo>
                  <a:lnTo>
                    <a:pt x="101" y="9"/>
                  </a:lnTo>
                  <a:lnTo>
                    <a:pt x="90" y="108"/>
                  </a:lnTo>
                  <a:lnTo>
                    <a:pt x="0" y="100"/>
                  </a:lnTo>
                  <a:lnTo>
                    <a:pt x="1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Freeform 18"/>
            <p:cNvSpPr>
              <a:spLocks/>
            </p:cNvSpPr>
            <p:nvPr/>
          </p:nvSpPr>
          <p:spPr bwMode="auto">
            <a:xfrm>
              <a:off x="3473" y="2084"/>
              <a:ext cx="102" cy="109"/>
            </a:xfrm>
            <a:custGeom>
              <a:avLst/>
              <a:gdLst>
                <a:gd name="T0" fmla="*/ 11 w 102"/>
                <a:gd name="T1" fmla="*/ 0 h 109"/>
                <a:gd name="T2" fmla="*/ 101 w 102"/>
                <a:gd name="T3" fmla="*/ 8 h 109"/>
                <a:gd name="T4" fmla="*/ 90 w 102"/>
                <a:gd name="T5" fmla="*/ 108 h 109"/>
                <a:gd name="T6" fmla="*/ 0 w 102"/>
                <a:gd name="T7" fmla="*/ 99 h 109"/>
                <a:gd name="T8" fmla="*/ 11 w 102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9"/>
                <a:gd name="T17" fmla="*/ 102 w 10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9">
                  <a:moveTo>
                    <a:pt x="11" y="0"/>
                  </a:moveTo>
                  <a:lnTo>
                    <a:pt x="101" y="8"/>
                  </a:lnTo>
                  <a:lnTo>
                    <a:pt x="90" y="108"/>
                  </a:lnTo>
                  <a:lnTo>
                    <a:pt x="0" y="99"/>
                  </a:lnTo>
                  <a:lnTo>
                    <a:pt x="1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Freeform 19"/>
            <p:cNvSpPr>
              <a:spLocks/>
            </p:cNvSpPr>
            <p:nvPr/>
          </p:nvSpPr>
          <p:spPr bwMode="auto">
            <a:xfrm>
              <a:off x="3602" y="2087"/>
              <a:ext cx="68" cy="102"/>
            </a:xfrm>
            <a:custGeom>
              <a:avLst/>
              <a:gdLst>
                <a:gd name="T0" fmla="*/ 1 w 68"/>
                <a:gd name="T1" fmla="*/ 0 h 102"/>
                <a:gd name="T2" fmla="*/ 67 w 68"/>
                <a:gd name="T3" fmla="*/ 1 h 102"/>
                <a:gd name="T4" fmla="*/ 66 w 68"/>
                <a:gd name="T5" fmla="*/ 101 h 102"/>
                <a:gd name="T6" fmla="*/ 0 w 68"/>
                <a:gd name="T7" fmla="*/ 100 h 102"/>
                <a:gd name="T8" fmla="*/ 1 w 68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02"/>
                <a:gd name="T17" fmla="*/ 68 w 6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02">
                  <a:moveTo>
                    <a:pt x="1" y="0"/>
                  </a:moveTo>
                  <a:lnTo>
                    <a:pt x="67" y="1"/>
                  </a:lnTo>
                  <a:lnTo>
                    <a:pt x="66" y="101"/>
                  </a:lnTo>
                  <a:lnTo>
                    <a:pt x="0" y="100"/>
                  </a:lnTo>
                  <a:lnTo>
                    <a:pt x="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Freeform 20"/>
            <p:cNvSpPr>
              <a:spLocks/>
            </p:cNvSpPr>
            <p:nvPr/>
          </p:nvSpPr>
          <p:spPr bwMode="auto">
            <a:xfrm>
              <a:off x="3692" y="2073"/>
              <a:ext cx="67" cy="102"/>
            </a:xfrm>
            <a:custGeom>
              <a:avLst/>
              <a:gdLst>
                <a:gd name="T0" fmla="*/ 0 w 67"/>
                <a:gd name="T1" fmla="*/ 1 h 102"/>
                <a:gd name="T2" fmla="*/ 63 w 67"/>
                <a:gd name="T3" fmla="*/ 0 h 102"/>
                <a:gd name="T4" fmla="*/ 66 w 67"/>
                <a:gd name="T5" fmla="*/ 100 h 102"/>
                <a:gd name="T6" fmla="*/ 4 w 67"/>
                <a:gd name="T7" fmla="*/ 101 h 102"/>
                <a:gd name="T8" fmla="*/ 0 w 67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02"/>
                <a:gd name="T17" fmla="*/ 67 w 67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02">
                  <a:moveTo>
                    <a:pt x="0" y="1"/>
                  </a:moveTo>
                  <a:lnTo>
                    <a:pt x="63" y="0"/>
                  </a:lnTo>
                  <a:lnTo>
                    <a:pt x="66" y="100"/>
                  </a:lnTo>
                  <a:lnTo>
                    <a:pt x="4" y="101"/>
                  </a:lnTo>
                  <a:lnTo>
                    <a:pt x="0" y="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21"/>
            <p:cNvSpPr>
              <a:spLocks noChangeShapeType="1"/>
            </p:cNvSpPr>
            <p:nvPr/>
          </p:nvSpPr>
          <p:spPr bwMode="auto">
            <a:xfrm flipV="1">
              <a:off x="683" y="2196"/>
              <a:ext cx="395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1" name="Freeform 22"/>
            <p:cNvSpPr>
              <a:spLocks/>
            </p:cNvSpPr>
            <p:nvPr/>
          </p:nvSpPr>
          <p:spPr bwMode="auto">
            <a:xfrm>
              <a:off x="3904" y="2045"/>
              <a:ext cx="105" cy="110"/>
            </a:xfrm>
            <a:custGeom>
              <a:avLst/>
              <a:gdLst>
                <a:gd name="T0" fmla="*/ 0 w 105"/>
                <a:gd name="T1" fmla="*/ 10 h 110"/>
                <a:gd name="T2" fmla="*/ 90 w 105"/>
                <a:gd name="T3" fmla="*/ 0 h 110"/>
                <a:gd name="T4" fmla="*/ 104 w 105"/>
                <a:gd name="T5" fmla="*/ 99 h 110"/>
                <a:gd name="T6" fmla="*/ 13 w 105"/>
                <a:gd name="T7" fmla="*/ 109 h 110"/>
                <a:gd name="T8" fmla="*/ 0 w 105"/>
                <a:gd name="T9" fmla="*/ 1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10"/>
                <a:gd name="T17" fmla="*/ 105 w 105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10">
                  <a:moveTo>
                    <a:pt x="0" y="10"/>
                  </a:moveTo>
                  <a:lnTo>
                    <a:pt x="90" y="0"/>
                  </a:lnTo>
                  <a:lnTo>
                    <a:pt x="104" y="99"/>
                  </a:lnTo>
                  <a:lnTo>
                    <a:pt x="13" y="109"/>
                  </a:lnTo>
                  <a:lnTo>
                    <a:pt x="0" y="1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Freeform 23"/>
            <p:cNvSpPr>
              <a:spLocks/>
            </p:cNvSpPr>
            <p:nvPr/>
          </p:nvSpPr>
          <p:spPr bwMode="auto">
            <a:xfrm>
              <a:off x="2089" y="2054"/>
              <a:ext cx="405" cy="138"/>
            </a:xfrm>
            <a:custGeom>
              <a:avLst/>
              <a:gdLst>
                <a:gd name="T0" fmla="*/ 10 w 405"/>
                <a:gd name="T1" fmla="*/ 6 h 138"/>
                <a:gd name="T2" fmla="*/ 48 w 405"/>
                <a:gd name="T3" fmla="*/ 19 h 138"/>
                <a:gd name="T4" fmla="*/ 85 w 405"/>
                <a:gd name="T5" fmla="*/ 29 h 138"/>
                <a:gd name="T6" fmla="*/ 157 w 405"/>
                <a:gd name="T7" fmla="*/ 41 h 138"/>
                <a:gd name="T8" fmla="*/ 223 w 405"/>
                <a:gd name="T9" fmla="*/ 46 h 138"/>
                <a:gd name="T10" fmla="*/ 282 w 405"/>
                <a:gd name="T11" fmla="*/ 48 h 138"/>
                <a:gd name="T12" fmla="*/ 332 w 405"/>
                <a:gd name="T13" fmla="*/ 49 h 138"/>
                <a:gd name="T14" fmla="*/ 370 w 405"/>
                <a:gd name="T15" fmla="*/ 52 h 138"/>
                <a:gd name="T16" fmla="*/ 395 w 405"/>
                <a:gd name="T17" fmla="*/ 61 h 138"/>
                <a:gd name="T18" fmla="*/ 404 w 405"/>
                <a:gd name="T19" fmla="*/ 79 h 138"/>
                <a:gd name="T20" fmla="*/ 399 w 405"/>
                <a:gd name="T21" fmla="*/ 93 h 138"/>
                <a:gd name="T22" fmla="*/ 385 w 405"/>
                <a:gd name="T23" fmla="*/ 107 h 138"/>
                <a:gd name="T24" fmla="*/ 361 w 405"/>
                <a:gd name="T25" fmla="*/ 118 h 138"/>
                <a:gd name="T26" fmla="*/ 332 w 405"/>
                <a:gd name="T27" fmla="*/ 128 h 138"/>
                <a:gd name="T28" fmla="*/ 296 w 405"/>
                <a:gd name="T29" fmla="*/ 135 h 138"/>
                <a:gd name="T30" fmla="*/ 257 w 405"/>
                <a:gd name="T31" fmla="*/ 137 h 138"/>
                <a:gd name="T32" fmla="*/ 215 w 405"/>
                <a:gd name="T33" fmla="*/ 136 h 138"/>
                <a:gd name="T34" fmla="*/ 172 w 405"/>
                <a:gd name="T35" fmla="*/ 129 h 138"/>
                <a:gd name="T36" fmla="*/ 133 w 405"/>
                <a:gd name="T37" fmla="*/ 117 h 138"/>
                <a:gd name="T38" fmla="*/ 100 w 405"/>
                <a:gd name="T39" fmla="*/ 100 h 138"/>
                <a:gd name="T40" fmla="*/ 70 w 405"/>
                <a:gd name="T41" fmla="*/ 80 h 138"/>
                <a:gd name="T42" fmla="*/ 44 w 405"/>
                <a:gd name="T43" fmla="*/ 59 h 138"/>
                <a:gd name="T44" fmla="*/ 24 w 405"/>
                <a:gd name="T45" fmla="*/ 39 h 138"/>
                <a:gd name="T46" fmla="*/ 10 w 405"/>
                <a:gd name="T47" fmla="*/ 20 h 138"/>
                <a:gd name="T48" fmla="*/ 0 w 405"/>
                <a:gd name="T49" fmla="*/ 0 h 138"/>
                <a:gd name="T50" fmla="*/ 10 w 405"/>
                <a:gd name="T51" fmla="*/ 6 h 1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5"/>
                <a:gd name="T79" fmla="*/ 0 h 138"/>
                <a:gd name="T80" fmla="*/ 405 w 405"/>
                <a:gd name="T81" fmla="*/ 138 h 1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5" h="138">
                  <a:moveTo>
                    <a:pt x="10" y="6"/>
                  </a:moveTo>
                  <a:lnTo>
                    <a:pt x="48" y="19"/>
                  </a:lnTo>
                  <a:lnTo>
                    <a:pt x="85" y="29"/>
                  </a:lnTo>
                  <a:lnTo>
                    <a:pt x="157" y="41"/>
                  </a:lnTo>
                  <a:lnTo>
                    <a:pt x="223" y="46"/>
                  </a:lnTo>
                  <a:lnTo>
                    <a:pt x="282" y="48"/>
                  </a:lnTo>
                  <a:lnTo>
                    <a:pt x="332" y="49"/>
                  </a:lnTo>
                  <a:lnTo>
                    <a:pt x="370" y="52"/>
                  </a:lnTo>
                  <a:lnTo>
                    <a:pt x="395" y="61"/>
                  </a:lnTo>
                  <a:lnTo>
                    <a:pt x="404" y="79"/>
                  </a:lnTo>
                  <a:lnTo>
                    <a:pt x="399" y="93"/>
                  </a:lnTo>
                  <a:lnTo>
                    <a:pt x="385" y="107"/>
                  </a:lnTo>
                  <a:lnTo>
                    <a:pt x="361" y="118"/>
                  </a:lnTo>
                  <a:lnTo>
                    <a:pt x="332" y="128"/>
                  </a:lnTo>
                  <a:lnTo>
                    <a:pt x="296" y="135"/>
                  </a:lnTo>
                  <a:lnTo>
                    <a:pt x="257" y="137"/>
                  </a:lnTo>
                  <a:lnTo>
                    <a:pt x="215" y="136"/>
                  </a:lnTo>
                  <a:lnTo>
                    <a:pt x="172" y="129"/>
                  </a:lnTo>
                  <a:lnTo>
                    <a:pt x="133" y="117"/>
                  </a:lnTo>
                  <a:lnTo>
                    <a:pt x="100" y="100"/>
                  </a:lnTo>
                  <a:lnTo>
                    <a:pt x="70" y="80"/>
                  </a:lnTo>
                  <a:lnTo>
                    <a:pt x="44" y="59"/>
                  </a:lnTo>
                  <a:lnTo>
                    <a:pt x="24" y="39"/>
                  </a:lnTo>
                  <a:lnTo>
                    <a:pt x="10" y="20"/>
                  </a:lnTo>
                  <a:lnTo>
                    <a:pt x="0" y="0"/>
                  </a:lnTo>
                  <a:lnTo>
                    <a:pt x="10" y="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Freeform 24"/>
            <p:cNvSpPr>
              <a:spLocks/>
            </p:cNvSpPr>
            <p:nvPr/>
          </p:nvSpPr>
          <p:spPr bwMode="auto">
            <a:xfrm>
              <a:off x="856" y="1764"/>
              <a:ext cx="201" cy="423"/>
            </a:xfrm>
            <a:custGeom>
              <a:avLst/>
              <a:gdLst>
                <a:gd name="T0" fmla="*/ 180 w 201"/>
                <a:gd name="T1" fmla="*/ 422 h 423"/>
                <a:gd name="T2" fmla="*/ 40 w 201"/>
                <a:gd name="T3" fmla="*/ 422 h 423"/>
                <a:gd name="T4" fmla="*/ 0 w 201"/>
                <a:gd name="T5" fmla="*/ 0 h 423"/>
                <a:gd name="T6" fmla="*/ 90 w 201"/>
                <a:gd name="T7" fmla="*/ 25 h 423"/>
                <a:gd name="T8" fmla="*/ 200 w 201"/>
                <a:gd name="T9" fmla="*/ 422 h 423"/>
                <a:gd name="T10" fmla="*/ 180 w 201"/>
                <a:gd name="T11" fmla="*/ 422 h 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"/>
                <a:gd name="T19" fmla="*/ 0 h 423"/>
                <a:gd name="T20" fmla="*/ 201 w 201"/>
                <a:gd name="T21" fmla="*/ 423 h 4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" h="423">
                  <a:moveTo>
                    <a:pt x="180" y="422"/>
                  </a:moveTo>
                  <a:lnTo>
                    <a:pt x="40" y="422"/>
                  </a:lnTo>
                  <a:lnTo>
                    <a:pt x="0" y="0"/>
                  </a:lnTo>
                  <a:lnTo>
                    <a:pt x="90" y="25"/>
                  </a:lnTo>
                  <a:lnTo>
                    <a:pt x="200" y="422"/>
                  </a:lnTo>
                  <a:lnTo>
                    <a:pt x="180" y="42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1" name="Arc 25"/>
          <p:cNvSpPr>
            <a:spLocks/>
          </p:cNvSpPr>
          <p:nvPr/>
        </p:nvSpPr>
        <p:spPr bwMode="auto">
          <a:xfrm rot="3240000">
            <a:off x="4071938" y="3036888"/>
            <a:ext cx="839787" cy="871537"/>
          </a:xfrm>
          <a:custGeom>
            <a:avLst/>
            <a:gdLst>
              <a:gd name="T0" fmla="*/ 16396101 w 21600"/>
              <a:gd name="T1" fmla="*/ 1084206358 h 24710"/>
              <a:gd name="T2" fmla="*/ 1041793654 w 21600"/>
              <a:gd name="T3" fmla="*/ 0 h 24710"/>
              <a:gd name="T4" fmla="*/ 1269403841 w 21600"/>
              <a:gd name="T5" fmla="*/ 932391503 h 24710"/>
              <a:gd name="T6" fmla="*/ 0 60000 65536"/>
              <a:gd name="T7" fmla="*/ 0 60000 65536"/>
              <a:gd name="T8" fmla="*/ 0 60000 65536"/>
              <a:gd name="T9" fmla="*/ 0 w 21600"/>
              <a:gd name="T10" fmla="*/ 0 h 24710"/>
              <a:gd name="T11" fmla="*/ 21600 w 21600"/>
              <a:gd name="T12" fmla="*/ 24710 h 24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710" fill="none" extrusionOk="0">
                <a:moveTo>
                  <a:pt x="278" y="24710"/>
                </a:moveTo>
                <a:cubicBezTo>
                  <a:pt x="93" y="23566"/>
                  <a:pt x="0" y="22408"/>
                  <a:pt x="0" y="21250"/>
                </a:cubicBezTo>
                <a:cubicBezTo>
                  <a:pt x="-1" y="10814"/>
                  <a:pt x="7460" y="1871"/>
                  <a:pt x="17727" y="0"/>
                </a:cubicBezTo>
              </a:path>
              <a:path w="21600" h="24710" stroke="0" extrusionOk="0">
                <a:moveTo>
                  <a:pt x="278" y="24710"/>
                </a:moveTo>
                <a:cubicBezTo>
                  <a:pt x="93" y="23566"/>
                  <a:pt x="0" y="22408"/>
                  <a:pt x="0" y="21250"/>
                </a:cubicBezTo>
                <a:cubicBezTo>
                  <a:pt x="-1" y="10814"/>
                  <a:pt x="7460" y="1871"/>
                  <a:pt x="17727" y="0"/>
                </a:cubicBezTo>
                <a:lnTo>
                  <a:pt x="21600" y="21250"/>
                </a:lnTo>
                <a:close/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38213" y="2117725"/>
            <a:ext cx="6753225" cy="1579563"/>
            <a:chOff x="591" y="1334"/>
            <a:chExt cx="4254" cy="99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91" y="1334"/>
              <a:ext cx="4254" cy="916"/>
              <a:chOff x="591" y="1334"/>
              <a:chExt cx="4254" cy="916"/>
            </a:xfrm>
          </p:grpSpPr>
          <p:sp>
            <p:nvSpPr>
              <p:cNvPr id="64518" name="Freeform 4"/>
              <p:cNvSpPr>
                <a:spLocks/>
              </p:cNvSpPr>
              <p:nvPr/>
            </p:nvSpPr>
            <p:spPr bwMode="auto">
              <a:xfrm>
                <a:off x="2663" y="1944"/>
                <a:ext cx="112" cy="101"/>
              </a:xfrm>
              <a:custGeom>
                <a:avLst/>
                <a:gdLst>
                  <a:gd name="T0" fmla="*/ 0 w 112"/>
                  <a:gd name="T1" fmla="*/ 9 h 101"/>
                  <a:gd name="T2" fmla="*/ 97 w 112"/>
                  <a:gd name="T3" fmla="*/ 0 h 101"/>
                  <a:gd name="T4" fmla="*/ 111 w 112"/>
                  <a:gd name="T5" fmla="*/ 90 h 101"/>
                  <a:gd name="T6" fmla="*/ 14 w 112"/>
                  <a:gd name="T7" fmla="*/ 100 h 101"/>
                  <a:gd name="T8" fmla="*/ 0 w 112"/>
                  <a:gd name="T9" fmla="*/ 9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01"/>
                  <a:gd name="T17" fmla="*/ 112 w 112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01">
                    <a:moveTo>
                      <a:pt x="0" y="9"/>
                    </a:moveTo>
                    <a:lnTo>
                      <a:pt x="97" y="0"/>
                    </a:lnTo>
                    <a:lnTo>
                      <a:pt x="111" y="90"/>
                    </a:lnTo>
                    <a:lnTo>
                      <a:pt x="14" y="10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9" name="Rectangle 5"/>
              <p:cNvSpPr>
                <a:spLocks noChangeArrowheads="1"/>
              </p:cNvSpPr>
              <p:nvPr/>
            </p:nvSpPr>
            <p:spPr bwMode="auto">
              <a:xfrm>
                <a:off x="2817" y="1910"/>
                <a:ext cx="90" cy="83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4520" name="Freeform 6"/>
              <p:cNvSpPr>
                <a:spLocks/>
              </p:cNvSpPr>
              <p:nvPr/>
            </p:nvSpPr>
            <p:spPr bwMode="auto">
              <a:xfrm>
                <a:off x="2209" y="1852"/>
                <a:ext cx="650" cy="209"/>
              </a:xfrm>
              <a:custGeom>
                <a:avLst/>
                <a:gdLst>
                  <a:gd name="T0" fmla="*/ 0 w 650"/>
                  <a:gd name="T1" fmla="*/ 208 h 209"/>
                  <a:gd name="T2" fmla="*/ 29 w 650"/>
                  <a:gd name="T3" fmla="*/ 208 h 209"/>
                  <a:gd name="T4" fmla="*/ 105 w 650"/>
                  <a:gd name="T5" fmla="*/ 203 h 209"/>
                  <a:gd name="T6" fmla="*/ 209 w 650"/>
                  <a:gd name="T7" fmla="*/ 190 h 209"/>
                  <a:gd name="T8" fmla="*/ 269 w 650"/>
                  <a:gd name="T9" fmla="*/ 181 h 209"/>
                  <a:gd name="T10" fmla="*/ 329 w 650"/>
                  <a:gd name="T11" fmla="*/ 170 h 209"/>
                  <a:gd name="T12" fmla="*/ 389 w 650"/>
                  <a:gd name="T13" fmla="*/ 158 h 209"/>
                  <a:gd name="T14" fmla="*/ 448 w 650"/>
                  <a:gd name="T15" fmla="*/ 144 h 209"/>
                  <a:gd name="T16" fmla="*/ 503 w 650"/>
                  <a:gd name="T17" fmla="*/ 127 h 209"/>
                  <a:gd name="T18" fmla="*/ 551 w 650"/>
                  <a:gd name="T19" fmla="*/ 110 h 209"/>
                  <a:gd name="T20" fmla="*/ 592 w 650"/>
                  <a:gd name="T21" fmla="*/ 89 h 209"/>
                  <a:gd name="T22" fmla="*/ 623 w 650"/>
                  <a:gd name="T23" fmla="*/ 68 h 209"/>
                  <a:gd name="T24" fmla="*/ 643 w 650"/>
                  <a:gd name="T25" fmla="*/ 43 h 209"/>
                  <a:gd name="T26" fmla="*/ 649 w 650"/>
                  <a:gd name="T27" fmla="*/ 17 h 209"/>
                  <a:gd name="T28" fmla="*/ 640 w 650"/>
                  <a:gd name="T29" fmla="*/ 8 h 209"/>
                  <a:gd name="T30" fmla="*/ 620 w 650"/>
                  <a:gd name="T31" fmla="*/ 3 h 209"/>
                  <a:gd name="T32" fmla="*/ 555 w 650"/>
                  <a:gd name="T33" fmla="*/ 0 h 209"/>
                  <a:gd name="T34" fmla="*/ 491 w 650"/>
                  <a:gd name="T35" fmla="*/ 2 h 209"/>
                  <a:gd name="T36" fmla="*/ 431 w 650"/>
                  <a:gd name="T37" fmla="*/ 9 h 209"/>
                  <a:gd name="T38" fmla="*/ 374 w 650"/>
                  <a:gd name="T39" fmla="*/ 19 h 209"/>
                  <a:gd name="T40" fmla="*/ 318 w 650"/>
                  <a:gd name="T41" fmla="*/ 34 h 209"/>
                  <a:gd name="T42" fmla="*/ 267 w 650"/>
                  <a:gd name="T43" fmla="*/ 51 h 209"/>
                  <a:gd name="T44" fmla="*/ 219 w 650"/>
                  <a:gd name="T45" fmla="*/ 69 h 209"/>
                  <a:gd name="T46" fmla="*/ 175 w 650"/>
                  <a:gd name="T47" fmla="*/ 89 h 209"/>
                  <a:gd name="T48" fmla="*/ 135 w 650"/>
                  <a:gd name="T49" fmla="*/ 110 h 209"/>
                  <a:gd name="T50" fmla="*/ 100 w 650"/>
                  <a:gd name="T51" fmla="*/ 130 h 209"/>
                  <a:gd name="T52" fmla="*/ 44 w 650"/>
                  <a:gd name="T53" fmla="*/ 167 h 209"/>
                  <a:gd name="T54" fmla="*/ 10 w 650"/>
                  <a:gd name="T55" fmla="*/ 195 h 209"/>
                  <a:gd name="T56" fmla="*/ 0 w 650"/>
                  <a:gd name="T57" fmla="*/ 208 h 2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50"/>
                  <a:gd name="T88" fmla="*/ 0 h 209"/>
                  <a:gd name="T89" fmla="*/ 650 w 650"/>
                  <a:gd name="T90" fmla="*/ 209 h 2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50" h="209">
                    <a:moveTo>
                      <a:pt x="0" y="208"/>
                    </a:moveTo>
                    <a:lnTo>
                      <a:pt x="29" y="208"/>
                    </a:lnTo>
                    <a:lnTo>
                      <a:pt x="105" y="203"/>
                    </a:lnTo>
                    <a:lnTo>
                      <a:pt x="209" y="190"/>
                    </a:lnTo>
                    <a:lnTo>
                      <a:pt x="269" y="181"/>
                    </a:lnTo>
                    <a:lnTo>
                      <a:pt x="329" y="170"/>
                    </a:lnTo>
                    <a:lnTo>
                      <a:pt x="389" y="158"/>
                    </a:lnTo>
                    <a:lnTo>
                      <a:pt x="448" y="144"/>
                    </a:lnTo>
                    <a:lnTo>
                      <a:pt x="503" y="127"/>
                    </a:lnTo>
                    <a:lnTo>
                      <a:pt x="551" y="110"/>
                    </a:lnTo>
                    <a:lnTo>
                      <a:pt x="592" y="89"/>
                    </a:lnTo>
                    <a:lnTo>
                      <a:pt x="623" y="68"/>
                    </a:lnTo>
                    <a:lnTo>
                      <a:pt x="643" y="43"/>
                    </a:lnTo>
                    <a:lnTo>
                      <a:pt x="649" y="17"/>
                    </a:lnTo>
                    <a:lnTo>
                      <a:pt x="640" y="8"/>
                    </a:lnTo>
                    <a:lnTo>
                      <a:pt x="620" y="3"/>
                    </a:lnTo>
                    <a:lnTo>
                      <a:pt x="555" y="0"/>
                    </a:lnTo>
                    <a:lnTo>
                      <a:pt x="491" y="2"/>
                    </a:lnTo>
                    <a:lnTo>
                      <a:pt x="431" y="9"/>
                    </a:lnTo>
                    <a:lnTo>
                      <a:pt x="374" y="19"/>
                    </a:lnTo>
                    <a:lnTo>
                      <a:pt x="318" y="34"/>
                    </a:lnTo>
                    <a:lnTo>
                      <a:pt x="267" y="51"/>
                    </a:lnTo>
                    <a:lnTo>
                      <a:pt x="219" y="69"/>
                    </a:lnTo>
                    <a:lnTo>
                      <a:pt x="175" y="89"/>
                    </a:lnTo>
                    <a:lnTo>
                      <a:pt x="135" y="110"/>
                    </a:lnTo>
                    <a:lnTo>
                      <a:pt x="100" y="130"/>
                    </a:lnTo>
                    <a:lnTo>
                      <a:pt x="44" y="167"/>
                    </a:lnTo>
                    <a:lnTo>
                      <a:pt x="10" y="195"/>
                    </a:lnTo>
                    <a:lnTo>
                      <a:pt x="0" y="208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1" name="Freeform 7"/>
              <p:cNvSpPr>
                <a:spLocks/>
              </p:cNvSpPr>
              <p:nvPr/>
            </p:nvSpPr>
            <p:spPr bwMode="auto">
              <a:xfrm>
                <a:off x="2537" y="2000"/>
                <a:ext cx="113" cy="102"/>
              </a:xfrm>
              <a:custGeom>
                <a:avLst/>
                <a:gdLst>
                  <a:gd name="T0" fmla="*/ 0 w 113"/>
                  <a:gd name="T1" fmla="*/ 10 h 102"/>
                  <a:gd name="T2" fmla="*/ 97 w 113"/>
                  <a:gd name="T3" fmla="*/ 0 h 102"/>
                  <a:gd name="T4" fmla="*/ 112 w 113"/>
                  <a:gd name="T5" fmla="*/ 91 h 102"/>
                  <a:gd name="T6" fmla="*/ 15 w 113"/>
                  <a:gd name="T7" fmla="*/ 101 h 102"/>
                  <a:gd name="T8" fmla="*/ 0 w 113"/>
                  <a:gd name="T9" fmla="*/ 1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02"/>
                  <a:gd name="T17" fmla="*/ 113 w 113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02">
                    <a:moveTo>
                      <a:pt x="0" y="10"/>
                    </a:moveTo>
                    <a:lnTo>
                      <a:pt x="97" y="0"/>
                    </a:lnTo>
                    <a:lnTo>
                      <a:pt x="112" y="91"/>
                    </a:lnTo>
                    <a:lnTo>
                      <a:pt x="15" y="101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2" name="Freeform 8"/>
              <p:cNvSpPr>
                <a:spLocks/>
              </p:cNvSpPr>
              <p:nvPr/>
            </p:nvSpPr>
            <p:spPr bwMode="auto">
              <a:xfrm>
                <a:off x="3083" y="1978"/>
                <a:ext cx="115" cy="103"/>
              </a:xfrm>
              <a:custGeom>
                <a:avLst/>
                <a:gdLst>
                  <a:gd name="T0" fmla="*/ 17 w 115"/>
                  <a:gd name="T1" fmla="*/ 0 h 103"/>
                  <a:gd name="T2" fmla="*/ 114 w 115"/>
                  <a:gd name="T3" fmla="*/ 11 h 103"/>
                  <a:gd name="T4" fmla="*/ 97 w 115"/>
                  <a:gd name="T5" fmla="*/ 102 h 103"/>
                  <a:gd name="T6" fmla="*/ 0 w 115"/>
                  <a:gd name="T7" fmla="*/ 90 h 103"/>
                  <a:gd name="T8" fmla="*/ 17 w 11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03"/>
                  <a:gd name="T17" fmla="*/ 115 w 115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03">
                    <a:moveTo>
                      <a:pt x="17" y="0"/>
                    </a:moveTo>
                    <a:lnTo>
                      <a:pt x="114" y="11"/>
                    </a:lnTo>
                    <a:lnTo>
                      <a:pt x="97" y="102"/>
                    </a:lnTo>
                    <a:lnTo>
                      <a:pt x="0" y="9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3" name="Freeform 9"/>
              <p:cNvSpPr>
                <a:spLocks/>
              </p:cNvSpPr>
              <p:nvPr/>
            </p:nvSpPr>
            <p:spPr bwMode="auto">
              <a:xfrm>
                <a:off x="2957" y="1935"/>
                <a:ext cx="116" cy="100"/>
              </a:xfrm>
              <a:custGeom>
                <a:avLst/>
                <a:gdLst>
                  <a:gd name="T0" fmla="*/ 19 w 116"/>
                  <a:gd name="T1" fmla="*/ 0 h 100"/>
                  <a:gd name="T2" fmla="*/ 115 w 116"/>
                  <a:gd name="T3" fmla="*/ 13 h 100"/>
                  <a:gd name="T4" fmla="*/ 97 w 116"/>
                  <a:gd name="T5" fmla="*/ 99 h 100"/>
                  <a:gd name="T6" fmla="*/ 0 w 116"/>
                  <a:gd name="T7" fmla="*/ 87 h 100"/>
                  <a:gd name="T8" fmla="*/ 19 w 116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00"/>
                  <a:gd name="T17" fmla="*/ 116 w 116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00">
                    <a:moveTo>
                      <a:pt x="19" y="0"/>
                    </a:moveTo>
                    <a:lnTo>
                      <a:pt x="115" y="13"/>
                    </a:lnTo>
                    <a:lnTo>
                      <a:pt x="97" y="99"/>
                    </a:lnTo>
                    <a:lnTo>
                      <a:pt x="0" y="87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4" name="Freeform 10"/>
              <p:cNvSpPr>
                <a:spLocks/>
              </p:cNvSpPr>
              <p:nvPr/>
            </p:nvSpPr>
            <p:spPr bwMode="auto">
              <a:xfrm>
                <a:off x="3219" y="2036"/>
                <a:ext cx="111" cy="100"/>
              </a:xfrm>
              <a:custGeom>
                <a:avLst/>
                <a:gdLst>
                  <a:gd name="T0" fmla="*/ 12 w 111"/>
                  <a:gd name="T1" fmla="*/ 0 h 100"/>
                  <a:gd name="T2" fmla="*/ 110 w 111"/>
                  <a:gd name="T3" fmla="*/ 8 h 100"/>
                  <a:gd name="T4" fmla="*/ 98 w 111"/>
                  <a:gd name="T5" fmla="*/ 99 h 100"/>
                  <a:gd name="T6" fmla="*/ 0 w 111"/>
                  <a:gd name="T7" fmla="*/ 91 h 100"/>
                  <a:gd name="T8" fmla="*/ 12 w 111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100"/>
                  <a:gd name="T17" fmla="*/ 111 w 111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100">
                    <a:moveTo>
                      <a:pt x="12" y="0"/>
                    </a:moveTo>
                    <a:lnTo>
                      <a:pt x="110" y="8"/>
                    </a:lnTo>
                    <a:lnTo>
                      <a:pt x="98" y="99"/>
                    </a:lnTo>
                    <a:lnTo>
                      <a:pt x="0" y="91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5" name="Freeform 11"/>
              <p:cNvSpPr>
                <a:spLocks/>
              </p:cNvSpPr>
              <p:nvPr/>
            </p:nvSpPr>
            <p:spPr bwMode="auto">
              <a:xfrm>
                <a:off x="2245" y="1972"/>
                <a:ext cx="383" cy="210"/>
              </a:xfrm>
              <a:custGeom>
                <a:avLst/>
                <a:gdLst>
                  <a:gd name="T0" fmla="*/ 326 w 383"/>
                  <a:gd name="T1" fmla="*/ 209 h 210"/>
                  <a:gd name="T2" fmla="*/ 0 w 383"/>
                  <a:gd name="T3" fmla="*/ 171 h 210"/>
                  <a:gd name="T4" fmla="*/ 14 w 383"/>
                  <a:gd name="T5" fmla="*/ 25 h 210"/>
                  <a:gd name="T6" fmla="*/ 382 w 383"/>
                  <a:gd name="T7" fmla="*/ 0 h 210"/>
                  <a:gd name="T8" fmla="*/ 343 w 383"/>
                  <a:gd name="T9" fmla="*/ 203 h 210"/>
                  <a:gd name="T10" fmla="*/ 352 w 383"/>
                  <a:gd name="T11" fmla="*/ 195 h 210"/>
                  <a:gd name="T12" fmla="*/ 353 w 383"/>
                  <a:gd name="T13" fmla="*/ 186 h 210"/>
                  <a:gd name="T14" fmla="*/ 326 w 383"/>
                  <a:gd name="T15" fmla="*/ 209 h 2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3"/>
                  <a:gd name="T25" fmla="*/ 0 h 210"/>
                  <a:gd name="T26" fmla="*/ 383 w 383"/>
                  <a:gd name="T27" fmla="*/ 210 h 2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3" h="210">
                    <a:moveTo>
                      <a:pt x="326" y="209"/>
                    </a:moveTo>
                    <a:lnTo>
                      <a:pt x="0" y="171"/>
                    </a:lnTo>
                    <a:lnTo>
                      <a:pt x="14" y="25"/>
                    </a:lnTo>
                    <a:lnTo>
                      <a:pt x="382" y="0"/>
                    </a:lnTo>
                    <a:lnTo>
                      <a:pt x="343" y="203"/>
                    </a:lnTo>
                    <a:lnTo>
                      <a:pt x="352" y="195"/>
                    </a:lnTo>
                    <a:lnTo>
                      <a:pt x="353" y="186"/>
                    </a:lnTo>
                    <a:lnTo>
                      <a:pt x="326" y="209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6" name="Freeform 12"/>
              <p:cNvSpPr>
                <a:spLocks/>
              </p:cNvSpPr>
              <p:nvPr/>
            </p:nvSpPr>
            <p:spPr bwMode="auto">
              <a:xfrm>
                <a:off x="2293" y="2053"/>
                <a:ext cx="117" cy="78"/>
              </a:xfrm>
              <a:custGeom>
                <a:avLst/>
                <a:gdLst>
                  <a:gd name="T0" fmla="*/ 116 w 117"/>
                  <a:gd name="T1" fmla="*/ 38 h 78"/>
                  <a:gd name="T2" fmla="*/ 111 w 117"/>
                  <a:gd name="T3" fmla="*/ 23 h 78"/>
                  <a:gd name="T4" fmla="*/ 99 w 117"/>
                  <a:gd name="T5" fmla="*/ 11 h 78"/>
                  <a:gd name="T6" fmla="*/ 81 w 117"/>
                  <a:gd name="T7" fmla="*/ 3 h 78"/>
                  <a:gd name="T8" fmla="*/ 58 w 117"/>
                  <a:gd name="T9" fmla="*/ 0 h 78"/>
                  <a:gd name="T10" fmla="*/ 35 w 117"/>
                  <a:gd name="T11" fmla="*/ 3 h 78"/>
                  <a:gd name="T12" fmla="*/ 17 w 117"/>
                  <a:gd name="T13" fmla="*/ 11 h 78"/>
                  <a:gd name="T14" fmla="*/ 4 w 117"/>
                  <a:gd name="T15" fmla="*/ 23 h 78"/>
                  <a:gd name="T16" fmla="*/ 0 w 117"/>
                  <a:gd name="T17" fmla="*/ 38 h 78"/>
                  <a:gd name="T18" fmla="*/ 4 w 117"/>
                  <a:gd name="T19" fmla="*/ 53 h 78"/>
                  <a:gd name="T20" fmla="*/ 17 w 117"/>
                  <a:gd name="T21" fmla="*/ 66 h 78"/>
                  <a:gd name="T22" fmla="*/ 35 w 117"/>
                  <a:gd name="T23" fmla="*/ 74 h 78"/>
                  <a:gd name="T24" fmla="*/ 58 w 117"/>
                  <a:gd name="T25" fmla="*/ 77 h 78"/>
                  <a:gd name="T26" fmla="*/ 81 w 117"/>
                  <a:gd name="T27" fmla="*/ 74 h 78"/>
                  <a:gd name="T28" fmla="*/ 99 w 117"/>
                  <a:gd name="T29" fmla="*/ 66 h 78"/>
                  <a:gd name="T30" fmla="*/ 111 w 117"/>
                  <a:gd name="T31" fmla="*/ 53 h 78"/>
                  <a:gd name="T32" fmla="*/ 116 w 117"/>
                  <a:gd name="T33" fmla="*/ 38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78"/>
                  <a:gd name="T53" fmla="*/ 117 w 117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78">
                    <a:moveTo>
                      <a:pt x="116" y="38"/>
                    </a:moveTo>
                    <a:lnTo>
                      <a:pt x="111" y="23"/>
                    </a:lnTo>
                    <a:lnTo>
                      <a:pt x="99" y="11"/>
                    </a:lnTo>
                    <a:lnTo>
                      <a:pt x="81" y="3"/>
                    </a:lnTo>
                    <a:lnTo>
                      <a:pt x="58" y="0"/>
                    </a:lnTo>
                    <a:lnTo>
                      <a:pt x="35" y="3"/>
                    </a:lnTo>
                    <a:lnTo>
                      <a:pt x="17" y="11"/>
                    </a:lnTo>
                    <a:lnTo>
                      <a:pt x="4" y="23"/>
                    </a:lnTo>
                    <a:lnTo>
                      <a:pt x="0" y="38"/>
                    </a:lnTo>
                    <a:lnTo>
                      <a:pt x="4" y="53"/>
                    </a:lnTo>
                    <a:lnTo>
                      <a:pt x="17" y="66"/>
                    </a:lnTo>
                    <a:lnTo>
                      <a:pt x="35" y="74"/>
                    </a:lnTo>
                    <a:lnTo>
                      <a:pt x="58" y="77"/>
                    </a:lnTo>
                    <a:lnTo>
                      <a:pt x="81" y="74"/>
                    </a:lnTo>
                    <a:lnTo>
                      <a:pt x="99" y="66"/>
                    </a:lnTo>
                    <a:lnTo>
                      <a:pt x="111" y="53"/>
                    </a:lnTo>
                    <a:lnTo>
                      <a:pt x="116" y="38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7" name="Freeform 13"/>
              <p:cNvSpPr>
                <a:spLocks/>
              </p:cNvSpPr>
              <p:nvPr/>
            </p:nvSpPr>
            <p:spPr bwMode="auto">
              <a:xfrm>
                <a:off x="1656" y="1795"/>
                <a:ext cx="116" cy="92"/>
              </a:xfrm>
              <a:custGeom>
                <a:avLst/>
                <a:gdLst>
                  <a:gd name="T0" fmla="*/ 109 w 116"/>
                  <a:gd name="T1" fmla="*/ 67 h 92"/>
                  <a:gd name="T2" fmla="*/ 115 w 116"/>
                  <a:gd name="T3" fmla="*/ 50 h 92"/>
                  <a:gd name="T4" fmla="*/ 113 w 116"/>
                  <a:gd name="T5" fmla="*/ 32 h 92"/>
                  <a:gd name="T6" fmla="*/ 103 w 116"/>
                  <a:gd name="T7" fmla="*/ 17 h 92"/>
                  <a:gd name="T8" fmla="*/ 85 w 116"/>
                  <a:gd name="T9" fmla="*/ 5 h 92"/>
                  <a:gd name="T10" fmla="*/ 63 w 116"/>
                  <a:gd name="T11" fmla="*/ 0 h 92"/>
                  <a:gd name="T12" fmla="*/ 41 w 116"/>
                  <a:gd name="T13" fmla="*/ 1 h 92"/>
                  <a:gd name="T14" fmla="*/ 21 w 116"/>
                  <a:gd name="T15" fmla="*/ 10 h 92"/>
                  <a:gd name="T16" fmla="*/ 6 w 116"/>
                  <a:gd name="T17" fmla="*/ 24 h 92"/>
                  <a:gd name="T18" fmla="*/ 0 w 116"/>
                  <a:gd name="T19" fmla="*/ 41 h 92"/>
                  <a:gd name="T20" fmla="*/ 2 w 116"/>
                  <a:gd name="T21" fmla="*/ 58 h 92"/>
                  <a:gd name="T22" fmla="*/ 12 w 116"/>
                  <a:gd name="T23" fmla="*/ 74 h 92"/>
                  <a:gd name="T24" fmla="*/ 30 w 116"/>
                  <a:gd name="T25" fmla="*/ 86 h 92"/>
                  <a:gd name="T26" fmla="*/ 52 w 116"/>
                  <a:gd name="T27" fmla="*/ 91 h 92"/>
                  <a:gd name="T28" fmla="*/ 74 w 116"/>
                  <a:gd name="T29" fmla="*/ 89 h 92"/>
                  <a:gd name="T30" fmla="*/ 94 w 116"/>
                  <a:gd name="T31" fmla="*/ 81 h 92"/>
                  <a:gd name="T32" fmla="*/ 109 w 116"/>
                  <a:gd name="T33" fmla="*/ 67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6"/>
                  <a:gd name="T52" fmla="*/ 0 h 92"/>
                  <a:gd name="T53" fmla="*/ 116 w 116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6" h="92">
                    <a:moveTo>
                      <a:pt x="109" y="67"/>
                    </a:moveTo>
                    <a:lnTo>
                      <a:pt x="115" y="50"/>
                    </a:lnTo>
                    <a:lnTo>
                      <a:pt x="113" y="32"/>
                    </a:lnTo>
                    <a:lnTo>
                      <a:pt x="103" y="17"/>
                    </a:lnTo>
                    <a:lnTo>
                      <a:pt x="85" y="5"/>
                    </a:lnTo>
                    <a:lnTo>
                      <a:pt x="63" y="0"/>
                    </a:lnTo>
                    <a:lnTo>
                      <a:pt x="41" y="1"/>
                    </a:lnTo>
                    <a:lnTo>
                      <a:pt x="21" y="10"/>
                    </a:lnTo>
                    <a:lnTo>
                      <a:pt x="6" y="24"/>
                    </a:lnTo>
                    <a:lnTo>
                      <a:pt x="0" y="41"/>
                    </a:lnTo>
                    <a:lnTo>
                      <a:pt x="2" y="58"/>
                    </a:lnTo>
                    <a:lnTo>
                      <a:pt x="12" y="74"/>
                    </a:lnTo>
                    <a:lnTo>
                      <a:pt x="30" y="86"/>
                    </a:lnTo>
                    <a:lnTo>
                      <a:pt x="52" y="91"/>
                    </a:lnTo>
                    <a:lnTo>
                      <a:pt x="74" y="89"/>
                    </a:lnTo>
                    <a:lnTo>
                      <a:pt x="94" y="81"/>
                    </a:lnTo>
                    <a:lnTo>
                      <a:pt x="109" y="67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8" name="Freeform 14"/>
              <p:cNvSpPr>
                <a:spLocks/>
              </p:cNvSpPr>
              <p:nvPr/>
            </p:nvSpPr>
            <p:spPr bwMode="auto">
              <a:xfrm>
                <a:off x="1135" y="1580"/>
                <a:ext cx="580" cy="283"/>
              </a:xfrm>
              <a:custGeom>
                <a:avLst/>
                <a:gdLst>
                  <a:gd name="T0" fmla="*/ 34 w 580"/>
                  <a:gd name="T1" fmla="*/ 0 h 283"/>
                  <a:gd name="T2" fmla="*/ 579 w 580"/>
                  <a:gd name="T3" fmla="*/ 233 h 283"/>
                  <a:gd name="T4" fmla="*/ 545 w 580"/>
                  <a:gd name="T5" fmla="*/ 282 h 283"/>
                  <a:gd name="T6" fmla="*/ 0 w 580"/>
                  <a:gd name="T7" fmla="*/ 49 h 283"/>
                  <a:gd name="T8" fmla="*/ 34 w 580"/>
                  <a:gd name="T9" fmla="*/ 0 h 2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0"/>
                  <a:gd name="T16" fmla="*/ 0 h 283"/>
                  <a:gd name="T17" fmla="*/ 580 w 580"/>
                  <a:gd name="T18" fmla="*/ 283 h 2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0" h="283">
                    <a:moveTo>
                      <a:pt x="34" y="0"/>
                    </a:moveTo>
                    <a:lnTo>
                      <a:pt x="579" y="233"/>
                    </a:lnTo>
                    <a:lnTo>
                      <a:pt x="545" y="282"/>
                    </a:lnTo>
                    <a:lnTo>
                      <a:pt x="0" y="49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9" name="Freeform 15"/>
              <p:cNvSpPr>
                <a:spLocks/>
              </p:cNvSpPr>
              <p:nvPr/>
            </p:nvSpPr>
            <p:spPr bwMode="auto">
              <a:xfrm>
                <a:off x="3345" y="2079"/>
                <a:ext cx="110" cy="99"/>
              </a:xfrm>
              <a:custGeom>
                <a:avLst/>
                <a:gdLst>
                  <a:gd name="T0" fmla="*/ 12 w 110"/>
                  <a:gd name="T1" fmla="*/ 0 h 99"/>
                  <a:gd name="T2" fmla="*/ 109 w 110"/>
                  <a:gd name="T3" fmla="*/ 7 h 99"/>
                  <a:gd name="T4" fmla="*/ 97 w 110"/>
                  <a:gd name="T5" fmla="*/ 98 h 99"/>
                  <a:gd name="T6" fmla="*/ 0 w 110"/>
                  <a:gd name="T7" fmla="*/ 91 h 99"/>
                  <a:gd name="T8" fmla="*/ 12 w 110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99"/>
                  <a:gd name="T17" fmla="*/ 110 w 110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99">
                    <a:moveTo>
                      <a:pt x="12" y="0"/>
                    </a:moveTo>
                    <a:lnTo>
                      <a:pt x="109" y="7"/>
                    </a:lnTo>
                    <a:lnTo>
                      <a:pt x="97" y="98"/>
                    </a:lnTo>
                    <a:lnTo>
                      <a:pt x="0" y="91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0" name="Freeform 16"/>
              <p:cNvSpPr>
                <a:spLocks/>
              </p:cNvSpPr>
              <p:nvPr/>
            </p:nvSpPr>
            <p:spPr bwMode="auto">
              <a:xfrm>
                <a:off x="3945" y="2109"/>
                <a:ext cx="88" cy="98"/>
              </a:xfrm>
              <a:custGeom>
                <a:avLst/>
                <a:gdLst>
                  <a:gd name="T0" fmla="*/ 0 w 88"/>
                  <a:gd name="T1" fmla="*/ 6 h 98"/>
                  <a:gd name="T2" fmla="*/ 76 w 88"/>
                  <a:gd name="T3" fmla="*/ 0 h 98"/>
                  <a:gd name="T4" fmla="*/ 87 w 88"/>
                  <a:gd name="T5" fmla="*/ 91 h 98"/>
                  <a:gd name="T6" fmla="*/ 11 w 88"/>
                  <a:gd name="T7" fmla="*/ 97 h 98"/>
                  <a:gd name="T8" fmla="*/ 0 w 88"/>
                  <a:gd name="T9" fmla="*/ 6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98"/>
                  <a:gd name="T17" fmla="*/ 88 w 8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98">
                    <a:moveTo>
                      <a:pt x="0" y="6"/>
                    </a:moveTo>
                    <a:lnTo>
                      <a:pt x="76" y="0"/>
                    </a:lnTo>
                    <a:lnTo>
                      <a:pt x="87" y="91"/>
                    </a:lnTo>
                    <a:lnTo>
                      <a:pt x="11" y="97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1" name="Freeform 17"/>
              <p:cNvSpPr>
                <a:spLocks/>
              </p:cNvSpPr>
              <p:nvPr/>
            </p:nvSpPr>
            <p:spPr bwMode="auto">
              <a:xfrm>
                <a:off x="3470" y="2100"/>
                <a:ext cx="110" cy="100"/>
              </a:xfrm>
              <a:custGeom>
                <a:avLst/>
                <a:gdLst>
                  <a:gd name="T0" fmla="*/ 12 w 110"/>
                  <a:gd name="T1" fmla="*/ 0 h 100"/>
                  <a:gd name="T2" fmla="*/ 109 w 110"/>
                  <a:gd name="T3" fmla="*/ 8 h 100"/>
                  <a:gd name="T4" fmla="*/ 98 w 110"/>
                  <a:gd name="T5" fmla="*/ 99 h 100"/>
                  <a:gd name="T6" fmla="*/ 0 w 110"/>
                  <a:gd name="T7" fmla="*/ 91 h 100"/>
                  <a:gd name="T8" fmla="*/ 12 w 110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100"/>
                  <a:gd name="T17" fmla="*/ 110 w 110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100">
                    <a:moveTo>
                      <a:pt x="12" y="0"/>
                    </a:moveTo>
                    <a:lnTo>
                      <a:pt x="109" y="8"/>
                    </a:lnTo>
                    <a:lnTo>
                      <a:pt x="98" y="99"/>
                    </a:lnTo>
                    <a:lnTo>
                      <a:pt x="0" y="91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2" name="Freeform 18"/>
              <p:cNvSpPr>
                <a:spLocks/>
              </p:cNvSpPr>
              <p:nvPr/>
            </p:nvSpPr>
            <p:spPr bwMode="auto">
              <a:xfrm>
                <a:off x="3596" y="2128"/>
                <a:ext cx="110" cy="100"/>
              </a:xfrm>
              <a:custGeom>
                <a:avLst/>
                <a:gdLst>
                  <a:gd name="T0" fmla="*/ 12 w 110"/>
                  <a:gd name="T1" fmla="*/ 0 h 100"/>
                  <a:gd name="T2" fmla="*/ 109 w 110"/>
                  <a:gd name="T3" fmla="*/ 8 h 100"/>
                  <a:gd name="T4" fmla="*/ 97 w 110"/>
                  <a:gd name="T5" fmla="*/ 99 h 100"/>
                  <a:gd name="T6" fmla="*/ 0 w 110"/>
                  <a:gd name="T7" fmla="*/ 91 h 100"/>
                  <a:gd name="T8" fmla="*/ 12 w 110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100"/>
                  <a:gd name="T17" fmla="*/ 110 w 110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100">
                    <a:moveTo>
                      <a:pt x="12" y="0"/>
                    </a:moveTo>
                    <a:lnTo>
                      <a:pt x="109" y="8"/>
                    </a:lnTo>
                    <a:lnTo>
                      <a:pt x="97" y="99"/>
                    </a:lnTo>
                    <a:lnTo>
                      <a:pt x="0" y="91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3" name="Freeform 19"/>
              <p:cNvSpPr>
                <a:spLocks/>
              </p:cNvSpPr>
              <p:nvPr/>
            </p:nvSpPr>
            <p:spPr bwMode="auto">
              <a:xfrm>
                <a:off x="3735" y="2131"/>
                <a:ext cx="74" cy="93"/>
              </a:xfrm>
              <a:custGeom>
                <a:avLst/>
                <a:gdLst>
                  <a:gd name="T0" fmla="*/ 1 w 74"/>
                  <a:gd name="T1" fmla="*/ 0 h 93"/>
                  <a:gd name="T2" fmla="*/ 73 w 74"/>
                  <a:gd name="T3" fmla="*/ 1 h 93"/>
                  <a:gd name="T4" fmla="*/ 71 w 74"/>
                  <a:gd name="T5" fmla="*/ 92 h 93"/>
                  <a:gd name="T6" fmla="*/ 0 w 74"/>
                  <a:gd name="T7" fmla="*/ 92 h 93"/>
                  <a:gd name="T8" fmla="*/ 1 w 74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93"/>
                  <a:gd name="T17" fmla="*/ 74 w 7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93">
                    <a:moveTo>
                      <a:pt x="1" y="0"/>
                    </a:moveTo>
                    <a:lnTo>
                      <a:pt x="73" y="1"/>
                    </a:lnTo>
                    <a:lnTo>
                      <a:pt x="71" y="92"/>
                    </a:lnTo>
                    <a:lnTo>
                      <a:pt x="0" y="9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4" name="Freeform 20"/>
              <p:cNvSpPr>
                <a:spLocks/>
              </p:cNvSpPr>
              <p:nvPr/>
            </p:nvSpPr>
            <p:spPr bwMode="auto">
              <a:xfrm>
                <a:off x="3832" y="2118"/>
                <a:ext cx="72" cy="94"/>
              </a:xfrm>
              <a:custGeom>
                <a:avLst/>
                <a:gdLst>
                  <a:gd name="T0" fmla="*/ 0 w 72"/>
                  <a:gd name="T1" fmla="*/ 1 h 94"/>
                  <a:gd name="T2" fmla="*/ 68 w 72"/>
                  <a:gd name="T3" fmla="*/ 0 h 94"/>
                  <a:gd name="T4" fmla="*/ 71 w 72"/>
                  <a:gd name="T5" fmla="*/ 91 h 94"/>
                  <a:gd name="T6" fmla="*/ 4 w 72"/>
                  <a:gd name="T7" fmla="*/ 93 h 94"/>
                  <a:gd name="T8" fmla="*/ 0 w 72"/>
                  <a:gd name="T9" fmla="*/ 1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4"/>
                  <a:gd name="T17" fmla="*/ 72 w 72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4">
                    <a:moveTo>
                      <a:pt x="0" y="1"/>
                    </a:moveTo>
                    <a:lnTo>
                      <a:pt x="68" y="0"/>
                    </a:lnTo>
                    <a:lnTo>
                      <a:pt x="71" y="91"/>
                    </a:lnTo>
                    <a:lnTo>
                      <a:pt x="4" y="9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5" name="Line 21"/>
              <p:cNvSpPr>
                <a:spLocks noChangeShapeType="1"/>
              </p:cNvSpPr>
              <p:nvPr/>
            </p:nvSpPr>
            <p:spPr bwMode="auto">
              <a:xfrm flipV="1">
                <a:off x="591" y="2230"/>
                <a:ext cx="4254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6" name="Freeform 22"/>
              <p:cNvSpPr>
                <a:spLocks/>
              </p:cNvSpPr>
              <p:nvPr/>
            </p:nvSpPr>
            <p:spPr bwMode="auto">
              <a:xfrm>
                <a:off x="4061" y="2092"/>
                <a:ext cx="112" cy="101"/>
              </a:xfrm>
              <a:custGeom>
                <a:avLst/>
                <a:gdLst>
                  <a:gd name="T0" fmla="*/ 0 w 112"/>
                  <a:gd name="T1" fmla="*/ 9 h 101"/>
                  <a:gd name="T2" fmla="*/ 97 w 112"/>
                  <a:gd name="T3" fmla="*/ 0 h 101"/>
                  <a:gd name="T4" fmla="*/ 111 w 112"/>
                  <a:gd name="T5" fmla="*/ 91 h 101"/>
                  <a:gd name="T6" fmla="*/ 14 w 112"/>
                  <a:gd name="T7" fmla="*/ 100 h 101"/>
                  <a:gd name="T8" fmla="*/ 0 w 112"/>
                  <a:gd name="T9" fmla="*/ 9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01"/>
                  <a:gd name="T17" fmla="*/ 112 w 112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01">
                    <a:moveTo>
                      <a:pt x="0" y="9"/>
                    </a:moveTo>
                    <a:lnTo>
                      <a:pt x="97" y="0"/>
                    </a:lnTo>
                    <a:lnTo>
                      <a:pt x="111" y="91"/>
                    </a:lnTo>
                    <a:lnTo>
                      <a:pt x="14" y="10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7" name="Freeform 23"/>
              <p:cNvSpPr>
                <a:spLocks/>
              </p:cNvSpPr>
              <p:nvPr/>
            </p:nvSpPr>
            <p:spPr bwMode="auto">
              <a:xfrm>
                <a:off x="2198" y="2082"/>
                <a:ext cx="366" cy="168"/>
              </a:xfrm>
              <a:custGeom>
                <a:avLst/>
                <a:gdLst>
                  <a:gd name="T0" fmla="*/ 8 w 366"/>
                  <a:gd name="T1" fmla="*/ 7 h 168"/>
                  <a:gd name="T2" fmla="*/ 41 w 366"/>
                  <a:gd name="T3" fmla="*/ 25 h 168"/>
                  <a:gd name="T4" fmla="*/ 74 w 366"/>
                  <a:gd name="T5" fmla="*/ 39 h 168"/>
                  <a:gd name="T6" fmla="*/ 140 w 366"/>
                  <a:gd name="T7" fmla="*/ 61 h 168"/>
                  <a:gd name="T8" fmla="*/ 201 w 366"/>
                  <a:gd name="T9" fmla="*/ 77 h 168"/>
                  <a:gd name="T10" fmla="*/ 256 w 366"/>
                  <a:gd name="T11" fmla="*/ 87 h 168"/>
                  <a:gd name="T12" fmla="*/ 303 w 366"/>
                  <a:gd name="T13" fmla="*/ 96 h 168"/>
                  <a:gd name="T14" fmla="*/ 338 w 366"/>
                  <a:gd name="T15" fmla="*/ 105 h 168"/>
                  <a:gd name="T16" fmla="*/ 360 w 366"/>
                  <a:gd name="T17" fmla="*/ 117 h 168"/>
                  <a:gd name="T18" fmla="*/ 365 w 366"/>
                  <a:gd name="T19" fmla="*/ 135 h 168"/>
                  <a:gd name="T20" fmla="*/ 358 w 366"/>
                  <a:gd name="T21" fmla="*/ 146 h 168"/>
                  <a:gd name="T22" fmla="*/ 342 w 366"/>
                  <a:gd name="T23" fmla="*/ 156 h 168"/>
                  <a:gd name="T24" fmla="*/ 318 w 366"/>
                  <a:gd name="T25" fmla="*/ 163 h 168"/>
                  <a:gd name="T26" fmla="*/ 289 w 366"/>
                  <a:gd name="T27" fmla="*/ 167 h 168"/>
                  <a:gd name="T28" fmla="*/ 254 w 366"/>
                  <a:gd name="T29" fmla="*/ 167 h 168"/>
                  <a:gd name="T30" fmla="*/ 217 w 366"/>
                  <a:gd name="T31" fmla="*/ 164 h 168"/>
                  <a:gd name="T32" fmla="*/ 177 w 366"/>
                  <a:gd name="T33" fmla="*/ 156 h 168"/>
                  <a:gd name="T34" fmla="*/ 138 w 366"/>
                  <a:gd name="T35" fmla="*/ 143 h 168"/>
                  <a:gd name="T36" fmla="*/ 104 w 366"/>
                  <a:gd name="T37" fmla="*/ 126 h 168"/>
                  <a:gd name="T38" fmla="*/ 75 w 366"/>
                  <a:gd name="T39" fmla="*/ 106 h 168"/>
                  <a:gd name="T40" fmla="*/ 51 w 366"/>
                  <a:gd name="T41" fmla="*/ 83 h 168"/>
                  <a:gd name="T42" fmla="*/ 31 w 366"/>
                  <a:gd name="T43" fmla="*/ 60 h 168"/>
                  <a:gd name="T44" fmla="*/ 5 w 366"/>
                  <a:gd name="T45" fmla="*/ 20 h 168"/>
                  <a:gd name="T46" fmla="*/ 0 w 366"/>
                  <a:gd name="T47" fmla="*/ 0 h 168"/>
                  <a:gd name="T48" fmla="*/ 8 w 366"/>
                  <a:gd name="T49" fmla="*/ 7 h 1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6"/>
                  <a:gd name="T76" fmla="*/ 0 h 168"/>
                  <a:gd name="T77" fmla="*/ 366 w 366"/>
                  <a:gd name="T78" fmla="*/ 168 h 1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6" h="168">
                    <a:moveTo>
                      <a:pt x="8" y="7"/>
                    </a:moveTo>
                    <a:lnTo>
                      <a:pt x="41" y="25"/>
                    </a:lnTo>
                    <a:lnTo>
                      <a:pt x="74" y="39"/>
                    </a:lnTo>
                    <a:lnTo>
                      <a:pt x="140" y="61"/>
                    </a:lnTo>
                    <a:lnTo>
                      <a:pt x="201" y="77"/>
                    </a:lnTo>
                    <a:lnTo>
                      <a:pt x="256" y="87"/>
                    </a:lnTo>
                    <a:lnTo>
                      <a:pt x="303" y="96"/>
                    </a:lnTo>
                    <a:lnTo>
                      <a:pt x="338" y="105"/>
                    </a:lnTo>
                    <a:lnTo>
                      <a:pt x="360" y="117"/>
                    </a:lnTo>
                    <a:lnTo>
                      <a:pt x="365" y="135"/>
                    </a:lnTo>
                    <a:lnTo>
                      <a:pt x="358" y="146"/>
                    </a:lnTo>
                    <a:lnTo>
                      <a:pt x="342" y="156"/>
                    </a:lnTo>
                    <a:lnTo>
                      <a:pt x="318" y="163"/>
                    </a:lnTo>
                    <a:lnTo>
                      <a:pt x="289" y="167"/>
                    </a:lnTo>
                    <a:lnTo>
                      <a:pt x="254" y="167"/>
                    </a:lnTo>
                    <a:lnTo>
                      <a:pt x="217" y="164"/>
                    </a:lnTo>
                    <a:lnTo>
                      <a:pt x="177" y="156"/>
                    </a:lnTo>
                    <a:lnTo>
                      <a:pt x="138" y="143"/>
                    </a:lnTo>
                    <a:lnTo>
                      <a:pt x="104" y="126"/>
                    </a:lnTo>
                    <a:lnTo>
                      <a:pt x="75" y="106"/>
                    </a:lnTo>
                    <a:lnTo>
                      <a:pt x="51" y="83"/>
                    </a:lnTo>
                    <a:lnTo>
                      <a:pt x="31" y="60"/>
                    </a:lnTo>
                    <a:lnTo>
                      <a:pt x="5" y="20"/>
                    </a:lnTo>
                    <a:lnTo>
                      <a:pt x="0" y="0"/>
                    </a:lnTo>
                    <a:lnTo>
                      <a:pt x="8" y="7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8" name="Freeform 24"/>
              <p:cNvSpPr>
                <a:spLocks/>
              </p:cNvSpPr>
              <p:nvPr/>
            </p:nvSpPr>
            <p:spPr bwMode="auto">
              <a:xfrm>
                <a:off x="975" y="1334"/>
                <a:ext cx="270" cy="421"/>
              </a:xfrm>
              <a:custGeom>
                <a:avLst/>
                <a:gdLst>
                  <a:gd name="T0" fmla="*/ 132 w 270"/>
                  <a:gd name="T1" fmla="*/ 411 h 421"/>
                  <a:gd name="T2" fmla="*/ 0 w 270"/>
                  <a:gd name="T3" fmla="*/ 355 h 421"/>
                  <a:gd name="T4" fmla="*/ 197 w 270"/>
                  <a:gd name="T5" fmla="*/ 0 h 421"/>
                  <a:gd name="T6" fmla="*/ 269 w 270"/>
                  <a:gd name="T7" fmla="*/ 55 h 421"/>
                  <a:gd name="T8" fmla="*/ 151 w 270"/>
                  <a:gd name="T9" fmla="*/ 420 h 421"/>
                  <a:gd name="T10" fmla="*/ 132 w 270"/>
                  <a:gd name="T11" fmla="*/ 411 h 4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0"/>
                  <a:gd name="T19" fmla="*/ 0 h 421"/>
                  <a:gd name="T20" fmla="*/ 270 w 270"/>
                  <a:gd name="T21" fmla="*/ 421 h 4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0" h="421">
                    <a:moveTo>
                      <a:pt x="132" y="411"/>
                    </a:moveTo>
                    <a:lnTo>
                      <a:pt x="0" y="355"/>
                    </a:lnTo>
                    <a:lnTo>
                      <a:pt x="197" y="0"/>
                    </a:lnTo>
                    <a:lnTo>
                      <a:pt x="269" y="55"/>
                    </a:lnTo>
                    <a:lnTo>
                      <a:pt x="151" y="420"/>
                    </a:lnTo>
                    <a:lnTo>
                      <a:pt x="132" y="411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9" name="Freeform 25"/>
              <p:cNvSpPr>
                <a:spLocks/>
              </p:cNvSpPr>
              <p:nvPr/>
            </p:nvSpPr>
            <p:spPr bwMode="auto">
              <a:xfrm>
                <a:off x="1733" y="1836"/>
                <a:ext cx="580" cy="283"/>
              </a:xfrm>
              <a:custGeom>
                <a:avLst/>
                <a:gdLst>
                  <a:gd name="T0" fmla="*/ 34 w 580"/>
                  <a:gd name="T1" fmla="*/ 0 h 283"/>
                  <a:gd name="T2" fmla="*/ 579 w 580"/>
                  <a:gd name="T3" fmla="*/ 233 h 283"/>
                  <a:gd name="T4" fmla="*/ 544 w 580"/>
                  <a:gd name="T5" fmla="*/ 282 h 283"/>
                  <a:gd name="T6" fmla="*/ 0 w 580"/>
                  <a:gd name="T7" fmla="*/ 49 h 283"/>
                  <a:gd name="T8" fmla="*/ 34 w 580"/>
                  <a:gd name="T9" fmla="*/ 0 h 2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0"/>
                  <a:gd name="T16" fmla="*/ 0 h 283"/>
                  <a:gd name="T17" fmla="*/ 580 w 580"/>
                  <a:gd name="T18" fmla="*/ 283 h 2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0" h="283">
                    <a:moveTo>
                      <a:pt x="34" y="0"/>
                    </a:moveTo>
                    <a:lnTo>
                      <a:pt x="579" y="233"/>
                    </a:lnTo>
                    <a:lnTo>
                      <a:pt x="544" y="282"/>
                    </a:lnTo>
                    <a:lnTo>
                      <a:pt x="0" y="49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16" name="Arc 26"/>
            <p:cNvSpPr>
              <a:spLocks/>
            </p:cNvSpPr>
            <p:nvPr/>
          </p:nvSpPr>
          <p:spPr bwMode="auto">
            <a:xfrm rot="1080000">
              <a:off x="2624" y="2001"/>
              <a:ext cx="448" cy="328"/>
            </a:xfrm>
            <a:custGeom>
              <a:avLst/>
              <a:gdLst>
                <a:gd name="T0" fmla="*/ 0 w 30607"/>
                <a:gd name="T1" fmla="*/ 0 h 21600"/>
                <a:gd name="T2" fmla="*/ 0 w 30607"/>
                <a:gd name="T3" fmla="*/ 0 h 21600"/>
                <a:gd name="T4" fmla="*/ 0 w 30607"/>
                <a:gd name="T5" fmla="*/ 0 h 21600"/>
                <a:gd name="T6" fmla="*/ 0 60000 65536"/>
                <a:gd name="T7" fmla="*/ 0 60000 65536"/>
                <a:gd name="T8" fmla="*/ 0 60000 65536"/>
                <a:gd name="T9" fmla="*/ 0 w 30607"/>
                <a:gd name="T10" fmla="*/ 0 h 21600"/>
                <a:gd name="T11" fmla="*/ 30607 w 306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607" h="21600" fill="none" extrusionOk="0">
                  <a:moveTo>
                    <a:pt x="-1" y="17322"/>
                  </a:moveTo>
                  <a:cubicBezTo>
                    <a:pt x="2035" y="7245"/>
                    <a:pt x="10891" y="-1"/>
                    <a:pt x="21172" y="0"/>
                  </a:cubicBezTo>
                  <a:cubicBezTo>
                    <a:pt x="24440" y="0"/>
                    <a:pt x="27666" y="741"/>
                    <a:pt x="30606" y="2169"/>
                  </a:cubicBezTo>
                </a:path>
                <a:path w="30607" h="21600" stroke="0" extrusionOk="0">
                  <a:moveTo>
                    <a:pt x="-1" y="17322"/>
                  </a:moveTo>
                  <a:cubicBezTo>
                    <a:pt x="2035" y="7245"/>
                    <a:pt x="10891" y="-1"/>
                    <a:pt x="21172" y="0"/>
                  </a:cubicBezTo>
                  <a:cubicBezTo>
                    <a:pt x="24440" y="0"/>
                    <a:pt x="27666" y="741"/>
                    <a:pt x="30606" y="2169"/>
                  </a:cubicBezTo>
                  <a:lnTo>
                    <a:pt x="21172" y="21600"/>
                  </a:lnTo>
                  <a:close/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7" name="Line 27"/>
            <p:cNvSpPr>
              <a:spLocks noChangeShapeType="1"/>
            </p:cNvSpPr>
            <p:nvPr/>
          </p:nvSpPr>
          <p:spPr bwMode="auto">
            <a:xfrm flipV="1">
              <a:off x="2832" y="1538"/>
              <a:ext cx="0" cy="5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7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7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GB" sz="2400">
                <a:latin typeface="Times New Roman" pitchFamily="18" charset="0"/>
              </a:rPr>
              <a:t>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84263" y="2800350"/>
            <a:ext cx="6270625" cy="693738"/>
            <a:chOff x="683" y="1764"/>
            <a:chExt cx="3950" cy="437"/>
          </a:xfrm>
        </p:grpSpPr>
        <p:sp>
          <p:nvSpPr>
            <p:cNvPr id="65540" name="Freeform 4"/>
            <p:cNvSpPr>
              <a:spLocks/>
            </p:cNvSpPr>
            <p:nvPr/>
          </p:nvSpPr>
          <p:spPr bwMode="auto">
            <a:xfrm>
              <a:off x="2058" y="1841"/>
              <a:ext cx="783" cy="161"/>
            </a:xfrm>
            <a:custGeom>
              <a:avLst/>
              <a:gdLst>
                <a:gd name="T0" fmla="*/ 17 w 783"/>
                <a:gd name="T1" fmla="*/ 153 h 161"/>
                <a:gd name="T2" fmla="*/ 87 w 783"/>
                <a:gd name="T3" fmla="*/ 137 h 161"/>
                <a:gd name="T4" fmla="*/ 158 w 783"/>
                <a:gd name="T5" fmla="*/ 122 h 161"/>
                <a:gd name="T6" fmla="*/ 228 w 783"/>
                <a:gd name="T7" fmla="*/ 110 h 161"/>
                <a:gd name="T8" fmla="*/ 298 w 783"/>
                <a:gd name="T9" fmla="*/ 99 h 161"/>
                <a:gd name="T10" fmla="*/ 430 w 783"/>
                <a:gd name="T11" fmla="*/ 83 h 161"/>
                <a:gd name="T12" fmla="*/ 550 w 783"/>
                <a:gd name="T13" fmla="*/ 71 h 161"/>
                <a:gd name="T14" fmla="*/ 650 w 783"/>
                <a:gd name="T15" fmla="*/ 61 h 161"/>
                <a:gd name="T16" fmla="*/ 727 w 783"/>
                <a:gd name="T17" fmla="*/ 51 h 161"/>
                <a:gd name="T18" fmla="*/ 772 w 783"/>
                <a:gd name="T19" fmla="*/ 39 h 161"/>
                <a:gd name="T20" fmla="*/ 782 w 783"/>
                <a:gd name="T21" fmla="*/ 24 h 161"/>
                <a:gd name="T22" fmla="*/ 764 w 783"/>
                <a:gd name="T23" fmla="*/ 14 h 161"/>
                <a:gd name="T24" fmla="*/ 727 w 783"/>
                <a:gd name="T25" fmla="*/ 7 h 161"/>
                <a:gd name="T26" fmla="*/ 674 w 783"/>
                <a:gd name="T27" fmla="*/ 2 h 161"/>
                <a:gd name="T28" fmla="*/ 609 w 783"/>
                <a:gd name="T29" fmla="*/ 0 h 161"/>
                <a:gd name="T30" fmla="*/ 533 w 783"/>
                <a:gd name="T31" fmla="*/ 2 h 161"/>
                <a:gd name="T32" fmla="*/ 451 w 783"/>
                <a:gd name="T33" fmla="*/ 7 h 161"/>
                <a:gd name="T34" fmla="*/ 367 w 783"/>
                <a:gd name="T35" fmla="*/ 16 h 161"/>
                <a:gd name="T36" fmla="*/ 282 w 783"/>
                <a:gd name="T37" fmla="*/ 30 h 161"/>
                <a:gd name="T38" fmla="*/ 211 w 783"/>
                <a:gd name="T39" fmla="*/ 46 h 161"/>
                <a:gd name="T40" fmla="*/ 150 w 783"/>
                <a:gd name="T41" fmla="*/ 65 h 161"/>
                <a:gd name="T42" fmla="*/ 100 w 783"/>
                <a:gd name="T43" fmla="*/ 86 h 161"/>
                <a:gd name="T44" fmla="*/ 60 w 783"/>
                <a:gd name="T45" fmla="*/ 107 h 161"/>
                <a:gd name="T46" fmla="*/ 29 w 783"/>
                <a:gd name="T47" fmla="*/ 126 h 161"/>
                <a:gd name="T48" fmla="*/ 9 w 783"/>
                <a:gd name="T49" fmla="*/ 142 h 161"/>
                <a:gd name="T50" fmla="*/ 0 w 783"/>
                <a:gd name="T51" fmla="*/ 160 h 161"/>
                <a:gd name="T52" fmla="*/ 17 w 783"/>
                <a:gd name="T53" fmla="*/ 153 h 1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3"/>
                <a:gd name="T82" fmla="*/ 0 h 161"/>
                <a:gd name="T83" fmla="*/ 783 w 783"/>
                <a:gd name="T84" fmla="*/ 161 h 1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3" h="161">
                  <a:moveTo>
                    <a:pt x="17" y="153"/>
                  </a:moveTo>
                  <a:lnTo>
                    <a:pt x="87" y="137"/>
                  </a:lnTo>
                  <a:lnTo>
                    <a:pt x="158" y="122"/>
                  </a:lnTo>
                  <a:lnTo>
                    <a:pt x="228" y="110"/>
                  </a:lnTo>
                  <a:lnTo>
                    <a:pt x="298" y="99"/>
                  </a:lnTo>
                  <a:lnTo>
                    <a:pt x="430" y="83"/>
                  </a:lnTo>
                  <a:lnTo>
                    <a:pt x="550" y="71"/>
                  </a:lnTo>
                  <a:lnTo>
                    <a:pt x="650" y="61"/>
                  </a:lnTo>
                  <a:lnTo>
                    <a:pt x="727" y="51"/>
                  </a:lnTo>
                  <a:lnTo>
                    <a:pt x="772" y="39"/>
                  </a:lnTo>
                  <a:lnTo>
                    <a:pt x="782" y="24"/>
                  </a:lnTo>
                  <a:lnTo>
                    <a:pt x="764" y="14"/>
                  </a:lnTo>
                  <a:lnTo>
                    <a:pt x="727" y="7"/>
                  </a:lnTo>
                  <a:lnTo>
                    <a:pt x="674" y="2"/>
                  </a:lnTo>
                  <a:lnTo>
                    <a:pt x="609" y="0"/>
                  </a:lnTo>
                  <a:lnTo>
                    <a:pt x="533" y="2"/>
                  </a:lnTo>
                  <a:lnTo>
                    <a:pt x="451" y="7"/>
                  </a:lnTo>
                  <a:lnTo>
                    <a:pt x="367" y="16"/>
                  </a:lnTo>
                  <a:lnTo>
                    <a:pt x="282" y="30"/>
                  </a:lnTo>
                  <a:lnTo>
                    <a:pt x="211" y="46"/>
                  </a:lnTo>
                  <a:lnTo>
                    <a:pt x="150" y="65"/>
                  </a:lnTo>
                  <a:lnTo>
                    <a:pt x="100" y="86"/>
                  </a:lnTo>
                  <a:lnTo>
                    <a:pt x="60" y="107"/>
                  </a:lnTo>
                  <a:lnTo>
                    <a:pt x="29" y="126"/>
                  </a:lnTo>
                  <a:lnTo>
                    <a:pt x="9" y="142"/>
                  </a:lnTo>
                  <a:lnTo>
                    <a:pt x="0" y="160"/>
                  </a:lnTo>
                  <a:lnTo>
                    <a:pt x="17" y="153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1" name="Freeform 5"/>
            <p:cNvSpPr>
              <a:spLocks/>
            </p:cNvSpPr>
            <p:nvPr/>
          </p:nvSpPr>
          <p:spPr bwMode="auto">
            <a:xfrm>
              <a:off x="2473" y="1959"/>
              <a:ext cx="105" cy="111"/>
            </a:xfrm>
            <a:custGeom>
              <a:avLst/>
              <a:gdLst>
                <a:gd name="T0" fmla="*/ 0 w 105"/>
                <a:gd name="T1" fmla="*/ 11 h 111"/>
                <a:gd name="T2" fmla="*/ 90 w 105"/>
                <a:gd name="T3" fmla="*/ 0 h 111"/>
                <a:gd name="T4" fmla="*/ 104 w 105"/>
                <a:gd name="T5" fmla="*/ 99 h 111"/>
                <a:gd name="T6" fmla="*/ 14 w 105"/>
                <a:gd name="T7" fmla="*/ 110 h 111"/>
                <a:gd name="T8" fmla="*/ 0 w 105"/>
                <a:gd name="T9" fmla="*/ 11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11"/>
                <a:gd name="T17" fmla="*/ 105 w 105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11">
                  <a:moveTo>
                    <a:pt x="0" y="11"/>
                  </a:moveTo>
                  <a:lnTo>
                    <a:pt x="90" y="0"/>
                  </a:lnTo>
                  <a:lnTo>
                    <a:pt x="104" y="99"/>
                  </a:lnTo>
                  <a:lnTo>
                    <a:pt x="14" y="110"/>
                  </a:lnTo>
                  <a:lnTo>
                    <a:pt x="0" y="1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2" name="Freeform 6"/>
            <p:cNvSpPr>
              <a:spLocks/>
            </p:cNvSpPr>
            <p:nvPr/>
          </p:nvSpPr>
          <p:spPr bwMode="auto">
            <a:xfrm>
              <a:off x="2988" y="1935"/>
              <a:ext cx="107" cy="112"/>
            </a:xfrm>
            <a:custGeom>
              <a:avLst/>
              <a:gdLst>
                <a:gd name="T0" fmla="*/ 16 w 107"/>
                <a:gd name="T1" fmla="*/ 0 h 112"/>
                <a:gd name="T2" fmla="*/ 106 w 107"/>
                <a:gd name="T3" fmla="*/ 13 h 112"/>
                <a:gd name="T4" fmla="*/ 90 w 107"/>
                <a:gd name="T5" fmla="*/ 111 h 112"/>
                <a:gd name="T6" fmla="*/ 0 w 107"/>
                <a:gd name="T7" fmla="*/ 99 h 112"/>
                <a:gd name="T8" fmla="*/ 16 w 107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12"/>
                <a:gd name="T17" fmla="*/ 107 w 107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12">
                  <a:moveTo>
                    <a:pt x="16" y="0"/>
                  </a:moveTo>
                  <a:lnTo>
                    <a:pt x="106" y="13"/>
                  </a:lnTo>
                  <a:lnTo>
                    <a:pt x="90" y="111"/>
                  </a:lnTo>
                  <a:lnTo>
                    <a:pt x="0" y="99"/>
                  </a:lnTo>
                  <a:lnTo>
                    <a:pt x="16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3" name="Freeform 7"/>
            <p:cNvSpPr>
              <a:spLocks/>
            </p:cNvSpPr>
            <p:nvPr/>
          </p:nvSpPr>
          <p:spPr bwMode="auto">
            <a:xfrm>
              <a:off x="2854" y="1904"/>
              <a:ext cx="109" cy="113"/>
            </a:xfrm>
            <a:custGeom>
              <a:avLst/>
              <a:gdLst>
                <a:gd name="T0" fmla="*/ 18 w 109"/>
                <a:gd name="T1" fmla="*/ 0 h 113"/>
                <a:gd name="T2" fmla="*/ 108 w 109"/>
                <a:gd name="T3" fmla="*/ 14 h 113"/>
                <a:gd name="T4" fmla="*/ 90 w 109"/>
                <a:gd name="T5" fmla="*/ 112 h 113"/>
                <a:gd name="T6" fmla="*/ 0 w 109"/>
                <a:gd name="T7" fmla="*/ 98 h 113"/>
                <a:gd name="T8" fmla="*/ 18 w 10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13"/>
                <a:gd name="T17" fmla="*/ 109 w 10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13">
                  <a:moveTo>
                    <a:pt x="18" y="0"/>
                  </a:moveTo>
                  <a:lnTo>
                    <a:pt x="108" y="14"/>
                  </a:lnTo>
                  <a:lnTo>
                    <a:pt x="90" y="112"/>
                  </a:lnTo>
                  <a:lnTo>
                    <a:pt x="0" y="98"/>
                  </a:lnTo>
                  <a:lnTo>
                    <a:pt x="18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auto">
            <a:xfrm>
              <a:off x="2598" y="1905"/>
              <a:ext cx="105" cy="111"/>
            </a:xfrm>
            <a:custGeom>
              <a:avLst/>
              <a:gdLst>
                <a:gd name="T0" fmla="*/ 0 w 105"/>
                <a:gd name="T1" fmla="*/ 11 h 111"/>
                <a:gd name="T2" fmla="*/ 90 w 105"/>
                <a:gd name="T3" fmla="*/ 0 h 111"/>
                <a:gd name="T4" fmla="*/ 104 w 105"/>
                <a:gd name="T5" fmla="*/ 99 h 111"/>
                <a:gd name="T6" fmla="*/ 13 w 105"/>
                <a:gd name="T7" fmla="*/ 110 h 111"/>
                <a:gd name="T8" fmla="*/ 0 w 105"/>
                <a:gd name="T9" fmla="*/ 11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11"/>
                <a:gd name="T17" fmla="*/ 105 w 105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11">
                  <a:moveTo>
                    <a:pt x="0" y="11"/>
                  </a:moveTo>
                  <a:lnTo>
                    <a:pt x="90" y="0"/>
                  </a:lnTo>
                  <a:lnTo>
                    <a:pt x="104" y="99"/>
                  </a:lnTo>
                  <a:lnTo>
                    <a:pt x="13" y="110"/>
                  </a:lnTo>
                  <a:lnTo>
                    <a:pt x="0" y="1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2741" y="1891"/>
              <a:ext cx="83" cy="92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auto">
            <a:xfrm>
              <a:off x="3123" y="1983"/>
              <a:ext cx="103" cy="109"/>
            </a:xfrm>
            <a:custGeom>
              <a:avLst/>
              <a:gdLst>
                <a:gd name="T0" fmla="*/ 11 w 103"/>
                <a:gd name="T1" fmla="*/ 0 h 109"/>
                <a:gd name="T2" fmla="*/ 102 w 103"/>
                <a:gd name="T3" fmla="*/ 9 h 109"/>
                <a:gd name="T4" fmla="*/ 91 w 103"/>
                <a:gd name="T5" fmla="*/ 108 h 109"/>
                <a:gd name="T6" fmla="*/ 0 w 103"/>
                <a:gd name="T7" fmla="*/ 100 h 109"/>
                <a:gd name="T8" fmla="*/ 11 w 103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09"/>
                <a:gd name="T17" fmla="*/ 103 w 103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09">
                  <a:moveTo>
                    <a:pt x="11" y="0"/>
                  </a:moveTo>
                  <a:lnTo>
                    <a:pt x="102" y="9"/>
                  </a:lnTo>
                  <a:lnTo>
                    <a:pt x="91" y="108"/>
                  </a:lnTo>
                  <a:lnTo>
                    <a:pt x="0" y="100"/>
                  </a:lnTo>
                  <a:lnTo>
                    <a:pt x="1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Freeform 11"/>
            <p:cNvSpPr>
              <a:spLocks/>
            </p:cNvSpPr>
            <p:nvPr/>
          </p:nvSpPr>
          <p:spPr bwMode="auto">
            <a:xfrm>
              <a:off x="2201" y="1914"/>
              <a:ext cx="325" cy="218"/>
            </a:xfrm>
            <a:custGeom>
              <a:avLst/>
              <a:gdLst>
                <a:gd name="T0" fmla="*/ 275 w 325"/>
                <a:gd name="T1" fmla="*/ 217 h 218"/>
                <a:gd name="T2" fmla="*/ 0 w 325"/>
                <a:gd name="T3" fmla="*/ 179 h 218"/>
                <a:gd name="T4" fmla="*/ 13 w 325"/>
                <a:gd name="T5" fmla="*/ 28 h 218"/>
                <a:gd name="T6" fmla="*/ 324 w 325"/>
                <a:gd name="T7" fmla="*/ 0 h 218"/>
                <a:gd name="T8" fmla="*/ 290 w 325"/>
                <a:gd name="T9" fmla="*/ 210 h 218"/>
                <a:gd name="T10" fmla="*/ 298 w 325"/>
                <a:gd name="T11" fmla="*/ 202 h 218"/>
                <a:gd name="T12" fmla="*/ 299 w 325"/>
                <a:gd name="T13" fmla="*/ 193 h 218"/>
                <a:gd name="T14" fmla="*/ 275 w 325"/>
                <a:gd name="T15" fmla="*/ 217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5"/>
                <a:gd name="T25" fmla="*/ 0 h 218"/>
                <a:gd name="T26" fmla="*/ 325 w 325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5" h="218">
                  <a:moveTo>
                    <a:pt x="275" y="217"/>
                  </a:moveTo>
                  <a:lnTo>
                    <a:pt x="0" y="179"/>
                  </a:lnTo>
                  <a:lnTo>
                    <a:pt x="13" y="28"/>
                  </a:lnTo>
                  <a:lnTo>
                    <a:pt x="324" y="0"/>
                  </a:lnTo>
                  <a:lnTo>
                    <a:pt x="290" y="210"/>
                  </a:lnTo>
                  <a:lnTo>
                    <a:pt x="298" y="202"/>
                  </a:lnTo>
                  <a:lnTo>
                    <a:pt x="299" y="193"/>
                  </a:lnTo>
                  <a:lnTo>
                    <a:pt x="275" y="217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auto">
            <a:xfrm>
              <a:off x="2180" y="1994"/>
              <a:ext cx="109" cy="86"/>
            </a:xfrm>
            <a:custGeom>
              <a:avLst/>
              <a:gdLst>
                <a:gd name="T0" fmla="*/ 108 w 109"/>
                <a:gd name="T1" fmla="*/ 42 h 86"/>
                <a:gd name="T2" fmla="*/ 103 w 109"/>
                <a:gd name="T3" fmla="*/ 26 h 86"/>
                <a:gd name="T4" fmla="*/ 92 w 109"/>
                <a:gd name="T5" fmla="*/ 12 h 86"/>
                <a:gd name="T6" fmla="*/ 75 w 109"/>
                <a:gd name="T7" fmla="*/ 3 h 86"/>
                <a:gd name="T8" fmla="*/ 54 w 109"/>
                <a:gd name="T9" fmla="*/ 0 h 86"/>
                <a:gd name="T10" fmla="*/ 32 w 109"/>
                <a:gd name="T11" fmla="*/ 3 h 86"/>
                <a:gd name="T12" fmla="*/ 15 w 109"/>
                <a:gd name="T13" fmla="*/ 12 h 86"/>
                <a:gd name="T14" fmla="*/ 4 w 109"/>
                <a:gd name="T15" fmla="*/ 26 h 86"/>
                <a:gd name="T16" fmla="*/ 0 w 109"/>
                <a:gd name="T17" fmla="*/ 42 h 86"/>
                <a:gd name="T18" fmla="*/ 4 w 109"/>
                <a:gd name="T19" fmla="*/ 58 h 86"/>
                <a:gd name="T20" fmla="*/ 15 w 109"/>
                <a:gd name="T21" fmla="*/ 72 h 86"/>
                <a:gd name="T22" fmla="*/ 32 w 109"/>
                <a:gd name="T23" fmla="*/ 81 h 86"/>
                <a:gd name="T24" fmla="*/ 54 w 109"/>
                <a:gd name="T25" fmla="*/ 85 h 86"/>
                <a:gd name="T26" fmla="*/ 75 w 109"/>
                <a:gd name="T27" fmla="*/ 81 h 86"/>
                <a:gd name="T28" fmla="*/ 92 w 109"/>
                <a:gd name="T29" fmla="*/ 72 h 86"/>
                <a:gd name="T30" fmla="*/ 103 w 109"/>
                <a:gd name="T31" fmla="*/ 58 h 86"/>
                <a:gd name="T32" fmla="*/ 108 w 109"/>
                <a:gd name="T33" fmla="*/ 42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86"/>
                <a:gd name="T53" fmla="*/ 109 w 109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86">
                  <a:moveTo>
                    <a:pt x="108" y="42"/>
                  </a:moveTo>
                  <a:lnTo>
                    <a:pt x="103" y="26"/>
                  </a:lnTo>
                  <a:lnTo>
                    <a:pt x="92" y="12"/>
                  </a:lnTo>
                  <a:lnTo>
                    <a:pt x="75" y="3"/>
                  </a:lnTo>
                  <a:lnTo>
                    <a:pt x="54" y="0"/>
                  </a:lnTo>
                  <a:lnTo>
                    <a:pt x="32" y="3"/>
                  </a:lnTo>
                  <a:lnTo>
                    <a:pt x="15" y="12"/>
                  </a:lnTo>
                  <a:lnTo>
                    <a:pt x="4" y="26"/>
                  </a:lnTo>
                  <a:lnTo>
                    <a:pt x="0" y="42"/>
                  </a:lnTo>
                  <a:lnTo>
                    <a:pt x="4" y="58"/>
                  </a:lnTo>
                  <a:lnTo>
                    <a:pt x="15" y="72"/>
                  </a:lnTo>
                  <a:lnTo>
                    <a:pt x="32" y="81"/>
                  </a:lnTo>
                  <a:lnTo>
                    <a:pt x="54" y="85"/>
                  </a:lnTo>
                  <a:lnTo>
                    <a:pt x="75" y="81"/>
                  </a:lnTo>
                  <a:lnTo>
                    <a:pt x="92" y="72"/>
                  </a:lnTo>
                  <a:lnTo>
                    <a:pt x="103" y="58"/>
                  </a:lnTo>
                  <a:lnTo>
                    <a:pt x="108" y="4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Rectangle 13"/>
            <p:cNvSpPr>
              <a:spLocks noChangeArrowheads="1"/>
            </p:cNvSpPr>
            <p:nvPr/>
          </p:nvSpPr>
          <p:spPr bwMode="auto">
            <a:xfrm>
              <a:off x="1629" y="2006"/>
              <a:ext cx="569" cy="54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auto">
            <a:xfrm>
              <a:off x="1530" y="1979"/>
              <a:ext cx="109" cy="101"/>
            </a:xfrm>
            <a:custGeom>
              <a:avLst/>
              <a:gdLst>
                <a:gd name="T0" fmla="*/ 108 w 109"/>
                <a:gd name="T1" fmla="*/ 50 h 101"/>
                <a:gd name="T2" fmla="*/ 104 w 109"/>
                <a:gd name="T3" fmla="*/ 30 h 101"/>
                <a:gd name="T4" fmla="*/ 92 w 109"/>
                <a:gd name="T5" fmla="*/ 14 h 101"/>
                <a:gd name="T6" fmla="*/ 75 w 109"/>
                <a:gd name="T7" fmla="*/ 4 h 101"/>
                <a:gd name="T8" fmla="*/ 54 w 109"/>
                <a:gd name="T9" fmla="*/ 0 h 101"/>
                <a:gd name="T10" fmla="*/ 33 w 109"/>
                <a:gd name="T11" fmla="*/ 4 h 101"/>
                <a:gd name="T12" fmla="*/ 16 w 109"/>
                <a:gd name="T13" fmla="*/ 14 h 101"/>
                <a:gd name="T14" fmla="*/ 5 w 109"/>
                <a:gd name="T15" fmla="*/ 30 h 101"/>
                <a:gd name="T16" fmla="*/ 0 w 109"/>
                <a:gd name="T17" fmla="*/ 50 h 101"/>
                <a:gd name="T18" fmla="*/ 5 w 109"/>
                <a:gd name="T19" fmla="*/ 69 h 101"/>
                <a:gd name="T20" fmla="*/ 16 w 109"/>
                <a:gd name="T21" fmla="*/ 85 h 101"/>
                <a:gd name="T22" fmla="*/ 33 w 109"/>
                <a:gd name="T23" fmla="*/ 95 h 101"/>
                <a:gd name="T24" fmla="*/ 54 w 109"/>
                <a:gd name="T25" fmla="*/ 100 h 101"/>
                <a:gd name="T26" fmla="*/ 75 w 109"/>
                <a:gd name="T27" fmla="*/ 95 h 101"/>
                <a:gd name="T28" fmla="*/ 92 w 109"/>
                <a:gd name="T29" fmla="*/ 85 h 101"/>
                <a:gd name="T30" fmla="*/ 104 w 109"/>
                <a:gd name="T31" fmla="*/ 69 h 101"/>
                <a:gd name="T32" fmla="*/ 108 w 109"/>
                <a:gd name="T33" fmla="*/ 50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101"/>
                <a:gd name="T53" fmla="*/ 109 w 109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101">
                  <a:moveTo>
                    <a:pt x="108" y="50"/>
                  </a:moveTo>
                  <a:lnTo>
                    <a:pt x="104" y="30"/>
                  </a:lnTo>
                  <a:lnTo>
                    <a:pt x="92" y="14"/>
                  </a:lnTo>
                  <a:lnTo>
                    <a:pt x="75" y="4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6" y="14"/>
                  </a:lnTo>
                  <a:lnTo>
                    <a:pt x="5" y="30"/>
                  </a:lnTo>
                  <a:lnTo>
                    <a:pt x="0" y="50"/>
                  </a:lnTo>
                  <a:lnTo>
                    <a:pt x="5" y="69"/>
                  </a:lnTo>
                  <a:lnTo>
                    <a:pt x="16" y="85"/>
                  </a:lnTo>
                  <a:lnTo>
                    <a:pt x="33" y="95"/>
                  </a:lnTo>
                  <a:lnTo>
                    <a:pt x="54" y="100"/>
                  </a:lnTo>
                  <a:lnTo>
                    <a:pt x="75" y="95"/>
                  </a:lnTo>
                  <a:lnTo>
                    <a:pt x="92" y="85"/>
                  </a:lnTo>
                  <a:lnTo>
                    <a:pt x="104" y="69"/>
                  </a:lnTo>
                  <a:lnTo>
                    <a:pt x="108" y="5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Rectangle 15"/>
            <p:cNvSpPr>
              <a:spLocks noChangeArrowheads="1"/>
            </p:cNvSpPr>
            <p:nvPr/>
          </p:nvSpPr>
          <p:spPr bwMode="auto">
            <a:xfrm>
              <a:off x="996" y="2006"/>
              <a:ext cx="569" cy="54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auto">
            <a:xfrm>
              <a:off x="3240" y="2030"/>
              <a:ext cx="102" cy="109"/>
            </a:xfrm>
            <a:custGeom>
              <a:avLst/>
              <a:gdLst>
                <a:gd name="T0" fmla="*/ 11 w 102"/>
                <a:gd name="T1" fmla="*/ 0 h 109"/>
                <a:gd name="T2" fmla="*/ 101 w 102"/>
                <a:gd name="T3" fmla="*/ 8 h 109"/>
                <a:gd name="T4" fmla="*/ 90 w 102"/>
                <a:gd name="T5" fmla="*/ 108 h 109"/>
                <a:gd name="T6" fmla="*/ 0 w 102"/>
                <a:gd name="T7" fmla="*/ 100 h 109"/>
                <a:gd name="T8" fmla="*/ 11 w 102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9"/>
                <a:gd name="T17" fmla="*/ 102 w 10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9">
                  <a:moveTo>
                    <a:pt x="11" y="0"/>
                  </a:moveTo>
                  <a:lnTo>
                    <a:pt x="101" y="8"/>
                  </a:lnTo>
                  <a:lnTo>
                    <a:pt x="90" y="108"/>
                  </a:lnTo>
                  <a:lnTo>
                    <a:pt x="0" y="100"/>
                  </a:lnTo>
                  <a:lnTo>
                    <a:pt x="1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Freeform 17"/>
            <p:cNvSpPr>
              <a:spLocks/>
            </p:cNvSpPr>
            <p:nvPr/>
          </p:nvSpPr>
          <p:spPr bwMode="auto">
            <a:xfrm>
              <a:off x="3797" y="2063"/>
              <a:ext cx="82" cy="107"/>
            </a:xfrm>
            <a:custGeom>
              <a:avLst/>
              <a:gdLst>
                <a:gd name="T0" fmla="*/ 0 w 82"/>
                <a:gd name="T1" fmla="*/ 6 h 107"/>
                <a:gd name="T2" fmla="*/ 71 w 82"/>
                <a:gd name="T3" fmla="*/ 0 h 107"/>
                <a:gd name="T4" fmla="*/ 81 w 82"/>
                <a:gd name="T5" fmla="*/ 99 h 107"/>
                <a:gd name="T6" fmla="*/ 10 w 82"/>
                <a:gd name="T7" fmla="*/ 106 h 107"/>
                <a:gd name="T8" fmla="*/ 0 w 82"/>
                <a:gd name="T9" fmla="*/ 6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7"/>
                <a:gd name="T17" fmla="*/ 82 w 82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7">
                  <a:moveTo>
                    <a:pt x="0" y="6"/>
                  </a:moveTo>
                  <a:lnTo>
                    <a:pt x="71" y="0"/>
                  </a:lnTo>
                  <a:lnTo>
                    <a:pt x="81" y="99"/>
                  </a:lnTo>
                  <a:lnTo>
                    <a:pt x="10" y="106"/>
                  </a:lnTo>
                  <a:lnTo>
                    <a:pt x="0" y="6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Freeform 18"/>
            <p:cNvSpPr>
              <a:spLocks/>
            </p:cNvSpPr>
            <p:nvPr/>
          </p:nvSpPr>
          <p:spPr bwMode="auto">
            <a:xfrm>
              <a:off x="3356" y="2053"/>
              <a:ext cx="102" cy="109"/>
            </a:xfrm>
            <a:custGeom>
              <a:avLst/>
              <a:gdLst>
                <a:gd name="T0" fmla="*/ 11 w 102"/>
                <a:gd name="T1" fmla="*/ 0 h 109"/>
                <a:gd name="T2" fmla="*/ 101 w 102"/>
                <a:gd name="T3" fmla="*/ 9 h 109"/>
                <a:gd name="T4" fmla="*/ 90 w 102"/>
                <a:gd name="T5" fmla="*/ 108 h 109"/>
                <a:gd name="T6" fmla="*/ 0 w 102"/>
                <a:gd name="T7" fmla="*/ 100 h 109"/>
                <a:gd name="T8" fmla="*/ 11 w 102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9"/>
                <a:gd name="T17" fmla="*/ 102 w 10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9">
                  <a:moveTo>
                    <a:pt x="11" y="0"/>
                  </a:moveTo>
                  <a:lnTo>
                    <a:pt x="101" y="9"/>
                  </a:lnTo>
                  <a:lnTo>
                    <a:pt x="90" y="108"/>
                  </a:lnTo>
                  <a:lnTo>
                    <a:pt x="0" y="100"/>
                  </a:lnTo>
                  <a:lnTo>
                    <a:pt x="1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Freeform 19"/>
            <p:cNvSpPr>
              <a:spLocks/>
            </p:cNvSpPr>
            <p:nvPr/>
          </p:nvSpPr>
          <p:spPr bwMode="auto">
            <a:xfrm>
              <a:off x="3473" y="2084"/>
              <a:ext cx="102" cy="109"/>
            </a:xfrm>
            <a:custGeom>
              <a:avLst/>
              <a:gdLst>
                <a:gd name="T0" fmla="*/ 11 w 102"/>
                <a:gd name="T1" fmla="*/ 0 h 109"/>
                <a:gd name="T2" fmla="*/ 101 w 102"/>
                <a:gd name="T3" fmla="*/ 8 h 109"/>
                <a:gd name="T4" fmla="*/ 90 w 102"/>
                <a:gd name="T5" fmla="*/ 108 h 109"/>
                <a:gd name="T6" fmla="*/ 0 w 102"/>
                <a:gd name="T7" fmla="*/ 99 h 109"/>
                <a:gd name="T8" fmla="*/ 11 w 102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9"/>
                <a:gd name="T17" fmla="*/ 102 w 10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9">
                  <a:moveTo>
                    <a:pt x="11" y="0"/>
                  </a:moveTo>
                  <a:lnTo>
                    <a:pt x="101" y="8"/>
                  </a:lnTo>
                  <a:lnTo>
                    <a:pt x="90" y="108"/>
                  </a:lnTo>
                  <a:lnTo>
                    <a:pt x="0" y="99"/>
                  </a:lnTo>
                  <a:lnTo>
                    <a:pt x="1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Freeform 20"/>
            <p:cNvSpPr>
              <a:spLocks/>
            </p:cNvSpPr>
            <p:nvPr/>
          </p:nvSpPr>
          <p:spPr bwMode="auto">
            <a:xfrm>
              <a:off x="3602" y="2087"/>
              <a:ext cx="68" cy="102"/>
            </a:xfrm>
            <a:custGeom>
              <a:avLst/>
              <a:gdLst>
                <a:gd name="T0" fmla="*/ 1 w 68"/>
                <a:gd name="T1" fmla="*/ 0 h 102"/>
                <a:gd name="T2" fmla="*/ 67 w 68"/>
                <a:gd name="T3" fmla="*/ 1 h 102"/>
                <a:gd name="T4" fmla="*/ 66 w 68"/>
                <a:gd name="T5" fmla="*/ 101 h 102"/>
                <a:gd name="T6" fmla="*/ 0 w 68"/>
                <a:gd name="T7" fmla="*/ 100 h 102"/>
                <a:gd name="T8" fmla="*/ 1 w 68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02"/>
                <a:gd name="T17" fmla="*/ 68 w 6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02">
                  <a:moveTo>
                    <a:pt x="1" y="0"/>
                  </a:moveTo>
                  <a:lnTo>
                    <a:pt x="67" y="1"/>
                  </a:lnTo>
                  <a:lnTo>
                    <a:pt x="66" y="101"/>
                  </a:lnTo>
                  <a:lnTo>
                    <a:pt x="0" y="100"/>
                  </a:lnTo>
                  <a:lnTo>
                    <a:pt x="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7" name="Freeform 21"/>
            <p:cNvSpPr>
              <a:spLocks/>
            </p:cNvSpPr>
            <p:nvPr/>
          </p:nvSpPr>
          <p:spPr bwMode="auto">
            <a:xfrm>
              <a:off x="3692" y="2073"/>
              <a:ext cx="67" cy="102"/>
            </a:xfrm>
            <a:custGeom>
              <a:avLst/>
              <a:gdLst>
                <a:gd name="T0" fmla="*/ 0 w 67"/>
                <a:gd name="T1" fmla="*/ 1 h 102"/>
                <a:gd name="T2" fmla="*/ 63 w 67"/>
                <a:gd name="T3" fmla="*/ 0 h 102"/>
                <a:gd name="T4" fmla="*/ 66 w 67"/>
                <a:gd name="T5" fmla="*/ 100 h 102"/>
                <a:gd name="T6" fmla="*/ 4 w 67"/>
                <a:gd name="T7" fmla="*/ 101 h 102"/>
                <a:gd name="T8" fmla="*/ 0 w 67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02"/>
                <a:gd name="T17" fmla="*/ 67 w 67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02">
                  <a:moveTo>
                    <a:pt x="0" y="1"/>
                  </a:moveTo>
                  <a:lnTo>
                    <a:pt x="63" y="0"/>
                  </a:lnTo>
                  <a:lnTo>
                    <a:pt x="66" y="100"/>
                  </a:lnTo>
                  <a:lnTo>
                    <a:pt x="4" y="101"/>
                  </a:lnTo>
                  <a:lnTo>
                    <a:pt x="0" y="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8" name="Line 22"/>
            <p:cNvSpPr>
              <a:spLocks noChangeShapeType="1"/>
            </p:cNvSpPr>
            <p:nvPr/>
          </p:nvSpPr>
          <p:spPr bwMode="auto">
            <a:xfrm flipV="1">
              <a:off x="683" y="2196"/>
              <a:ext cx="395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9" name="Freeform 23"/>
            <p:cNvSpPr>
              <a:spLocks/>
            </p:cNvSpPr>
            <p:nvPr/>
          </p:nvSpPr>
          <p:spPr bwMode="auto">
            <a:xfrm>
              <a:off x="3904" y="2045"/>
              <a:ext cx="105" cy="110"/>
            </a:xfrm>
            <a:custGeom>
              <a:avLst/>
              <a:gdLst>
                <a:gd name="T0" fmla="*/ 0 w 105"/>
                <a:gd name="T1" fmla="*/ 10 h 110"/>
                <a:gd name="T2" fmla="*/ 90 w 105"/>
                <a:gd name="T3" fmla="*/ 0 h 110"/>
                <a:gd name="T4" fmla="*/ 104 w 105"/>
                <a:gd name="T5" fmla="*/ 99 h 110"/>
                <a:gd name="T6" fmla="*/ 13 w 105"/>
                <a:gd name="T7" fmla="*/ 109 h 110"/>
                <a:gd name="T8" fmla="*/ 0 w 105"/>
                <a:gd name="T9" fmla="*/ 1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10"/>
                <a:gd name="T17" fmla="*/ 105 w 105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10">
                  <a:moveTo>
                    <a:pt x="0" y="10"/>
                  </a:moveTo>
                  <a:lnTo>
                    <a:pt x="90" y="0"/>
                  </a:lnTo>
                  <a:lnTo>
                    <a:pt x="104" y="99"/>
                  </a:lnTo>
                  <a:lnTo>
                    <a:pt x="13" y="109"/>
                  </a:lnTo>
                  <a:lnTo>
                    <a:pt x="0" y="1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0" name="Freeform 24"/>
            <p:cNvSpPr>
              <a:spLocks/>
            </p:cNvSpPr>
            <p:nvPr/>
          </p:nvSpPr>
          <p:spPr bwMode="auto">
            <a:xfrm>
              <a:off x="2089" y="2054"/>
              <a:ext cx="405" cy="138"/>
            </a:xfrm>
            <a:custGeom>
              <a:avLst/>
              <a:gdLst>
                <a:gd name="T0" fmla="*/ 10 w 405"/>
                <a:gd name="T1" fmla="*/ 6 h 138"/>
                <a:gd name="T2" fmla="*/ 48 w 405"/>
                <a:gd name="T3" fmla="*/ 19 h 138"/>
                <a:gd name="T4" fmla="*/ 85 w 405"/>
                <a:gd name="T5" fmla="*/ 29 h 138"/>
                <a:gd name="T6" fmla="*/ 157 w 405"/>
                <a:gd name="T7" fmla="*/ 41 h 138"/>
                <a:gd name="T8" fmla="*/ 223 w 405"/>
                <a:gd name="T9" fmla="*/ 46 h 138"/>
                <a:gd name="T10" fmla="*/ 282 w 405"/>
                <a:gd name="T11" fmla="*/ 48 h 138"/>
                <a:gd name="T12" fmla="*/ 332 w 405"/>
                <a:gd name="T13" fmla="*/ 49 h 138"/>
                <a:gd name="T14" fmla="*/ 370 w 405"/>
                <a:gd name="T15" fmla="*/ 52 h 138"/>
                <a:gd name="T16" fmla="*/ 395 w 405"/>
                <a:gd name="T17" fmla="*/ 61 h 138"/>
                <a:gd name="T18" fmla="*/ 404 w 405"/>
                <a:gd name="T19" fmla="*/ 79 h 138"/>
                <a:gd name="T20" fmla="*/ 399 w 405"/>
                <a:gd name="T21" fmla="*/ 93 h 138"/>
                <a:gd name="T22" fmla="*/ 385 w 405"/>
                <a:gd name="T23" fmla="*/ 107 h 138"/>
                <a:gd name="T24" fmla="*/ 361 w 405"/>
                <a:gd name="T25" fmla="*/ 118 h 138"/>
                <a:gd name="T26" fmla="*/ 332 w 405"/>
                <a:gd name="T27" fmla="*/ 128 h 138"/>
                <a:gd name="T28" fmla="*/ 296 w 405"/>
                <a:gd name="T29" fmla="*/ 135 h 138"/>
                <a:gd name="T30" fmla="*/ 257 w 405"/>
                <a:gd name="T31" fmla="*/ 137 h 138"/>
                <a:gd name="T32" fmla="*/ 215 w 405"/>
                <a:gd name="T33" fmla="*/ 136 h 138"/>
                <a:gd name="T34" fmla="*/ 172 w 405"/>
                <a:gd name="T35" fmla="*/ 129 h 138"/>
                <a:gd name="T36" fmla="*/ 133 w 405"/>
                <a:gd name="T37" fmla="*/ 117 h 138"/>
                <a:gd name="T38" fmla="*/ 100 w 405"/>
                <a:gd name="T39" fmla="*/ 100 h 138"/>
                <a:gd name="T40" fmla="*/ 70 w 405"/>
                <a:gd name="T41" fmla="*/ 80 h 138"/>
                <a:gd name="T42" fmla="*/ 44 w 405"/>
                <a:gd name="T43" fmla="*/ 59 h 138"/>
                <a:gd name="T44" fmla="*/ 24 w 405"/>
                <a:gd name="T45" fmla="*/ 39 h 138"/>
                <a:gd name="T46" fmla="*/ 10 w 405"/>
                <a:gd name="T47" fmla="*/ 20 h 138"/>
                <a:gd name="T48" fmla="*/ 0 w 405"/>
                <a:gd name="T49" fmla="*/ 0 h 138"/>
                <a:gd name="T50" fmla="*/ 10 w 405"/>
                <a:gd name="T51" fmla="*/ 6 h 1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5"/>
                <a:gd name="T79" fmla="*/ 0 h 138"/>
                <a:gd name="T80" fmla="*/ 405 w 405"/>
                <a:gd name="T81" fmla="*/ 138 h 1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5" h="138">
                  <a:moveTo>
                    <a:pt x="10" y="6"/>
                  </a:moveTo>
                  <a:lnTo>
                    <a:pt x="48" y="19"/>
                  </a:lnTo>
                  <a:lnTo>
                    <a:pt x="85" y="29"/>
                  </a:lnTo>
                  <a:lnTo>
                    <a:pt x="157" y="41"/>
                  </a:lnTo>
                  <a:lnTo>
                    <a:pt x="223" y="46"/>
                  </a:lnTo>
                  <a:lnTo>
                    <a:pt x="282" y="48"/>
                  </a:lnTo>
                  <a:lnTo>
                    <a:pt x="332" y="49"/>
                  </a:lnTo>
                  <a:lnTo>
                    <a:pt x="370" y="52"/>
                  </a:lnTo>
                  <a:lnTo>
                    <a:pt x="395" y="61"/>
                  </a:lnTo>
                  <a:lnTo>
                    <a:pt x="404" y="79"/>
                  </a:lnTo>
                  <a:lnTo>
                    <a:pt x="399" y="93"/>
                  </a:lnTo>
                  <a:lnTo>
                    <a:pt x="385" y="107"/>
                  </a:lnTo>
                  <a:lnTo>
                    <a:pt x="361" y="118"/>
                  </a:lnTo>
                  <a:lnTo>
                    <a:pt x="332" y="128"/>
                  </a:lnTo>
                  <a:lnTo>
                    <a:pt x="296" y="135"/>
                  </a:lnTo>
                  <a:lnTo>
                    <a:pt x="257" y="137"/>
                  </a:lnTo>
                  <a:lnTo>
                    <a:pt x="215" y="136"/>
                  </a:lnTo>
                  <a:lnTo>
                    <a:pt x="172" y="129"/>
                  </a:lnTo>
                  <a:lnTo>
                    <a:pt x="133" y="117"/>
                  </a:lnTo>
                  <a:lnTo>
                    <a:pt x="100" y="100"/>
                  </a:lnTo>
                  <a:lnTo>
                    <a:pt x="70" y="80"/>
                  </a:lnTo>
                  <a:lnTo>
                    <a:pt x="44" y="59"/>
                  </a:lnTo>
                  <a:lnTo>
                    <a:pt x="24" y="39"/>
                  </a:lnTo>
                  <a:lnTo>
                    <a:pt x="10" y="20"/>
                  </a:lnTo>
                  <a:lnTo>
                    <a:pt x="0" y="0"/>
                  </a:lnTo>
                  <a:lnTo>
                    <a:pt x="10" y="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Freeform 25"/>
            <p:cNvSpPr>
              <a:spLocks/>
            </p:cNvSpPr>
            <p:nvPr/>
          </p:nvSpPr>
          <p:spPr bwMode="auto">
            <a:xfrm>
              <a:off x="856" y="1764"/>
              <a:ext cx="201" cy="423"/>
            </a:xfrm>
            <a:custGeom>
              <a:avLst/>
              <a:gdLst>
                <a:gd name="T0" fmla="*/ 180 w 201"/>
                <a:gd name="T1" fmla="*/ 422 h 423"/>
                <a:gd name="T2" fmla="*/ 40 w 201"/>
                <a:gd name="T3" fmla="*/ 422 h 423"/>
                <a:gd name="T4" fmla="*/ 0 w 201"/>
                <a:gd name="T5" fmla="*/ 0 h 423"/>
                <a:gd name="T6" fmla="*/ 90 w 201"/>
                <a:gd name="T7" fmla="*/ 25 h 423"/>
                <a:gd name="T8" fmla="*/ 200 w 201"/>
                <a:gd name="T9" fmla="*/ 422 h 423"/>
                <a:gd name="T10" fmla="*/ 180 w 201"/>
                <a:gd name="T11" fmla="*/ 422 h 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"/>
                <a:gd name="T19" fmla="*/ 0 h 423"/>
                <a:gd name="T20" fmla="*/ 201 w 201"/>
                <a:gd name="T21" fmla="*/ 423 h 4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" h="423">
                  <a:moveTo>
                    <a:pt x="180" y="422"/>
                  </a:moveTo>
                  <a:lnTo>
                    <a:pt x="40" y="422"/>
                  </a:lnTo>
                  <a:lnTo>
                    <a:pt x="0" y="0"/>
                  </a:lnTo>
                  <a:lnTo>
                    <a:pt x="90" y="25"/>
                  </a:lnTo>
                  <a:lnTo>
                    <a:pt x="200" y="422"/>
                  </a:lnTo>
                  <a:lnTo>
                    <a:pt x="180" y="42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47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7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GB" sz="2400">
                <a:latin typeface="Times New Roman" pitchFamily="18" charset="0"/>
              </a:rPr>
              <a:t>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65188" y="2751138"/>
            <a:ext cx="6959600" cy="819150"/>
            <a:chOff x="545" y="1733"/>
            <a:chExt cx="4384" cy="516"/>
          </a:xfrm>
        </p:grpSpPr>
        <p:sp>
          <p:nvSpPr>
            <p:cNvPr id="66564" name="Freeform 4"/>
            <p:cNvSpPr>
              <a:spLocks/>
            </p:cNvSpPr>
            <p:nvPr/>
          </p:nvSpPr>
          <p:spPr bwMode="auto">
            <a:xfrm>
              <a:off x="2628" y="1864"/>
              <a:ext cx="138" cy="126"/>
            </a:xfrm>
            <a:custGeom>
              <a:avLst/>
              <a:gdLst>
                <a:gd name="T0" fmla="*/ 0 w 138"/>
                <a:gd name="T1" fmla="*/ 30 h 126"/>
                <a:gd name="T2" fmla="*/ 95 w 138"/>
                <a:gd name="T3" fmla="*/ 0 h 126"/>
                <a:gd name="T4" fmla="*/ 137 w 138"/>
                <a:gd name="T5" fmla="*/ 95 h 126"/>
                <a:gd name="T6" fmla="*/ 43 w 138"/>
                <a:gd name="T7" fmla="*/ 125 h 126"/>
                <a:gd name="T8" fmla="*/ 0 w 138"/>
                <a:gd name="T9" fmla="*/ 3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26"/>
                <a:gd name="T17" fmla="*/ 138 w 138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26">
                  <a:moveTo>
                    <a:pt x="0" y="30"/>
                  </a:moveTo>
                  <a:lnTo>
                    <a:pt x="95" y="0"/>
                  </a:lnTo>
                  <a:lnTo>
                    <a:pt x="137" y="95"/>
                  </a:lnTo>
                  <a:lnTo>
                    <a:pt x="43" y="125"/>
                  </a:lnTo>
                  <a:lnTo>
                    <a:pt x="0" y="3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5" name="Freeform 5"/>
            <p:cNvSpPr>
              <a:spLocks/>
            </p:cNvSpPr>
            <p:nvPr/>
          </p:nvSpPr>
          <p:spPr bwMode="auto">
            <a:xfrm>
              <a:off x="2763" y="1792"/>
              <a:ext cx="128" cy="120"/>
            </a:xfrm>
            <a:custGeom>
              <a:avLst/>
              <a:gdLst>
                <a:gd name="T0" fmla="*/ 0 w 128"/>
                <a:gd name="T1" fmla="*/ 20 h 120"/>
                <a:gd name="T2" fmla="*/ 99 w 128"/>
                <a:gd name="T3" fmla="*/ 0 h 120"/>
                <a:gd name="T4" fmla="*/ 127 w 128"/>
                <a:gd name="T5" fmla="*/ 99 h 120"/>
                <a:gd name="T6" fmla="*/ 29 w 128"/>
                <a:gd name="T7" fmla="*/ 119 h 120"/>
                <a:gd name="T8" fmla="*/ 0 w 128"/>
                <a:gd name="T9" fmla="*/ 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20"/>
                <a:gd name="T17" fmla="*/ 128 w 128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20">
                  <a:moveTo>
                    <a:pt x="0" y="20"/>
                  </a:moveTo>
                  <a:lnTo>
                    <a:pt x="99" y="0"/>
                  </a:lnTo>
                  <a:lnTo>
                    <a:pt x="127" y="99"/>
                  </a:lnTo>
                  <a:lnTo>
                    <a:pt x="29" y="119"/>
                  </a:lnTo>
                  <a:lnTo>
                    <a:pt x="0" y="2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auto">
            <a:xfrm>
              <a:off x="2110" y="1763"/>
              <a:ext cx="769" cy="293"/>
            </a:xfrm>
            <a:custGeom>
              <a:avLst/>
              <a:gdLst>
                <a:gd name="T0" fmla="*/ 0 w 769"/>
                <a:gd name="T1" fmla="*/ 292 h 293"/>
                <a:gd name="T2" fmla="*/ 34 w 769"/>
                <a:gd name="T3" fmla="*/ 291 h 293"/>
                <a:gd name="T4" fmla="*/ 122 w 769"/>
                <a:gd name="T5" fmla="*/ 279 h 293"/>
                <a:gd name="T6" fmla="*/ 244 w 769"/>
                <a:gd name="T7" fmla="*/ 257 h 293"/>
                <a:gd name="T8" fmla="*/ 313 w 769"/>
                <a:gd name="T9" fmla="*/ 242 h 293"/>
                <a:gd name="T10" fmla="*/ 384 w 769"/>
                <a:gd name="T11" fmla="*/ 225 h 293"/>
                <a:gd name="T12" fmla="*/ 455 w 769"/>
                <a:gd name="T13" fmla="*/ 206 h 293"/>
                <a:gd name="T14" fmla="*/ 524 w 769"/>
                <a:gd name="T15" fmla="*/ 185 h 293"/>
                <a:gd name="T16" fmla="*/ 588 w 769"/>
                <a:gd name="T17" fmla="*/ 161 h 293"/>
                <a:gd name="T18" fmla="*/ 646 w 769"/>
                <a:gd name="T19" fmla="*/ 136 h 293"/>
                <a:gd name="T20" fmla="*/ 695 w 769"/>
                <a:gd name="T21" fmla="*/ 109 h 293"/>
                <a:gd name="T22" fmla="*/ 733 w 769"/>
                <a:gd name="T23" fmla="*/ 80 h 293"/>
                <a:gd name="T24" fmla="*/ 758 w 769"/>
                <a:gd name="T25" fmla="*/ 49 h 293"/>
                <a:gd name="T26" fmla="*/ 768 w 769"/>
                <a:gd name="T27" fmla="*/ 16 h 293"/>
                <a:gd name="T28" fmla="*/ 759 w 769"/>
                <a:gd name="T29" fmla="*/ 6 h 293"/>
                <a:gd name="T30" fmla="*/ 736 w 769"/>
                <a:gd name="T31" fmla="*/ 0 h 293"/>
                <a:gd name="T32" fmla="*/ 661 w 769"/>
                <a:gd name="T33" fmla="*/ 0 h 293"/>
                <a:gd name="T34" fmla="*/ 588 w 769"/>
                <a:gd name="T35" fmla="*/ 7 h 293"/>
                <a:gd name="T36" fmla="*/ 517 w 769"/>
                <a:gd name="T37" fmla="*/ 20 h 293"/>
                <a:gd name="T38" fmla="*/ 450 w 769"/>
                <a:gd name="T39" fmla="*/ 37 h 293"/>
                <a:gd name="T40" fmla="*/ 385 w 769"/>
                <a:gd name="T41" fmla="*/ 58 h 293"/>
                <a:gd name="T42" fmla="*/ 324 w 769"/>
                <a:gd name="T43" fmla="*/ 82 h 293"/>
                <a:gd name="T44" fmla="*/ 267 w 769"/>
                <a:gd name="T45" fmla="*/ 108 h 293"/>
                <a:gd name="T46" fmla="*/ 214 w 769"/>
                <a:gd name="T47" fmla="*/ 135 h 293"/>
                <a:gd name="T48" fmla="*/ 166 w 769"/>
                <a:gd name="T49" fmla="*/ 163 h 293"/>
                <a:gd name="T50" fmla="*/ 124 w 769"/>
                <a:gd name="T51" fmla="*/ 191 h 293"/>
                <a:gd name="T52" fmla="*/ 56 w 769"/>
                <a:gd name="T53" fmla="*/ 240 h 293"/>
                <a:gd name="T54" fmla="*/ 14 w 769"/>
                <a:gd name="T55" fmla="*/ 276 h 293"/>
                <a:gd name="T56" fmla="*/ 0 w 769"/>
                <a:gd name="T57" fmla="*/ 292 h 2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9"/>
                <a:gd name="T88" fmla="*/ 0 h 293"/>
                <a:gd name="T89" fmla="*/ 769 w 769"/>
                <a:gd name="T90" fmla="*/ 293 h 2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9" h="293">
                  <a:moveTo>
                    <a:pt x="0" y="292"/>
                  </a:moveTo>
                  <a:lnTo>
                    <a:pt x="34" y="291"/>
                  </a:lnTo>
                  <a:lnTo>
                    <a:pt x="122" y="279"/>
                  </a:lnTo>
                  <a:lnTo>
                    <a:pt x="244" y="257"/>
                  </a:lnTo>
                  <a:lnTo>
                    <a:pt x="313" y="242"/>
                  </a:lnTo>
                  <a:lnTo>
                    <a:pt x="384" y="225"/>
                  </a:lnTo>
                  <a:lnTo>
                    <a:pt x="455" y="206"/>
                  </a:lnTo>
                  <a:lnTo>
                    <a:pt x="524" y="185"/>
                  </a:lnTo>
                  <a:lnTo>
                    <a:pt x="588" y="161"/>
                  </a:lnTo>
                  <a:lnTo>
                    <a:pt x="646" y="136"/>
                  </a:lnTo>
                  <a:lnTo>
                    <a:pt x="695" y="109"/>
                  </a:lnTo>
                  <a:lnTo>
                    <a:pt x="733" y="80"/>
                  </a:lnTo>
                  <a:lnTo>
                    <a:pt x="758" y="49"/>
                  </a:lnTo>
                  <a:lnTo>
                    <a:pt x="768" y="16"/>
                  </a:lnTo>
                  <a:lnTo>
                    <a:pt x="759" y="6"/>
                  </a:lnTo>
                  <a:lnTo>
                    <a:pt x="736" y="0"/>
                  </a:lnTo>
                  <a:lnTo>
                    <a:pt x="661" y="0"/>
                  </a:lnTo>
                  <a:lnTo>
                    <a:pt x="588" y="7"/>
                  </a:lnTo>
                  <a:lnTo>
                    <a:pt x="517" y="20"/>
                  </a:lnTo>
                  <a:lnTo>
                    <a:pt x="450" y="37"/>
                  </a:lnTo>
                  <a:lnTo>
                    <a:pt x="385" y="58"/>
                  </a:lnTo>
                  <a:lnTo>
                    <a:pt x="324" y="82"/>
                  </a:lnTo>
                  <a:lnTo>
                    <a:pt x="267" y="108"/>
                  </a:lnTo>
                  <a:lnTo>
                    <a:pt x="214" y="135"/>
                  </a:lnTo>
                  <a:lnTo>
                    <a:pt x="166" y="163"/>
                  </a:lnTo>
                  <a:lnTo>
                    <a:pt x="124" y="191"/>
                  </a:lnTo>
                  <a:lnTo>
                    <a:pt x="56" y="240"/>
                  </a:lnTo>
                  <a:lnTo>
                    <a:pt x="14" y="276"/>
                  </a:lnTo>
                  <a:lnTo>
                    <a:pt x="0" y="292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auto">
            <a:xfrm>
              <a:off x="2521" y="1951"/>
              <a:ext cx="138" cy="127"/>
            </a:xfrm>
            <a:custGeom>
              <a:avLst/>
              <a:gdLst>
                <a:gd name="T0" fmla="*/ 0 w 138"/>
                <a:gd name="T1" fmla="*/ 31 h 127"/>
                <a:gd name="T2" fmla="*/ 94 w 138"/>
                <a:gd name="T3" fmla="*/ 0 h 127"/>
                <a:gd name="T4" fmla="*/ 137 w 138"/>
                <a:gd name="T5" fmla="*/ 95 h 127"/>
                <a:gd name="T6" fmla="*/ 43 w 138"/>
                <a:gd name="T7" fmla="*/ 126 h 127"/>
                <a:gd name="T8" fmla="*/ 0 w 138"/>
                <a:gd name="T9" fmla="*/ 31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27"/>
                <a:gd name="T17" fmla="*/ 138 w 138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27">
                  <a:moveTo>
                    <a:pt x="0" y="31"/>
                  </a:moveTo>
                  <a:lnTo>
                    <a:pt x="94" y="0"/>
                  </a:lnTo>
                  <a:lnTo>
                    <a:pt x="137" y="95"/>
                  </a:lnTo>
                  <a:lnTo>
                    <a:pt x="43" y="126"/>
                  </a:lnTo>
                  <a:lnTo>
                    <a:pt x="0" y="3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auto">
            <a:xfrm>
              <a:off x="3074" y="1822"/>
              <a:ext cx="112" cy="110"/>
            </a:xfrm>
            <a:custGeom>
              <a:avLst/>
              <a:gdLst>
                <a:gd name="T0" fmla="*/ 0 w 112"/>
                <a:gd name="T1" fmla="*/ 8 h 110"/>
                <a:gd name="T2" fmla="*/ 100 w 112"/>
                <a:gd name="T3" fmla="*/ 0 h 110"/>
                <a:gd name="T4" fmla="*/ 111 w 112"/>
                <a:gd name="T5" fmla="*/ 101 h 110"/>
                <a:gd name="T6" fmla="*/ 11 w 112"/>
                <a:gd name="T7" fmla="*/ 109 h 110"/>
                <a:gd name="T8" fmla="*/ 0 w 112"/>
                <a:gd name="T9" fmla="*/ 8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10"/>
                <a:gd name="T17" fmla="*/ 112 w 112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10">
                  <a:moveTo>
                    <a:pt x="0" y="8"/>
                  </a:moveTo>
                  <a:lnTo>
                    <a:pt x="100" y="0"/>
                  </a:lnTo>
                  <a:lnTo>
                    <a:pt x="111" y="101"/>
                  </a:lnTo>
                  <a:lnTo>
                    <a:pt x="11" y="109"/>
                  </a:lnTo>
                  <a:lnTo>
                    <a:pt x="0" y="8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auto">
            <a:xfrm>
              <a:off x="2936" y="1804"/>
              <a:ext cx="110" cy="104"/>
            </a:xfrm>
            <a:custGeom>
              <a:avLst/>
              <a:gdLst>
                <a:gd name="T0" fmla="*/ 0 w 110"/>
                <a:gd name="T1" fmla="*/ 5 h 104"/>
                <a:gd name="T2" fmla="*/ 101 w 110"/>
                <a:gd name="T3" fmla="*/ 0 h 104"/>
                <a:gd name="T4" fmla="*/ 109 w 110"/>
                <a:gd name="T5" fmla="*/ 97 h 104"/>
                <a:gd name="T6" fmla="*/ 8 w 110"/>
                <a:gd name="T7" fmla="*/ 103 h 104"/>
                <a:gd name="T8" fmla="*/ 0 w 110"/>
                <a:gd name="T9" fmla="*/ 5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104"/>
                <a:gd name="T17" fmla="*/ 110 w 110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104">
                  <a:moveTo>
                    <a:pt x="0" y="5"/>
                  </a:moveTo>
                  <a:lnTo>
                    <a:pt x="101" y="0"/>
                  </a:lnTo>
                  <a:lnTo>
                    <a:pt x="109" y="97"/>
                  </a:lnTo>
                  <a:lnTo>
                    <a:pt x="8" y="103"/>
                  </a:lnTo>
                  <a:lnTo>
                    <a:pt x="0" y="5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auto">
            <a:xfrm>
              <a:off x="3223" y="1854"/>
              <a:ext cx="118" cy="113"/>
            </a:xfrm>
            <a:custGeom>
              <a:avLst/>
              <a:gdLst>
                <a:gd name="T0" fmla="*/ 0 w 118"/>
                <a:gd name="T1" fmla="*/ 11 h 113"/>
                <a:gd name="T2" fmla="*/ 101 w 118"/>
                <a:gd name="T3" fmla="*/ 0 h 113"/>
                <a:gd name="T4" fmla="*/ 117 w 118"/>
                <a:gd name="T5" fmla="*/ 101 h 113"/>
                <a:gd name="T6" fmla="*/ 17 w 118"/>
                <a:gd name="T7" fmla="*/ 112 h 113"/>
                <a:gd name="T8" fmla="*/ 0 w 118"/>
                <a:gd name="T9" fmla="*/ 11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13"/>
                <a:gd name="T17" fmla="*/ 118 w 11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13">
                  <a:moveTo>
                    <a:pt x="0" y="11"/>
                  </a:moveTo>
                  <a:lnTo>
                    <a:pt x="101" y="0"/>
                  </a:lnTo>
                  <a:lnTo>
                    <a:pt x="117" y="101"/>
                  </a:lnTo>
                  <a:lnTo>
                    <a:pt x="17" y="112"/>
                  </a:lnTo>
                  <a:lnTo>
                    <a:pt x="0" y="1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auto">
            <a:xfrm>
              <a:off x="2246" y="1950"/>
              <a:ext cx="356" cy="240"/>
            </a:xfrm>
            <a:custGeom>
              <a:avLst/>
              <a:gdLst>
                <a:gd name="T0" fmla="*/ 337 w 356"/>
                <a:gd name="T1" fmla="*/ 196 h 240"/>
                <a:gd name="T2" fmla="*/ 38 w 356"/>
                <a:gd name="T3" fmla="*/ 239 h 240"/>
                <a:gd name="T4" fmla="*/ 0 w 356"/>
                <a:gd name="T5" fmla="*/ 109 h 240"/>
                <a:gd name="T6" fmla="*/ 314 w 356"/>
                <a:gd name="T7" fmla="*/ 0 h 240"/>
                <a:gd name="T8" fmla="*/ 350 w 356"/>
                <a:gd name="T9" fmla="*/ 186 h 240"/>
                <a:gd name="T10" fmla="*/ 355 w 356"/>
                <a:gd name="T11" fmla="*/ 177 h 240"/>
                <a:gd name="T12" fmla="*/ 353 w 356"/>
                <a:gd name="T13" fmla="*/ 169 h 240"/>
                <a:gd name="T14" fmla="*/ 337 w 356"/>
                <a:gd name="T15" fmla="*/ 196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6"/>
                <a:gd name="T25" fmla="*/ 0 h 240"/>
                <a:gd name="T26" fmla="*/ 356 w 356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6" h="240">
                  <a:moveTo>
                    <a:pt x="337" y="196"/>
                  </a:moveTo>
                  <a:lnTo>
                    <a:pt x="38" y="239"/>
                  </a:lnTo>
                  <a:lnTo>
                    <a:pt x="0" y="109"/>
                  </a:lnTo>
                  <a:lnTo>
                    <a:pt x="314" y="0"/>
                  </a:lnTo>
                  <a:lnTo>
                    <a:pt x="350" y="186"/>
                  </a:lnTo>
                  <a:lnTo>
                    <a:pt x="355" y="177"/>
                  </a:lnTo>
                  <a:lnTo>
                    <a:pt x="353" y="169"/>
                  </a:lnTo>
                  <a:lnTo>
                    <a:pt x="337" y="196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auto">
            <a:xfrm>
              <a:off x="972" y="2028"/>
              <a:ext cx="643" cy="87"/>
            </a:xfrm>
            <a:custGeom>
              <a:avLst/>
              <a:gdLst>
                <a:gd name="T0" fmla="*/ 0 w 643"/>
                <a:gd name="T1" fmla="*/ 24 h 87"/>
                <a:gd name="T2" fmla="*/ 639 w 643"/>
                <a:gd name="T3" fmla="*/ 0 h 87"/>
                <a:gd name="T4" fmla="*/ 642 w 643"/>
                <a:gd name="T5" fmla="*/ 63 h 87"/>
                <a:gd name="T6" fmla="*/ 3 w 643"/>
                <a:gd name="T7" fmla="*/ 86 h 87"/>
                <a:gd name="T8" fmla="*/ 0 w 643"/>
                <a:gd name="T9" fmla="*/ 24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3"/>
                <a:gd name="T16" fmla="*/ 0 h 87"/>
                <a:gd name="T17" fmla="*/ 643 w 64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3" h="87">
                  <a:moveTo>
                    <a:pt x="0" y="24"/>
                  </a:moveTo>
                  <a:lnTo>
                    <a:pt x="639" y="0"/>
                  </a:lnTo>
                  <a:lnTo>
                    <a:pt x="642" y="63"/>
                  </a:lnTo>
                  <a:lnTo>
                    <a:pt x="3" y="86"/>
                  </a:lnTo>
                  <a:lnTo>
                    <a:pt x="0" y="24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auto">
            <a:xfrm>
              <a:off x="3362" y="1873"/>
              <a:ext cx="117" cy="114"/>
            </a:xfrm>
            <a:custGeom>
              <a:avLst/>
              <a:gdLst>
                <a:gd name="T0" fmla="*/ 0 w 117"/>
                <a:gd name="T1" fmla="*/ 12 h 114"/>
                <a:gd name="T2" fmla="*/ 100 w 117"/>
                <a:gd name="T3" fmla="*/ 0 h 114"/>
                <a:gd name="T4" fmla="*/ 116 w 117"/>
                <a:gd name="T5" fmla="*/ 101 h 114"/>
                <a:gd name="T6" fmla="*/ 16 w 117"/>
                <a:gd name="T7" fmla="*/ 113 h 114"/>
                <a:gd name="T8" fmla="*/ 0 w 117"/>
                <a:gd name="T9" fmla="*/ 12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14"/>
                <a:gd name="T17" fmla="*/ 117 w 117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14">
                  <a:moveTo>
                    <a:pt x="0" y="12"/>
                  </a:moveTo>
                  <a:lnTo>
                    <a:pt x="100" y="0"/>
                  </a:lnTo>
                  <a:lnTo>
                    <a:pt x="116" y="101"/>
                  </a:lnTo>
                  <a:lnTo>
                    <a:pt x="16" y="113"/>
                  </a:lnTo>
                  <a:lnTo>
                    <a:pt x="0" y="1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auto">
            <a:xfrm>
              <a:off x="3962" y="1779"/>
              <a:ext cx="115" cy="120"/>
            </a:xfrm>
            <a:custGeom>
              <a:avLst/>
              <a:gdLst>
                <a:gd name="T0" fmla="*/ 0 w 115"/>
                <a:gd name="T1" fmla="*/ 22 h 120"/>
                <a:gd name="T2" fmla="*/ 75 w 115"/>
                <a:gd name="T3" fmla="*/ 0 h 120"/>
                <a:gd name="T4" fmla="*/ 114 w 115"/>
                <a:gd name="T5" fmla="*/ 97 h 120"/>
                <a:gd name="T6" fmla="*/ 39 w 115"/>
                <a:gd name="T7" fmla="*/ 119 h 120"/>
                <a:gd name="T8" fmla="*/ 0 w 115"/>
                <a:gd name="T9" fmla="*/ 22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20"/>
                <a:gd name="T17" fmla="*/ 115 w 11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20">
                  <a:moveTo>
                    <a:pt x="0" y="22"/>
                  </a:moveTo>
                  <a:lnTo>
                    <a:pt x="75" y="0"/>
                  </a:lnTo>
                  <a:lnTo>
                    <a:pt x="114" y="97"/>
                  </a:lnTo>
                  <a:lnTo>
                    <a:pt x="39" y="119"/>
                  </a:lnTo>
                  <a:lnTo>
                    <a:pt x="0" y="2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auto">
            <a:xfrm>
              <a:off x="3494" y="1870"/>
              <a:ext cx="118" cy="114"/>
            </a:xfrm>
            <a:custGeom>
              <a:avLst/>
              <a:gdLst>
                <a:gd name="T0" fmla="*/ 0 w 118"/>
                <a:gd name="T1" fmla="*/ 12 h 114"/>
                <a:gd name="T2" fmla="*/ 100 w 118"/>
                <a:gd name="T3" fmla="*/ 0 h 114"/>
                <a:gd name="T4" fmla="*/ 117 w 118"/>
                <a:gd name="T5" fmla="*/ 101 h 114"/>
                <a:gd name="T6" fmla="*/ 16 w 118"/>
                <a:gd name="T7" fmla="*/ 113 h 114"/>
                <a:gd name="T8" fmla="*/ 0 w 118"/>
                <a:gd name="T9" fmla="*/ 12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14"/>
                <a:gd name="T17" fmla="*/ 118 w 118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14">
                  <a:moveTo>
                    <a:pt x="0" y="12"/>
                  </a:moveTo>
                  <a:lnTo>
                    <a:pt x="100" y="0"/>
                  </a:lnTo>
                  <a:lnTo>
                    <a:pt x="117" y="101"/>
                  </a:lnTo>
                  <a:lnTo>
                    <a:pt x="16" y="113"/>
                  </a:lnTo>
                  <a:lnTo>
                    <a:pt x="0" y="1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Freeform 16"/>
            <p:cNvSpPr>
              <a:spLocks/>
            </p:cNvSpPr>
            <p:nvPr/>
          </p:nvSpPr>
          <p:spPr bwMode="auto">
            <a:xfrm>
              <a:off x="3629" y="1874"/>
              <a:ext cx="117" cy="114"/>
            </a:xfrm>
            <a:custGeom>
              <a:avLst/>
              <a:gdLst>
                <a:gd name="T0" fmla="*/ 0 w 117"/>
                <a:gd name="T1" fmla="*/ 12 h 114"/>
                <a:gd name="T2" fmla="*/ 100 w 117"/>
                <a:gd name="T3" fmla="*/ 0 h 114"/>
                <a:gd name="T4" fmla="*/ 116 w 117"/>
                <a:gd name="T5" fmla="*/ 101 h 114"/>
                <a:gd name="T6" fmla="*/ 16 w 117"/>
                <a:gd name="T7" fmla="*/ 113 h 114"/>
                <a:gd name="T8" fmla="*/ 0 w 117"/>
                <a:gd name="T9" fmla="*/ 12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14"/>
                <a:gd name="T17" fmla="*/ 117 w 117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14">
                  <a:moveTo>
                    <a:pt x="0" y="12"/>
                  </a:moveTo>
                  <a:lnTo>
                    <a:pt x="100" y="0"/>
                  </a:lnTo>
                  <a:lnTo>
                    <a:pt x="116" y="101"/>
                  </a:lnTo>
                  <a:lnTo>
                    <a:pt x="16" y="113"/>
                  </a:lnTo>
                  <a:lnTo>
                    <a:pt x="0" y="1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Freeform 17"/>
            <p:cNvSpPr>
              <a:spLocks/>
            </p:cNvSpPr>
            <p:nvPr/>
          </p:nvSpPr>
          <p:spPr bwMode="auto">
            <a:xfrm>
              <a:off x="3759" y="1849"/>
              <a:ext cx="99" cy="114"/>
            </a:xfrm>
            <a:custGeom>
              <a:avLst/>
              <a:gdLst>
                <a:gd name="T0" fmla="*/ 0 w 99"/>
                <a:gd name="T1" fmla="*/ 13 h 114"/>
                <a:gd name="T2" fmla="*/ 71 w 99"/>
                <a:gd name="T3" fmla="*/ 0 h 114"/>
                <a:gd name="T4" fmla="*/ 98 w 99"/>
                <a:gd name="T5" fmla="*/ 99 h 114"/>
                <a:gd name="T6" fmla="*/ 26 w 99"/>
                <a:gd name="T7" fmla="*/ 113 h 114"/>
                <a:gd name="T8" fmla="*/ 0 w 99"/>
                <a:gd name="T9" fmla="*/ 13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14"/>
                <a:gd name="T17" fmla="*/ 99 w 9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14">
                  <a:moveTo>
                    <a:pt x="0" y="13"/>
                  </a:moveTo>
                  <a:lnTo>
                    <a:pt x="71" y="0"/>
                  </a:lnTo>
                  <a:lnTo>
                    <a:pt x="98" y="99"/>
                  </a:lnTo>
                  <a:lnTo>
                    <a:pt x="26" y="113"/>
                  </a:lnTo>
                  <a:lnTo>
                    <a:pt x="0" y="13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8" name="Freeform 18"/>
            <p:cNvSpPr>
              <a:spLocks/>
            </p:cNvSpPr>
            <p:nvPr/>
          </p:nvSpPr>
          <p:spPr bwMode="auto">
            <a:xfrm>
              <a:off x="3851" y="1814"/>
              <a:ext cx="100" cy="115"/>
            </a:xfrm>
            <a:custGeom>
              <a:avLst/>
              <a:gdLst>
                <a:gd name="T0" fmla="*/ 0 w 100"/>
                <a:gd name="T1" fmla="*/ 16 h 115"/>
                <a:gd name="T2" fmla="*/ 66 w 100"/>
                <a:gd name="T3" fmla="*/ 0 h 115"/>
                <a:gd name="T4" fmla="*/ 99 w 100"/>
                <a:gd name="T5" fmla="*/ 98 h 115"/>
                <a:gd name="T6" fmla="*/ 32 w 100"/>
                <a:gd name="T7" fmla="*/ 114 h 115"/>
                <a:gd name="T8" fmla="*/ 0 w 100"/>
                <a:gd name="T9" fmla="*/ 16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15"/>
                <a:gd name="T17" fmla="*/ 100 w 100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15">
                  <a:moveTo>
                    <a:pt x="0" y="16"/>
                  </a:moveTo>
                  <a:lnTo>
                    <a:pt x="66" y="0"/>
                  </a:lnTo>
                  <a:lnTo>
                    <a:pt x="99" y="98"/>
                  </a:lnTo>
                  <a:lnTo>
                    <a:pt x="32" y="114"/>
                  </a:lnTo>
                  <a:lnTo>
                    <a:pt x="0" y="16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9" name="Freeform 19"/>
            <p:cNvSpPr>
              <a:spLocks/>
            </p:cNvSpPr>
            <p:nvPr/>
          </p:nvSpPr>
          <p:spPr bwMode="auto">
            <a:xfrm>
              <a:off x="4074" y="1733"/>
              <a:ext cx="137" cy="126"/>
            </a:xfrm>
            <a:custGeom>
              <a:avLst/>
              <a:gdLst>
                <a:gd name="T0" fmla="*/ 0 w 137"/>
                <a:gd name="T1" fmla="*/ 30 h 126"/>
                <a:gd name="T2" fmla="*/ 94 w 137"/>
                <a:gd name="T3" fmla="*/ 0 h 126"/>
                <a:gd name="T4" fmla="*/ 136 w 137"/>
                <a:gd name="T5" fmla="*/ 95 h 126"/>
                <a:gd name="T6" fmla="*/ 42 w 137"/>
                <a:gd name="T7" fmla="*/ 125 h 126"/>
                <a:gd name="T8" fmla="*/ 0 w 137"/>
                <a:gd name="T9" fmla="*/ 3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26"/>
                <a:gd name="T17" fmla="*/ 137 w 137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26">
                  <a:moveTo>
                    <a:pt x="0" y="30"/>
                  </a:moveTo>
                  <a:lnTo>
                    <a:pt x="94" y="0"/>
                  </a:lnTo>
                  <a:lnTo>
                    <a:pt x="136" y="95"/>
                  </a:lnTo>
                  <a:lnTo>
                    <a:pt x="42" y="125"/>
                  </a:lnTo>
                  <a:lnTo>
                    <a:pt x="0" y="3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0" name="Freeform 20"/>
            <p:cNvSpPr>
              <a:spLocks/>
            </p:cNvSpPr>
            <p:nvPr/>
          </p:nvSpPr>
          <p:spPr bwMode="auto">
            <a:xfrm>
              <a:off x="808" y="1816"/>
              <a:ext cx="245" cy="430"/>
            </a:xfrm>
            <a:custGeom>
              <a:avLst/>
              <a:gdLst>
                <a:gd name="T0" fmla="*/ 222 w 245"/>
                <a:gd name="T1" fmla="*/ 423 h 430"/>
                <a:gd name="T2" fmla="*/ 66 w 245"/>
                <a:gd name="T3" fmla="*/ 429 h 430"/>
                <a:gd name="T4" fmla="*/ 0 w 245"/>
                <a:gd name="T5" fmla="*/ 0 h 430"/>
                <a:gd name="T6" fmla="*/ 101 w 245"/>
                <a:gd name="T7" fmla="*/ 21 h 430"/>
                <a:gd name="T8" fmla="*/ 244 w 245"/>
                <a:gd name="T9" fmla="*/ 422 h 430"/>
                <a:gd name="T10" fmla="*/ 222 w 245"/>
                <a:gd name="T11" fmla="*/ 423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430"/>
                <a:gd name="T20" fmla="*/ 245 w 245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430">
                  <a:moveTo>
                    <a:pt x="222" y="423"/>
                  </a:moveTo>
                  <a:lnTo>
                    <a:pt x="66" y="429"/>
                  </a:lnTo>
                  <a:lnTo>
                    <a:pt x="0" y="0"/>
                  </a:lnTo>
                  <a:lnTo>
                    <a:pt x="101" y="21"/>
                  </a:lnTo>
                  <a:lnTo>
                    <a:pt x="244" y="422"/>
                  </a:lnTo>
                  <a:lnTo>
                    <a:pt x="222" y="423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1" name="Freeform 21"/>
            <p:cNvSpPr>
              <a:spLocks/>
            </p:cNvSpPr>
            <p:nvPr/>
          </p:nvSpPr>
          <p:spPr bwMode="auto">
            <a:xfrm>
              <a:off x="1675" y="2007"/>
              <a:ext cx="645" cy="132"/>
            </a:xfrm>
            <a:custGeom>
              <a:avLst/>
              <a:gdLst>
                <a:gd name="T0" fmla="*/ 9 w 645"/>
                <a:gd name="T1" fmla="*/ 0 h 132"/>
                <a:gd name="T2" fmla="*/ 644 w 645"/>
                <a:gd name="T3" fmla="*/ 69 h 132"/>
                <a:gd name="T4" fmla="*/ 634 w 645"/>
                <a:gd name="T5" fmla="*/ 131 h 132"/>
                <a:gd name="T6" fmla="*/ 0 w 645"/>
                <a:gd name="T7" fmla="*/ 62 h 132"/>
                <a:gd name="T8" fmla="*/ 9 w 645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5"/>
                <a:gd name="T16" fmla="*/ 0 h 132"/>
                <a:gd name="T17" fmla="*/ 645 w 645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5" h="132">
                  <a:moveTo>
                    <a:pt x="9" y="0"/>
                  </a:moveTo>
                  <a:lnTo>
                    <a:pt x="644" y="69"/>
                  </a:lnTo>
                  <a:lnTo>
                    <a:pt x="634" y="131"/>
                  </a:lnTo>
                  <a:lnTo>
                    <a:pt x="0" y="62"/>
                  </a:lnTo>
                  <a:lnTo>
                    <a:pt x="9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2" name="Freeform 22"/>
            <p:cNvSpPr>
              <a:spLocks/>
            </p:cNvSpPr>
            <p:nvPr/>
          </p:nvSpPr>
          <p:spPr bwMode="auto">
            <a:xfrm>
              <a:off x="2299" y="2046"/>
              <a:ext cx="121" cy="87"/>
            </a:xfrm>
            <a:custGeom>
              <a:avLst/>
              <a:gdLst>
                <a:gd name="T0" fmla="*/ 120 w 121"/>
                <a:gd name="T1" fmla="*/ 43 h 87"/>
                <a:gd name="T2" fmla="*/ 115 w 121"/>
                <a:gd name="T3" fmla="*/ 26 h 87"/>
                <a:gd name="T4" fmla="*/ 102 w 121"/>
                <a:gd name="T5" fmla="*/ 12 h 87"/>
                <a:gd name="T6" fmla="*/ 83 w 121"/>
                <a:gd name="T7" fmla="*/ 3 h 87"/>
                <a:gd name="T8" fmla="*/ 60 w 121"/>
                <a:gd name="T9" fmla="*/ 0 h 87"/>
                <a:gd name="T10" fmla="*/ 36 w 121"/>
                <a:gd name="T11" fmla="*/ 3 h 87"/>
                <a:gd name="T12" fmla="*/ 17 w 121"/>
                <a:gd name="T13" fmla="*/ 12 h 87"/>
                <a:gd name="T14" fmla="*/ 4 w 121"/>
                <a:gd name="T15" fmla="*/ 26 h 87"/>
                <a:gd name="T16" fmla="*/ 0 w 121"/>
                <a:gd name="T17" fmla="*/ 43 h 87"/>
                <a:gd name="T18" fmla="*/ 4 w 121"/>
                <a:gd name="T19" fmla="*/ 59 h 87"/>
                <a:gd name="T20" fmla="*/ 17 w 121"/>
                <a:gd name="T21" fmla="*/ 73 h 87"/>
                <a:gd name="T22" fmla="*/ 36 w 121"/>
                <a:gd name="T23" fmla="*/ 82 h 87"/>
                <a:gd name="T24" fmla="*/ 60 w 121"/>
                <a:gd name="T25" fmla="*/ 86 h 87"/>
                <a:gd name="T26" fmla="*/ 83 w 121"/>
                <a:gd name="T27" fmla="*/ 82 h 87"/>
                <a:gd name="T28" fmla="*/ 102 w 121"/>
                <a:gd name="T29" fmla="*/ 73 h 87"/>
                <a:gd name="T30" fmla="*/ 115 w 121"/>
                <a:gd name="T31" fmla="*/ 59 h 87"/>
                <a:gd name="T32" fmla="*/ 120 w 121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87"/>
                <a:gd name="T53" fmla="*/ 121 w 121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87">
                  <a:moveTo>
                    <a:pt x="120" y="43"/>
                  </a:moveTo>
                  <a:lnTo>
                    <a:pt x="115" y="26"/>
                  </a:lnTo>
                  <a:lnTo>
                    <a:pt x="102" y="12"/>
                  </a:lnTo>
                  <a:lnTo>
                    <a:pt x="83" y="3"/>
                  </a:lnTo>
                  <a:lnTo>
                    <a:pt x="60" y="0"/>
                  </a:lnTo>
                  <a:lnTo>
                    <a:pt x="36" y="3"/>
                  </a:lnTo>
                  <a:lnTo>
                    <a:pt x="17" y="12"/>
                  </a:lnTo>
                  <a:lnTo>
                    <a:pt x="4" y="26"/>
                  </a:lnTo>
                  <a:lnTo>
                    <a:pt x="0" y="43"/>
                  </a:lnTo>
                  <a:lnTo>
                    <a:pt x="4" y="59"/>
                  </a:lnTo>
                  <a:lnTo>
                    <a:pt x="17" y="73"/>
                  </a:lnTo>
                  <a:lnTo>
                    <a:pt x="36" y="82"/>
                  </a:lnTo>
                  <a:lnTo>
                    <a:pt x="60" y="86"/>
                  </a:lnTo>
                  <a:lnTo>
                    <a:pt x="83" y="82"/>
                  </a:lnTo>
                  <a:lnTo>
                    <a:pt x="102" y="73"/>
                  </a:lnTo>
                  <a:lnTo>
                    <a:pt x="115" y="59"/>
                  </a:lnTo>
                  <a:lnTo>
                    <a:pt x="120" y="43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3" name="Line 23"/>
            <p:cNvSpPr>
              <a:spLocks noChangeShapeType="1"/>
            </p:cNvSpPr>
            <p:nvPr/>
          </p:nvSpPr>
          <p:spPr bwMode="auto">
            <a:xfrm flipV="1">
              <a:off x="545" y="2244"/>
              <a:ext cx="438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4" name="Freeform 24"/>
            <p:cNvSpPr>
              <a:spLocks/>
            </p:cNvSpPr>
            <p:nvPr/>
          </p:nvSpPr>
          <p:spPr bwMode="auto">
            <a:xfrm>
              <a:off x="1590" y="2023"/>
              <a:ext cx="121" cy="103"/>
            </a:xfrm>
            <a:custGeom>
              <a:avLst/>
              <a:gdLst>
                <a:gd name="T0" fmla="*/ 120 w 121"/>
                <a:gd name="T1" fmla="*/ 53 h 103"/>
                <a:gd name="T2" fmla="*/ 116 w 121"/>
                <a:gd name="T3" fmla="*/ 32 h 103"/>
                <a:gd name="T4" fmla="*/ 104 w 121"/>
                <a:gd name="T5" fmla="*/ 16 h 103"/>
                <a:gd name="T6" fmla="*/ 85 w 121"/>
                <a:gd name="T7" fmla="*/ 4 h 103"/>
                <a:gd name="T8" fmla="*/ 62 w 121"/>
                <a:gd name="T9" fmla="*/ 0 h 103"/>
                <a:gd name="T10" fmla="*/ 38 w 121"/>
                <a:gd name="T11" fmla="*/ 3 h 103"/>
                <a:gd name="T12" fmla="*/ 19 w 121"/>
                <a:gd name="T13" fmla="*/ 14 h 103"/>
                <a:gd name="T14" fmla="*/ 6 w 121"/>
                <a:gd name="T15" fmla="*/ 29 h 103"/>
                <a:gd name="T16" fmla="*/ 0 w 121"/>
                <a:gd name="T17" fmla="*/ 49 h 103"/>
                <a:gd name="T18" fmla="*/ 4 w 121"/>
                <a:gd name="T19" fmla="*/ 69 h 103"/>
                <a:gd name="T20" fmla="*/ 17 w 121"/>
                <a:gd name="T21" fmla="*/ 86 h 103"/>
                <a:gd name="T22" fmla="*/ 35 w 121"/>
                <a:gd name="T23" fmla="*/ 97 h 103"/>
                <a:gd name="T24" fmla="*/ 58 w 121"/>
                <a:gd name="T25" fmla="*/ 102 h 103"/>
                <a:gd name="T26" fmla="*/ 82 w 121"/>
                <a:gd name="T27" fmla="*/ 98 h 103"/>
                <a:gd name="T28" fmla="*/ 101 w 121"/>
                <a:gd name="T29" fmla="*/ 88 h 103"/>
                <a:gd name="T30" fmla="*/ 115 w 121"/>
                <a:gd name="T31" fmla="*/ 72 h 103"/>
                <a:gd name="T32" fmla="*/ 120 w 121"/>
                <a:gd name="T33" fmla="*/ 53 h 1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03"/>
                <a:gd name="T53" fmla="*/ 121 w 121"/>
                <a:gd name="T54" fmla="*/ 103 h 1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03">
                  <a:moveTo>
                    <a:pt x="120" y="53"/>
                  </a:moveTo>
                  <a:lnTo>
                    <a:pt x="116" y="32"/>
                  </a:lnTo>
                  <a:lnTo>
                    <a:pt x="104" y="16"/>
                  </a:lnTo>
                  <a:lnTo>
                    <a:pt x="85" y="4"/>
                  </a:lnTo>
                  <a:lnTo>
                    <a:pt x="62" y="0"/>
                  </a:lnTo>
                  <a:lnTo>
                    <a:pt x="38" y="3"/>
                  </a:lnTo>
                  <a:lnTo>
                    <a:pt x="19" y="14"/>
                  </a:lnTo>
                  <a:lnTo>
                    <a:pt x="6" y="29"/>
                  </a:lnTo>
                  <a:lnTo>
                    <a:pt x="0" y="49"/>
                  </a:lnTo>
                  <a:lnTo>
                    <a:pt x="4" y="69"/>
                  </a:lnTo>
                  <a:lnTo>
                    <a:pt x="17" y="86"/>
                  </a:lnTo>
                  <a:lnTo>
                    <a:pt x="35" y="97"/>
                  </a:lnTo>
                  <a:lnTo>
                    <a:pt x="58" y="102"/>
                  </a:lnTo>
                  <a:lnTo>
                    <a:pt x="82" y="98"/>
                  </a:lnTo>
                  <a:lnTo>
                    <a:pt x="101" y="88"/>
                  </a:lnTo>
                  <a:lnTo>
                    <a:pt x="115" y="72"/>
                  </a:lnTo>
                  <a:lnTo>
                    <a:pt x="120" y="53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5" name="Freeform 25"/>
            <p:cNvSpPr>
              <a:spLocks/>
            </p:cNvSpPr>
            <p:nvPr/>
          </p:nvSpPr>
          <p:spPr bwMode="auto">
            <a:xfrm>
              <a:off x="2165" y="2103"/>
              <a:ext cx="453" cy="140"/>
            </a:xfrm>
            <a:custGeom>
              <a:avLst/>
              <a:gdLst>
                <a:gd name="T0" fmla="*/ 13 w 453"/>
                <a:gd name="T1" fmla="*/ 6 h 140"/>
                <a:gd name="T2" fmla="*/ 57 w 453"/>
                <a:gd name="T3" fmla="*/ 17 h 140"/>
                <a:gd name="T4" fmla="*/ 100 w 453"/>
                <a:gd name="T5" fmla="*/ 24 h 140"/>
                <a:gd name="T6" fmla="*/ 141 w 453"/>
                <a:gd name="T7" fmla="*/ 28 h 140"/>
                <a:gd name="T8" fmla="*/ 180 w 453"/>
                <a:gd name="T9" fmla="*/ 29 h 140"/>
                <a:gd name="T10" fmla="*/ 250 w 453"/>
                <a:gd name="T11" fmla="*/ 26 h 140"/>
                <a:gd name="T12" fmla="*/ 310 w 453"/>
                <a:gd name="T13" fmla="*/ 19 h 140"/>
                <a:gd name="T14" fmla="*/ 361 w 453"/>
                <a:gd name="T15" fmla="*/ 13 h 140"/>
                <a:gd name="T16" fmla="*/ 402 w 453"/>
                <a:gd name="T17" fmla="*/ 12 h 140"/>
                <a:gd name="T18" fmla="*/ 432 w 453"/>
                <a:gd name="T19" fmla="*/ 20 h 140"/>
                <a:gd name="T20" fmla="*/ 451 w 453"/>
                <a:gd name="T21" fmla="*/ 42 h 140"/>
                <a:gd name="T22" fmla="*/ 452 w 453"/>
                <a:gd name="T23" fmla="*/ 60 h 140"/>
                <a:gd name="T24" fmla="*/ 444 w 453"/>
                <a:gd name="T25" fmla="*/ 79 h 140"/>
                <a:gd name="T26" fmla="*/ 427 w 453"/>
                <a:gd name="T27" fmla="*/ 96 h 140"/>
                <a:gd name="T28" fmla="*/ 402 w 453"/>
                <a:gd name="T29" fmla="*/ 113 h 140"/>
                <a:gd name="T30" fmla="*/ 369 w 453"/>
                <a:gd name="T31" fmla="*/ 126 h 140"/>
                <a:gd name="T32" fmla="*/ 330 w 453"/>
                <a:gd name="T33" fmla="*/ 135 h 140"/>
                <a:gd name="T34" fmla="*/ 287 w 453"/>
                <a:gd name="T35" fmla="*/ 139 h 140"/>
                <a:gd name="T36" fmla="*/ 239 w 453"/>
                <a:gd name="T37" fmla="*/ 137 h 140"/>
                <a:gd name="T38" fmla="*/ 194 w 453"/>
                <a:gd name="T39" fmla="*/ 127 h 140"/>
                <a:gd name="T40" fmla="*/ 151 w 453"/>
                <a:gd name="T41" fmla="*/ 111 h 140"/>
                <a:gd name="T42" fmla="*/ 111 w 453"/>
                <a:gd name="T43" fmla="*/ 90 h 140"/>
                <a:gd name="T44" fmla="*/ 75 w 453"/>
                <a:gd name="T45" fmla="*/ 67 h 140"/>
                <a:gd name="T46" fmla="*/ 44 w 453"/>
                <a:gd name="T47" fmla="*/ 45 h 140"/>
                <a:gd name="T48" fmla="*/ 20 w 453"/>
                <a:gd name="T49" fmla="*/ 24 h 140"/>
                <a:gd name="T50" fmla="*/ 0 w 453"/>
                <a:gd name="T51" fmla="*/ 0 h 140"/>
                <a:gd name="T52" fmla="*/ 13 w 453"/>
                <a:gd name="T53" fmla="*/ 6 h 1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3"/>
                <a:gd name="T82" fmla="*/ 0 h 140"/>
                <a:gd name="T83" fmla="*/ 453 w 453"/>
                <a:gd name="T84" fmla="*/ 140 h 1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3" h="140">
                  <a:moveTo>
                    <a:pt x="13" y="6"/>
                  </a:moveTo>
                  <a:lnTo>
                    <a:pt x="57" y="17"/>
                  </a:lnTo>
                  <a:lnTo>
                    <a:pt x="100" y="24"/>
                  </a:lnTo>
                  <a:lnTo>
                    <a:pt x="141" y="28"/>
                  </a:lnTo>
                  <a:lnTo>
                    <a:pt x="180" y="29"/>
                  </a:lnTo>
                  <a:lnTo>
                    <a:pt x="250" y="26"/>
                  </a:lnTo>
                  <a:lnTo>
                    <a:pt x="310" y="19"/>
                  </a:lnTo>
                  <a:lnTo>
                    <a:pt x="361" y="13"/>
                  </a:lnTo>
                  <a:lnTo>
                    <a:pt x="402" y="12"/>
                  </a:lnTo>
                  <a:lnTo>
                    <a:pt x="432" y="20"/>
                  </a:lnTo>
                  <a:lnTo>
                    <a:pt x="451" y="42"/>
                  </a:lnTo>
                  <a:lnTo>
                    <a:pt x="452" y="60"/>
                  </a:lnTo>
                  <a:lnTo>
                    <a:pt x="444" y="79"/>
                  </a:lnTo>
                  <a:lnTo>
                    <a:pt x="427" y="96"/>
                  </a:lnTo>
                  <a:lnTo>
                    <a:pt x="402" y="113"/>
                  </a:lnTo>
                  <a:lnTo>
                    <a:pt x="369" y="126"/>
                  </a:lnTo>
                  <a:lnTo>
                    <a:pt x="330" y="135"/>
                  </a:lnTo>
                  <a:lnTo>
                    <a:pt x="287" y="139"/>
                  </a:lnTo>
                  <a:lnTo>
                    <a:pt x="239" y="137"/>
                  </a:lnTo>
                  <a:lnTo>
                    <a:pt x="194" y="127"/>
                  </a:lnTo>
                  <a:lnTo>
                    <a:pt x="151" y="111"/>
                  </a:lnTo>
                  <a:lnTo>
                    <a:pt x="111" y="90"/>
                  </a:lnTo>
                  <a:lnTo>
                    <a:pt x="75" y="67"/>
                  </a:lnTo>
                  <a:lnTo>
                    <a:pt x="44" y="45"/>
                  </a:lnTo>
                  <a:lnTo>
                    <a:pt x="20" y="24"/>
                  </a:lnTo>
                  <a:lnTo>
                    <a:pt x="0" y="0"/>
                  </a:lnTo>
                  <a:lnTo>
                    <a:pt x="13" y="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54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33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GB" sz="2400">
                <a:latin typeface="Times New Roman" pitchFamily="18" charset="0"/>
              </a:rPr>
              <a:t>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69950" y="2776538"/>
            <a:ext cx="7305675" cy="644525"/>
            <a:chOff x="548" y="1749"/>
            <a:chExt cx="4602" cy="406"/>
          </a:xfrm>
        </p:grpSpPr>
        <p:sp>
          <p:nvSpPr>
            <p:cNvPr id="67588" name="Freeform 4"/>
            <p:cNvSpPr>
              <a:spLocks/>
            </p:cNvSpPr>
            <p:nvPr/>
          </p:nvSpPr>
          <p:spPr bwMode="auto">
            <a:xfrm>
              <a:off x="3543" y="1858"/>
              <a:ext cx="989" cy="297"/>
            </a:xfrm>
            <a:custGeom>
              <a:avLst/>
              <a:gdLst>
                <a:gd name="T0" fmla="*/ 988 w 989"/>
                <a:gd name="T1" fmla="*/ 148 h 297"/>
                <a:gd name="T2" fmla="*/ 978 w 989"/>
                <a:gd name="T3" fmla="*/ 118 h 297"/>
                <a:gd name="T4" fmla="*/ 949 w 989"/>
                <a:gd name="T5" fmla="*/ 90 h 297"/>
                <a:gd name="T6" fmla="*/ 903 w 989"/>
                <a:gd name="T7" fmla="*/ 65 h 297"/>
                <a:gd name="T8" fmla="*/ 843 w 989"/>
                <a:gd name="T9" fmla="*/ 43 h 297"/>
                <a:gd name="T10" fmla="*/ 770 w 989"/>
                <a:gd name="T11" fmla="*/ 25 h 297"/>
                <a:gd name="T12" fmla="*/ 686 w 989"/>
                <a:gd name="T13" fmla="*/ 12 h 297"/>
                <a:gd name="T14" fmla="*/ 593 w 989"/>
                <a:gd name="T15" fmla="*/ 3 h 297"/>
                <a:gd name="T16" fmla="*/ 494 w 989"/>
                <a:gd name="T17" fmla="*/ 0 h 297"/>
                <a:gd name="T18" fmla="*/ 394 w 989"/>
                <a:gd name="T19" fmla="*/ 3 h 297"/>
                <a:gd name="T20" fmla="*/ 301 w 989"/>
                <a:gd name="T21" fmla="*/ 12 h 297"/>
                <a:gd name="T22" fmla="*/ 217 w 989"/>
                <a:gd name="T23" fmla="*/ 25 h 297"/>
                <a:gd name="T24" fmla="*/ 144 w 989"/>
                <a:gd name="T25" fmla="*/ 43 h 297"/>
                <a:gd name="T26" fmla="*/ 84 w 989"/>
                <a:gd name="T27" fmla="*/ 65 h 297"/>
                <a:gd name="T28" fmla="*/ 38 w 989"/>
                <a:gd name="T29" fmla="*/ 90 h 297"/>
                <a:gd name="T30" fmla="*/ 10 w 989"/>
                <a:gd name="T31" fmla="*/ 118 h 297"/>
                <a:gd name="T32" fmla="*/ 0 w 989"/>
                <a:gd name="T33" fmla="*/ 148 h 297"/>
                <a:gd name="T34" fmla="*/ 10 w 989"/>
                <a:gd name="T35" fmla="*/ 178 h 297"/>
                <a:gd name="T36" fmla="*/ 38 w 989"/>
                <a:gd name="T37" fmla="*/ 205 h 297"/>
                <a:gd name="T38" fmla="*/ 84 w 989"/>
                <a:gd name="T39" fmla="*/ 230 h 297"/>
                <a:gd name="T40" fmla="*/ 144 w 989"/>
                <a:gd name="T41" fmla="*/ 252 h 297"/>
                <a:gd name="T42" fmla="*/ 217 w 989"/>
                <a:gd name="T43" fmla="*/ 271 h 297"/>
                <a:gd name="T44" fmla="*/ 301 w 989"/>
                <a:gd name="T45" fmla="*/ 284 h 297"/>
                <a:gd name="T46" fmla="*/ 394 w 989"/>
                <a:gd name="T47" fmla="*/ 293 h 297"/>
                <a:gd name="T48" fmla="*/ 494 w 989"/>
                <a:gd name="T49" fmla="*/ 296 h 297"/>
                <a:gd name="T50" fmla="*/ 593 w 989"/>
                <a:gd name="T51" fmla="*/ 293 h 297"/>
                <a:gd name="T52" fmla="*/ 686 w 989"/>
                <a:gd name="T53" fmla="*/ 284 h 297"/>
                <a:gd name="T54" fmla="*/ 770 w 989"/>
                <a:gd name="T55" fmla="*/ 271 h 297"/>
                <a:gd name="T56" fmla="*/ 843 w 989"/>
                <a:gd name="T57" fmla="*/ 252 h 297"/>
                <a:gd name="T58" fmla="*/ 903 w 989"/>
                <a:gd name="T59" fmla="*/ 230 h 297"/>
                <a:gd name="T60" fmla="*/ 949 w 989"/>
                <a:gd name="T61" fmla="*/ 205 h 297"/>
                <a:gd name="T62" fmla="*/ 978 w 989"/>
                <a:gd name="T63" fmla="*/ 178 h 297"/>
                <a:gd name="T64" fmla="*/ 988 w 989"/>
                <a:gd name="T65" fmla="*/ 148 h 2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9"/>
                <a:gd name="T100" fmla="*/ 0 h 297"/>
                <a:gd name="T101" fmla="*/ 989 w 989"/>
                <a:gd name="T102" fmla="*/ 297 h 2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9" h="297">
                  <a:moveTo>
                    <a:pt x="988" y="148"/>
                  </a:moveTo>
                  <a:lnTo>
                    <a:pt x="978" y="118"/>
                  </a:lnTo>
                  <a:lnTo>
                    <a:pt x="949" y="90"/>
                  </a:lnTo>
                  <a:lnTo>
                    <a:pt x="903" y="65"/>
                  </a:lnTo>
                  <a:lnTo>
                    <a:pt x="843" y="43"/>
                  </a:lnTo>
                  <a:lnTo>
                    <a:pt x="770" y="25"/>
                  </a:lnTo>
                  <a:lnTo>
                    <a:pt x="686" y="12"/>
                  </a:lnTo>
                  <a:lnTo>
                    <a:pt x="593" y="3"/>
                  </a:lnTo>
                  <a:lnTo>
                    <a:pt x="494" y="0"/>
                  </a:lnTo>
                  <a:lnTo>
                    <a:pt x="394" y="3"/>
                  </a:lnTo>
                  <a:lnTo>
                    <a:pt x="301" y="12"/>
                  </a:lnTo>
                  <a:lnTo>
                    <a:pt x="217" y="25"/>
                  </a:lnTo>
                  <a:lnTo>
                    <a:pt x="144" y="43"/>
                  </a:lnTo>
                  <a:lnTo>
                    <a:pt x="84" y="65"/>
                  </a:lnTo>
                  <a:lnTo>
                    <a:pt x="38" y="90"/>
                  </a:lnTo>
                  <a:lnTo>
                    <a:pt x="10" y="118"/>
                  </a:lnTo>
                  <a:lnTo>
                    <a:pt x="0" y="148"/>
                  </a:lnTo>
                  <a:lnTo>
                    <a:pt x="10" y="178"/>
                  </a:lnTo>
                  <a:lnTo>
                    <a:pt x="38" y="205"/>
                  </a:lnTo>
                  <a:lnTo>
                    <a:pt x="84" y="230"/>
                  </a:lnTo>
                  <a:lnTo>
                    <a:pt x="144" y="252"/>
                  </a:lnTo>
                  <a:lnTo>
                    <a:pt x="217" y="271"/>
                  </a:lnTo>
                  <a:lnTo>
                    <a:pt x="301" y="284"/>
                  </a:lnTo>
                  <a:lnTo>
                    <a:pt x="394" y="293"/>
                  </a:lnTo>
                  <a:lnTo>
                    <a:pt x="494" y="296"/>
                  </a:lnTo>
                  <a:lnTo>
                    <a:pt x="593" y="293"/>
                  </a:lnTo>
                  <a:lnTo>
                    <a:pt x="686" y="284"/>
                  </a:lnTo>
                  <a:lnTo>
                    <a:pt x="770" y="271"/>
                  </a:lnTo>
                  <a:lnTo>
                    <a:pt x="843" y="252"/>
                  </a:lnTo>
                  <a:lnTo>
                    <a:pt x="903" y="230"/>
                  </a:lnTo>
                  <a:lnTo>
                    <a:pt x="949" y="205"/>
                  </a:lnTo>
                  <a:lnTo>
                    <a:pt x="978" y="178"/>
                  </a:lnTo>
                  <a:lnTo>
                    <a:pt x="988" y="148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89" name="Freeform 5"/>
            <p:cNvSpPr>
              <a:spLocks/>
            </p:cNvSpPr>
            <p:nvPr/>
          </p:nvSpPr>
          <p:spPr bwMode="auto">
            <a:xfrm>
              <a:off x="2633" y="1923"/>
              <a:ext cx="123" cy="100"/>
            </a:xfrm>
            <a:custGeom>
              <a:avLst/>
              <a:gdLst>
                <a:gd name="T0" fmla="*/ 0 w 123"/>
                <a:gd name="T1" fmla="*/ 10 h 100"/>
                <a:gd name="T2" fmla="*/ 106 w 123"/>
                <a:gd name="T3" fmla="*/ 0 h 100"/>
                <a:gd name="T4" fmla="*/ 122 w 123"/>
                <a:gd name="T5" fmla="*/ 89 h 100"/>
                <a:gd name="T6" fmla="*/ 17 w 123"/>
                <a:gd name="T7" fmla="*/ 99 h 100"/>
                <a:gd name="T8" fmla="*/ 0 w 123"/>
                <a:gd name="T9" fmla="*/ 1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00"/>
                <a:gd name="T17" fmla="*/ 123 w 123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00">
                  <a:moveTo>
                    <a:pt x="0" y="10"/>
                  </a:moveTo>
                  <a:lnTo>
                    <a:pt x="106" y="0"/>
                  </a:lnTo>
                  <a:lnTo>
                    <a:pt x="122" y="89"/>
                  </a:lnTo>
                  <a:lnTo>
                    <a:pt x="17" y="99"/>
                  </a:lnTo>
                  <a:lnTo>
                    <a:pt x="0" y="1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0" name="Freeform 6"/>
            <p:cNvSpPr>
              <a:spLocks/>
            </p:cNvSpPr>
            <p:nvPr/>
          </p:nvSpPr>
          <p:spPr bwMode="auto">
            <a:xfrm>
              <a:off x="3233" y="1902"/>
              <a:ext cx="125" cy="100"/>
            </a:xfrm>
            <a:custGeom>
              <a:avLst/>
              <a:gdLst>
                <a:gd name="T0" fmla="*/ 19 w 125"/>
                <a:gd name="T1" fmla="*/ 0 h 100"/>
                <a:gd name="T2" fmla="*/ 124 w 125"/>
                <a:gd name="T3" fmla="*/ 11 h 100"/>
                <a:gd name="T4" fmla="*/ 106 w 125"/>
                <a:gd name="T5" fmla="*/ 99 h 100"/>
                <a:gd name="T6" fmla="*/ 0 w 125"/>
                <a:gd name="T7" fmla="*/ 88 h 100"/>
                <a:gd name="T8" fmla="*/ 19 w 125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00"/>
                <a:gd name="T17" fmla="*/ 125 w 125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00">
                  <a:moveTo>
                    <a:pt x="19" y="0"/>
                  </a:moveTo>
                  <a:lnTo>
                    <a:pt x="124" y="11"/>
                  </a:lnTo>
                  <a:lnTo>
                    <a:pt x="106" y="99"/>
                  </a:lnTo>
                  <a:lnTo>
                    <a:pt x="0" y="88"/>
                  </a:lnTo>
                  <a:lnTo>
                    <a:pt x="19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1" name="Freeform 7"/>
            <p:cNvSpPr>
              <a:spLocks/>
            </p:cNvSpPr>
            <p:nvPr/>
          </p:nvSpPr>
          <p:spPr bwMode="auto">
            <a:xfrm>
              <a:off x="3078" y="1873"/>
              <a:ext cx="126" cy="102"/>
            </a:xfrm>
            <a:custGeom>
              <a:avLst/>
              <a:gdLst>
                <a:gd name="T0" fmla="*/ 21 w 126"/>
                <a:gd name="T1" fmla="*/ 0 h 102"/>
                <a:gd name="T2" fmla="*/ 125 w 126"/>
                <a:gd name="T3" fmla="*/ 13 h 102"/>
                <a:gd name="T4" fmla="*/ 104 w 126"/>
                <a:gd name="T5" fmla="*/ 101 h 102"/>
                <a:gd name="T6" fmla="*/ 0 w 126"/>
                <a:gd name="T7" fmla="*/ 89 h 102"/>
                <a:gd name="T8" fmla="*/ 21 w 126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02"/>
                <a:gd name="T17" fmla="*/ 126 w 126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02">
                  <a:moveTo>
                    <a:pt x="21" y="0"/>
                  </a:moveTo>
                  <a:lnTo>
                    <a:pt x="125" y="13"/>
                  </a:lnTo>
                  <a:lnTo>
                    <a:pt x="104" y="101"/>
                  </a:lnTo>
                  <a:lnTo>
                    <a:pt x="0" y="89"/>
                  </a:lnTo>
                  <a:lnTo>
                    <a:pt x="2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2" name="Freeform 8"/>
            <p:cNvSpPr>
              <a:spLocks/>
            </p:cNvSpPr>
            <p:nvPr/>
          </p:nvSpPr>
          <p:spPr bwMode="auto">
            <a:xfrm>
              <a:off x="2779" y="1875"/>
              <a:ext cx="122" cy="99"/>
            </a:xfrm>
            <a:custGeom>
              <a:avLst/>
              <a:gdLst>
                <a:gd name="T0" fmla="*/ 0 w 122"/>
                <a:gd name="T1" fmla="*/ 9 h 99"/>
                <a:gd name="T2" fmla="*/ 105 w 122"/>
                <a:gd name="T3" fmla="*/ 0 h 99"/>
                <a:gd name="T4" fmla="*/ 121 w 122"/>
                <a:gd name="T5" fmla="*/ 89 h 99"/>
                <a:gd name="T6" fmla="*/ 16 w 122"/>
                <a:gd name="T7" fmla="*/ 98 h 99"/>
                <a:gd name="T8" fmla="*/ 0 w 122"/>
                <a:gd name="T9" fmla="*/ 9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99"/>
                <a:gd name="T17" fmla="*/ 122 w 122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99">
                  <a:moveTo>
                    <a:pt x="0" y="9"/>
                  </a:moveTo>
                  <a:lnTo>
                    <a:pt x="105" y="0"/>
                  </a:lnTo>
                  <a:lnTo>
                    <a:pt x="121" y="89"/>
                  </a:lnTo>
                  <a:lnTo>
                    <a:pt x="16" y="98"/>
                  </a:lnTo>
                  <a:lnTo>
                    <a:pt x="0" y="9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2946" y="1863"/>
              <a:ext cx="98" cy="81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auto">
            <a:xfrm>
              <a:off x="3391" y="1945"/>
              <a:ext cx="119" cy="97"/>
            </a:xfrm>
            <a:custGeom>
              <a:avLst/>
              <a:gdLst>
                <a:gd name="T0" fmla="*/ 13 w 119"/>
                <a:gd name="T1" fmla="*/ 0 h 97"/>
                <a:gd name="T2" fmla="*/ 118 w 119"/>
                <a:gd name="T3" fmla="*/ 7 h 97"/>
                <a:gd name="T4" fmla="*/ 106 w 119"/>
                <a:gd name="T5" fmla="*/ 96 h 97"/>
                <a:gd name="T6" fmla="*/ 0 w 119"/>
                <a:gd name="T7" fmla="*/ 89 h 97"/>
                <a:gd name="T8" fmla="*/ 13 w 119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97"/>
                <a:gd name="T17" fmla="*/ 119 w 11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97">
                  <a:moveTo>
                    <a:pt x="13" y="0"/>
                  </a:moveTo>
                  <a:lnTo>
                    <a:pt x="118" y="7"/>
                  </a:lnTo>
                  <a:lnTo>
                    <a:pt x="106" y="96"/>
                  </a:lnTo>
                  <a:lnTo>
                    <a:pt x="0" y="89"/>
                  </a:lnTo>
                  <a:lnTo>
                    <a:pt x="13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5" name="Freeform 11"/>
            <p:cNvSpPr>
              <a:spLocks/>
            </p:cNvSpPr>
            <p:nvPr/>
          </p:nvSpPr>
          <p:spPr bwMode="auto">
            <a:xfrm>
              <a:off x="1536" y="1941"/>
              <a:ext cx="127" cy="90"/>
            </a:xfrm>
            <a:custGeom>
              <a:avLst/>
              <a:gdLst>
                <a:gd name="T0" fmla="*/ 126 w 127"/>
                <a:gd name="T1" fmla="*/ 44 h 90"/>
                <a:gd name="T2" fmla="*/ 120 w 127"/>
                <a:gd name="T3" fmla="*/ 27 h 90"/>
                <a:gd name="T4" fmla="*/ 107 w 127"/>
                <a:gd name="T5" fmla="*/ 13 h 90"/>
                <a:gd name="T6" fmla="*/ 87 w 127"/>
                <a:gd name="T7" fmla="*/ 3 h 90"/>
                <a:gd name="T8" fmla="*/ 63 w 127"/>
                <a:gd name="T9" fmla="*/ 0 h 90"/>
                <a:gd name="T10" fmla="*/ 38 w 127"/>
                <a:gd name="T11" fmla="*/ 3 h 90"/>
                <a:gd name="T12" fmla="*/ 18 w 127"/>
                <a:gd name="T13" fmla="*/ 13 h 90"/>
                <a:gd name="T14" fmla="*/ 5 w 127"/>
                <a:gd name="T15" fmla="*/ 27 h 90"/>
                <a:gd name="T16" fmla="*/ 0 w 127"/>
                <a:gd name="T17" fmla="*/ 44 h 90"/>
                <a:gd name="T18" fmla="*/ 5 w 127"/>
                <a:gd name="T19" fmla="*/ 62 h 90"/>
                <a:gd name="T20" fmla="*/ 18 w 127"/>
                <a:gd name="T21" fmla="*/ 76 h 90"/>
                <a:gd name="T22" fmla="*/ 38 w 127"/>
                <a:gd name="T23" fmla="*/ 85 h 90"/>
                <a:gd name="T24" fmla="*/ 63 w 127"/>
                <a:gd name="T25" fmla="*/ 89 h 90"/>
                <a:gd name="T26" fmla="*/ 87 w 127"/>
                <a:gd name="T27" fmla="*/ 85 h 90"/>
                <a:gd name="T28" fmla="*/ 107 w 127"/>
                <a:gd name="T29" fmla="*/ 76 h 90"/>
                <a:gd name="T30" fmla="*/ 120 w 127"/>
                <a:gd name="T31" fmla="*/ 62 h 90"/>
                <a:gd name="T32" fmla="*/ 126 w 127"/>
                <a:gd name="T33" fmla="*/ 44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7"/>
                <a:gd name="T52" fmla="*/ 0 h 90"/>
                <a:gd name="T53" fmla="*/ 127 w 127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7" h="90">
                  <a:moveTo>
                    <a:pt x="126" y="44"/>
                  </a:moveTo>
                  <a:lnTo>
                    <a:pt x="120" y="27"/>
                  </a:lnTo>
                  <a:lnTo>
                    <a:pt x="107" y="13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38" y="3"/>
                  </a:lnTo>
                  <a:lnTo>
                    <a:pt x="18" y="13"/>
                  </a:lnTo>
                  <a:lnTo>
                    <a:pt x="5" y="27"/>
                  </a:lnTo>
                  <a:lnTo>
                    <a:pt x="0" y="44"/>
                  </a:lnTo>
                  <a:lnTo>
                    <a:pt x="5" y="62"/>
                  </a:lnTo>
                  <a:lnTo>
                    <a:pt x="18" y="76"/>
                  </a:lnTo>
                  <a:lnTo>
                    <a:pt x="38" y="85"/>
                  </a:lnTo>
                  <a:lnTo>
                    <a:pt x="63" y="89"/>
                  </a:lnTo>
                  <a:lnTo>
                    <a:pt x="87" y="85"/>
                  </a:lnTo>
                  <a:lnTo>
                    <a:pt x="107" y="76"/>
                  </a:lnTo>
                  <a:lnTo>
                    <a:pt x="120" y="62"/>
                  </a:lnTo>
                  <a:lnTo>
                    <a:pt x="126" y="44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6" name="Rectangle 12"/>
            <p:cNvSpPr>
              <a:spLocks noChangeArrowheads="1"/>
            </p:cNvSpPr>
            <p:nvPr/>
          </p:nvSpPr>
          <p:spPr bwMode="auto">
            <a:xfrm>
              <a:off x="913" y="1965"/>
              <a:ext cx="664" cy="48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7597" name="Freeform 13"/>
            <p:cNvSpPr>
              <a:spLocks/>
            </p:cNvSpPr>
            <p:nvPr/>
          </p:nvSpPr>
          <p:spPr bwMode="auto">
            <a:xfrm>
              <a:off x="3527" y="1987"/>
              <a:ext cx="119" cy="97"/>
            </a:xfrm>
            <a:custGeom>
              <a:avLst/>
              <a:gdLst>
                <a:gd name="T0" fmla="*/ 12 w 119"/>
                <a:gd name="T1" fmla="*/ 0 h 97"/>
                <a:gd name="T2" fmla="*/ 118 w 119"/>
                <a:gd name="T3" fmla="*/ 7 h 97"/>
                <a:gd name="T4" fmla="*/ 105 w 119"/>
                <a:gd name="T5" fmla="*/ 96 h 97"/>
                <a:gd name="T6" fmla="*/ 0 w 119"/>
                <a:gd name="T7" fmla="*/ 89 h 97"/>
                <a:gd name="T8" fmla="*/ 12 w 119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97"/>
                <a:gd name="T17" fmla="*/ 119 w 11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97">
                  <a:moveTo>
                    <a:pt x="12" y="0"/>
                  </a:moveTo>
                  <a:lnTo>
                    <a:pt x="118" y="7"/>
                  </a:lnTo>
                  <a:lnTo>
                    <a:pt x="105" y="96"/>
                  </a:lnTo>
                  <a:lnTo>
                    <a:pt x="0" y="89"/>
                  </a:lnTo>
                  <a:lnTo>
                    <a:pt x="12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8" name="Freeform 14"/>
            <p:cNvSpPr>
              <a:spLocks/>
            </p:cNvSpPr>
            <p:nvPr/>
          </p:nvSpPr>
          <p:spPr bwMode="auto">
            <a:xfrm>
              <a:off x="4176" y="2016"/>
              <a:ext cx="95" cy="96"/>
            </a:xfrm>
            <a:custGeom>
              <a:avLst/>
              <a:gdLst>
                <a:gd name="T0" fmla="*/ 0 w 95"/>
                <a:gd name="T1" fmla="*/ 6 h 96"/>
                <a:gd name="T2" fmla="*/ 82 w 95"/>
                <a:gd name="T3" fmla="*/ 0 h 96"/>
                <a:gd name="T4" fmla="*/ 94 w 95"/>
                <a:gd name="T5" fmla="*/ 89 h 96"/>
                <a:gd name="T6" fmla="*/ 12 w 95"/>
                <a:gd name="T7" fmla="*/ 95 h 96"/>
                <a:gd name="T8" fmla="*/ 0 w 95"/>
                <a:gd name="T9" fmla="*/ 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96"/>
                <a:gd name="T17" fmla="*/ 95 w 95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96">
                  <a:moveTo>
                    <a:pt x="0" y="6"/>
                  </a:moveTo>
                  <a:lnTo>
                    <a:pt x="82" y="0"/>
                  </a:lnTo>
                  <a:lnTo>
                    <a:pt x="94" y="89"/>
                  </a:lnTo>
                  <a:lnTo>
                    <a:pt x="12" y="95"/>
                  </a:lnTo>
                  <a:lnTo>
                    <a:pt x="0" y="6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9" name="Freeform 15"/>
            <p:cNvSpPr>
              <a:spLocks/>
            </p:cNvSpPr>
            <p:nvPr/>
          </p:nvSpPr>
          <p:spPr bwMode="auto">
            <a:xfrm>
              <a:off x="3662" y="2007"/>
              <a:ext cx="119" cy="98"/>
            </a:xfrm>
            <a:custGeom>
              <a:avLst/>
              <a:gdLst>
                <a:gd name="T0" fmla="*/ 13 w 119"/>
                <a:gd name="T1" fmla="*/ 0 h 98"/>
                <a:gd name="T2" fmla="*/ 118 w 119"/>
                <a:gd name="T3" fmla="*/ 8 h 98"/>
                <a:gd name="T4" fmla="*/ 106 w 119"/>
                <a:gd name="T5" fmla="*/ 97 h 98"/>
                <a:gd name="T6" fmla="*/ 0 w 119"/>
                <a:gd name="T7" fmla="*/ 90 h 98"/>
                <a:gd name="T8" fmla="*/ 13 w 119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98"/>
                <a:gd name="T17" fmla="*/ 119 w 119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98">
                  <a:moveTo>
                    <a:pt x="13" y="0"/>
                  </a:moveTo>
                  <a:lnTo>
                    <a:pt x="118" y="8"/>
                  </a:lnTo>
                  <a:lnTo>
                    <a:pt x="106" y="97"/>
                  </a:lnTo>
                  <a:lnTo>
                    <a:pt x="0" y="90"/>
                  </a:lnTo>
                  <a:lnTo>
                    <a:pt x="13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0" name="Freeform 16"/>
            <p:cNvSpPr>
              <a:spLocks/>
            </p:cNvSpPr>
            <p:nvPr/>
          </p:nvSpPr>
          <p:spPr bwMode="auto">
            <a:xfrm>
              <a:off x="3798" y="2035"/>
              <a:ext cx="119" cy="97"/>
            </a:xfrm>
            <a:custGeom>
              <a:avLst/>
              <a:gdLst>
                <a:gd name="T0" fmla="*/ 13 w 119"/>
                <a:gd name="T1" fmla="*/ 0 h 97"/>
                <a:gd name="T2" fmla="*/ 118 w 119"/>
                <a:gd name="T3" fmla="*/ 7 h 97"/>
                <a:gd name="T4" fmla="*/ 106 w 119"/>
                <a:gd name="T5" fmla="*/ 96 h 97"/>
                <a:gd name="T6" fmla="*/ 0 w 119"/>
                <a:gd name="T7" fmla="*/ 89 h 97"/>
                <a:gd name="T8" fmla="*/ 13 w 119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97"/>
                <a:gd name="T17" fmla="*/ 119 w 11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97">
                  <a:moveTo>
                    <a:pt x="13" y="0"/>
                  </a:moveTo>
                  <a:lnTo>
                    <a:pt x="118" y="7"/>
                  </a:lnTo>
                  <a:lnTo>
                    <a:pt x="106" y="96"/>
                  </a:lnTo>
                  <a:lnTo>
                    <a:pt x="0" y="89"/>
                  </a:lnTo>
                  <a:lnTo>
                    <a:pt x="13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1" name="Freeform 17"/>
            <p:cNvSpPr>
              <a:spLocks/>
            </p:cNvSpPr>
            <p:nvPr/>
          </p:nvSpPr>
          <p:spPr bwMode="auto">
            <a:xfrm>
              <a:off x="3949" y="2038"/>
              <a:ext cx="79" cy="91"/>
            </a:xfrm>
            <a:custGeom>
              <a:avLst/>
              <a:gdLst>
                <a:gd name="T0" fmla="*/ 1 w 79"/>
                <a:gd name="T1" fmla="*/ 0 h 91"/>
                <a:gd name="T2" fmla="*/ 78 w 79"/>
                <a:gd name="T3" fmla="*/ 0 h 91"/>
                <a:gd name="T4" fmla="*/ 77 w 79"/>
                <a:gd name="T5" fmla="*/ 90 h 91"/>
                <a:gd name="T6" fmla="*/ 0 w 79"/>
                <a:gd name="T7" fmla="*/ 89 h 91"/>
                <a:gd name="T8" fmla="*/ 1 w 7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91"/>
                <a:gd name="T17" fmla="*/ 79 w 7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91">
                  <a:moveTo>
                    <a:pt x="1" y="0"/>
                  </a:moveTo>
                  <a:lnTo>
                    <a:pt x="78" y="0"/>
                  </a:lnTo>
                  <a:lnTo>
                    <a:pt x="77" y="90"/>
                  </a:lnTo>
                  <a:lnTo>
                    <a:pt x="0" y="89"/>
                  </a:lnTo>
                  <a:lnTo>
                    <a:pt x="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2" name="Freeform 18"/>
            <p:cNvSpPr>
              <a:spLocks/>
            </p:cNvSpPr>
            <p:nvPr/>
          </p:nvSpPr>
          <p:spPr bwMode="auto">
            <a:xfrm>
              <a:off x="4054" y="2025"/>
              <a:ext cx="78" cy="92"/>
            </a:xfrm>
            <a:custGeom>
              <a:avLst/>
              <a:gdLst>
                <a:gd name="T0" fmla="*/ 0 w 78"/>
                <a:gd name="T1" fmla="*/ 1 h 92"/>
                <a:gd name="T2" fmla="*/ 73 w 78"/>
                <a:gd name="T3" fmla="*/ 0 h 92"/>
                <a:gd name="T4" fmla="*/ 77 w 78"/>
                <a:gd name="T5" fmla="*/ 89 h 92"/>
                <a:gd name="T6" fmla="*/ 4 w 78"/>
                <a:gd name="T7" fmla="*/ 91 h 92"/>
                <a:gd name="T8" fmla="*/ 0 w 78"/>
                <a:gd name="T9" fmla="*/ 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0" y="1"/>
                  </a:moveTo>
                  <a:lnTo>
                    <a:pt x="73" y="0"/>
                  </a:lnTo>
                  <a:lnTo>
                    <a:pt x="77" y="89"/>
                  </a:lnTo>
                  <a:lnTo>
                    <a:pt x="4" y="91"/>
                  </a:lnTo>
                  <a:lnTo>
                    <a:pt x="0" y="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3" name="Line 19"/>
            <p:cNvSpPr>
              <a:spLocks noChangeShapeType="1"/>
            </p:cNvSpPr>
            <p:nvPr/>
          </p:nvSpPr>
          <p:spPr bwMode="auto">
            <a:xfrm flipV="1">
              <a:off x="548" y="2134"/>
              <a:ext cx="4602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Freeform 20"/>
            <p:cNvSpPr>
              <a:spLocks/>
            </p:cNvSpPr>
            <p:nvPr/>
          </p:nvSpPr>
          <p:spPr bwMode="auto">
            <a:xfrm>
              <a:off x="4301" y="2000"/>
              <a:ext cx="122" cy="98"/>
            </a:xfrm>
            <a:custGeom>
              <a:avLst/>
              <a:gdLst>
                <a:gd name="T0" fmla="*/ 0 w 122"/>
                <a:gd name="T1" fmla="*/ 9 h 98"/>
                <a:gd name="T2" fmla="*/ 105 w 122"/>
                <a:gd name="T3" fmla="*/ 0 h 98"/>
                <a:gd name="T4" fmla="*/ 121 w 122"/>
                <a:gd name="T5" fmla="*/ 88 h 98"/>
                <a:gd name="T6" fmla="*/ 15 w 122"/>
                <a:gd name="T7" fmla="*/ 97 h 98"/>
                <a:gd name="T8" fmla="*/ 0 w 122"/>
                <a:gd name="T9" fmla="*/ 9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98"/>
                <a:gd name="T17" fmla="*/ 122 w 122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98">
                  <a:moveTo>
                    <a:pt x="0" y="9"/>
                  </a:moveTo>
                  <a:lnTo>
                    <a:pt x="105" y="0"/>
                  </a:lnTo>
                  <a:lnTo>
                    <a:pt x="121" y="88"/>
                  </a:lnTo>
                  <a:lnTo>
                    <a:pt x="15" y="97"/>
                  </a:lnTo>
                  <a:lnTo>
                    <a:pt x="0" y="9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Freeform 21"/>
            <p:cNvSpPr>
              <a:spLocks/>
            </p:cNvSpPr>
            <p:nvPr/>
          </p:nvSpPr>
          <p:spPr bwMode="auto">
            <a:xfrm>
              <a:off x="2440" y="1817"/>
              <a:ext cx="1330" cy="131"/>
            </a:xfrm>
            <a:custGeom>
              <a:avLst/>
              <a:gdLst>
                <a:gd name="T0" fmla="*/ 29 w 1330"/>
                <a:gd name="T1" fmla="*/ 125 h 131"/>
                <a:gd name="T2" fmla="*/ 149 w 1330"/>
                <a:gd name="T3" fmla="*/ 113 h 131"/>
                <a:gd name="T4" fmla="*/ 270 w 1330"/>
                <a:gd name="T5" fmla="*/ 105 h 131"/>
                <a:gd name="T6" fmla="*/ 391 w 1330"/>
                <a:gd name="T7" fmla="*/ 99 h 131"/>
                <a:gd name="T8" fmla="*/ 508 w 1330"/>
                <a:gd name="T9" fmla="*/ 95 h 131"/>
                <a:gd name="T10" fmla="*/ 623 w 1330"/>
                <a:gd name="T11" fmla="*/ 93 h 131"/>
                <a:gd name="T12" fmla="*/ 732 w 1330"/>
                <a:gd name="T13" fmla="*/ 93 h 131"/>
                <a:gd name="T14" fmla="*/ 934 w 1330"/>
                <a:gd name="T15" fmla="*/ 94 h 131"/>
                <a:gd name="T16" fmla="*/ 1103 w 1330"/>
                <a:gd name="T17" fmla="*/ 95 h 131"/>
                <a:gd name="T18" fmla="*/ 1232 w 1330"/>
                <a:gd name="T19" fmla="*/ 94 h 131"/>
                <a:gd name="T20" fmla="*/ 1310 w 1330"/>
                <a:gd name="T21" fmla="*/ 85 h 131"/>
                <a:gd name="T22" fmla="*/ 1329 w 1330"/>
                <a:gd name="T23" fmla="*/ 67 h 131"/>
                <a:gd name="T24" fmla="*/ 1302 w 1330"/>
                <a:gd name="T25" fmla="*/ 52 h 131"/>
                <a:gd name="T26" fmla="*/ 1243 w 1330"/>
                <a:gd name="T27" fmla="*/ 38 h 131"/>
                <a:gd name="T28" fmla="*/ 1155 w 1330"/>
                <a:gd name="T29" fmla="*/ 25 h 131"/>
                <a:gd name="T30" fmla="*/ 1047 w 1330"/>
                <a:gd name="T31" fmla="*/ 13 h 131"/>
                <a:gd name="T32" fmla="*/ 921 w 1330"/>
                <a:gd name="T33" fmla="*/ 5 h 131"/>
                <a:gd name="T34" fmla="*/ 783 w 1330"/>
                <a:gd name="T35" fmla="*/ 0 h 131"/>
                <a:gd name="T36" fmla="*/ 640 w 1330"/>
                <a:gd name="T37" fmla="*/ 0 h 131"/>
                <a:gd name="T38" fmla="*/ 496 w 1330"/>
                <a:gd name="T39" fmla="*/ 5 h 131"/>
                <a:gd name="T40" fmla="*/ 375 w 1330"/>
                <a:gd name="T41" fmla="*/ 15 h 131"/>
                <a:gd name="T42" fmla="*/ 270 w 1330"/>
                <a:gd name="T43" fmla="*/ 31 h 131"/>
                <a:gd name="T44" fmla="*/ 181 w 1330"/>
                <a:gd name="T45" fmla="*/ 51 h 131"/>
                <a:gd name="T46" fmla="*/ 110 w 1330"/>
                <a:gd name="T47" fmla="*/ 71 h 131"/>
                <a:gd name="T48" fmla="*/ 55 w 1330"/>
                <a:gd name="T49" fmla="*/ 92 h 131"/>
                <a:gd name="T50" fmla="*/ 18 w 1330"/>
                <a:gd name="T51" fmla="*/ 110 h 131"/>
                <a:gd name="T52" fmla="*/ 0 w 1330"/>
                <a:gd name="T53" fmla="*/ 130 h 131"/>
                <a:gd name="T54" fmla="*/ 29 w 1330"/>
                <a:gd name="T55" fmla="*/ 125 h 1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30"/>
                <a:gd name="T85" fmla="*/ 0 h 131"/>
                <a:gd name="T86" fmla="*/ 1330 w 1330"/>
                <a:gd name="T87" fmla="*/ 131 h 1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30" h="131">
                  <a:moveTo>
                    <a:pt x="29" y="125"/>
                  </a:moveTo>
                  <a:lnTo>
                    <a:pt x="149" y="113"/>
                  </a:lnTo>
                  <a:lnTo>
                    <a:pt x="270" y="105"/>
                  </a:lnTo>
                  <a:lnTo>
                    <a:pt x="391" y="99"/>
                  </a:lnTo>
                  <a:lnTo>
                    <a:pt x="508" y="95"/>
                  </a:lnTo>
                  <a:lnTo>
                    <a:pt x="623" y="93"/>
                  </a:lnTo>
                  <a:lnTo>
                    <a:pt x="732" y="93"/>
                  </a:lnTo>
                  <a:lnTo>
                    <a:pt x="934" y="94"/>
                  </a:lnTo>
                  <a:lnTo>
                    <a:pt x="1103" y="95"/>
                  </a:lnTo>
                  <a:lnTo>
                    <a:pt x="1232" y="94"/>
                  </a:lnTo>
                  <a:lnTo>
                    <a:pt x="1310" y="85"/>
                  </a:lnTo>
                  <a:lnTo>
                    <a:pt x="1329" y="67"/>
                  </a:lnTo>
                  <a:lnTo>
                    <a:pt x="1302" y="52"/>
                  </a:lnTo>
                  <a:lnTo>
                    <a:pt x="1243" y="38"/>
                  </a:lnTo>
                  <a:lnTo>
                    <a:pt x="1155" y="25"/>
                  </a:lnTo>
                  <a:lnTo>
                    <a:pt x="1047" y="13"/>
                  </a:lnTo>
                  <a:lnTo>
                    <a:pt x="921" y="5"/>
                  </a:lnTo>
                  <a:lnTo>
                    <a:pt x="783" y="0"/>
                  </a:lnTo>
                  <a:lnTo>
                    <a:pt x="640" y="0"/>
                  </a:lnTo>
                  <a:lnTo>
                    <a:pt x="496" y="5"/>
                  </a:lnTo>
                  <a:lnTo>
                    <a:pt x="375" y="15"/>
                  </a:lnTo>
                  <a:lnTo>
                    <a:pt x="270" y="31"/>
                  </a:lnTo>
                  <a:lnTo>
                    <a:pt x="181" y="51"/>
                  </a:lnTo>
                  <a:lnTo>
                    <a:pt x="110" y="71"/>
                  </a:lnTo>
                  <a:lnTo>
                    <a:pt x="55" y="92"/>
                  </a:lnTo>
                  <a:lnTo>
                    <a:pt x="18" y="110"/>
                  </a:lnTo>
                  <a:lnTo>
                    <a:pt x="0" y="130"/>
                  </a:lnTo>
                  <a:lnTo>
                    <a:pt x="29" y="125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Freeform 22"/>
            <p:cNvSpPr>
              <a:spLocks/>
            </p:cNvSpPr>
            <p:nvPr/>
          </p:nvSpPr>
          <p:spPr bwMode="auto">
            <a:xfrm>
              <a:off x="750" y="1749"/>
              <a:ext cx="234" cy="379"/>
            </a:xfrm>
            <a:custGeom>
              <a:avLst/>
              <a:gdLst>
                <a:gd name="T0" fmla="*/ 210 w 234"/>
                <a:gd name="T1" fmla="*/ 378 h 379"/>
                <a:gd name="T2" fmla="*/ 46 w 234"/>
                <a:gd name="T3" fmla="*/ 378 h 379"/>
                <a:gd name="T4" fmla="*/ 0 w 234"/>
                <a:gd name="T5" fmla="*/ 0 h 379"/>
                <a:gd name="T6" fmla="*/ 105 w 234"/>
                <a:gd name="T7" fmla="*/ 21 h 379"/>
                <a:gd name="T8" fmla="*/ 233 w 234"/>
                <a:gd name="T9" fmla="*/ 378 h 379"/>
                <a:gd name="T10" fmla="*/ 210 w 234"/>
                <a:gd name="T11" fmla="*/ 378 h 3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"/>
                <a:gd name="T19" fmla="*/ 0 h 379"/>
                <a:gd name="T20" fmla="*/ 234 w 234"/>
                <a:gd name="T21" fmla="*/ 379 h 3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" h="379">
                  <a:moveTo>
                    <a:pt x="210" y="378"/>
                  </a:moveTo>
                  <a:lnTo>
                    <a:pt x="46" y="378"/>
                  </a:lnTo>
                  <a:lnTo>
                    <a:pt x="0" y="0"/>
                  </a:lnTo>
                  <a:lnTo>
                    <a:pt x="105" y="21"/>
                  </a:lnTo>
                  <a:lnTo>
                    <a:pt x="233" y="378"/>
                  </a:lnTo>
                  <a:lnTo>
                    <a:pt x="210" y="378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Freeform 23"/>
            <p:cNvSpPr>
              <a:spLocks/>
            </p:cNvSpPr>
            <p:nvPr/>
          </p:nvSpPr>
          <p:spPr bwMode="auto">
            <a:xfrm>
              <a:off x="2314" y="1839"/>
              <a:ext cx="422" cy="262"/>
            </a:xfrm>
            <a:custGeom>
              <a:avLst/>
              <a:gdLst>
                <a:gd name="T0" fmla="*/ 352 w 422"/>
                <a:gd name="T1" fmla="*/ 261 h 262"/>
                <a:gd name="T2" fmla="*/ 0 w 422"/>
                <a:gd name="T3" fmla="*/ 221 h 262"/>
                <a:gd name="T4" fmla="*/ 21 w 422"/>
                <a:gd name="T5" fmla="*/ 41 h 262"/>
                <a:gd name="T6" fmla="*/ 421 w 422"/>
                <a:gd name="T7" fmla="*/ 0 h 262"/>
                <a:gd name="T8" fmla="*/ 371 w 422"/>
                <a:gd name="T9" fmla="*/ 252 h 262"/>
                <a:gd name="T10" fmla="*/ 381 w 422"/>
                <a:gd name="T11" fmla="*/ 242 h 262"/>
                <a:gd name="T12" fmla="*/ 383 w 422"/>
                <a:gd name="T13" fmla="*/ 231 h 262"/>
                <a:gd name="T14" fmla="*/ 352 w 422"/>
                <a:gd name="T15" fmla="*/ 261 h 2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2"/>
                <a:gd name="T25" fmla="*/ 0 h 262"/>
                <a:gd name="T26" fmla="*/ 422 w 422"/>
                <a:gd name="T27" fmla="*/ 262 h 2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2" h="262">
                  <a:moveTo>
                    <a:pt x="352" y="261"/>
                  </a:moveTo>
                  <a:lnTo>
                    <a:pt x="0" y="221"/>
                  </a:lnTo>
                  <a:lnTo>
                    <a:pt x="21" y="41"/>
                  </a:lnTo>
                  <a:lnTo>
                    <a:pt x="421" y="0"/>
                  </a:lnTo>
                  <a:lnTo>
                    <a:pt x="371" y="252"/>
                  </a:lnTo>
                  <a:lnTo>
                    <a:pt x="381" y="242"/>
                  </a:lnTo>
                  <a:lnTo>
                    <a:pt x="383" y="231"/>
                  </a:lnTo>
                  <a:lnTo>
                    <a:pt x="352" y="261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Freeform 24"/>
            <p:cNvSpPr>
              <a:spLocks/>
            </p:cNvSpPr>
            <p:nvPr/>
          </p:nvSpPr>
          <p:spPr bwMode="auto">
            <a:xfrm>
              <a:off x="2187" y="2008"/>
              <a:ext cx="471" cy="124"/>
            </a:xfrm>
            <a:custGeom>
              <a:avLst/>
              <a:gdLst>
                <a:gd name="T0" fmla="*/ 11 w 471"/>
                <a:gd name="T1" fmla="*/ 6 h 124"/>
                <a:gd name="T2" fmla="*/ 55 w 471"/>
                <a:gd name="T3" fmla="*/ 17 h 124"/>
                <a:gd name="T4" fmla="*/ 99 w 471"/>
                <a:gd name="T5" fmla="*/ 26 h 124"/>
                <a:gd name="T6" fmla="*/ 182 w 471"/>
                <a:gd name="T7" fmla="*/ 37 h 124"/>
                <a:gd name="T8" fmla="*/ 259 w 471"/>
                <a:gd name="T9" fmla="*/ 42 h 124"/>
                <a:gd name="T10" fmla="*/ 328 w 471"/>
                <a:gd name="T11" fmla="*/ 43 h 124"/>
                <a:gd name="T12" fmla="*/ 386 w 471"/>
                <a:gd name="T13" fmla="*/ 44 h 124"/>
                <a:gd name="T14" fmla="*/ 431 w 471"/>
                <a:gd name="T15" fmla="*/ 47 h 124"/>
                <a:gd name="T16" fmla="*/ 459 w 471"/>
                <a:gd name="T17" fmla="*/ 55 h 124"/>
                <a:gd name="T18" fmla="*/ 470 w 471"/>
                <a:gd name="T19" fmla="*/ 71 h 124"/>
                <a:gd name="T20" fmla="*/ 465 w 471"/>
                <a:gd name="T21" fmla="*/ 84 h 124"/>
                <a:gd name="T22" fmla="*/ 447 w 471"/>
                <a:gd name="T23" fmla="*/ 96 h 124"/>
                <a:gd name="T24" fmla="*/ 420 w 471"/>
                <a:gd name="T25" fmla="*/ 106 h 124"/>
                <a:gd name="T26" fmla="*/ 386 w 471"/>
                <a:gd name="T27" fmla="*/ 115 h 124"/>
                <a:gd name="T28" fmla="*/ 345 w 471"/>
                <a:gd name="T29" fmla="*/ 121 h 124"/>
                <a:gd name="T30" fmla="*/ 299 w 471"/>
                <a:gd name="T31" fmla="*/ 123 h 124"/>
                <a:gd name="T32" fmla="*/ 250 w 471"/>
                <a:gd name="T33" fmla="*/ 122 h 124"/>
                <a:gd name="T34" fmla="*/ 199 w 471"/>
                <a:gd name="T35" fmla="*/ 116 h 124"/>
                <a:gd name="T36" fmla="*/ 155 w 471"/>
                <a:gd name="T37" fmla="*/ 105 h 124"/>
                <a:gd name="T38" fmla="*/ 115 w 471"/>
                <a:gd name="T39" fmla="*/ 90 h 124"/>
                <a:gd name="T40" fmla="*/ 81 w 471"/>
                <a:gd name="T41" fmla="*/ 72 h 124"/>
                <a:gd name="T42" fmla="*/ 51 w 471"/>
                <a:gd name="T43" fmla="*/ 53 h 124"/>
                <a:gd name="T44" fmla="*/ 28 w 471"/>
                <a:gd name="T45" fmla="*/ 35 h 124"/>
                <a:gd name="T46" fmla="*/ 11 w 471"/>
                <a:gd name="T47" fmla="*/ 18 h 124"/>
                <a:gd name="T48" fmla="*/ 0 w 471"/>
                <a:gd name="T49" fmla="*/ 0 h 124"/>
                <a:gd name="T50" fmla="*/ 11 w 471"/>
                <a:gd name="T51" fmla="*/ 6 h 1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1"/>
                <a:gd name="T79" fmla="*/ 0 h 124"/>
                <a:gd name="T80" fmla="*/ 471 w 471"/>
                <a:gd name="T81" fmla="*/ 124 h 12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1" h="124">
                  <a:moveTo>
                    <a:pt x="11" y="6"/>
                  </a:moveTo>
                  <a:lnTo>
                    <a:pt x="55" y="17"/>
                  </a:lnTo>
                  <a:lnTo>
                    <a:pt x="99" y="26"/>
                  </a:lnTo>
                  <a:lnTo>
                    <a:pt x="182" y="37"/>
                  </a:lnTo>
                  <a:lnTo>
                    <a:pt x="259" y="42"/>
                  </a:lnTo>
                  <a:lnTo>
                    <a:pt x="328" y="43"/>
                  </a:lnTo>
                  <a:lnTo>
                    <a:pt x="386" y="44"/>
                  </a:lnTo>
                  <a:lnTo>
                    <a:pt x="431" y="47"/>
                  </a:lnTo>
                  <a:lnTo>
                    <a:pt x="459" y="55"/>
                  </a:lnTo>
                  <a:lnTo>
                    <a:pt x="470" y="71"/>
                  </a:lnTo>
                  <a:lnTo>
                    <a:pt x="465" y="84"/>
                  </a:lnTo>
                  <a:lnTo>
                    <a:pt x="447" y="96"/>
                  </a:lnTo>
                  <a:lnTo>
                    <a:pt x="420" y="106"/>
                  </a:lnTo>
                  <a:lnTo>
                    <a:pt x="386" y="115"/>
                  </a:lnTo>
                  <a:lnTo>
                    <a:pt x="345" y="121"/>
                  </a:lnTo>
                  <a:lnTo>
                    <a:pt x="299" y="123"/>
                  </a:lnTo>
                  <a:lnTo>
                    <a:pt x="250" y="122"/>
                  </a:lnTo>
                  <a:lnTo>
                    <a:pt x="199" y="116"/>
                  </a:lnTo>
                  <a:lnTo>
                    <a:pt x="155" y="105"/>
                  </a:lnTo>
                  <a:lnTo>
                    <a:pt x="115" y="90"/>
                  </a:lnTo>
                  <a:lnTo>
                    <a:pt x="81" y="72"/>
                  </a:lnTo>
                  <a:lnTo>
                    <a:pt x="51" y="53"/>
                  </a:lnTo>
                  <a:lnTo>
                    <a:pt x="28" y="35"/>
                  </a:lnTo>
                  <a:lnTo>
                    <a:pt x="11" y="18"/>
                  </a:lnTo>
                  <a:lnTo>
                    <a:pt x="0" y="0"/>
                  </a:lnTo>
                  <a:lnTo>
                    <a:pt x="11" y="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Freeform 25"/>
            <p:cNvSpPr>
              <a:spLocks/>
            </p:cNvSpPr>
            <p:nvPr/>
          </p:nvSpPr>
          <p:spPr bwMode="auto">
            <a:xfrm>
              <a:off x="2399" y="1941"/>
              <a:ext cx="126" cy="76"/>
            </a:xfrm>
            <a:custGeom>
              <a:avLst/>
              <a:gdLst>
                <a:gd name="T0" fmla="*/ 125 w 126"/>
                <a:gd name="T1" fmla="*/ 37 h 76"/>
                <a:gd name="T2" fmla="*/ 120 w 126"/>
                <a:gd name="T3" fmla="*/ 23 h 76"/>
                <a:gd name="T4" fmla="*/ 107 w 126"/>
                <a:gd name="T5" fmla="*/ 11 h 76"/>
                <a:gd name="T6" fmla="*/ 87 w 126"/>
                <a:gd name="T7" fmla="*/ 3 h 76"/>
                <a:gd name="T8" fmla="*/ 63 w 126"/>
                <a:gd name="T9" fmla="*/ 0 h 76"/>
                <a:gd name="T10" fmla="*/ 38 w 126"/>
                <a:gd name="T11" fmla="*/ 3 h 76"/>
                <a:gd name="T12" fmla="*/ 18 w 126"/>
                <a:gd name="T13" fmla="*/ 11 h 76"/>
                <a:gd name="T14" fmla="*/ 4 w 126"/>
                <a:gd name="T15" fmla="*/ 23 h 76"/>
                <a:gd name="T16" fmla="*/ 0 w 126"/>
                <a:gd name="T17" fmla="*/ 37 h 76"/>
                <a:gd name="T18" fmla="*/ 4 w 126"/>
                <a:gd name="T19" fmla="*/ 52 h 76"/>
                <a:gd name="T20" fmla="*/ 18 w 126"/>
                <a:gd name="T21" fmla="*/ 64 h 76"/>
                <a:gd name="T22" fmla="*/ 38 w 126"/>
                <a:gd name="T23" fmla="*/ 72 h 76"/>
                <a:gd name="T24" fmla="*/ 63 w 126"/>
                <a:gd name="T25" fmla="*/ 75 h 76"/>
                <a:gd name="T26" fmla="*/ 87 w 126"/>
                <a:gd name="T27" fmla="*/ 72 h 76"/>
                <a:gd name="T28" fmla="*/ 107 w 126"/>
                <a:gd name="T29" fmla="*/ 64 h 76"/>
                <a:gd name="T30" fmla="*/ 120 w 126"/>
                <a:gd name="T31" fmla="*/ 52 h 76"/>
                <a:gd name="T32" fmla="*/ 125 w 126"/>
                <a:gd name="T33" fmla="*/ 37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"/>
                <a:gd name="T52" fmla="*/ 0 h 76"/>
                <a:gd name="T53" fmla="*/ 126 w 12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" h="76">
                  <a:moveTo>
                    <a:pt x="125" y="37"/>
                  </a:moveTo>
                  <a:lnTo>
                    <a:pt x="120" y="23"/>
                  </a:lnTo>
                  <a:lnTo>
                    <a:pt x="107" y="11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38" y="3"/>
                  </a:lnTo>
                  <a:lnTo>
                    <a:pt x="18" y="11"/>
                  </a:lnTo>
                  <a:lnTo>
                    <a:pt x="4" y="23"/>
                  </a:lnTo>
                  <a:lnTo>
                    <a:pt x="0" y="37"/>
                  </a:lnTo>
                  <a:lnTo>
                    <a:pt x="4" y="52"/>
                  </a:lnTo>
                  <a:lnTo>
                    <a:pt x="18" y="64"/>
                  </a:lnTo>
                  <a:lnTo>
                    <a:pt x="38" y="72"/>
                  </a:lnTo>
                  <a:lnTo>
                    <a:pt x="63" y="75"/>
                  </a:lnTo>
                  <a:lnTo>
                    <a:pt x="87" y="72"/>
                  </a:lnTo>
                  <a:lnTo>
                    <a:pt x="107" y="64"/>
                  </a:lnTo>
                  <a:lnTo>
                    <a:pt x="120" y="52"/>
                  </a:lnTo>
                  <a:lnTo>
                    <a:pt x="125" y="37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Rectangle 26"/>
            <p:cNvSpPr>
              <a:spLocks noChangeArrowheads="1"/>
            </p:cNvSpPr>
            <p:nvPr/>
          </p:nvSpPr>
          <p:spPr bwMode="auto">
            <a:xfrm>
              <a:off x="1650" y="1959"/>
              <a:ext cx="732" cy="47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41255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33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GB" sz="2400">
                <a:latin typeface="Times New Roman" pitchFamily="18" charset="0"/>
              </a:rPr>
              <a:t>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65188" y="2771775"/>
            <a:ext cx="6959600" cy="796925"/>
            <a:chOff x="545" y="1746"/>
            <a:chExt cx="4384" cy="502"/>
          </a:xfrm>
        </p:grpSpPr>
        <p:sp>
          <p:nvSpPr>
            <p:cNvPr id="68612" name="Freeform 4"/>
            <p:cNvSpPr>
              <a:spLocks/>
            </p:cNvSpPr>
            <p:nvPr/>
          </p:nvSpPr>
          <p:spPr bwMode="auto">
            <a:xfrm>
              <a:off x="3474" y="1746"/>
              <a:ext cx="865" cy="424"/>
            </a:xfrm>
            <a:custGeom>
              <a:avLst/>
              <a:gdLst>
                <a:gd name="T0" fmla="*/ 855 w 865"/>
                <a:gd name="T1" fmla="*/ 51 h 424"/>
                <a:gd name="T2" fmla="*/ 829 w 865"/>
                <a:gd name="T3" fmla="*/ 27 h 424"/>
                <a:gd name="T4" fmla="*/ 788 w 865"/>
                <a:gd name="T5" fmla="*/ 10 h 424"/>
                <a:gd name="T6" fmla="*/ 735 w 865"/>
                <a:gd name="T7" fmla="*/ 1 h 424"/>
                <a:gd name="T8" fmla="*/ 670 w 865"/>
                <a:gd name="T9" fmla="*/ 0 h 424"/>
                <a:gd name="T10" fmla="*/ 597 w 865"/>
                <a:gd name="T11" fmla="*/ 6 h 424"/>
                <a:gd name="T12" fmla="*/ 518 w 865"/>
                <a:gd name="T13" fmla="*/ 21 h 424"/>
                <a:gd name="T14" fmla="*/ 433 w 865"/>
                <a:gd name="T15" fmla="*/ 43 h 424"/>
                <a:gd name="T16" fmla="*/ 390 w 865"/>
                <a:gd name="T17" fmla="*/ 56 h 424"/>
                <a:gd name="T18" fmla="*/ 346 w 865"/>
                <a:gd name="T19" fmla="*/ 72 h 424"/>
                <a:gd name="T20" fmla="*/ 262 w 865"/>
                <a:gd name="T21" fmla="*/ 107 h 424"/>
                <a:gd name="T22" fmla="*/ 188 w 865"/>
                <a:gd name="T23" fmla="*/ 145 h 424"/>
                <a:gd name="T24" fmla="*/ 124 w 865"/>
                <a:gd name="T25" fmla="*/ 185 h 424"/>
                <a:gd name="T26" fmla="*/ 72 w 865"/>
                <a:gd name="T27" fmla="*/ 226 h 424"/>
                <a:gd name="T28" fmla="*/ 33 w 865"/>
                <a:gd name="T29" fmla="*/ 266 h 424"/>
                <a:gd name="T30" fmla="*/ 8 w 865"/>
                <a:gd name="T31" fmla="*/ 304 h 424"/>
                <a:gd name="T32" fmla="*/ 0 w 865"/>
                <a:gd name="T33" fmla="*/ 340 h 424"/>
                <a:gd name="T34" fmla="*/ 9 w 865"/>
                <a:gd name="T35" fmla="*/ 371 h 424"/>
                <a:gd name="T36" fmla="*/ 35 w 865"/>
                <a:gd name="T37" fmla="*/ 396 h 424"/>
                <a:gd name="T38" fmla="*/ 76 w 865"/>
                <a:gd name="T39" fmla="*/ 413 h 424"/>
                <a:gd name="T40" fmla="*/ 129 w 865"/>
                <a:gd name="T41" fmla="*/ 422 h 424"/>
                <a:gd name="T42" fmla="*/ 194 w 865"/>
                <a:gd name="T43" fmla="*/ 423 h 424"/>
                <a:gd name="T44" fmla="*/ 267 w 865"/>
                <a:gd name="T45" fmla="*/ 416 h 424"/>
                <a:gd name="T46" fmla="*/ 347 w 865"/>
                <a:gd name="T47" fmla="*/ 402 h 424"/>
                <a:gd name="T48" fmla="*/ 431 w 865"/>
                <a:gd name="T49" fmla="*/ 380 h 424"/>
                <a:gd name="T50" fmla="*/ 519 w 865"/>
                <a:gd name="T51" fmla="*/ 351 h 424"/>
                <a:gd name="T52" fmla="*/ 561 w 865"/>
                <a:gd name="T53" fmla="*/ 334 h 424"/>
                <a:gd name="T54" fmla="*/ 602 w 865"/>
                <a:gd name="T55" fmla="*/ 316 h 424"/>
                <a:gd name="T56" fmla="*/ 676 w 865"/>
                <a:gd name="T57" fmla="*/ 277 h 424"/>
                <a:gd name="T58" fmla="*/ 740 w 865"/>
                <a:gd name="T59" fmla="*/ 238 h 424"/>
                <a:gd name="T60" fmla="*/ 792 w 865"/>
                <a:gd name="T61" fmla="*/ 197 h 424"/>
                <a:gd name="T62" fmla="*/ 831 w 865"/>
                <a:gd name="T63" fmla="*/ 157 h 424"/>
                <a:gd name="T64" fmla="*/ 855 w 865"/>
                <a:gd name="T65" fmla="*/ 118 h 424"/>
                <a:gd name="T66" fmla="*/ 864 w 865"/>
                <a:gd name="T67" fmla="*/ 83 h 424"/>
                <a:gd name="T68" fmla="*/ 855 w 865"/>
                <a:gd name="T69" fmla="*/ 51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5"/>
                <a:gd name="T106" fmla="*/ 0 h 424"/>
                <a:gd name="T107" fmla="*/ 865 w 865"/>
                <a:gd name="T108" fmla="*/ 424 h 4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5" h="424">
                  <a:moveTo>
                    <a:pt x="855" y="51"/>
                  </a:moveTo>
                  <a:lnTo>
                    <a:pt x="829" y="27"/>
                  </a:lnTo>
                  <a:lnTo>
                    <a:pt x="788" y="10"/>
                  </a:lnTo>
                  <a:lnTo>
                    <a:pt x="735" y="1"/>
                  </a:lnTo>
                  <a:lnTo>
                    <a:pt x="670" y="0"/>
                  </a:lnTo>
                  <a:lnTo>
                    <a:pt x="597" y="6"/>
                  </a:lnTo>
                  <a:lnTo>
                    <a:pt x="518" y="21"/>
                  </a:lnTo>
                  <a:lnTo>
                    <a:pt x="433" y="43"/>
                  </a:lnTo>
                  <a:lnTo>
                    <a:pt x="390" y="56"/>
                  </a:lnTo>
                  <a:lnTo>
                    <a:pt x="346" y="72"/>
                  </a:lnTo>
                  <a:lnTo>
                    <a:pt x="262" y="107"/>
                  </a:lnTo>
                  <a:lnTo>
                    <a:pt x="188" y="145"/>
                  </a:lnTo>
                  <a:lnTo>
                    <a:pt x="124" y="185"/>
                  </a:lnTo>
                  <a:lnTo>
                    <a:pt x="72" y="226"/>
                  </a:lnTo>
                  <a:lnTo>
                    <a:pt x="33" y="266"/>
                  </a:lnTo>
                  <a:lnTo>
                    <a:pt x="8" y="304"/>
                  </a:lnTo>
                  <a:lnTo>
                    <a:pt x="0" y="340"/>
                  </a:lnTo>
                  <a:lnTo>
                    <a:pt x="9" y="371"/>
                  </a:lnTo>
                  <a:lnTo>
                    <a:pt x="35" y="396"/>
                  </a:lnTo>
                  <a:lnTo>
                    <a:pt x="76" y="413"/>
                  </a:lnTo>
                  <a:lnTo>
                    <a:pt x="129" y="422"/>
                  </a:lnTo>
                  <a:lnTo>
                    <a:pt x="194" y="423"/>
                  </a:lnTo>
                  <a:lnTo>
                    <a:pt x="267" y="416"/>
                  </a:lnTo>
                  <a:lnTo>
                    <a:pt x="347" y="402"/>
                  </a:lnTo>
                  <a:lnTo>
                    <a:pt x="431" y="380"/>
                  </a:lnTo>
                  <a:lnTo>
                    <a:pt x="519" y="351"/>
                  </a:lnTo>
                  <a:lnTo>
                    <a:pt x="561" y="334"/>
                  </a:lnTo>
                  <a:lnTo>
                    <a:pt x="602" y="316"/>
                  </a:lnTo>
                  <a:lnTo>
                    <a:pt x="676" y="277"/>
                  </a:lnTo>
                  <a:lnTo>
                    <a:pt x="740" y="238"/>
                  </a:lnTo>
                  <a:lnTo>
                    <a:pt x="792" y="197"/>
                  </a:lnTo>
                  <a:lnTo>
                    <a:pt x="831" y="157"/>
                  </a:lnTo>
                  <a:lnTo>
                    <a:pt x="855" y="118"/>
                  </a:lnTo>
                  <a:lnTo>
                    <a:pt x="864" y="83"/>
                  </a:lnTo>
                  <a:lnTo>
                    <a:pt x="855" y="51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auto">
            <a:xfrm>
              <a:off x="2569" y="2059"/>
              <a:ext cx="117" cy="104"/>
            </a:xfrm>
            <a:custGeom>
              <a:avLst/>
              <a:gdLst>
                <a:gd name="T0" fmla="*/ 0 w 117"/>
                <a:gd name="T1" fmla="*/ 10 h 104"/>
                <a:gd name="T2" fmla="*/ 100 w 117"/>
                <a:gd name="T3" fmla="*/ 0 h 104"/>
                <a:gd name="T4" fmla="*/ 116 w 117"/>
                <a:gd name="T5" fmla="*/ 93 h 104"/>
                <a:gd name="T6" fmla="*/ 16 w 117"/>
                <a:gd name="T7" fmla="*/ 103 h 104"/>
                <a:gd name="T8" fmla="*/ 0 w 117"/>
                <a:gd name="T9" fmla="*/ 1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04"/>
                <a:gd name="T17" fmla="*/ 117 w 117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04">
                  <a:moveTo>
                    <a:pt x="0" y="10"/>
                  </a:moveTo>
                  <a:lnTo>
                    <a:pt x="100" y="0"/>
                  </a:lnTo>
                  <a:lnTo>
                    <a:pt x="116" y="93"/>
                  </a:lnTo>
                  <a:lnTo>
                    <a:pt x="16" y="103"/>
                  </a:lnTo>
                  <a:lnTo>
                    <a:pt x="0" y="1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auto">
            <a:xfrm>
              <a:off x="3104" y="2075"/>
              <a:ext cx="115" cy="103"/>
            </a:xfrm>
            <a:custGeom>
              <a:avLst/>
              <a:gdLst>
                <a:gd name="T0" fmla="*/ 14 w 115"/>
                <a:gd name="T1" fmla="*/ 0 h 103"/>
                <a:gd name="T2" fmla="*/ 114 w 115"/>
                <a:gd name="T3" fmla="*/ 9 h 103"/>
                <a:gd name="T4" fmla="*/ 100 w 115"/>
                <a:gd name="T5" fmla="*/ 102 h 103"/>
                <a:gd name="T6" fmla="*/ 0 w 115"/>
                <a:gd name="T7" fmla="*/ 93 h 103"/>
                <a:gd name="T8" fmla="*/ 14 w 115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03"/>
                <a:gd name="T17" fmla="*/ 115 w 115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03">
                  <a:moveTo>
                    <a:pt x="14" y="0"/>
                  </a:moveTo>
                  <a:lnTo>
                    <a:pt x="114" y="9"/>
                  </a:lnTo>
                  <a:lnTo>
                    <a:pt x="100" y="102"/>
                  </a:lnTo>
                  <a:lnTo>
                    <a:pt x="0" y="93"/>
                  </a:lnTo>
                  <a:lnTo>
                    <a:pt x="14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5" name="Freeform 7"/>
            <p:cNvSpPr>
              <a:spLocks/>
            </p:cNvSpPr>
            <p:nvPr/>
          </p:nvSpPr>
          <p:spPr bwMode="auto">
            <a:xfrm>
              <a:off x="2973" y="2056"/>
              <a:ext cx="103" cy="96"/>
            </a:xfrm>
            <a:custGeom>
              <a:avLst/>
              <a:gdLst>
                <a:gd name="T0" fmla="*/ 1 w 103"/>
                <a:gd name="T1" fmla="*/ 0 h 96"/>
                <a:gd name="T2" fmla="*/ 102 w 103"/>
                <a:gd name="T3" fmla="*/ 1 h 96"/>
                <a:gd name="T4" fmla="*/ 101 w 103"/>
                <a:gd name="T5" fmla="*/ 95 h 96"/>
                <a:gd name="T6" fmla="*/ 0 w 103"/>
                <a:gd name="T7" fmla="*/ 94 h 96"/>
                <a:gd name="T8" fmla="*/ 1 w 103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96"/>
                <a:gd name="T17" fmla="*/ 103 w 103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96">
                  <a:moveTo>
                    <a:pt x="1" y="0"/>
                  </a:moveTo>
                  <a:lnTo>
                    <a:pt x="102" y="1"/>
                  </a:lnTo>
                  <a:lnTo>
                    <a:pt x="101" y="95"/>
                  </a:lnTo>
                  <a:lnTo>
                    <a:pt x="0" y="94"/>
                  </a:lnTo>
                  <a:lnTo>
                    <a:pt x="1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6" name="Freeform 8"/>
            <p:cNvSpPr>
              <a:spLocks/>
            </p:cNvSpPr>
            <p:nvPr/>
          </p:nvSpPr>
          <p:spPr bwMode="auto">
            <a:xfrm>
              <a:off x="2699" y="2045"/>
              <a:ext cx="116" cy="104"/>
            </a:xfrm>
            <a:custGeom>
              <a:avLst/>
              <a:gdLst>
                <a:gd name="T0" fmla="*/ 0 w 116"/>
                <a:gd name="T1" fmla="*/ 10 h 104"/>
                <a:gd name="T2" fmla="*/ 100 w 116"/>
                <a:gd name="T3" fmla="*/ 0 h 104"/>
                <a:gd name="T4" fmla="*/ 115 w 116"/>
                <a:gd name="T5" fmla="*/ 93 h 104"/>
                <a:gd name="T6" fmla="*/ 14 w 116"/>
                <a:gd name="T7" fmla="*/ 103 h 104"/>
                <a:gd name="T8" fmla="*/ 0 w 116"/>
                <a:gd name="T9" fmla="*/ 1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104"/>
                <a:gd name="T17" fmla="*/ 116 w 116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104">
                  <a:moveTo>
                    <a:pt x="0" y="10"/>
                  </a:moveTo>
                  <a:lnTo>
                    <a:pt x="100" y="0"/>
                  </a:lnTo>
                  <a:lnTo>
                    <a:pt x="115" y="93"/>
                  </a:lnTo>
                  <a:lnTo>
                    <a:pt x="14" y="103"/>
                  </a:lnTo>
                  <a:lnTo>
                    <a:pt x="0" y="1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2857" y="2053"/>
              <a:ext cx="93" cy="86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18" name="Freeform 10"/>
            <p:cNvSpPr>
              <a:spLocks/>
            </p:cNvSpPr>
            <p:nvPr/>
          </p:nvSpPr>
          <p:spPr bwMode="auto">
            <a:xfrm>
              <a:off x="3254" y="2103"/>
              <a:ext cx="113" cy="102"/>
            </a:xfrm>
            <a:custGeom>
              <a:avLst/>
              <a:gdLst>
                <a:gd name="T0" fmla="*/ 12 w 113"/>
                <a:gd name="T1" fmla="*/ 0 h 102"/>
                <a:gd name="T2" fmla="*/ 112 w 113"/>
                <a:gd name="T3" fmla="*/ 8 h 102"/>
                <a:gd name="T4" fmla="*/ 100 w 113"/>
                <a:gd name="T5" fmla="*/ 101 h 102"/>
                <a:gd name="T6" fmla="*/ 0 w 113"/>
                <a:gd name="T7" fmla="*/ 94 h 102"/>
                <a:gd name="T8" fmla="*/ 12 w 113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02"/>
                <a:gd name="T17" fmla="*/ 113 w 113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02">
                  <a:moveTo>
                    <a:pt x="12" y="0"/>
                  </a:moveTo>
                  <a:lnTo>
                    <a:pt x="112" y="8"/>
                  </a:lnTo>
                  <a:lnTo>
                    <a:pt x="100" y="101"/>
                  </a:lnTo>
                  <a:lnTo>
                    <a:pt x="0" y="94"/>
                  </a:lnTo>
                  <a:lnTo>
                    <a:pt x="12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9" name="Freeform 11"/>
            <p:cNvSpPr>
              <a:spLocks/>
            </p:cNvSpPr>
            <p:nvPr/>
          </p:nvSpPr>
          <p:spPr bwMode="auto">
            <a:xfrm>
              <a:off x="1486" y="2041"/>
              <a:ext cx="121" cy="94"/>
            </a:xfrm>
            <a:custGeom>
              <a:avLst/>
              <a:gdLst>
                <a:gd name="T0" fmla="*/ 120 w 121"/>
                <a:gd name="T1" fmla="*/ 47 h 94"/>
                <a:gd name="T2" fmla="*/ 115 w 121"/>
                <a:gd name="T3" fmla="*/ 28 h 94"/>
                <a:gd name="T4" fmla="*/ 102 w 121"/>
                <a:gd name="T5" fmla="*/ 13 h 94"/>
                <a:gd name="T6" fmla="*/ 83 w 121"/>
                <a:gd name="T7" fmla="*/ 3 h 94"/>
                <a:gd name="T8" fmla="*/ 60 w 121"/>
                <a:gd name="T9" fmla="*/ 0 h 94"/>
                <a:gd name="T10" fmla="*/ 36 w 121"/>
                <a:gd name="T11" fmla="*/ 3 h 94"/>
                <a:gd name="T12" fmla="*/ 17 w 121"/>
                <a:gd name="T13" fmla="*/ 13 h 94"/>
                <a:gd name="T14" fmla="*/ 5 w 121"/>
                <a:gd name="T15" fmla="*/ 28 h 94"/>
                <a:gd name="T16" fmla="*/ 0 w 121"/>
                <a:gd name="T17" fmla="*/ 47 h 94"/>
                <a:gd name="T18" fmla="*/ 5 w 121"/>
                <a:gd name="T19" fmla="*/ 65 h 94"/>
                <a:gd name="T20" fmla="*/ 17 w 121"/>
                <a:gd name="T21" fmla="*/ 79 h 94"/>
                <a:gd name="T22" fmla="*/ 36 w 121"/>
                <a:gd name="T23" fmla="*/ 90 h 94"/>
                <a:gd name="T24" fmla="*/ 60 w 121"/>
                <a:gd name="T25" fmla="*/ 93 h 94"/>
                <a:gd name="T26" fmla="*/ 83 w 121"/>
                <a:gd name="T27" fmla="*/ 90 h 94"/>
                <a:gd name="T28" fmla="*/ 102 w 121"/>
                <a:gd name="T29" fmla="*/ 79 h 94"/>
                <a:gd name="T30" fmla="*/ 115 w 121"/>
                <a:gd name="T31" fmla="*/ 65 h 94"/>
                <a:gd name="T32" fmla="*/ 120 w 121"/>
                <a:gd name="T33" fmla="*/ 47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94"/>
                <a:gd name="T53" fmla="*/ 121 w 121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94">
                  <a:moveTo>
                    <a:pt x="120" y="47"/>
                  </a:moveTo>
                  <a:lnTo>
                    <a:pt x="115" y="28"/>
                  </a:lnTo>
                  <a:lnTo>
                    <a:pt x="102" y="13"/>
                  </a:lnTo>
                  <a:lnTo>
                    <a:pt x="83" y="3"/>
                  </a:lnTo>
                  <a:lnTo>
                    <a:pt x="60" y="0"/>
                  </a:lnTo>
                  <a:lnTo>
                    <a:pt x="36" y="3"/>
                  </a:lnTo>
                  <a:lnTo>
                    <a:pt x="17" y="13"/>
                  </a:lnTo>
                  <a:lnTo>
                    <a:pt x="5" y="28"/>
                  </a:lnTo>
                  <a:lnTo>
                    <a:pt x="0" y="47"/>
                  </a:lnTo>
                  <a:lnTo>
                    <a:pt x="5" y="65"/>
                  </a:lnTo>
                  <a:lnTo>
                    <a:pt x="17" y="79"/>
                  </a:lnTo>
                  <a:lnTo>
                    <a:pt x="36" y="90"/>
                  </a:lnTo>
                  <a:lnTo>
                    <a:pt x="60" y="93"/>
                  </a:lnTo>
                  <a:lnTo>
                    <a:pt x="83" y="90"/>
                  </a:lnTo>
                  <a:lnTo>
                    <a:pt x="102" y="79"/>
                  </a:lnTo>
                  <a:lnTo>
                    <a:pt x="115" y="65"/>
                  </a:lnTo>
                  <a:lnTo>
                    <a:pt x="120" y="47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Rectangle 12"/>
            <p:cNvSpPr>
              <a:spLocks noChangeArrowheads="1"/>
            </p:cNvSpPr>
            <p:nvPr/>
          </p:nvSpPr>
          <p:spPr bwMode="auto">
            <a:xfrm>
              <a:off x="893" y="2067"/>
              <a:ext cx="632" cy="49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21" name="Freeform 13"/>
            <p:cNvSpPr>
              <a:spLocks/>
            </p:cNvSpPr>
            <p:nvPr/>
          </p:nvSpPr>
          <p:spPr bwMode="auto">
            <a:xfrm>
              <a:off x="3387" y="2115"/>
              <a:ext cx="104" cy="96"/>
            </a:xfrm>
            <a:custGeom>
              <a:avLst/>
              <a:gdLst>
                <a:gd name="T0" fmla="*/ 2 w 104"/>
                <a:gd name="T1" fmla="*/ 0 h 96"/>
                <a:gd name="T2" fmla="*/ 103 w 104"/>
                <a:gd name="T3" fmla="*/ 1 h 96"/>
                <a:gd name="T4" fmla="*/ 100 w 104"/>
                <a:gd name="T5" fmla="*/ 95 h 96"/>
                <a:gd name="T6" fmla="*/ 0 w 104"/>
                <a:gd name="T7" fmla="*/ 94 h 96"/>
                <a:gd name="T8" fmla="*/ 2 w 104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96"/>
                <a:gd name="T17" fmla="*/ 104 w 10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96">
                  <a:moveTo>
                    <a:pt x="2" y="0"/>
                  </a:moveTo>
                  <a:lnTo>
                    <a:pt x="103" y="1"/>
                  </a:lnTo>
                  <a:lnTo>
                    <a:pt x="100" y="95"/>
                  </a:lnTo>
                  <a:lnTo>
                    <a:pt x="0" y="94"/>
                  </a:lnTo>
                  <a:lnTo>
                    <a:pt x="2" y="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Freeform 14"/>
            <p:cNvSpPr>
              <a:spLocks/>
            </p:cNvSpPr>
            <p:nvPr/>
          </p:nvSpPr>
          <p:spPr bwMode="auto">
            <a:xfrm>
              <a:off x="4023" y="1910"/>
              <a:ext cx="131" cy="114"/>
            </a:xfrm>
            <a:custGeom>
              <a:avLst/>
              <a:gdLst>
                <a:gd name="T0" fmla="*/ 0 w 131"/>
                <a:gd name="T1" fmla="*/ 27 h 114"/>
                <a:gd name="T2" fmla="*/ 85 w 131"/>
                <a:gd name="T3" fmla="*/ 0 h 114"/>
                <a:gd name="T4" fmla="*/ 130 w 131"/>
                <a:gd name="T5" fmla="*/ 86 h 114"/>
                <a:gd name="T6" fmla="*/ 46 w 131"/>
                <a:gd name="T7" fmla="*/ 113 h 114"/>
                <a:gd name="T8" fmla="*/ 0 w 131"/>
                <a:gd name="T9" fmla="*/ 27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14"/>
                <a:gd name="T17" fmla="*/ 131 w 131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14">
                  <a:moveTo>
                    <a:pt x="0" y="27"/>
                  </a:moveTo>
                  <a:lnTo>
                    <a:pt x="85" y="0"/>
                  </a:lnTo>
                  <a:lnTo>
                    <a:pt x="130" y="86"/>
                  </a:lnTo>
                  <a:lnTo>
                    <a:pt x="46" y="113"/>
                  </a:lnTo>
                  <a:lnTo>
                    <a:pt x="0" y="27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Freeform 15"/>
            <p:cNvSpPr>
              <a:spLocks/>
            </p:cNvSpPr>
            <p:nvPr/>
          </p:nvSpPr>
          <p:spPr bwMode="auto">
            <a:xfrm>
              <a:off x="3522" y="2075"/>
              <a:ext cx="114" cy="103"/>
            </a:xfrm>
            <a:custGeom>
              <a:avLst/>
              <a:gdLst>
                <a:gd name="T0" fmla="*/ 0 w 114"/>
                <a:gd name="T1" fmla="*/ 9 h 103"/>
                <a:gd name="T2" fmla="*/ 100 w 114"/>
                <a:gd name="T3" fmla="*/ 0 h 103"/>
                <a:gd name="T4" fmla="*/ 113 w 114"/>
                <a:gd name="T5" fmla="*/ 93 h 103"/>
                <a:gd name="T6" fmla="*/ 13 w 114"/>
                <a:gd name="T7" fmla="*/ 102 h 103"/>
                <a:gd name="T8" fmla="*/ 0 w 114"/>
                <a:gd name="T9" fmla="*/ 9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3"/>
                <a:gd name="T17" fmla="*/ 114 w 11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3">
                  <a:moveTo>
                    <a:pt x="0" y="9"/>
                  </a:moveTo>
                  <a:lnTo>
                    <a:pt x="100" y="0"/>
                  </a:lnTo>
                  <a:lnTo>
                    <a:pt x="113" y="93"/>
                  </a:lnTo>
                  <a:lnTo>
                    <a:pt x="13" y="102"/>
                  </a:lnTo>
                  <a:lnTo>
                    <a:pt x="0" y="9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Freeform 16"/>
            <p:cNvSpPr>
              <a:spLocks/>
            </p:cNvSpPr>
            <p:nvPr/>
          </p:nvSpPr>
          <p:spPr bwMode="auto">
            <a:xfrm>
              <a:off x="3660" y="2044"/>
              <a:ext cx="120" cy="106"/>
            </a:xfrm>
            <a:custGeom>
              <a:avLst/>
              <a:gdLst>
                <a:gd name="T0" fmla="*/ 0 w 120"/>
                <a:gd name="T1" fmla="*/ 13 h 106"/>
                <a:gd name="T2" fmla="*/ 100 w 120"/>
                <a:gd name="T3" fmla="*/ 0 h 106"/>
                <a:gd name="T4" fmla="*/ 119 w 120"/>
                <a:gd name="T5" fmla="*/ 92 h 106"/>
                <a:gd name="T6" fmla="*/ 20 w 120"/>
                <a:gd name="T7" fmla="*/ 105 h 106"/>
                <a:gd name="T8" fmla="*/ 0 w 120"/>
                <a:gd name="T9" fmla="*/ 13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06"/>
                <a:gd name="T17" fmla="*/ 120 w 120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06">
                  <a:moveTo>
                    <a:pt x="0" y="13"/>
                  </a:moveTo>
                  <a:lnTo>
                    <a:pt x="100" y="0"/>
                  </a:lnTo>
                  <a:lnTo>
                    <a:pt x="119" y="92"/>
                  </a:lnTo>
                  <a:lnTo>
                    <a:pt x="20" y="105"/>
                  </a:lnTo>
                  <a:lnTo>
                    <a:pt x="0" y="13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auto">
            <a:xfrm>
              <a:off x="3772" y="2013"/>
              <a:ext cx="124" cy="111"/>
            </a:xfrm>
            <a:custGeom>
              <a:avLst/>
              <a:gdLst>
                <a:gd name="T0" fmla="*/ 0 w 124"/>
                <a:gd name="T1" fmla="*/ 20 h 111"/>
                <a:gd name="T2" fmla="*/ 89 w 124"/>
                <a:gd name="T3" fmla="*/ 0 h 111"/>
                <a:gd name="T4" fmla="*/ 123 w 124"/>
                <a:gd name="T5" fmla="*/ 90 h 111"/>
                <a:gd name="T6" fmla="*/ 33 w 124"/>
                <a:gd name="T7" fmla="*/ 110 h 111"/>
                <a:gd name="T8" fmla="*/ 0 w 124"/>
                <a:gd name="T9" fmla="*/ 2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11"/>
                <a:gd name="T17" fmla="*/ 124 w 124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11">
                  <a:moveTo>
                    <a:pt x="0" y="20"/>
                  </a:moveTo>
                  <a:lnTo>
                    <a:pt x="89" y="0"/>
                  </a:lnTo>
                  <a:lnTo>
                    <a:pt x="123" y="90"/>
                  </a:lnTo>
                  <a:lnTo>
                    <a:pt x="33" y="110"/>
                  </a:lnTo>
                  <a:lnTo>
                    <a:pt x="0" y="2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Freeform 18"/>
            <p:cNvSpPr>
              <a:spLocks/>
            </p:cNvSpPr>
            <p:nvPr/>
          </p:nvSpPr>
          <p:spPr bwMode="auto">
            <a:xfrm>
              <a:off x="3901" y="1963"/>
              <a:ext cx="121" cy="111"/>
            </a:xfrm>
            <a:custGeom>
              <a:avLst/>
              <a:gdLst>
                <a:gd name="T0" fmla="*/ 0 w 121"/>
                <a:gd name="T1" fmla="*/ 19 h 111"/>
                <a:gd name="T2" fmla="*/ 88 w 121"/>
                <a:gd name="T3" fmla="*/ 0 h 111"/>
                <a:gd name="T4" fmla="*/ 120 w 121"/>
                <a:gd name="T5" fmla="*/ 91 h 111"/>
                <a:gd name="T6" fmla="*/ 33 w 121"/>
                <a:gd name="T7" fmla="*/ 110 h 111"/>
                <a:gd name="T8" fmla="*/ 0 w 121"/>
                <a:gd name="T9" fmla="*/ 19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111"/>
                <a:gd name="T17" fmla="*/ 121 w 121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111">
                  <a:moveTo>
                    <a:pt x="0" y="19"/>
                  </a:moveTo>
                  <a:lnTo>
                    <a:pt x="88" y="0"/>
                  </a:lnTo>
                  <a:lnTo>
                    <a:pt x="120" y="91"/>
                  </a:lnTo>
                  <a:lnTo>
                    <a:pt x="33" y="110"/>
                  </a:lnTo>
                  <a:lnTo>
                    <a:pt x="0" y="19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Line 19"/>
            <p:cNvSpPr>
              <a:spLocks noChangeShapeType="1"/>
            </p:cNvSpPr>
            <p:nvPr/>
          </p:nvSpPr>
          <p:spPr bwMode="auto">
            <a:xfrm flipV="1">
              <a:off x="545" y="2244"/>
              <a:ext cx="438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auto">
            <a:xfrm>
              <a:off x="4131" y="1849"/>
              <a:ext cx="127" cy="113"/>
            </a:xfrm>
            <a:custGeom>
              <a:avLst/>
              <a:gdLst>
                <a:gd name="T0" fmla="*/ 0 w 127"/>
                <a:gd name="T1" fmla="*/ 28 h 113"/>
                <a:gd name="T2" fmla="*/ 74 w 127"/>
                <a:gd name="T3" fmla="*/ 0 h 113"/>
                <a:gd name="T4" fmla="*/ 126 w 127"/>
                <a:gd name="T5" fmla="*/ 84 h 113"/>
                <a:gd name="T6" fmla="*/ 52 w 127"/>
                <a:gd name="T7" fmla="*/ 112 h 113"/>
                <a:gd name="T8" fmla="*/ 0 w 127"/>
                <a:gd name="T9" fmla="*/ 28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13"/>
                <a:gd name="T17" fmla="*/ 127 w 127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13">
                  <a:moveTo>
                    <a:pt x="0" y="28"/>
                  </a:moveTo>
                  <a:lnTo>
                    <a:pt x="74" y="0"/>
                  </a:lnTo>
                  <a:lnTo>
                    <a:pt x="126" y="84"/>
                  </a:lnTo>
                  <a:lnTo>
                    <a:pt x="52" y="112"/>
                  </a:lnTo>
                  <a:lnTo>
                    <a:pt x="0" y="28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auto">
            <a:xfrm>
              <a:off x="737" y="1839"/>
              <a:ext cx="223" cy="398"/>
            </a:xfrm>
            <a:custGeom>
              <a:avLst/>
              <a:gdLst>
                <a:gd name="T0" fmla="*/ 200 w 223"/>
                <a:gd name="T1" fmla="*/ 397 h 398"/>
                <a:gd name="T2" fmla="*/ 44 w 223"/>
                <a:gd name="T3" fmla="*/ 397 h 398"/>
                <a:gd name="T4" fmla="*/ 0 w 223"/>
                <a:gd name="T5" fmla="*/ 0 h 398"/>
                <a:gd name="T6" fmla="*/ 100 w 223"/>
                <a:gd name="T7" fmla="*/ 23 h 398"/>
                <a:gd name="T8" fmla="*/ 222 w 223"/>
                <a:gd name="T9" fmla="*/ 397 h 398"/>
                <a:gd name="T10" fmla="*/ 200 w 223"/>
                <a:gd name="T11" fmla="*/ 397 h 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398"/>
                <a:gd name="T20" fmla="*/ 223 w 223"/>
                <a:gd name="T21" fmla="*/ 398 h 3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398">
                  <a:moveTo>
                    <a:pt x="200" y="397"/>
                  </a:moveTo>
                  <a:lnTo>
                    <a:pt x="44" y="397"/>
                  </a:lnTo>
                  <a:lnTo>
                    <a:pt x="0" y="0"/>
                  </a:lnTo>
                  <a:lnTo>
                    <a:pt x="100" y="23"/>
                  </a:lnTo>
                  <a:lnTo>
                    <a:pt x="222" y="397"/>
                  </a:lnTo>
                  <a:lnTo>
                    <a:pt x="200" y="397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Freeform 22"/>
            <p:cNvSpPr>
              <a:spLocks/>
            </p:cNvSpPr>
            <p:nvPr/>
          </p:nvSpPr>
          <p:spPr bwMode="auto">
            <a:xfrm>
              <a:off x="2374" y="1903"/>
              <a:ext cx="1218" cy="116"/>
            </a:xfrm>
            <a:custGeom>
              <a:avLst/>
              <a:gdLst>
                <a:gd name="T0" fmla="*/ 0 w 1218"/>
                <a:gd name="T1" fmla="*/ 88 h 116"/>
                <a:gd name="T2" fmla="*/ 25 w 1218"/>
                <a:gd name="T3" fmla="*/ 79 h 116"/>
                <a:gd name="T4" fmla="*/ 97 w 1218"/>
                <a:gd name="T5" fmla="*/ 63 h 116"/>
                <a:gd name="T6" fmla="*/ 149 w 1218"/>
                <a:gd name="T7" fmla="*/ 54 h 116"/>
                <a:gd name="T8" fmla="*/ 209 w 1218"/>
                <a:gd name="T9" fmla="*/ 44 h 116"/>
                <a:gd name="T10" fmla="*/ 278 w 1218"/>
                <a:gd name="T11" fmla="*/ 34 h 116"/>
                <a:gd name="T12" fmla="*/ 355 w 1218"/>
                <a:gd name="T13" fmla="*/ 25 h 116"/>
                <a:gd name="T14" fmla="*/ 438 w 1218"/>
                <a:gd name="T15" fmla="*/ 16 h 116"/>
                <a:gd name="T16" fmla="*/ 527 w 1218"/>
                <a:gd name="T17" fmla="*/ 9 h 116"/>
                <a:gd name="T18" fmla="*/ 621 w 1218"/>
                <a:gd name="T19" fmla="*/ 4 h 116"/>
                <a:gd name="T20" fmla="*/ 720 w 1218"/>
                <a:gd name="T21" fmla="*/ 1 h 116"/>
                <a:gd name="T22" fmla="*/ 821 w 1218"/>
                <a:gd name="T23" fmla="*/ 0 h 116"/>
                <a:gd name="T24" fmla="*/ 926 w 1218"/>
                <a:gd name="T25" fmla="*/ 2 h 116"/>
                <a:gd name="T26" fmla="*/ 1032 w 1218"/>
                <a:gd name="T27" fmla="*/ 8 h 116"/>
                <a:gd name="T28" fmla="*/ 1138 w 1218"/>
                <a:gd name="T29" fmla="*/ 17 h 116"/>
                <a:gd name="T30" fmla="*/ 1172 w 1218"/>
                <a:gd name="T31" fmla="*/ 22 h 116"/>
                <a:gd name="T32" fmla="*/ 1198 w 1218"/>
                <a:gd name="T33" fmla="*/ 28 h 116"/>
                <a:gd name="T34" fmla="*/ 1214 w 1218"/>
                <a:gd name="T35" fmla="*/ 35 h 116"/>
                <a:gd name="T36" fmla="*/ 1217 w 1218"/>
                <a:gd name="T37" fmla="*/ 42 h 116"/>
                <a:gd name="T38" fmla="*/ 1207 w 1218"/>
                <a:gd name="T39" fmla="*/ 53 h 116"/>
                <a:gd name="T40" fmla="*/ 1191 w 1218"/>
                <a:gd name="T41" fmla="*/ 63 h 116"/>
                <a:gd name="T42" fmla="*/ 1143 w 1218"/>
                <a:gd name="T43" fmla="*/ 79 h 116"/>
                <a:gd name="T44" fmla="*/ 1076 w 1218"/>
                <a:gd name="T45" fmla="*/ 92 h 116"/>
                <a:gd name="T46" fmla="*/ 995 w 1218"/>
                <a:gd name="T47" fmla="*/ 102 h 116"/>
                <a:gd name="T48" fmla="*/ 901 w 1218"/>
                <a:gd name="T49" fmla="*/ 109 h 116"/>
                <a:gd name="T50" fmla="*/ 798 w 1218"/>
                <a:gd name="T51" fmla="*/ 113 h 116"/>
                <a:gd name="T52" fmla="*/ 690 w 1218"/>
                <a:gd name="T53" fmla="*/ 115 h 116"/>
                <a:gd name="T54" fmla="*/ 580 w 1218"/>
                <a:gd name="T55" fmla="*/ 115 h 116"/>
                <a:gd name="T56" fmla="*/ 471 w 1218"/>
                <a:gd name="T57" fmla="*/ 114 h 116"/>
                <a:gd name="T58" fmla="*/ 365 w 1218"/>
                <a:gd name="T59" fmla="*/ 111 h 116"/>
                <a:gd name="T60" fmla="*/ 267 w 1218"/>
                <a:gd name="T61" fmla="*/ 107 h 116"/>
                <a:gd name="T62" fmla="*/ 180 w 1218"/>
                <a:gd name="T63" fmla="*/ 103 h 116"/>
                <a:gd name="T64" fmla="*/ 106 w 1218"/>
                <a:gd name="T65" fmla="*/ 99 h 116"/>
                <a:gd name="T66" fmla="*/ 49 w 1218"/>
                <a:gd name="T67" fmla="*/ 95 h 116"/>
                <a:gd name="T68" fmla="*/ 0 w 1218"/>
                <a:gd name="T69" fmla="*/ 88 h 1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18"/>
                <a:gd name="T106" fmla="*/ 0 h 116"/>
                <a:gd name="T107" fmla="*/ 1218 w 1218"/>
                <a:gd name="T108" fmla="*/ 116 h 1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18" h="116">
                  <a:moveTo>
                    <a:pt x="0" y="88"/>
                  </a:moveTo>
                  <a:lnTo>
                    <a:pt x="25" y="79"/>
                  </a:lnTo>
                  <a:lnTo>
                    <a:pt x="97" y="63"/>
                  </a:lnTo>
                  <a:lnTo>
                    <a:pt x="149" y="54"/>
                  </a:lnTo>
                  <a:lnTo>
                    <a:pt x="209" y="44"/>
                  </a:lnTo>
                  <a:lnTo>
                    <a:pt x="278" y="34"/>
                  </a:lnTo>
                  <a:lnTo>
                    <a:pt x="355" y="25"/>
                  </a:lnTo>
                  <a:lnTo>
                    <a:pt x="438" y="16"/>
                  </a:lnTo>
                  <a:lnTo>
                    <a:pt x="527" y="9"/>
                  </a:lnTo>
                  <a:lnTo>
                    <a:pt x="621" y="4"/>
                  </a:lnTo>
                  <a:lnTo>
                    <a:pt x="720" y="1"/>
                  </a:lnTo>
                  <a:lnTo>
                    <a:pt x="821" y="0"/>
                  </a:lnTo>
                  <a:lnTo>
                    <a:pt x="926" y="2"/>
                  </a:lnTo>
                  <a:lnTo>
                    <a:pt x="1032" y="8"/>
                  </a:lnTo>
                  <a:lnTo>
                    <a:pt x="1138" y="17"/>
                  </a:lnTo>
                  <a:lnTo>
                    <a:pt x="1172" y="22"/>
                  </a:lnTo>
                  <a:lnTo>
                    <a:pt x="1198" y="28"/>
                  </a:lnTo>
                  <a:lnTo>
                    <a:pt x="1214" y="35"/>
                  </a:lnTo>
                  <a:lnTo>
                    <a:pt x="1217" y="42"/>
                  </a:lnTo>
                  <a:lnTo>
                    <a:pt x="1207" y="53"/>
                  </a:lnTo>
                  <a:lnTo>
                    <a:pt x="1191" y="63"/>
                  </a:lnTo>
                  <a:lnTo>
                    <a:pt x="1143" y="79"/>
                  </a:lnTo>
                  <a:lnTo>
                    <a:pt x="1076" y="92"/>
                  </a:lnTo>
                  <a:lnTo>
                    <a:pt x="995" y="102"/>
                  </a:lnTo>
                  <a:lnTo>
                    <a:pt x="901" y="109"/>
                  </a:lnTo>
                  <a:lnTo>
                    <a:pt x="798" y="113"/>
                  </a:lnTo>
                  <a:lnTo>
                    <a:pt x="690" y="115"/>
                  </a:lnTo>
                  <a:lnTo>
                    <a:pt x="580" y="115"/>
                  </a:lnTo>
                  <a:lnTo>
                    <a:pt x="471" y="114"/>
                  </a:lnTo>
                  <a:lnTo>
                    <a:pt x="365" y="111"/>
                  </a:lnTo>
                  <a:lnTo>
                    <a:pt x="267" y="107"/>
                  </a:lnTo>
                  <a:lnTo>
                    <a:pt x="180" y="103"/>
                  </a:lnTo>
                  <a:lnTo>
                    <a:pt x="106" y="99"/>
                  </a:lnTo>
                  <a:lnTo>
                    <a:pt x="49" y="95"/>
                  </a:lnTo>
                  <a:lnTo>
                    <a:pt x="0" y="88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Freeform 23"/>
            <p:cNvSpPr>
              <a:spLocks/>
            </p:cNvSpPr>
            <p:nvPr/>
          </p:nvSpPr>
          <p:spPr bwMode="auto">
            <a:xfrm>
              <a:off x="2227" y="1934"/>
              <a:ext cx="403" cy="275"/>
            </a:xfrm>
            <a:custGeom>
              <a:avLst/>
              <a:gdLst>
                <a:gd name="T0" fmla="*/ 336 w 403"/>
                <a:gd name="T1" fmla="*/ 274 h 275"/>
                <a:gd name="T2" fmla="*/ 0 w 403"/>
                <a:gd name="T3" fmla="*/ 231 h 275"/>
                <a:gd name="T4" fmla="*/ 20 w 403"/>
                <a:gd name="T5" fmla="*/ 43 h 275"/>
                <a:gd name="T6" fmla="*/ 402 w 403"/>
                <a:gd name="T7" fmla="*/ 0 h 275"/>
                <a:gd name="T8" fmla="*/ 354 w 403"/>
                <a:gd name="T9" fmla="*/ 264 h 275"/>
                <a:gd name="T10" fmla="*/ 363 w 403"/>
                <a:gd name="T11" fmla="*/ 254 h 275"/>
                <a:gd name="T12" fmla="*/ 365 w 403"/>
                <a:gd name="T13" fmla="*/ 243 h 275"/>
                <a:gd name="T14" fmla="*/ 336 w 403"/>
                <a:gd name="T15" fmla="*/ 274 h 2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3"/>
                <a:gd name="T25" fmla="*/ 0 h 275"/>
                <a:gd name="T26" fmla="*/ 403 w 403"/>
                <a:gd name="T27" fmla="*/ 275 h 2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3" h="275">
                  <a:moveTo>
                    <a:pt x="336" y="274"/>
                  </a:moveTo>
                  <a:lnTo>
                    <a:pt x="0" y="231"/>
                  </a:lnTo>
                  <a:lnTo>
                    <a:pt x="20" y="43"/>
                  </a:lnTo>
                  <a:lnTo>
                    <a:pt x="402" y="0"/>
                  </a:lnTo>
                  <a:lnTo>
                    <a:pt x="354" y="264"/>
                  </a:lnTo>
                  <a:lnTo>
                    <a:pt x="363" y="254"/>
                  </a:lnTo>
                  <a:lnTo>
                    <a:pt x="365" y="243"/>
                  </a:lnTo>
                  <a:lnTo>
                    <a:pt x="336" y="274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Freeform 24"/>
            <p:cNvSpPr>
              <a:spLocks/>
            </p:cNvSpPr>
            <p:nvPr/>
          </p:nvSpPr>
          <p:spPr bwMode="auto">
            <a:xfrm>
              <a:off x="2106" y="2112"/>
              <a:ext cx="450" cy="129"/>
            </a:xfrm>
            <a:custGeom>
              <a:avLst/>
              <a:gdLst>
                <a:gd name="T0" fmla="*/ 11 w 450"/>
                <a:gd name="T1" fmla="*/ 5 h 129"/>
                <a:gd name="T2" fmla="*/ 53 w 450"/>
                <a:gd name="T3" fmla="*/ 17 h 129"/>
                <a:gd name="T4" fmla="*/ 94 w 450"/>
                <a:gd name="T5" fmla="*/ 26 h 129"/>
                <a:gd name="T6" fmla="*/ 174 w 450"/>
                <a:gd name="T7" fmla="*/ 38 h 129"/>
                <a:gd name="T8" fmla="*/ 248 w 450"/>
                <a:gd name="T9" fmla="*/ 43 h 129"/>
                <a:gd name="T10" fmla="*/ 313 w 450"/>
                <a:gd name="T11" fmla="*/ 44 h 129"/>
                <a:gd name="T12" fmla="*/ 368 w 450"/>
                <a:gd name="T13" fmla="*/ 45 h 129"/>
                <a:gd name="T14" fmla="*/ 411 w 450"/>
                <a:gd name="T15" fmla="*/ 48 h 129"/>
                <a:gd name="T16" fmla="*/ 438 w 450"/>
                <a:gd name="T17" fmla="*/ 57 h 129"/>
                <a:gd name="T18" fmla="*/ 449 w 450"/>
                <a:gd name="T19" fmla="*/ 74 h 129"/>
                <a:gd name="T20" fmla="*/ 443 w 450"/>
                <a:gd name="T21" fmla="*/ 87 h 129"/>
                <a:gd name="T22" fmla="*/ 427 w 450"/>
                <a:gd name="T23" fmla="*/ 100 h 129"/>
                <a:gd name="T24" fmla="*/ 401 w 450"/>
                <a:gd name="T25" fmla="*/ 111 h 129"/>
                <a:gd name="T26" fmla="*/ 368 w 450"/>
                <a:gd name="T27" fmla="*/ 120 h 129"/>
                <a:gd name="T28" fmla="*/ 329 w 450"/>
                <a:gd name="T29" fmla="*/ 126 h 129"/>
                <a:gd name="T30" fmla="*/ 285 w 450"/>
                <a:gd name="T31" fmla="*/ 128 h 129"/>
                <a:gd name="T32" fmla="*/ 239 w 450"/>
                <a:gd name="T33" fmla="*/ 127 h 129"/>
                <a:gd name="T34" fmla="*/ 191 w 450"/>
                <a:gd name="T35" fmla="*/ 121 h 129"/>
                <a:gd name="T36" fmla="*/ 148 w 450"/>
                <a:gd name="T37" fmla="*/ 109 h 129"/>
                <a:gd name="T38" fmla="*/ 110 w 450"/>
                <a:gd name="T39" fmla="*/ 93 h 129"/>
                <a:gd name="T40" fmla="*/ 77 w 450"/>
                <a:gd name="T41" fmla="*/ 74 h 129"/>
                <a:gd name="T42" fmla="*/ 49 w 450"/>
                <a:gd name="T43" fmla="*/ 55 h 129"/>
                <a:gd name="T44" fmla="*/ 27 w 450"/>
                <a:gd name="T45" fmla="*/ 36 h 129"/>
                <a:gd name="T46" fmla="*/ 11 w 450"/>
                <a:gd name="T47" fmla="*/ 19 h 129"/>
                <a:gd name="T48" fmla="*/ 0 w 450"/>
                <a:gd name="T49" fmla="*/ 0 h 129"/>
                <a:gd name="T50" fmla="*/ 11 w 450"/>
                <a:gd name="T51" fmla="*/ 5 h 1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50"/>
                <a:gd name="T79" fmla="*/ 0 h 129"/>
                <a:gd name="T80" fmla="*/ 450 w 450"/>
                <a:gd name="T81" fmla="*/ 129 h 1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50" h="129">
                  <a:moveTo>
                    <a:pt x="11" y="5"/>
                  </a:moveTo>
                  <a:lnTo>
                    <a:pt x="53" y="17"/>
                  </a:lnTo>
                  <a:lnTo>
                    <a:pt x="94" y="26"/>
                  </a:lnTo>
                  <a:lnTo>
                    <a:pt x="174" y="38"/>
                  </a:lnTo>
                  <a:lnTo>
                    <a:pt x="248" y="43"/>
                  </a:lnTo>
                  <a:lnTo>
                    <a:pt x="313" y="44"/>
                  </a:lnTo>
                  <a:lnTo>
                    <a:pt x="368" y="45"/>
                  </a:lnTo>
                  <a:lnTo>
                    <a:pt x="411" y="48"/>
                  </a:lnTo>
                  <a:lnTo>
                    <a:pt x="438" y="57"/>
                  </a:lnTo>
                  <a:lnTo>
                    <a:pt x="449" y="74"/>
                  </a:lnTo>
                  <a:lnTo>
                    <a:pt x="443" y="87"/>
                  </a:lnTo>
                  <a:lnTo>
                    <a:pt x="427" y="100"/>
                  </a:lnTo>
                  <a:lnTo>
                    <a:pt x="401" y="111"/>
                  </a:lnTo>
                  <a:lnTo>
                    <a:pt x="368" y="120"/>
                  </a:lnTo>
                  <a:lnTo>
                    <a:pt x="329" y="126"/>
                  </a:lnTo>
                  <a:lnTo>
                    <a:pt x="285" y="128"/>
                  </a:lnTo>
                  <a:lnTo>
                    <a:pt x="239" y="127"/>
                  </a:lnTo>
                  <a:lnTo>
                    <a:pt x="191" y="121"/>
                  </a:lnTo>
                  <a:lnTo>
                    <a:pt x="148" y="109"/>
                  </a:lnTo>
                  <a:lnTo>
                    <a:pt x="110" y="93"/>
                  </a:lnTo>
                  <a:lnTo>
                    <a:pt x="77" y="74"/>
                  </a:lnTo>
                  <a:lnTo>
                    <a:pt x="49" y="55"/>
                  </a:lnTo>
                  <a:lnTo>
                    <a:pt x="27" y="36"/>
                  </a:lnTo>
                  <a:lnTo>
                    <a:pt x="11" y="19"/>
                  </a:lnTo>
                  <a:lnTo>
                    <a:pt x="0" y="0"/>
                  </a:lnTo>
                  <a:lnTo>
                    <a:pt x="11" y="5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Freeform 25"/>
            <p:cNvSpPr>
              <a:spLocks/>
            </p:cNvSpPr>
            <p:nvPr/>
          </p:nvSpPr>
          <p:spPr bwMode="auto">
            <a:xfrm>
              <a:off x="2271" y="2048"/>
              <a:ext cx="121" cy="80"/>
            </a:xfrm>
            <a:custGeom>
              <a:avLst/>
              <a:gdLst>
                <a:gd name="T0" fmla="*/ 120 w 121"/>
                <a:gd name="T1" fmla="*/ 40 h 80"/>
                <a:gd name="T2" fmla="*/ 115 w 121"/>
                <a:gd name="T3" fmla="*/ 24 h 80"/>
                <a:gd name="T4" fmla="*/ 102 w 121"/>
                <a:gd name="T5" fmla="*/ 11 h 80"/>
                <a:gd name="T6" fmla="*/ 84 w 121"/>
                <a:gd name="T7" fmla="*/ 3 h 80"/>
                <a:gd name="T8" fmla="*/ 60 w 121"/>
                <a:gd name="T9" fmla="*/ 0 h 80"/>
                <a:gd name="T10" fmla="*/ 36 w 121"/>
                <a:gd name="T11" fmla="*/ 3 h 80"/>
                <a:gd name="T12" fmla="*/ 18 w 121"/>
                <a:gd name="T13" fmla="*/ 11 h 80"/>
                <a:gd name="T14" fmla="*/ 5 w 121"/>
                <a:gd name="T15" fmla="*/ 24 h 80"/>
                <a:gd name="T16" fmla="*/ 0 w 121"/>
                <a:gd name="T17" fmla="*/ 40 h 80"/>
                <a:gd name="T18" fmla="*/ 5 w 121"/>
                <a:gd name="T19" fmla="*/ 55 h 80"/>
                <a:gd name="T20" fmla="*/ 18 w 121"/>
                <a:gd name="T21" fmla="*/ 67 h 80"/>
                <a:gd name="T22" fmla="*/ 36 w 121"/>
                <a:gd name="T23" fmla="*/ 76 h 80"/>
                <a:gd name="T24" fmla="*/ 60 w 121"/>
                <a:gd name="T25" fmla="*/ 79 h 80"/>
                <a:gd name="T26" fmla="*/ 84 w 121"/>
                <a:gd name="T27" fmla="*/ 76 h 80"/>
                <a:gd name="T28" fmla="*/ 102 w 121"/>
                <a:gd name="T29" fmla="*/ 67 h 80"/>
                <a:gd name="T30" fmla="*/ 115 w 121"/>
                <a:gd name="T31" fmla="*/ 55 h 80"/>
                <a:gd name="T32" fmla="*/ 120 w 121"/>
                <a:gd name="T33" fmla="*/ 4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80"/>
                <a:gd name="T53" fmla="*/ 121 w 121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80">
                  <a:moveTo>
                    <a:pt x="120" y="40"/>
                  </a:moveTo>
                  <a:lnTo>
                    <a:pt x="115" y="24"/>
                  </a:lnTo>
                  <a:lnTo>
                    <a:pt x="102" y="11"/>
                  </a:lnTo>
                  <a:lnTo>
                    <a:pt x="84" y="3"/>
                  </a:lnTo>
                  <a:lnTo>
                    <a:pt x="60" y="0"/>
                  </a:lnTo>
                  <a:lnTo>
                    <a:pt x="36" y="3"/>
                  </a:lnTo>
                  <a:lnTo>
                    <a:pt x="18" y="11"/>
                  </a:lnTo>
                  <a:lnTo>
                    <a:pt x="5" y="24"/>
                  </a:lnTo>
                  <a:lnTo>
                    <a:pt x="0" y="40"/>
                  </a:lnTo>
                  <a:lnTo>
                    <a:pt x="5" y="55"/>
                  </a:lnTo>
                  <a:lnTo>
                    <a:pt x="18" y="67"/>
                  </a:lnTo>
                  <a:lnTo>
                    <a:pt x="36" y="76"/>
                  </a:lnTo>
                  <a:lnTo>
                    <a:pt x="60" y="79"/>
                  </a:lnTo>
                  <a:lnTo>
                    <a:pt x="84" y="76"/>
                  </a:lnTo>
                  <a:lnTo>
                    <a:pt x="102" y="67"/>
                  </a:lnTo>
                  <a:lnTo>
                    <a:pt x="115" y="55"/>
                  </a:lnTo>
                  <a:lnTo>
                    <a:pt x="120" y="40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4" name="Rectangle 26"/>
            <p:cNvSpPr>
              <a:spLocks noChangeArrowheads="1"/>
            </p:cNvSpPr>
            <p:nvPr/>
          </p:nvSpPr>
          <p:spPr bwMode="auto">
            <a:xfrm>
              <a:off x="1595" y="2067"/>
              <a:ext cx="697" cy="49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098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4240212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zis 1"/>
          <p:cNvSpPr/>
          <p:nvPr/>
        </p:nvSpPr>
        <p:spPr>
          <a:xfrm flipH="1">
            <a:off x="2051050" y="2133600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Egyenes összekötő nyíllal 3"/>
          <p:cNvCxnSpPr/>
          <p:nvPr/>
        </p:nvCxnSpPr>
        <p:spPr>
          <a:xfrm flipV="1">
            <a:off x="827088" y="1341438"/>
            <a:ext cx="0" cy="7921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784225" y="2420938"/>
            <a:ext cx="1295400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2117725" y="2390775"/>
            <a:ext cx="614363" cy="195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471488" y="461963"/>
            <a:ext cx="163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/>
              <a:t>F</a:t>
            </a:r>
            <a:r>
              <a:rPr lang="hu-HU" sz="2000"/>
              <a:t>tartó</a:t>
            </a:r>
            <a:r>
              <a:rPr lang="hu-HU"/>
              <a:t>=mg/2</a:t>
            </a:r>
            <a:endParaRPr lang="en-US"/>
          </a:p>
        </p:txBody>
      </p:sp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1185863" y="252095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 sz="2800" dirty="0" smtClean="0"/>
              <a:t>k</a:t>
            </a:r>
            <a:endParaRPr lang="en-US" sz="1800" dirty="0"/>
          </a:p>
        </p:txBody>
      </p:sp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1638917" y="3368675"/>
            <a:ext cx="554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 dirty="0" err="1" smtClean="0"/>
              <a:t>F</a:t>
            </a:r>
            <a:r>
              <a:rPr lang="hu-HU" sz="2000" dirty="0" err="1"/>
              <a:t>m</a:t>
            </a:r>
            <a:endParaRPr lang="en-US" sz="2000" dirty="0"/>
          </a:p>
        </p:txBody>
      </p:sp>
      <p:sp>
        <p:nvSpPr>
          <p:cNvPr id="13" name="Szövegdoboz 12"/>
          <p:cNvSpPr txBox="1">
            <a:spLocks noChangeArrowheads="1"/>
          </p:cNvSpPr>
          <p:nvPr/>
        </p:nvSpPr>
        <p:spPr bwMode="auto">
          <a:xfrm>
            <a:off x="5889625" y="879475"/>
            <a:ext cx="143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/>
              <a:t>mg=600N</a:t>
            </a:r>
            <a:endParaRPr lang="en-US"/>
          </a:p>
        </p:txBody>
      </p:sp>
      <p:sp>
        <p:nvSpPr>
          <p:cNvPr id="15" name="Szövegdoboz 14"/>
          <p:cNvSpPr txBox="1">
            <a:spLocks noChangeArrowheads="1"/>
          </p:cNvSpPr>
          <p:nvPr/>
        </p:nvSpPr>
        <p:spPr bwMode="auto">
          <a:xfrm>
            <a:off x="5364163" y="1385888"/>
            <a:ext cx="2486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/>
              <a:t>F</a:t>
            </a:r>
            <a:r>
              <a:rPr lang="hu-HU" sz="2000"/>
              <a:t>tartó</a:t>
            </a:r>
            <a:r>
              <a:rPr lang="hu-HU"/>
              <a:t>=mg/2=300N</a:t>
            </a:r>
            <a:endParaRPr lang="en-US"/>
          </a:p>
        </p:txBody>
      </p:sp>
      <p:sp>
        <p:nvSpPr>
          <p:cNvPr id="14" name="Szövegdoboz 13"/>
          <p:cNvSpPr txBox="1">
            <a:spLocks noChangeArrowheads="1"/>
          </p:cNvSpPr>
          <p:nvPr/>
        </p:nvSpPr>
        <p:spPr bwMode="auto">
          <a:xfrm>
            <a:off x="5563706" y="2420938"/>
            <a:ext cx="299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 dirty="0" err="1" smtClean="0"/>
              <a:t>M</a:t>
            </a:r>
            <a:r>
              <a:rPr lang="hu-HU" sz="2000" dirty="0" err="1" smtClean="0"/>
              <a:t>váll</a:t>
            </a:r>
            <a:r>
              <a:rPr lang="hu-HU" dirty="0" smtClean="0"/>
              <a:t>=</a:t>
            </a:r>
            <a:r>
              <a:rPr lang="hu-HU" dirty="0" err="1" smtClean="0"/>
              <a:t>F</a:t>
            </a:r>
            <a:r>
              <a:rPr lang="hu-HU" sz="2000" dirty="0" err="1" smtClean="0"/>
              <a:t>tartó</a:t>
            </a:r>
            <a:r>
              <a:rPr lang="hu-HU" sz="2000" dirty="0" smtClean="0"/>
              <a:t>•</a:t>
            </a:r>
            <a:r>
              <a:rPr lang="hu-HU" sz="2800" dirty="0" smtClean="0"/>
              <a:t>k</a:t>
            </a:r>
            <a:r>
              <a:rPr lang="hu-HU" sz="2000" dirty="0" smtClean="0"/>
              <a:t>=</a:t>
            </a:r>
            <a:r>
              <a:rPr lang="hu-HU" dirty="0" smtClean="0"/>
              <a:t>225Nm</a:t>
            </a:r>
            <a:endParaRPr lang="en-US" dirty="0"/>
          </a:p>
        </p:txBody>
      </p:sp>
      <p:sp>
        <p:nvSpPr>
          <p:cNvPr id="16" name="Szövegdoboz 15"/>
          <p:cNvSpPr txBox="1">
            <a:spLocks noChangeArrowheads="1"/>
          </p:cNvSpPr>
          <p:nvPr/>
        </p:nvSpPr>
        <p:spPr bwMode="auto">
          <a:xfrm>
            <a:off x="5902135" y="4070206"/>
            <a:ext cx="169148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hu-HU" sz="2800" dirty="0" smtClean="0"/>
              <a:t>k</a:t>
            </a:r>
            <a:r>
              <a:rPr lang="hu-HU" sz="2000" dirty="0" smtClean="0"/>
              <a:t>m</a:t>
            </a:r>
            <a:r>
              <a:rPr lang="hu-HU" dirty="0" smtClean="0"/>
              <a:t>=3cm</a:t>
            </a:r>
          </a:p>
          <a:p>
            <a:pPr algn="ctr" eaLnBrk="1" hangingPunct="1"/>
            <a:r>
              <a:rPr lang="hu-HU" sz="1800" dirty="0" smtClean="0"/>
              <a:t>(széles hátizom)</a:t>
            </a:r>
            <a:endParaRPr lang="en-US" sz="1800" dirty="0"/>
          </a:p>
        </p:txBody>
      </p:sp>
      <p:sp>
        <p:nvSpPr>
          <p:cNvPr id="17" name="Szövegdoboz 16"/>
          <p:cNvSpPr txBox="1">
            <a:spLocks noChangeArrowheads="1"/>
          </p:cNvSpPr>
          <p:nvPr/>
        </p:nvSpPr>
        <p:spPr bwMode="auto">
          <a:xfrm>
            <a:off x="6065255" y="1898650"/>
            <a:ext cx="1365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 sz="2800" dirty="0" err="1"/>
              <a:t>k</a:t>
            </a:r>
            <a:r>
              <a:rPr lang="hu-HU" sz="2000" dirty="0" err="1"/>
              <a:t>F</a:t>
            </a:r>
            <a:r>
              <a:rPr lang="hu-HU" dirty="0"/>
              <a:t>=75cm</a:t>
            </a:r>
            <a:endParaRPr lang="en-US" dirty="0"/>
          </a:p>
        </p:txBody>
      </p:sp>
      <p:sp>
        <p:nvSpPr>
          <p:cNvPr id="18" name="Lefelé nyíl 17"/>
          <p:cNvSpPr/>
          <p:nvPr/>
        </p:nvSpPr>
        <p:spPr>
          <a:xfrm>
            <a:off x="6267306" y="4927600"/>
            <a:ext cx="792162" cy="35877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Szövegdoboz 18"/>
          <p:cNvSpPr txBox="1">
            <a:spLocks noChangeArrowheads="1"/>
          </p:cNvSpPr>
          <p:nvPr/>
        </p:nvSpPr>
        <p:spPr bwMode="auto">
          <a:xfrm>
            <a:off x="5823955" y="5520531"/>
            <a:ext cx="1606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 dirty="0" err="1"/>
              <a:t>F</a:t>
            </a:r>
            <a:r>
              <a:rPr lang="hu-HU" sz="2000" dirty="0" err="1"/>
              <a:t>m</a:t>
            </a:r>
            <a:r>
              <a:rPr lang="hu-HU" dirty="0"/>
              <a:t>=7500N</a:t>
            </a:r>
            <a:endParaRPr lang="en-US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12" y="461963"/>
            <a:ext cx="6764132" cy="570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Szövegdoboz 34"/>
          <p:cNvSpPr txBox="1">
            <a:spLocks noChangeArrowheads="1"/>
          </p:cNvSpPr>
          <p:nvPr/>
        </p:nvSpPr>
        <p:spPr bwMode="auto">
          <a:xfrm>
            <a:off x="5589125" y="3562371"/>
            <a:ext cx="2076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hu-HU" dirty="0" err="1" smtClean="0"/>
              <a:t>F</a:t>
            </a:r>
            <a:r>
              <a:rPr lang="hu-HU" sz="2000" dirty="0" err="1" smtClean="0"/>
              <a:t>tartó</a:t>
            </a:r>
            <a:r>
              <a:rPr lang="hu-HU" sz="2000" dirty="0" smtClean="0"/>
              <a:t>•</a:t>
            </a:r>
            <a:r>
              <a:rPr lang="hu-HU" sz="2800" dirty="0" smtClean="0"/>
              <a:t>k</a:t>
            </a:r>
            <a:r>
              <a:rPr lang="hu-HU" sz="2000" dirty="0" smtClean="0"/>
              <a:t>=</a:t>
            </a:r>
            <a:r>
              <a:rPr lang="hu-HU" dirty="0" err="1" smtClean="0"/>
              <a:t>F</a:t>
            </a:r>
            <a:r>
              <a:rPr lang="hu-HU" sz="2000" dirty="0" err="1" smtClean="0"/>
              <a:t>m</a:t>
            </a:r>
            <a:r>
              <a:rPr lang="hu-HU" sz="2000" dirty="0" smtClean="0"/>
              <a:t>•</a:t>
            </a:r>
            <a:r>
              <a:rPr lang="hu-HU" sz="2800" dirty="0" smtClean="0"/>
              <a:t>k</a:t>
            </a:r>
            <a:r>
              <a:rPr lang="hu-HU" sz="2000" dirty="0" smtClean="0"/>
              <a:t>m</a:t>
            </a:r>
            <a:endParaRPr lang="en-US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81166" y="3100706"/>
            <a:ext cx="3374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Mekkora lesz az izomerő?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179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13" grpId="0"/>
      <p:bldP spid="15" grpId="0"/>
      <p:bldP spid="14" grpId="0"/>
      <p:bldP spid="16" grpId="0"/>
      <p:bldP spid="17" grpId="0"/>
      <p:bldP spid="18" grpId="0" animBg="1"/>
      <p:bldP spid="19" grpId="0"/>
      <p:bldP spid="35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1071563" y="4038600"/>
            <a:ext cx="6624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30350" y="1450975"/>
            <a:ext cx="679450" cy="2586038"/>
            <a:chOff x="964" y="914"/>
            <a:chExt cx="428" cy="1629"/>
          </a:xfrm>
        </p:grpSpPr>
        <p:sp>
          <p:nvSpPr>
            <p:cNvPr id="70679" name="AutoShape 5"/>
            <p:cNvSpPr>
              <a:spLocks noChangeArrowheads="1"/>
            </p:cNvSpPr>
            <p:nvPr/>
          </p:nvSpPr>
          <p:spPr bwMode="auto">
            <a:xfrm rot="-9900000" flipH="1" flipV="1">
              <a:off x="964" y="2164"/>
              <a:ext cx="280" cy="3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4 w 21600"/>
                <a:gd name="T13" fmla="*/ 4481 h 21600"/>
                <a:gd name="T14" fmla="*/ 171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3" y="21600"/>
                  </a:lnTo>
                  <a:lnTo>
                    <a:pt x="162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0" name="Freeform 6"/>
            <p:cNvSpPr>
              <a:spLocks/>
            </p:cNvSpPr>
            <p:nvPr/>
          </p:nvSpPr>
          <p:spPr bwMode="auto">
            <a:xfrm>
              <a:off x="1153" y="1177"/>
              <a:ext cx="232" cy="1282"/>
            </a:xfrm>
            <a:custGeom>
              <a:avLst/>
              <a:gdLst>
                <a:gd name="T0" fmla="*/ 65 w 232"/>
                <a:gd name="T1" fmla="*/ 1281 h 1282"/>
                <a:gd name="T2" fmla="*/ 25 w 232"/>
                <a:gd name="T3" fmla="*/ 1229 h 1282"/>
                <a:gd name="T4" fmla="*/ 22 w 232"/>
                <a:gd name="T5" fmla="*/ 1205 h 1282"/>
                <a:gd name="T6" fmla="*/ 6 w 232"/>
                <a:gd name="T7" fmla="*/ 1169 h 1282"/>
                <a:gd name="T8" fmla="*/ 3 w 232"/>
                <a:gd name="T9" fmla="*/ 1133 h 1282"/>
                <a:gd name="T10" fmla="*/ 0 w 232"/>
                <a:gd name="T11" fmla="*/ 1108 h 1282"/>
                <a:gd name="T12" fmla="*/ 8 w 232"/>
                <a:gd name="T13" fmla="*/ 1070 h 1282"/>
                <a:gd name="T14" fmla="*/ 4 w 232"/>
                <a:gd name="T15" fmla="*/ 1035 h 1282"/>
                <a:gd name="T16" fmla="*/ 28 w 232"/>
                <a:gd name="T17" fmla="*/ 1019 h 1282"/>
                <a:gd name="T18" fmla="*/ 48 w 232"/>
                <a:gd name="T19" fmla="*/ 981 h 1282"/>
                <a:gd name="T20" fmla="*/ 58 w 232"/>
                <a:gd name="T21" fmla="*/ 954 h 1282"/>
                <a:gd name="T22" fmla="*/ 78 w 232"/>
                <a:gd name="T23" fmla="*/ 916 h 1282"/>
                <a:gd name="T24" fmla="*/ 102 w 232"/>
                <a:gd name="T25" fmla="*/ 901 h 1282"/>
                <a:gd name="T26" fmla="*/ 110 w 232"/>
                <a:gd name="T27" fmla="*/ 864 h 1282"/>
                <a:gd name="T28" fmla="*/ 119 w 232"/>
                <a:gd name="T29" fmla="*/ 837 h 1282"/>
                <a:gd name="T30" fmla="*/ 143 w 232"/>
                <a:gd name="T31" fmla="*/ 823 h 1282"/>
                <a:gd name="T32" fmla="*/ 152 w 232"/>
                <a:gd name="T33" fmla="*/ 797 h 1282"/>
                <a:gd name="T34" fmla="*/ 172 w 232"/>
                <a:gd name="T35" fmla="*/ 758 h 1282"/>
                <a:gd name="T36" fmla="*/ 183 w 232"/>
                <a:gd name="T37" fmla="*/ 732 h 1282"/>
                <a:gd name="T38" fmla="*/ 203 w 232"/>
                <a:gd name="T39" fmla="*/ 693 h 1282"/>
                <a:gd name="T40" fmla="*/ 211 w 232"/>
                <a:gd name="T41" fmla="*/ 656 h 1282"/>
                <a:gd name="T42" fmla="*/ 221 w 232"/>
                <a:gd name="T43" fmla="*/ 630 h 1282"/>
                <a:gd name="T44" fmla="*/ 217 w 232"/>
                <a:gd name="T45" fmla="*/ 593 h 1282"/>
                <a:gd name="T46" fmla="*/ 225 w 232"/>
                <a:gd name="T47" fmla="*/ 556 h 1282"/>
                <a:gd name="T48" fmla="*/ 223 w 232"/>
                <a:gd name="T49" fmla="*/ 531 h 1282"/>
                <a:gd name="T50" fmla="*/ 231 w 232"/>
                <a:gd name="T51" fmla="*/ 493 h 1282"/>
                <a:gd name="T52" fmla="*/ 227 w 232"/>
                <a:gd name="T53" fmla="*/ 457 h 1282"/>
                <a:gd name="T54" fmla="*/ 213 w 232"/>
                <a:gd name="T55" fmla="*/ 433 h 1282"/>
                <a:gd name="T56" fmla="*/ 209 w 232"/>
                <a:gd name="T57" fmla="*/ 397 h 1282"/>
                <a:gd name="T58" fmla="*/ 193 w 232"/>
                <a:gd name="T59" fmla="*/ 362 h 1282"/>
                <a:gd name="T60" fmla="*/ 190 w 232"/>
                <a:gd name="T61" fmla="*/ 337 h 1282"/>
                <a:gd name="T62" fmla="*/ 174 w 232"/>
                <a:gd name="T63" fmla="*/ 302 h 1282"/>
                <a:gd name="T64" fmla="*/ 170 w 232"/>
                <a:gd name="T65" fmla="*/ 266 h 1282"/>
                <a:gd name="T66" fmla="*/ 167 w 232"/>
                <a:gd name="T67" fmla="*/ 241 h 1282"/>
                <a:gd name="T68" fmla="*/ 176 w 232"/>
                <a:gd name="T69" fmla="*/ 203 h 1282"/>
                <a:gd name="T70" fmla="*/ 184 w 232"/>
                <a:gd name="T71" fmla="*/ 166 h 1282"/>
                <a:gd name="T72" fmla="*/ 194 w 232"/>
                <a:gd name="T73" fmla="*/ 140 h 1282"/>
                <a:gd name="T74" fmla="*/ 202 w 232"/>
                <a:gd name="T75" fmla="*/ 102 h 1282"/>
                <a:gd name="T76" fmla="*/ 223 w 232"/>
                <a:gd name="T77" fmla="*/ 63 h 1282"/>
                <a:gd name="T78" fmla="*/ 220 w 232"/>
                <a:gd name="T79" fmla="*/ 39 h 1282"/>
                <a:gd name="T80" fmla="*/ 228 w 232"/>
                <a:gd name="T81" fmla="*/ 0 h 1282"/>
                <a:gd name="T82" fmla="*/ 221 w 232"/>
                <a:gd name="T83" fmla="*/ 9 h 12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2"/>
                <a:gd name="T127" fmla="*/ 0 h 1282"/>
                <a:gd name="T128" fmla="*/ 232 w 232"/>
                <a:gd name="T129" fmla="*/ 1282 h 12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2" h="1282">
                  <a:moveTo>
                    <a:pt x="65" y="1281"/>
                  </a:moveTo>
                  <a:lnTo>
                    <a:pt x="25" y="1229"/>
                  </a:lnTo>
                  <a:lnTo>
                    <a:pt x="22" y="1205"/>
                  </a:lnTo>
                  <a:lnTo>
                    <a:pt x="6" y="1169"/>
                  </a:lnTo>
                  <a:lnTo>
                    <a:pt x="3" y="1133"/>
                  </a:lnTo>
                  <a:lnTo>
                    <a:pt x="0" y="1108"/>
                  </a:lnTo>
                  <a:lnTo>
                    <a:pt x="8" y="1070"/>
                  </a:lnTo>
                  <a:lnTo>
                    <a:pt x="4" y="1035"/>
                  </a:lnTo>
                  <a:lnTo>
                    <a:pt x="28" y="1019"/>
                  </a:lnTo>
                  <a:lnTo>
                    <a:pt x="48" y="981"/>
                  </a:lnTo>
                  <a:lnTo>
                    <a:pt x="58" y="954"/>
                  </a:lnTo>
                  <a:lnTo>
                    <a:pt x="78" y="916"/>
                  </a:lnTo>
                  <a:lnTo>
                    <a:pt x="102" y="901"/>
                  </a:lnTo>
                  <a:lnTo>
                    <a:pt x="110" y="864"/>
                  </a:lnTo>
                  <a:lnTo>
                    <a:pt x="119" y="837"/>
                  </a:lnTo>
                  <a:lnTo>
                    <a:pt x="143" y="823"/>
                  </a:lnTo>
                  <a:lnTo>
                    <a:pt x="152" y="797"/>
                  </a:lnTo>
                  <a:lnTo>
                    <a:pt x="172" y="758"/>
                  </a:lnTo>
                  <a:lnTo>
                    <a:pt x="183" y="732"/>
                  </a:lnTo>
                  <a:lnTo>
                    <a:pt x="203" y="693"/>
                  </a:lnTo>
                  <a:lnTo>
                    <a:pt x="211" y="656"/>
                  </a:lnTo>
                  <a:lnTo>
                    <a:pt x="221" y="630"/>
                  </a:lnTo>
                  <a:lnTo>
                    <a:pt x="217" y="593"/>
                  </a:lnTo>
                  <a:lnTo>
                    <a:pt x="225" y="556"/>
                  </a:lnTo>
                  <a:lnTo>
                    <a:pt x="223" y="531"/>
                  </a:lnTo>
                  <a:lnTo>
                    <a:pt x="231" y="493"/>
                  </a:lnTo>
                  <a:lnTo>
                    <a:pt x="227" y="457"/>
                  </a:lnTo>
                  <a:lnTo>
                    <a:pt x="213" y="433"/>
                  </a:lnTo>
                  <a:lnTo>
                    <a:pt x="209" y="397"/>
                  </a:lnTo>
                  <a:lnTo>
                    <a:pt x="193" y="362"/>
                  </a:lnTo>
                  <a:lnTo>
                    <a:pt x="190" y="337"/>
                  </a:lnTo>
                  <a:lnTo>
                    <a:pt x="174" y="302"/>
                  </a:lnTo>
                  <a:lnTo>
                    <a:pt x="170" y="266"/>
                  </a:lnTo>
                  <a:lnTo>
                    <a:pt x="167" y="241"/>
                  </a:lnTo>
                  <a:lnTo>
                    <a:pt x="176" y="203"/>
                  </a:lnTo>
                  <a:lnTo>
                    <a:pt x="184" y="166"/>
                  </a:lnTo>
                  <a:lnTo>
                    <a:pt x="194" y="140"/>
                  </a:lnTo>
                  <a:lnTo>
                    <a:pt x="202" y="102"/>
                  </a:lnTo>
                  <a:lnTo>
                    <a:pt x="223" y="63"/>
                  </a:lnTo>
                  <a:lnTo>
                    <a:pt x="220" y="39"/>
                  </a:lnTo>
                  <a:lnTo>
                    <a:pt x="228" y="0"/>
                  </a:lnTo>
                  <a:lnTo>
                    <a:pt x="221" y="9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1" name="Line 7"/>
            <p:cNvSpPr>
              <a:spLocks noChangeShapeType="1"/>
            </p:cNvSpPr>
            <p:nvPr/>
          </p:nvSpPr>
          <p:spPr bwMode="auto">
            <a:xfrm flipV="1">
              <a:off x="1392" y="914"/>
              <a:ext cx="0" cy="16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25750" y="1450975"/>
            <a:ext cx="679450" cy="2586038"/>
            <a:chOff x="1780" y="914"/>
            <a:chExt cx="428" cy="1629"/>
          </a:xfrm>
        </p:grpSpPr>
        <p:sp>
          <p:nvSpPr>
            <p:cNvPr id="70675" name="AutoShape 9"/>
            <p:cNvSpPr>
              <a:spLocks noChangeArrowheads="1"/>
            </p:cNvSpPr>
            <p:nvPr/>
          </p:nvSpPr>
          <p:spPr bwMode="auto">
            <a:xfrm rot="-9900000" flipH="1" flipV="1">
              <a:off x="1780" y="2164"/>
              <a:ext cx="280" cy="3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4 w 21600"/>
                <a:gd name="T13" fmla="*/ 4481 h 21600"/>
                <a:gd name="T14" fmla="*/ 171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3" y="21600"/>
                  </a:lnTo>
                  <a:lnTo>
                    <a:pt x="162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6" name="Freeform 10"/>
            <p:cNvSpPr>
              <a:spLocks/>
            </p:cNvSpPr>
            <p:nvPr/>
          </p:nvSpPr>
          <p:spPr bwMode="auto">
            <a:xfrm>
              <a:off x="1969" y="1177"/>
              <a:ext cx="232" cy="1282"/>
            </a:xfrm>
            <a:custGeom>
              <a:avLst/>
              <a:gdLst>
                <a:gd name="T0" fmla="*/ 65 w 232"/>
                <a:gd name="T1" fmla="*/ 1281 h 1282"/>
                <a:gd name="T2" fmla="*/ 25 w 232"/>
                <a:gd name="T3" fmla="*/ 1229 h 1282"/>
                <a:gd name="T4" fmla="*/ 22 w 232"/>
                <a:gd name="T5" fmla="*/ 1205 h 1282"/>
                <a:gd name="T6" fmla="*/ 6 w 232"/>
                <a:gd name="T7" fmla="*/ 1169 h 1282"/>
                <a:gd name="T8" fmla="*/ 3 w 232"/>
                <a:gd name="T9" fmla="*/ 1133 h 1282"/>
                <a:gd name="T10" fmla="*/ 0 w 232"/>
                <a:gd name="T11" fmla="*/ 1108 h 1282"/>
                <a:gd name="T12" fmla="*/ 8 w 232"/>
                <a:gd name="T13" fmla="*/ 1070 h 1282"/>
                <a:gd name="T14" fmla="*/ 4 w 232"/>
                <a:gd name="T15" fmla="*/ 1035 h 1282"/>
                <a:gd name="T16" fmla="*/ 28 w 232"/>
                <a:gd name="T17" fmla="*/ 1019 h 1282"/>
                <a:gd name="T18" fmla="*/ 48 w 232"/>
                <a:gd name="T19" fmla="*/ 981 h 1282"/>
                <a:gd name="T20" fmla="*/ 58 w 232"/>
                <a:gd name="T21" fmla="*/ 954 h 1282"/>
                <a:gd name="T22" fmla="*/ 78 w 232"/>
                <a:gd name="T23" fmla="*/ 916 h 1282"/>
                <a:gd name="T24" fmla="*/ 102 w 232"/>
                <a:gd name="T25" fmla="*/ 901 h 1282"/>
                <a:gd name="T26" fmla="*/ 110 w 232"/>
                <a:gd name="T27" fmla="*/ 864 h 1282"/>
                <a:gd name="T28" fmla="*/ 119 w 232"/>
                <a:gd name="T29" fmla="*/ 837 h 1282"/>
                <a:gd name="T30" fmla="*/ 143 w 232"/>
                <a:gd name="T31" fmla="*/ 823 h 1282"/>
                <a:gd name="T32" fmla="*/ 152 w 232"/>
                <a:gd name="T33" fmla="*/ 797 h 1282"/>
                <a:gd name="T34" fmla="*/ 172 w 232"/>
                <a:gd name="T35" fmla="*/ 758 h 1282"/>
                <a:gd name="T36" fmla="*/ 183 w 232"/>
                <a:gd name="T37" fmla="*/ 732 h 1282"/>
                <a:gd name="T38" fmla="*/ 203 w 232"/>
                <a:gd name="T39" fmla="*/ 693 h 1282"/>
                <a:gd name="T40" fmla="*/ 211 w 232"/>
                <a:gd name="T41" fmla="*/ 656 h 1282"/>
                <a:gd name="T42" fmla="*/ 221 w 232"/>
                <a:gd name="T43" fmla="*/ 630 h 1282"/>
                <a:gd name="T44" fmla="*/ 217 w 232"/>
                <a:gd name="T45" fmla="*/ 593 h 1282"/>
                <a:gd name="T46" fmla="*/ 225 w 232"/>
                <a:gd name="T47" fmla="*/ 556 h 1282"/>
                <a:gd name="T48" fmla="*/ 223 w 232"/>
                <a:gd name="T49" fmla="*/ 531 h 1282"/>
                <a:gd name="T50" fmla="*/ 231 w 232"/>
                <a:gd name="T51" fmla="*/ 493 h 1282"/>
                <a:gd name="T52" fmla="*/ 227 w 232"/>
                <a:gd name="T53" fmla="*/ 457 h 1282"/>
                <a:gd name="T54" fmla="*/ 213 w 232"/>
                <a:gd name="T55" fmla="*/ 433 h 1282"/>
                <a:gd name="T56" fmla="*/ 209 w 232"/>
                <a:gd name="T57" fmla="*/ 397 h 1282"/>
                <a:gd name="T58" fmla="*/ 193 w 232"/>
                <a:gd name="T59" fmla="*/ 362 h 1282"/>
                <a:gd name="T60" fmla="*/ 190 w 232"/>
                <a:gd name="T61" fmla="*/ 337 h 1282"/>
                <a:gd name="T62" fmla="*/ 174 w 232"/>
                <a:gd name="T63" fmla="*/ 302 h 1282"/>
                <a:gd name="T64" fmla="*/ 170 w 232"/>
                <a:gd name="T65" fmla="*/ 266 h 1282"/>
                <a:gd name="T66" fmla="*/ 167 w 232"/>
                <a:gd name="T67" fmla="*/ 241 h 1282"/>
                <a:gd name="T68" fmla="*/ 176 w 232"/>
                <a:gd name="T69" fmla="*/ 203 h 1282"/>
                <a:gd name="T70" fmla="*/ 184 w 232"/>
                <a:gd name="T71" fmla="*/ 166 h 1282"/>
                <a:gd name="T72" fmla="*/ 194 w 232"/>
                <a:gd name="T73" fmla="*/ 140 h 1282"/>
                <a:gd name="T74" fmla="*/ 202 w 232"/>
                <a:gd name="T75" fmla="*/ 102 h 1282"/>
                <a:gd name="T76" fmla="*/ 223 w 232"/>
                <a:gd name="T77" fmla="*/ 63 h 1282"/>
                <a:gd name="T78" fmla="*/ 220 w 232"/>
                <a:gd name="T79" fmla="*/ 39 h 1282"/>
                <a:gd name="T80" fmla="*/ 228 w 232"/>
                <a:gd name="T81" fmla="*/ 0 h 1282"/>
                <a:gd name="T82" fmla="*/ 221 w 232"/>
                <a:gd name="T83" fmla="*/ 9 h 12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2"/>
                <a:gd name="T127" fmla="*/ 0 h 1282"/>
                <a:gd name="T128" fmla="*/ 232 w 232"/>
                <a:gd name="T129" fmla="*/ 1282 h 12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2" h="1282">
                  <a:moveTo>
                    <a:pt x="65" y="1281"/>
                  </a:moveTo>
                  <a:lnTo>
                    <a:pt x="25" y="1229"/>
                  </a:lnTo>
                  <a:lnTo>
                    <a:pt x="22" y="1205"/>
                  </a:lnTo>
                  <a:lnTo>
                    <a:pt x="6" y="1169"/>
                  </a:lnTo>
                  <a:lnTo>
                    <a:pt x="3" y="1133"/>
                  </a:lnTo>
                  <a:lnTo>
                    <a:pt x="0" y="1108"/>
                  </a:lnTo>
                  <a:lnTo>
                    <a:pt x="8" y="1070"/>
                  </a:lnTo>
                  <a:lnTo>
                    <a:pt x="4" y="1035"/>
                  </a:lnTo>
                  <a:lnTo>
                    <a:pt x="28" y="1019"/>
                  </a:lnTo>
                  <a:lnTo>
                    <a:pt x="48" y="981"/>
                  </a:lnTo>
                  <a:lnTo>
                    <a:pt x="58" y="954"/>
                  </a:lnTo>
                  <a:lnTo>
                    <a:pt x="78" y="916"/>
                  </a:lnTo>
                  <a:lnTo>
                    <a:pt x="102" y="901"/>
                  </a:lnTo>
                  <a:lnTo>
                    <a:pt x="110" y="864"/>
                  </a:lnTo>
                  <a:lnTo>
                    <a:pt x="119" y="837"/>
                  </a:lnTo>
                  <a:lnTo>
                    <a:pt x="143" y="823"/>
                  </a:lnTo>
                  <a:lnTo>
                    <a:pt x="152" y="797"/>
                  </a:lnTo>
                  <a:lnTo>
                    <a:pt x="172" y="758"/>
                  </a:lnTo>
                  <a:lnTo>
                    <a:pt x="183" y="732"/>
                  </a:lnTo>
                  <a:lnTo>
                    <a:pt x="203" y="693"/>
                  </a:lnTo>
                  <a:lnTo>
                    <a:pt x="211" y="656"/>
                  </a:lnTo>
                  <a:lnTo>
                    <a:pt x="221" y="630"/>
                  </a:lnTo>
                  <a:lnTo>
                    <a:pt x="217" y="593"/>
                  </a:lnTo>
                  <a:lnTo>
                    <a:pt x="225" y="556"/>
                  </a:lnTo>
                  <a:lnTo>
                    <a:pt x="223" y="531"/>
                  </a:lnTo>
                  <a:lnTo>
                    <a:pt x="231" y="493"/>
                  </a:lnTo>
                  <a:lnTo>
                    <a:pt x="227" y="457"/>
                  </a:lnTo>
                  <a:lnTo>
                    <a:pt x="213" y="433"/>
                  </a:lnTo>
                  <a:lnTo>
                    <a:pt x="209" y="397"/>
                  </a:lnTo>
                  <a:lnTo>
                    <a:pt x="193" y="362"/>
                  </a:lnTo>
                  <a:lnTo>
                    <a:pt x="190" y="337"/>
                  </a:lnTo>
                  <a:lnTo>
                    <a:pt x="174" y="302"/>
                  </a:lnTo>
                  <a:lnTo>
                    <a:pt x="170" y="266"/>
                  </a:lnTo>
                  <a:lnTo>
                    <a:pt x="167" y="241"/>
                  </a:lnTo>
                  <a:lnTo>
                    <a:pt x="176" y="203"/>
                  </a:lnTo>
                  <a:lnTo>
                    <a:pt x="184" y="166"/>
                  </a:lnTo>
                  <a:lnTo>
                    <a:pt x="194" y="140"/>
                  </a:lnTo>
                  <a:lnTo>
                    <a:pt x="202" y="102"/>
                  </a:lnTo>
                  <a:lnTo>
                    <a:pt x="223" y="63"/>
                  </a:lnTo>
                  <a:lnTo>
                    <a:pt x="220" y="39"/>
                  </a:lnTo>
                  <a:lnTo>
                    <a:pt x="228" y="0"/>
                  </a:lnTo>
                  <a:lnTo>
                    <a:pt x="221" y="9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Line 11"/>
            <p:cNvSpPr>
              <a:spLocks noChangeShapeType="1"/>
            </p:cNvSpPr>
            <p:nvPr/>
          </p:nvSpPr>
          <p:spPr bwMode="auto">
            <a:xfrm flipV="1">
              <a:off x="2208" y="914"/>
              <a:ext cx="0" cy="16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Oval 12"/>
            <p:cNvSpPr>
              <a:spLocks noChangeArrowheads="1"/>
            </p:cNvSpPr>
            <p:nvPr/>
          </p:nvSpPr>
          <p:spPr bwMode="auto">
            <a:xfrm>
              <a:off x="2068" y="2020"/>
              <a:ext cx="136" cy="184"/>
            </a:xfrm>
            <a:prstGeom prst="ellipse">
              <a:avLst/>
            </a:prstGeom>
            <a:solidFill>
              <a:srgbClr val="99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905250" y="1570038"/>
            <a:ext cx="1179513" cy="2519362"/>
            <a:chOff x="2460" y="989"/>
            <a:chExt cx="743" cy="1587"/>
          </a:xfrm>
        </p:grpSpPr>
        <p:sp>
          <p:nvSpPr>
            <p:cNvPr id="70672" name="AutoShape 14"/>
            <p:cNvSpPr>
              <a:spLocks noChangeArrowheads="1"/>
            </p:cNvSpPr>
            <p:nvPr/>
          </p:nvSpPr>
          <p:spPr bwMode="auto">
            <a:xfrm rot="-9120000" flipH="1" flipV="1">
              <a:off x="2460" y="2137"/>
              <a:ext cx="281" cy="3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69 h 21600"/>
                <a:gd name="T14" fmla="*/ 17065 w 21600"/>
                <a:gd name="T15" fmla="*/ 171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3" y="21600"/>
                  </a:lnTo>
                  <a:lnTo>
                    <a:pt x="162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3" name="Freeform 15"/>
            <p:cNvSpPr>
              <a:spLocks/>
            </p:cNvSpPr>
            <p:nvPr/>
          </p:nvSpPr>
          <p:spPr bwMode="auto">
            <a:xfrm>
              <a:off x="2655" y="1243"/>
              <a:ext cx="480" cy="1212"/>
            </a:xfrm>
            <a:custGeom>
              <a:avLst/>
              <a:gdLst>
                <a:gd name="T0" fmla="*/ 33 w 480"/>
                <a:gd name="T1" fmla="*/ 1211 h 1212"/>
                <a:gd name="T2" fmla="*/ 5 w 480"/>
                <a:gd name="T3" fmla="*/ 1152 h 1212"/>
                <a:gd name="T4" fmla="*/ 8 w 480"/>
                <a:gd name="T5" fmla="*/ 1128 h 1212"/>
                <a:gd name="T6" fmla="*/ 0 w 480"/>
                <a:gd name="T7" fmla="*/ 1089 h 1212"/>
                <a:gd name="T8" fmla="*/ 5 w 480"/>
                <a:gd name="T9" fmla="*/ 1053 h 1212"/>
                <a:gd name="T10" fmla="*/ 8 w 480"/>
                <a:gd name="T11" fmla="*/ 1028 h 1212"/>
                <a:gd name="T12" fmla="*/ 24 w 480"/>
                <a:gd name="T13" fmla="*/ 993 h 1212"/>
                <a:gd name="T14" fmla="*/ 28 w 480"/>
                <a:gd name="T15" fmla="*/ 958 h 1212"/>
                <a:gd name="T16" fmla="*/ 55 w 480"/>
                <a:gd name="T17" fmla="*/ 948 h 1212"/>
                <a:gd name="T18" fmla="*/ 83 w 480"/>
                <a:gd name="T19" fmla="*/ 915 h 1212"/>
                <a:gd name="T20" fmla="*/ 99 w 480"/>
                <a:gd name="T21" fmla="*/ 891 h 1212"/>
                <a:gd name="T22" fmla="*/ 127 w 480"/>
                <a:gd name="T23" fmla="*/ 859 h 1212"/>
                <a:gd name="T24" fmla="*/ 154 w 480"/>
                <a:gd name="T25" fmla="*/ 849 h 1212"/>
                <a:gd name="T26" fmla="*/ 170 w 480"/>
                <a:gd name="T27" fmla="*/ 815 h 1212"/>
                <a:gd name="T28" fmla="*/ 185 w 480"/>
                <a:gd name="T29" fmla="*/ 791 h 1212"/>
                <a:gd name="T30" fmla="*/ 212 w 480"/>
                <a:gd name="T31" fmla="*/ 783 h 1212"/>
                <a:gd name="T32" fmla="*/ 226 w 480"/>
                <a:gd name="T33" fmla="*/ 759 h 1212"/>
                <a:gd name="T34" fmla="*/ 254 w 480"/>
                <a:gd name="T35" fmla="*/ 726 h 1212"/>
                <a:gd name="T36" fmla="*/ 271 w 480"/>
                <a:gd name="T37" fmla="*/ 703 h 1212"/>
                <a:gd name="T38" fmla="*/ 299 w 480"/>
                <a:gd name="T39" fmla="*/ 669 h 1212"/>
                <a:gd name="T40" fmla="*/ 315 w 480"/>
                <a:gd name="T41" fmla="*/ 635 h 1212"/>
                <a:gd name="T42" fmla="*/ 331 w 480"/>
                <a:gd name="T43" fmla="*/ 612 h 1212"/>
                <a:gd name="T44" fmla="*/ 335 w 480"/>
                <a:gd name="T45" fmla="*/ 575 h 1212"/>
                <a:gd name="T46" fmla="*/ 351 w 480"/>
                <a:gd name="T47" fmla="*/ 541 h 1212"/>
                <a:gd name="T48" fmla="*/ 355 w 480"/>
                <a:gd name="T49" fmla="*/ 516 h 1212"/>
                <a:gd name="T50" fmla="*/ 371 w 480"/>
                <a:gd name="T51" fmla="*/ 481 h 1212"/>
                <a:gd name="T52" fmla="*/ 376 w 480"/>
                <a:gd name="T53" fmla="*/ 445 h 1212"/>
                <a:gd name="T54" fmla="*/ 367 w 480"/>
                <a:gd name="T55" fmla="*/ 418 h 1212"/>
                <a:gd name="T56" fmla="*/ 372 w 480"/>
                <a:gd name="T57" fmla="*/ 382 h 1212"/>
                <a:gd name="T58" fmla="*/ 364 w 480"/>
                <a:gd name="T59" fmla="*/ 345 h 1212"/>
                <a:gd name="T60" fmla="*/ 367 w 480"/>
                <a:gd name="T61" fmla="*/ 320 h 1212"/>
                <a:gd name="T62" fmla="*/ 359 w 480"/>
                <a:gd name="T63" fmla="*/ 282 h 1212"/>
                <a:gd name="T64" fmla="*/ 363 w 480"/>
                <a:gd name="T65" fmla="*/ 246 h 1212"/>
                <a:gd name="T66" fmla="*/ 366 w 480"/>
                <a:gd name="T67" fmla="*/ 221 h 1212"/>
                <a:gd name="T68" fmla="*/ 383 w 480"/>
                <a:gd name="T69" fmla="*/ 186 h 1212"/>
                <a:gd name="T70" fmla="*/ 399 w 480"/>
                <a:gd name="T71" fmla="*/ 152 h 1212"/>
                <a:gd name="T72" fmla="*/ 415 w 480"/>
                <a:gd name="T73" fmla="*/ 129 h 1212"/>
                <a:gd name="T74" fmla="*/ 431 w 480"/>
                <a:gd name="T75" fmla="*/ 93 h 1212"/>
                <a:gd name="T76" fmla="*/ 460 w 480"/>
                <a:gd name="T77" fmla="*/ 60 h 1212"/>
                <a:gd name="T78" fmla="*/ 463 w 480"/>
                <a:gd name="T79" fmla="*/ 36 h 1212"/>
                <a:gd name="T80" fmla="*/ 479 w 480"/>
                <a:gd name="T81" fmla="*/ 0 h 1212"/>
                <a:gd name="T82" fmla="*/ 471 w 480"/>
                <a:gd name="T83" fmla="*/ 7 h 1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0"/>
                <a:gd name="T127" fmla="*/ 0 h 1212"/>
                <a:gd name="T128" fmla="*/ 480 w 480"/>
                <a:gd name="T129" fmla="*/ 1212 h 1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0" h="1212">
                  <a:moveTo>
                    <a:pt x="33" y="1211"/>
                  </a:moveTo>
                  <a:lnTo>
                    <a:pt x="5" y="1152"/>
                  </a:lnTo>
                  <a:lnTo>
                    <a:pt x="8" y="1128"/>
                  </a:lnTo>
                  <a:lnTo>
                    <a:pt x="0" y="1089"/>
                  </a:lnTo>
                  <a:lnTo>
                    <a:pt x="5" y="1053"/>
                  </a:lnTo>
                  <a:lnTo>
                    <a:pt x="8" y="1028"/>
                  </a:lnTo>
                  <a:lnTo>
                    <a:pt x="24" y="993"/>
                  </a:lnTo>
                  <a:lnTo>
                    <a:pt x="28" y="958"/>
                  </a:lnTo>
                  <a:lnTo>
                    <a:pt x="55" y="948"/>
                  </a:lnTo>
                  <a:lnTo>
                    <a:pt x="83" y="915"/>
                  </a:lnTo>
                  <a:lnTo>
                    <a:pt x="99" y="891"/>
                  </a:lnTo>
                  <a:lnTo>
                    <a:pt x="127" y="859"/>
                  </a:lnTo>
                  <a:lnTo>
                    <a:pt x="154" y="849"/>
                  </a:lnTo>
                  <a:lnTo>
                    <a:pt x="170" y="815"/>
                  </a:lnTo>
                  <a:lnTo>
                    <a:pt x="185" y="791"/>
                  </a:lnTo>
                  <a:lnTo>
                    <a:pt x="212" y="783"/>
                  </a:lnTo>
                  <a:lnTo>
                    <a:pt x="226" y="759"/>
                  </a:lnTo>
                  <a:lnTo>
                    <a:pt x="254" y="726"/>
                  </a:lnTo>
                  <a:lnTo>
                    <a:pt x="271" y="703"/>
                  </a:lnTo>
                  <a:lnTo>
                    <a:pt x="299" y="669"/>
                  </a:lnTo>
                  <a:lnTo>
                    <a:pt x="315" y="635"/>
                  </a:lnTo>
                  <a:lnTo>
                    <a:pt x="331" y="612"/>
                  </a:lnTo>
                  <a:lnTo>
                    <a:pt x="335" y="575"/>
                  </a:lnTo>
                  <a:lnTo>
                    <a:pt x="351" y="541"/>
                  </a:lnTo>
                  <a:lnTo>
                    <a:pt x="355" y="516"/>
                  </a:lnTo>
                  <a:lnTo>
                    <a:pt x="371" y="481"/>
                  </a:lnTo>
                  <a:lnTo>
                    <a:pt x="376" y="445"/>
                  </a:lnTo>
                  <a:lnTo>
                    <a:pt x="367" y="418"/>
                  </a:lnTo>
                  <a:lnTo>
                    <a:pt x="372" y="382"/>
                  </a:lnTo>
                  <a:lnTo>
                    <a:pt x="364" y="345"/>
                  </a:lnTo>
                  <a:lnTo>
                    <a:pt x="367" y="320"/>
                  </a:lnTo>
                  <a:lnTo>
                    <a:pt x="359" y="282"/>
                  </a:lnTo>
                  <a:lnTo>
                    <a:pt x="363" y="246"/>
                  </a:lnTo>
                  <a:lnTo>
                    <a:pt x="366" y="221"/>
                  </a:lnTo>
                  <a:lnTo>
                    <a:pt x="383" y="186"/>
                  </a:lnTo>
                  <a:lnTo>
                    <a:pt x="399" y="152"/>
                  </a:lnTo>
                  <a:lnTo>
                    <a:pt x="415" y="129"/>
                  </a:lnTo>
                  <a:lnTo>
                    <a:pt x="431" y="93"/>
                  </a:lnTo>
                  <a:lnTo>
                    <a:pt x="460" y="60"/>
                  </a:lnTo>
                  <a:lnTo>
                    <a:pt x="463" y="36"/>
                  </a:lnTo>
                  <a:lnTo>
                    <a:pt x="479" y="0"/>
                  </a:lnTo>
                  <a:lnTo>
                    <a:pt x="471" y="7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4" name="Line 16"/>
            <p:cNvSpPr>
              <a:spLocks noChangeShapeType="1"/>
            </p:cNvSpPr>
            <p:nvPr/>
          </p:nvSpPr>
          <p:spPr bwMode="auto">
            <a:xfrm flipV="1">
              <a:off x="2839" y="989"/>
              <a:ext cx="364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141913" y="1558925"/>
            <a:ext cx="1143000" cy="2528888"/>
            <a:chOff x="3239" y="982"/>
            <a:chExt cx="720" cy="1593"/>
          </a:xfrm>
        </p:grpSpPr>
        <p:sp>
          <p:nvSpPr>
            <p:cNvPr id="70668" name="AutoShape 18"/>
            <p:cNvSpPr>
              <a:spLocks noChangeArrowheads="1"/>
            </p:cNvSpPr>
            <p:nvPr/>
          </p:nvSpPr>
          <p:spPr bwMode="auto">
            <a:xfrm rot="-9180000" flipH="1" flipV="1">
              <a:off x="3239" y="2141"/>
              <a:ext cx="279" cy="3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0 w 21600"/>
                <a:gd name="T13" fmla="*/ 4493 h 21600"/>
                <a:gd name="T14" fmla="*/ 17110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3" y="21600"/>
                  </a:lnTo>
                  <a:lnTo>
                    <a:pt x="162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9" name="Freeform 19"/>
            <p:cNvSpPr>
              <a:spLocks/>
            </p:cNvSpPr>
            <p:nvPr/>
          </p:nvSpPr>
          <p:spPr bwMode="auto">
            <a:xfrm>
              <a:off x="3434" y="1237"/>
              <a:ext cx="461" cy="1220"/>
            </a:xfrm>
            <a:custGeom>
              <a:avLst/>
              <a:gdLst>
                <a:gd name="T0" fmla="*/ 34 w 461"/>
                <a:gd name="T1" fmla="*/ 1219 h 1220"/>
                <a:gd name="T2" fmla="*/ 6 w 461"/>
                <a:gd name="T3" fmla="*/ 1160 h 1220"/>
                <a:gd name="T4" fmla="*/ 8 w 461"/>
                <a:gd name="T5" fmla="*/ 1136 h 1220"/>
                <a:gd name="T6" fmla="*/ 0 w 461"/>
                <a:gd name="T7" fmla="*/ 1097 h 1220"/>
                <a:gd name="T8" fmla="*/ 4 w 461"/>
                <a:gd name="T9" fmla="*/ 1061 h 1220"/>
                <a:gd name="T10" fmla="*/ 6 w 461"/>
                <a:gd name="T11" fmla="*/ 1036 h 1220"/>
                <a:gd name="T12" fmla="*/ 22 w 461"/>
                <a:gd name="T13" fmla="*/ 1001 h 1220"/>
                <a:gd name="T14" fmla="*/ 25 w 461"/>
                <a:gd name="T15" fmla="*/ 966 h 1220"/>
                <a:gd name="T16" fmla="*/ 52 w 461"/>
                <a:gd name="T17" fmla="*/ 955 h 1220"/>
                <a:gd name="T18" fmla="*/ 80 w 461"/>
                <a:gd name="T19" fmla="*/ 922 h 1220"/>
                <a:gd name="T20" fmla="*/ 95 w 461"/>
                <a:gd name="T21" fmla="*/ 898 h 1220"/>
                <a:gd name="T22" fmla="*/ 123 w 461"/>
                <a:gd name="T23" fmla="*/ 865 h 1220"/>
                <a:gd name="T24" fmla="*/ 149 w 461"/>
                <a:gd name="T25" fmla="*/ 855 h 1220"/>
                <a:gd name="T26" fmla="*/ 165 w 461"/>
                <a:gd name="T27" fmla="*/ 820 h 1220"/>
                <a:gd name="T28" fmla="*/ 179 w 461"/>
                <a:gd name="T29" fmla="*/ 796 h 1220"/>
                <a:gd name="T30" fmla="*/ 205 w 461"/>
                <a:gd name="T31" fmla="*/ 787 h 1220"/>
                <a:gd name="T32" fmla="*/ 220 w 461"/>
                <a:gd name="T33" fmla="*/ 764 h 1220"/>
                <a:gd name="T34" fmla="*/ 247 w 461"/>
                <a:gd name="T35" fmla="*/ 730 h 1220"/>
                <a:gd name="T36" fmla="*/ 263 w 461"/>
                <a:gd name="T37" fmla="*/ 706 h 1220"/>
                <a:gd name="T38" fmla="*/ 291 w 461"/>
                <a:gd name="T39" fmla="*/ 672 h 1220"/>
                <a:gd name="T40" fmla="*/ 307 w 461"/>
                <a:gd name="T41" fmla="*/ 638 h 1220"/>
                <a:gd name="T42" fmla="*/ 322 w 461"/>
                <a:gd name="T43" fmla="*/ 615 h 1220"/>
                <a:gd name="T44" fmla="*/ 326 w 461"/>
                <a:gd name="T45" fmla="*/ 578 h 1220"/>
                <a:gd name="T46" fmla="*/ 341 w 461"/>
                <a:gd name="T47" fmla="*/ 543 h 1220"/>
                <a:gd name="T48" fmla="*/ 344 w 461"/>
                <a:gd name="T49" fmla="*/ 518 h 1220"/>
                <a:gd name="T50" fmla="*/ 360 w 461"/>
                <a:gd name="T51" fmla="*/ 483 h 1220"/>
                <a:gd name="T52" fmla="*/ 364 w 461"/>
                <a:gd name="T53" fmla="*/ 447 h 1220"/>
                <a:gd name="T54" fmla="*/ 355 w 461"/>
                <a:gd name="T55" fmla="*/ 420 h 1220"/>
                <a:gd name="T56" fmla="*/ 359 w 461"/>
                <a:gd name="T57" fmla="*/ 384 h 1220"/>
                <a:gd name="T58" fmla="*/ 350 w 461"/>
                <a:gd name="T59" fmla="*/ 347 h 1220"/>
                <a:gd name="T60" fmla="*/ 352 w 461"/>
                <a:gd name="T61" fmla="*/ 322 h 1220"/>
                <a:gd name="T62" fmla="*/ 344 w 461"/>
                <a:gd name="T63" fmla="*/ 284 h 1220"/>
                <a:gd name="T64" fmla="*/ 348 w 461"/>
                <a:gd name="T65" fmla="*/ 248 h 1220"/>
                <a:gd name="T66" fmla="*/ 350 w 461"/>
                <a:gd name="T67" fmla="*/ 223 h 1220"/>
                <a:gd name="T68" fmla="*/ 367 w 461"/>
                <a:gd name="T69" fmla="*/ 188 h 1220"/>
                <a:gd name="T70" fmla="*/ 382 w 461"/>
                <a:gd name="T71" fmla="*/ 153 h 1220"/>
                <a:gd name="T72" fmla="*/ 397 w 461"/>
                <a:gd name="T73" fmla="*/ 130 h 1220"/>
                <a:gd name="T74" fmla="*/ 413 w 461"/>
                <a:gd name="T75" fmla="*/ 94 h 1220"/>
                <a:gd name="T76" fmla="*/ 442 w 461"/>
                <a:gd name="T77" fmla="*/ 60 h 1220"/>
                <a:gd name="T78" fmla="*/ 444 w 461"/>
                <a:gd name="T79" fmla="*/ 36 h 1220"/>
                <a:gd name="T80" fmla="*/ 460 w 461"/>
                <a:gd name="T81" fmla="*/ 0 h 1220"/>
                <a:gd name="T82" fmla="*/ 451 w 461"/>
                <a:gd name="T83" fmla="*/ 7 h 12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1"/>
                <a:gd name="T127" fmla="*/ 0 h 1220"/>
                <a:gd name="T128" fmla="*/ 461 w 461"/>
                <a:gd name="T129" fmla="*/ 1220 h 12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1" h="1220">
                  <a:moveTo>
                    <a:pt x="34" y="1219"/>
                  </a:moveTo>
                  <a:lnTo>
                    <a:pt x="6" y="1160"/>
                  </a:lnTo>
                  <a:lnTo>
                    <a:pt x="8" y="1136"/>
                  </a:lnTo>
                  <a:lnTo>
                    <a:pt x="0" y="1097"/>
                  </a:lnTo>
                  <a:lnTo>
                    <a:pt x="4" y="1061"/>
                  </a:lnTo>
                  <a:lnTo>
                    <a:pt x="6" y="1036"/>
                  </a:lnTo>
                  <a:lnTo>
                    <a:pt x="22" y="1001"/>
                  </a:lnTo>
                  <a:lnTo>
                    <a:pt x="25" y="966"/>
                  </a:lnTo>
                  <a:lnTo>
                    <a:pt x="52" y="955"/>
                  </a:lnTo>
                  <a:lnTo>
                    <a:pt x="80" y="922"/>
                  </a:lnTo>
                  <a:lnTo>
                    <a:pt x="95" y="898"/>
                  </a:lnTo>
                  <a:lnTo>
                    <a:pt x="123" y="865"/>
                  </a:lnTo>
                  <a:lnTo>
                    <a:pt x="149" y="855"/>
                  </a:lnTo>
                  <a:lnTo>
                    <a:pt x="165" y="820"/>
                  </a:lnTo>
                  <a:lnTo>
                    <a:pt x="179" y="796"/>
                  </a:lnTo>
                  <a:lnTo>
                    <a:pt x="205" y="787"/>
                  </a:lnTo>
                  <a:lnTo>
                    <a:pt x="220" y="764"/>
                  </a:lnTo>
                  <a:lnTo>
                    <a:pt x="247" y="730"/>
                  </a:lnTo>
                  <a:lnTo>
                    <a:pt x="263" y="706"/>
                  </a:lnTo>
                  <a:lnTo>
                    <a:pt x="291" y="672"/>
                  </a:lnTo>
                  <a:lnTo>
                    <a:pt x="307" y="638"/>
                  </a:lnTo>
                  <a:lnTo>
                    <a:pt x="322" y="615"/>
                  </a:lnTo>
                  <a:lnTo>
                    <a:pt x="326" y="578"/>
                  </a:lnTo>
                  <a:lnTo>
                    <a:pt x="341" y="543"/>
                  </a:lnTo>
                  <a:lnTo>
                    <a:pt x="344" y="518"/>
                  </a:lnTo>
                  <a:lnTo>
                    <a:pt x="360" y="483"/>
                  </a:lnTo>
                  <a:lnTo>
                    <a:pt x="364" y="447"/>
                  </a:lnTo>
                  <a:lnTo>
                    <a:pt x="355" y="420"/>
                  </a:lnTo>
                  <a:lnTo>
                    <a:pt x="359" y="384"/>
                  </a:lnTo>
                  <a:lnTo>
                    <a:pt x="350" y="347"/>
                  </a:lnTo>
                  <a:lnTo>
                    <a:pt x="352" y="322"/>
                  </a:lnTo>
                  <a:lnTo>
                    <a:pt x="344" y="284"/>
                  </a:lnTo>
                  <a:lnTo>
                    <a:pt x="348" y="248"/>
                  </a:lnTo>
                  <a:lnTo>
                    <a:pt x="350" y="223"/>
                  </a:lnTo>
                  <a:lnTo>
                    <a:pt x="367" y="188"/>
                  </a:lnTo>
                  <a:lnTo>
                    <a:pt x="382" y="153"/>
                  </a:lnTo>
                  <a:lnTo>
                    <a:pt x="397" y="130"/>
                  </a:lnTo>
                  <a:lnTo>
                    <a:pt x="413" y="94"/>
                  </a:lnTo>
                  <a:lnTo>
                    <a:pt x="442" y="60"/>
                  </a:lnTo>
                  <a:lnTo>
                    <a:pt x="444" y="36"/>
                  </a:lnTo>
                  <a:lnTo>
                    <a:pt x="460" y="0"/>
                  </a:lnTo>
                  <a:lnTo>
                    <a:pt x="451" y="7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Line 20"/>
            <p:cNvSpPr>
              <a:spLocks noChangeShapeType="1"/>
            </p:cNvSpPr>
            <p:nvPr/>
          </p:nvSpPr>
          <p:spPr bwMode="auto">
            <a:xfrm flipV="1">
              <a:off x="3622" y="982"/>
              <a:ext cx="337" cy="15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1" name="Oval 21"/>
            <p:cNvSpPr>
              <a:spLocks noChangeArrowheads="1"/>
            </p:cNvSpPr>
            <p:nvPr/>
          </p:nvSpPr>
          <p:spPr bwMode="auto">
            <a:xfrm rot="720000">
              <a:off x="3571" y="2047"/>
              <a:ext cx="137" cy="184"/>
            </a:xfrm>
            <a:prstGeom prst="ellipse">
              <a:avLst/>
            </a:prstGeom>
            <a:solidFill>
              <a:srgbClr val="99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1295400" y="41910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100 %</a:t>
            </a:r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2667000" y="41910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80 %</a:t>
            </a: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4038600" y="4191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70 %</a:t>
            </a:r>
          </a:p>
        </p:txBody>
      </p:sp>
      <p:sp>
        <p:nvSpPr>
          <p:cNvPr id="99353" name="Rectangle 25"/>
          <p:cNvSpPr>
            <a:spLocks noChangeArrowheads="1"/>
          </p:cNvSpPr>
          <p:nvPr/>
        </p:nvSpPr>
        <p:spPr bwMode="auto">
          <a:xfrm>
            <a:off x="5410200" y="4191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60 %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83568" y="476672"/>
            <a:ext cx="808266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Az üléstámla döntöttségének és alakjának hatása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0" grpId="0" autoUpdateAnimBg="0"/>
      <p:bldP spid="99351" grpId="0" autoUpdateAnimBg="0"/>
      <p:bldP spid="99352" grpId="0" autoUpdateAnimBg="0"/>
      <p:bldP spid="99353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373188"/>
            <a:ext cx="2112963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3471863" y="2062163"/>
            <a:ext cx="73025" cy="7143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3514725" y="2709863"/>
            <a:ext cx="73025" cy="7143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3544888" y="3429000"/>
            <a:ext cx="73025" cy="714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3257550" y="4076700"/>
            <a:ext cx="73025" cy="714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9751" name="Line 7"/>
          <p:cNvSpPr>
            <a:spLocks noChangeShapeType="1"/>
          </p:cNvSpPr>
          <p:nvPr/>
        </p:nvSpPr>
        <p:spPr bwMode="auto">
          <a:xfrm>
            <a:off x="3228975" y="2205038"/>
            <a:ext cx="11509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>
            <a:off x="3300413" y="2781300"/>
            <a:ext cx="1152525" cy="2873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3228975" y="3429000"/>
            <a:ext cx="1223963" cy="5048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2940050" y="4005263"/>
            <a:ext cx="1512888" cy="863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55" name="Line 11"/>
          <p:cNvSpPr>
            <a:spLocks noChangeShapeType="1"/>
          </p:cNvSpPr>
          <p:nvPr/>
        </p:nvSpPr>
        <p:spPr bwMode="auto">
          <a:xfrm>
            <a:off x="3516313" y="2133600"/>
            <a:ext cx="0" cy="358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56" name="Line 12"/>
          <p:cNvSpPr>
            <a:spLocks noChangeShapeType="1"/>
          </p:cNvSpPr>
          <p:nvPr/>
        </p:nvSpPr>
        <p:spPr bwMode="auto">
          <a:xfrm>
            <a:off x="3559175" y="2709863"/>
            <a:ext cx="28575" cy="5032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>
            <a:off x="3573463" y="3430588"/>
            <a:ext cx="14287" cy="6461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58" name="Line 14"/>
          <p:cNvSpPr>
            <a:spLocks noChangeShapeType="1"/>
          </p:cNvSpPr>
          <p:nvPr/>
        </p:nvSpPr>
        <p:spPr bwMode="auto">
          <a:xfrm>
            <a:off x="3300413" y="4137025"/>
            <a:ext cx="0" cy="7318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59" name="Line 15"/>
          <p:cNvSpPr>
            <a:spLocks noChangeShapeType="1"/>
          </p:cNvSpPr>
          <p:nvPr/>
        </p:nvSpPr>
        <p:spPr bwMode="auto">
          <a:xfrm flipH="1">
            <a:off x="5292725" y="4149725"/>
            <a:ext cx="287338" cy="504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60" name="Line 16"/>
          <p:cNvSpPr>
            <a:spLocks noChangeShapeType="1"/>
          </p:cNvSpPr>
          <p:nvPr/>
        </p:nvSpPr>
        <p:spPr bwMode="auto">
          <a:xfrm>
            <a:off x="5580063" y="4149725"/>
            <a:ext cx="287337" cy="142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61" name="Text Box 17"/>
          <p:cNvSpPr txBox="1">
            <a:spLocks noChangeArrowheads="1"/>
          </p:cNvSpPr>
          <p:nvPr/>
        </p:nvSpPr>
        <p:spPr bwMode="auto">
          <a:xfrm>
            <a:off x="7019925" y="198913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>
                <a:latin typeface="Times New Roman" pitchFamily="18" charset="0"/>
              </a:rPr>
              <a:t>Nyomóerő</a:t>
            </a:r>
            <a:endParaRPr lang="en-US" sz="2000" b="1" i="1">
              <a:latin typeface="Times New Roman" pitchFamily="18" charset="0"/>
            </a:endParaRPr>
          </a:p>
        </p:txBody>
      </p:sp>
      <p:sp>
        <p:nvSpPr>
          <p:cNvPr id="159762" name="Text Box 18"/>
          <p:cNvSpPr txBox="1">
            <a:spLocks noChangeArrowheads="1"/>
          </p:cNvSpPr>
          <p:nvPr/>
        </p:nvSpPr>
        <p:spPr bwMode="auto">
          <a:xfrm>
            <a:off x="4500563" y="5192713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>
                <a:latin typeface="Times New Roman" pitchFamily="18" charset="0"/>
              </a:rPr>
              <a:t>Nyomóerő</a:t>
            </a:r>
            <a:endParaRPr lang="en-US" sz="2000" b="1" i="1">
              <a:latin typeface="Times New Roman" pitchFamily="18" charset="0"/>
            </a:endParaRPr>
          </a:p>
        </p:txBody>
      </p:sp>
      <p:sp>
        <p:nvSpPr>
          <p:cNvPr id="159763" name="Text Box 19"/>
          <p:cNvSpPr txBox="1">
            <a:spLocks noChangeArrowheads="1"/>
          </p:cNvSpPr>
          <p:nvPr/>
        </p:nvSpPr>
        <p:spPr bwMode="auto">
          <a:xfrm>
            <a:off x="6370638" y="4221163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>
                <a:latin typeface="Times New Roman" pitchFamily="18" charset="0"/>
              </a:rPr>
              <a:t>Nyíróerő</a:t>
            </a:r>
            <a:endParaRPr lang="en-US" sz="2000" b="1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7" dur="2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1" dur="2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 animBg="1"/>
      <p:bldP spid="159751" grpId="1" animBg="1"/>
      <p:bldP spid="159752" grpId="0" animBg="1"/>
      <p:bldP spid="159753" grpId="0" animBg="1"/>
      <p:bldP spid="159754" grpId="0" animBg="1"/>
      <p:bldP spid="159754" grpId="1" animBg="1"/>
      <p:bldP spid="159755" grpId="0" animBg="1"/>
      <p:bldP spid="159755" grpId="1" animBg="1"/>
      <p:bldP spid="159756" grpId="0" animBg="1"/>
      <p:bldP spid="159757" grpId="0" animBg="1"/>
      <p:bldP spid="159758" grpId="0" animBg="1"/>
      <p:bldP spid="159758" grpId="1" animBg="1"/>
      <p:bldP spid="159759" grpId="0" animBg="1"/>
      <p:bldP spid="159760" grpId="0" animBg="1"/>
      <p:bldP spid="159761" grpId="0"/>
      <p:bldP spid="159762" grpId="0"/>
      <p:bldP spid="15976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8175" y="1589088"/>
            <a:ext cx="2112963" cy="3495675"/>
            <a:chOff x="1066" y="865"/>
            <a:chExt cx="1331" cy="2202"/>
          </a:xfrm>
        </p:grpSpPr>
        <p:pic>
          <p:nvPicPr>
            <p:cNvPr id="7375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066" y="865"/>
              <a:ext cx="1331" cy="2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51" name="Oval 4"/>
            <p:cNvSpPr>
              <a:spLocks noChangeArrowheads="1"/>
            </p:cNvSpPr>
            <p:nvPr/>
          </p:nvSpPr>
          <p:spPr bwMode="auto">
            <a:xfrm>
              <a:off x="1972" y="1299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3752" name="Oval 5"/>
            <p:cNvSpPr>
              <a:spLocks noChangeArrowheads="1"/>
            </p:cNvSpPr>
            <p:nvPr/>
          </p:nvSpPr>
          <p:spPr bwMode="auto">
            <a:xfrm>
              <a:off x="1999" y="1707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3753" name="Oval 6"/>
            <p:cNvSpPr>
              <a:spLocks noChangeArrowheads="1"/>
            </p:cNvSpPr>
            <p:nvPr/>
          </p:nvSpPr>
          <p:spPr bwMode="auto">
            <a:xfrm>
              <a:off x="2018" y="2160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3754" name="Oval 7"/>
            <p:cNvSpPr>
              <a:spLocks noChangeArrowheads="1"/>
            </p:cNvSpPr>
            <p:nvPr/>
          </p:nvSpPr>
          <p:spPr bwMode="auto">
            <a:xfrm>
              <a:off x="1837" y="2568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pic>
        <p:nvPicPr>
          <p:cNvPr id="7373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123950"/>
            <a:ext cx="15113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Oval 9"/>
          <p:cNvSpPr>
            <a:spLocks noChangeArrowheads="1"/>
          </p:cNvSpPr>
          <p:nvPr/>
        </p:nvSpPr>
        <p:spPr bwMode="auto">
          <a:xfrm>
            <a:off x="8172450" y="2636838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3733" name="Line 10"/>
          <p:cNvSpPr>
            <a:spLocks noChangeShapeType="1"/>
          </p:cNvSpPr>
          <p:nvPr/>
        </p:nvSpPr>
        <p:spPr bwMode="auto">
          <a:xfrm>
            <a:off x="8288338" y="2752725"/>
            <a:ext cx="0" cy="1943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779" name="Oval 11"/>
          <p:cNvSpPr>
            <a:spLocks noChangeArrowheads="1"/>
          </p:cNvSpPr>
          <p:nvPr/>
        </p:nvSpPr>
        <p:spPr bwMode="auto">
          <a:xfrm>
            <a:off x="4464050" y="836613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 flipH="1">
            <a:off x="4572000" y="1052513"/>
            <a:ext cx="0" cy="10810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781" name="Line 13"/>
          <p:cNvSpPr>
            <a:spLocks noChangeShapeType="1"/>
          </p:cNvSpPr>
          <p:nvPr/>
        </p:nvSpPr>
        <p:spPr bwMode="auto">
          <a:xfrm>
            <a:off x="3492500" y="36877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3851275" y="32131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i="1">
                <a:latin typeface="Times New Roman" pitchFamily="18" charset="0"/>
              </a:rPr>
              <a:t>l</a:t>
            </a:r>
            <a:r>
              <a:rPr lang="hu-HU" sz="2400" b="1" i="1" baseline="-25000">
                <a:latin typeface="Times New Roman" pitchFamily="18" charset="0"/>
              </a:rPr>
              <a:t>s</a:t>
            </a:r>
            <a:endParaRPr lang="en-US" sz="2400" b="1" i="1" baseline="-25000">
              <a:latin typeface="Times New Roman" pitchFamily="18" charset="0"/>
            </a:endParaRPr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4714875" y="1700213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i="1">
                <a:latin typeface="Times New Roman" pitchFamily="18" charset="0"/>
              </a:rPr>
              <a:t>F</a:t>
            </a:r>
            <a:r>
              <a:rPr lang="hu-HU" sz="2400" b="1" i="1" baseline="-25000">
                <a:latin typeface="Times New Roman" pitchFamily="18" charset="0"/>
              </a:rPr>
              <a:t>s</a:t>
            </a:r>
            <a:endParaRPr lang="en-US" sz="2400" b="1" i="1" baseline="-25000">
              <a:latin typeface="Times New Roman" pitchFamily="18" charset="0"/>
            </a:endParaRPr>
          </a:p>
        </p:txBody>
      </p:sp>
      <p:sp>
        <p:nvSpPr>
          <p:cNvPr id="160784" name="Text Box 16"/>
          <p:cNvSpPr txBox="1">
            <a:spLocks noChangeArrowheads="1"/>
          </p:cNvSpPr>
          <p:nvPr/>
        </p:nvSpPr>
        <p:spPr bwMode="auto">
          <a:xfrm>
            <a:off x="5364163" y="836613"/>
            <a:ext cx="2087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i="1" dirty="0" err="1" smtClean="0">
                <a:latin typeface="Times New Roman" pitchFamily="18" charset="0"/>
              </a:rPr>
              <a:t>M</a:t>
            </a:r>
            <a:r>
              <a:rPr lang="hu-HU" sz="2400" b="1" i="1" baseline="-25000" dirty="0" err="1" smtClean="0">
                <a:latin typeface="Times New Roman" pitchFamily="18" charset="0"/>
              </a:rPr>
              <a:t>súlyerő</a:t>
            </a:r>
            <a:r>
              <a:rPr lang="hu-HU" sz="2400" b="1" i="1" dirty="0" smtClean="0">
                <a:latin typeface="Times New Roman" pitchFamily="18" charset="0"/>
              </a:rPr>
              <a:t> </a:t>
            </a:r>
            <a:r>
              <a:rPr lang="hu-HU" sz="2400" b="1" i="1" dirty="0">
                <a:latin typeface="Times New Roman" pitchFamily="18" charset="0"/>
              </a:rPr>
              <a:t>= </a:t>
            </a:r>
            <a:r>
              <a:rPr lang="hu-HU" sz="2400" b="1" i="1" dirty="0" err="1">
                <a:latin typeface="Times New Roman" pitchFamily="18" charset="0"/>
              </a:rPr>
              <a:t>F</a:t>
            </a:r>
            <a:r>
              <a:rPr lang="hu-HU" sz="2400" b="1" i="1" baseline="-25000" dirty="0" err="1">
                <a:latin typeface="Times New Roman" pitchFamily="18" charset="0"/>
              </a:rPr>
              <a:t>s</a:t>
            </a:r>
            <a:r>
              <a:rPr lang="hu-HU" sz="2400" b="1" i="1" dirty="0">
                <a:latin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</a:rPr>
              <a:t>·</a:t>
            </a:r>
            <a:r>
              <a:rPr lang="hu-HU" sz="2400" b="1" i="1" dirty="0">
                <a:latin typeface="Times New Roman" pitchFamily="18" charset="0"/>
              </a:rPr>
              <a:t> </a:t>
            </a:r>
            <a:r>
              <a:rPr lang="hu-HU" sz="2400" b="1" i="1" dirty="0" err="1">
                <a:latin typeface="Times New Roman" pitchFamily="18" charset="0"/>
              </a:rPr>
              <a:t>l</a:t>
            </a:r>
            <a:r>
              <a:rPr lang="hu-HU" sz="2400" b="1" i="1" baseline="-25000" dirty="0" err="1">
                <a:latin typeface="Times New Roman" pitchFamily="18" charset="0"/>
              </a:rPr>
              <a:t>s</a:t>
            </a:r>
            <a:endParaRPr lang="en-US" sz="2400" b="1" i="1" baseline="-25000" dirty="0">
              <a:latin typeface="Times New Roman" pitchFamily="18" charset="0"/>
            </a:endParaRPr>
          </a:p>
        </p:txBody>
      </p:sp>
      <p:sp>
        <p:nvSpPr>
          <p:cNvPr id="73740" name="Line 17"/>
          <p:cNvSpPr>
            <a:spLocks noChangeShapeType="1"/>
          </p:cNvSpPr>
          <p:nvPr/>
        </p:nvSpPr>
        <p:spPr bwMode="auto">
          <a:xfrm flipV="1">
            <a:off x="2555875" y="2060575"/>
            <a:ext cx="0" cy="5762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1" name="Line 18"/>
          <p:cNvSpPr>
            <a:spLocks noChangeShapeType="1"/>
          </p:cNvSpPr>
          <p:nvPr/>
        </p:nvSpPr>
        <p:spPr bwMode="auto">
          <a:xfrm flipV="1">
            <a:off x="2484438" y="2708275"/>
            <a:ext cx="71437" cy="5762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2" name="Line 19"/>
          <p:cNvSpPr>
            <a:spLocks noChangeShapeType="1"/>
          </p:cNvSpPr>
          <p:nvPr/>
        </p:nvSpPr>
        <p:spPr bwMode="auto">
          <a:xfrm flipV="1">
            <a:off x="2411413" y="3357563"/>
            <a:ext cx="144462" cy="5762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3" name="Line 20"/>
          <p:cNvSpPr>
            <a:spLocks noChangeShapeType="1"/>
          </p:cNvSpPr>
          <p:nvPr/>
        </p:nvSpPr>
        <p:spPr bwMode="auto">
          <a:xfrm flipV="1">
            <a:off x="2195513" y="3933825"/>
            <a:ext cx="288925" cy="6477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789" name="Line 21"/>
          <p:cNvSpPr>
            <a:spLocks noChangeShapeType="1"/>
          </p:cNvSpPr>
          <p:nvPr/>
        </p:nvSpPr>
        <p:spPr bwMode="auto">
          <a:xfrm flipH="1" flipV="1">
            <a:off x="2484438" y="3457575"/>
            <a:ext cx="935037" cy="21590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790" name="Text Box 22"/>
          <p:cNvSpPr txBox="1">
            <a:spLocks noChangeArrowheads="1"/>
          </p:cNvSpPr>
          <p:nvPr/>
        </p:nvSpPr>
        <p:spPr bwMode="auto">
          <a:xfrm>
            <a:off x="2843213" y="3644900"/>
            <a:ext cx="360362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i="1" dirty="0" err="1">
                <a:latin typeface="Times New Roman" pitchFamily="18" charset="0"/>
              </a:rPr>
              <a:t>l</a:t>
            </a:r>
            <a:r>
              <a:rPr lang="hu-HU" sz="2400" b="1" i="1" baseline="-25000" dirty="0" err="1">
                <a:latin typeface="Times New Roman" pitchFamily="18" charset="0"/>
              </a:rPr>
              <a:t>i</a:t>
            </a:r>
            <a:endParaRPr lang="en-US" sz="2400" b="1" i="1" baseline="-25000" dirty="0">
              <a:latin typeface="Times New Roman" pitchFamily="18" charset="0"/>
            </a:endParaRPr>
          </a:p>
        </p:txBody>
      </p:sp>
      <p:sp>
        <p:nvSpPr>
          <p:cNvPr id="73746" name="Text Box 23"/>
          <p:cNvSpPr txBox="1">
            <a:spLocks noChangeArrowheads="1"/>
          </p:cNvSpPr>
          <p:nvPr/>
        </p:nvSpPr>
        <p:spPr bwMode="auto">
          <a:xfrm>
            <a:off x="1258889" y="3327375"/>
            <a:ext cx="793750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i="1" dirty="0" smtClean="0">
                <a:latin typeface="Times New Roman" pitchFamily="18" charset="0"/>
              </a:rPr>
              <a:t>F</a:t>
            </a:r>
            <a:r>
              <a:rPr lang="hu-HU" sz="2400" b="1" i="1" baseline="-25000" dirty="0" smtClean="0">
                <a:latin typeface="Times New Roman" pitchFamily="18" charset="0"/>
              </a:rPr>
              <a:t>izom</a:t>
            </a:r>
            <a:endParaRPr lang="en-US" sz="2400" b="1" i="1" baseline="-25000" dirty="0">
              <a:latin typeface="Times New Roman" pitchFamily="18" charset="0"/>
            </a:endParaRPr>
          </a:p>
        </p:txBody>
      </p:sp>
      <p:sp>
        <p:nvSpPr>
          <p:cNvPr id="160792" name="Text Box 24"/>
          <p:cNvSpPr txBox="1">
            <a:spLocks noChangeArrowheads="1"/>
          </p:cNvSpPr>
          <p:nvPr/>
        </p:nvSpPr>
        <p:spPr bwMode="auto">
          <a:xfrm>
            <a:off x="1258888" y="5373688"/>
            <a:ext cx="1728787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i="1" dirty="0">
                <a:latin typeface="Times New Roman" pitchFamily="18" charset="0"/>
              </a:rPr>
              <a:t>M</a:t>
            </a:r>
            <a:r>
              <a:rPr lang="hu-HU" sz="2400" b="1" i="1" baseline="-25000" dirty="0">
                <a:latin typeface="Times New Roman" pitchFamily="18" charset="0"/>
              </a:rPr>
              <a:t>i</a:t>
            </a:r>
            <a:r>
              <a:rPr lang="hu-HU" sz="2400" b="1" i="1" dirty="0">
                <a:latin typeface="Times New Roman" pitchFamily="18" charset="0"/>
              </a:rPr>
              <a:t> = F</a:t>
            </a:r>
            <a:r>
              <a:rPr lang="hu-HU" sz="2400" b="1" i="1" baseline="-25000" dirty="0">
                <a:latin typeface="Times New Roman" pitchFamily="18" charset="0"/>
              </a:rPr>
              <a:t>i</a:t>
            </a:r>
            <a:r>
              <a:rPr lang="hu-HU" sz="2400" b="1" i="1" dirty="0">
                <a:latin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</a:rPr>
              <a:t>·</a:t>
            </a:r>
            <a:r>
              <a:rPr lang="hu-HU" sz="2400" b="1" i="1" dirty="0">
                <a:latin typeface="Times New Roman" pitchFamily="18" charset="0"/>
              </a:rPr>
              <a:t> </a:t>
            </a:r>
            <a:r>
              <a:rPr lang="hu-HU" sz="2400" b="1" i="1" dirty="0" err="1">
                <a:latin typeface="Times New Roman" pitchFamily="18" charset="0"/>
              </a:rPr>
              <a:t>l</a:t>
            </a:r>
            <a:r>
              <a:rPr lang="hu-HU" sz="2400" b="1" i="1" baseline="-25000" dirty="0" err="1">
                <a:latin typeface="Times New Roman" pitchFamily="18" charset="0"/>
              </a:rPr>
              <a:t>i</a:t>
            </a:r>
            <a:endParaRPr lang="en-US" sz="2400" b="1" i="1" baseline="-25000" dirty="0">
              <a:latin typeface="Times New Roman" pitchFamily="18" charset="0"/>
            </a:endParaRPr>
          </a:p>
        </p:txBody>
      </p:sp>
      <p:sp>
        <p:nvSpPr>
          <p:cNvPr id="160793" name="Text Box 25"/>
          <p:cNvSpPr txBox="1">
            <a:spLocks noChangeArrowheads="1"/>
          </p:cNvSpPr>
          <p:nvPr/>
        </p:nvSpPr>
        <p:spPr bwMode="auto">
          <a:xfrm>
            <a:off x="5219700" y="5340678"/>
            <a:ext cx="25654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i="1"/>
              <a:t>F</a:t>
            </a:r>
            <a:r>
              <a:rPr lang="hu-HU" sz="2800" b="1" i="1" baseline="-25000"/>
              <a:t>s</a:t>
            </a:r>
            <a:r>
              <a:rPr lang="hu-HU" sz="2800" b="1" i="1"/>
              <a:t> </a:t>
            </a:r>
            <a:r>
              <a:rPr lang="en-US" sz="2800" b="1" i="1"/>
              <a:t>·</a:t>
            </a:r>
            <a:r>
              <a:rPr lang="hu-HU" sz="2800" b="1" i="1"/>
              <a:t> l</a:t>
            </a:r>
            <a:r>
              <a:rPr lang="hu-HU" sz="2800" b="1" i="1" baseline="-25000"/>
              <a:t>s</a:t>
            </a:r>
            <a:r>
              <a:rPr lang="hu-HU" sz="2800"/>
              <a:t> </a:t>
            </a:r>
            <a:r>
              <a:rPr lang="hu-HU" sz="2800" b="1" i="1">
                <a:latin typeface="Times New Roman" pitchFamily="18" charset="0"/>
              </a:rPr>
              <a:t>= F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r>
              <a:rPr lang="hu-H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·</a:t>
            </a:r>
            <a:r>
              <a:rPr lang="hu-HU" sz="2800" b="1" i="1">
                <a:latin typeface="Times New Roman" pitchFamily="18" charset="0"/>
              </a:rPr>
              <a:t> l</a:t>
            </a:r>
            <a:r>
              <a:rPr lang="hu-HU" sz="2800" b="1" i="1" baseline="-25000">
                <a:latin typeface="Times New Roman" pitchFamily="18" charset="0"/>
              </a:rPr>
              <a:t>i</a:t>
            </a:r>
            <a:endParaRPr lang="en-US" sz="2800" b="1" i="1" baseline="-25000">
              <a:latin typeface="Times New Roman" pitchFamily="18" charset="0"/>
            </a:endParaRPr>
          </a:p>
        </p:txBody>
      </p:sp>
      <p:sp>
        <p:nvSpPr>
          <p:cNvPr id="160794" name="Line 26"/>
          <p:cNvSpPr>
            <a:spLocks noChangeShapeType="1"/>
          </p:cNvSpPr>
          <p:nvPr/>
        </p:nvSpPr>
        <p:spPr bwMode="auto">
          <a:xfrm>
            <a:off x="4572000" y="2060575"/>
            <a:ext cx="0" cy="19446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églalap 2"/>
          <p:cNvSpPr/>
          <p:nvPr/>
        </p:nvSpPr>
        <p:spPr>
          <a:xfrm>
            <a:off x="434081" y="1251685"/>
            <a:ext cx="2084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Tövisnyúlvány </a:t>
            </a:r>
          </a:p>
          <a:p>
            <a:r>
              <a:rPr lang="hu-HU" i="1" dirty="0" smtClean="0"/>
              <a:t>(</a:t>
            </a:r>
            <a:r>
              <a:rPr lang="hu-HU" i="1" dirty="0" err="1"/>
              <a:t>processus</a:t>
            </a:r>
            <a:r>
              <a:rPr lang="hu-HU" i="1" dirty="0"/>
              <a:t> </a:t>
            </a:r>
            <a:r>
              <a:rPr lang="hu-HU" i="1" dirty="0" err="1"/>
              <a:t>spinosus</a:t>
            </a:r>
            <a:r>
              <a:rPr lang="hu-HU" i="1" dirty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705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9" grpId="0" animBg="1"/>
      <p:bldP spid="160780" grpId="0" animBg="1"/>
      <p:bldP spid="160781" grpId="0" animBg="1"/>
      <p:bldP spid="160782" grpId="0"/>
      <p:bldP spid="160783" grpId="0"/>
      <p:bldP spid="160784" grpId="0"/>
      <p:bldP spid="160789" grpId="0" animBg="1"/>
      <p:bldP spid="160790" grpId="0" animBg="1"/>
      <p:bldP spid="73746" grpId="0" animBg="1"/>
      <p:bldP spid="160792" grpId="0" animBg="1"/>
      <p:bldP spid="160793" grpId="0" animBg="1"/>
      <p:bldP spid="16079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92275" y="2020888"/>
            <a:ext cx="2112963" cy="3495675"/>
            <a:chOff x="1066" y="865"/>
            <a:chExt cx="1331" cy="2202"/>
          </a:xfrm>
        </p:grpSpPr>
        <p:pic>
          <p:nvPicPr>
            <p:cNvPr id="747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066" y="865"/>
              <a:ext cx="1331" cy="2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76" name="Oval 4"/>
            <p:cNvSpPr>
              <a:spLocks noChangeArrowheads="1"/>
            </p:cNvSpPr>
            <p:nvPr/>
          </p:nvSpPr>
          <p:spPr bwMode="auto">
            <a:xfrm>
              <a:off x="1972" y="1299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4777" name="Oval 5"/>
            <p:cNvSpPr>
              <a:spLocks noChangeArrowheads="1"/>
            </p:cNvSpPr>
            <p:nvPr/>
          </p:nvSpPr>
          <p:spPr bwMode="auto">
            <a:xfrm>
              <a:off x="1999" y="1707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4778" name="Oval 6"/>
            <p:cNvSpPr>
              <a:spLocks noChangeArrowheads="1"/>
            </p:cNvSpPr>
            <p:nvPr/>
          </p:nvSpPr>
          <p:spPr bwMode="auto">
            <a:xfrm>
              <a:off x="2018" y="2160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4779" name="Oval 7"/>
            <p:cNvSpPr>
              <a:spLocks noChangeArrowheads="1"/>
            </p:cNvSpPr>
            <p:nvPr/>
          </p:nvSpPr>
          <p:spPr bwMode="auto">
            <a:xfrm>
              <a:off x="1837" y="2568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pic>
        <p:nvPicPr>
          <p:cNvPr id="7475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555750"/>
            <a:ext cx="15113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Oval 9"/>
          <p:cNvSpPr>
            <a:spLocks noChangeArrowheads="1"/>
          </p:cNvSpPr>
          <p:nvPr/>
        </p:nvSpPr>
        <p:spPr bwMode="auto">
          <a:xfrm>
            <a:off x="7956550" y="3068638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4757" name="Line 10"/>
          <p:cNvSpPr>
            <a:spLocks noChangeShapeType="1"/>
          </p:cNvSpPr>
          <p:nvPr/>
        </p:nvSpPr>
        <p:spPr bwMode="auto">
          <a:xfrm>
            <a:off x="8072438" y="3184525"/>
            <a:ext cx="0" cy="1943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843213" y="4076700"/>
            <a:ext cx="3024187" cy="1152525"/>
            <a:chOff x="1791" y="2568"/>
            <a:chExt cx="1905" cy="726"/>
          </a:xfrm>
        </p:grpSpPr>
        <p:sp>
          <p:nvSpPr>
            <p:cNvPr id="74772" name="Line 12"/>
            <p:cNvSpPr>
              <a:spLocks noChangeShapeType="1"/>
            </p:cNvSpPr>
            <p:nvPr/>
          </p:nvSpPr>
          <p:spPr bwMode="auto">
            <a:xfrm>
              <a:off x="1791" y="2568"/>
              <a:ext cx="1905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3" name="Line 13"/>
            <p:cNvSpPr>
              <a:spLocks noChangeShapeType="1"/>
            </p:cNvSpPr>
            <p:nvPr/>
          </p:nvSpPr>
          <p:spPr bwMode="auto">
            <a:xfrm>
              <a:off x="2018" y="3294"/>
              <a:ext cx="16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4" name="Arc 14"/>
            <p:cNvSpPr>
              <a:spLocks/>
            </p:cNvSpPr>
            <p:nvPr/>
          </p:nvSpPr>
          <p:spPr bwMode="auto">
            <a:xfrm rot="-5577968">
              <a:off x="3484" y="3105"/>
              <a:ext cx="88" cy="276"/>
            </a:xfrm>
            <a:custGeom>
              <a:avLst/>
              <a:gdLst>
                <a:gd name="T0" fmla="*/ 0 w 7266"/>
                <a:gd name="T1" fmla="*/ 0 h 21593"/>
                <a:gd name="T2" fmla="*/ 0 w 7266"/>
                <a:gd name="T3" fmla="*/ 0 h 21593"/>
                <a:gd name="T4" fmla="*/ 0 w 7266"/>
                <a:gd name="T5" fmla="*/ 0 h 21593"/>
                <a:gd name="T6" fmla="*/ 0 60000 65536"/>
                <a:gd name="T7" fmla="*/ 0 60000 65536"/>
                <a:gd name="T8" fmla="*/ 0 60000 65536"/>
                <a:gd name="T9" fmla="*/ 0 w 7266"/>
                <a:gd name="T10" fmla="*/ 0 h 21593"/>
                <a:gd name="T11" fmla="*/ 7266 w 7266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6" h="21593" fill="none" extrusionOk="0">
                  <a:moveTo>
                    <a:pt x="546" y="-1"/>
                  </a:moveTo>
                  <a:cubicBezTo>
                    <a:pt x="2838" y="57"/>
                    <a:pt x="5106" y="480"/>
                    <a:pt x="7266" y="1251"/>
                  </a:cubicBezTo>
                </a:path>
                <a:path w="7266" h="21593" stroke="0" extrusionOk="0">
                  <a:moveTo>
                    <a:pt x="546" y="-1"/>
                  </a:moveTo>
                  <a:cubicBezTo>
                    <a:pt x="2838" y="57"/>
                    <a:pt x="5106" y="480"/>
                    <a:pt x="7266" y="1251"/>
                  </a:cubicBezTo>
                  <a:lnTo>
                    <a:pt x="0" y="2159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4570413" y="4868863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35</a:t>
            </a:r>
            <a:r>
              <a:rPr lang="en-US"/>
              <a:t>º</a:t>
            </a:r>
          </a:p>
        </p:txBody>
      </p:sp>
      <p:sp>
        <p:nvSpPr>
          <p:cNvPr id="74760" name="Oval 16"/>
          <p:cNvSpPr>
            <a:spLocks noChangeArrowheads="1"/>
          </p:cNvSpPr>
          <p:nvPr/>
        </p:nvSpPr>
        <p:spPr bwMode="auto">
          <a:xfrm>
            <a:off x="4248150" y="1368425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 flipH="1">
            <a:off x="3995738" y="1484313"/>
            <a:ext cx="346075" cy="9366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>
            <a:off x="4356100" y="1484313"/>
            <a:ext cx="431800" cy="144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1811" name="Line 19"/>
          <p:cNvSpPr>
            <a:spLocks noChangeShapeType="1"/>
          </p:cNvSpPr>
          <p:nvPr/>
        </p:nvSpPr>
        <p:spPr bwMode="auto">
          <a:xfrm flipV="1">
            <a:off x="2195513" y="3644900"/>
            <a:ext cx="215900" cy="5746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4" name="Line 20"/>
          <p:cNvSpPr>
            <a:spLocks noChangeShapeType="1"/>
          </p:cNvSpPr>
          <p:nvPr/>
        </p:nvSpPr>
        <p:spPr bwMode="auto">
          <a:xfrm flipH="1" flipV="1">
            <a:off x="2339975" y="3716338"/>
            <a:ext cx="863600" cy="388937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5" name="Line 21"/>
          <p:cNvSpPr>
            <a:spLocks noChangeShapeType="1"/>
          </p:cNvSpPr>
          <p:nvPr/>
        </p:nvSpPr>
        <p:spPr bwMode="auto">
          <a:xfrm flipH="1">
            <a:off x="4356100" y="1485900"/>
            <a:ext cx="0" cy="1081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6" name="Line 22"/>
          <p:cNvSpPr>
            <a:spLocks noChangeShapeType="1"/>
          </p:cNvSpPr>
          <p:nvPr/>
        </p:nvSpPr>
        <p:spPr bwMode="auto">
          <a:xfrm>
            <a:off x="4356100" y="2493963"/>
            <a:ext cx="0" cy="2159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7" name="Line 23"/>
          <p:cNvSpPr>
            <a:spLocks noChangeShapeType="1"/>
          </p:cNvSpPr>
          <p:nvPr/>
        </p:nvSpPr>
        <p:spPr bwMode="auto">
          <a:xfrm>
            <a:off x="3276600" y="41195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816" name="Rectangle 24"/>
          <p:cNvSpPr>
            <a:spLocks noChangeArrowheads="1"/>
          </p:cNvSpPr>
          <p:nvPr/>
        </p:nvSpPr>
        <p:spPr bwMode="auto">
          <a:xfrm>
            <a:off x="1259632" y="1106494"/>
            <a:ext cx="310837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 smtClean="0">
                <a:latin typeface="Times New Roman" pitchFamily="18" charset="0"/>
              </a:rPr>
              <a:t>F</a:t>
            </a:r>
            <a:r>
              <a:rPr lang="hu-HU" sz="2800" b="1" dirty="0" err="1" smtClean="0">
                <a:latin typeface="Times New Roman" pitchFamily="18" charset="0"/>
              </a:rPr>
              <a:t>s</a:t>
            </a:r>
            <a:r>
              <a:rPr lang="hu-HU" sz="2800" b="1" baseline="-25000" dirty="0" err="1" smtClean="0">
                <a:latin typeface="Times New Roman" pitchFamily="18" charset="0"/>
              </a:rPr>
              <a:t>komp</a:t>
            </a:r>
            <a:r>
              <a:rPr lang="en-GB" sz="2800" b="1" dirty="0" smtClean="0">
                <a:latin typeface="Times New Roman" pitchFamily="18" charset="0"/>
              </a:rPr>
              <a:t> </a:t>
            </a:r>
            <a:r>
              <a:rPr lang="en-GB" sz="2800" b="1" dirty="0">
                <a:latin typeface="Times New Roman" pitchFamily="18" charset="0"/>
              </a:rPr>
              <a:t>=F</a:t>
            </a:r>
            <a:r>
              <a:rPr lang="hu-HU" sz="2800" b="1" baseline="-25000" dirty="0">
                <a:latin typeface="Times New Roman" pitchFamily="18" charset="0"/>
              </a:rPr>
              <a:t>s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cos</a:t>
            </a:r>
            <a:r>
              <a:rPr lang="en-GB" sz="2800" b="1" dirty="0">
                <a:latin typeface="Times New Roman" pitchFamily="18" charset="0"/>
              </a:rPr>
              <a:t> 35</a:t>
            </a:r>
            <a:r>
              <a:rPr lang="en-GB" sz="2800" baseline="30000" dirty="0">
                <a:latin typeface="Times New Roman" pitchFamily="18" charset="0"/>
              </a:rPr>
              <a:t>o</a:t>
            </a:r>
          </a:p>
        </p:txBody>
      </p:sp>
      <p:sp>
        <p:nvSpPr>
          <p:cNvPr id="161817" name="Rectangle 25"/>
          <p:cNvSpPr>
            <a:spLocks noChangeArrowheads="1"/>
          </p:cNvSpPr>
          <p:nvPr/>
        </p:nvSpPr>
        <p:spPr bwMode="auto">
          <a:xfrm>
            <a:off x="4815205" y="1106494"/>
            <a:ext cx="35653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 smtClean="0">
                <a:latin typeface="Times New Roman" pitchFamily="18" charset="0"/>
              </a:rPr>
              <a:t>F</a:t>
            </a:r>
            <a:r>
              <a:rPr lang="hu-HU" sz="2800" b="1" dirty="0" err="1" smtClean="0">
                <a:latin typeface="Times New Roman" pitchFamily="18" charset="0"/>
              </a:rPr>
              <a:t>s</a:t>
            </a:r>
            <a:r>
              <a:rPr lang="hu-HU" sz="2800" b="1" baseline="-25000" dirty="0" err="1" smtClean="0">
                <a:latin typeface="Times New Roman" pitchFamily="18" charset="0"/>
              </a:rPr>
              <a:t>ny</a:t>
            </a:r>
            <a:r>
              <a:rPr lang="en-GB" sz="2800" b="1" dirty="0" smtClean="0">
                <a:latin typeface="Times New Roman" pitchFamily="18" charset="0"/>
              </a:rPr>
              <a:t> </a:t>
            </a:r>
            <a:r>
              <a:rPr lang="en-GB" sz="2800" b="1" dirty="0">
                <a:latin typeface="Times New Roman" pitchFamily="18" charset="0"/>
              </a:rPr>
              <a:t>= F</a:t>
            </a:r>
            <a:r>
              <a:rPr lang="hu-HU" sz="2800" b="1" baseline="-25000" dirty="0">
                <a:latin typeface="Times New Roman" pitchFamily="18" charset="0"/>
              </a:rPr>
              <a:t>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sz="2800" b="1" dirty="0">
                <a:latin typeface="Times New Roman" pitchFamily="18" charset="0"/>
              </a:rPr>
              <a:t> sin 35</a:t>
            </a:r>
            <a:r>
              <a:rPr lang="en-GB" sz="2800" baseline="30000" dirty="0">
                <a:latin typeface="Times New Roman" pitchFamily="18" charset="0"/>
              </a:rPr>
              <a:t>o</a:t>
            </a:r>
          </a:p>
        </p:txBody>
      </p:sp>
      <p:sp>
        <p:nvSpPr>
          <p:cNvPr id="161818" name="Text Box 26"/>
          <p:cNvSpPr txBox="1">
            <a:spLocks noChangeArrowheads="1"/>
          </p:cNvSpPr>
          <p:nvPr/>
        </p:nvSpPr>
        <p:spPr bwMode="auto">
          <a:xfrm>
            <a:off x="1547813" y="3692525"/>
            <a:ext cx="504825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i="1" dirty="0">
                <a:latin typeface="Times New Roman" pitchFamily="18" charset="0"/>
              </a:rPr>
              <a:t>F</a:t>
            </a:r>
            <a:r>
              <a:rPr lang="hu-HU" sz="2800" b="1" i="1" baseline="-25000" dirty="0">
                <a:latin typeface="Times New Roman" pitchFamily="18" charset="0"/>
              </a:rPr>
              <a:t>i</a:t>
            </a:r>
            <a:endParaRPr lang="en-US" sz="2800" b="1" i="1" baseline="-25000" dirty="0">
              <a:latin typeface="Times New Roman" pitchFamily="18" charset="0"/>
            </a:endParaRPr>
          </a:p>
        </p:txBody>
      </p:sp>
      <p:sp>
        <p:nvSpPr>
          <p:cNvPr id="161819" name="Text Box 27"/>
          <p:cNvSpPr txBox="1">
            <a:spLocks noChangeArrowheads="1"/>
          </p:cNvSpPr>
          <p:nvPr/>
        </p:nvSpPr>
        <p:spPr bwMode="auto">
          <a:xfrm>
            <a:off x="971549" y="5734050"/>
            <a:ext cx="3197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i="1" dirty="0">
                <a:sym typeface="Symbol" pitchFamily="18" charset="2"/>
              </a:rPr>
              <a:t></a:t>
            </a:r>
            <a:r>
              <a:rPr lang="hu-HU" sz="2800" b="1" i="1" dirty="0" err="1" smtClean="0"/>
              <a:t>F</a:t>
            </a:r>
            <a:r>
              <a:rPr lang="hu-HU" sz="2800" b="1" i="1" baseline="-25000" dirty="0" err="1" smtClean="0"/>
              <a:t>kompr</a:t>
            </a:r>
            <a:r>
              <a:rPr lang="hu-HU" sz="2800" b="1" i="1" dirty="0" smtClean="0"/>
              <a:t> </a:t>
            </a:r>
            <a:r>
              <a:rPr lang="hu-HU" sz="2800" b="1" i="1" dirty="0"/>
              <a:t>= F</a:t>
            </a:r>
            <a:r>
              <a:rPr lang="hu-HU" sz="2800" b="1" i="1" baseline="-25000" dirty="0"/>
              <a:t>i</a:t>
            </a:r>
            <a:r>
              <a:rPr lang="hu-HU" sz="2800" b="1" i="1" dirty="0"/>
              <a:t> + </a:t>
            </a:r>
            <a:r>
              <a:rPr lang="hu-HU" sz="2800" b="1" i="1" dirty="0" err="1" smtClean="0"/>
              <a:t>Fs</a:t>
            </a:r>
            <a:r>
              <a:rPr lang="hu-HU" sz="2800" b="1" i="1" baseline="-25000" dirty="0" err="1" smtClean="0"/>
              <a:t>komp</a:t>
            </a:r>
            <a:endParaRPr lang="en-US" sz="28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17371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" fill="hold"/>
                                        <p:tgtEl>
                                          <p:spTgt spid="161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161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61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61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7" grpId="0"/>
      <p:bldP spid="161809" grpId="0" animBg="1"/>
      <p:bldP spid="161810" grpId="0" animBg="1"/>
      <p:bldP spid="161811" grpId="0" animBg="1"/>
      <p:bldP spid="161816" grpId="0" build="p" autoUpdateAnimBg="0"/>
      <p:bldP spid="161817" grpId="0" build="p" autoUpdateAnimBg="0"/>
      <p:bldP spid="161818" grpId="0" animBg="1"/>
      <p:bldP spid="16181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AutoShape 2"/>
          <p:cNvSpPr>
            <a:spLocks noChangeArrowheads="1"/>
          </p:cNvSpPr>
          <p:nvPr/>
        </p:nvSpPr>
        <p:spPr bwMode="auto">
          <a:xfrm>
            <a:off x="611188" y="903288"/>
            <a:ext cx="4105275" cy="5549900"/>
          </a:xfrm>
          <a:prstGeom prst="roundRect">
            <a:avLst>
              <a:gd name="adj" fmla="val 356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1697038" y="2239963"/>
            <a:ext cx="3327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l</a:t>
            </a:r>
            <a:r>
              <a:rPr lang="hu-HU" sz="2400" b="1" baseline="-25000">
                <a:latin typeface="Times New Roman" pitchFamily="18" charset="0"/>
              </a:rPr>
              <a:t>i</a:t>
            </a:r>
            <a:r>
              <a:rPr lang="en-GB" sz="2400" b="1">
                <a:latin typeface="Times New Roman" pitchFamily="18" charset="0"/>
              </a:rPr>
              <a:t> = 0.05 m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F</a:t>
            </a:r>
            <a:r>
              <a:rPr lang="hu-HU" sz="2400" b="1" baseline="-25000">
                <a:latin typeface="Times New Roman" pitchFamily="18" charset="0"/>
              </a:rPr>
              <a:t>s</a:t>
            </a:r>
            <a:r>
              <a:rPr lang="en-GB" sz="2400" b="1">
                <a:latin typeface="Times New Roman" pitchFamily="18" charset="0"/>
              </a:rPr>
              <a:t> = 450 N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l</a:t>
            </a:r>
            <a:r>
              <a:rPr lang="hu-HU" sz="2400" b="1" baseline="-25000">
                <a:latin typeface="Times New Roman" pitchFamily="18" charset="0"/>
              </a:rPr>
              <a:t>s</a:t>
            </a:r>
            <a:r>
              <a:rPr lang="en-GB" sz="2400" b="1" baseline="-25000">
                <a:latin typeface="Times New Roman" pitchFamily="18" charset="0"/>
              </a:rPr>
              <a:t> </a:t>
            </a:r>
            <a:r>
              <a:rPr lang="en-GB" sz="2400" b="1">
                <a:latin typeface="Times New Roman" pitchFamily="18" charset="0"/>
              </a:rPr>
              <a:t>= 0.</a:t>
            </a:r>
            <a:r>
              <a:rPr lang="hu-HU" sz="2400" b="1">
                <a:latin typeface="Times New Roman" pitchFamily="18" charset="0"/>
              </a:rPr>
              <a:t>1</a:t>
            </a:r>
            <a:r>
              <a:rPr lang="en-GB" sz="2400" b="1">
                <a:latin typeface="Times New Roman" pitchFamily="18" charset="0"/>
              </a:rPr>
              <a:t> m 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116013" y="4149725"/>
            <a:ext cx="2808287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3200" b="1">
                <a:solidFill>
                  <a:srgbClr val="990000"/>
                </a:solidFill>
                <a:latin typeface="Times New Roman" pitchFamily="18" charset="0"/>
              </a:rPr>
              <a:t>F</a:t>
            </a:r>
            <a:r>
              <a:rPr lang="hu-HU" sz="3200" b="1" baseline="-25000">
                <a:solidFill>
                  <a:srgbClr val="990000"/>
                </a:solidFill>
                <a:latin typeface="Times New Roman" pitchFamily="18" charset="0"/>
              </a:rPr>
              <a:t>i</a:t>
            </a:r>
            <a:r>
              <a:rPr lang="en-GB" sz="3200" b="1">
                <a:solidFill>
                  <a:srgbClr val="990000"/>
                </a:solidFill>
                <a:latin typeface="Times New Roman" pitchFamily="18" charset="0"/>
              </a:rPr>
              <a:t> = </a:t>
            </a:r>
            <a:r>
              <a:rPr lang="hu-HU" sz="3200" b="1">
                <a:solidFill>
                  <a:srgbClr val="990000"/>
                </a:solidFill>
                <a:latin typeface="Times New Roman" pitchFamily="18" charset="0"/>
              </a:rPr>
              <a:t>900</a:t>
            </a:r>
            <a:r>
              <a:rPr lang="en-GB" sz="3200" b="1">
                <a:solidFill>
                  <a:srgbClr val="990000"/>
                </a:solidFill>
                <a:latin typeface="Times New Roman" pitchFamily="18" charset="0"/>
              </a:rPr>
              <a:t> N</a:t>
            </a:r>
          </a:p>
        </p:txBody>
      </p:sp>
      <p:graphicFrame>
        <p:nvGraphicFramePr>
          <p:cNvPr id="162821" name="Object 5"/>
          <p:cNvGraphicFramePr>
            <a:graphicFrameLocks noChangeAspect="1"/>
          </p:cNvGraphicFramePr>
          <p:nvPr/>
        </p:nvGraphicFramePr>
        <p:xfrm>
          <a:off x="1881188" y="1341438"/>
          <a:ext cx="243046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Egyenlet" r:id="rId5" imgW="901309" imgH="228501" progId="Equation.3">
                  <p:embed/>
                </p:oleObj>
              </mc:Choice>
              <mc:Fallback>
                <p:oleObj name="Egyenlet" r:id="rId5" imgW="90130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1341438"/>
                        <a:ext cx="2430462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14363" y="333375"/>
            <a:ext cx="561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 b="1"/>
              <a:t>Az izom által kifejtett erő nagysága</a:t>
            </a:r>
            <a:endParaRPr lang="en-US" sz="2400" b="1"/>
          </a:p>
        </p:txBody>
      </p:sp>
      <p:graphicFrame>
        <p:nvGraphicFramePr>
          <p:cNvPr id="162823" name="Object 7"/>
          <p:cNvGraphicFramePr>
            <a:graphicFrameLocks noChangeAspect="1"/>
          </p:cNvGraphicFramePr>
          <p:nvPr/>
        </p:nvGraphicFramePr>
        <p:xfrm>
          <a:off x="6010275" y="2924175"/>
          <a:ext cx="1885950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Photo Editor fénykép" r:id="rId7" imgW="1181265" imgH="1095528" progId="MSPhotoEd.3">
                  <p:embed/>
                </p:oleObj>
              </mc:Choice>
              <mc:Fallback>
                <p:oleObj name="Photo Editor fénykép" r:id="rId7" imgW="1181265" imgH="109552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2924175"/>
                        <a:ext cx="1885950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4" name="Line 8"/>
          <p:cNvSpPr>
            <a:spLocks noChangeShapeType="1"/>
          </p:cNvSpPr>
          <p:nvPr/>
        </p:nvSpPr>
        <p:spPr bwMode="auto">
          <a:xfrm flipH="1">
            <a:off x="5186363" y="4237038"/>
            <a:ext cx="17287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>
            <a:off x="6946900" y="4237038"/>
            <a:ext cx="17287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6372225" y="256540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 i="1" dirty="0">
                <a:solidFill>
                  <a:srgbClr val="CC0000"/>
                </a:solidFill>
              </a:rPr>
              <a:t>1350 N</a:t>
            </a:r>
            <a:endParaRPr lang="en-US" b="1" i="1" dirty="0">
              <a:solidFill>
                <a:srgbClr val="CC0000"/>
              </a:solidFill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667625" y="3716338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 i="1">
                <a:solidFill>
                  <a:srgbClr val="CC0000"/>
                </a:solidFill>
              </a:rPr>
              <a:t>4500 N</a:t>
            </a:r>
            <a:endParaRPr lang="en-US" b="1" i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  <p:bldP spid="162819" grpId="0" build="p" autoUpdateAnimBg="0"/>
      <p:bldP spid="162820" grpId="0" animBg="1" autoUpdateAnimBg="0"/>
      <p:bldP spid="162824" grpId="0" animBg="1"/>
      <p:bldP spid="162825" grpId="0" animBg="1"/>
      <p:bldP spid="47114" grpId="0"/>
      <p:bldP spid="4711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1039">
            <a:off x="3851275" y="1123950"/>
            <a:ext cx="15113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Oval 9"/>
          <p:cNvSpPr>
            <a:spLocks noChangeArrowheads="1"/>
          </p:cNvSpPr>
          <p:nvPr/>
        </p:nvSpPr>
        <p:spPr bwMode="auto">
          <a:xfrm>
            <a:off x="4572000" y="2565400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084" name="Line 10"/>
          <p:cNvSpPr>
            <a:spLocks noChangeShapeType="1"/>
          </p:cNvSpPr>
          <p:nvPr/>
        </p:nvSpPr>
        <p:spPr bwMode="auto">
          <a:xfrm>
            <a:off x="4687888" y="2681288"/>
            <a:ext cx="0" cy="1943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42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 flipH="1">
            <a:off x="1066800" y="1370013"/>
            <a:ext cx="70866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  <a:sym typeface="Symbol" pitchFamily="18" charset="2"/>
              </a:rPr>
              <a:t></a:t>
            </a:r>
            <a:r>
              <a:rPr lang="en-GB" sz="2800" b="1" dirty="0" smtClean="0">
                <a:latin typeface="Times New Roman" pitchFamily="18" charset="0"/>
              </a:rPr>
              <a:t>F</a:t>
            </a:r>
            <a:r>
              <a:rPr lang="hu-HU" sz="2800" b="1" baseline="-25000" dirty="0" smtClean="0">
                <a:latin typeface="Times New Roman" pitchFamily="18" charset="0"/>
              </a:rPr>
              <a:t>komp</a:t>
            </a:r>
            <a:r>
              <a:rPr lang="en-GB" sz="2800" b="1" dirty="0" smtClean="0">
                <a:latin typeface="Times New Roman" pitchFamily="18" charset="0"/>
              </a:rPr>
              <a:t> </a:t>
            </a:r>
            <a:r>
              <a:rPr lang="en-GB" sz="2800" b="1" dirty="0">
                <a:latin typeface="Times New Roman" pitchFamily="18" charset="0"/>
              </a:rPr>
              <a:t>=(F</a:t>
            </a:r>
            <a:r>
              <a:rPr lang="hu-HU" sz="2800" b="1" baseline="-25000" dirty="0">
                <a:latin typeface="Times New Roman" pitchFamily="18" charset="0"/>
              </a:rPr>
              <a:t>s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cos</a:t>
            </a:r>
            <a:r>
              <a:rPr lang="en-GB" sz="2800" b="1" dirty="0">
                <a:latin typeface="Times New Roman" pitchFamily="18" charset="0"/>
              </a:rPr>
              <a:t> 35</a:t>
            </a:r>
            <a:r>
              <a:rPr lang="en-GB" sz="3200" baseline="30000" dirty="0">
                <a:latin typeface="Times New Roman" pitchFamily="18" charset="0"/>
              </a:rPr>
              <a:t>o </a:t>
            </a:r>
            <a:r>
              <a:rPr lang="en-GB" sz="3200" dirty="0">
                <a:latin typeface="Times New Roman" pitchFamily="18" charset="0"/>
              </a:rPr>
              <a:t>) + </a:t>
            </a:r>
            <a:r>
              <a:rPr lang="en-GB" sz="2800" b="1" dirty="0">
                <a:latin typeface="Times New Roman" pitchFamily="18" charset="0"/>
              </a:rPr>
              <a:t>F</a:t>
            </a:r>
            <a:r>
              <a:rPr lang="hu-HU" sz="2800" b="1" baseline="-25000" dirty="0">
                <a:latin typeface="Times New Roman" pitchFamily="18" charset="0"/>
              </a:rPr>
              <a:t>i </a:t>
            </a:r>
            <a:r>
              <a:rPr lang="hu-HU" sz="3200" dirty="0">
                <a:latin typeface="Times New Roman" pitchFamily="18" charset="0"/>
              </a:rPr>
              <a:t>=</a:t>
            </a:r>
            <a:r>
              <a:rPr lang="hu-HU" sz="2800" b="1" dirty="0">
                <a:latin typeface="Times New Roman" pitchFamily="18" charset="0"/>
              </a:rPr>
              <a:t>368 + 900</a:t>
            </a:r>
            <a:endParaRPr lang="en-GB" sz="2400" b="1" baseline="-250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  <a:sym typeface="Symbol" pitchFamily="18" charset="2"/>
              </a:rPr>
              <a:t></a:t>
            </a:r>
            <a:r>
              <a:rPr lang="en-GB" sz="2800" b="1" dirty="0" smtClean="0">
                <a:latin typeface="Times New Roman" pitchFamily="18" charset="0"/>
              </a:rPr>
              <a:t>F</a:t>
            </a:r>
            <a:r>
              <a:rPr lang="hu-HU" sz="2800" b="1" baseline="-25000" dirty="0" smtClean="0">
                <a:latin typeface="Times New Roman" pitchFamily="18" charset="0"/>
              </a:rPr>
              <a:t>komp</a:t>
            </a:r>
            <a:r>
              <a:rPr lang="en-GB" sz="2800" b="1" dirty="0" smtClean="0">
                <a:latin typeface="Times New Roman" pitchFamily="18" charset="0"/>
              </a:rPr>
              <a:t> </a:t>
            </a:r>
            <a:r>
              <a:rPr lang="en-GB" sz="2800" b="1" dirty="0">
                <a:latin typeface="Times New Roman" pitchFamily="18" charset="0"/>
              </a:rPr>
              <a:t>= </a:t>
            </a:r>
            <a:r>
              <a:rPr lang="hu-HU" sz="2800" b="1" dirty="0">
                <a:latin typeface="Times New Roman" pitchFamily="18" charset="0"/>
              </a:rPr>
              <a:t>1268</a:t>
            </a:r>
            <a:r>
              <a:rPr lang="en-GB" sz="2800" b="1" dirty="0">
                <a:latin typeface="Times New Roman" pitchFamily="18" charset="0"/>
              </a:rPr>
              <a:t> N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Nyomóerő (F</a:t>
            </a:r>
            <a:r>
              <a:rPr lang="hu-HU" sz="2800" b="1" baseline="-25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u-H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 flipH="1">
            <a:off x="1066800" y="3792538"/>
            <a:ext cx="55626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</a:rPr>
              <a:t>F</a:t>
            </a:r>
            <a:r>
              <a:rPr lang="hu-HU" sz="2800" b="1" baseline="-25000" dirty="0" err="1">
                <a:latin typeface="Times New Roman" pitchFamily="18" charset="0"/>
              </a:rPr>
              <a:t>ny</a:t>
            </a:r>
            <a:r>
              <a:rPr lang="en-GB" sz="2800" b="1" dirty="0">
                <a:latin typeface="Times New Roman" pitchFamily="18" charset="0"/>
              </a:rPr>
              <a:t> =</a:t>
            </a:r>
            <a:r>
              <a:rPr lang="hu-HU" sz="2800" b="1" dirty="0">
                <a:latin typeface="Times New Roman" pitchFamily="18" charset="0"/>
              </a:rPr>
              <a:t> </a:t>
            </a:r>
            <a:r>
              <a:rPr lang="en-GB" sz="3200" dirty="0">
                <a:latin typeface="Times New Roman" pitchFamily="18" charset="0"/>
              </a:rPr>
              <a:t>(</a:t>
            </a:r>
            <a:r>
              <a:rPr lang="en-GB" sz="2800" b="1" dirty="0">
                <a:latin typeface="Times New Roman" pitchFamily="18" charset="0"/>
              </a:rPr>
              <a:t>F</a:t>
            </a:r>
            <a:r>
              <a:rPr lang="hu-HU" sz="2800" b="1" baseline="-25000" dirty="0">
                <a:latin typeface="Times New Roman" pitchFamily="18" charset="0"/>
              </a:rPr>
              <a:t>s</a:t>
            </a:r>
            <a:r>
              <a:rPr lang="en-GB" sz="2800" b="1" dirty="0">
                <a:latin typeface="Times New Roman" pitchFamily="18" charset="0"/>
              </a:rPr>
              <a:t> sin 35</a:t>
            </a:r>
            <a:r>
              <a:rPr lang="en-GB" sz="3200" baseline="30000" dirty="0">
                <a:latin typeface="Times New Roman" pitchFamily="18" charset="0"/>
              </a:rPr>
              <a:t>o</a:t>
            </a:r>
            <a:r>
              <a:rPr lang="en-GB" sz="3200" dirty="0">
                <a:latin typeface="Times New Roman" pitchFamily="18" charset="0"/>
              </a:rPr>
              <a:t>) </a:t>
            </a:r>
            <a:endParaRPr lang="en-GB" sz="2800" b="1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</a:rPr>
              <a:t>F</a:t>
            </a:r>
            <a:r>
              <a:rPr lang="hu-HU" sz="2800" b="1" baseline="-25000" dirty="0" err="1">
                <a:latin typeface="Times New Roman" pitchFamily="18" charset="0"/>
              </a:rPr>
              <a:t>ny</a:t>
            </a:r>
            <a:r>
              <a:rPr lang="en-GB" sz="2800" b="1" dirty="0">
                <a:latin typeface="Times New Roman" pitchFamily="18" charset="0"/>
              </a:rPr>
              <a:t> = </a:t>
            </a:r>
            <a:r>
              <a:rPr lang="hu-HU" sz="2800" b="1" dirty="0">
                <a:latin typeface="Times New Roman" pitchFamily="18" charset="0"/>
              </a:rPr>
              <a:t>258</a:t>
            </a:r>
            <a:r>
              <a:rPr lang="en-GB" sz="2800" b="1" dirty="0">
                <a:latin typeface="Times New Roman" pitchFamily="18" charset="0"/>
              </a:rPr>
              <a:t> N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838200" y="3046413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Nyíróerő (F</a:t>
            </a:r>
            <a:r>
              <a:rPr lang="hu-HU" sz="2800" b="1" baseline="-25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hu-H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00788" y="1989138"/>
            <a:ext cx="2112962" cy="3495675"/>
            <a:chOff x="1066" y="865"/>
            <a:chExt cx="1331" cy="2202"/>
          </a:xfrm>
        </p:grpSpPr>
        <p:pic>
          <p:nvPicPr>
            <p:cNvPr id="7578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066" y="865"/>
              <a:ext cx="1331" cy="2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7" name="Oval 8"/>
            <p:cNvSpPr>
              <a:spLocks noChangeArrowheads="1"/>
            </p:cNvSpPr>
            <p:nvPr/>
          </p:nvSpPr>
          <p:spPr bwMode="auto">
            <a:xfrm>
              <a:off x="1972" y="1299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788" name="Oval 9"/>
            <p:cNvSpPr>
              <a:spLocks noChangeArrowheads="1"/>
            </p:cNvSpPr>
            <p:nvPr/>
          </p:nvSpPr>
          <p:spPr bwMode="auto">
            <a:xfrm>
              <a:off x="1999" y="1707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789" name="Oval 10"/>
            <p:cNvSpPr>
              <a:spLocks noChangeArrowheads="1"/>
            </p:cNvSpPr>
            <p:nvPr/>
          </p:nvSpPr>
          <p:spPr bwMode="auto">
            <a:xfrm>
              <a:off x="2018" y="2160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790" name="Oval 11"/>
            <p:cNvSpPr>
              <a:spLocks noChangeArrowheads="1"/>
            </p:cNvSpPr>
            <p:nvPr/>
          </p:nvSpPr>
          <p:spPr bwMode="auto">
            <a:xfrm>
              <a:off x="1837" y="2568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79212" name="Line 12"/>
          <p:cNvSpPr>
            <a:spLocks noChangeShapeType="1"/>
          </p:cNvSpPr>
          <p:nvPr/>
        </p:nvSpPr>
        <p:spPr bwMode="auto">
          <a:xfrm flipH="1">
            <a:off x="7524750" y="4149725"/>
            <a:ext cx="287338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>
            <a:off x="7812088" y="4149725"/>
            <a:ext cx="287337" cy="142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5" name="Line 14"/>
          <p:cNvSpPr>
            <a:spLocks noChangeShapeType="1"/>
          </p:cNvSpPr>
          <p:nvPr/>
        </p:nvSpPr>
        <p:spPr bwMode="auto">
          <a:xfrm>
            <a:off x="7797800" y="4149725"/>
            <a:ext cx="0" cy="5746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build="p" autoUpdateAnimBg="0"/>
      <p:bldP spid="179204" grpId="0" build="p" autoUpdateAnimBg="0"/>
      <p:bldP spid="179212" grpId="0" animBg="1"/>
      <p:bldP spid="1792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124075" y="2492375"/>
            <a:ext cx="1511300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124075" y="3859213"/>
            <a:ext cx="151130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2124075" y="3386138"/>
            <a:ext cx="1511300" cy="431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2555875" y="3357563"/>
            <a:ext cx="576263" cy="503237"/>
          </a:xfrm>
          <a:prstGeom prst="ellipse">
            <a:avLst/>
          </a:pr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2814638" y="3573463"/>
            <a:ext cx="7302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2916238" y="1700213"/>
            <a:ext cx="0" cy="6492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 flipH="1">
            <a:off x="2051050" y="3602038"/>
            <a:ext cx="6492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2986088" y="3602038"/>
            <a:ext cx="6492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4572000" y="2492375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/>
              <a:t>NP </a:t>
            </a:r>
            <a:r>
              <a:rPr lang="hu-HU" sz="2000" b="1" i="1">
                <a:sym typeface="Symbol" pitchFamily="18" charset="2"/>
              </a:rPr>
              <a:t></a:t>
            </a:r>
            <a:r>
              <a:rPr lang="hu-HU" sz="2000" b="1" i="1"/>
              <a:t> 1268 </a:t>
            </a:r>
            <a:r>
              <a:rPr lang="en-US" sz="2000" b="1" i="1"/>
              <a:t>·</a:t>
            </a:r>
            <a:r>
              <a:rPr lang="hu-HU" sz="2000" b="1" i="1"/>
              <a:t> 1,5 = 1902 N</a:t>
            </a:r>
            <a:endParaRPr lang="en-US" sz="2000" b="1" i="1"/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4572000" y="3752850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/>
              <a:t>AF </a:t>
            </a:r>
            <a:r>
              <a:rPr lang="hu-HU" sz="2000" b="1" i="1">
                <a:sym typeface="Symbol" pitchFamily="18" charset="2"/>
              </a:rPr>
              <a:t></a:t>
            </a:r>
            <a:r>
              <a:rPr lang="hu-HU" sz="2000" b="1" i="1"/>
              <a:t> 1268 </a:t>
            </a:r>
            <a:r>
              <a:rPr lang="en-US" sz="2000" b="1" i="1"/>
              <a:t>·</a:t>
            </a:r>
            <a:r>
              <a:rPr lang="hu-HU" sz="2000" b="1" i="1"/>
              <a:t> 5 = </a:t>
            </a:r>
            <a:r>
              <a:rPr lang="en-US" sz="2000" b="1" i="1"/>
              <a:t>6340</a:t>
            </a:r>
            <a:r>
              <a:rPr lang="hu-HU" sz="2000" b="1" i="1"/>
              <a:t> N</a:t>
            </a:r>
            <a:endParaRPr lang="en-US" sz="2000" b="1" i="1"/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2339975" y="1052513"/>
            <a:ext cx="1079500" cy="707886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i="1" dirty="0" err="1" smtClean="0"/>
              <a:t>Fkomp</a:t>
            </a:r>
            <a:r>
              <a:rPr lang="hu-HU" sz="2000" b="1" i="1" dirty="0" smtClean="0"/>
              <a:t>=1268N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41045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animBg="1"/>
      <p:bldP spid="180234" grpId="0"/>
      <p:bldP spid="180235" grpId="0"/>
      <p:bldP spid="18023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1116013" y="1562100"/>
            <a:ext cx="2058987" cy="3733800"/>
            <a:chOff x="3312" y="1008"/>
            <a:chExt cx="1297" cy="2352"/>
          </a:xfrm>
        </p:grpSpPr>
        <p:graphicFrame>
          <p:nvGraphicFramePr>
            <p:cNvPr id="50195" name="Object 3"/>
            <p:cNvGraphicFramePr>
              <a:graphicFrameLocks noChangeAspect="1"/>
            </p:cNvGraphicFramePr>
            <p:nvPr/>
          </p:nvGraphicFramePr>
          <p:xfrm>
            <a:off x="3312" y="1008"/>
            <a:ext cx="1297" cy="2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4" name="Bitkép alakzat" r:id="rId3" imgW="1380952" imgH="2505425" progId="Paint.Picture">
                    <p:embed/>
                  </p:oleObj>
                </mc:Choice>
                <mc:Fallback>
                  <p:oleObj name="Bitkép alakzat" r:id="rId3" imgW="1380952" imgH="250542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1008"/>
                          <a:ext cx="1297" cy="2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6" name="Oval 4"/>
            <p:cNvSpPr>
              <a:spLocks noChangeArrowheads="1"/>
            </p:cNvSpPr>
            <p:nvPr/>
          </p:nvSpPr>
          <p:spPr bwMode="auto">
            <a:xfrm>
              <a:off x="3840" y="2304"/>
              <a:ext cx="288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1908175" y="28194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2212975" y="3886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 flipV="1">
            <a:off x="1527175" y="2209800"/>
            <a:ext cx="609600" cy="7620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408" name="Oval 8"/>
          <p:cNvSpPr>
            <a:spLocks noChangeArrowheads="1"/>
          </p:cNvSpPr>
          <p:nvPr/>
        </p:nvSpPr>
        <p:spPr bwMode="auto">
          <a:xfrm>
            <a:off x="1679575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 flipV="1">
            <a:off x="2212975" y="2514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graphicFrame>
        <p:nvGraphicFramePr>
          <p:cNvPr id="102410" name="Object 10"/>
          <p:cNvGraphicFramePr>
            <a:graphicFrameLocks noChangeAspect="1"/>
          </p:cNvGraphicFramePr>
          <p:nvPr/>
        </p:nvGraphicFramePr>
        <p:xfrm>
          <a:off x="5181600" y="1600200"/>
          <a:ext cx="348773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Bitkép alakzat" r:id="rId5" imgW="1085714" imgH="1209524" progId="Paint.Picture">
                  <p:embed/>
                </p:oleObj>
              </mc:Choice>
              <mc:Fallback>
                <p:oleObj name="Bitkép alakzat" r:id="rId5" imgW="1085714" imgH="12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600200"/>
                        <a:ext cx="3487738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7010400" y="20574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 flipV="1">
            <a:off x="6011863" y="1844675"/>
            <a:ext cx="762000" cy="6858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413" name="Oval 13"/>
          <p:cNvSpPr>
            <a:spLocks noChangeArrowheads="1"/>
          </p:cNvSpPr>
          <p:nvPr/>
        </p:nvSpPr>
        <p:spPr bwMode="auto">
          <a:xfrm flipV="1">
            <a:off x="6477000" y="2362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14" name="Oval 14"/>
          <p:cNvSpPr>
            <a:spLocks noChangeArrowheads="1"/>
          </p:cNvSpPr>
          <p:nvPr/>
        </p:nvSpPr>
        <p:spPr bwMode="auto">
          <a:xfrm>
            <a:off x="7315200" y="3810000"/>
            <a:ext cx="762000" cy="762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696200" y="2133600"/>
            <a:ext cx="0" cy="2743200"/>
            <a:chOff x="4848" y="1344"/>
            <a:chExt cx="0" cy="1728"/>
          </a:xfrm>
        </p:grpSpPr>
        <p:sp>
          <p:nvSpPr>
            <p:cNvPr id="50193" name="Line 16"/>
            <p:cNvSpPr>
              <a:spLocks noChangeShapeType="1"/>
            </p:cNvSpPr>
            <p:nvPr/>
          </p:nvSpPr>
          <p:spPr bwMode="auto">
            <a:xfrm>
              <a:off x="4848" y="264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0194" name="Line 17"/>
            <p:cNvSpPr>
              <a:spLocks noChangeShapeType="1"/>
            </p:cNvSpPr>
            <p:nvPr/>
          </p:nvSpPr>
          <p:spPr bwMode="auto">
            <a:xfrm flipV="1">
              <a:off x="4848" y="1344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02418" name="Line 18"/>
          <p:cNvSpPr>
            <a:spLocks noChangeShapeType="1"/>
          </p:cNvSpPr>
          <p:nvPr/>
        </p:nvSpPr>
        <p:spPr bwMode="auto">
          <a:xfrm>
            <a:off x="6324600" y="2209800"/>
            <a:ext cx="228600" cy="228600"/>
          </a:xfrm>
          <a:prstGeom prst="line">
            <a:avLst/>
          </a:prstGeom>
          <a:noFill/>
          <a:ln w="28575">
            <a:solidFill>
              <a:srgbClr val="FF5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>
            <a:off x="6553200" y="2438400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>
            <a:off x="6553200" y="2590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78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  <p:bldP spid="102406" grpId="0" animBg="1"/>
      <p:bldP spid="102407" grpId="0" animBg="1"/>
      <p:bldP spid="102408" grpId="0" animBg="1"/>
      <p:bldP spid="102409" grpId="0" animBg="1"/>
      <p:bldP spid="102411" grpId="0" animBg="1"/>
      <p:bldP spid="102412" grpId="0" animBg="1"/>
      <p:bldP spid="102413" grpId="0" animBg="1"/>
      <p:bldP spid="102414" grpId="0" animBg="1"/>
      <p:bldP spid="102418" grpId="0" animBg="1"/>
      <p:bldP spid="102419" grpId="0" animBg="1"/>
      <p:bldP spid="10242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1116013" y="1562100"/>
            <a:ext cx="2058987" cy="3733800"/>
            <a:chOff x="3312" y="1008"/>
            <a:chExt cx="1297" cy="2352"/>
          </a:xfrm>
        </p:grpSpPr>
        <p:graphicFrame>
          <p:nvGraphicFramePr>
            <p:cNvPr id="50195" name="Object 3"/>
            <p:cNvGraphicFramePr>
              <a:graphicFrameLocks noChangeAspect="1"/>
            </p:cNvGraphicFramePr>
            <p:nvPr/>
          </p:nvGraphicFramePr>
          <p:xfrm>
            <a:off x="3312" y="1008"/>
            <a:ext cx="1297" cy="2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8" name="Bitkép alakzat" r:id="rId3" imgW="1380952" imgH="2505425" progId="Paint.Picture">
                    <p:embed/>
                  </p:oleObj>
                </mc:Choice>
                <mc:Fallback>
                  <p:oleObj name="Bitkép alakzat" r:id="rId3" imgW="1380952" imgH="250542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1008"/>
                          <a:ext cx="1297" cy="2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6" name="Oval 4"/>
            <p:cNvSpPr>
              <a:spLocks noChangeArrowheads="1"/>
            </p:cNvSpPr>
            <p:nvPr/>
          </p:nvSpPr>
          <p:spPr bwMode="auto">
            <a:xfrm>
              <a:off x="3840" y="2304"/>
              <a:ext cx="288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1908175" y="28194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2212975" y="3886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 flipV="1">
            <a:off x="1527175" y="2209800"/>
            <a:ext cx="609600" cy="7620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2408" name="Oval 8"/>
          <p:cNvSpPr>
            <a:spLocks noChangeArrowheads="1"/>
          </p:cNvSpPr>
          <p:nvPr/>
        </p:nvSpPr>
        <p:spPr bwMode="auto">
          <a:xfrm>
            <a:off x="1679575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 flipV="1">
            <a:off x="2212975" y="2514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graphicFrame>
        <p:nvGraphicFramePr>
          <p:cNvPr id="102410" name="Object 10"/>
          <p:cNvGraphicFramePr>
            <a:graphicFrameLocks noChangeAspect="1"/>
          </p:cNvGraphicFramePr>
          <p:nvPr/>
        </p:nvGraphicFramePr>
        <p:xfrm>
          <a:off x="5181600" y="1600200"/>
          <a:ext cx="348773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Bitkép alakzat" r:id="rId5" imgW="1085714" imgH="1209524" progId="Paint.Picture">
                  <p:embed/>
                </p:oleObj>
              </mc:Choice>
              <mc:Fallback>
                <p:oleObj name="Bitkép alakzat" r:id="rId5" imgW="1085714" imgH="12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600200"/>
                        <a:ext cx="3487738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7010400" y="20574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 flipV="1">
            <a:off x="6011863" y="1844675"/>
            <a:ext cx="762000" cy="6858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2413" name="Oval 13"/>
          <p:cNvSpPr>
            <a:spLocks noChangeArrowheads="1"/>
          </p:cNvSpPr>
          <p:nvPr/>
        </p:nvSpPr>
        <p:spPr bwMode="auto">
          <a:xfrm flipV="1">
            <a:off x="6477000" y="2362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2414" name="Oval 14"/>
          <p:cNvSpPr>
            <a:spLocks noChangeArrowheads="1"/>
          </p:cNvSpPr>
          <p:nvPr/>
        </p:nvSpPr>
        <p:spPr bwMode="auto">
          <a:xfrm>
            <a:off x="7315200" y="3810000"/>
            <a:ext cx="762000" cy="762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696200" y="2133600"/>
            <a:ext cx="0" cy="2743200"/>
            <a:chOff x="4848" y="1344"/>
            <a:chExt cx="0" cy="1728"/>
          </a:xfrm>
        </p:grpSpPr>
        <p:sp>
          <p:nvSpPr>
            <p:cNvPr id="50193" name="Line 16"/>
            <p:cNvSpPr>
              <a:spLocks noChangeShapeType="1"/>
            </p:cNvSpPr>
            <p:nvPr/>
          </p:nvSpPr>
          <p:spPr bwMode="auto">
            <a:xfrm>
              <a:off x="4848" y="264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  <p:sp>
          <p:nvSpPr>
            <p:cNvPr id="50194" name="Line 17"/>
            <p:cNvSpPr>
              <a:spLocks noChangeShapeType="1"/>
            </p:cNvSpPr>
            <p:nvPr/>
          </p:nvSpPr>
          <p:spPr bwMode="auto">
            <a:xfrm flipV="1">
              <a:off x="4848" y="1344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418" name="Line 18"/>
          <p:cNvSpPr>
            <a:spLocks noChangeShapeType="1"/>
          </p:cNvSpPr>
          <p:nvPr/>
        </p:nvSpPr>
        <p:spPr bwMode="auto">
          <a:xfrm>
            <a:off x="6324600" y="2209800"/>
            <a:ext cx="228600" cy="228600"/>
          </a:xfrm>
          <a:prstGeom prst="line">
            <a:avLst/>
          </a:prstGeom>
          <a:noFill/>
          <a:ln w="28575">
            <a:solidFill>
              <a:srgbClr val="FF5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>
            <a:off x="6553200" y="2438400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>
            <a:off x="6553200" y="2590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  <p:bldP spid="102406" grpId="0" animBg="1"/>
      <p:bldP spid="102407" grpId="0" animBg="1"/>
      <p:bldP spid="102408" grpId="0" animBg="1"/>
      <p:bldP spid="102409" grpId="0" animBg="1"/>
      <p:bldP spid="102411" grpId="0" animBg="1"/>
      <p:bldP spid="102412" grpId="0" animBg="1"/>
      <p:bldP spid="102413" grpId="0" animBg="1"/>
      <p:bldP spid="102414" grpId="0" animBg="1"/>
      <p:bldP spid="102418" grpId="0" animBg="1"/>
      <p:bldP spid="102419" grpId="0" animBg="1"/>
      <p:bldP spid="1024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972469" y="266700"/>
            <a:ext cx="4968875" cy="4572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 b="1" dirty="0"/>
              <a:t>T</a:t>
            </a:r>
            <a:r>
              <a:rPr lang="hu-HU" sz="2400" b="1" dirty="0" smtClean="0"/>
              <a:t>ehetetlenségi </a:t>
            </a:r>
            <a:r>
              <a:rPr lang="hu-HU" sz="2400" b="1" dirty="0"/>
              <a:t>nyomaték</a:t>
            </a:r>
            <a:endParaRPr lang="en-GB" sz="2400" b="1" dirty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663825" y="5967402"/>
            <a:ext cx="302736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800" b="1" dirty="0"/>
              <a:t>M = </a:t>
            </a:r>
            <a:r>
              <a:rPr lang="hu-HU" sz="2800" b="1" i="1" dirty="0">
                <a:sym typeface="Symbol" pitchFamily="18" charset="2"/>
              </a:rPr>
              <a:t></a:t>
            </a:r>
            <a:r>
              <a:rPr lang="hu-HU" sz="2800" dirty="0"/>
              <a:t> </a:t>
            </a:r>
            <a:r>
              <a:rPr lang="hu-HU" sz="2800" dirty="0">
                <a:sym typeface="Symbol" pitchFamily="18" charset="2"/>
              </a:rPr>
              <a:t></a:t>
            </a:r>
            <a:r>
              <a:rPr lang="hu-HU" sz="2800" dirty="0"/>
              <a:t> </a:t>
            </a:r>
            <a:r>
              <a:rPr lang="el-GR" sz="2800" b="1" dirty="0">
                <a:sym typeface="Symbol" pitchFamily="18" charset="2"/>
              </a:rPr>
              <a:t>β</a:t>
            </a:r>
            <a:endParaRPr lang="hu-HU" sz="2800" b="1" dirty="0">
              <a:sym typeface="Symbol" pitchFamily="18" charset="2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59338" y="1557338"/>
            <a:ext cx="3313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>
                <a:sym typeface="Symbol" pitchFamily="18" charset="2"/>
              </a:rPr>
              <a:t></a:t>
            </a:r>
            <a:r>
              <a:rPr lang="hu-HU" b="1" i="1"/>
              <a:t> = m r</a:t>
            </a:r>
            <a:r>
              <a:rPr lang="hu-HU" b="1" i="1" baseline="30000"/>
              <a:t>2 </a:t>
            </a:r>
            <a:r>
              <a:rPr lang="hu-HU" b="1" i="1"/>
              <a:t>= 5 </a:t>
            </a:r>
            <a:r>
              <a:rPr lang="en-US" b="1" i="1"/>
              <a:t>·</a:t>
            </a:r>
            <a:r>
              <a:rPr lang="hu-HU" b="1" i="1"/>
              <a:t> 10</a:t>
            </a:r>
            <a:r>
              <a:rPr lang="hu-HU" b="1" i="1" baseline="30000"/>
              <a:t>2</a:t>
            </a:r>
            <a:r>
              <a:rPr lang="hu-HU" b="1" i="1"/>
              <a:t> = 500 kg m</a:t>
            </a:r>
            <a:r>
              <a:rPr lang="hu-HU" b="1" i="1" baseline="30000"/>
              <a:t>2</a:t>
            </a:r>
            <a:endParaRPr lang="en-US" b="1" i="1" baseline="30000">
              <a:sym typeface="Symbol" pitchFamily="18" charset="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58888" y="1728788"/>
            <a:ext cx="1512887" cy="331787"/>
            <a:chOff x="793" y="1089"/>
            <a:chExt cx="953" cy="209"/>
          </a:xfrm>
        </p:grpSpPr>
        <p:grpSp>
          <p:nvGrpSpPr>
            <p:cNvPr id="87075" name="Group 7"/>
            <p:cNvGrpSpPr>
              <a:grpSpLocks/>
            </p:cNvGrpSpPr>
            <p:nvPr/>
          </p:nvGrpSpPr>
          <p:grpSpPr bwMode="auto">
            <a:xfrm>
              <a:off x="793" y="1162"/>
              <a:ext cx="835" cy="136"/>
              <a:chOff x="793" y="1162"/>
              <a:chExt cx="835" cy="136"/>
            </a:xfrm>
          </p:grpSpPr>
          <p:sp>
            <p:nvSpPr>
              <p:cNvPr id="87077" name="AutoShape 8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137" cy="1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7078" name="Line 9"/>
              <p:cNvSpPr>
                <a:spLocks noChangeShapeType="1"/>
              </p:cNvSpPr>
              <p:nvPr/>
            </p:nvSpPr>
            <p:spPr bwMode="auto">
              <a:xfrm>
                <a:off x="857" y="1162"/>
                <a:ext cx="7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76" name="Oval 10"/>
            <p:cNvSpPr>
              <a:spLocks noChangeArrowheads="1"/>
            </p:cNvSpPr>
            <p:nvPr/>
          </p:nvSpPr>
          <p:spPr bwMode="auto">
            <a:xfrm>
              <a:off x="1610" y="108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258888" y="4233863"/>
            <a:ext cx="2882900" cy="347662"/>
            <a:chOff x="793" y="2667"/>
            <a:chExt cx="1816" cy="219"/>
          </a:xfrm>
        </p:grpSpPr>
        <p:sp>
          <p:nvSpPr>
            <p:cNvPr id="87072" name="AutoShape 12"/>
            <p:cNvSpPr>
              <a:spLocks noChangeArrowheads="1"/>
            </p:cNvSpPr>
            <p:nvPr/>
          </p:nvSpPr>
          <p:spPr bwMode="auto">
            <a:xfrm>
              <a:off x="793" y="2750"/>
              <a:ext cx="136" cy="1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7073" name="Line 13"/>
            <p:cNvSpPr>
              <a:spLocks noChangeShapeType="1"/>
            </p:cNvSpPr>
            <p:nvPr/>
          </p:nvSpPr>
          <p:spPr bwMode="auto">
            <a:xfrm>
              <a:off x="866" y="2750"/>
              <a:ext cx="1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4" name="Oval 14"/>
            <p:cNvSpPr>
              <a:spLocks noChangeArrowheads="1"/>
            </p:cNvSpPr>
            <p:nvPr/>
          </p:nvSpPr>
          <p:spPr bwMode="auto">
            <a:xfrm>
              <a:off x="2472" y="2667"/>
              <a:ext cx="137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619250" y="1484313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>
                <a:latin typeface="Times New Roman" pitchFamily="18" charset="0"/>
                <a:cs typeface="Times New Roman" pitchFamily="18" charset="0"/>
              </a:rPr>
              <a:t>r = 10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58888" y="2205038"/>
            <a:ext cx="1584325" cy="576262"/>
            <a:chOff x="793" y="1389"/>
            <a:chExt cx="998" cy="363"/>
          </a:xfrm>
        </p:grpSpPr>
        <p:grpSp>
          <p:nvGrpSpPr>
            <p:cNvPr id="87066" name="Group 17"/>
            <p:cNvGrpSpPr>
              <a:grpSpLocks/>
            </p:cNvGrpSpPr>
            <p:nvPr/>
          </p:nvGrpSpPr>
          <p:grpSpPr bwMode="auto">
            <a:xfrm>
              <a:off x="793" y="1525"/>
              <a:ext cx="998" cy="227"/>
              <a:chOff x="793" y="1525"/>
              <a:chExt cx="998" cy="227"/>
            </a:xfrm>
          </p:grpSpPr>
          <p:grpSp>
            <p:nvGrpSpPr>
              <p:cNvPr id="87068" name="Group 18"/>
              <p:cNvGrpSpPr>
                <a:grpSpLocks/>
              </p:cNvGrpSpPr>
              <p:nvPr/>
            </p:nvGrpSpPr>
            <p:grpSpPr bwMode="auto">
              <a:xfrm>
                <a:off x="793" y="1616"/>
                <a:ext cx="835" cy="136"/>
                <a:chOff x="793" y="1162"/>
                <a:chExt cx="835" cy="136"/>
              </a:xfrm>
            </p:grpSpPr>
            <p:sp>
              <p:nvSpPr>
                <p:cNvPr id="87070" name="AutoShape 19"/>
                <p:cNvSpPr>
                  <a:spLocks noChangeArrowheads="1"/>
                </p:cNvSpPr>
                <p:nvPr/>
              </p:nvSpPr>
              <p:spPr bwMode="auto">
                <a:xfrm>
                  <a:off x="793" y="1162"/>
                  <a:ext cx="137" cy="13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7071" name="Line 20"/>
                <p:cNvSpPr>
                  <a:spLocks noChangeShapeType="1"/>
                </p:cNvSpPr>
                <p:nvPr/>
              </p:nvSpPr>
              <p:spPr bwMode="auto">
                <a:xfrm>
                  <a:off x="857" y="1162"/>
                  <a:ext cx="7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69" name="Oval 21"/>
              <p:cNvSpPr>
                <a:spLocks noChangeArrowheads="1"/>
              </p:cNvSpPr>
              <p:nvPr/>
            </p:nvSpPr>
            <p:spPr bwMode="auto">
              <a:xfrm>
                <a:off x="1610" y="1525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87067" name="Text Box 22"/>
            <p:cNvSpPr txBox="1">
              <a:spLocks noChangeArrowheads="1"/>
            </p:cNvSpPr>
            <p:nvPr/>
          </p:nvSpPr>
          <p:spPr bwMode="auto">
            <a:xfrm>
              <a:off x="1020" y="1389"/>
              <a:ext cx="7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r = 10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2266950" y="3925888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>
                <a:latin typeface="Times New Roman" pitchFamily="18" charset="0"/>
                <a:cs typeface="Times New Roman" pitchFamily="18" charset="0"/>
              </a:rPr>
              <a:t>r = 20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2843213" y="1652588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>
                <a:latin typeface="Times New Roman" pitchFamily="18" charset="0"/>
                <a:cs typeface="Times New Roman" pitchFamily="18" charset="0"/>
              </a:rPr>
              <a:t>m = 5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2843213" y="2371725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>
                <a:latin typeface="Times New Roman" pitchFamily="18" charset="0"/>
                <a:cs typeface="Times New Roman" pitchFamily="18" charset="0"/>
              </a:rPr>
              <a:t>m = 10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4283075" y="4171950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>
                <a:latin typeface="Times New Roman" pitchFamily="18" charset="0"/>
                <a:cs typeface="Times New Roman" pitchFamily="18" charset="0"/>
              </a:rPr>
              <a:t>m = 5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4859338" y="2341563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>
                <a:sym typeface="Symbol" pitchFamily="18" charset="2"/>
              </a:rPr>
              <a:t></a:t>
            </a:r>
            <a:r>
              <a:rPr lang="hu-HU" b="1"/>
              <a:t> = m r</a:t>
            </a:r>
            <a:r>
              <a:rPr lang="hu-HU" b="1" baseline="30000"/>
              <a:t>2 </a:t>
            </a:r>
            <a:r>
              <a:rPr lang="hu-HU" b="1"/>
              <a:t>= 10 </a:t>
            </a:r>
            <a:r>
              <a:rPr lang="en-US" b="1"/>
              <a:t>·</a:t>
            </a:r>
            <a:r>
              <a:rPr lang="hu-HU" b="1"/>
              <a:t> 10</a:t>
            </a:r>
            <a:r>
              <a:rPr lang="hu-HU" b="1" baseline="30000"/>
              <a:t>2</a:t>
            </a:r>
            <a:r>
              <a:rPr lang="hu-HU" b="1"/>
              <a:t> = 1000 kg m</a:t>
            </a:r>
            <a:r>
              <a:rPr lang="hu-HU" b="1" baseline="30000"/>
              <a:t>2</a:t>
            </a:r>
            <a:endParaRPr lang="en-US" b="1" baseline="30000"/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258888" y="3206750"/>
            <a:ext cx="6913562" cy="554038"/>
            <a:chOff x="793" y="2020"/>
            <a:chExt cx="4355" cy="349"/>
          </a:xfrm>
        </p:grpSpPr>
        <p:grpSp>
          <p:nvGrpSpPr>
            <p:cNvPr id="87058" name="Group 29"/>
            <p:cNvGrpSpPr>
              <a:grpSpLocks/>
            </p:cNvGrpSpPr>
            <p:nvPr/>
          </p:nvGrpSpPr>
          <p:grpSpPr bwMode="auto">
            <a:xfrm>
              <a:off x="793" y="2160"/>
              <a:ext cx="953" cy="209"/>
              <a:chOff x="793" y="1089"/>
              <a:chExt cx="953" cy="209"/>
            </a:xfrm>
          </p:grpSpPr>
          <p:grpSp>
            <p:nvGrpSpPr>
              <p:cNvPr id="87062" name="Group 30"/>
              <p:cNvGrpSpPr>
                <a:grpSpLocks/>
              </p:cNvGrpSpPr>
              <p:nvPr/>
            </p:nvGrpSpPr>
            <p:grpSpPr bwMode="auto">
              <a:xfrm>
                <a:off x="793" y="1162"/>
                <a:ext cx="835" cy="136"/>
                <a:chOff x="793" y="1162"/>
                <a:chExt cx="835" cy="136"/>
              </a:xfrm>
            </p:grpSpPr>
            <p:sp>
              <p:nvSpPr>
                <p:cNvPr id="87064" name="AutoShape 31"/>
                <p:cNvSpPr>
                  <a:spLocks noChangeArrowheads="1"/>
                </p:cNvSpPr>
                <p:nvPr/>
              </p:nvSpPr>
              <p:spPr bwMode="auto">
                <a:xfrm>
                  <a:off x="793" y="1162"/>
                  <a:ext cx="137" cy="13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7065" name="Line 32"/>
                <p:cNvSpPr>
                  <a:spLocks noChangeShapeType="1"/>
                </p:cNvSpPr>
                <p:nvPr/>
              </p:nvSpPr>
              <p:spPr bwMode="auto">
                <a:xfrm>
                  <a:off x="857" y="1162"/>
                  <a:ext cx="7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63" name="Oval 33"/>
              <p:cNvSpPr>
                <a:spLocks noChangeArrowheads="1"/>
              </p:cNvSpPr>
              <p:nvPr/>
            </p:nvSpPr>
            <p:spPr bwMode="auto">
              <a:xfrm>
                <a:off x="1610" y="1089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87059" name="Text Box 34"/>
            <p:cNvSpPr txBox="1">
              <a:spLocks noChangeArrowheads="1"/>
            </p:cNvSpPr>
            <p:nvPr/>
          </p:nvSpPr>
          <p:spPr bwMode="auto">
            <a:xfrm>
              <a:off x="1020" y="2020"/>
              <a:ext cx="7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r = 10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060" name="Text Box 35"/>
            <p:cNvSpPr txBox="1">
              <a:spLocks noChangeArrowheads="1"/>
            </p:cNvSpPr>
            <p:nvPr/>
          </p:nvSpPr>
          <p:spPr bwMode="auto">
            <a:xfrm>
              <a:off x="1791" y="2115"/>
              <a:ext cx="7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m = 5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061" name="Text Box 36"/>
            <p:cNvSpPr txBox="1">
              <a:spLocks noChangeArrowheads="1"/>
            </p:cNvSpPr>
            <p:nvPr/>
          </p:nvSpPr>
          <p:spPr bwMode="auto">
            <a:xfrm>
              <a:off x="3061" y="2110"/>
              <a:ext cx="20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b="1" i="1">
                  <a:sym typeface="Symbol" pitchFamily="18" charset="2"/>
                </a:rPr>
                <a:t></a:t>
              </a:r>
              <a:r>
                <a:rPr lang="hu-HU" b="1" i="1"/>
                <a:t> = m r</a:t>
              </a:r>
              <a:r>
                <a:rPr lang="hu-HU" b="1" i="1" baseline="30000"/>
                <a:t>2 </a:t>
              </a:r>
              <a:r>
                <a:rPr lang="hu-HU" b="1" i="1"/>
                <a:t>= 5 </a:t>
              </a:r>
              <a:r>
                <a:rPr lang="en-US" b="1" i="1"/>
                <a:t>·</a:t>
              </a:r>
              <a:r>
                <a:rPr lang="hu-HU" b="1" i="1"/>
                <a:t> 10</a:t>
              </a:r>
              <a:r>
                <a:rPr lang="hu-HU" b="1" i="1" baseline="30000"/>
                <a:t>2</a:t>
              </a:r>
              <a:r>
                <a:rPr lang="hu-HU" b="1" i="1"/>
                <a:t> = 500 kg m</a:t>
              </a:r>
              <a:r>
                <a:rPr lang="hu-HU" b="1" i="1" baseline="30000"/>
                <a:t>2</a:t>
              </a:r>
              <a:endParaRPr lang="en-US" b="1" i="1" baseline="30000"/>
            </a:p>
          </p:txBody>
        </p:sp>
      </p:grp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5146675" y="4149725"/>
            <a:ext cx="3529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>
                <a:sym typeface="Symbol" pitchFamily="18" charset="2"/>
              </a:rPr>
              <a:t></a:t>
            </a:r>
            <a:r>
              <a:rPr lang="hu-HU" b="1"/>
              <a:t> = m r</a:t>
            </a:r>
            <a:r>
              <a:rPr lang="hu-HU" b="1" baseline="30000"/>
              <a:t>2 </a:t>
            </a:r>
            <a:r>
              <a:rPr lang="hu-HU" b="1"/>
              <a:t>= 5 </a:t>
            </a:r>
            <a:r>
              <a:rPr lang="en-US" b="1"/>
              <a:t>·</a:t>
            </a:r>
            <a:r>
              <a:rPr lang="hu-HU" b="1"/>
              <a:t> 20</a:t>
            </a:r>
            <a:r>
              <a:rPr lang="hu-HU" b="1" baseline="30000"/>
              <a:t>2</a:t>
            </a:r>
            <a:r>
              <a:rPr lang="hu-HU" b="1"/>
              <a:t> = 2000 kg m</a:t>
            </a:r>
            <a:r>
              <a:rPr lang="hu-HU" b="1" baseline="30000"/>
              <a:t>2</a:t>
            </a:r>
            <a:endParaRPr lang="en-US" b="1" baseline="30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églalap 2"/>
              <p:cNvSpPr/>
              <p:nvPr/>
            </p:nvSpPr>
            <p:spPr>
              <a:xfrm>
                <a:off x="3111966" y="5085184"/>
                <a:ext cx="2308004" cy="54649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>
                          <a:latin typeface="Cambria Math"/>
                        </a:rPr>
                        <m:t>𝜃</m:t>
                      </m:r>
                      <m:r>
                        <a:rPr lang="hu-HU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sym typeface="Symbol"/>
                            </a:rPr>
                            <m:t></m:t>
                          </m:r>
                          <m:r>
                            <a:rPr lang="hu-HU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hu-HU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hu-HU" sz="2800" i="1">
                          <a:latin typeface="Cambria Math"/>
                        </a:rPr>
                        <m:t>∗</m:t>
                      </m:r>
                      <m:sSubSup>
                        <m:sSub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hu-HU" sz="28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hu-HU" sz="28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hu-HU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966" y="5085184"/>
                <a:ext cx="2308004" cy="5464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1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95" grpId="0"/>
      <p:bldP spid="46103" grpId="0"/>
      <p:bldP spid="46104" grpId="0"/>
      <p:bldP spid="46105" grpId="0"/>
      <p:bldP spid="46106" grpId="0"/>
      <p:bldP spid="46107" grpId="0"/>
      <p:bldP spid="46117" grpId="0"/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0563" y="1588"/>
            <a:ext cx="7843837" cy="5481637"/>
            <a:chOff x="435" y="1"/>
            <a:chExt cx="4941" cy="3453"/>
          </a:xfrm>
        </p:grpSpPr>
        <p:sp>
          <p:nvSpPr>
            <p:cNvPr id="78860" name="Line 3"/>
            <p:cNvSpPr>
              <a:spLocks noChangeShapeType="1"/>
            </p:cNvSpPr>
            <p:nvPr/>
          </p:nvSpPr>
          <p:spPr bwMode="auto">
            <a:xfrm>
              <a:off x="435" y="1689"/>
              <a:ext cx="4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527" y="464"/>
              <a:ext cx="373" cy="1763"/>
              <a:chOff x="2527" y="464"/>
              <a:chExt cx="373" cy="1763"/>
            </a:xfrm>
          </p:grpSpPr>
          <p:sp>
            <p:nvSpPr>
              <p:cNvPr id="78872" name="Oval 5"/>
              <p:cNvSpPr>
                <a:spLocks noChangeArrowheads="1"/>
              </p:cNvSpPr>
              <p:nvPr/>
            </p:nvSpPr>
            <p:spPr bwMode="auto">
              <a:xfrm>
                <a:off x="2527" y="464"/>
                <a:ext cx="373" cy="300"/>
              </a:xfrm>
              <a:prstGeom prst="ellipse">
                <a:avLst/>
              </a:prstGeom>
              <a:solidFill>
                <a:srgbClr val="99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8873" name="Line 6"/>
              <p:cNvSpPr>
                <a:spLocks noChangeShapeType="1"/>
              </p:cNvSpPr>
              <p:nvPr/>
            </p:nvSpPr>
            <p:spPr bwMode="auto">
              <a:xfrm>
                <a:off x="2714" y="695"/>
                <a:ext cx="0" cy="153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763" y="1386"/>
              <a:ext cx="278" cy="1148"/>
              <a:chOff x="3763" y="1386"/>
              <a:chExt cx="278" cy="1148"/>
            </a:xfrm>
          </p:grpSpPr>
          <p:sp>
            <p:nvSpPr>
              <p:cNvPr id="78870" name="Oval 8"/>
              <p:cNvSpPr>
                <a:spLocks noChangeArrowheads="1"/>
              </p:cNvSpPr>
              <p:nvPr/>
            </p:nvSpPr>
            <p:spPr bwMode="auto">
              <a:xfrm>
                <a:off x="3763" y="1386"/>
                <a:ext cx="278" cy="2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8871" name="Line 9"/>
              <p:cNvSpPr>
                <a:spLocks noChangeShapeType="1"/>
              </p:cNvSpPr>
              <p:nvPr/>
            </p:nvSpPr>
            <p:spPr bwMode="auto">
              <a:xfrm>
                <a:off x="3855" y="1462"/>
                <a:ext cx="0" cy="10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63" name="Line 10"/>
            <p:cNvSpPr>
              <a:spLocks noChangeShapeType="1"/>
            </p:cNvSpPr>
            <p:nvPr/>
          </p:nvSpPr>
          <p:spPr bwMode="auto">
            <a:xfrm>
              <a:off x="530" y="1539"/>
              <a:ext cx="4656" cy="13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Line 11"/>
            <p:cNvSpPr>
              <a:spLocks noChangeShapeType="1"/>
            </p:cNvSpPr>
            <p:nvPr/>
          </p:nvSpPr>
          <p:spPr bwMode="auto">
            <a:xfrm flipV="1">
              <a:off x="1099" y="1"/>
              <a:ext cx="662" cy="1686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5" name="Line 12"/>
            <p:cNvSpPr>
              <a:spLocks noChangeShapeType="1"/>
            </p:cNvSpPr>
            <p:nvPr/>
          </p:nvSpPr>
          <p:spPr bwMode="auto">
            <a:xfrm flipV="1">
              <a:off x="2240" y="693"/>
              <a:ext cx="473" cy="13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6" name="Line 13"/>
            <p:cNvSpPr>
              <a:spLocks noChangeShapeType="1"/>
            </p:cNvSpPr>
            <p:nvPr/>
          </p:nvSpPr>
          <p:spPr bwMode="auto">
            <a:xfrm flipH="1">
              <a:off x="3477" y="1462"/>
              <a:ext cx="378" cy="9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7" name="Line 14"/>
            <p:cNvSpPr>
              <a:spLocks noChangeShapeType="1"/>
            </p:cNvSpPr>
            <p:nvPr/>
          </p:nvSpPr>
          <p:spPr bwMode="auto">
            <a:xfrm>
              <a:off x="2717" y="695"/>
              <a:ext cx="568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8" name="Line 15"/>
            <p:cNvSpPr>
              <a:spLocks noChangeShapeType="1"/>
            </p:cNvSpPr>
            <p:nvPr/>
          </p:nvSpPr>
          <p:spPr bwMode="auto">
            <a:xfrm>
              <a:off x="3858" y="1462"/>
              <a:ext cx="472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9" name="Line 16"/>
            <p:cNvSpPr>
              <a:spLocks noChangeShapeType="1"/>
            </p:cNvSpPr>
            <p:nvPr/>
          </p:nvSpPr>
          <p:spPr bwMode="auto">
            <a:xfrm flipV="1">
              <a:off x="718" y="1768"/>
              <a:ext cx="758" cy="168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4343400" y="1676400"/>
            <a:ext cx="9144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dirty="0" smtClean="0">
                <a:latin typeface="Times New Roman" pitchFamily="18" charset="0"/>
              </a:rPr>
              <a:t>s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107538" name="Rectangle 18"/>
          <p:cNvSpPr>
            <a:spLocks noChangeArrowheads="1"/>
          </p:cNvSpPr>
          <p:nvPr/>
        </p:nvSpPr>
        <p:spPr bwMode="auto">
          <a:xfrm>
            <a:off x="6248400" y="3200400"/>
            <a:ext cx="13716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dirty="0" smtClean="0">
                <a:latin typeface="Times New Roman" pitchFamily="18" charset="0"/>
              </a:rPr>
              <a:t>teher</a:t>
            </a:r>
            <a:endParaRPr lang="en-GB" sz="2400" b="1" baseline="-25000" dirty="0">
              <a:latin typeface="Times New Roman" pitchFamily="18" charset="0"/>
            </a:endParaRPr>
          </a:p>
        </p:txBody>
      </p:sp>
      <p:sp>
        <p:nvSpPr>
          <p:cNvPr id="107539" name="Rectangle 19"/>
          <p:cNvSpPr>
            <a:spLocks noChangeArrowheads="1"/>
          </p:cNvSpPr>
          <p:nvPr/>
        </p:nvSpPr>
        <p:spPr bwMode="auto">
          <a:xfrm>
            <a:off x="1447800" y="838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F</a:t>
            </a:r>
            <a:r>
              <a:rPr lang="hu-HU" sz="2400" b="1" baseline="-25000">
                <a:latin typeface="Times New Roman" pitchFamily="18" charset="0"/>
              </a:rPr>
              <a:t>i</a:t>
            </a:r>
            <a:endParaRPr lang="en-GB" sz="2400" b="1" baseline="-25000">
              <a:latin typeface="Times New Roman" pitchFamily="18" charset="0"/>
            </a:endParaRPr>
          </a:p>
        </p:txBody>
      </p:sp>
      <p:sp>
        <p:nvSpPr>
          <p:cNvPr id="107540" name="Rectangle 20"/>
          <p:cNvSpPr>
            <a:spLocks noChangeArrowheads="1"/>
          </p:cNvSpPr>
          <p:nvPr/>
        </p:nvSpPr>
        <p:spPr bwMode="auto">
          <a:xfrm>
            <a:off x="18288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F</a:t>
            </a:r>
            <a:r>
              <a:rPr lang="en-GB" sz="2400" b="1" baseline="-25000">
                <a:latin typeface="Times New Roman" pitchFamily="18" charset="0"/>
              </a:rPr>
              <a:t>c</a:t>
            </a:r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2667000" y="25908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>
                <a:latin typeface="Times New Roman" pitchFamily="18" charset="0"/>
              </a:rPr>
              <a:t>35 </a:t>
            </a:r>
            <a:r>
              <a:rPr lang="en-GB" sz="2800" baseline="30000">
                <a:latin typeface="Times New Roman" pitchFamily="18" charset="0"/>
              </a:rPr>
              <a:t>o</a:t>
            </a:r>
          </a:p>
        </p:txBody>
      </p:sp>
      <p:sp>
        <p:nvSpPr>
          <p:cNvPr id="107542" name="Rectangle 22"/>
          <p:cNvSpPr>
            <a:spLocks noChangeArrowheads="1"/>
          </p:cNvSpPr>
          <p:nvPr/>
        </p:nvSpPr>
        <p:spPr bwMode="auto">
          <a:xfrm rot="-3960000">
            <a:off x="2126908" y="1047869"/>
            <a:ext cx="305092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dirty="0" err="1" smtClean="0">
                <a:latin typeface="Times New Roman" pitchFamily="18" charset="0"/>
              </a:rPr>
              <a:t>skomp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=</a:t>
            </a: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dirty="0" smtClean="0">
                <a:latin typeface="Times New Roman" pitchFamily="18" charset="0"/>
              </a:rPr>
              <a:t>s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</a:rPr>
              <a:t>cos</a:t>
            </a:r>
            <a:r>
              <a:rPr lang="en-GB" sz="2400" b="1" dirty="0">
                <a:latin typeface="Times New Roman" pitchFamily="18" charset="0"/>
              </a:rPr>
              <a:t> 35</a:t>
            </a:r>
            <a:r>
              <a:rPr lang="en-GB" sz="2800" baseline="30000" dirty="0">
                <a:latin typeface="Times New Roman" pitchFamily="18" charset="0"/>
              </a:rPr>
              <a:t>o</a:t>
            </a:r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 rot="-4020000">
            <a:off x="3102986" y="3894409"/>
            <a:ext cx="353135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dirty="0" smtClean="0">
                <a:latin typeface="Times New Roman" pitchFamily="18" charset="0"/>
              </a:rPr>
              <a:t>teher</a:t>
            </a:r>
            <a:r>
              <a:rPr lang="hu-HU" sz="2400" b="1" baseline="-25000" dirty="0" smtClean="0">
                <a:latin typeface="Times New Roman" pitchFamily="18" charset="0"/>
              </a:rPr>
              <a:t>komp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=</a:t>
            </a: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dirty="0" smtClean="0">
                <a:latin typeface="Times New Roman" pitchFamily="18" charset="0"/>
              </a:rPr>
              <a:t>t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</a:rPr>
              <a:t>cos</a:t>
            </a:r>
            <a:r>
              <a:rPr lang="en-GB" sz="2400" b="1" dirty="0">
                <a:latin typeface="Times New Roman" pitchFamily="18" charset="0"/>
              </a:rPr>
              <a:t> 35</a:t>
            </a:r>
            <a:r>
              <a:rPr lang="en-GB" sz="2800" baseline="30000" dirty="0">
                <a:latin typeface="Times New Roman" pitchFamily="18" charset="0"/>
              </a:rPr>
              <a:t>o</a:t>
            </a:r>
          </a:p>
        </p:txBody>
      </p:sp>
      <p:sp>
        <p:nvSpPr>
          <p:cNvPr id="107544" name="Rectangle 24"/>
          <p:cNvSpPr>
            <a:spLocks noChangeArrowheads="1"/>
          </p:cNvSpPr>
          <p:nvPr/>
        </p:nvSpPr>
        <p:spPr bwMode="auto">
          <a:xfrm>
            <a:off x="4953000" y="762000"/>
            <a:ext cx="2667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dirty="0" err="1" smtClean="0">
                <a:latin typeface="Times New Roman" pitchFamily="18" charset="0"/>
              </a:rPr>
              <a:t>s</a:t>
            </a:r>
            <a:r>
              <a:rPr lang="hu-HU" sz="2400" b="1" baseline="-25000" dirty="0" err="1" smtClean="0">
                <a:latin typeface="Times New Roman" pitchFamily="18" charset="0"/>
              </a:rPr>
              <a:t>ny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= F</a:t>
            </a:r>
            <a:r>
              <a:rPr lang="en-GB" sz="2400" b="1" baseline="-25000" dirty="0">
                <a:latin typeface="Times New Roman" pitchFamily="18" charset="0"/>
              </a:rPr>
              <a:t>t</a:t>
            </a:r>
            <a:r>
              <a:rPr lang="en-GB" sz="2400" b="1" dirty="0">
                <a:latin typeface="Times New Roman" pitchFamily="18" charset="0"/>
              </a:rPr>
              <a:t> sin 35</a:t>
            </a:r>
            <a:r>
              <a:rPr lang="en-GB" sz="2800" baseline="30000" dirty="0">
                <a:latin typeface="Times New Roman" pitchFamily="18" charset="0"/>
              </a:rPr>
              <a:t>o</a:t>
            </a:r>
          </a:p>
        </p:txBody>
      </p: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6304915" y="1753208"/>
            <a:ext cx="306355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dirty="0" err="1" smtClean="0">
                <a:latin typeface="Times New Roman" pitchFamily="18" charset="0"/>
              </a:rPr>
              <a:t>teher</a:t>
            </a:r>
            <a:r>
              <a:rPr lang="hu-HU" sz="2400" b="1" baseline="-25000" dirty="0" err="1" smtClean="0">
                <a:latin typeface="Times New Roman" pitchFamily="18" charset="0"/>
              </a:rPr>
              <a:t>ny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= </a:t>
            </a: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dirty="0" smtClean="0">
                <a:latin typeface="Times New Roman" pitchFamily="18" charset="0"/>
              </a:rPr>
              <a:t>t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sin 35</a:t>
            </a:r>
            <a:r>
              <a:rPr lang="en-GB" sz="2800" baseline="30000" dirty="0">
                <a:latin typeface="Times New Roman" pitchFamily="18" charset="0"/>
              </a:rPr>
              <a:t>o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75323" y="6021288"/>
            <a:ext cx="7538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Fs</a:t>
            </a:r>
            <a:r>
              <a:rPr lang="hu-HU" sz="2800" dirty="0" smtClean="0"/>
              <a:t>: a személy súlya; Ft: a kézben tartott teher súlya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206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07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107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" fill="hold"/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107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" fill="hold"/>
                                        <p:tgtEl>
                                          <p:spTgt spid="107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07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07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0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10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7" grpId="0" build="p" autoUpdateAnimBg="0"/>
      <p:bldP spid="107538" grpId="0" build="p" autoUpdateAnimBg="0"/>
      <p:bldP spid="107539" grpId="0" build="p" autoUpdateAnimBg="0"/>
      <p:bldP spid="107540" grpId="0" build="p" autoUpdateAnimBg="0"/>
      <p:bldP spid="107541" grpId="0" build="p" autoUpdateAnimBg="0"/>
      <p:bldP spid="107542" grpId="0" build="p" autoUpdateAnimBg="0"/>
      <p:bldP spid="107543" grpId="0" build="p" autoUpdateAnimBg="0"/>
      <p:bldP spid="107544" grpId="0" build="p" autoUpdateAnimBg="0"/>
      <p:bldP spid="107545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04775" y="58738"/>
            <a:ext cx="8932863" cy="67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GB" sz="2400">
                <a:latin typeface="Times New Roman" pitchFamily="18" charset="0"/>
              </a:rPr>
              <a:t>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27138" y="1787525"/>
            <a:ext cx="571500" cy="1250950"/>
            <a:chOff x="773" y="1126"/>
            <a:chExt cx="360" cy="788"/>
          </a:xfrm>
        </p:grpSpPr>
        <p:sp>
          <p:nvSpPr>
            <p:cNvPr id="28698" name="AutoShape 4"/>
            <p:cNvSpPr>
              <a:spLocks noChangeArrowheads="1"/>
            </p:cNvSpPr>
            <p:nvPr/>
          </p:nvSpPr>
          <p:spPr bwMode="auto">
            <a:xfrm rot="5760000">
              <a:off x="676" y="1539"/>
              <a:ext cx="472" cy="278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9" name="Rectangle 5"/>
            <p:cNvSpPr>
              <a:spLocks noChangeArrowheads="1"/>
            </p:cNvSpPr>
            <p:nvPr/>
          </p:nvSpPr>
          <p:spPr bwMode="auto">
            <a:xfrm rot="1080000">
              <a:off x="877" y="1126"/>
              <a:ext cx="256" cy="16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0" name="AutoShape 6"/>
            <p:cNvSpPr>
              <a:spLocks noChangeArrowheads="1"/>
            </p:cNvSpPr>
            <p:nvPr/>
          </p:nvSpPr>
          <p:spPr bwMode="auto">
            <a:xfrm rot="6300000" flipV="1">
              <a:off x="892" y="1246"/>
              <a:ext cx="110" cy="2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6 w 21600"/>
                <a:gd name="T13" fmla="*/ 4521 h 21600"/>
                <a:gd name="T14" fmla="*/ 17084 w 21600"/>
                <a:gd name="T15" fmla="*/ 17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3" y="21600"/>
                  </a:lnTo>
                  <a:lnTo>
                    <a:pt x="162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2520950" y="1073150"/>
            <a:ext cx="292100" cy="292100"/>
          </a:xfrm>
          <a:prstGeom prst="ellipse">
            <a:avLst/>
          </a:prstGeom>
          <a:solidFill>
            <a:srgbClr val="99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2667000" y="1300163"/>
            <a:ext cx="0" cy="15192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2819400" y="1447800"/>
            <a:ext cx="9144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baseline="-25000" dirty="0">
                <a:latin typeface="Times New Roman" pitchFamily="18" charset="0"/>
              </a:rPr>
              <a:t>s</a:t>
            </a:r>
            <a:endParaRPr lang="en-GB" sz="2400" b="1" baseline="-25000" dirty="0">
              <a:latin typeface="Times New Roman" pitchFamily="18" charset="0"/>
            </a:endParaRPr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3206750" y="3282950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3276600" y="3357563"/>
            <a:ext cx="0" cy="1062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3429000" y="3733800"/>
            <a:ext cx="6858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baseline="-25000" dirty="0" smtClean="0">
                <a:latin typeface="Times New Roman" pitchFamily="18" charset="0"/>
              </a:rPr>
              <a:t>t</a:t>
            </a:r>
            <a:endParaRPr lang="en-GB" sz="2400" b="1" baseline="-25000" dirty="0">
              <a:latin typeface="Times New Roman" pitchFamily="18" charset="0"/>
            </a:endParaRPr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 flipV="1">
            <a:off x="1222375" y="384175"/>
            <a:ext cx="604838" cy="1671638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8" name="Oval 14"/>
          <p:cNvSpPr>
            <a:spLocks noChangeArrowheads="1"/>
          </p:cNvSpPr>
          <p:nvPr/>
        </p:nvSpPr>
        <p:spPr bwMode="auto">
          <a:xfrm>
            <a:off x="1530350" y="19113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685800" y="838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F</a:t>
            </a:r>
            <a:r>
              <a:rPr lang="hu-HU" sz="2400" b="1" baseline="-25000">
                <a:latin typeface="Times New Roman" pitchFamily="18" charset="0"/>
              </a:rPr>
              <a:t>i</a:t>
            </a:r>
            <a:endParaRPr lang="en-GB" sz="2400" b="1" baseline="-25000">
              <a:latin typeface="Times New Roman" pitchFamily="18" charset="0"/>
            </a:endParaRPr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>
            <a:off x="1604963" y="1981200"/>
            <a:ext cx="1062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1905000" y="2133600"/>
            <a:ext cx="838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 dirty="0" err="1" smtClean="0">
                <a:latin typeface="Times New Roman" pitchFamily="18" charset="0"/>
              </a:rPr>
              <a:t>k</a:t>
            </a:r>
            <a:r>
              <a:rPr lang="hu-HU" sz="2400" b="1" baseline="-25000" dirty="0" err="1">
                <a:latin typeface="Times New Roman" pitchFamily="18" charset="0"/>
              </a:rPr>
              <a:t>s</a:t>
            </a:r>
            <a:endParaRPr lang="en-GB" sz="2400" b="1" baseline="-25000" dirty="0">
              <a:latin typeface="Times New Roman" pitchFamily="18" charset="0"/>
            </a:endParaRPr>
          </a:p>
        </p:txBody>
      </p:sp>
      <p:sp>
        <p:nvSpPr>
          <p:cNvPr id="103442" name="Line 18"/>
          <p:cNvSpPr>
            <a:spLocks noChangeShapeType="1"/>
          </p:cNvSpPr>
          <p:nvPr/>
        </p:nvSpPr>
        <p:spPr bwMode="auto">
          <a:xfrm>
            <a:off x="1524000" y="1985963"/>
            <a:ext cx="0" cy="22050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>
            <a:off x="1528763" y="3810000"/>
            <a:ext cx="174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1828800" y="3962400"/>
            <a:ext cx="10668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 dirty="0" err="1" smtClean="0">
                <a:latin typeface="Times New Roman" pitchFamily="18" charset="0"/>
              </a:rPr>
              <a:t>k</a:t>
            </a:r>
            <a:r>
              <a:rPr lang="hu-HU" sz="2400" b="1" baseline="-25000" dirty="0" err="1">
                <a:latin typeface="Times New Roman" pitchFamily="18" charset="0"/>
              </a:rPr>
              <a:t>t</a:t>
            </a:r>
            <a:endParaRPr lang="en-GB" sz="2400" b="1" baseline="-25000" dirty="0">
              <a:latin typeface="Times New Roman" pitchFamily="18" charset="0"/>
            </a:endParaRPr>
          </a:p>
        </p:txBody>
      </p:sp>
      <p:sp>
        <p:nvSpPr>
          <p:cNvPr id="103445" name="Line 21"/>
          <p:cNvSpPr>
            <a:spLocks noChangeShapeType="1"/>
          </p:cNvSpPr>
          <p:nvPr/>
        </p:nvSpPr>
        <p:spPr bwMode="auto">
          <a:xfrm flipH="1" flipV="1">
            <a:off x="1298575" y="1831975"/>
            <a:ext cx="300038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685800" y="1981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k</a:t>
            </a:r>
            <a:r>
              <a:rPr lang="hu-HU" sz="2400" b="1" baseline="-25000">
                <a:latin typeface="Times New Roman" pitchFamily="18" charset="0"/>
              </a:rPr>
              <a:t>i</a:t>
            </a:r>
            <a:endParaRPr lang="en-GB" sz="2400" b="1" baseline="-25000">
              <a:latin typeface="Times New Roman" pitchFamily="18" charset="0"/>
            </a:endParaRP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5029200" y="1905000"/>
            <a:ext cx="3276600" cy="23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k</a:t>
            </a:r>
            <a:r>
              <a:rPr lang="hu-HU" sz="2400" b="1" baseline="-25000" dirty="0">
                <a:latin typeface="Times New Roman" pitchFamily="18" charset="0"/>
              </a:rPr>
              <a:t>i</a:t>
            </a:r>
            <a:r>
              <a:rPr lang="en-GB" sz="2400" b="1" dirty="0">
                <a:latin typeface="Times New Roman" pitchFamily="18" charset="0"/>
              </a:rPr>
              <a:t> = 0.05 m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baseline="-25000" dirty="0" smtClean="0">
                <a:latin typeface="Times New Roman" pitchFamily="18" charset="0"/>
              </a:rPr>
              <a:t>s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= 450 N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 err="1" smtClean="0">
                <a:latin typeface="Times New Roman" pitchFamily="18" charset="0"/>
              </a:rPr>
              <a:t>k</a:t>
            </a:r>
            <a:r>
              <a:rPr lang="hu-HU" sz="2400" b="1" baseline="-25000" dirty="0" err="1" smtClean="0">
                <a:latin typeface="Times New Roman" pitchFamily="18" charset="0"/>
              </a:rPr>
              <a:t>s</a:t>
            </a:r>
            <a:r>
              <a:rPr lang="en-GB" sz="2400" b="1" baseline="-25000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= 0.25 m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</a:rPr>
              <a:t>F</a:t>
            </a:r>
            <a:r>
              <a:rPr lang="hu-HU" sz="2400" b="1" baseline="-25000" dirty="0" smtClean="0">
                <a:latin typeface="Times New Roman" pitchFamily="18" charset="0"/>
              </a:rPr>
              <a:t>t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= 200 N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 err="1" smtClean="0">
                <a:latin typeface="Times New Roman" pitchFamily="18" charset="0"/>
              </a:rPr>
              <a:t>k</a:t>
            </a:r>
            <a:r>
              <a:rPr lang="hu-HU" sz="2400" b="1" baseline="-25000" dirty="0" err="1" smtClean="0">
                <a:latin typeface="Times New Roman" pitchFamily="18" charset="0"/>
              </a:rPr>
              <a:t>t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= 0.4 m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5029200" y="4449763"/>
            <a:ext cx="35814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3200" b="1">
                <a:solidFill>
                  <a:srgbClr val="990000"/>
                </a:solidFill>
                <a:latin typeface="Times New Roman" pitchFamily="18" charset="0"/>
              </a:rPr>
              <a:t>F</a:t>
            </a:r>
            <a:r>
              <a:rPr lang="hu-HU" sz="3200" b="1" baseline="-25000">
                <a:solidFill>
                  <a:srgbClr val="990000"/>
                </a:solidFill>
                <a:latin typeface="Times New Roman" pitchFamily="18" charset="0"/>
              </a:rPr>
              <a:t>i</a:t>
            </a:r>
            <a:r>
              <a:rPr lang="en-GB" sz="3200" b="1">
                <a:solidFill>
                  <a:srgbClr val="990000"/>
                </a:solidFill>
                <a:latin typeface="Times New Roman" pitchFamily="18" charset="0"/>
              </a:rPr>
              <a:t> = 3850 N</a:t>
            </a:r>
          </a:p>
        </p:txBody>
      </p:sp>
      <p:graphicFrame>
        <p:nvGraphicFramePr>
          <p:cNvPr id="103451" name="Object 27"/>
          <p:cNvGraphicFramePr>
            <a:graphicFrameLocks noChangeAspect="1"/>
          </p:cNvGraphicFramePr>
          <p:nvPr/>
        </p:nvGraphicFramePr>
        <p:xfrm>
          <a:off x="4235450" y="692150"/>
          <a:ext cx="42830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6" name="Egyenlet" r:id="rId8" imgW="1638000" imgH="228600" progId="Equation.3">
                  <p:embed/>
                </p:oleObj>
              </mc:Choice>
              <mc:Fallback>
                <p:oleObj name="Egyenlet" r:id="rId8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692150"/>
                        <a:ext cx="42830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"/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"/>
                                        <p:tgtEl>
                                          <p:spTgt spid="103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"/>
                                        <p:tgtEl>
                                          <p:spTgt spid="103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5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"/>
                                        <p:tgtEl>
                                          <p:spTgt spid="103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10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"/>
                                        <p:tgtEl>
                                          <p:spTgt spid="10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"/>
                                        <p:tgtEl>
                                          <p:spTgt spid="103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" fill="hold"/>
                                        <p:tgtEl>
                                          <p:spTgt spid="103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" fill="hold"/>
                                        <p:tgtEl>
                                          <p:spTgt spid="103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300" fill="hold"/>
                                        <p:tgtEl>
                                          <p:spTgt spid="103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300" fill="hold"/>
                                        <p:tgtEl>
                                          <p:spTgt spid="103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" fill="hold"/>
                                        <p:tgtEl>
                                          <p:spTgt spid="103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" fill="hold"/>
                                        <p:tgtEl>
                                          <p:spTgt spid="103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300" fill="hold"/>
                                        <p:tgtEl>
                                          <p:spTgt spid="103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103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103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103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  <p:bldP spid="103431" grpId="0" animBg="1"/>
      <p:bldP spid="103432" grpId="0" animBg="1"/>
      <p:bldP spid="103433" grpId="0" build="p" autoUpdateAnimBg="0" advAuto="0"/>
      <p:bldP spid="103434" grpId="0" animBg="1"/>
      <p:bldP spid="103435" grpId="0" animBg="1"/>
      <p:bldP spid="103436" grpId="0" build="p" autoUpdateAnimBg="0" advAuto="0"/>
      <p:bldP spid="103437" grpId="0" animBg="1"/>
      <p:bldP spid="103438" grpId="0" animBg="1"/>
      <p:bldP spid="103439" grpId="0" build="p" autoUpdateAnimBg="0" advAuto="0"/>
      <p:bldP spid="103440" grpId="0" animBg="1"/>
      <p:bldP spid="103441" grpId="0" build="p" autoUpdateAnimBg="0" advAuto="0"/>
      <p:bldP spid="103442" grpId="0" animBg="1"/>
      <p:bldP spid="103443" grpId="0" animBg="1"/>
      <p:bldP spid="103444" grpId="0" build="p" autoUpdateAnimBg="0" advAuto="0"/>
      <p:bldP spid="103445" grpId="0" animBg="1"/>
      <p:bldP spid="103446" grpId="0" build="p" autoUpdateAnimBg="0" advAuto="0"/>
      <p:bldP spid="103448" grpId="0" build="p" autoUpdateAnimBg="0"/>
      <p:bldP spid="103449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ChangeArrowheads="1"/>
          </p:cNvSpPr>
          <p:nvPr/>
        </p:nvSpPr>
        <p:spPr bwMode="auto">
          <a:xfrm flipH="1">
            <a:off x="1066800" y="1370013"/>
            <a:ext cx="70866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</a:rPr>
              <a:t>F</a:t>
            </a:r>
            <a:r>
              <a:rPr lang="en-GB" sz="2800" b="1" baseline="-25000" dirty="0">
                <a:latin typeface="Times New Roman" pitchFamily="18" charset="0"/>
              </a:rPr>
              <a:t>c</a:t>
            </a:r>
            <a:r>
              <a:rPr lang="en-GB" sz="2800" b="1" dirty="0">
                <a:latin typeface="Times New Roman" pitchFamily="18" charset="0"/>
              </a:rPr>
              <a:t> =(F</a:t>
            </a:r>
            <a:r>
              <a:rPr lang="en-GB" sz="2800" b="1" baseline="-25000" dirty="0">
                <a:latin typeface="Times New Roman" pitchFamily="18" charset="0"/>
              </a:rPr>
              <a:t>t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cos</a:t>
            </a:r>
            <a:r>
              <a:rPr lang="en-GB" sz="2800" b="1" dirty="0">
                <a:latin typeface="Times New Roman" pitchFamily="18" charset="0"/>
              </a:rPr>
              <a:t> 35</a:t>
            </a:r>
            <a:r>
              <a:rPr lang="en-GB" sz="3200" baseline="30000" dirty="0">
                <a:latin typeface="Times New Roman" pitchFamily="18" charset="0"/>
              </a:rPr>
              <a:t>o </a:t>
            </a:r>
            <a:r>
              <a:rPr lang="en-GB" sz="3200" dirty="0">
                <a:latin typeface="Times New Roman" pitchFamily="18" charset="0"/>
              </a:rPr>
              <a:t>) + (</a:t>
            </a:r>
            <a:r>
              <a:rPr lang="en-GB" sz="2800" b="1" dirty="0">
                <a:latin typeface="Times New Roman" pitchFamily="18" charset="0"/>
              </a:rPr>
              <a:t>F</a:t>
            </a:r>
            <a:r>
              <a:rPr lang="hu-HU" sz="2800" b="1" baseline="-25000" dirty="0">
                <a:latin typeface="Times New Roman" pitchFamily="18" charset="0"/>
              </a:rPr>
              <a:t>s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cos</a:t>
            </a:r>
            <a:r>
              <a:rPr lang="en-GB" sz="2800" b="1" dirty="0">
                <a:latin typeface="Times New Roman" pitchFamily="18" charset="0"/>
              </a:rPr>
              <a:t> 35</a:t>
            </a:r>
            <a:r>
              <a:rPr lang="en-GB" sz="3200" baseline="30000" dirty="0">
                <a:latin typeface="Times New Roman" pitchFamily="18" charset="0"/>
              </a:rPr>
              <a:t>o</a:t>
            </a:r>
            <a:r>
              <a:rPr lang="en-GB" sz="3200" dirty="0">
                <a:latin typeface="Times New Roman" pitchFamily="18" charset="0"/>
              </a:rPr>
              <a:t>) + </a:t>
            </a:r>
            <a:r>
              <a:rPr lang="en-GB" sz="2800" b="1" dirty="0" smtClean="0">
                <a:latin typeface="Times New Roman" pitchFamily="18" charset="0"/>
              </a:rPr>
              <a:t>F</a:t>
            </a:r>
            <a:r>
              <a:rPr lang="hu-HU" sz="2800" b="1" baseline="-25000" dirty="0" smtClean="0">
                <a:latin typeface="Times New Roman" pitchFamily="18" charset="0"/>
              </a:rPr>
              <a:t>i</a:t>
            </a:r>
            <a:endParaRPr lang="en-GB" sz="2800" b="1" baseline="-250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b="1" dirty="0">
                <a:latin typeface="Times New Roman" pitchFamily="18" charset="0"/>
              </a:rPr>
              <a:t>F</a:t>
            </a:r>
            <a:r>
              <a:rPr lang="en-GB" sz="2800" b="1" baseline="-25000" dirty="0">
                <a:latin typeface="Times New Roman" pitchFamily="18" charset="0"/>
              </a:rPr>
              <a:t>c</a:t>
            </a:r>
            <a:r>
              <a:rPr lang="en-GB" sz="2800" b="1" dirty="0">
                <a:latin typeface="Times New Roman" pitchFamily="18" charset="0"/>
              </a:rPr>
              <a:t> = 4382 N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 flipH="1">
            <a:off x="1066800" y="3427413"/>
            <a:ext cx="55626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ny</a:t>
            </a:r>
            <a:r>
              <a:rPr lang="en-GB" sz="2800" b="1">
                <a:latin typeface="Times New Roman" pitchFamily="18" charset="0"/>
              </a:rPr>
              <a:t> =(F</a:t>
            </a:r>
            <a:r>
              <a:rPr lang="en-GB" sz="2800" b="1" baseline="-25000">
                <a:latin typeface="Times New Roman" pitchFamily="18" charset="0"/>
              </a:rPr>
              <a:t>t</a:t>
            </a:r>
            <a:r>
              <a:rPr lang="en-GB" sz="2800" b="1">
                <a:latin typeface="Times New Roman" pitchFamily="18" charset="0"/>
              </a:rPr>
              <a:t> sin 35</a:t>
            </a:r>
            <a:r>
              <a:rPr lang="en-GB" sz="3200" baseline="30000">
                <a:latin typeface="Times New Roman" pitchFamily="18" charset="0"/>
              </a:rPr>
              <a:t>o </a:t>
            </a:r>
            <a:r>
              <a:rPr lang="en-GB" sz="3200">
                <a:latin typeface="Times New Roman" pitchFamily="18" charset="0"/>
              </a:rPr>
              <a:t>) + (</a:t>
            </a:r>
            <a:r>
              <a:rPr lang="en-GB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s</a:t>
            </a:r>
            <a:r>
              <a:rPr lang="en-GB" sz="2800" b="1">
                <a:latin typeface="Times New Roman" pitchFamily="18" charset="0"/>
              </a:rPr>
              <a:t> sin 35</a:t>
            </a:r>
            <a:r>
              <a:rPr lang="en-GB" sz="3200" baseline="30000">
                <a:latin typeface="Times New Roman" pitchFamily="18" charset="0"/>
              </a:rPr>
              <a:t>o</a:t>
            </a:r>
            <a:r>
              <a:rPr lang="en-GB" sz="3200">
                <a:latin typeface="Times New Roman" pitchFamily="18" charset="0"/>
              </a:rPr>
              <a:t>) </a:t>
            </a:r>
            <a:endParaRPr lang="en-GB" sz="2800" b="1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b="1">
                <a:latin typeface="Times New Roman" pitchFamily="18" charset="0"/>
              </a:rPr>
              <a:t>F</a:t>
            </a:r>
            <a:r>
              <a:rPr lang="hu-HU" sz="2800" b="1" baseline="-25000">
                <a:latin typeface="Times New Roman" pitchFamily="18" charset="0"/>
              </a:rPr>
              <a:t>ny</a:t>
            </a:r>
            <a:r>
              <a:rPr lang="en-GB" sz="2800" b="1">
                <a:latin typeface="Times New Roman" pitchFamily="18" charset="0"/>
              </a:rPr>
              <a:t> = 373 N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914400" y="609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Nyomóerő (F</a:t>
            </a:r>
            <a:r>
              <a:rPr lang="hu-HU" sz="2800" b="1" baseline="-25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u-H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838200" y="2681288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Nyíróerő (F</a:t>
            </a:r>
            <a:r>
              <a:rPr lang="hu-HU" sz="2800" b="1" baseline="-25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hu-H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5927536" y="2162175"/>
            <a:ext cx="2879725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 err="1" smtClean="0"/>
              <a:t>Fkomp</a:t>
            </a:r>
            <a:r>
              <a:rPr lang="hu-HU" sz="2800" b="1" dirty="0" smtClean="0"/>
              <a:t>=20 </a:t>
            </a:r>
            <a:r>
              <a:rPr lang="hu-HU" sz="2800" b="1" dirty="0"/>
              <a:t>257 N</a:t>
            </a:r>
            <a:endParaRPr lang="en-US" sz="2800" b="1" dirty="0"/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6016351" y="4129088"/>
            <a:ext cx="2879725" cy="5191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 err="1" smtClean="0"/>
              <a:t>Fny</a:t>
            </a:r>
            <a:r>
              <a:rPr lang="hu-HU" sz="2800" b="1" dirty="0" smtClean="0"/>
              <a:t>=1405 </a:t>
            </a:r>
            <a:r>
              <a:rPr lang="hu-HU" sz="2800" b="1" dirty="0"/>
              <a:t>N</a:t>
            </a:r>
            <a:endParaRPr lang="en-US" sz="2800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940152" y="415906"/>
            <a:ext cx="2879725" cy="95410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 smtClean="0"/>
              <a:t>Ha 200 kg-ot tartunk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461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/>
      <p:bldP spid="182276" grpId="0" build="p" autoUpdateAnimBg="0"/>
      <p:bldP spid="182279" grpId="0" animBg="1"/>
      <p:bldP spid="182280" grpId="0" animBg="1"/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04_titan_weight-lifting_spolight%2520003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2133600"/>
            <a:ext cx="43307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 descr="fran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120900"/>
            <a:ext cx="41814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2529989" y="5805264"/>
            <a:ext cx="4015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i="1" dirty="0" err="1" smtClean="0">
                <a:solidFill>
                  <a:srgbClr val="FF0000"/>
                </a:solidFill>
              </a:rPr>
              <a:t>Fkomprssziós</a:t>
            </a:r>
            <a:r>
              <a:rPr lang="hu-HU" sz="2800" b="1" i="1" dirty="0" smtClean="0">
                <a:solidFill>
                  <a:srgbClr val="FF0000"/>
                </a:solidFill>
              </a:rPr>
              <a:t> = 20 </a:t>
            </a:r>
            <a:r>
              <a:rPr lang="hu-HU" sz="2800" b="1" i="1" dirty="0">
                <a:solidFill>
                  <a:srgbClr val="FF0000"/>
                </a:solidFill>
              </a:rPr>
              <a:t>257 N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627784" y="476249"/>
            <a:ext cx="403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i="1" dirty="0">
                <a:solidFill>
                  <a:srgbClr val="FF3300"/>
                </a:solidFill>
                <a:latin typeface="Times New Roman" pitchFamily="18" charset="0"/>
              </a:rPr>
              <a:t>200 kg a kézben</a:t>
            </a:r>
            <a:endParaRPr lang="en-GB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6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81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/>
      <p:bldP spid="181252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Line 3"/>
          <p:cNvSpPr>
            <a:spLocks noChangeShapeType="1"/>
          </p:cNvSpPr>
          <p:nvPr/>
        </p:nvSpPr>
        <p:spPr bwMode="auto">
          <a:xfrm>
            <a:off x="3205163" y="4881563"/>
            <a:ext cx="1976437" cy="11382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>
            <a:off x="3738563" y="5181600"/>
            <a:ext cx="1824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4419600" y="51816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800" smtClean="0">
                <a:solidFill>
                  <a:srgbClr val="000000"/>
                </a:solidFill>
                <a:latin typeface="Times New Roman" pitchFamily="18" charset="0"/>
              </a:rPr>
              <a:t>35 </a:t>
            </a:r>
            <a:r>
              <a:rPr lang="en-GB" sz="2800" baseline="30000" smtClean="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H="1">
            <a:off x="3128963" y="2443163"/>
            <a:ext cx="1519237" cy="2509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2895600" y="3200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GB" sz="2400" b="1" baseline="-25000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4652963" y="2443163"/>
            <a:ext cx="528637" cy="376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5105400" y="2286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hu-HU" sz="2400" b="1" baseline="-25000" smtClean="0">
                <a:solidFill>
                  <a:srgbClr val="000000"/>
                </a:solidFill>
                <a:latin typeface="Times New Roman" pitchFamily="18" charset="0"/>
              </a:rPr>
              <a:t>ny</a:t>
            </a:r>
            <a:endParaRPr lang="en-GB" sz="2400" b="1" baseline="-25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 flipV="1">
            <a:off x="3736975" y="2441575"/>
            <a:ext cx="909638" cy="27384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4343400" y="38100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800" b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GB" sz="2800" b="1" baseline="-2500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295400" y="3810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800" b="1" smtClean="0">
                <a:solidFill>
                  <a:srgbClr val="000000"/>
                </a:solidFill>
                <a:latin typeface="Times New Roman" pitchFamily="18" charset="0"/>
              </a:rPr>
              <a:t>REAKCIÓERŐ</a:t>
            </a:r>
            <a:endParaRPr lang="en-GB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11630" name="Object 14"/>
          <p:cNvGraphicFramePr>
            <a:graphicFrameLocks noChangeAspect="1"/>
          </p:cNvGraphicFramePr>
          <p:nvPr/>
        </p:nvGraphicFramePr>
        <p:xfrm>
          <a:off x="900113" y="1268413"/>
          <a:ext cx="48069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Egyenlet" r:id="rId9" imgW="1548728" imgH="304668" progId="Equation.3">
                  <p:embed/>
                </p:oleObj>
              </mc:Choice>
              <mc:Fallback>
                <p:oleObj name="Egyenlet" r:id="rId9" imgW="1548728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268413"/>
                        <a:ext cx="4806950" cy="94615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"/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"/>
                                        <p:tgtEl>
                                          <p:spTgt spid="111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" fill="hold"/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" fill="hold"/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nimBg="1"/>
      <p:bldP spid="111620" grpId="0" animBg="1"/>
      <p:bldP spid="111621" grpId="0" build="p" autoUpdateAnimBg="0"/>
      <p:bldP spid="111622" grpId="0" animBg="1"/>
      <p:bldP spid="111623" grpId="0" build="p" autoUpdateAnimBg="0"/>
      <p:bldP spid="111624" grpId="0" animBg="1"/>
      <p:bldP spid="111625" grpId="0" build="p" autoUpdateAnimBg="0"/>
      <p:bldP spid="111626" grpId="0" animBg="1"/>
      <p:bldP spid="111627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124075" y="2492375"/>
            <a:ext cx="1511300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124075" y="3859213"/>
            <a:ext cx="151130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2124075" y="3386138"/>
            <a:ext cx="1511300" cy="431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2555875" y="3357563"/>
            <a:ext cx="576263" cy="503237"/>
          </a:xfrm>
          <a:prstGeom prst="ellipse">
            <a:avLst/>
          </a:pr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2814638" y="3573463"/>
            <a:ext cx="7302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2916238" y="1700213"/>
            <a:ext cx="0" cy="6492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H="1">
            <a:off x="2051050" y="3602038"/>
            <a:ext cx="6492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2986088" y="3602038"/>
            <a:ext cx="6492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4572000" y="2492375"/>
            <a:ext cx="4248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i="1" dirty="0"/>
              <a:t>NP </a:t>
            </a:r>
            <a:r>
              <a:rPr lang="hu-HU" sz="2400" b="1" i="1" dirty="0">
                <a:sym typeface="Symbol" pitchFamily="18" charset="2"/>
              </a:rPr>
              <a:t></a:t>
            </a:r>
            <a:r>
              <a:rPr lang="hu-HU" sz="2400" b="1" i="1" dirty="0"/>
              <a:t> 20 000 </a:t>
            </a:r>
            <a:r>
              <a:rPr lang="en-US" sz="2400" b="1" i="1" dirty="0"/>
              <a:t>·</a:t>
            </a:r>
            <a:r>
              <a:rPr lang="hu-HU" sz="2400" b="1" i="1" dirty="0"/>
              <a:t> 1,5 = 30 000 N</a:t>
            </a:r>
            <a:endParaRPr lang="en-US" sz="2400" b="1" i="1" dirty="0"/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3508545" y="3719196"/>
            <a:ext cx="6159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i="1" dirty="0"/>
              <a:t>AF </a:t>
            </a:r>
            <a:r>
              <a:rPr lang="hu-HU" sz="2400" b="1" i="1" dirty="0">
                <a:sym typeface="Symbol" pitchFamily="18" charset="2"/>
              </a:rPr>
              <a:t></a:t>
            </a:r>
            <a:r>
              <a:rPr lang="hu-HU" sz="2400" b="1" i="1" dirty="0"/>
              <a:t> 20 000 </a:t>
            </a:r>
            <a:r>
              <a:rPr lang="en-US" sz="2400" b="1" i="1" dirty="0"/>
              <a:t>·</a:t>
            </a:r>
            <a:r>
              <a:rPr lang="hu-HU" sz="2400" b="1" i="1" dirty="0"/>
              <a:t> 5 = 100 000 N</a:t>
            </a:r>
            <a:endParaRPr lang="en-US" sz="2400" b="1" i="1" dirty="0"/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4572000" y="476250"/>
            <a:ext cx="403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i="1" dirty="0">
                <a:solidFill>
                  <a:srgbClr val="FF3300"/>
                </a:solidFill>
                <a:latin typeface="Times New Roman" pitchFamily="18" charset="0"/>
              </a:rPr>
              <a:t>200 kg a kézben</a:t>
            </a:r>
            <a:endParaRPr lang="en-GB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60"/>
                            </p:stCondLst>
                            <p:childTnLst>
                              <p:par>
                                <p:cTn id="1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60"/>
                            </p:stCondLst>
                            <p:childTnLst>
                              <p:par>
                                <p:cTn id="21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/>
      <p:bldP spid="184331" grpId="0"/>
      <p:bldP spid="184331" grpId="1"/>
      <p:bldP spid="184331" grpId="2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132748"/>
              </p:ext>
            </p:extLst>
          </p:nvPr>
        </p:nvGraphicFramePr>
        <p:xfrm>
          <a:off x="4572000" y="2852738"/>
          <a:ext cx="37226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" name="Egyenlet" r:id="rId3" imgW="1549080" imgH="419040" progId="Equation.3">
                  <p:embed/>
                </p:oleObj>
              </mc:Choice>
              <mc:Fallback>
                <p:oleObj name="Egyenlet" r:id="rId3" imgW="1549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52738"/>
                        <a:ext cx="3722688" cy="1006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4859338" y="1190625"/>
            <a:ext cx="1296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 dirty="0"/>
              <a:t>m= 60 kg</a:t>
            </a:r>
            <a:endParaRPr lang="en-US" sz="2000" b="1" i="1" dirty="0"/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6300788" y="1190625"/>
            <a:ext cx="1871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 dirty="0"/>
              <a:t>r= 0,2 m</a:t>
            </a:r>
            <a:endParaRPr lang="en-US" sz="2000" b="1" i="1" dirty="0"/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4932363" y="1622425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/>
              <a:t>t= 0,01 s</a:t>
            </a:r>
            <a:endParaRPr lang="en-US" sz="2000" b="1" i="1"/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6227763" y="1622425"/>
            <a:ext cx="2592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>
                <a:sym typeface="Symbol" pitchFamily="18" charset="2"/>
              </a:rPr>
              <a:t> </a:t>
            </a:r>
            <a:r>
              <a:rPr lang="hu-HU" sz="2000" b="1" i="1"/>
              <a:t>= 5</a:t>
            </a:r>
            <a:r>
              <a:rPr lang="hu-HU" sz="2000" b="1" i="1">
                <a:sym typeface="Symbol" pitchFamily="18" charset="2"/>
              </a:rPr>
              <a:t> = 0,087 rad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5364163" y="2133600"/>
            <a:ext cx="2592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>
                <a:sym typeface="Symbol" pitchFamily="18" charset="2"/>
              </a:rPr>
              <a:t> </a:t>
            </a:r>
            <a:r>
              <a:rPr lang="hu-HU" sz="2000" b="1" i="1"/>
              <a:t>= 500</a:t>
            </a:r>
            <a:r>
              <a:rPr lang="hu-HU" sz="2000" b="1" i="1">
                <a:sym typeface="Symbol" pitchFamily="18" charset="2"/>
              </a:rPr>
              <a:t>/s = 8,7 rad/s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16013" y="1557338"/>
            <a:ext cx="2058987" cy="3733800"/>
            <a:chOff x="3312" y="1008"/>
            <a:chExt cx="1297" cy="2352"/>
          </a:xfrm>
        </p:grpSpPr>
        <p:graphicFrame>
          <p:nvGraphicFramePr>
            <p:cNvPr id="30724" name="Object 9"/>
            <p:cNvGraphicFramePr>
              <a:graphicFrameLocks noChangeAspect="1"/>
            </p:cNvGraphicFramePr>
            <p:nvPr/>
          </p:nvGraphicFramePr>
          <p:xfrm>
            <a:off x="3312" y="1008"/>
            <a:ext cx="1297" cy="2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29" name="Bitkép alakzat" r:id="rId5" imgW="1380952" imgH="2505425" progId="PBrush">
                    <p:embed/>
                  </p:oleObj>
                </mc:Choice>
                <mc:Fallback>
                  <p:oleObj name="Bitkép alakzat" r:id="rId5" imgW="1380952" imgH="2505425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1008"/>
                          <a:ext cx="1297" cy="2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6" name="Oval 10"/>
            <p:cNvSpPr>
              <a:spLocks noChangeArrowheads="1"/>
            </p:cNvSpPr>
            <p:nvPr/>
          </p:nvSpPr>
          <p:spPr bwMode="auto">
            <a:xfrm>
              <a:off x="3840" y="2304"/>
              <a:ext cx="288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619250" y="2952750"/>
            <a:ext cx="431800" cy="730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1547813" y="2997200"/>
            <a:ext cx="71437" cy="714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1979613" y="2852738"/>
            <a:ext cx="144462" cy="1444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1853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670572"/>
              </p:ext>
            </p:extLst>
          </p:nvPr>
        </p:nvGraphicFramePr>
        <p:xfrm>
          <a:off x="2578100" y="4581525"/>
          <a:ext cx="634841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0" name="Egyenlet" r:id="rId7" imgW="2641320" imgH="444240" progId="Equation.3">
                  <p:embed/>
                </p:oleObj>
              </mc:Choice>
              <mc:Fallback>
                <p:oleObj name="Egyenlet" r:id="rId7" imgW="2641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4581525"/>
                        <a:ext cx="6348413" cy="1068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971550" y="1125538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i="1">
                <a:latin typeface="Times New Roman" pitchFamily="18" charset="0"/>
              </a:rPr>
              <a:t>F</a:t>
            </a:r>
            <a:r>
              <a:rPr lang="hu-HU" sz="2400" b="1" i="1" baseline="-25000">
                <a:latin typeface="Times New Roman" pitchFamily="18" charset="0"/>
              </a:rPr>
              <a:t>i</a:t>
            </a:r>
            <a:r>
              <a:rPr lang="hu-HU" sz="2400" b="1" i="1">
                <a:latin typeface="Times New Roman" pitchFamily="18" charset="0"/>
              </a:rPr>
              <a:t> = </a:t>
            </a:r>
            <a:r>
              <a:rPr lang="en-US" sz="2400" b="1" i="1">
                <a:latin typeface="Times New Roman" pitchFamily="18" charset="0"/>
              </a:rPr>
              <a:t>41</a:t>
            </a:r>
            <a:r>
              <a:rPr lang="hu-HU" sz="2400" b="1" i="1">
                <a:latin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</a:rPr>
              <a:t>760</a:t>
            </a:r>
            <a:r>
              <a:rPr lang="hu-HU" sz="2400" b="1" i="1">
                <a:latin typeface="Times New Roman" pitchFamily="18" charset="0"/>
              </a:rPr>
              <a:t> N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30735" name="Rectangle 16"/>
          <p:cNvSpPr>
            <a:spLocks noChangeArrowheads="1"/>
          </p:cNvSpPr>
          <p:nvPr/>
        </p:nvSpPr>
        <p:spPr bwMode="auto">
          <a:xfrm>
            <a:off x="2006600" y="403225"/>
            <a:ext cx="5036956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>
                <a:latin typeface="Times New Roman" pitchFamily="18" charset="0"/>
              </a:rPr>
              <a:t>Dinamikus </a:t>
            </a:r>
            <a:r>
              <a:rPr lang="hu-HU" sz="2800" b="1" dirty="0" smtClean="0">
                <a:latin typeface="Times New Roman" pitchFamily="18" charset="0"/>
              </a:rPr>
              <a:t>körülmények között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580063" y="5858108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smtClean="0"/>
              <a:t>ki=0,05m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29623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853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/>
      <p:bldP spid="185348" grpId="0"/>
      <p:bldP spid="185349" grpId="0"/>
      <p:bldP spid="185350" grpId="0"/>
      <p:bldP spid="185351" grpId="0"/>
      <p:bldP spid="185359" grpId="0"/>
      <p:bldP spid="185359" grpId="1"/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2843213" y="1193800"/>
          <a:ext cx="3600450" cy="321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6" name="Photo Editor fénykép" r:id="rId3" imgW="1876190" imgH="1676634" progId="MSPhotoEd.3">
                  <p:embed/>
                </p:oleObj>
              </mc:Choice>
              <mc:Fallback>
                <p:oleObj name="Photo Editor fénykép" r:id="rId3" imgW="1876190" imgH="167663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93800"/>
                        <a:ext cx="3600450" cy="321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2339975" y="1239838"/>
          <a:ext cx="4103688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7" name="Photo Editor fénykép" r:id="rId5" imgW="2838846" imgH="2180952" progId="MSPhotoEd.3">
                  <p:embed/>
                </p:oleObj>
              </mc:Choice>
              <mc:Fallback>
                <p:oleObj name="Photo Editor fénykép" r:id="rId5" imgW="2838846" imgH="21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239838"/>
                        <a:ext cx="4103688" cy="315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2266950" y="1239838"/>
          <a:ext cx="4176713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8" name="Photo Editor fénykép" r:id="rId7" imgW="2800741" imgH="2152951" progId="MSPhotoEd.3">
                  <p:embed/>
                </p:oleObj>
              </mc:Choice>
              <mc:Fallback>
                <p:oleObj name="Photo Editor fénykép" r:id="rId7" imgW="2800741" imgH="215295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1239838"/>
                        <a:ext cx="4176713" cy="320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2122488" y="1239838"/>
          <a:ext cx="4321175" cy="328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9" name="Photo Editor fénykép" r:id="rId9" imgW="2819794" imgH="2142857" progId="MSPhotoEd.3">
                  <p:embed/>
                </p:oleObj>
              </mc:Choice>
              <mc:Fallback>
                <p:oleObj name="Photo Editor fénykép" r:id="rId9" imgW="2819794" imgH="21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1239838"/>
                        <a:ext cx="4321175" cy="328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2195513" y="1239838"/>
          <a:ext cx="4248150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0" name="Photo Editor fénykép" r:id="rId11" imgW="2809524" imgH="2352381" progId="MSPhotoEd.3">
                  <p:embed/>
                </p:oleObj>
              </mc:Choice>
              <mc:Fallback>
                <p:oleObj name="Photo Editor fénykép" r:id="rId11" imgW="2809524" imgH="23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239838"/>
                        <a:ext cx="4248150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399" name="Picture 7" descr="http://www.spineuniverse.com/displayarticle.php/article28.html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23860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22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0" y="0"/>
          <a:ext cx="9144000" cy="658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Photo Editor fénykép" r:id="rId3" imgW="5858693" imgH="4219048" progId="MSPhotoEd.3">
                  <p:embed/>
                </p:oleObj>
              </mc:Choice>
              <mc:Fallback>
                <p:oleObj name="Photo Editor fénykép" r:id="rId3" imgW="5858693" imgH="42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58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0" y="0"/>
          <a:ext cx="9144000" cy="650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Photo Editor fénykép" r:id="rId5" imgW="5477640" imgH="3895238" progId="MSPhotoEd.3">
                  <p:embed/>
                </p:oleObj>
              </mc:Choice>
              <mc:Fallback>
                <p:oleObj name="Photo Editor fénykép" r:id="rId5" imgW="5477640" imgH="38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50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12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23850" y="5392738"/>
            <a:ext cx="85693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 dirty="0"/>
              <a:t>A jelentős porckorong degeneráció állandó </a:t>
            </a:r>
            <a:r>
              <a:rPr lang="hu-HU" b="1" i="1" dirty="0" err="1"/>
              <a:t>stresszhatás</a:t>
            </a:r>
            <a:r>
              <a:rPr lang="hu-HU" b="1" i="1" dirty="0"/>
              <a:t> alatt tartja a csigolyatest elülső részét a hajlítás során, amely hozzájárul az ezen a részen kialakuló csontritkuláshoz. (</a:t>
            </a:r>
            <a:r>
              <a:rPr lang="hu-HU" b="1" i="1" dirty="0" err="1"/>
              <a:t>Pollintine</a:t>
            </a:r>
            <a:r>
              <a:rPr lang="hu-HU" b="1" i="1" dirty="0"/>
              <a:t> et </a:t>
            </a:r>
            <a:r>
              <a:rPr lang="hu-HU" b="1" i="1" dirty="0" err="1"/>
              <a:t>al</a:t>
            </a:r>
            <a:r>
              <a:rPr lang="hu-HU" b="1" i="1" dirty="0"/>
              <a:t>. 2004)</a:t>
            </a:r>
            <a:endParaRPr lang="en-US" b="1" i="1" dirty="0"/>
          </a:p>
        </p:txBody>
      </p:sp>
      <p:pic>
        <p:nvPicPr>
          <p:cNvPr id="116739" name="Picture 3" descr="fetc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73463"/>
            <a:ext cx="24479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539750" y="549275"/>
          <a:ext cx="3429000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6" name="Bitmap Image" r:id="rId4" imgW="3428571" imgH="3057143" progId="Paint.Picture">
                  <p:embed/>
                </p:oleObj>
              </mc:Choice>
              <mc:Fallback>
                <p:oleObj name="Bitmap Image" r:id="rId4" imgW="3428571" imgH="30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9275"/>
                        <a:ext cx="3429000" cy="305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4852988" y="620713"/>
          <a:ext cx="3390900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7" name="Bitmap Image" r:id="rId6" imgW="3390476" imgH="2914286" progId="Paint.Picture">
                  <p:embed/>
                </p:oleObj>
              </mc:Choice>
              <mc:Fallback>
                <p:oleObj name="Bitmap Image" r:id="rId6" imgW="3390476" imgH="2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620713"/>
                        <a:ext cx="3390900" cy="291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07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1619250" y="2203450"/>
          <a:ext cx="13128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0" name="Photo Editor fénykép" r:id="rId3" imgW="1476190" imgH="1066667" progId="MSPhotoEd.3">
                  <p:embed/>
                </p:oleObj>
              </mc:Choice>
              <mc:Fallback>
                <p:oleObj name="Photo Editor fénykép" r:id="rId3" imgW="1476190" imgH="10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203450"/>
                        <a:ext cx="1312863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2844800" y="2779713"/>
          <a:ext cx="187166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1" name="Photo Editor fénykép" r:id="rId5" imgW="2104762" imgH="961905" progId="MSPhotoEd.3">
                  <p:embed/>
                </p:oleObj>
              </mc:Choice>
              <mc:Fallback>
                <p:oleObj name="Photo Editor fénykép" r:id="rId5" imgW="2104762" imgH="9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779713"/>
                        <a:ext cx="1871663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2" name="Oval 4"/>
          <p:cNvSpPr>
            <a:spLocks noChangeArrowheads="1"/>
          </p:cNvSpPr>
          <p:nvPr/>
        </p:nvSpPr>
        <p:spPr bwMode="auto">
          <a:xfrm>
            <a:off x="2411413" y="2779713"/>
            <a:ext cx="107950" cy="92075"/>
          </a:xfrm>
          <a:prstGeom prst="ellipse">
            <a:avLst/>
          </a:prstGeom>
          <a:solidFill>
            <a:srgbClr val="F5291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9093" name="Oval 5"/>
          <p:cNvSpPr>
            <a:spLocks noChangeArrowheads="1"/>
          </p:cNvSpPr>
          <p:nvPr/>
        </p:nvSpPr>
        <p:spPr bwMode="auto">
          <a:xfrm>
            <a:off x="2879725" y="3092450"/>
            <a:ext cx="107950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8134" name="Arc 6"/>
          <p:cNvSpPr>
            <a:spLocks/>
          </p:cNvSpPr>
          <p:nvPr/>
        </p:nvSpPr>
        <p:spPr bwMode="auto">
          <a:xfrm rot="10555237" flipV="1">
            <a:off x="1730375" y="1700213"/>
            <a:ext cx="1231900" cy="1439862"/>
          </a:xfrm>
          <a:custGeom>
            <a:avLst/>
            <a:gdLst>
              <a:gd name="T0" fmla="*/ 0 w 18484"/>
              <a:gd name="T1" fmla="*/ 2147483647 h 21600"/>
              <a:gd name="T2" fmla="*/ 2147483647 w 18484"/>
              <a:gd name="T3" fmla="*/ 2147483647 h 21600"/>
              <a:gd name="T4" fmla="*/ 2147483647 w 18484"/>
              <a:gd name="T5" fmla="*/ 2147483647 h 21600"/>
              <a:gd name="T6" fmla="*/ 0 60000 65536"/>
              <a:gd name="T7" fmla="*/ 0 60000 65536"/>
              <a:gd name="T8" fmla="*/ 0 60000 65536"/>
              <a:gd name="T9" fmla="*/ 0 w 18484"/>
              <a:gd name="T10" fmla="*/ 0 h 21600"/>
              <a:gd name="T11" fmla="*/ 18484 w 1848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4" h="21600" fill="none" extrusionOk="0">
                <a:moveTo>
                  <a:pt x="0" y="40"/>
                </a:moveTo>
                <a:cubicBezTo>
                  <a:pt x="437" y="13"/>
                  <a:pt x="876" y="-1"/>
                  <a:pt x="1315" y="0"/>
                </a:cubicBezTo>
                <a:cubicBezTo>
                  <a:pt x="8048" y="0"/>
                  <a:pt x="14397" y="3140"/>
                  <a:pt x="18483" y="8493"/>
                </a:cubicBezTo>
              </a:path>
              <a:path w="18484" h="21600" stroke="0" extrusionOk="0">
                <a:moveTo>
                  <a:pt x="0" y="40"/>
                </a:moveTo>
                <a:cubicBezTo>
                  <a:pt x="437" y="13"/>
                  <a:pt x="876" y="-1"/>
                  <a:pt x="1315" y="0"/>
                </a:cubicBezTo>
                <a:cubicBezTo>
                  <a:pt x="8048" y="0"/>
                  <a:pt x="14397" y="3140"/>
                  <a:pt x="18483" y="8493"/>
                </a:cubicBezTo>
                <a:lnTo>
                  <a:pt x="1315" y="21600"/>
                </a:lnTo>
                <a:lnTo>
                  <a:pt x="0" y="40"/>
                </a:lnTo>
                <a:close/>
              </a:path>
            </a:pathLst>
          </a:custGeom>
          <a:gradFill rotWithShape="1">
            <a:gsLst>
              <a:gs pos="0">
                <a:srgbClr val="FF66CC">
                  <a:alpha val="50998"/>
                </a:srgbClr>
              </a:gs>
              <a:gs pos="100000">
                <a:srgbClr val="FF77D2"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1979613" y="2472290"/>
            <a:ext cx="936625" cy="6693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2411413" y="31416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 dirty="0"/>
              <a:t>l</a:t>
            </a:r>
            <a:endParaRPr lang="en-US" b="1" i="1" dirty="0"/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1979613" y="27082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/>
              <a:t>m</a:t>
            </a:r>
            <a:endParaRPr lang="en-US" b="1" i="1"/>
          </a:p>
        </p:txBody>
      </p:sp>
      <p:graphicFrame>
        <p:nvGraphicFramePr>
          <p:cNvPr id="481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072540"/>
              </p:ext>
            </p:extLst>
          </p:nvPr>
        </p:nvGraphicFramePr>
        <p:xfrm>
          <a:off x="944562" y="3645024"/>
          <a:ext cx="19272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2" name="Egyenlet" r:id="rId7" imgW="622030" imgH="203112" progId="Equation.3">
                  <p:embed/>
                </p:oleObj>
              </mc:Choice>
              <mc:Fallback>
                <p:oleObj name="Egyenlet" r:id="rId7" imgW="62203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2" y="3645024"/>
                        <a:ext cx="1927225" cy="6302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25528"/>
              </p:ext>
            </p:extLst>
          </p:nvPr>
        </p:nvGraphicFramePr>
        <p:xfrm>
          <a:off x="1023143" y="4509120"/>
          <a:ext cx="1770063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3" name="Equation" r:id="rId9" imgW="622080" imgH="419040" progId="Equation.3">
                  <p:embed/>
                </p:oleObj>
              </mc:Choice>
              <mc:Fallback>
                <p:oleObj name="Equation" r:id="rId9" imgW="622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143" y="4509120"/>
                        <a:ext cx="1770063" cy="11922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205386"/>
              </p:ext>
            </p:extLst>
          </p:nvPr>
        </p:nvGraphicFramePr>
        <p:xfrm>
          <a:off x="4473912" y="1658219"/>
          <a:ext cx="41338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" name="Equation" r:id="rId11" imgW="1358640" imgH="228600" progId="Equation.3">
                  <p:embed/>
                </p:oleObj>
              </mc:Choice>
              <mc:Fallback>
                <p:oleObj name="Equation" r:id="rId11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912" y="1658219"/>
                        <a:ext cx="413385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43946"/>
              </p:ext>
            </p:extLst>
          </p:nvPr>
        </p:nvGraphicFramePr>
        <p:xfrm>
          <a:off x="3680161" y="5805264"/>
          <a:ext cx="47323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" name="Equation" r:id="rId13" imgW="1968480" imgH="203040" progId="Equation.3">
                  <p:embed/>
                </p:oleObj>
              </mc:Choice>
              <mc:Fallback>
                <p:oleObj name="Equation" r:id="rId13" imgW="1968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161" y="5805264"/>
                        <a:ext cx="4732338" cy="4873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5119043" y="2472452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 dirty="0"/>
              <a:t>m= 5 kg</a:t>
            </a:r>
            <a:endParaRPr lang="en-US" b="1" i="1" dirty="0"/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6540837" y="2472453"/>
            <a:ext cx="1871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 dirty="0"/>
              <a:t>l</a:t>
            </a:r>
            <a:r>
              <a:rPr lang="hu-HU" b="1" i="1" dirty="0" smtClean="0"/>
              <a:t>= 0,5 </a:t>
            </a:r>
            <a:r>
              <a:rPr lang="hu-HU" b="1" i="1" dirty="0"/>
              <a:t>m</a:t>
            </a:r>
            <a:endParaRPr lang="en-US" b="1" i="1" dirty="0"/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220325" y="3087609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b="1" i="1" dirty="0">
                <a:sym typeface="Symbol"/>
              </a:rPr>
              <a:t></a:t>
            </a:r>
            <a:r>
              <a:rPr lang="hu-HU" b="1" i="1" dirty="0" smtClean="0"/>
              <a:t>t</a:t>
            </a:r>
            <a:r>
              <a:rPr lang="hu-HU" b="1" i="1" dirty="0"/>
              <a:t>= 0,05 s</a:t>
            </a:r>
            <a:endParaRPr lang="en-US" b="1" i="1" dirty="0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6515725" y="3087609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 dirty="0" smtClean="0">
                <a:sym typeface="Symbol"/>
              </a:rPr>
              <a:t></a:t>
            </a:r>
            <a:r>
              <a:rPr lang="hu-HU" b="1" i="1" dirty="0" smtClean="0">
                <a:sym typeface="Symbol" pitchFamily="18" charset="2"/>
              </a:rPr>
              <a:t> </a:t>
            </a:r>
            <a:r>
              <a:rPr lang="hu-HU" b="1" i="1" dirty="0"/>
              <a:t>= 45</a:t>
            </a:r>
            <a:r>
              <a:rPr lang="hu-HU" b="1" i="1" dirty="0">
                <a:sym typeface="Symbol" pitchFamily="18" charset="2"/>
              </a:rPr>
              <a:t> = 0,785 </a:t>
            </a:r>
            <a:r>
              <a:rPr lang="hu-HU" b="1" i="1" dirty="0" err="1">
                <a:sym typeface="Symbol" pitchFamily="18" charset="2"/>
              </a:rPr>
              <a:t>rad</a:t>
            </a:r>
            <a:endParaRPr lang="hu-HU" b="1" i="1" dirty="0">
              <a:sym typeface="Symbol" pitchFamily="18" charset="2"/>
            </a:endParaRP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5652125" y="3598784"/>
            <a:ext cx="3247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 dirty="0">
                <a:sym typeface="Symbol" pitchFamily="18" charset="2"/>
              </a:rPr>
              <a:t>β</a:t>
            </a:r>
            <a:r>
              <a:rPr lang="hu-HU" b="1" i="1" dirty="0" smtClean="0">
                <a:sym typeface="Symbol" pitchFamily="18" charset="2"/>
              </a:rPr>
              <a:t> </a:t>
            </a:r>
            <a:r>
              <a:rPr lang="hu-HU" b="1" i="1" dirty="0"/>
              <a:t>= </a:t>
            </a:r>
            <a:r>
              <a:rPr lang="hu-HU" b="1" i="1" dirty="0" smtClean="0"/>
              <a:t>314 </a:t>
            </a:r>
            <a:r>
              <a:rPr lang="hu-HU" b="1" i="1" dirty="0" smtClean="0">
                <a:sym typeface="Symbol" pitchFamily="18" charset="2"/>
              </a:rPr>
              <a:t>1/s</a:t>
            </a:r>
            <a:r>
              <a:rPr lang="hu-HU" b="1" i="1" baseline="30000" dirty="0" smtClean="0">
                <a:sym typeface="Symbol" pitchFamily="18" charset="2"/>
              </a:rPr>
              <a:t>2</a:t>
            </a:r>
            <a:r>
              <a:rPr lang="hu-HU" b="1" i="1" dirty="0" smtClean="0">
                <a:sym typeface="Symbol" pitchFamily="18" charset="2"/>
              </a:rPr>
              <a:t> </a:t>
            </a:r>
            <a:r>
              <a:rPr lang="hu-HU" b="1" i="1" dirty="0">
                <a:sym typeface="Symbol" pitchFamily="18" charset="2"/>
              </a:rPr>
              <a:t>= </a:t>
            </a:r>
            <a:r>
              <a:rPr lang="hu-HU" b="1" i="1" dirty="0" smtClean="0">
                <a:sym typeface="Symbol" pitchFamily="18" charset="2"/>
              </a:rPr>
              <a:t> 314 </a:t>
            </a:r>
            <a:r>
              <a:rPr lang="hu-HU" b="1" i="1" dirty="0" err="1" smtClean="0">
                <a:sym typeface="Symbol" pitchFamily="18" charset="2"/>
              </a:rPr>
              <a:t>rad</a:t>
            </a:r>
            <a:r>
              <a:rPr lang="hu-HU" b="1" i="1" dirty="0" smtClean="0">
                <a:sym typeface="Symbol" pitchFamily="18" charset="2"/>
              </a:rPr>
              <a:t>/s</a:t>
            </a:r>
            <a:r>
              <a:rPr lang="hu-HU" b="1" i="1" baseline="30000" dirty="0" smtClean="0">
                <a:sym typeface="Symbol" pitchFamily="18" charset="2"/>
              </a:rPr>
              <a:t>2</a:t>
            </a:r>
            <a:endParaRPr lang="hu-HU" b="1" i="1" baseline="30000" dirty="0">
              <a:sym typeface="Symbol" pitchFamily="18" charset="2"/>
            </a:endParaRP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1206133" y="1082913"/>
            <a:ext cx="8028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 dirty="0" smtClean="0"/>
              <a:t>Mozgás vízszintes síkban (gravitációs erőtől eltekintünk)</a:t>
            </a:r>
            <a:endParaRPr lang="en-US" sz="24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242376" y="1107325"/>
            <a:ext cx="871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Példa</a:t>
            </a:r>
            <a:endParaRPr lang="en-US" sz="2400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586840"/>
              </p:ext>
            </p:extLst>
          </p:nvPr>
        </p:nvGraphicFramePr>
        <p:xfrm>
          <a:off x="4211960" y="4074939"/>
          <a:ext cx="4834780" cy="100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" name="Equation" r:id="rId15" imgW="2006280" imgH="419040" progId="Equation.3">
                  <p:embed/>
                </p:oleObj>
              </mc:Choice>
              <mc:Fallback>
                <p:oleObj name="Equation" r:id="rId15" imgW="2006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074939"/>
                        <a:ext cx="4834780" cy="1009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1680720" y="128806"/>
            <a:ext cx="6442789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latin typeface="Arial" pitchFamily="34" charset="0"/>
                <a:cs typeface="Arial" pitchFamily="34" charset="0"/>
              </a:rPr>
              <a:t>Forgatónyomaték számítása dinamikus</a:t>
            </a:r>
          </a:p>
          <a:p>
            <a:pPr algn="ctr"/>
            <a:r>
              <a:rPr lang="hu-HU" sz="2800" dirty="0" smtClean="0">
                <a:latin typeface="Arial" pitchFamily="34" charset="0"/>
                <a:cs typeface="Arial" pitchFamily="34" charset="0"/>
              </a:rPr>
              <a:t>körülmények között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  <p:bldP spid="48142" grpId="0"/>
      <p:bldP spid="48143" grpId="0"/>
      <p:bldP spid="48144" grpId="0"/>
      <p:bldP spid="48145" grpId="0"/>
      <p:bldP spid="4814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back sprain, s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628775"/>
            <a:ext cx="35385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23431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484438" y="476250"/>
            <a:ext cx="3887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3600" b="1" i="1">
                <a:latin typeface="Times New Roman" pitchFamily="18" charset="0"/>
              </a:rPr>
              <a:t>Lumbago</a:t>
            </a:r>
            <a:endParaRPr lang="en-US" sz="3600" b="1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609600" y="4572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Nyomóerő az ágyéki szakaszra (L5-S1)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04800" y="14478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Egyenes állás</a:t>
            </a:r>
            <a:r>
              <a:rPr lang="en-GB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100 %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04800" y="19812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Fekvés nyújtott testtel</a:t>
            </a:r>
            <a:r>
              <a:rPr lang="en-GB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25 %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04800" y="2590800"/>
            <a:ext cx="731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Ülés egyenes háttal</a:t>
            </a:r>
            <a:r>
              <a:rPr lang="en-GB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140 %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228600" y="3200400"/>
            <a:ext cx="731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Állás törzsdöntéssel</a:t>
            </a:r>
            <a:r>
              <a:rPr lang="en-GB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150 %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228600" y="373380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Ülés törzshajlítással</a:t>
            </a:r>
            <a:r>
              <a:rPr lang="en-GB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180 %</a:t>
            </a:r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4427538" y="1412875"/>
          <a:ext cx="4205287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Photo Editor Photo" r:id="rId7" imgW="3381847" imgH="3086531" progId="MSPhotoEd.3">
                  <p:embed/>
                </p:oleObj>
              </mc:Choice>
              <mc:Fallback>
                <p:oleObj name="Photo Editor Photo" r:id="rId7" imgW="3381847" imgH="30865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412875"/>
                        <a:ext cx="4205287" cy="383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651500" y="3663950"/>
            <a:ext cx="504825" cy="13684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5003800" y="4652963"/>
            <a:ext cx="431800" cy="3603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6372225" y="2997200"/>
            <a:ext cx="504825" cy="20161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7019925" y="2924175"/>
            <a:ext cx="504825" cy="2089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7740650" y="2349500"/>
            <a:ext cx="503238" cy="2663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86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  <p:bldP spid="81924" grpId="0" build="p" autoUpdateAnimBg="0"/>
      <p:bldP spid="81925" grpId="0" autoUpdateAnimBg="0"/>
      <p:bldP spid="81926" grpId="0" autoUpdateAnimBg="0"/>
      <p:bldP spid="81927" grpId="0" build="p" autoUpdateAnimBg="0"/>
      <p:bldP spid="81929" grpId="0" animBg="1"/>
      <p:bldP spid="81930" grpId="0" animBg="1"/>
      <p:bldP spid="81931" grpId="0" animBg="1"/>
      <p:bldP spid="81932" grpId="0" animBg="1"/>
      <p:bldP spid="8193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14288"/>
            <a:ext cx="9129713" cy="68437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33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GB" sz="2400">
                <a:latin typeface="Times New Roman" pitchFamily="18" charset="0"/>
              </a:rPr>
              <a:t>   </a:t>
            </a:r>
          </a:p>
        </p:txBody>
      </p:sp>
      <p:pic>
        <p:nvPicPr>
          <p:cNvPr id="7577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373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8004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A porckorongok szerkezete</a:t>
            </a:r>
            <a:endParaRPr lang="en-GB" sz="2800" b="1">
              <a:latin typeface="Times New Roman" pitchFamily="18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85800" y="41910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Víz</a:t>
            </a:r>
            <a:r>
              <a:rPr lang="en-GB" sz="2400" b="1">
                <a:latin typeface="Times New Roman" pitchFamily="18" charset="0"/>
              </a:rPr>
              <a:t>: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09600" y="51816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Collagen: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990600" y="45720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Nucleus pulposus: </a:t>
            </a:r>
            <a:r>
              <a:rPr lang="hu-HU" sz="2400" b="1">
                <a:latin typeface="Times New Roman" pitchFamily="18" charset="0"/>
              </a:rPr>
              <a:t>65-88 %,</a:t>
            </a:r>
            <a:r>
              <a:rPr lang="hu-HU" sz="2400">
                <a:latin typeface="Times New Roman" pitchFamily="18" charset="0"/>
              </a:rPr>
              <a:t> Annulus fibrosus: </a:t>
            </a:r>
            <a:r>
              <a:rPr lang="hu-HU" sz="2400" b="1">
                <a:latin typeface="Times New Roman" pitchFamily="18" charset="0"/>
              </a:rPr>
              <a:t>25-30 %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990600" y="56388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Nucleus pulposus: </a:t>
            </a:r>
            <a:r>
              <a:rPr lang="en-GB" sz="2400" b="1">
                <a:latin typeface="Times New Roman" pitchFamily="18" charset="0"/>
              </a:rPr>
              <a:t>6-25 %, </a:t>
            </a:r>
            <a:r>
              <a:rPr lang="hu-HU" sz="2400">
                <a:latin typeface="Times New Roman" pitchFamily="18" charset="0"/>
              </a:rPr>
              <a:t>Annulus fibrosus: </a:t>
            </a:r>
            <a:r>
              <a:rPr lang="en-GB" sz="2400" b="1">
                <a:latin typeface="Times New Roman" pitchFamily="18" charset="0"/>
              </a:rPr>
              <a:t>70</a:t>
            </a:r>
            <a:r>
              <a:rPr lang="hu-HU" sz="2400" b="1">
                <a:latin typeface="Times New Roman" pitchFamily="18" charset="0"/>
              </a:rPr>
              <a:t> %</a:t>
            </a:r>
            <a:endParaRPr lang="en-GB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uild="p" autoUpdateAnimBg="0"/>
      <p:bldP spid="34823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33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GB" sz="2400">
                <a:latin typeface="Times New Roman" pitchFamily="18" charset="0"/>
              </a:rPr>
              <a:t>   </a:t>
            </a:r>
          </a:p>
        </p:txBody>
      </p:sp>
      <p:pic>
        <p:nvPicPr>
          <p:cNvPr id="7680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143000" y="762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Nyújtás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352800" y="762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Nyugalom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5638800" y="762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Nyomás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066800" y="152400"/>
            <a:ext cx="693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A porckorong alakjának változása</a:t>
            </a:r>
            <a:endParaRPr lang="en-GB" sz="28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33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GB" sz="2400">
                <a:latin typeface="Times New Roman" pitchFamily="18" charset="0"/>
              </a:rPr>
              <a:t>   </a:t>
            </a:r>
          </a:p>
        </p:txBody>
      </p:sp>
      <p:pic>
        <p:nvPicPr>
          <p:cNvPr id="7885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647825"/>
            <a:ext cx="48799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243013"/>
            <a:ext cx="37052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990600" y="22860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A porckorongsérv kialakulásának mechanizmusa</a:t>
            </a:r>
            <a:endParaRPr lang="en-GB" sz="2800" b="1">
              <a:latin typeface="Times New Roman" pitchFamily="18" charset="0"/>
            </a:endParaRPr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6629400" y="17526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7010400" y="1981200"/>
            <a:ext cx="2286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8856" name="Freeform 8"/>
          <p:cNvSpPr>
            <a:spLocks/>
          </p:cNvSpPr>
          <p:nvPr/>
        </p:nvSpPr>
        <p:spPr bwMode="auto">
          <a:xfrm>
            <a:off x="7162800" y="2149475"/>
            <a:ext cx="334963" cy="44450"/>
          </a:xfrm>
          <a:custGeom>
            <a:avLst/>
            <a:gdLst>
              <a:gd name="T0" fmla="*/ 0 w 211"/>
              <a:gd name="T1" fmla="*/ 0 h 28"/>
              <a:gd name="T2" fmla="*/ 2147483647 w 211"/>
              <a:gd name="T3" fmla="*/ 2147483647 h 28"/>
              <a:gd name="T4" fmla="*/ 2147483647 w 211"/>
              <a:gd name="T5" fmla="*/ 2147483647 h 28"/>
              <a:gd name="T6" fmla="*/ 0 60000 65536"/>
              <a:gd name="T7" fmla="*/ 0 60000 65536"/>
              <a:gd name="T8" fmla="*/ 0 60000 65536"/>
              <a:gd name="T9" fmla="*/ 0 w 211"/>
              <a:gd name="T10" fmla="*/ 0 h 28"/>
              <a:gd name="T11" fmla="*/ 211 w 211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" h="28">
                <a:moveTo>
                  <a:pt x="0" y="0"/>
                </a:moveTo>
                <a:cubicBezTo>
                  <a:pt x="55" y="6"/>
                  <a:pt x="93" y="16"/>
                  <a:pt x="144" y="28"/>
                </a:cubicBezTo>
                <a:cubicBezTo>
                  <a:pt x="185" y="15"/>
                  <a:pt x="173" y="28"/>
                  <a:pt x="211" y="28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8857" name="Freeform 9"/>
          <p:cNvSpPr>
            <a:spLocks/>
          </p:cNvSpPr>
          <p:nvPr/>
        </p:nvSpPr>
        <p:spPr bwMode="auto">
          <a:xfrm>
            <a:off x="6323013" y="2117725"/>
            <a:ext cx="393700" cy="574675"/>
          </a:xfrm>
          <a:custGeom>
            <a:avLst/>
            <a:gdLst>
              <a:gd name="T0" fmla="*/ 2147483647 w 248"/>
              <a:gd name="T1" fmla="*/ 0 h 362"/>
              <a:gd name="T2" fmla="*/ 2147483647 w 248"/>
              <a:gd name="T3" fmla="*/ 2147483647 h 362"/>
              <a:gd name="T4" fmla="*/ 2147483647 w 248"/>
              <a:gd name="T5" fmla="*/ 2147483647 h 362"/>
              <a:gd name="T6" fmla="*/ 2147483647 w 248"/>
              <a:gd name="T7" fmla="*/ 2147483647 h 362"/>
              <a:gd name="T8" fmla="*/ 2147483647 w 248"/>
              <a:gd name="T9" fmla="*/ 2147483647 h 362"/>
              <a:gd name="T10" fmla="*/ 2147483647 w 248"/>
              <a:gd name="T11" fmla="*/ 2147483647 h 362"/>
              <a:gd name="T12" fmla="*/ 2147483647 w 248"/>
              <a:gd name="T13" fmla="*/ 2147483647 h 362"/>
              <a:gd name="T14" fmla="*/ 2147483647 w 248"/>
              <a:gd name="T15" fmla="*/ 2147483647 h 362"/>
              <a:gd name="T16" fmla="*/ 2147483647 w 248"/>
              <a:gd name="T17" fmla="*/ 2147483647 h 362"/>
              <a:gd name="T18" fmla="*/ 2147483647 w 248"/>
              <a:gd name="T19" fmla="*/ 0 h 3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8"/>
              <a:gd name="T31" fmla="*/ 0 h 362"/>
              <a:gd name="T32" fmla="*/ 248 w 248"/>
              <a:gd name="T33" fmla="*/ 362 h 3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8" h="362">
                <a:moveTo>
                  <a:pt x="241" y="0"/>
                </a:moveTo>
                <a:cubicBezTo>
                  <a:pt x="234" y="0"/>
                  <a:pt x="174" y="60"/>
                  <a:pt x="151" y="90"/>
                </a:cubicBezTo>
                <a:cubicBezTo>
                  <a:pt x="128" y="120"/>
                  <a:pt x="128" y="158"/>
                  <a:pt x="105" y="181"/>
                </a:cubicBezTo>
                <a:cubicBezTo>
                  <a:pt x="82" y="204"/>
                  <a:pt x="30" y="203"/>
                  <a:pt x="15" y="226"/>
                </a:cubicBezTo>
                <a:cubicBezTo>
                  <a:pt x="0" y="249"/>
                  <a:pt x="8" y="294"/>
                  <a:pt x="15" y="317"/>
                </a:cubicBezTo>
                <a:cubicBezTo>
                  <a:pt x="22" y="340"/>
                  <a:pt x="45" y="362"/>
                  <a:pt x="60" y="362"/>
                </a:cubicBezTo>
                <a:cubicBezTo>
                  <a:pt x="75" y="362"/>
                  <a:pt x="90" y="347"/>
                  <a:pt x="105" y="317"/>
                </a:cubicBezTo>
                <a:cubicBezTo>
                  <a:pt x="120" y="287"/>
                  <a:pt x="136" y="219"/>
                  <a:pt x="151" y="181"/>
                </a:cubicBezTo>
                <a:cubicBezTo>
                  <a:pt x="166" y="143"/>
                  <a:pt x="181" y="113"/>
                  <a:pt x="196" y="90"/>
                </a:cubicBezTo>
                <a:cubicBezTo>
                  <a:pt x="211" y="67"/>
                  <a:pt x="248" y="0"/>
                  <a:pt x="241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6411913" y="2205038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69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33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GB" sz="2400">
                <a:latin typeface="Times New Roman" pitchFamily="18" charset="0"/>
              </a:rPr>
              <a:t>   </a:t>
            </a:r>
          </a:p>
        </p:txBody>
      </p:sp>
      <p:pic>
        <p:nvPicPr>
          <p:cNvPr id="7987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20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1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rgbClr val="000066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089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506412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A teherkar változása az ágyéki csigolyáknál</a:t>
            </a:r>
            <a:endParaRPr lang="en-GB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057400" y="3810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nyomóerő csökkentése az ágyéki szakaszra</a:t>
            </a:r>
            <a:endParaRPr lang="en-GB" sz="2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609600" y="1371600"/>
          <a:ext cx="20066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5" name="Bitkép alakzat" r:id="rId3" imgW="1390844" imgH="2324424" progId="Paint.Picture">
                  <p:embed/>
                </p:oleObj>
              </mc:Choice>
              <mc:Fallback>
                <p:oleObj name="Bitkép alakzat" r:id="rId3" imgW="1390844" imgH="23244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20066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3276600" y="1457325"/>
          <a:ext cx="2189163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6" name="Bitkép alakzat" r:id="rId5" imgW="1352381" imgH="1971950" progId="Paint.Picture">
                  <p:embed/>
                </p:oleObj>
              </mc:Choice>
              <mc:Fallback>
                <p:oleObj name="Bitkép alakzat" r:id="rId5" imgW="1352381" imgH="197195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57325"/>
                        <a:ext cx="2189163" cy="319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5486400" y="1676400"/>
          <a:ext cx="3352800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Bitkép alakzat" r:id="rId7" imgW="2324424" imgH="2095793" progId="Paint.Picture">
                  <p:embed/>
                </p:oleObj>
              </mc:Choice>
              <mc:Fallback>
                <p:oleObj name="Bitkép alakzat" r:id="rId7" imgW="2324424" imgH="209579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3352800" cy="302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1905000" y="2514600"/>
            <a:ext cx="0" cy="9144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44958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4572000" y="2514600"/>
            <a:ext cx="0" cy="9144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80772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8153400" y="2895600"/>
            <a:ext cx="0" cy="9144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65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762500" y="1085850"/>
          <a:ext cx="4381500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Chart" r:id="rId7" imgW="4381895" imgH="3410397" progId="Excel.Chart.8">
                  <p:embed/>
                </p:oleObj>
              </mc:Choice>
              <mc:Fallback>
                <p:oleObj name="Chart" r:id="rId7" imgW="4381895" imgH="341039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1085850"/>
                        <a:ext cx="4381500" cy="340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219200" y="304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A statikus (izometriás erő) mérése</a:t>
            </a:r>
            <a:endParaRPr lang="en-GB" sz="2400" b="1">
              <a:latin typeface="Times New Roman" pitchFamily="18" charset="0"/>
            </a:endParaRPr>
          </a:p>
        </p:txBody>
      </p:sp>
      <p:pic>
        <p:nvPicPr>
          <p:cNvPr id="22532" name="Picture 4" descr="~AUT00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8100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3124200" y="3946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2819400" y="1965325"/>
            <a:ext cx="228600" cy="1981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2895600" y="3184525"/>
            <a:ext cx="30480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1066800" y="3565525"/>
            <a:ext cx="16002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38400" y="3886200"/>
            <a:ext cx="381000" cy="1371600"/>
            <a:chOff x="1536" y="2448"/>
            <a:chExt cx="240" cy="864"/>
          </a:xfrm>
        </p:grpSpPr>
        <p:sp>
          <p:nvSpPr>
            <p:cNvPr id="90143" name="Line 10"/>
            <p:cNvSpPr>
              <a:spLocks noChangeShapeType="1"/>
            </p:cNvSpPr>
            <p:nvPr/>
          </p:nvSpPr>
          <p:spPr bwMode="auto">
            <a:xfrm flipH="1">
              <a:off x="1680" y="2448"/>
              <a:ext cx="96" cy="6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44" name="Oval 11"/>
            <p:cNvSpPr>
              <a:spLocks noChangeArrowheads="1"/>
            </p:cNvSpPr>
            <p:nvPr/>
          </p:nvSpPr>
          <p:spPr bwMode="auto">
            <a:xfrm>
              <a:off x="1536" y="3072"/>
              <a:ext cx="240" cy="2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473200" y="3860800"/>
            <a:ext cx="381000" cy="1701800"/>
            <a:chOff x="928" y="2432"/>
            <a:chExt cx="240" cy="1072"/>
          </a:xfrm>
        </p:grpSpPr>
        <p:sp>
          <p:nvSpPr>
            <p:cNvPr id="90139" name="Rectangle 13"/>
            <p:cNvSpPr>
              <a:spLocks noChangeArrowheads="1"/>
            </p:cNvSpPr>
            <p:nvPr/>
          </p:nvSpPr>
          <p:spPr bwMode="auto">
            <a:xfrm>
              <a:off x="960" y="2432"/>
              <a:ext cx="144" cy="25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90140" name="Group 14"/>
            <p:cNvGrpSpPr>
              <a:grpSpLocks/>
            </p:cNvGrpSpPr>
            <p:nvPr/>
          </p:nvGrpSpPr>
          <p:grpSpPr bwMode="auto">
            <a:xfrm>
              <a:off x="928" y="2688"/>
              <a:ext cx="240" cy="816"/>
              <a:chOff x="928" y="2688"/>
              <a:chExt cx="240" cy="816"/>
            </a:xfrm>
          </p:grpSpPr>
          <p:sp>
            <p:nvSpPr>
              <p:cNvPr id="90141" name="Line 15"/>
              <p:cNvSpPr>
                <a:spLocks noChangeShapeType="1"/>
              </p:cNvSpPr>
              <p:nvPr/>
            </p:nvSpPr>
            <p:spPr bwMode="auto">
              <a:xfrm>
                <a:off x="1040" y="2688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0142" name="Oval 16"/>
              <p:cNvSpPr>
                <a:spLocks noChangeArrowheads="1"/>
              </p:cNvSpPr>
              <p:nvPr/>
            </p:nvSpPr>
            <p:spPr bwMode="auto">
              <a:xfrm>
                <a:off x="928" y="3264"/>
                <a:ext cx="240" cy="2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22545" name="Line 17"/>
          <p:cNvSpPr>
            <a:spLocks noChangeShapeType="1"/>
          </p:cNvSpPr>
          <p:nvPr/>
        </p:nvSpPr>
        <p:spPr bwMode="auto">
          <a:xfrm flipH="1">
            <a:off x="1752600" y="4038600"/>
            <a:ext cx="14478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838200" y="5105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F</a:t>
            </a:r>
            <a:endParaRPr lang="en-GB" sz="2800" b="1">
              <a:latin typeface="Times New Roman" pitchFamily="18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133600" y="403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k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5486400" y="4953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3200" b="1">
                <a:latin typeface="Times New Roman" pitchFamily="18" charset="0"/>
              </a:rPr>
              <a:t>M = F </a:t>
            </a:r>
            <a:r>
              <a:rPr lang="hu-HU" sz="3200" b="1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hu-HU" sz="3200" b="1">
                <a:latin typeface="Times New Roman" pitchFamily="18" charset="0"/>
              </a:rPr>
              <a:t> k</a:t>
            </a:r>
            <a:endParaRPr lang="en-GB" sz="3200" b="1">
              <a:latin typeface="Times New Roman" pitchFamily="18" charset="0"/>
            </a:endParaRPr>
          </a:p>
        </p:txBody>
      </p:sp>
      <p:grpSp>
        <p:nvGrpSpPr>
          <p:cNvPr id="5" name="Csoportba foglalás 34"/>
          <p:cNvGrpSpPr>
            <a:grpSpLocks/>
          </p:cNvGrpSpPr>
          <p:nvPr/>
        </p:nvGrpSpPr>
        <p:grpSpPr bwMode="auto">
          <a:xfrm>
            <a:off x="500063" y="2928938"/>
            <a:ext cx="1928812" cy="714375"/>
            <a:chOff x="500034" y="2928934"/>
            <a:chExt cx="1928826" cy="714380"/>
          </a:xfrm>
        </p:grpSpPr>
        <p:sp>
          <p:nvSpPr>
            <p:cNvPr id="23" name="Szövegdoboz 22"/>
            <p:cNvSpPr txBox="1"/>
            <p:nvPr/>
          </p:nvSpPr>
          <p:spPr>
            <a:xfrm>
              <a:off x="500034" y="2928934"/>
              <a:ext cx="1928826" cy="3381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b="1" dirty="0" err="1">
                  <a:solidFill>
                    <a:schemeClr val="tx1"/>
                  </a:solidFill>
                </a:rPr>
                <a:t>Brachioradialis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Egyenes összekötő nyíllal 26"/>
            <p:cNvCxnSpPr>
              <a:stCxn id="23" idx="2"/>
            </p:cNvCxnSpPr>
            <p:nvPr/>
          </p:nvCxnSpPr>
          <p:spPr>
            <a:xfrm rot="16200000" flipH="1">
              <a:off x="1579542" y="3151184"/>
              <a:ext cx="376241" cy="60801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Csoportba foglalás 33"/>
          <p:cNvGrpSpPr>
            <a:grpSpLocks/>
          </p:cNvGrpSpPr>
          <p:nvPr/>
        </p:nvGrpSpPr>
        <p:grpSpPr bwMode="auto">
          <a:xfrm>
            <a:off x="785813" y="2071688"/>
            <a:ext cx="2286000" cy="1357312"/>
            <a:chOff x="785786" y="2071678"/>
            <a:chExt cx="2286018" cy="1357324"/>
          </a:xfrm>
        </p:grpSpPr>
        <p:sp>
          <p:nvSpPr>
            <p:cNvPr id="22" name="Szövegdoboz 21"/>
            <p:cNvSpPr txBox="1"/>
            <p:nvPr/>
          </p:nvSpPr>
          <p:spPr>
            <a:xfrm>
              <a:off x="785786" y="2071678"/>
              <a:ext cx="1428761" cy="3381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b="1" dirty="0" err="1">
                  <a:solidFill>
                    <a:schemeClr val="tx1"/>
                  </a:solidFill>
                </a:rPr>
                <a:t>Brachialis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Egyenes összekötő nyíllal 28"/>
            <p:cNvCxnSpPr/>
            <p:nvPr/>
          </p:nvCxnSpPr>
          <p:spPr>
            <a:xfrm>
              <a:off x="1571604" y="2428868"/>
              <a:ext cx="1500200" cy="10001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Csoportba foglalás 32"/>
          <p:cNvGrpSpPr>
            <a:grpSpLocks/>
          </p:cNvGrpSpPr>
          <p:nvPr/>
        </p:nvGrpSpPr>
        <p:grpSpPr bwMode="auto">
          <a:xfrm>
            <a:off x="928688" y="1285875"/>
            <a:ext cx="1928812" cy="1285875"/>
            <a:chOff x="928662" y="1285860"/>
            <a:chExt cx="1928828" cy="1285886"/>
          </a:xfrm>
        </p:grpSpPr>
        <p:sp>
          <p:nvSpPr>
            <p:cNvPr id="21" name="Szövegdoboz 20"/>
            <p:cNvSpPr txBox="1"/>
            <p:nvPr/>
          </p:nvSpPr>
          <p:spPr>
            <a:xfrm>
              <a:off x="928662" y="1285860"/>
              <a:ext cx="1928828" cy="3381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b="1" dirty="0" err="1">
                  <a:solidFill>
                    <a:schemeClr val="tx1"/>
                  </a:solidFill>
                </a:rPr>
                <a:t>Biceps</a:t>
              </a:r>
              <a:r>
                <a:rPr lang="hu-HU" sz="1600" b="1" dirty="0">
                  <a:solidFill>
                    <a:schemeClr val="tx1"/>
                  </a:solidFill>
                </a:rPr>
                <a:t> </a:t>
              </a:r>
              <a:r>
                <a:rPr lang="hu-HU" sz="1600" b="1" dirty="0" err="1">
                  <a:solidFill>
                    <a:schemeClr val="tx1"/>
                  </a:solidFill>
                </a:rPr>
                <a:t>brachii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Egyenes összekötő nyíllal 30"/>
            <p:cNvCxnSpPr/>
            <p:nvPr/>
          </p:nvCxnSpPr>
          <p:spPr>
            <a:xfrm>
              <a:off x="1785919" y="1643051"/>
              <a:ext cx="1071571" cy="92869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Csoportba foglalás 37"/>
          <p:cNvGrpSpPr>
            <a:grpSpLocks/>
          </p:cNvGrpSpPr>
          <p:nvPr/>
        </p:nvGrpSpPr>
        <p:grpSpPr bwMode="auto">
          <a:xfrm>
            <a:off x="1671638" y="5000625"/>
            <a:ext cx="2900362" cy="1285875"/>
            <a:chOff x="1671638" y="5000636"/>
            <a:chExt cx="2900362" cy="1285884"/>
          </a:xfrm>
        </p:grpSpPr>
        <p:pic>
          <p:nvPicPr>
            <p:cNvPr id="90131" name="Picture 23" descr="http://shop.twokoko.hu/images/computer_base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000636"/>
              <a:ext cx="1285884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Szabadkézi sokszög 36"/>
            <p:cNvSpPr/>
            <p:nvPr/>
          </p:nvSpPr>
          <p:spPr>
            <a:xfrm>
              <a:off x="1671638" y="5572140"/>
              <a:ext cx="1928812" cy="382591"/>
            </a:xfrm>
            <a:custGeom>
              <a:avLst/>
              <a:gdLst>
                <a:gd name="connsiteX0" fmla="*/ 0 w 1928812"/>
                <a:gd name="connsiteY0" fmla="*/ 0 h 383381"/>
                <a:gd name="connsiteX1" fmla="*/ 171450 w 1928812"/>
                <a:gd name="connsiteY1" fmla="*/ 257175 h 383381"/>
                <a:gd name="connsiteX2" fmla="*/ 728662 w 1928812"/>
                <a:gd name="connsiteY2" fmla="*/ 371475 h 383381"/>
                <a:gd name="connsiteX3" fmla="*/ 1143000 w 1928812"/>
                <a:gd name="connsiteY3" fmla="*/ 328613 h 383381"/>
                <a:gd name="connsiteX4" fmla="*/ 1657350 w 1928812"/>
                <a:gd name="connsiteY4" fmla="*/ 300038 h 383381"/>
                <a:gd name="connsiteX5" fmla="*/ 1928812 w 1928812"/>
                <a:gd name="connsiteY5" fmla="*/ 300038 h 383381"/>
                <a:gd name="connsiteX6" fmla="*/ 1928812 w 1928812"/>
                <a:gd name="connsiteY6" fmla="*/ 300038 h 38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8812" h="383381">
                  <a:moveTo>
                    <a:pt x="0" y="0"/>
                  </a:moveTo>
                  <a:cubicBezTo>
                    <a:pt x="25003" y="97631"/>
                    <a:pt x="50006" y="195262"/>
                    <a:pt x="171450" y="257175"/>
                  </a:cubicBezTo>
                  <a:cubicBezTo>
                    <a:pt x="292894" y="319088"/>
                    <a:pt x="566737" y="359569"/>
                    <a:pt x="728662" y="371475"/>
                  </a:cubicBezTo>
                  <a:cubicBezTo>
                    <a:pt x="890587" y="383381"/>
                    <a:pt x="988219" y="340519"/>
                    <a:pt x="1143000" y="328613"/>
                  </a:cubicBezTo>
                  <a:cubicBezTo>
                    <a:pt x="1297781" y="316707"/>
                    <a:pt x="1526381" y="304800"/>
                    <a:pt x="1657350" y="300038"/>
                  </a:cubicBezTo>
                  <a:cubicBezTo>
                    <a:pt x="1788319" y="295276"/>
                    <a:pt x="1928812" y="300038"/>
                    <a:pt x="1928812" y="300038"/>
                  </a:cubicBezTo>
                  <a:lnTo>
                    <a:pt x="1928812" y="3000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"/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2530" grpId="0"/>
      <p:bldP spid="22534" grpId="0" animBg="1"/>
      <p:bldP spid="1031" grpId="0" animBg="1"/>
      <p:bldP spid="1032" grpId="0" animBg="1"/>
      <p:bldP spid="22545" grpId="0" animBg="1"/>
      <p:bldP spid="22546" grpId="0" build="p" autoUpdateAnimBg="0"/>
      <p:bldP spid="22547" grpId="0" build="p" autoUpdateAnimBg="0"/>
      <p:bldP spid="22548" grpId="0" build="p" autoUpdateAnimBg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3714</TotalTime>
  <Words>1767</Words>
  <Application>Microsoft Office PowerPoint</Application>
  <PresentationFormat>Diavetítés a képernyőre (4:3 oldalarány)</PresentationFormat>
  <Paragraphs>513</Paragraphs>
  <Slides>87</Slides>
  <Notes>31</Notes>
  <HiddenSlides>5</HiddenSlides>
  <MMClips>0</MMClips>
  <ScaleCrop>false</ScaleCrop>
  <HeadingPairs>
    <vt:vector size="6" baseType="variant">
      <vt:variant>
        <vt:lpstr>Téma</vt:lpstr>
      </vt:variant>
      <vt:variant>
        <vt:i4>5</vt:i4>
      </vt:variant>
      <vt:variant>
        <vt:lpstr>Beágyazott OLE kiszolgálók</vt:lpstr>
      </vt:variant>
      <vt:variant>
        <vt:i4>11</vt:i4>
      </vt:variant>
      <vt:variant>
        <vt:lpstr>Diacímek</vt:lpstr>
      </vt:variant>
      <vt:variant>
        <vt:i4>87</vt:i4>
      </vt:variant>
    </vt:vector>
  </HeadingPairs>
  <TitlesOfParts>
    <vt:vector size="103" baseType="lpstr">
      <vt:lpstr>Office-téma</vt:lpstr>
      <vt:lpstr>Alapértelmezett terv</vt:lpstr>
      <vt:lpstr>1_Alapértelmezett terv</vt:lpstr>
      <vt:lpstr>3_Alapértelmezett terv</vt:lpstr>
      <vt:lpstr>4_Alapértelmezett terv</vt:lpstr>
      <vt:lpstr>Photo Editor fénykép</vt:lpstr>
      <vt:lpstr>Egyenlet</vt:lpstr>
      <vt:lpstr>Equation</vt:lpstr>
      <vt:lpstr>Chart</vt:lpstr>
      <vt:lpstr>Bitkép</vt:lpstr>
      <vt:lpstr>Bitkép alakzat</vt:lpstr>
      <vt:lpstr>Microsoft Excel 97-2003 Worksheet</vt:lpstr>
      <vt:lpstr>Munkalap</vt:lpstr>
      <vt:lpstr>Diagram</vt:lpstr>
      <vt:lpstr>Bitmap Image</vt:lpstr>
      <vt:lpstr>Photo Editor Photo</vt:lpstr>
      <vt:lpstr>Erőhatások az ízületekben</vt:lpstr>
      <vt:lpstr>Forgatónyomaték</vt:lpstr>
      <vt:lpstr>PowerPoint bemutató</vt:lpstr>
      <vt:lpstr>Tenisz szerva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Forgatónyomaték</dc:title>
  <dc:creator>Bence</dc:creator>
  <cp:lastModifiedBy>Bence</cp:lastModifiedBy>
  <cp:revision>48</cp:revision>
  <dcterms:created xsi:type="dcterms:W3CDTF">2012-10-16T13:23:11Z</dcterms:created>
  <dcterms:modified xsi:type="dcterms:W3CDTF">2013-04-16T11:36:46Z</dcterms:modified>
</cp:coreProperties>
</file>