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m1v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329" r:id="rId2"/>
    <p:sldId id="330" r:id="rId3"/>
    <p:sldId id="261" r:id="rId4"/>
    <p:sldId id="338" r:id="rId5"/>
    <p:sldId id="309" r:id="rId6"/>
    <p:sldId id="286" r:id="rId7"/>
    <p:sldId id="308" r:id="rId8"/>
    <p:sldId id="310" r:id="rId9"/>
    <p:sldId id="263" r:id="rId10"/>
    <p:sldId id="264" r:id="rId11"/>
    <p:sldId id="339" r:id="rId12"/>
    <p:sldId id="340" r:id="rId13"/>
    <p:sldId id="265" r:id="rId14"/>
    <p:sldId id="307" r:id="rId15"/>
    <p:sldId id="311" r:id="rId16"/>
    <p:sldId id="296" r:id="rId17"/>
    <p:sldId id="313" r:id="rId18"/>
    <p:sldId id="295" r:id="rId19"/>
    <p:sldId id="312" r:id="rId20"/>
    <p:sldId id="266" r:id="rId21"/>
    <p:sldId id="267" r:id="rId22"/>
    <p:sldId id="257" r:id="rId23"/>
    <p:sldId id="258" r:id="rId24"/>
    <p:sldId id="341" r:id="rId25"/>
    <p:sldId id="259" r:id="rId26"/>
    <p:sldId id="314" r:id="rId27"/>
    <p:sldId id="315" r:id="rId28"/>
    <p:sldId id="316" r:id="rId29"/>
    <p:sldId id="332" r:id="rId30"/>
    <p:sldId id="323" r:id="rId31"/>
    <p:sldId id="333" r:id="rId32"/>
    <p:sldId id="260" r:id="rId33"/>
    <p:sldId id="256" r:id="rId34"/>
    <p:sldId id="268" r:id="rId35"/>
    <p:sldId id="331" r:id="rId36"/>
    <p:sldId id="305" r:id="rId37"/>
    <p:sldId id="306" r:id="rId38"/>
    <p:sldId id="272" r:id="rId39"/>
    <p:sldId id="273" r:id="rId40"/>
    <p:sldId id="274" r:id="rId41"/>
    <p:sldId id="322" r:id="rId42"/>
    <p:sldId id="326" r:id="rId43"/>
    <p:sldId id="327" r:id="rId44"/>
    <p:sldId id="328" r:id="rId45"/>
    <p:sldId id="320" r:id="rId46"/>
    <p:sldId id="277" r:id="rId47"/>
    <p:sldId id="321" r:id="rId48"/>
    <p:sldId id="278" r:id="rId49"/>
    <p:sldId id="279" r:id="rId50"/>
    <p:sldId id="280" r:id="rId51"/>
    <p:sldId id="275" r:id="rId52"/>
    <p:sldId id="334" r:id="rId53"/>
    <p:sldId id="337" r:id="rId54"/>
    <p:sldId id="342" r:id="rId55"/>
    <p:sldId id="336" r:id="rId56"/>
    <p:sldId id="276" r:id="rId57"/>
    <p:sldId id="325" r:id="rId58"/>
    <p:sldId id="282" r:id="rId59"/>
    <p:sldId id="283" r:id="rId60"/>
    <p:sldId id="284" r:id="rId61"/>
    <p:sldId id="287" r:id="rId62"/>
    <p:sldId id="288" r:id="rId63"/>
    <p:sldId id="344" r:id="rId64"/>
    <p:sldId id="343" r:id="rId65"/>
    <p:sldId id="289" r:id="rId66"/>
    <p:sldId id="290" r:id="rId67"/>
    <p:sldId id="291" r:id="rId68"/>
    <p:sldId id="292" r:id="rId69"/>
    <p:sldId id="293" r:id="rId70"/>
    <p:sldId id="294" r:id="rId71"/>
    <p:sldId id="299" r:id="rId72"/>
    <p:sldId id="300" r:id="rId73"/>
    <p:sldId id="301" r:id="rId74"/>
    <p:sldId id="302" r:id="rId75"/>
    <p:sldId id="303" r:id="rId76"/>
    <p:sldId id="304" r:id="rId77"/>
    <p:sldId id="345" r:id="rId7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3" autoAdjust="0"/>
    <p:restoredTop sz="94660"/>
  </p:normalViewPr>
  <p:slideViewPr>
    <p:cSldViewPr>
      <p:cViewPr varScale="1">
        <p:scale>
          <a:sx n="41" d="100"/>
          <a:sy n="41" d="100"/>
        </p:scale>
        <p:origin x="-86" y="-1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46D21-7A08-46E5-A37D-447EE581DBD7}" type="datetimeFigureOut">
              <a:rPr lang="en-US" smtClean="0"/>
              <a:t>11/6/2012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A9721-4EA3-4D03-A559-E8D6D915A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0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381FEE-99AF-4DB0-AE46-0911B86AB1E1}" type="slidenum">
              <a:rPr lang="en-US"/>
              <a:pPr/>
              <a:t>24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w="12700"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lIns="92075" tIns="46038" rIns="92075" bIns="4603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FB4620E-4C87-44AE-9223-00FABC0CB572}" type="slidenum">
              <a:rPr lang="en-US" smtClean="0"/>
              <a:pPr eaLnBrk="1" hangingPunct="1"/>
              <a:t>35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hu-H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942CE-7077-4052-BD7A-D66F41868683}" type="slidenum">
              <a:rPr lang="en-US"/>
              <a:pPr/>
              <a:t>64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BAEA-2569-4834-A85E-83D0FE2012A4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BAEA-2569-4834-A85E-83D0FE2012A4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BAEA-2569-4834-A85E-83D0FE2012A4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BAEA-2569-4834-A85E-83D0FE2012A4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BAEA-2569-4834-A85E-83D0FE2012A4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BAEA-2569-4834-A85E-83D0FE2012A4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BAEA-2569-4834-A85E-83D0FE2012A4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BAEA-2569-4834-A85E-83D0FE2012A4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BAEA-2569-4834-A85E-83D0FE2012A4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BAEA-2569-4834-A85E-83D0FE2012A4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BAEA-2569-4834-A85E-83D0FE2012A4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5BAEA-2569-4834-A85E-83D0FE2012A4}" type="datetimeFigureOut">
              <a:rPr lang="en-US" smtClean="0"/>
              <a:pPr/>
              <a:t>11/6/2012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Tihanyi%20J&#243;zsef\Documents\powerpoint\anim&#225;ci&#243;k,%20filmek\anim&#225;ci&#243;k\musclework.avi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1.m1v"/><Relationship Id="rId7" Type="http://schemas.openxmlformats.org/officeDocument/2006/relationships/image" Target="../media/image13.png"/><Relationship Id="rId2" Type="http://schemas.microsoft.com/office/2007/relationships/media" Target="../media/media1.m1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audio" Target="../media/audio5.wav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1v"/><Relationship Id="rId1" Type="http://schemas.microsoft.com/office/2007/relationships/media" Target="../media/media2.m1v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hyperlink" Target="http://icb.oxfordjournals.org/content/41/6/1364/F5.large.jpg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munkalap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5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munkalap3.xls"/><Relationship Id="rId3" Type="http://schemas.openxmlformats.org/officeDocument/2006/relationships/audio" Target="../media/audio10.wav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Microsoft_Excel_97-2003_munkalap2.xls"/><Relationship Id="rId11" Type="http://schemas.openxmlformats.org/officeDocument/2006/relationships/image" Target="../media/image38.emf"/><Relationship Id="rId5" Type="http://schemas.openxmlformats.org/officeDocument/2006/relationships/image" Target="../media/image40.png"/><Relationship Id="rId10" Type="http://schemas.openxmlformats.org/officeDocument/2006/relationships/oleObject" Target="../embeddings/Microsoft_Excel_97-2003_munkalap4.xls"/><Relationship Id="rId4" Type="http://schemas.openxmlformats.org/officeDocument/2006/relationships/image" Target="../media/image39.png"/><Relationship Id="rId9" Type="http://schemas.openxmlformats.org/officeDocument/2006/relationships/image" Target="../media/image3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Microsoft_Excel_97-2003_munkalap5.xls"/><Relationship Id="rId5" Type="http://schemas.openxmlformats.org/officeDocument/2006/relationships/image" Target="../media/image42.png"/><Relationship Id="rId4" Type="http://schemas.openxmlformats.org/officeDocument/2006/relationships/audio" Target="../media/audio10.wav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audio" Target="../media/audio3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8.wav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audio" Target="../media/audio3.wav"/><Relationship Id="rId5" Type="http://schemas.openxmlformats.org/officeDocument/2006/relationships/audio" Target="../media/audio11.wav"/><Relationship Id="rId4" Type="http://schemas.openxmlformats.org/officeDocument/2006/relationships/audio" Target="../media/audio6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5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media" Target="../media/media5.mpg"/><Relationship Id="rId7" Type="http://schemas.openxmlformats.org/officeDocument/2006/relationships/image" Target="../media/image54.png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p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media" Target="../media/media7.mpg"/><Relationship Id="rId7" Type="http://schemas.openxmlformats.org/officeDocument/2006/relationships/image" Target="../media/image56.png"/><Relationship Id="rId2" Type="http://schemas.openxmlformats.org/officeDocument/2006/relationships/video" Target="../media/media6.mpg"/><Relationship Id="rId1" Type="http://schemas.microsoft.com/office/2007/relationships/media" Target="../media/media6.mpg"/><Relationship Id="rId6" Type="http://schemas.openxmlformats.org/officeDocument/2006/relationships/image" Target="../media/image5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7.mp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media" Target="../media/media9.mpg"/><Relationship Id="rId7" Type="http://schemas.openxmlformats.org/officeDocument/2006/relationships/image" Target="../media/image58.png"/><Relationship Id="rId2" Type="http://schemas.openxmlformats.org/officeDocument/2006/relationships/video" Target="../media/media8.mpg"/><Relationship Id="rId1" Type="http://schemas.microsoft.com/office/2007/relationships/media" Target="../media/media8.mpg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9.m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g"/><Relationship Id="rId1" Type="http://schemas.microsoft.com/office/2007/relationships/media" Target="../media/media10.mpg"/><Relationship Id="rId4" Type="http://schemas.openxmlformats.org/officeDocument/2006/relationships/image" Target="../media/image5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059832" y="1844824"/>
            <a:ext cx="339939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Kopper</a:t>
            </a:r>
            <a:r>
              <a:rPr lang="hu-HU" sz="2800" dirty="0" smtClean="0"/>
              <a:t> Bence</a:t>
            </a:r>
          </a:p>
          <a:p>
            <a:r>
              <a:rPr lang="hu-HU" sz="2800" dirty="0" err="1" smtClean="0"/>
              <a:t>Biomechanika</a:t>
            </a:r>
            <a:r>
              <a:rPr lang="hu-HU" sz="2800" dirty="0" smtClean="0"/>
              <a:t> tanszék</a:t>
            </a:r>
          </a:p>
          <a:p>
            <a:r>
              <a:rPr lang="hu-HU" sz="2800" dirty="0" smtClean="0"/>
              <a:t>Új épület 3. emelet</a:t>
            </a:r>
          </a:p>
          <a:p>
            <a:r>
              <a:rPr lang="hu-HU" sz="2800" dirty="0" err="1" smtClean="0"/>
              <a:t>koppertf</a:t>
            </a:r>
            <a:r>
              <a:rPr lang="hu-HU" sz="2800" dirty="0" smtClean="0"/>
              <a:t>@</a:t>
            </a:r>
            <a:r>
              <a:rPr lang="hu-HU" sz="2800" dirty="0" err="1" smtClean="0"/>
              <a:t>gmail.com</a:t>
            </a:r>
            <a:endParaRPr lang="hu-HU" sz="2800" dirty="0" smtClean="0"/>
          </a:p>
          <a:p>
            <a:endParaRPr lang="hu-HU" sz="2800" dirty="0"/>
          </a:p>
          <a:p>
            <a:r>
              <a:rPr lang="hu-HU" sz="2800" dirty="0" smtClean="0"/>
              <a:t>Tuza Kornélia</a:t>
            </a:r>
          </a:p>
          <a:p>
            <a:r>
              <a:rPr lang="hu-HU" sz="2800" dirty="0" smtClean="0"/>
              <a:t>adminisztrátor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3907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562100" y="1341438"/>
            <a:ext cx="6019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3200" b="1">
                <a:latin typeface="Times New Roman" pitchFamily="18" charset="0"/>
              </a:rPr>
              <a:t>Az izomkontrakció alapegysége</a:t>
            </a:r>
            <a:endParaRPr lang="en-GB" sz="3200" b="1">
              <a:latin typeface="Times New Roman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484438" y="2852738"/>
            <a:ext cx="4824412" cy="584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hu-HU" sz="3200" b="1" i="1" dirty="0"/>
              <a:t>a</a:t>
            </a:r>
            <a:r>
              <a:rPr lang="hu-HU" sz="2800" b="1" i="1" dirty="0"/>
              <a:t> </a:t>
            </a:r>
            <a:r>
              <a:rPr lang="hu-HU" sz="3200" b="1" i="1" dirty="0"/>
              <a:t>szarkomér</a:t>
            </a:r>
            <a:endParaRPr lang="en-US" sz="2800" b="1" i="1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787900" y="4670425"/>
            <a:ext cx="2590800" cy="990600"/>
            <a:chOff x="2928" y="816"/>
            <a:chExt cx="1632" cy="624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2928" y="809"/>
              <a:ext cx="1632" cy="143"/>
              <a:chOff x="240" y="2736"/>
              <a:chExt cx="5280" cy="442"/>
            </a:xfrm>
          </p:grpSpPr>
          <p:grpSp>
            <p:nvGrpSpPr>
              <p:cNvPr id="5" name="Group 4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6" name="Group 5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8852" name="Oval 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853" name="Oval 7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854" name="Oval 8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855" name="Oval 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8850" name="Oval 10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51" name="Oval 11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7" name="Group 12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8845" name="Oval 13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46" name="Oval 14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47" name="Oval 15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48" name="Oval 16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8" name="Group 17"/>
              <p:cNvGrpSpPr>
                <a:grpSpLocks/>
              </p:cNvGrpSpPr>
              <p:nvPr/>
            </p:nvGrpSpPr>
            <p:grpSpPr bwMode="auto">
              <a:xfrm>
                <a:off x="240" y="2785"/>
                <a:ext cx="5183" cy="383"/>
                <a:chOff x="240" y="2593"/>
                <a:chExt cx="5183" cy="383"/>
              </a:xfrm>
            </p:grpSpPr>
            <p:sp>
              <p:nvSpPr>
                <p:cNvPr id="121" name="Oval 18"/>
                <p:cNvSpPr>
                  <a:spLocks noChangeArrowheads="1"/>
                </p:cNvSpPr>
                <p:nvPr/>
              </p:nvSpPr>
              <p:spPr bwMode="auto">
                <a:xfrm>
                  <a:off x="240" y="2593"/>
                  <a:ext cx="191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2" name="Oval 19"/>
                <p:cNvSpPr>
                  <a:spLocks noChangeArrowheads="1"/>
                </p:cNvSpPr>
                <p:nvPr/>
              </p:nvSpPr>
              <p:spPr bwMode="auto">
                <a:xfrm>
                  <a:off x="431" y="2593"/>
                  <a:ext cx="194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9" name="Group 20"/>
                <p:cNvGrpSpPr>
                  <a:grpSpLocks/>
                </p:cNvGrpSpPr>
                <p:nvPr/>
              </p:nvGrpSpPr>
              <p:grpSpPr bwMode="auto">
                <a:xfrm>
                  <a:off x="625" y="2593"/>
                  <a:ext cx="4798" cy="383"/>
                  <a:chOff x="337" y="2593"/>
                  <a:chExt cx="4798" cy="383"/>
                </a:xfrm>
              </p:grpSpPr>
              <p:sp>
                <p:nvSpPr>
                  <p:cNvPr id="124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1298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25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1489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26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9"/>
                    <a:ext cx="194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27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1874" y="2689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28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2065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29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3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0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450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1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2641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2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2831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3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3022" y="2689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4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5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3407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6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3598" y="2785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7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8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3983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9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4174" y="2689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0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5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1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2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4559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3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4750" y="2593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4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5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913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6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722" y="2689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7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3"/>
                    <a:ext cx="194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8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337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grpSp>
            <p:nvGrpSpPr>
              <p:cNvPr id="10" name="Group 46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8809" name="Oval 47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10" name="Oval 48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11" name="Oval 49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12" name="Oval 50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13" name="Oval 51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14" name="Oval 52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15" name="Oval 53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16" name="Oval 54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1" name="Group 55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8800" name="Oval 56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01" name="Oval 57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02" name="Oval 58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03" name="Oval 59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04" name="Oval 60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05" name="Oval 61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06" name="Oval 62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07" name="Oval 63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08" name="Oval 64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2" name="Group 65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8786" name="Freeform 66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87" name="Freeform 67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88" name="Freeform 68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89" name="Freeform 69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90" name="Oval 7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91" name="Oval 7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92" name="Oval 7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93" name="Oval 7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94" name="Oval 7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95" name="Oval 7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96" name="Oval 7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97" name="Oval 7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98" name="Oval 7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99" name="Oval 7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grpSp>
          <p:nvGrpSpPr>
            <p:cNvPr id="13" name="Group 80"/>
            <p:cNvGrpSpPr>
              <a:grpSpLocks/>
            </p:cNvGrpSpPr>
            <p:nvPr/>
          </p:nvGrpSpPr>
          <p:grpSpPr bwMode="auto">
            <a:xfrm>
              <a:off x="2928" y="1289"/>
              <a:ext cx="1632" cy="143"/>
              <a:chOff x="240" y="2736"/>
              <a:chExt cx="5280" cy="442"/>
            </a:xfrm>
          </p:grpSpPr>
          <p:grpSp>
            <p:nvGrpSpPr>
              <p:cNvPr id="14" name="Group 81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15" name="Group 82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8776" name="Oval 8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777" name="Oval 8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778" name="Oval 85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779" name="Oval 8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8774" name="Oval 87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75" name="Oval 88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6" name="Group 89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8769" name="Oval 90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70" name="Oval 91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71" name="Oval 92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72" name="Oval 93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7" name="Group 94"/>
              <p:cNvGrpSpPr>
                <a:grpSpLocks/>
              </p:cNvGrpSpPr>
              <p:nvPr/>
            </p:nvGrpSpPr>
            <p:grpSpPr bwMode="auto">
              <a:xfrm>
                <a:off x="240" y="2785"/>
                <a:ext cx="5183" cy="383"/>
                <a:chOff x="240" y="2593"/>
                <a:chExt cx="5183" cy="383"/>
              </a:xfrm>
            </p:grpSpPr>
            <p:sp>
              <p:nvSpPr>
                <p:cNvPr id="45" name="Oval 95"/>
                <p:cNvSpPr>
                  <a:spLocks noChangeArrowheads="1"/>
                </p:cNvSpPr>
                <p:nvPr/>
              </p:nvSpPr>
              <p:spPr bwMode="auto">
                <a:xfrm>
                  <a:off x="240" y="2593"/>
                  <a:ext cx="191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Oval 96"/>
                <p:cNvSpPr>
                  <a:spLocks noChangeArrowheads="1"/>
                </p:cNvSpPr>
                <p:nvPr/>
              </p:nvSpPr>
              <p:spPr bwMode="auto">
                <a:xfrm>
                  <a:off x="431" y="2593"/>
                  <a:ext cx="194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8" name="Group 97"/>
                <p:cNvGrpSpPr>
                  <a:grpSpLocks/>
                </p:cNvGrpSpPr>
                <p:nvPr/>
              </p:nvGrpSpPr>
              <p:grpSpPr bwMode="auto">
                <a:xfrm>
                  <a:off x="625" y="2593"/>
                  <a:ext cx="4798" cy="383"/>
                  <a:chOff x="337" y="2593"/>
                  <a:chExt cx="4798" cy="383"/>
                </a:xfrm>
              </p:grpSpPr>
              <p:sp>
                <p:nvSpPr>
                  <p:cNvPr id="48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1298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9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1489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0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9"/>
                    <a:ext cx="194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1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1874" y="2689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2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2065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3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4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2450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5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2641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6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2831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7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3022" y="2689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8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9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3407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0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3598" y="2785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1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2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3983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3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4174" y="2689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4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5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5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6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4559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7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4750" y="2593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8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9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913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70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722" y="2689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71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3"/>
                    <a:ext cx="194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72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337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grpSp>
            <p:nvGrpSpPr>
              <p:cNvPr id="19" name="Group 123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8733" name="Oval 124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34" name="Oval 125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35" name="Oval 126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36" name="Oval 127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37" name="Oval 128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38" name="Oval 129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39" name="Oval 130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40" name="Oval 131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0" name="Group 132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8724" name="Oval 133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25" name="Oval 134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26" name="Oval 135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27" name="Oval 136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28" name="Oval 137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29" name="Oval 138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30" name="Oval 139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31" name="Oval 140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32" name="Oval 141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1" name="Group 142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8710" name="Freeform 143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11" name="Freeform 144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12" name="Freeform 145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13" name="Freeform 146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14" name="Oval 14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15" name="Oval 14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16" name="Oval 14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17" name="Oval 15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18" name="Oval 15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19" name="Oval 15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20" name="Oval 15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21" name="Oval 15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22" name="Oval 15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23" name="Oval 15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sp>
          <p:nvSpPr>
            <p:cNvPr id="18703" name="Line 157"/>
            <p:cNvSpPr>
              <a:spLocks noChangeShapeType="1"/>
            </p:cNvSpPr>
            <p:nvPr/>
          </p:nvSpPr>
          <p:spPr bwMode="auto">
            <a:xfrm>
              <a:off x="4560" y="816"/>
              <a:ext cx="0" cy="624"/>
            </a:xfrm>
            <a:prstGeom prst="line">
              <a:avLst/>
            </a:prstGeom>
            <a:noFill/>
            <a:ln w="76200">
              <a:pattFill prst="pct75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158"/>
          <p:cNvGrpSpPr>
            <a:grpSpLocks/>
          </p:cNvGrpSpPr>
          <p:nvPr/>
        </p:nvGrpSpPr>
        <p:grpSpPr bwMode="auto">
          <a:xfrm>
            <a:off x="1765300" y="4670425"/>
            <a:ext cx="2590800" cy="990600"/>
            <a:chOff x="912" y="816"/>
            <a:chExt cx="1632" cy="624"/>
          </a:xfrm>
        </p:grpSpPr>
        <p:grpSp>
          <p:nvGrpSpPr>
            <p:cNvPr id="23" name="Group 159"/>
            <p:cNvGrpSpPr>
              <a:grpSpLocks/>
            </p:cNvGrpSpPr>
            <p:nvPr/>
          </p:nvGrpSpPr>
          <p:grpSpPr bwMode="auto">
            <a:xfrm>
              <a:off x="912" y="809"/>
              <a:ext cx="1632" cy="143"/>
              <a:chOff x="240" y="2736"/>
              <a:chExt cx="5280" cy="442"/>
            </a:xfrm>
          </p:grpSpPr>
          <p:grpSp>
            <p:nvGrpSpPr>
              <p:cNvPr id="24" name="Group 160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25" name="Group 161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8697" name="Oval 16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698" name="Oval 16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699" name="Oval 16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700" name="Oval 165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8695" name="Oval 166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96" name="Oval 167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6" name="Group 168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8690" name="Oval 169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91" name="Oval 170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92" name="Oval 171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93" name="Oval 172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7" name="Group 173"/>
              <p:cNvGrpSpPr>
                <a:grpSpLocks/>
              </p:cNvGrpSpPr>
              <p:nvPr/>
            </p:nvGrpSpPr>
            <p:grpSpPr bwMode="auto">
              <a:xfrm>
                <a:off x="240" y="2785"/>
                <a:ext cx="5183" cy="383"/>
                <a:chOff x="240" y="2593"/>
                <a:chExt cx="5183" cy="383"/>
              </a:xfrm>
            </p:grpSpPr>
            <p:sp>
              <p:nvSpPr>
                <p:cNvPr id="277" name="Oval 174"/>
                <p:cNvSpPr>
                  <a:spLocks noChangeArrowheads="1"/>
                </p:cNvSpPr>
                <p:nvPr/>
              </p:nvSpPr>
              <p:spPr bwMode="auto">
                <a:xfrm>
                  <a:off x="240" y="2593"/>
                  <a:ext cx="191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78" name="Oval 175"/>
                <p:cNvSpPr>
                  <a:spLocks noChangeArrowheads="1"/>
                </p:cNvSpPr>
                <p:nvPr/>
              </p:nvSpPr>
              <p:spPr bwMode="auto">
                <a:xfrm>
                  <a:off x="431" y="2593"/>
                  <a:ext cx="194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28" name="Group 176"/>
                <p:cNvGrpSpPr>
                  <a:grpSpLocks/>
                </p:cNvGrpSpPr>
                <p:nvPr/>
              </p:nvGrpSpPr>
              <p:grpSpPr bwMode="auto">
                <a:xfrm>
                  <a:off x="625" y="2593"/>
                  <a:ext cx="4798" cy="383"/>
                  <a:chOff x="337" y="2593"/>
                  <a:chExt cx="4798" cy="383"/>
                </a:xfrm>
              </p:grpSpPr>
              <p:sp>
                <p:nvSpPr>
                  <p:cNvPr id="280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1298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1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489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2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9"/>
                    <a:ext cx="194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3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1874" y="2689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4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2065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5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3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6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2450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7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2641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8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2831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9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3022" y="2689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0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1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3407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2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3598" y="2785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3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4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3983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5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4174" y="2689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6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5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7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8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4559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9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4750" y="2593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00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01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913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02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722" y="2689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03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3"/>
                    <a:ext cx="194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04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337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grpSp>
            <p:nvGrpSpPr>
              <p:cNvPr id="29" name="Group 202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8654" name="Oval 203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55" name="Oval 204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56" name="Oval 205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57" name="Oval 206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58" name="Oval 207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59" name="Oval 208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60" name="Oval 209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61" name="Oval 210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30" name="Group 211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8645" name="Oval 212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46" name="Oval 213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47" name="Oval 214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48" name="Oval 215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49" name="Oval 216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50" name="Oval 217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51" name="Oval 218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52" name="Oval 219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53" name="Oval 220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31" name="Group 221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8631" name="Freeform 222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32" name="Freeform 223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33" name="Freeform 224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34" name="Freeform 225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35" name="Oval 22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36" name="Oval 22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37" name="Oval 22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38" name="Oval 22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39" name="Oval 23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40" name="Oval 23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41" name="Oval 23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42" name="Oval 23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43" name="Oval 23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44" name="Oval 23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grpSp>
          <p:nvGrpSpPr>
            <p:cNvPr id="18432" name="Group 236"/>
            <p:cNvGrpSpPr>
              <a:grpSpLocks/>
            </p:cNvGrpSpPr>
            <p:nvPr/>
          </p:nvGrpSpPr>
          <p:grpSpPr bwMode="auto">
            <a:xfrm>
              <a:off x="912" y="1289"/>
              <a:ext cx="1632" cy="143"/>
              <a:chOff x="240" y="2736"/>
              <a:chExt cx="5280" cy="442"/>
            </a:xfrm>
          </p:grpSpPr>
          <p:grpSp>
            <p:nvGrpSpPr>
              <p:cNvPr id="18433" name="Group 237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18435" name="Group 238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8621" name="Oval 23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622" name="Oval 240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623" name="Oval 241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624" name="Oval 24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8619" name="Oval 243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20" name="Oval 244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8436" name="Group 245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8614" name="Oval 246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15" name="Oval 247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16" name="Oval 248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17" name="Oval 249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8437" name="Group 250"/>
              <p:cNvGrpSpPr>
                <a:grpSpLocks/>
              </p:cNvGrpSpPr>
              <p:nvPr/>
            </p:nvGrpSpPr>
            <p:grpSpPr bwMode="auto">
              <a:xfrm>
                <a:off x="240" y="2785"/>
                <a:ext cx="5183" cy="383"/>
                <a:chOff x="240" y="2593"/>
                <a:chExt cx="5183" cy="383"/>
              </a:xfrm>
            </p:grpSpPr>
            <p:sp>
              <p:nvSpPr>
                <p:cNvPr id="201" name="Oval 251"/>
                <p:cNvSpPr>
                  <a:spLocks noChangeArrowheads="1"/>
                </p:cNvSpPr>
                <p:nvPr/>
              </p:nvSpPr>
              <p:spPr bwMode="auto">
                <a:xfrm>
                  <a:off x="240" y="2593"/>
                  <a:ext cx="191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2" name="Oval 252"/>
                <p:cNvSpPr>
                  <a:spLocks noChangeArrowheads="1"/>
                </p:cNvSpPr>
                <p:nvPr/>
              </p:nvSpPr>
              <p:spPr bwMode="auto">
                <a:xfrm>
                  <a:off x="431" y="2593"/>
                  <a:ext cx="194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8438" name="Group 253"/>
                <p:cNvGrpSpPr>
                  <a:grpSpLocks/>
                </p:cNvGrpSpPr>
                <p:nvPr/>
              </p:nvGrpSpPr>
              <p:grpSpPr bwMode="auto">
                <a:xfrm>
                  <a:off x="625" y="2593"/>
                  <a:ext cx="4798" cy="383"/>
                  <a:chOff x="337" y="2593"/>
                  <a:chExt cx="4798" cy="383"/>
                </a:xfrm>
              </p:grpSpPr>
              <p:sp>
                <p:nvSpPr>
                  <p:cNvPr id="204" name="Oval 254"/>
                  <p:cNvSpPr>
                    <a:spLocks noChangeArrowheads="1"/>
                  </p:cNvSpPr>
                  <p:nvPr/>
                </p:nvSpPr>
                <p:spPr bwMode="auto">
                  <a:xfrm>
                    <a:off x="1298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05" name="Oval 255"/>
                  <p:cNvSpPr>
                    <a:spLocks noChangeArrowheads="1"/>
                  </p:cNvSpPr>
                  <p:nvPr/>
                </p:nvSpPr>
                <p:spPr bwMode="auto">
                  <a:xfrm>
                    <a:off x="1489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06" name="Oval 256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9"/>
                    <a:ext cx="194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07" name="Oval 257"/>
                  <p:cNvSpPr>
                    <a:spLocks noChangeArrowheads="1"/>
                  </p:cNvSpPr>
                  <p:nvPr/>
                </p:nvSpPr>
                <p:spPr bwMode="auto">
                  <a:xfrm>
                    <a:off x="1874" y="2689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08" name="Oval 258"/>
                  <p:cNvSpPr>
                    <a:spLocks noChangeArrowheads="1"/>
                  </p:cNvSpPr>
                  <p:nvPr/>
                </p:nvSpPr>
                <p:spPr bwMode="auto">
                  <a:xfrm>
                    <a:off x="2065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09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3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10" name="Oval 260"/>
                  <p:cNvSpPr>
                    <a:spLocks noChangeArrowheads="1"/>
                  </p:cNvSpPr>
                  <p:nvPr/>
                </p:nvSpPr>
                <p:spPr bwMode="auto">
                  <a:xfrm>
                    <a:off x="2450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11" name="Oval 261"/>
                  <p:cNvSpPr>
                    <a:spLocks noChangeArrowheads="1"/>
                  </p:cNvSpPr>
                  <p:nvPr/>
                </p:nvSpPr>
                <p:spPr bwMode="auto">
                  <a:xfrm>
                    <a:off x="2641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12" name="Oval 262"/>
                  <p:cNvSpPr>
                    <a:spLocks noChangeArrowheads="1"/>
                  </p:cNvSpPr>
                  <p:nvPr/>
                </p:nvSpPr>
                <p:spPr bwMode="auto">
                  <a:xfrm>
                    <a:off x="2831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13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3022" y="2689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14" name="Oval 264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15" name="Oval 265"/>
                  <p:cNvSpPr>
                    <a:spLocks noChangeArrowheads="1"/>
                  </p:cNvSpPr>
                  <p:nvPr/>
                </p:nvSpPr>
                <p:spPr bwMode="auto">
                  <a:xfrm>
                    <a:off x="3407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16" name="Oval 266"/>
                  <p:cNvSpPr>
                    <a:spLocks noChangeArrowheads="1"/>
                  </p:cNvSpPr>
                  <p:nvPr/>
                </p:nvSpPr>
                <p:spPr bwMode="auto">
                  <a:xfrm>
                    <a:off x="3598" y="2785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17" name="Oval 267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18" name="Oval 268"/>
                  <p:cNvSpPr>
                    <a:spLocks noChangeArrowheads="1"/>
                  </p:cNvSpPr>
                  <p:nvPr/>
                </p:nvSpPr>
                <p:spPr bwMode="auto">
                  <a:xfrm>
                    <a:off x="3983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19" name="Oval 269"/>
                  <p:cNvSpPr>
                    <a:spLocks noChangeArrowheads="1"/>
                  </p:cNvSpPr>
                  <p:nvPr/>
                </p:nvSpPr>
                <p:spPr bwMode="auto">
                  <a:xfrm>
                    <a:off x="4174" y="2689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20" name="Oval 270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5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21" name="Oval 271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22" name="Oval 272"/>
                  <p:cNvSpPr>
                    <a:spLocks noChangeArrowheads="1"/>
                  </p:cNvSpPr>
                  <p:nvPr/>
                </p:nvSpPr>
                <p:spPr bwMode="auto">
                  <a:xfrm>
                    <a:off x="4559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23" name="Oval 273"/>
                  <p:cNvSpPr>
                    <a:spLocks noChangeArrowheads="1"/>
                  </p:cNvSpPr>
                  <p:nvPr/>
                </p:nvSpPr>
                <p:spPr bwMode="auto">
                  <a:xfrm>
                    <a:off x="4750" y="2593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24" name="Oval 274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25" name="Oval 275"/>
                  <p:cNvSpPr>
                    <a:spLocks noChangeArrowheads="1"/>
                  </p:cNvSpPr>
                  <p:nvPr/>
                </p:nvSpPr>
                <p:spPr bwMode="auto">
                  <a:xfrm>
                    <a:off x="913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26" name="Oval 276"/>
                  <p:cNvSpPr>
                    <a:spLocks noChangeArrowheads="1"/>
                  </p:cNvSpPr>
                  <p:nvPr/>
                </p:nvSpPr>
                <p:spPr bwMode="auto">
                  <a:xfrm>
                    <a:off x="722" y="2689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27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3"/>
                    <a:ext cx="194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28" name="Oval 278"/>
                  <p:cNvSpPr>
                    <a:spLocks noChangeArrowheads="1"/>
                  </p:cNvSpPr>
                  <p:nvPr/>
                </p:nvSpPr>
                <p:spPr bwMode="auto">
                  <a:xfrm>
                    <a:off x="337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grpSp>
            <p:nvGrpSpPr>
              <p:cNvPr id="18439" name="Group 279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8578" name="Oval 280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79" name="Oval 281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80" name="Oval 282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81" name="Oval 283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82" name="Oval 284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83" name="Oval 285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84" name="Oval 286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85" name="Oval 287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8441" name="Group 288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8569" name="Oval 289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70" name="Oval 290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71" name="Oval 291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72" name="Oval 292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73" name="Oval 293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74" name="Oval 294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75" name="Oval 295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76" name="Oval 296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77" name="Oval 297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8442" name="Group 298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8555" name="Freeform 299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56" name="Freeform 300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57" name="Freeform 301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58" name="Freeform 302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59" name="Oval 30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60" name="Oval 30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61" name="Oval 30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62" name="Oval 30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63" name="Oval 30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64" name="Oval 30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65" name="Oval 30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66" name="Oval 31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67" name="Oval 31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68" name="Oval 31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sp>
          <p:nvSpPr>
            <p:cNvPr id="18548" name="Line 313"/>
            <p:cNvSpPr>
              <a:spLocks noChangeShapeType="1"/>
            </p:cNvSpPr>
            <p:nvPr/>
          </p:nvSpPr>
          <p:spPr bwMode="auto">
            <a:xfrm>
              <a:off x="912" y="816"/>
              <a:ext cx="0" cy="624"/>
            </a:xfrm>
            <a:prstGeom prst="line">
              <a:avLst/>
            </a:prstGeom>
            <a:noFill/>
            <a:ln w="76200">
              <a:pattFill prst="pct75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43" name="Group 314"/>
          <p:cNvGrpSpPr>
            <a:grpSpLocks/>
          </p:cNvGrpSpPr>
          <p:nvPr/>
        </p:nvGrpSpPr>
        <p:grpSpPr bwMode="auto">
          <a:xfrm>
            <a:off x="2555875" y="4916488"/>
            <a:ext cx="3887788" cy="457200"/>
            <a:chOff x="1372" y="976"/>
            <a:chExt cx="2660" cy="288"/>
          </a:xfrm>
        </p:grpSpPr>
        <p:grpSp>
          <p:nvGrpSpPr>
            <p:cNvPr id="18444" name="Group 315"/>
            <p:cNvGrpSpPr>
              <a:grpSpLocks/>
            </p:cNvGrpSpPr>
            <p:nvPr/>
          </p:nvGrpSpPr>
          <p:grpSpPr bwMode="auto">
            <a:xfrm>
              <a:off x="1372" y="976"/>
              <a:ext cx="2660" cy="288"/>
              <a:chOff x="796" y="964"/>
              <a:chExt cx="4108" cy="1240"/>
            </a:xfrm>
          </p:grpSpPr>
          <p:grpSp>
            <p:nvGrpSpPr>
              <p:cNvPr id="18445" name="Group 316"/>
              <p:cNvGrpSpPr>
                <a:grpSpLocks/>
              </p:cNvGrpSpPr>
              <p:nvPr/>
            </p:nvGrpSpPr>
            <p:grpSpPr bwMode="auto">
              <a:xfrm>
                <a:off x="796" y="964"/>
                <a:ext cx="4108" cy="620"/>
                <a:chOff x="796" y="964"/>
                <a:chExt cx="4108" cy="620"/>
              </a:xfrm>
            </p:grpSpPr>
            <p:grpSp>
              <p:nvGrpSpPr>
                <p:cNvPr id="18446" name="Group 317"/>
                <p:cNvGrpSpPr>
                  <a:grpSpLocks/>
                </p:cNvGrpSpPr>
                <p:nvPr/>
              </p:nvGrpSpPr>
              <p:grpSpPr bwMode="auto">
                <a:xfrm>
                  <a:off x="2270" y="964"/>
                  <a:ext cx="2634" cy="572"/>
                  <a:chOff x="2270" y="964"/>
                  <a:chExt cx="2634" cy="572"/>
                </a:xfrm>
              </p:grpSpPr>
              <p:grpSp>
                <p:nvGrpSpPr>
                  <p:cNvPr id="18447" name="Group 318"/>
                  <p:cNvGrpSpPr>
                    <a:grpSpLocks/>
                  </p:cNvGrpSpPr>
                  <p:nvPr/>
                </p:nvGrpSpPr>
                <p:grpSpPr bwMode="auto">
                  <a:xfrm>
                    <a:off x="2270" y="964"/>
                    <a:ext cx="1398" cy="188"/>
                    <a:chOff x="2270" y="964"/>
                    <a:chExt cx="1398" cy="188"/>
                  </a:xfrm>
                </p:grpSpPr>
                <p:sp>
                  <p:nvSpPr>
                    <p:cNvPr id="18542" name="Line 3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0" y="1152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3" name="Line 3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33" y="1009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4" name="Oval 3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9" y="964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8545" name="Oval 322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3550" y="998"/>
                      <a:ext cx="111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18448" name="Group 323"/>
                  <p:cNvGrpSpPr>
                    <a:grpSpLocks/>
                  </p:cNvGrpSpPr>
                  <p:nvPr/>
                </p:nvGrpSpPr>
                <p:grpSpPr bwMode="auto">
                  <a:xfrm>
                    <a:off x="2635" y="1060"/>
                    <a:ext cx="1397" cy="188"/>
                    <a:chOff x="2635" y="1060"/>
                    <a:chExt cx="1397" cy="188"/>
                  </a:xfrm>
                </p:grpSpPr>
                <p:sp>
                  <p:nvSpPr>
                    <p:cNvPr id="18538" name="Line 3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35" y="1248"/>
                      <a:ext cx="1159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9" name="Line 3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95" y="1105"/>
                      <a:ext cx="145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0" name="Oval 3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1" y="1060"/>
                      <a:ext cx="66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8541" name="Oval 327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3915" y="1094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32" name="Group 328"/>
                  <p:cNvGrpSpPr>
                    <a:grpSpLocks/>
                  </p:cNvGrpSpPr>
                  <p:nvPr/>
                </p:nvGrpSpPr>
                <p:grpSpPr bwMode="auto">
                  <a:xfrm>
                    <a:off x="2924" y="1156"/>
                    <a:ext cx="1398" cy="188"/>
                    <a:chOff x="2924" y="1156"/>
                    <a:chExt cx="1398" cy="188"/>
                  </a:xfrm>
                </p:grpSpPr>
                <p:sp>
                  <p:nvSpPr>
                    <p:cNvPr id="18534" name="Line 3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24" y="1344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5" name="Line 3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87" y="1201"/>
                      <a:ext cx="144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6" name="Oval 3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3" y="1156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8537" name="Oval 332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4205" y="1190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33" name="Group 333"/>
                  <p:cNvGrpSpPr>
                    <a:grpSpLocks/>
                  </p:cNvGrpSpPr>
                  <p:nvPr/>
                </p:nvGrpSpPr>
                <p:grpSpPr bwMode="auto">
                  <a:xfrm>
                    <a:off x="3216" y="1252"/>
                    <a:ext cx="1397" cy="188"/>
                    <a:chOff x="3216" y="1252"/>
                    <a:chExt cx="1397" cy="188"/>
                  </a:xfrm>
                </p:grpSpPr>
                <p:sp>
                  <p:nvSpPr>
                    <p:cNvPr id="18530" name="Line 3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16" y="1440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1" name="Line 3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78" y="1297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2" name="Oval 3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54" y="1252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8533" name="Oval 337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4496" y="1286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34" name="Group 338"/>
                  <p:cNvGrpSpPr>
                    <a:grpSpLocks/>
                  </p:cNvGrpSpPr>
                  <p:nvPr/>
                </p:nvGrpSpPr>
                <p:grpSpPr bwMode="auto">
                  <a:xfrm>
                    <a:off x="3507" y="1348"/>
                    <a:ext cx="1397" cy="188"/>
                    <a:chOff x="3507" y="1348"/>
                    <a:chExt cx="1397" cy="188"/>
                  </a:xfrm>
                </p:grpSpPr>
                <p:sp>
                  <p:nvSpPr>
                    <p:cNvPr id="18526" name="Line 3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07" y="1536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7" name="Line 3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69" y="1393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8" name="Oval 3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44" y="1348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8529" name="Oval 342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4787" y="1382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</p:grpSp>
            <p:grpSp>
              <p:nvGrpSpPr>
                <p:cNvPr id="35" name="Group 343"/>
                <p:cNvGrpSpPr>
                  <a:grpSpLocks/>
                </p:cNvGrpSpPr>
                <p:nvPr/>
              </p:nvGrpSpPr>
              <p:grpSpPr bwMode="auto">
                <a:xfrm>
                  <a:off x="796" y="1012"/>
                  <a:ext cx="2636" cy="572"/>
                  <a:chOff x="796" y="1012"/>
                  <a:chExt cx="2636" cy="572"/>
                </a:xfrm>
              </p:grpSpPr>
              <p:grpSp>
                <p:nvGrpSpPr>
                  <p:cNvPr id="36" name="Group 344"/>
                  <p:cNvGrpSpPr>
                    <a:grpSpLocks/>
                  </p:cNvGrpSpPr>
                  <p:nvPr/>
                </p:nvGrpSpPr>
                <p:grpSpPr bwMode="auto">
                  <a:xfrm>
                    <a:off x="2033" y="1012"/>
                    <a:ext cx="1399" cy="188"/>
                    <a:chOff x="2033" y="1012"/>
                    <a:chExt cx="1399" cy="188"/>
                  </a:xfrm>
                </p:grpSpPr>
                <p:sp>
                  <p:nvSpPr>
                    <p:cNvPr id="18517" name="Line 3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70" y="1200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8" name="Line 34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4" y="1057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9" name="Oval 3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7" y="1012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8520" name="Oval 348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2039" y="1046"/>
                      <a:ext cx="111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37" name="Group 349"/>
                  <p:cNvGrpSpPr>
                    <a:grpSpLocks/>
                  </p:cNvGrpSpPr>
                  <p:nvPr/>
                </p:nvGrpSpPr>
                <p:grpSpPr bwMode="auto">
                  <a:xfrm>
                    <a:off x="1669" y="1108"/>
                    <a:ext cx="1399" cy="188"/>
                    <a:chOff x="1669" y="1108"/>
                    <a:chExt cx="1399" cy="188"/>
                  </a:xfrm>
                </p:grpSpPr>
                <p:sp>
                  <p:nvSpPr>
                    <p:cNvPr id="18513" name="Line 3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08" y="1296"/>
                      <a:ext cx="116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4" name="Line 35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760" y="1153"/>
                      <a:ext cx="145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5" name="Oval 3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3" y="1108"/>
                      <a:ext cx="66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8516" name="Oval 353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1675" y="1142"/>
                      <a:ext cx="111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38" name="Group 354"/>
                  <p:cNvGrpSpPr>
                    <a:grpSpLocks/>
                  </p:cNvGrpSpPr>
                  <p:nvPr/>
                </p:nvGrpSpPr>
                <p:grpSpPr bwMode="auto">
                  <a:xfrm>
                    <a:off x="1378" y="1204"/>
                    <a:ext cx="1400" cy="188"/>
                    <a:chOff x="1378" y="1204"/>
                    <a:chExt cx="1400" cy="188"/>
                  </a:xfrm>
                </p:grpSpPr>
                <p:sp>
                  <p:nvSpPr>
                    <p:cNvPr id="18509" name="Line 3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616" y="1392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0" name="Line 35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70" y="1249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1" name="Oval 3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73" y="1204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8512" name="Oval 358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1385" y="1238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39" name="Group 359"/>
                  <p:cNvGrpSpPr>
                    <a:grpSpLocks/>
                  </p:cNvGrpSpPr>
                  <p:nvPr/>
                </p:nvGrpSpPr>
                <p:grpSpPr bwMode="auto">
                  <a:xfrm>
                    <a:off x="1088" y="1300"/>
                    <a:ext cx="1398" cy="188"/>
                    <a:chOff x="1088" y="1300"/>
                    <a:chExt cx="1398" cy="188"/>
                  </a:xfrm>
                </p:grpSpPr>
                <p:sp>
                  <p:nvSpPr>
                    <p:cNvPr id="18505" name="Line 3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25" y="1488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06" name="Line 36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179" y="1345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07" name="Oval 3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82" y="1300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8508" name="Oval 363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1095" y="1334"/>
                      <a:ext cx="109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40" name="Group 364"/>
                  <p:cNvGrpSpPr>
                    <a:grpSpLocks/>
                  </p:cNvGrpSpPr>
                  <p:nvPr/>
                </p:nvGrpSpPr>
                <p:grpSpPr bwMode="auto">
                  <a:xfrm>
                    <a:off x="796" y="1396"/>
                    <a:ext cx="1399" cy="188"/>
                    <a:chOff x="796" y="1396"/>
                    <a:chExt cx="1399" cy="188"/>
                  </a:xfrm>
                </p:grpSpPr>
                <p:sp>
                  <p:nvSpPr>
                    <p:cNvPr id="18501" name="Line 36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34" y="1584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02" name="Line 36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888" y="1441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03" name="Oval 3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91" y="1396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8504" name="Oval 368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803" y="1430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</p:grpSp>
          </p:grpSp>
          <p:grpSp>
            <p:nvGrpSpPr>
              <p:cNvPr id="41" name="Group 369"/>
              <p:cNvGrpSpPr>
                <a:grpSpLocks/>
              </p:cNvGrpSpPr>
              <p:nvPr/>
            </p:nvGrpSpPr>
            <p:grpSpPr bwMode="auto">
              <a:xfrm>
                <a:off x="2270" y="1584"/>
                <a:ext cx="2634" cy="572"/>
                <a:chOff x="2270" y="1584"/>
                <a:chExt cx="2634" cy="572"/>
              </a:xfrm>
            </p:grpSpPr>
            <p:grpSp>
              <p:nvGrpSpPr>
                <p:cNvPr id="42" name="Group 370"/>
                <p:cNvGrpSpPr>
                  <a:grpSpLocks/>
                </p:cNvGrpSpPr>
                <p:nvPr/>
              </p:nvGrpSpPr>
              <p:grpSpPr bwMode="auto">
                <a:xfrm>
                  <a:off x="2270" y="1968"/>
                  <a:ext cx="1398" cy="188"/>
                  <a:chOff x="2270" y="1968"/>
                  <a:chExt cx="1398" cy="188"/>
                </a:xfrm>
              </p:grpSpPr>
              <p:sp>
                <p:nvSpPr>
                  <p:cNvPr id="18490" name="Line 371"/>
                  <p:cNvSpPr>
                    <a:spLocks noChangeShapeType="1"/>
                  </p:cNvSpPr>
                  <p:nvPr/>
                </p:nvSpPr>
                <p:spPr bwMode="auto">
                  <a:xfrm>
                    <a:off x="2270" y="1968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91" name="Line 372"/>
                  <p:cNvSpPr>
                    <a:spLocks noChangeShapeType="1"/>
                  </p:cNvSpPr>
                  <p:nvPr/>
                </p:nvSpPr>
                <p:spPr bwMode="auto">
                  <a:xfrm>
                    <a:off x="3434" y="1970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92" name="Oval 373"/>
                  <p:cNvSpPr>
                    <a:spLocks noChangeArrowheads="1"/>
                  </p:cNvSpPr>
                  <p:nvPr/>
                </p:nvSpPr>
                <p:spPr bwMode="auto">
                  <a:xfrm>
                    <a:off x="3509" y="2068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493" name="Oval 374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3550" y="1998"/>
                    <a:ext cx="111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43" name="Group 375"/>
                <p:cNvGrpSpPr>
                  <a:grpSpLocks/>
                </p:cNvGrpSpPr>
                <p:nvPr/>
              </p:nvGrpSpPr>
              <p:grpSpPr bwMode="auto">
                <a:xfrm>
                  <a:off x="2635" y="1872"/>
                  <a:ext cx="1397" cy="188"/>
                  <a:chOff x="2635" y="1872"/>
                  <a:chExt cx="1397" cy="188"/>
                </a:xfrm>
              </p:grpSpPr>
              <p:sp>
                <p:nvSpPr>
                  <p:cNvPr id="18486" name="Line 376"/>
                  <p:cNvSpPr>
                    <a:spLocks noChangeShapeType="1"/>
                  </p:cNvSpPr>
                  <p:nvPr/>
                </p:nvSpPr>
                <p:spPr bwMode="auto">
                  <a:xfrm>
                    <a:off x="2635" y="1872"/>
                    <a:ext cx="1159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87" name="Line 377"/>
                  <p:cNvSpPr>
                    <a:spLocks noChangeShapeType="1"/>
                  </p:cNvSpPr>
                  <p:nvPr/>
                </p:nvSpPr>
                <p:spPr bwMode="auto">
                  <a:xfrm>
                    <a:off x="3796" y="1874"/>
                    <a:ext cx="145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88" name="Oval 378"/>
                  <p:cNvSpPr>
                    <a:spLocks noChangeArrowheads="1"/>
                  </p:cNvSpPr>
                  <p:nvPr/>
                </p:nvSpPr>
                <p:spPr bwMode="auto">
                  <a:xfrm>
                    <a:off x="3871" y="1972"/>
                    <a:ext cx="66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489" name="Oval 379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3915" y="1902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44" name="Group 380"/>
                <p:cNvGrpSpPr>
                  <a:grpSpLocks/>
                </p:cNvGrpSpPr>
                <p:nvPr/>
              </p:nvGrpSpPr>
              <p:grpSpPr bwMode="auto">
                <a:xfrm>
                  <a:off x="2924" y="1776"/>
                  <a:ext cx="1398" cy="188"/>
                  <a:chOff x="2924" y="1776"/>
                  <a:chExt cx="1398" cy="188"/>
                </a:xfrm>
              </p:grpSpPr>
              <p:sp>
                <p:nvSpPr>
                  <p:cNvPr id="18482" name="Line 381"/>
                  <p:cNvSpPr>
                    <a:spLocks noChangeShapeType="1"/>
                  </p:cNvSpPr>
                  <p:nvPr/>
                </p:nvSpPr>
                <p:spPr bwMode="auto">
                  <a:xfrm>
                    <a:off x="2924" y="1776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83" name="Line 382"/>
                  <p:cNvSpPr>
                    <a:spLocks noChangeShapeType="1"/>
                  </p:cNvSpPr>
                  <p:nvPr/>
                </p:nvSpPr>
                <p:spPr bwMode="auto">
                  <a:xfrm>
                    <a:off x="4088" y="1778"/>
                    <a:ext cx="144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84" name="Oval 383"/>
                  <p:cNvSpPr>
                    <a:spLocks noChangeArrowheads="1"/>
                  </p:cNvSpPr>
                  <p:nvPr/>
                </p:nvSpPr>
                <p:spPr bwMode="auto">
                  <a:xfrm>
                    <a:off x="4163" y="1876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485" name="Oval 384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4205" y="1806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47" name="Group 385"/>
                <p:cNvGrpSpPr>
                  <a:grpSpLocks/>
                </p:cNvGrpSpPr>
                <p:nvPr/>
              </p:nvGrpSpPr>
              <p:grpSpPr bwMode="auto">
                <a:xfrm>
                  <a:off x="3216" y="1680"/>
                  <a:ext cx="1397" cy="188"/>
                  <a:chOff x="3216" y="1680"/>
                  <a:chExt cx="1397" cy="188"/>
                </a:xfrm>
              </p:grpSpPr>
              <p:sp>
                <p:nvSpPr>
                  <p:cNvPr id="18478" name="Line 386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1680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79" name="Line 387"/>
                  <p:cNvSpPr>
                    <a:spLocks noChangeShapeType="1"/>
                  </p:cNvSpPr>
                  <p:nvPr/>
                </p:nvSpPr>
                <p:spPr bwMode="auto">
                  <a:xfrm>
                    <a:off x="4379" y="1682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80" name="Oval 388"/>
                  <p:cNvSpPr>
                    <a:spLocks noChangeArrowheads="1"/>
                  </p:cNvSpPr>
                  <p:nvPr/>
                </p:nvSpPr>
                <p:spPr bwMode="auto">
                  <a:xfrm>
                    <a:off x="4454" y="1780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481" name="Oval 389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4496" y="1710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8469" name="Group 390"/>
                <p:cNvGrpSpPr>
                  <a:grpSpLocks/>
                </p:cNvGrpSpPr>
                <p:nvPr/>
              </p:nvGrpSpPr>
              <p:grpSpPr bwMode="auto">
                <a:xfrm>
                  <a:off x="3507" y="1584"/>
                  <a:ext cx="1397" cy="188"/>
                  <a:chOff x="3507" y="1584"/>
                  <a:chExt cx="1397" cy="188"/>
                </a:xfrm>
              </p:grpSpPr>
              <p:sp>
                <p:nvSpPr>
                  <p:cNvPr id="18474" name="Line 391"/>
                  <p:cNvSpPr>
                    <a:spLocks noChangeShapeType="1"/>
                  </p:cNvSpPr>
                  <p:nvPr/>
                </p:nvSpPr>
                <p:spPr bwMode="auto">
                  <a:xfrm>
                    <a:off x="3507" y="1584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75" name="Line 392"/>
                  <p:cNvSpPr>
                    <a:spLocks noChangeShapeType="1"/>
                  </p:cNvSpPr>
                  <p:nvPr/>
                </p:nvSpPr>
                <p:spPr bwMode="auto">
                  <a:xfrm>
                    <a:off x="4670" y="1586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76" name="Oval 393"/>
                  <p:cNvSpPr>
                    <a:spLocks noChangeArrowheads="1"/>
                  </p:cNvSpPr>
                  <p:nvPr/>
                </p:nvSpPr>
                <p:spPr bwMode="auto">
                  <a:xfrm>
                    <a:off x="4744" y="1684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477" name="Oval 394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4787" y="1614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grpSp>
            <p:nvGrpSpPr>
              <p:cNvPr id="18470" name="Group 395"/>
              <p:cNvGrpSpPr>
                <a:grpSpLocks/>
              </p:cNvGrpSpPr>
              <p:nvPr/>
            </p:nvGrpSpPr>
            <p:grpSpPr bwMode="auto">
              <a:xfrm>
                <a:off x="796" y="1632"/>
                <a:ext cx="2636" cy="572"/>
                <a:chOff x="796" y="1632"/>
                <a:chExt cx="2636" cy="572"/>
              </a:xfrm>
            </p:grpSpPr>
            <p:grpSp>
              <p:nvGrpSpPr>
                <p:cNvPr id="18471" name="Group 396"/>
                <p:cNvGrpSpPr>
                  <a:grpSpLocks/>
                </p:cNvGrpSpPr>
                <p:nvPr/>
              </p:nvGrpSpPr>
              <p:grpSpPr bwMode="auto">
                <a:xfrm>
                  <a:off x="2033" y="2016"/>
                  <a:ext cx="1399" cy="188"/>
                  <a:chOff x="2033" y="2016"/>
                  <a:chExt cx="1399" cy="188"/>
                </a:xfrm>
              </p:grpSpPr>
              <p:sp>
                <p:nvSpPr>
                  <p:cNvPr id="18465" name="Line 3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70" y="2016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66" name="Line 3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25" y="2018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67" name="Oval 399"/>
                  <p:cNvSpPr>
                    <a:spLocks noChangeArrowheads="1"/>
                  </p:cNvSpPr>
                  <p:nvPr/>
                </p:nvSpPr>
                <p:spPr bwMode="auto">
                  <a:xfrm>
                    <a:off x="2127" y="2116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468" name="Oval 400"/>
                  <p:cNvSpPr>
                    <a:spLocks noChangeArrowheads="1"/>
                  </p:cNvSpPr>
                  <p:nvPr/>
                </p:nvSpPr>
                <p:spPr bwMode="auto">
                  <a:xfrm rot="-7380000">
                    <a:off x="2039" y="2046"/>
                    <a:ext cx="111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8472" name="Group 401"/>
                <p:cNvGrpSpPr>
                  <a:grpSpLocks/>
                </p:cNvGrpSpPr>
                <p:nvPr/>
              </p:nvGrpSpPr>
              <p:grpSpPr bwMode="auto">
                <a:xfrm>
                  <a:off x="1669" y="1920"/>
                  <a:ext cx="1399" cy="188"/>
                  <a:chOff x="1669" y="1920"/>
                  <a:chExt cx="1399" cy="188"/>
                </a:xfrm>
              </p:grpSpPr>
              <p:sp>
                <p:nvSpPr>
                  <p:cNvPr id="18461" name="Line 4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08" y="1920"/>
                    <a:ext cx="1160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62" name="Line 4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61" y="1922"/>
                    <a:ext cx="145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63" name="Oval 404"/>
                  <p:cNvSpPr>
                    <a:spLocks noChangeArrowheads="1"/>
                  </p:cNvSpPr>
                  <p:nvPr/>
                </p:nvSpPr>
                <p:spPr bwMode="auto">
                  <a:xfrm>
                    <a:off x="1763" y="2020"/>
                    <a:ext cx="66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464" name="Oval 405"/>
                  <p:cNvSpPr>
                    <a:spLocks noChangeArrowheads="1"/>
                  </p:cNvSpPr>
                  <p:nvPr/>
                </p:nvSpPr>
                <p:spPr bwMode="auto">
                  <a:xfrm rot="-7380000">
                    <a:off x="1675" y="1950"/>
                    <a:ext cx="111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8473" name="Group 406"/>
                <p:cNvGrpSpPr>
                  <a:grpSpLocks/>
                </p:cNvGrpSpPr>
                <p:nvPr/>
              </p:nvGrpSpPr>
              <p:grpSpPr bwMode="auto">
                <a:xfrm>
                  <a:off x="1378" y="1824"/>
                  <a:ext cx="1400" cy="188"/>
                  <a:chOff x="1378" y="1824"/>
                  <a:chExt cx="1400" cy="188"/>
                </a:xfrm>
              </p:grpSpPr>
              <p:sp>
                <p:nvSpPr>
                  <p:cNvPr id="18457" name="Line 4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16" y="1824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58" name="Line 4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1" y="1826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59" name="Oval 409"/>
                  <p:cNvSpPr>
                    <a:spLocks noChangeArrowheads="1"/>
                  </p:cNvSpPr>
                  <p:nvPr/>
                </p:nvSpPr>
                <p:spPr bwMode="auto">
                  <a:xfrm>
                    <a:off x="1473" y="1924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460" name="Oval 410"/>
                  <p:cNvSpPr>
                    <a:spLocks noChangeArrowheads="1"/>
                  </p:cNvSpPr>
                  <p:nvPr/>
                </p:nvSpPr>
                <p:spPr bwMode="auto">
                  <a:xfrm rot="-7380000">
                    <a:off x="1385" y="1854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8494" name="Group 411"/>
                <p:cNvGrpSpPr>
                  <a:grpSpLocks/>
                </p:cNvGrpSpPr>
                <p:nvPr/>
              </p:nvGrpSpPr>
              <p:grpSpPr bwMode="auto">
                <a:xfrm>
                  <a:off x="1088" y="1728"/>
                  <a:ext cx="1398" cy="188"/>
                  <a:chOff x="1088" y="1728"/>
                  <a:chExt cx="1398" cy="188"/>
                </a:xfrm>
              </p:grpSpPr>
              <p:sp>
                <p:nvSpPr>
                  <p:cNvPr id="18453" name="Line 4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25" y="1728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54" name="Line 4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80" y="1730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55" name="Oval 414"/>
                  <p:cNvSpPr>
                    <a:spLocks noChangeArrowheads="1"/>
                  </p:cNvSpPr>
                  <p:nvPr/>
                </p:nvSpPr>
                <p:spPr bwMode="auto">
                  <a:xfrm>
                    <a:off x="1182" y="1828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456" name="Oval 415"/>
                  <p:cNvSpPr>
                    <a:spLocks noChangeArrowheads="1"/>
                  </p:cNvSpPr>
                  <p:nvPr/>
                </p:nvSpPr>
                <p:spPr bwMode="auto">
                  <a:xfrm rot="-7380000">
                    <a:off x="1095" y="1758"/>
                    <a:ext cx="109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8495" name="Group 416"/>
                <p:cNvGrpSpPr>
                  <a:grpSpLocks/>
                </p:cNvGrpSpPr>
                <p:nvPr/>
              </p:nvGrpSpPr>
              <p:grpSpPr bwMode="auto">
                <a:xfrm>
                  <a:off x="796" y="1632"/>
                  <a:ext cx="1399" cy="188"/>
                  <a:chOff x="796" y="1632"/>
                  <a:chExt cx="1399" cy="188"/>
                </a:xfrm>
              </p:grpSpPr>
              <p:sp>
                <p:nvSpPr>
                  <p:cNvPr id="18449" name="Line 4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34" y="1632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50" name="Line 4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9" y="1634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51" name="Oval 419"/>
                  <p:cNvSpPr>
                    <a:spLocks noChangeArrowheads="1"/>
                  </p:cNvSpPr>
                  <p:nvPr/>
                </p:nvSpPr>
                <p:spPr bwMode="auto">
                  <a:xfrm>
                    <a:off x="891" y="1732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452" name="Oval 420"/>
                  <p:cNvSpPr>
                    <a:spLocks noChangeArrowheads="1"/>
                  </p:cNvSpPr>
                  <p:nvPr/>
                </p:nvSpPr>
                <p:spPr bwMode="auto">
                  <a:xfrm rot="-7380000">
                    <a:off x="803" y="1662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</p:grpSp>
        <p:sp>
          <p:nvSpPr>
            <p:cNvPr id="18440" name="Rectangle 421"/>
            <p:cNvSpPr>
              <a:spLocks noChangeArrowheads="1"/>
            </p:cNvSpPr>
            <p:nvPr/>
          </p:nvSpPr>
          <p:spPr bwMode="auto">
            <a:xfrm>
              <a:off x="2304" y="1096"/>
              <a:ext cx="816" cy="5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cxnSp>
        <p:nvCxnSpPr>
          <p:cNvPr id="18818" name="Egyenes összekötő nyíllal 18817"/>
          <p:cNvCxnSpPr/>
          <p:nvPr/>
        </p:nvCxnSpPr>
        <p:spPr>
          <a:xfrm>
            <a:off x="1115616" y="6021288"/>
            <a:ext cx="6912768" cy="0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19" name="Szövegdoboz 18818"/>
          <p:cNvSpPr txBox="1"/>
          <p:nvPr/>
        </p:nvSpPr>
        <p:spPr>
          <a:xfrm>
            <a:off x="3870604" y="6088940"/>
            <a:ext cx="1604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FFFF00"/>
                </a:solidFill>
              </a:rPr>
              <a:t>2-2.2</a:t>
            </a:r>
            <a:r>
              <a:rPr lang="hu-HU" sz="3200" dirty="0" smtClean="0">
                <a:solidFill>
                  <a:srgbClr val="FFFF00"/>
                </a:solidFill>
                <a:sym typeface="Symbol"/>
              </a:rPr>
              <a:t></a:t>
            </a:r>
            <a:r>
              <a:rPr lang="hu-HU" sz="3200" dirty="0" smtClean="0">
                <a:solidFill>
                  <a:srgbClr val="FFFF00"/>
                </a:solidFill>
                <a:sym typeface="Symbol"/>
              </a:rPr>
              <a:t>m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44444E-6 L 0.17326 -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-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4444E-6 L -0.18125 -0.001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1447800" y="2590800"/>
            <a:ext cx="2590800" cy="990600"/>
            <a:chOff x="912" y="816"/>
            <a:chExt cx="1632" cy="624"/>
          </a:xfrm>
        </p:grpSpPr>
        <p:grpSp>
          <p:nvGrpSpPr>
            <p:cNvPr id="18435" name="Group 3"/>
            <p:cNvGrpSpPr>
              <a:grpSpLocks/>
            </p:cNvGrpSpPr>
            <p:nvPr/>
          </p:nvGrpSpPr>
          <p:grpSpPr bwMode="auto">
            <a:xfrm>
              <a:off x="912" y="816"/>
              <a:ext cx="1632" cy="144"/>
              <a:chOff x="240" y="2736"/>
              <a:chExt cx="5280" cy="442"/>
            </a:xfrm>
          </p:grpSpPr>
          <p:grpSp>
            <p:nvGrpSpPr>
              <p:cNvPr id="18436" name="Group 4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18437" name="Group 5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8438" name="Oval 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39" name="Oval 7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40" name="Oval 8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41" name="Oval 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442" name="Oval 10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43" name="Oval 11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444" name="Group 12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8445" name="Oval 13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46" name="Oval 14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47" name="Oval 15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48" name="Oval 16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449" name="Group 17"/>
              <p:cNvGrpSpPr>
                <a:grpSpLocks/>
              </p:cNvGrpSpPr>
              <p:nvPr/>
            </p:nvGrpSpPr>
            <p:grpSpPr bwMode="auto">
              <a:xfrm>
                <a:off x="240" y="2784"/>
                <a:ext cx="5184" cy="384"/>
                <a:chOff x="240" y="2592"/>
                <a:chExt cx="5184" cy="384"/>
              </a:xfrm>
            </p:grpSpPr>
            <p:sp>
              <p:nvSpPr>
                <p:cNvPr id="18450" name="Oval 18"/>
                <p:cNvSpPr>
                  <a:spLocks noChangeArrowheads="1"/>
                </p:cNvSpPr>
                <p:nvPr/>
              </p:nvSpPr>
              <p:spPr bwMode="auto">
                <a:xfrm>
                  <a:off x="24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1" name="Oval 19"/>
                <p:cNvSpPr>
                  <a:spLocks noChangeArrowheads="1"/>
                </p:cNvSpPr>
                <p:nvPr/>
              </p:nvSpPr>
              <p:spPr bwMode="auto">
                <a:xfrm>
                  <a:off x="43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452" name="Group 20"/>
                <p:cNvGrpSpPr>
                  <a:grpSpLocks/>
                </p:cNvGrpSpPr>
                <p:nvPr/>
              </p:nvGrpSpPr>
              <p:grpSpPr bwMode="auto">
                <a:xfrm>
                  <a:off x="624" y="2592"/>
                  <a:ext cx="4800" cy="384"/>
                  <a:chOff x="336" y="2592"/>
                  <a:chExt cx="4800" cy="384"/>
                </a:xfrm>
              </p:grpSpPr>
              <p:sp>
                <p:nvSpPr>
                  <p:cNvPr id="18453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54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55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56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57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58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59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0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1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2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3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4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5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6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7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8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9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70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71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72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4752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73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74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75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76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77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33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478" name="Group 46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8479" name="Oval 47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0" name="Oval 48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1" name="Oval 49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2" name="Oval 50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3" name="Oval 51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4" name="Oval 52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5" name="Oval 53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6" name="Oval 54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487" name="Group 55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8488" name="Oval 56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9" name="Oval 57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90" name="Oval 58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91" name="Oval 59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92" name="Oval 60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93" name="Oval 61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94" name="Oval 62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95" name="Oval 63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96" name="Oval 64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497" name="Group 65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8498" name="Freeform 66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99" name="Freeform 67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00" name="Freeform 68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01" name="Freeform 69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02" name="Oval 7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03" name="Oval 7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04" name="Oval 7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05" name="Oval 7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06" name="Oval 7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07" name="Oval 7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08" name="Oval 7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09" name="Oval 7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10" name="Oval 7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11" name="Oval 7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8512" name="Group 80"/>
            <p:cNvGrpSpPr>
              <a:grpSpLocks/>
            </p:cNvGrpSpPr>
            <p:nvPr/>
          </p:nvGrpSpPr>
          <p:grpSpPr bwMode="auto">
            <a:xfrm>
              <a:off x="912" y="1296"/>
              <a:ext cx="1632" cy="144"/>
              <a:chOff x="240" y="2736"/>
              <a:chExt cx="5280" cy="442"/>
            </a:xfrm>
          </p:grpSpPr>
          <p:grpSp>
            <p:nvGrpSpPr>
              <p:cNvPr id="18513" name="Group 81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18514" name="Group 82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8515" name="Oval 8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16" name="Oval 8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17" name="Oval 85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18" name="Oval 8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519" name="Oval 87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20" name="Oval 88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521" name="Group 89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8522" name="Oval 90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23" name="Oval 91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24" name="Oval 92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25" name="Oval 93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526" name="Group 94"/>
              <p:cNvGrpSpPr>
                <a:grpSpLocks/>
              </p:cNvGrpSpPr>
              <p:nvPr/>
            </p:nvGrpSpPr>
            <p:grpSpPr bwMode="auto">
              <a:xfrm>
                <a:off x="240" y="2784"/>
                <a:ext cx="5184" cy="384"/>
                <a:chOff x="240" y="2592"/>
                <a:chExt cx="5184" cy="384"/>
              </a:xfrm>
            </p:grpSpPr>
            <p:sp>
              <p:nvSpPr>
                <p:cNvPr id="18527" name="Oval 95"/>
                <p:cNvSpPr>
                  <a:spLocks noChangeArrowheads="1"/>
                </p:cNvSpPr>
                <p:nvPr/>
              </p:nvSpPr>
              <p:spPr bwMode="auto">
                <a:xfrm>
                  <a:off x="24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28" name="Oval 96"/>
                <p:cNvSpPr>
                  <a:spLocks noChangeArrowheads="1"/>
                </p:cNvSpPr>
                <p:nvPr/>
              </p:nvSpPr>
              <p:spPr bwMode="auto">
                <a:xfrm>
                  <a:off x="43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529" name="Group 97"/>
                <p:cNvGrpSpPr>
                  <a:grpSpLocks/>
                </p:cNvGrpSpPr>
                <p:nvPr/>
              </p:nvGrpSpPr>
              <p:grpSpPr bwMode="auto">
                <a:xfrm>
                  <a:off x="624" y="2592"/>
                  <a:ext cx="4800" cy="384"/>
                  <a:chOff x="336" y="2592"/>
                  <a:chExt cx="4800" cy="384"/>
                </a:xfrm>
              </p:grpSpPr>
              <p:sp>
                <p:nvSpPr>
                  <p:cNvPr id="18530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31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32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33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34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35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36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37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38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39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40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41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42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43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44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45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46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47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48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49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4752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50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51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52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53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54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33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555" name="Group 123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8556" name="Oval 124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57" name="Oval 125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58" name="Oval 126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59" name="Oval 127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0" name="Oval 128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1" name="Oval 129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2" name="Oval 130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3" name="Oval 131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564" name="Group 132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8565" name="Oval 133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6" name="Oval 134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7" name="Oval 135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8" name="Oval 136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9" name="Oval 137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70" name="Oval 138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71" name="Oval 139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72" name="Oval 140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73" name="Oval 141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574" name="Group 142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8575" name="Freeform 143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76" name="Freeform 144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77" name="Freeform 145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78" name="Freeform 146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79" name="Oval 14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0" name="Oval 14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1" name="Oval 14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2" name="Oval 15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3" name="Oval 15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4" name="Oval 15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5" name="Oval 15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6" name="Oval 15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7" name="Oval 15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8" name="Oval 15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8589" name="Line 157"/>
            <p:cNvSpPr>
              <a:spLocks noChangeShapeType="1"/>
            </p:cNvSpPr>
            <p:nvPr/>
          </p:nvSpPr>
          <p:spPr bwMode="auto">
            <a:xfrm>
              <a:off x="912" y="816"/>
              <a:ext cx="0" cy="624"/>
            </a:xfrm>
            <a:prstGeom prst="line">
              <a:avLst/>
            </a:prstGeom>
            <a:noFill/>
            <a:ln w="76200">
              <a:pattFill prst="pct75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590" name="Group 158"/>
          <p:cNvGrpSpPr>
            <a:grpSpLocks/>
          </p:cNvGrpSpPr>
          <p:nvPr/>
        </p:nvGrpSpPr>
        <p:grpSpPr bwMode="auto">
          <a:xfrm>
            <a:off x="4648200" y="2590800"/>
            <a:ext cx="2590800" cy="990600"/>
            <a:chOff x="2928" y="816"/>
            <a:chExt cx="1632" cy="624"/>
          </a:xfrm>
        </p:grpSpPr>
        <p:grpSp>
          <p:nvGrpSpPr>
            <p:cNvPr id="18591" name="Group 159"/>
            <p:cNvGrpSpPr>
              <a:grpSpLocks/>
            </p:cNvGrpSpPr>
            <p:nvPr/>
          </p:nvGrpSpPr>
          <p:grpSpPr bwMode="auto">
            <a:xfrm>
              <a:off x="2928" y="816"/>
              <a:ext cx="1632" cy="144"/>
              <a:chOff x="240" y="2736"/>
              <a:chExt cx="5280" cy="442"/>
            </a:xfrm>
          </p:grpSpPr>
          <p:grpSp>
            <p:nvGrpSpPr>
              <p:cNvPr id="18592" name="Group 160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18593" name="Group 161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8594" name="Oval 16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95" name="Oval 16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96" name="Oval 16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97" name="Oval 165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598" name="Oval 166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99" name="Oval 167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600" name="Group 168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8601" name="Oval 169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02" name="Oval 170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03" name="Oval 171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04" name="Oval 172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605" name="Group 173"/>
              <p:cNvGrpSpPr>
                <a:grpSpLocks/>
              </p:cNvGrpSpPr>
              <p:nvPr/>
            </p:nvGrpSpPr>
            <p:grpSpPr bwMode="auto">
              <a:xfrm>
                <a:off x="240" y="2784"/>
                <a:ext cx="5184" cy="384"/>
                <a:chOff x="240" y="2592"/>
                <a:chExt cx="5184" cy="384"/>
              </a:xfrm>
            </p:grpSpPr>
            <p:sp>
              <p:nvSpPr>
                <p:cNvPr id="18606" name="Oval 174"/>
                <p:cNvSpPr>
                  <a:spLocks noChangeArrowheads="1"/>
                </p:cNvSpPr>
                <p:nvPr/>
              </p:nvSpPr>
              <p:spPr bwMode="auto">
                <a:xfrm>
                  <a:off x="24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07" name="Oval 175"/>
                <p:cNvSpPr>
                  <a:spLocks noChangeArrowheads="1"/>
                </p:cNvSpPr>
                <p:nvPr/>
              </p:nvSpPr>
              <p:spPr bwMode="auto">
                <a:xfrm>
                  <a:off x="43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608" name="Group 176"/>
                <p:cNvGrpSpPr>
                  <a:grpSpLocks/>
                </p:cNvGrpSpPr>
                <p:nvPr/>
              </p:nvGrpSpPr>
              <p:grpSpPr bwMode="auto">
                <a:xfrm>
                  <a:off x="624" y="2592"/>
                  <a:ext cx="4800" cy="384"/>
                  <a:chOff x="336" y="2592"/>
                  <a:chExt cx="4800" cy="384"/>
                </a:xfrm>
              </p:grpSpPr>
              <p:sp>
                <p:nvSpPr>
                  <p:cNvPr id="18609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0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1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2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3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4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5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6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7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8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9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0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1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2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3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4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5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6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7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8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4752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9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30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31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32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33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33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634" name="Group 202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8635" name="Oval 203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36" name="Oval 204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37" name="Oval 205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38" name="Oval 206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39" name="Oval 207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40" name="Oval 208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41" name="Oval 209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42" name="Oval 210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643" name="Group 211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8644" name="Oval 212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45" name="Oval 213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46" name="Oval 214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47" name="Oval 215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48" name="Oval 216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49" name="Oval 217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50" name="Oval 218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51" name="Oval 219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52" name="Oval 220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653" name="Group 221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8654" name="Freeform 222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55" name="Freeform 223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56" name="Freeform 224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57" name="Freeform 225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58" name="Oval 22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59" name="Oval 22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60" name="Oval 22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61" name="Oval 22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62" name="Oval 23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63" name="Oval 23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64" name="Oval 23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65" name="Oval 23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66" name="Oval 23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67" name="Oval 23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8668" name="Group 236"/>
            <p:cNvGrpSpPr>
              <a:grpSpLocks/>
            </p:cNvGrpSpPr>
            <p:nvPr/>
          </p:nvGrpSpPr>
          <p:grpSpPr bwMode="auto">
            <a:xfrm>
              <a:off x="2928" y="1296"/>
              <a:ext cx="1632" cy="144"/>
              <a:chOff x="240" y="2736"/>
              <a:chExt cx="5280" cy="442"/>
            </a:xfrm>
          </p:grpSpPr>
          <p:grpSp>
            <p:nvGrpSpPr>
              <p:cNvPr id="18669" name="Group 237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18670" name="Group 238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8671" name="Oval 23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72" name="Oval 240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73" name="Oval 241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74" name="Oval 24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675" name="Oval 243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76" name="Oval 244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677" name="Group 245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8678" name="Oval 246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79" name="Oval 247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80" name="Oval 248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81" name="Oval 249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682" name="Group 250"/>
              <p:cNvGrpSpPr>
                <a:grpSpLocks/>
              </p:cNvGrpSpPr>
              <p:nvPr/>
            </p:nvGrpSpPr>
            <p:grpSpPr bwMode="auto">
              <a:xfrm>
                <a:off x="240" y="2784"/>
                <a:ext cx="5184" cy="384"/>
                <a:chOff x="240" y="2592"/>
                <a:chExt cx="5184" cy="384"/>
              </a:xfrm>
            </p:grpSpPr>
            <p:sp>
              <p:nvSpPr>
                <p:cNvPr id="18683" name="Oval 251"/>
                <p:cNvSpPr>
                  <a:spLocks noChangeArrowheads="1"/>
                </p:cNvSpPr>
                <p:nvPr/>
              </p:nvSpPr>
              <p:spPr bwMode="auto">
                <a:xfrm>
                  <a:off x="24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84" name="Oval 252"/>
                <p:cNvSpPr>
                  <a:spLocks noChangeArrowheads="1"/>
                </p:cNvSpPr>
                <p:nvPr/>
              </p:nvSpPr>
              <p:spPr bwMode="auto">
                <a:xfrm>
                  <a:off x="43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685" name="Group 253"/>
                <p:cNvGrpSpPr>
                  <a:grpSpLocks/>
                </p:cNvGrpSpPr>
                <p:nvPr/>
              </p:nvGrpSpPr>
              <p:grpSpPr bwMode="auto">
                <a:xfrm>
                  <a:off x="624" y="2592"/>
                  <a:ext cx="4800" cy="384"/>
                  <a:chOff x="336" y="2592"/>
                  <a:chExt cx="4800" cy="384"/>
                </a:xfrm>
              </p:grpSpPr>
              <p:sp>
                <p:nvSpPr>
                  <p:cNvPr id="18686" name="Oval 254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87" name="Oval 25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88" name="Oval 256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89" name="Oval 25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90" name="Oval 258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91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92" name="Oval 260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93" name="Oval 261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94" name="Oval 262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95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96" name="Oval 264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97" name="Oval 265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98" name="Oval 266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99" name="Oval 267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700" name="Oval 268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701" name="Oval 269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702" name="Oval 270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703" name="Oval 271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704" name="Oval 272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705" name="Oval 273"/>
                  <p:cNvSpPr>
                    <a:spLocks noChangeArrowheads="1"/>
                  </p:cNvSpPr>
                  <p:nvPr/>
                </p:nvSpPr>
                <p:spPr bwMode="auto">
                  <a:xfrm>
                    <a:off x="4752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706" name="Oval 274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707" name="Oval 275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708" name="Oval 276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709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710" name="Oval 278"/>
                  <p:cNvSpPr>
                    <a:spLocks noChangeArrowheads="1"/>
                  </p:cNvSpPr>
                  <p:nvPr/>
                </p:nvSpPr>
                <p:spPr bwMode="auto">
                  <a:xfrm>
                    <a:off x="33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711" name="Group 279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8712" name="Oval 280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13" name="Oval 281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14" name="Oval 282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15" name="Oval 283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16" name="Oval 284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17" name="Oval 285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18" name="Oval 286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19" name="Oval 287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720" name="Group 288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8721" name="Oval 289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2" name="Oval 290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3" name="Oval 291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4" name="Oval 292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5" name="Oval 293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6" name="Oval 294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7" name="Oval 295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8" name="Oval 296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9" name="Oval 297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730" name="Group 298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8731" name="Freeform 299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32" name="Freeform 300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33" name="Freeform 301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34" name="Freeform 302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35" name="Oval 30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36" name="Oval 30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37" name="Oval 30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38" name="Oval 30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39" name="Oval 30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40" name="Oval 30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41" name="Oval 30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42" name="Oval 31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43" name="Oval 31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44" name="Oval 31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8745" name="Line 313"/>
            <p:cNvSpPr>
              <a:spLocks noChangeShapeType="1"/>
            </p:cNvSpPr>
            <p:nvPr/>
          </p:nvSpPr>
          <p:spPr bwMode="auto">
            <a:xfrm>
              <a:off x="4560" y="816"/>
              <a:ext cx="0" cy="624"/>
            </a:xfrm>
            <a:prstGeom prst="line">
              <a:avLst/>
            </a:prstGeom>
            <a:noFill/>
            <a:ln w="76200">
              <a:pattFill prst="pct75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746" name="Group 314"/>
          <p:cNvGrpSpPr>
            <a:grpSpLocks/>
          </p:cNvGrpSpPr>
          <p:nvPr/>
        </p:nvGrpSpPr>
        <p:grpSpPr bwMode="auto">
          <a:xfrm>
            <a:off x="2178050" y="2844800"/>
            <a:ext cx="4222750" cy="457200"/>
            <a:chOff x="1372" y="976"/>
            <a:chExt cx="2660" cy="288"/>
          </a:xfrm>
        </p:grpSpPr>
        <p:grpSp>
          <p:nvGrpSpPr>
            <p:cNvPr id="18747" name="Group 315"/>
            <p:cNvGrpSpPr>
              <a:grpSpLocks/>
            </p:cNvGrpSpPr>
            <p:nvPr/>
          </p:nvGrpSpPr>
          <p:grpSpPr bwMode="auto">
            <a:xfrm>
              <a:off x="1372" y="976"/>
              <a:ext cx="2660" cy="288"/>
              <a:chOff x="796" y="964"/>
              <a:chExt cx="4108" cy="1240"/>
            </a:xfrm>
          </p:grpSpPr>
          <p:grpSp>
            <p:nvGrpSpPr>
              <p:cNvPr id="18748" name="Group 316"/>
              <p:cNvGrpSpPr>
                <a:grpSpLocks/>
              </p:cNvGrpSpPr>
              <p:nvPr/>
            </p:nvGrpSpPr>
            <p:grpSpPr bwMode="auto">
              <a:xfrm>
                <a:off x="796" y="964"/>
                <a:ext cx="4108" cy="620"/>
                <a:chOff x="796" y="964"/>
                <a:chExt cx="4108" cy="620"/>
              </a:xfrm>
            </p:grpSpPr>
            <p:grpSp>
              <p:nvGrpSpPr>
                <p:cNvPr id="18749" name="Group 317"/>
                <p:cNvGrpSpPr>
                  <a:grpSpLocks/>
                </p:cNvGrpSpPr>
                <p:nvPr/>
              </p:nvGrpSpPr>
              <p:grpSpPr bwMode="auto">
                <a:xfrm>
                  <a:off x="2270" y="964"/>
                  <a:ext cx="2634" cy="572"/>
                  <a:chOff x="2270" y="964"/>
                  <a:chExt cx="2634" cy="572"/>
                </a:xfrm>
              </p:grpSpPr>
              <p:grpSp>
                <p:nvGrpSpPr>
                  <p:cNvPr id="18750" name="Group 318"/>
                  <p:cNvGrpSpPr>
                    <a:grpSpLocks/>
                  </p:cNvGrpSpPr>
                  <p:nvPr/>
                </p:nvGrpSpPr>
                <p:grpSpPr bwMode="auto">
                  <a:xfrm>
                    <a:off x="2270" y="964"/>
                    <a:ext cx="1398" cy="188"/>
                    <a:chOff x="2270" y="964"/>
                    <a:chExt cx="1398" cy="188"/>
                  </a:xfrm>
                </p:grpSpPr>
                <p:sp>
                  <p:nvSpPr>
                    <p:cNvPr id="18751" name="Line 3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0" y="1152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52" name="Line 3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33" y="1009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53" name="Oval 3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9" y="964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54" name="Oval 322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3550" y="998"/>
                      <a:ext cx="111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755" name="Group 323"/>
                  <p:cNvGrpSpPr>
                    <a:grpSpLocks/>
                  </p:cNvGrpSpPr>
                  <p:nvPr/>
                </p:nvGrpSpPr>
                <p:grpSpPr bwMode="auto">
                  <a:xfrm>
                    <a:off x="2635" y="1060"/>
                    <a:ext cx="1397" cy="188"/>
                    <a:chOff x="2635" y="1060"/>
                    <a:chExt cx="1397" cy="188"/>
                  </a:xfrm>
                </p:grpSpPr>
                <p:sp>
                  <p:nvSpPr>
                    <p:cNvPr id="18756" name="Line 3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35" y="1248"/>
                      <a:ext cx="1159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57" name="Line 3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95" y="1105"/>
                      <a:ext cx="145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58" name="Oval 3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1" y="1060"/>
                      <a:ext cx="66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59" name="Oval 327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3915" y="1094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760" name="Group 328"/>
                  <p:cNvGrpSpPr>
                    <a:grpSpLocks/>
                  </p:cNvGrpSpPr>
                  <p:nvPr/>
                </p:nvGrpSpPr>
                <p:grpSpPr bwMode="auto">
                  <a:xfrm>
                    <a:off x="2924" y="1156"/>
                    <a:ext cx="1398" cy="188"/>
                    <a:chOff x="2924" y="1156"/>
                    <a:chExt cx="1398" cy="188"/>
                  </a:xfrm>
                </p:grpSpPr>
                <p:sp>
                  <p:nvSpPr>
                    <p:cNvPr id="18761" name="Line 3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24" y="1344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62" name="Line 3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87" y="1201"/>
                      <a:ext cx="144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63" name="Oval 3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3" y="1156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64" name="Oval 332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4205" y="1190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765" name="Group 333"/>
                  <p:cNvGrpSpPr>
                    <a:grpSpLocks/>
                  </p:cNvGrpSpPr>
                  <p:nvPr/>
                </p:nvGrpSpPr>
                <p:grpSpPr bwMode="auto">
                  <a:xfrm>
                    <a:off x="3216" y="1252"/>
                    <a:ext cx="1397" cy="188"/>
                    <a:chOff x="3216" y="1252"/>
                    <a:chExt cx="1397" cy="188"/>
                  </a:xfrm>
                </p:grpSpPr>
                <p:sp>
                  <p:nvSpPr>
                    <p:cNvPr id="18766" name="Line 3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16" y="1440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67" name="Line 3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78" y="1297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68" name="Oval 3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54" y="1252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69" name="Oval 337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4496" y="1286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770" name="Group 338"/>
                  <p:cNvGrpSpPr>
                    <a:grpSpLocks/>
                  </p:cNvGrpSpPr>
                  <p:nvPr/>
                </p:nvGrpSpPr>
                <p:grpSpPr bwMode="auto">
                  <a:xfrm>
                    <a:off x="3507" y="1348"/>
                    <a:ext cx="1397" cy="188"/>
                    <a:chOff x="3507" y="1348"/>
                    <a:chExt cx="1397" cy="188"/>
                  </a:xfrm>
                </p:grpSpPr>
                <p:sp>
                  <p:nvSpPr>
                    <p:cNvPr id="18771" name="Line 3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07" y="1536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72" name="Line 3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69" y="1393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73" name="Oval 3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44" y="1348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74" name="Oval 342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4787" y="1382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8775" name="Group 343"/>
                <p:cNvGrpSpPr>
                  <a:grpSpLocks/>
                </p:cNvGrpSpPr>
                <p:nvPr/>
              </p:nvGrpSpPr>
              <p:grpSpPr bwMode="auto">
                <a:xfrm>
                  <a:off x="796" y="1012"/>
                  <a:ext cx="2636" cy="572"/>
                  <a:chOff x="796" y="1012"/>
                  <a:chExt cx="2636" cy="572"/>
                </a:xfrm>
              </p:grpSpPr>
              <p:grpSp>
                <p:nvGrpSpPr>
                  <p:cNvPr id="18776" name="Group 344"/>
                  <p:cNvGrpSpPr>
                    <a:grpSpLocks/>
                  </p:cNvGrpSpPr>
                  <p:nvPr/>
                </p:nvGrpSpPr>
                <p:grpSpPr bwMode="auto">
                  <a:xfrm>
                    <a:off x="2033" y="1012"/>
                    <a:ext cx="1399" cy="188"/>
                    <a:chOff x="2033" y="1012"/>
                    <a:chExt cx="1399" cy="188"/>
                  </a:xfrm>
                </p:grpSpPr>
                <p:sp>
                  <p:nvSpPr>
                    <p:cNvPr id="18777" name="Line 3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70" y="1200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78" name="Line 34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4" y="1057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79" name="Oval 3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7" y="1012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80" name="Oval 348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2039" y="1046"/>
                      <a:ext cx="111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781" name="Group 349"/>
                  <p:cNvGrpSpPr>
                    <a:grpSpLocks/>
                  </p:cNvGrpSpPr>
                  <p:nvPr/>
                </p:nvGrpSpPr>
                <p:grpSpPr bwMode="auto">
                  <a:xfrm>
                    <a:off x="1669" y="1108"/>
                    <a:ext cx="1399" cy="188"/>
                    <a:chOff x="1669" y="1108"/>
                    <a:chExt cx="1399" cy="188"/>
                  </a:xfrm>
                </p:grpSpPr>
                <p:sp>
                  <p:nvSpPr>
                    <p:cNvPr id="18782" name="Line 3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08" y="1296"/>
                      <a:ext cx="116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83" name="Line 35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760" y="1153"/>
                      <a:ext cx="145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84" name="Oval 3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3" y="1108"/>
                      <a:ext cx="66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85" name="Oval 353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1675" y="1142"/>
                      <a:ext cx="111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786" name="Group 354"/>
                  <p:cNvGrpSpPr>
                    <a:grpSpLocks/>
                  </p:cNvGrpSpPr>
                  <p:nvPr/>
                </p:nvGrpSpPr>
                <p:grpSpPr bwMode="auto">
                  <a:xfrm>
                    <a:off x="1378" y="1204"/>
                    <a:ext cx="1400" cy="188"/>
                    <a:chOff x="1378" y="1204"/>
                    <a:chExt cx="1400" cy="188"/>
                  </a:xfrm>
                </p:grpSpPr>
                <p:sp>
                  <p:nvSpPr>
                    <p:cNvPr id="18787" name="Line 3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616" y="1392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88" name="Line 35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70" y="1249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89" name="Oval 3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73" y="1204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90" name="Oval 358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1385" y="1238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791" name="Group 359"/>
                  <p:cNvGrpSpPr>
                    <a:grpSpLocks/>
                  </p:cNvGrpSpPr>
                  <p:nvPr/>
                </p:nvGrpSpPr>
                <p:grpSpPr bwMode="auto">
                  <a:xfrm>
                    <a:off x="1088" y="1300"/>
                    <a:ext cx="1398" cy="188"/>
                    <a:chOff x="1088" y="1300"/>
                    <a:chExt cx="1398" cy="188"/>
                  </a:xfrm>
                </p:grpSpPr>
                <p:sp>
                  <p:nvSpPr>
                    <p:cNvPr id="18792" name="Line 3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25" y="1488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93" name="Line 36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179" y="1345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94" name="Oval 3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82" y="1300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95" name="Oval 363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1095" y="1334"/>
                      <a:ext cx="109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796" name="Group 364"/>
                  <p:cNvGrpSpPr>
                    <a:grpSpLocks/>
                  </p:cNvGrpSpPr>
                  <p:nvPr/>
                </p:nvGrpSpPr>
                <p:grpSpPr bwMode="auto">
                  <a:xfrm>
                    <a:off x="796" y="1396"/>
                    <a:ext cx="1399" cy="188"/>
                    <a:chOff x="796" y="1396"/>
                    <a:chExt cx="1399" cy="188"/>
                  </a:xfrm>
                </p:grpSpPr>
                <p:sp>
                  <p:nvSpPr>
                    <p:cNvPr id="18797" name="Line 36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34" y="1584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98" name="Line 36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888" y="1441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99" name="Oval 3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91" y="1396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800" name="Oval 368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803" y="1430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8801" name="Group 369"/>
              <p:cNvGrpSpPr>
                <a:grpSpLocks/>
              </p:cNvGrpSpPr>
              <p:nvPr/>
            </p:nvGrpSpPr>
            <p:grpSpPr bwMode="auto">
              <a:xfrm>
                <a:off x="2270" y="1584"/>
                <a:ext cx="2634" cy="572"/>
                <a:chOff x="2270" y="1584"/>
                <a:chExt cx="2634" cy="572"/>
              </a:xfrm>
            </p:grpSpPr>
            <p:grpSp>
              <p:nvGrpSpPr>
                <p:cNvPr id="18802" name="Group 370"/>
                <p:cNvGrpSpPr>
                  <a:grpSpLocks/>
                </p:cNvGrpSpPr>
                <p:nvPr/>
              </p:nvGrpSpPr>
              <p:grpSpPr bwMode="auto">
                <a:xfrm>
                  <a:off x="2270" y="1968"/>
                  <a:ext cx="1398" cy="188"/>
                  <a:chOff x="2270" y="1968"/>
                  <a:chExt cx="1398" cy="188"/>
                </a:xfrm>
              </p:grpSpPr>
              <p:sp>
                <p:nvSpPr>
                  <p:cNvPr id="18803" name="Line 371"/>
                  <p:cNvSpPr>
                    <a:spLocks noChangeShapeType="1"/>
                  </p:cNvSpPr>
                  <p:nvPr/>
                </p:nvSpPr>
                <p:spPr bwMode="auto">
                  <a:xfrm>
                    <a:off x="2270" y="1968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04" name="Line 372"/>
                  <p:cNvSpPr>
                    <a:spLocks noChangeShapeType="1"/>
                  </p:cNvSpPr>
                  <p:nvPr/>
                </p:nvSpPr>
                <p:spPr bwMode="auto">
                  <a:xfrm>
                    <a:off x="3434" y="1970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05" name="Oval 373"/>
                  <p:cNvSpPr>
                    <a:spLocks noChangeArrowheads="1"/>
                  </p:cNvSpPr>
                  <p:nvPr/>
                </p:nvSpPr>
                <p:spPr bwMode="auto">
                  <a:xfrm>
                    <a:off x="3509" y="2068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806" name="Oval 374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3550" y="1998"/>
                    <a:ext cx="111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807" name="Group 375"/>
                <p:cNvGrpSpPr>
                  <a:grpSpLocks/>
                </p:cNvGrpSpPr>
                <p:nvPr/>
              </p:nvGrpSpPr>
              <p:grpSpPr bwMode="auto">
                <a:xfrm>
                  <a:off x="2635" y="1872"/>
                  <a:ext cx="1397" cy="188"/>
                  <a:chOff x="2635" y="1872"/>
                  <a:chExt cx="1397" cy="188"/>
                </a:xfrm>
              </p:grpSpPr>
              <p:sp>
                <p:nvSpPr>
                  <p:cNvPr id="18808" name="Line 376"/>
                  <p:cNvSpPr>
                    <a:spLocks noChangeShapeType="1"/>
                  </p:cNvSpPr>
                  <p:nvPr/>
                </p:nvSpPr>
                <p:spPr bwMode="auto">
                  <a:xfrm>
                    <a:off x="2635" y="1872"/>
                    <a:ext cx="1159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09" name="Line 377"/>
                  <p:cNvSpPr>
                    <a:spLocks noChangeShapeType="1"/>
                  </p:cNvSpPr>
                  <p:nvPr/>
                </p:nvSpPr>
                <p:spPr bwMode="auto">
                  <a:xfrm>
                    <a:off x="3796" y="1874"/>
                    <a:ext cx="145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10" name="Oval 378"/>
                  <p:cNvSpPr>
                    <a:spLocks noChangeArrowheads="1"/>
                  </p:cNvSpPr>
                  <p:nvPr/>
                </p:nvSpPr>
                <p:spPr bwMode="auto">
                  <a:xfrm>
                    <a:off x="3871" y="1972"/>
                    <a:ext cx="66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811" name="Oval 379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3915" y="1902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812" name="Group 380"/>
                <p:cNvGrpSpPr>
                  <a:grpSpLocks/>
                </p:cNvGrpSpPr>
                <p:nvPr/>
              </p:nvGrpSpPr>
              <p:grpSpPr bwMode="auto">
                <a:xfrm>
                  <a:off x="2924" y="1776"/>
                  <a:ext cx="1398" cy="188"/>
                  <a:chOff x="2924" y="1776"/>
                  <a:chExt cx="1398" cy="188"/>
                </a:xfrm>
              </p:grpSpPr>
              <p:sp>
                <p:nvSpPr>
                  <p:cNvPr id="18813" name="Line 381"/>
                  <p:cNvSpPr>
                    <a:spLocks noChangeShapeType="1"/>
                  </p:cNvSpPr>
                  <p:nvPr/>
                </p:nvSpPr>
                <p:spPr bwMode="auto">
                  <a:xfrm>
                    <a:off x="2924" y="1776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14" name="Line 382"/>
                  <p:cNvSpPr>
                    <a:spLocks noChangeShapeType="1"/>
                  </p:cNvSpPr>
                  <p:nvPr/>
                </p:nvSpPr>
                <p:spPr bwMode="auto">
                  <a:xfrm>
                    <a:off x="4088" y="1778"/>
                    <a:ext cx="144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15" name="Oval 383"/>
                  <p:cNvSpPr>
                    <a:spLocks noChangeArrowheads="1"/>
                  </p:cNvSpPr>
                  <p:nvPr/>
                </p:nvSpPr>
                <p:spPr bwMode="auto">
                  <a:xfrm>
                    <a:off x="4163" y="1876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816" name="Oval 384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4205" y="1806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817" name="Group 385"/>
                <p:cNvGrpSpPr>
                  <a:grpSpLocks/>
                </p:cNvGrpSpPr>
                <p:nvPr/>
              </p:nvGrpSpPr>
              <p:grpSpPr bwMode="auto">
                <a:xfrm>
                  <a:off x="3216" y="1680"/>
                  <a:ext cx="1397" cy="188"/>
                  <a:chOff x="3216" y="1680"/>
                  <a:chExt cx="1397" cy="188"/>
                </a:xfrm>
              </p:grpSpPr>
              <p:sp>
                <p:nvSpPr>
                  <p:cNvPr id="18818" name="Line 386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1680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19" name="Line 387"/>
                  <p:cNvSpPr>
                    <a:spLocks noChangeShapeType="1"/>
                  </p:cNvSpPr>
                  <p:nvPr/>
                </p:nvSpPr>
                <p:spPr bwMode="auto">
                  <a:xfrm>
                    <a:off x="4379" y="1682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20" name="Oval 388"/>
                  <p:cNvSpPr>
                    <a:spLocks noChangeArrowheads="1"/>
                  </p:cNvSpPr>
                  <p:nvPr/>
                </p:nvSpPr>
                <p:spPr bwMode="auto">
                  <a:xfrm>
                    <a:off x="4454" y="1780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821" name="Oval 389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4496" y="1710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822" name="Group 390"/>
                <p:cNvGrpSpPr>
                  <a:grpSpLocks/>
                </p:cNvGrpSpPr>
                <p:nvPr/>
              </p:nvGrpSpPr>
              <p:grpSpPr bwMode="auto">
                <a:xfrm>
                  <a:off x="3507" y="1584"/>
                  <a:ext cx="1397" cy="188"/>
                  <a:chOff x="3507" y="1584"/>
                  <a:chExt cx="1397" cy="188"/>
                </a:xfrm>
              </p:grpSpPr>
              <p:sp>
                <p:nvSpPr>
                  <p:cNvPr id="18823" name="Line 391"/>
                  <p:cNvSpPr>
                    <a:spLocks noChangeShapeType="1"/>
                  </p:cNvSpPr>
                  <p:nvPr/>
                </p:nvSpPr>
                <p:spPr bwMode="auto">
                  <a:xfrm>
                    <a:off x="3507" y="1584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24" name="Line 392"/>
                  <p:cNvSpPr>
                    <a:spLocks noChangeShapeType="1"/>
                  </p:cNvSpPr>
                  <p:nvPr/>
                </p:nvSpPr>
                <p:spPr bwMode="auto">
                  <a:xfrm>
                    <a:off x="4670" y="1586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25" name="Oval 393"/>
                  <p:cNvSpPr>
                    <a:spLocks noChangeArrowheads="1"/>
                  </p:cNvSpPr>
                  <p:nvPr/>
                </p:nvSpPr>
                <p:spPr bwMode="auto">
                  <a:xfrm>
                    <a:off x="4744" y="1684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826" name="Oval 394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4787" y="1614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827" name="Group 395"/>
              <p:cNvGrpSpPr>
                <a:grpSpLocks/>
              </p:cNvGrpSpPr>
              <p:nvPr/>
            </p:nvGrpSpPr>
            <p:grpSpPr bwMode="auto">
              <a:xfrm>
                <a:off x="796" y="1632"/>
                <a:ext cx="2636" cy="572"/>
                <a:chOff x="796" y="1632"/>
                <a:chExt cx="2636" cy="572"/>
              </a:xfrm>
            </p:grpSpPr>
            <p:grpSp>
              <p:nvGrpSpPr>
                <p:cNvPr id="18828" name="Group 396"/>
                <p:cNvGrpSpPr>
                  <a:grpSpLocks/>
                </p:cNvGrpSpPr>
                <p:nvPr/>
              </p:nvGrpSpPr>
              <p:grpSpPr bwMode="auto">
                <a:xfrm>
                  <a:off x="2033" y="2016"/>
                  <a:ext cx="1399" cy="188"/>
                  <a:chOff x="2033" y="2016"/>
                  <a:chExt cx="1399" cy="188"/>
                </a:xfrm>
              </p:grpSpPr>
              <p:sp>
                <p:nvSpPr>
                  <p:cNvPr id="18829" name="Line 3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70" y="2016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30" name="Line 3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25" y="2018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31" name="Oval 399"/>
                  <p:cNvSpPr>
                    <a:spLocks noChangeArrowheads="1"/>
                  </p:cNvSpPr>
                  <p:nvPr/>
                </p:nvSpPr>
                <p:spPr bwMode="auto">
                  <a:xfrm>
                    <a:off x="2127" y="2116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832" name="Oval 400"/>
                  <p:cNvSpPr>
                    <a:spLocks noChangeArrowheads="1"/>
                  </p:cNvSpPr>
                  <p:nvPr/>
                </p:nvSpPr>
                <p:spPr bwMode="auto">
                  <a:xfrm rot="14220000">
                    <a:off x="2039" y="2046"/>
                    <a:ext cx="111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833" name="Group 401"/>
                <p:cNvGrpSpPr>
                  <a:grpSpLocks/>
                </p:cNvGrpSpPr>
                <p:nvPr/>
              </p:nvGrpSpPr>
              <p:grpSpPr bwMode="auto">
                <a:xfrm>
                  <a:off x="1669" y="1920"/>
                  <a:ext cx="1399" cy="188"/>
                  <a:chOff x="1669" y="1920"/>
                  <a:chExt cx="1399" cy="188"/>
                </a:xfrm>
              </p:grpSpPr>
              <p:sp>
                <p:nvSpPr>
                  <p:cNvPr id="18834" name="Line 4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08" y="1920"/>
                    <a:ext cx="1160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35" name="Line 4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61" y="1922"/>
                    <a:ext cx="145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36" name="Oval 404"/>
                  <p:cNvSpPr>
                    <a:spLocks noChangeArrowheads="1"/>
                  </p:cNvSpPr>
                  <p:nvPr/>
                </p:nvSpPr>
                <p:spPr bwMode="auto">
                  <a:xfrm>
                    <a:off x="1763" y="2020"/>
                    <a:ext cx="66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837" name="Oval 405"/>
                  <p:cNvSpPr>
                    <a:spLocks noChangeArrowheads="1"/>
                  </p:cNvSpPr>
                  <p:nvPr/>
                </p:nvSpPr>
                <p:spPr bwMode="auto">
                  <a:xfrm rot="14220000">
                    <a:off x="1675" y="1950"/>
                    <a:ext cx="111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838" name="Group 406"/>
                <p:cNvGrpSpPr>
                  <a:grpSpLocks/>
                </p:cNvGrpSpPr>
                <p:nvPr/>
              </p:nvGrpSpPr>
              <p:grpSpPr bwMode="auto">
                <a:xfrm>
                  <a:off x="1378" y="1824"/>
                  <a:ext cx="1400" cy="188"/>
                  <a:chOff x="1378" y="1824"/>
                  <a:chExt cx="1400" cy="188"/>
                </a:xfrm>
              </p:grpSpPr>
              <p:sp>
                <p:nvSpPr>
                  <p:cNvPr id="18839" name="Line 4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16" y="1824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40" name="Line 4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1" y="1826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41" name="Oval 409"/>
                  <p:cNvSpPr>
                    <a:spLocks noChangeArrowheads="1"/>
                  </p:cNvSpPr>
                  <p:nvPr/>
                </p:nvSpPr>
                <p:spPr bwMode="auto">
                  <a:xfrm>
                    <a:off x="1473" y="1924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842" name="Oval 410"/>
                  <p:cNvSpPr>
                    <a:spLocks noChangeArrowheads="1"/>
                  </p:cNvSpPr>
                  <p:nvPr/>
                </p:nvSpPr>
                <p:spPr bwMode="auto">
                  <a:xfrm rot="14220000">
                    <a:off x="1385" y="1854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843" name="Group 411"/>
                <p:cNvGrpSpPr>
                  <a:grpSpLocks/>
                </p:cNvGrpSpPr>
                <p:nvPr/>
              </p:nvGrpSpPr>
              <p:grpSpPr bwMode="auto">
                <a:xfrm>
                  <a:off x="1088" y="1728"/>
                  <a:ext cx="1398" cy="188"/>
                  <a:chOff x="1088" y="1728"/>
                  <a:chExt cx="1398" cy="188"/>
                </a:xfrm>
              </p:grpSpPr>
              <p:sp>
                <p:nvSpPr>
                  <p:cNvPr id="18844" name="Line 4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25" y="1728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45" name="Line 4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80" y="1730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46" name="Oval 414"/>
                  <p:cNvSpPr>
                    <a:spLocks noChangeArrowheads="1"/>
                  </p:cNvSpPr>
                  <p:nvPr/>
                </p:nvSpPr>
                <p:spPr bwMode="auto">
                  <a:xfrm>
                    <a:off x="1182" y="1828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847" name="Oval 415"/>
                  <p:cNvSpPr>
                    <a:spLocks noChangeArrowheads="1"/>
                  </p:cNvSpPr>
                  <p:nvPr/>
                </p:nvSpPr>
                <p:spPr bwMode="auto">
                  <a:xfrm rot="14220000">
                    <a:off x="1095" y="1758"/>
                    <a:ext cx="109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848" name="Group 416"/>
                <p:cNvGrpSpPr>
                  <a:grpSpLocks/>
                </p:cNvGrpSpPr>
                <p:nvPr/>
              </p:nvGrpSpPr>
              <p:grpSpPr bwMode="auto">
                <a:xfrm>
                  <a:off x="796" y="1632"/>
                  <a:ext cx="1399" cy="188"/>
                  <a:chOff x="796" y="1632"/>
                  <a:chExt cx="1399" cy="188"/>
                </a:xfrm>
              </p:grpSpPr>
              <p:sp>
                <p:nvSpPr>
                  <p:cNvPr id="18849" name="Line 4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34" y="1632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50" name="Line 4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9" y="1634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51" name="Oval 419"/>
                  <p:cNvSpPr>
                    <a:spLocks noChangeArrowheads="1"/>
                  </p:cNvSpPr>
                  <p:nvPr/>
                </p:nvSpPr>
                <p:spPr bwMode="auto">
                  <a:xfrm>
                    <a:off x="891" y="1732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852" name="Oval 420"/>
                  <p:cNvSpPr>
                    <a:spLocks noChangeArrowheads="1"/>
                  </p:cNvSpPr>
                  <p:nvPr/>
                </p:nvSpPr>
                <p:spPr bwMode="auto">
                  <a:xfrm rot="14220000">
                    <a:off x="803" y="1662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8853" name="Rectangle 421"/>
            <p:cNvSpPr>
              <a:spLocks noChangeArrowheads="1"/>
            </p:cNvSpPr>
            <p:nvPr/>
          </p:nvSpPr>
          <p:spPr bwMode="auto">
            <a:xfrm>
              <a:off x="2304" y="1096"/>
              <a:ext cx="816" cy="5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854" name="Text Box 422"/>
          <p:cNvSpPr txBox="1">
            <a:spLocks noChangeArrowheads="1"/>
          </p:cNvSpPr>
          <p:nvPr/>
        </p:nvSpPr>
        <p:spPr bwMode="auto">
          <a:xfrm>
            <a:off x="1187450" y="549275"/>
            <a:ext cx="68405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>
                <a:latin typeface="Times New Roman" pitchFamily="18" charset="0"/>
              </a:rPr>
              <a:t>Hosszváltozás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18855" name="Text Box 423"/>
          <p:cNvSpPr txBox="1">
            <a:spLocks noChangeArrowheads="1"/>
          </p:cNvSpPr>
          <p:nvPr/>
        </p:nvSpPr>
        <p:spPr bwMode="auto">
          <a:xfrm>
            <a:off x="1258888" y="1484313"/>
            <a:ext cx="4176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Rövidülés</a:t>
            </a:r>
            <a:endParaRPr lang="en-US" sz="2400" b="1">
              <a:latin typeface="Times New Roman" pitchFamily="18" charset="0"/>
            </a:endParaRPr>
          </a:p>
        </p:txBody>
      </p:sp>
      <p:grpSp>
        <p:nvGrpSpPr>
          <p:cNvPr id="18856" name="Group 424"/>
          <p:cNvGrpSpPr>
            <a:grpSpLocks/>
          </p:cNvGrpSpPr>
          <p:nvPr/>
        </p:nvGrpSpPr>
        <p:grpSpPr bwMode="auto">
          <a:xfrm>
            <a:off x="1476375" y="3860800"/>
            <a:ext cx="5759450" cy="746125"/>
            <a:chOff x="930" y="2432"/>
            <a:chExt cx="3628" cy="470"/>
          </a:xfrm>
        </p:grpSpPr>
        <p:sp>
          <p:nvSpPr>
            <p:cNvPr id="18857" name="Line 425"/>
            <p:cNvSpPr>
              <a:spLocks noChangeShapeType="1"/>
            </p:cNvSpPr>
            <p:nvPr/>
          </p:nvSpPr>
          <p:spPr bwMode="auto">
            <a:xfrm>
              <a:off x="930" y="2432"/>
              <a:ext cx="36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858" name="Text Box 426"/>
            <p:cNvSpPr txBox="1">
              <a:spLocks noChangeArrowheads="1"/>
            </p:cNvSpPr>
            <p:nvPr/>
          </p:nvSpPr>
          <p:spPr bwMode="auto">
            <a:xfrm>
              <a:off x="2109" y="2614"/>
              <a:ext cx="145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2400">
                  <a:latin typeface="Times New Roman" pitchFamily="18" charset="0"/>
                </a:rPr>
                <a:t>2.0-2.2 </a:t>
              </a:r>
              <a:r>
                <a:rPr lang="el-GR" sz="2400"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hu-HU" sz="2400">
                  <a:latin typeface="Times New Roman" pitchFamily="18" charset="0"/>
                </a:rPr>
                <a:t>m</a:t>
              </a:r>
              <a:endParaRPr lang="en-US" sz="2400">
                <a:latin typeface="Times New Roman" pitchFamily="18" charset="0"/>
              </a:endParaRPr>
            </a:p>
          </p:txBody>
        </p:sp>
      </p:grpSp>
      <p:grpSp>
        <p:nvGrpSpPr>
          <p:cNvPr id="18859" name="Group 427"/>
          <p:cNvGrpSpPr>
            <a:grpSpLocks/>
          </p:cNvGrpSpPr>
          <p:nvPr/>
        </p:nvGrpSpPr>
        <p:grpSpPr bwMode="auto">
          <a:xfrm>
            <a:off x="2195513" y="4005263"/>
            <a:ext cx="4464050" cy="1033462"/>
            <a:chOff x="1383" y="2523"/>
            <a:chExt cx="2676" cy="651"/>
          </a:xfrm>
        </p:grpSpPr>
        <p:sp>
          <p:nvSpPr>
            <p:cNvPr id="18860" name="Line 428"/>
            <p:cNvSpPr>
              <a:spLocks noChangeShapeType="1"/>
            </p:cNvSpPr>
            <p:nvPr/>
          </p:nvSpPr>
          <p:spPr bwMode="auto">
            <a:xfrm>
              <a:off x="1383" y="2523"/>
              <a:ext cx="26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861" name="Text Box 429"/>
            <p:cNvSpPr txBox="1">
              <a:spLocks noChangeArrowheads="1"/>
            </p:cNvSpPr>
            <p:nvPr/>
          </p:nvSpPr>
          <p:spPr bwMode="auto">
            <a:xfrm>
              <a:off x="2381" y="2886"/>
              <a:ext cx="9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2400">
                  <a:latin typeface="Times New Roman" pitchFamily="18" charset="0"/>
                </a:rPr>
                <a:t>1.6-1.7 </a:t>
              </a:r>
              <a:r>
                <a:rPr lang="el-GR" sz="2400"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hu-HU" sz="2400">
                  <a:latin typeface="Times New Roman" pitchFamily="18" charset="0"/>
                </a:rPr>
                <a:t>m</a:t>
              </a:r>
              <a:endParaRPr lang="en-US" sz="2400">
                <a:latin typeface="Times New Roman" pitchFamily="18" charset="0"/>
              </a:endParaRPr>
            </a:p>
          </p:txBody>
        </p:sp>
      </p:grpSp>
      <p:sp>
        <p:nvSpPr>
          <p:cNvPr id="18862" name="Text Box 430"/>
          <p:cNvSpPr txBox="1">
            <a:spLocks noChangeArrowheads="1"/>
          </p:cNvSpPr>
          <p:nvPr/>
        </p:nvSpPr>
        <p:spPr bwMode="auto">
          <a:xfrm>
            <a:off x="1247373" y="1068388"/>
            <a:ext cx="4176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 dirty="0">
                <a:latin typeface="Times New Roman" pitchFamily="18" charset="0"/>
              </a:rPr>
              <a:t>Nyugalmi hossz</a:t>
            </a:r>
            <a:endParaRPr lang="en-US" sz="24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3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8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8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8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8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8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-0.07882 -3.7037E-6 " pathEditMode="relative" ptsTypes="AA">
                                      <p:cBhvr>
                                        <p:cTn id="30" dur="2000" fill="hold"/>
                                        <p:tgtEl>
                                          <p:spTgt spid="185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3.7037E-6 L 0.07882 -3.7037E-6 " pathEditMode="relative" ptsTypes="AA">
                                      <p:cBhvr>
                                        <p:cTn id="32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55" grpId="0"/>
      <p:bldP spid="18862" grpId="0"/>
      <p:bldP spid="1886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4787900" y="2509838"/>
            <a:ext cx="2590800" cy="990600"/>
            <a:chOff x="2928" y="816"/>
            <a:chExt cx="1632" cy="624"/>
          </a:xfrm>
        </p:grpSpPr>
        <p:grpSp>
          <p:nvGrpSpPr>
            <p:cNvPr id="19459" name="Group 3"/>
            <p:cNvGrpSpPr>
              <a:grpSpLocks/>
            </p:cNvGrpSpPr>
            <p:nvPr/>
          </p:nvGrpSpPr>
          <p:grpSpPr bwMode="auto">
            <a:xfrm>
              <a:off x="2928" y="816"/>
              <a:ext cx="1632" cy="144"/>
              <a:chOff x="240" y="2736"/>
              <a:chExt cx="5280" cy="442"/>
            </a:xfrm>
          </p:grpSpPr>
          <p:grpSp>
            <p:nvGrpSpPr>
              <p:cNvPr id="19460" name="Group 4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19461" name="Group 5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9462" name="Oval 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63" name="Oval 7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64" name="Oval 8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65" name="Oval 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466" name="Oval 10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67" name="Oval 11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468" name="Group 12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9469" name="Oval 13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70" name="Oval 14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71" name="Oval 15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72" name="Oval 16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473" name="Group 17"/>
              <p:cNvGrpSpPr>
                <a:grpSpLocks/>
              </p:cNvGrpSpPr>
              <p:nvPr/>
            </p:nvGrpSpPr>
            <p:grpSpPr bwMode="auto">
              <a:xfrm>
                <a:off x="240" y="2784"/>
                <a:ext cx="5184" cy="384"/>
                <a:chOff x="240" y="2592"/>
                <a:chExt cx="5184" cy="384"/>
              </a:xfrm>
            </p:grpSpPr>
            <p:sp>
              <p:nvSpPr>
                <p:cNvPr id="19474" name="Oval 18"/>
                <p:cNvSpPr>
                  <a:spLocks noChangeArrowheads="1"/>
                </p:cNvSpPr>
                <p:nvPr/>
              </p:nvSpPr>
              <p:spPr bwMode="auto">
                <a:xfrm>
                  <a:off x="24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75" name="Oval 19"/>
                <p:cNvSpPr>
                  <a:spLocks noChangeArrowheads="1"/>
                </p:cNvSpPr>
                <p:nvPr/>
              </p:nvSpPr>
              <p:spPr bwMode="auto">
                <a:xfrm>
                  <a:off x="43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9476" name="Group 20"/>
                <p:cNvGrpSpPr>
                  <a:grpSpLocks/>
                </p:cNvGrpSpPr>
                <p:nvPr/>
              </p:nvGrpSpPr>
              <p:grpSpPr bwMode="auto">
                <a:xfrm>
                  <a:off x="624" y="2592"/>
                  <a:ext cx="4800" cy="384"/>
                  <a:chOff x="336" y="2592"/>
                  <a:chExt cx="4800" cy="384"/>
                </a:xfrm>
              </p:grpSpPr>
              <p:sp>
                <p:nvSpPr>
                  <p:cNvPr id="19477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78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79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80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81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82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83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84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85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86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87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88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89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90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91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92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93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94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95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96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4752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97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98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99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00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01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33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502" name="Group 46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9503" name="Oval 47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04" name="Oval 48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05" name="Oval 49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06" name="Oval 50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07" name="Oval 51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08" name="Oval 52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09" name="Oval 53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0" name="Oval 54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511" name="Group 55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9512" name="Oval 56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3" name="Oval 57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4" name="Oval 58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5" name="Oval 59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6" name="Oval 60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7" name="Oval 61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8" name="Oval 62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9" name="Oval 63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0" name="Oval 64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521" name="Group 65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9522" name="Freeform 66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3" name="Freeform 67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4" name="Freeform 68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5" name="Freeform 69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6" name="Oval 7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7" name="Oval 7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8" name="Oval 7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9" name="Oval 7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30" name="Oval 7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31" name="Oval 7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32" name="Oval 7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33" name="Oval 7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34" name="Oval 7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35" name="Oval 7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9536" name="Group 80"/>
            <p:cNvGrpSpPr>
              <a:grpSpLocks/>
            </p:cNvGrpSpPr>
            <p:nvPr/>
          </p:nvGrpSpPr>
          <p:grpSpPr bwMode="auto">
            <a:xfrm>
              <a:off x="2928" y="1296"/>
              <a:ext cx="1632" cy="144"/>
              <a:chOff x="240" y="2736"/>
              <a:chExt cx="5280" cy="442"/>
            </a:xfrm>
          </p:grpSpPr>
          <p:grpSp>
            <p:nvGrpSpPr>
              <p:cNvPr id="19537" name="Group 81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19538" name="Group 82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9539" name="Oval 8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40" name="Oval 8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41" name="Oval 85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42" name="Oval 8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543" name="Oval 87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44" name="Oval 88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545" name="Group 89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9546" name="Oval 90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47" name="Oval 91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48" name="Oval 92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49" name="Oval 93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550" name="Group 94"/>
              <p:cNvGrpSpPr>
                <a:grpSpLocks/>
              </p:cNvGrpSpPr>
              <p:nvPr/>
            </p:nvGrpSpPr>
            <p:grpSpPr bwMode="auto">
              <a:xfrm>
                <a:off x="240" y="2784"/>
                <a:ext cx="5184" cy="384"/>
                <a:chOff x="240" y="2592"/>
                <a:chExt cx="5184" cy="384"/>
              </a:xfrm>
            </p:grpSpPr>
            <p:sp>
              <p:nvSpPr>
                <p:cNvPr id="19551" name="Oval 95"/>
                <p:cNvSpPr>
                  <a:spLocks noChangeArrowheads="1"/>
                </p:cNvSpPr>
                <p:nvPr/>
              </p:nvSpPr>
              <p:spPr bwMode="auto">
                <a:xfrm>
                  <a:off x="24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52" name="Oval 96"/>
                <p:cNvSpPr>
                  <a:spLocks noChangeArrowheads="1"/>
                </p:cNvSpPr>
                <p:nvPr/>
              </p:nvSpPr>
              <p:spPr bwMode="auto">
                <a:xfrm>
                  <a:off x="43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9553" name="Group 97"/>
                <p:cNvGrpSpPr>
                  <a:grpSpLocks/>
                </p:cNvGrpSpPr>
                <p:nvPr/>
              </p:nvGrpSpPr>
              <p:grpSpPr bwMode="auto">
                <a:xfrm>
                  <a:off x="624" y="2592"/>
                  <a:ext cx="4800" cy="384"/>
                  <a:chOff x="336" y="2592"/>
                  <a:chExt cx="4800" cy="384"/>
                </a:xfrm>
              </p:grpSpPr>
              <p:sp>
                <p:nvSpPr>
                  <p:cNvPr id="19554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55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56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57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58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5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60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61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62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63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64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65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66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67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68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69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70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71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72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73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4752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74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75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76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77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78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33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579" name="Group 123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9580" name="Oval 124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81" name="Oval 125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82" name="Oval 126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83" name="Oval 127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84" name="Oval 128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85" name="Oval 129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86" name="Oval 130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87" name="Oval 131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588" name="Group 132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9589" name="Oval 133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90" name="Oval 134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91" name="Oval 135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92" name="Oval 136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93" name="Oval 137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94" name="Oval 138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95" name="Oval 139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96" name="Oval 140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97" name="Oval 141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598" name="Group 142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9599" name="Freeform 143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00" name="Freeform 144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01" name="Freeform 145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02" name="Freeform 146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03" name="Oval 14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04" name="Oval 14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05" name="Oval 14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06" name="Oval 15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07" name="Oval 15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08" name="Oval 15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09" name="Oval 15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10" name="Oval 15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11" name="Oval 15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12" name="Oval 15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9613" name="Line 157"/>
            <p:cNvSpPr>
              <a:spLocks noChangeShapeType="1"/>
            </p:cNvSpPr>
            <p:nvPr/>
          </p:nvSpPr>
          <p:spPr bwMode="auto">
            <a:xfrm>
              <a:off x="4560" y="816"/>
              <a:ext cx="0" cy="624"/>
            </a:xfrm>
            <a:prstGeom prst="line">
              <a:avLst/>
            </a:prstGeom>
            <a:noFill/>
            <a:ln w="76200">
              <a:pattFill prst="pct75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614" name="Group 158"/>
          <p:cNvGrpSpPr>
            <a:grpSpLocks/>
          </p:cNvGrpSpPr>
          <p:nvPr/>
        </p:nvGrpSpPr>
        <p:grpSpPr bwMode="auto">
          <a:xfrm>
            <a:off x="1765300" y="2509838"/>
            <a:ext cx="2590800" cy="990600"/>
            <a:chOff x="912" y="816"/>
            <a:chExt cx="1632" cy="624"/>
          </a:xfrm>
        </p:grpSpPr>
        <p:grpSp>
          <p:nvGrpSpPr>
            <p:cNvPr id="19615" name="Group 159"/>
            <p:cNvGrpSpPr>
              <a:grpSpLocks/>
            </p:cNvGrpSpPr>
            <p:nvPr/>
          </p:nvGrpSpPr>
          <p:grpSpPr bwMode="auto">
            <a:xfrm>
              <a:off x="912" y="816"/>
              <a:ext cx="1632" cy="144"/>
              <a:chOff x="240" y="2736"/>
              <a:chExt cx="5280" cy="442"/>
            </a:xfrm>
          </p:grpSpPr>
          <p:grpSp>
            <p:nvGrpSpPr>
              <p:cNvPr id="19616" name="Group 160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19617" name="Group 161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9618" name="Oval 16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19" name="Oval 16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20" name="Oval 16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21" name="Oval 165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622" name="Oval 166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23" name="Oval 167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624" name="Group 168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9625" name="Oval 169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26" name="Oval 170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27" name="Oval 171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28" name="Oval 172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629" name="Group 173"/>
              <p:cNvGrpSpPr>
                <a:grpSpLocks/>
              </p:cNvGrpSpPr>
              <p:nvPr/>
            </p:nvGrpSpPr>
            <p:grpSpPr bwMode="auto">
              <a:xfrm>
                <a:off x="240" y="2784"/>
                <a:ext cx="5184" cy="384"/>
                <a:chOff x="240" y="2592"/>
                <a:chExt cx="5184" cy="384"/>
              </a:xfrm>
            </p:grpSpPr>
            <p:sp>
              <p:nvSpPr>
                <p:cNvPr id="19630" name="Oval 174"/>
                <p:cNvSpPr>
                  <a:spLocks noChangeArrowheads="1"/>
                </p:cNvSpPr>
                <p:nvPr/>
              </p:nvSpPr>
              <p:spPr bwMode="auto">
                <a:xfrm>
                  <a:off x="24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31" name="Oval 175"/>
                <p:cNvSpPr>
                  <a:spLocks noChangeArrowheads="1"/>
                </p:cNvSpPr>
                <p:nvPr/>
              </p:nvSpPr>
              <p:spPr bwMode="auto">
                <a:xfrm>
                  <a:off x="43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9632" name="Group 176"/>
                <p:cNvGrpSpPr>
                  <a:grpSpLocks/>
                </p:cNvGrpSpPr>
                <p:nvPr/>
              </p:nvGrpSpPr>
              <p:grpSpPr bwMode="auto">
                <a:xfrm>
                  <a:off x="624" y="2592"/>
                  <a:ext cx="4800" cy="384"/>
                  <a:chOff x="336" y="2592"/>
                  <a:chExt cx="4800" cy="384"/>
                </a:xfrm>
              </p:grpSpPr>
              <p:sp>
                <p:nvSpPr>
                  <p:cNvPr id="19633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34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35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36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37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38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39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40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41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42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43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44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45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46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47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48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49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50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51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52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4752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53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54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55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56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57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33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658" name="Group 202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9659" name="Oval 203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60" name="Oval 204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61" name="Oval 205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62" name="Oval 206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63" name="Oval 207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64" name="Oval 208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65" name="Oval 209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66" name="Oval 210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667" name="Group 211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9668" name="Oval 212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69" name="Oval 213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70" name="Oval 214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71" name="Oval 215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72" name="Oval 216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73" name="Oval 217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74" name="Oval 218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75" name="Oval 219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76" name="Oval 220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677" name="Group 221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9678" name="Freeform 222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79" name="Freeform 223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80" name="Freeform 224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81" name="Freeform 225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82" name="Oval 22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83" name="Oval 22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84" name="Oval 22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85" name="Oval 22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86" name="Oval 23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87" name="Oval 23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88" name="Oval 23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89" name="Oval 23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90" name="Oval 23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91" name="Oval 23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9692" name="Group 236"/>
            <p:cNvGrpSpPr>
              <a:grpSpLocks/>
            </p:cNvGrpSpPr>
            <p:nvPr/>
          </p:nvGrpSpPr>
          <p:grpSpPr bwMode="auto">
            <a:xfrm>
              <a:off x="912" y="1296"/>
              <a:ext cx="1632" cy="144"/>
              <a:chOff x="240" y="2736"/>
              <a:chExt cx="5280" cy="442"/>
            </a:xfrm>
          </p:grpSpPr>
          <p:grpSp>
            <p:nvGrpSpPr>
              <p:cNvPr id="19693" name="Group 237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19694" name="Group 238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9695" name="Oval 23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96" name="Oval 240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97" name="Oval 241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98" name="Oval 24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699" name="Oval 243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00" name="Oval 244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701" name="Group 245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9702" name="Oval 246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03" name="Oval 247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04" name="Oval 248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05" name="Oval 249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706" name="Group 250"/>
              <p:cNvGrpSpPr>
                <a:grpSpLocks/>
              </p:cNvGrpSpPr>
              <p:nvPr/>
            </p:nvGrpSpPr>
            <p:grpSpPr bwMode="auto">
              <a:xfrm>
                <a:off x="240" y="2784"/>
                <a:ext cx="5184" cy="384"/>
                <a:chOff x="240" y="2592"/>
                <a:chExt cx="5184" cy="384"/>
              </a:xfrm>
            </p:grpSpPr>
            <p:sp>
              <p:nvSpPr>
                <p:cNvPr id="19707" name="Oval 251"/>
                <p:cNvSpPr>
                  <a:spLocks noChangeArrowheads="1"/>
                </p:cNvSpPr>
                <p:nvPr/>
              </p:nvSpPr>
              <p:spPr bwMode="auto">
                <a:xfrm>
                  <a:off x="24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08" name="Oval 252"/>
                <p:cNvSpPr>
                  <a:spLocks noChangeArrowheads="1"/>
                </p:cNvSpPr>
                <p:nvPr/>
              </p:nvSpPr>
              <p:spPr bwMode="auto">
                <a:xfrm>
                  <a:off x="43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9709" name="Group 253"/>
                <p:cNvGrpSpPr>
                  <a:grpSpLocks/>
                </p:cNvGrpSpPr>
                <p:nvPr/>
              </p:nvGrpSpPr>
              <p:grpSpPr bwMode="auto">
                <a:xfrm>
                  <a:off x="624" y="2592"/>
                  <a:ext cx="4800" cy="384"/>
                  <a:chOff x="336" y="2592"/>
                  <a:chExt cx="4800" cy="384"/>
                </a:xfrm>
              </p:grpSpPr>
              <p:sp>
                <p:nvSpPr>
                  <p:cNvPr id="19710" name="Oval 254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11" name="Oval 25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12" name="Oval 256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13" name="Oval 25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14" name="Oval 258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15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16" name="Oval 260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17" name="Oval 261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18" name="Oval 262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19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20" name="Oval 264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21" name="Oval 265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22" name="Oval 266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23" name="Oval 267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24" name="Oval 268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25" name="Oval 269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26" name="Oval 270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27" name="Oval 271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28" name="Oval 272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29" name="Oval 273"/>
                  <p:cNvSpPr>
                    <a:spLocks noChangeArrowheads="1"/>
                  </p:cNvSpPr>
                  <p:nvPr/>
                </p:nvSpPr>
                <p:spPr bwMode="auto">
                  <a:xfrm>
                    <a:off x="4752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30" name="Oval 274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31" name="Oval 275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32" name="Oval 276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33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34" name="Oval 278"/>
                  <p:cNvSpPr>
                    <a:spLocks noChangeArrowheads="1"/>
                  </p:cNvSpPr>
                  <p:nvPr/>
                </p:nvSpPr>
                <p:spPr bwMode="auto">
                  <a:xfrm>
                    <a:off x="33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735" name="Group 279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9736" name="Oval 280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37" name="Oval 281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38" name="Oval 282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39" name="Oval 283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40" name="Oval 284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41" name="Oval 285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42" name="Oval 286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43" name="Oval 287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744" name="Group 288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9745" name="Oval 289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46" name="Oval 290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47" name="Oval 291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48" name="Oval 292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49" name="Oval 293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50" name="Oval 294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51" name="Oval 295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52" name="Oval 296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53" name="Oval 297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754" name="Group 298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9755" name="Freeform 299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56" name="Freeform 300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57" name="Freeform 301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58" name="Freeform 302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59" name="Oval 30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60" name="Oval 30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61" name="Oval 30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62" name="Oval 30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63" name="Oval 30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64" name="Oval 30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65" name="Oval 30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66" name="Oval 31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67" name="Oval 31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68" name="Oval 31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9769" name="Line 313"/>
            <p:cNvSpPr>
              <a:spLocks noChangeShapeType="1"/>
            </p:cNvSpPr>
            <p:nvPr/>
          </p:nvSpPr>
          <p:spPr bwMode="auto">
            <a:xfrm>
              <a:off x="912" y="816"/>
              <a:ext cx="0" cy="624"/>
            </a:xfrm>
            <a:prstGeom prst="line">
              <a:avLst/>
            </a:prstGeom>
            <a:noFill/>
            <a:ln w="76200">
              <a:pattFill prst="pct75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770" name="Group 314"/>
          <p:cNvGrpSpPr>
            <a:grpSpLocks/>
          </p:cNvGrpSpPr>
          <p:nvPr/>
        </p:nvGrpSpPr>
        <p:grpSpPr bwMode="auto">
          <a:xfrm>
            <a:off x="2555875" y="2755900"/>
            <a:ext cx="3887788" cy="457200"/>
            <a:chOff x="1372" y="976"/>
            <a:chExt cx="2660" cy="288"/>
          </a:xfrm>
        </p:grpSpPr>
        <p:grpSp>
          <p:nvGrpSpPr>
            <p:cNvPr id="19771" name="Group 315"/>
            <p:cNvGrpSpPr>
              <a:grpSpLocks/>
            </p:cNvGrpSpPr>
            <p:nvPr/>
          </p:nvGrpSpPr>
          <p:grpSpPr bwMode="auto">
            <a:xfrm>
              <a:off x="1372" y="976"/>
              <a:ext cx="2660" cy="288"/>
              <a:chOff x="796" y="964"/>
              <a:chExt cx="4108" cy="1240"/>
            </a:xfrm>
          </p:grpSpPr>
          <p:grpSp>
            <p:nvGrpSpPr>
              <p:cNvPr id="19772" name="Group 316"/>
              <p:cNvGrpSpPr>
                <a:grpSpLocks/>
              </p:cNvGrpSpPr>
              <p:nvPr/>
            </p:nvGrpSpPr>
            <p:grpSpPr bwMode="auto">
              <a:xfrm>
                <a:off x="796" y="964"/>
                <a:ext cx="4108" cy="620"/>
                <a:chOff x="796" y="964"/>
                <a:chExt cx="4108" cy="620"/>
              </a:xfrm>
            </p:grpSpPr>
            <p:grpSp>
              <p:nvGrpSpPr>
                <p:cNvPr id="19773" name="Group 317"/>
                <p:cNvGrpSpPr>
                  <a:grpSpLocks/>
                </p:cNvGrpSpPr>
                <p:nvPr/>
              </p:nvGrpSpPr>
              <p:grpSpPr bwMode="auto">
                <a:xfrm>
                  <a:off x="2270" y="964"/>
                  <a:ext cx="2634" cy="572"/>
                  <a:chOff x="2270" y="964"/>
                  <a:chExt cx="2634" cy="572"/>
                </a:xfrm>
              </p:grpSpPr>
              <p:grpSp>
                <p:nvGrpSpPr>
                  <p:cNvPr id="19774" name="Group 318"/>
                  <p:cNvGrpSpPr>
                    <a:grpSpLocks/>
                  </p:cNvGrpSpPr>
                  <p:nvPr/>
                </p:nvGrpSpPr>
                <p:grpSpPr bwMode="auto">
                  <a:xfrm>
                    <a:off x="2270" y="964"/>
                    <a:ext cx="1398" cy="188"/>
                    <a:chOff x="2270" y="964"/>
                    <a:chExt cx="1398" cy="188"/>
                  </a:xfrm>
                </p:grpSpPr>
                <p:sp>
                  <p:nvSpPr>
                    <p:cNvPr id="19775" name="Line 3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0" y="1152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76" name="Line 3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33" y="1009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77" name="Oval 3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9" y="964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78" name="Oval 322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3550" y="998"/>
                      <a:ext cx="111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779" name="Group 323"/>
                  <p:cNvGrpSpPr>
                    <a:grpSpLocks/>
                  </p:cNvGrpSpPr>
                  <p:nvPr/>
                </p:nvGrpSpPr>
                <p:grpSpPr bwMode="auto">
                  <a:xfrm>
                    <a:off x="2635" y="1060"/>
                    <a:ext cx="1397" cy="188"/>
                    <a:chOff x="2635" y="1060"/>
                    <a:chExt cx="1397" cy="188"/>
                  </a:xfrm>
                </p:grpSpPr>
                <p:sp>
                  <p:nvSpPr>
                    <p:cNvPr id="19780" name="Line 3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35" y="1248"/>
                      <a:ext cx="1159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81" name="Line 3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95" y="1105"/>
                      <a:ext cx="145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82" name="Oval 3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1" y="1060"/>
                      <a:ext cx="66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83" name="Oval 327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3915" y="1094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784" name="Group 328"/>
                  <p:cNvGrpSpPr>
                    <a:grpSpLocks/>
                  </p:cNvGrpSpPr>
                  <p:nvPr/>
                </p:nvGrpSpPr>
                <p:grpSpPr bwMode="auto">
                  <a:xfrm>
                    <a:off x="2924" y="1156"/>
                    <a:ext cx="1398" cy="188"/>
                    <a:chOff x="2924" y="1156"/>
                    <a:chExt cx="1398" cy="188"/>
                  </a:xfrm>
                </p:grpSpPr>
                <p:sp>
                  <p:nvSpPr>
                    <p:cNvPr id="19785" name="Line 3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24" y="1344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86" name="Line 3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87" y="1201"/>
                      <a:ext cx="144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87" name="Oval 3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3" y="1156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88" name="Oval 332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4205" y="1190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789" name="Group 333"/>
                  <p:cNvGrpSpPr>
                    <a:grpSpLocks/>
                  </p:cNvGrpSpPr>
                  <p:nvPr/>
                </p:nvGrpSpPr>
                <p:grpSpPr bwMode="auto">
                  <a:xfrm>
                    <a:off x="3216" y="1252"/>
                    <a:ext cx="1397" cy="188"/>
                    <a:chOff x="3216" y="1252"/>
                    <a:chExt cx="1397" cy="188"/>
                  </a:xfrm>
                </p:grpSpPr>
                <p:sp>
                  <p:nvSpPr>
                    <p:cNvPr id="19790" name="Line 3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16" y="1440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91" name="Line 3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78" y="1297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92" name="Oval 3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54" y="1252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93" name="Oval 337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4496" y="1286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794" name="Group 338"/>
                  <p:cNvGrpSpPr>
                    <a:grpSpLocks/>
                  </p:cNvGrpSpPr>
                  <p:nvPr/>
                </p:nvGrpSpPr>
                <p:grpSpPr bwMode="auto">
                  <a:xfrm>
                    <a:off x="3507" y="1348"/>
                    <a:ext cx="1397" cy="188"/>
                    <a:chOff x="3507" y="1348"/>
                    <a:chExt cx="1397" cy="188"/>
                  </a:xfrm>
                </p:grpSpPr>
                <p:sp>
                  <p:nvSpPr>
                    <p:cNvPr id="19795" name="Line 3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07" y="1536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96" name="Line 3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69" y="1393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97" name="Oval 3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44" y="1348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98" name="Oval 342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4787" y="1382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9799" name="Group 343"/>
                <p:cNvGrpSpPr>
                  <a:grpSpLocks/>
                </p:cNvGrpSpPr>
                <p:nvPr/>
              </p:nvGrpSpPr>
              <p:grpSpPr bwMode="auto">
                <a:xfrm>
                  <a:off x="796" y="1012"/>
                  <a:ext cx="2636" cy="572"/>
                  <a:chOff x="796" y="1012"/>
                  <a:chExt cx="2636" cy="572"/>
                </a:xfrm>
              </p:grpSpPr>
              <p:grpSp>
                <p:nvGrpSpPr>
                  <p:cNvPr id="19800" name="Group 344"/>
                  <p:cNvGrpSpPr>
                    <a:grpSpLocks/>
                  </p:cNvGrpSpPr>
                  <p:nvPr/>
                </p:nvGrpSpPr>
                <p:grpSpPr bwMode="auto">
                  <a:xfrm>
                    <a:off x="2033" y="1012"/>
                    <a:ext cx="1399" cy="188"/>
                    <a:chOff x="2033" y="1012"/>
                    <a:chExt cx="1399" cy="188"/>
                  </a:xfrm>
                </p:grpSpPr>
                <p:sp>
                  <p:nvSpPr>
                    <p:cNvPr id="19801" name="Line 3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70" y="1200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02" name="Line 34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4" y="1057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03" name="Oval 3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7" y="1012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04" name="Oval 348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2039" y="1046"/>
                      <a:ext cx="111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805" name="Group 349"/>
                  <p:cNvGrpSpPr>
                    <a:grpSpLocks/>
                  </p:cNvGrpSpPr>
                  <p:nvPr/>
                </p:nvGrpSpPr>
                <p:grpSpPr bwMode="auto">
                  <a:xfrm>
                    <a:off x="1669" y="1108"/>
                    <a:ext cx="1399" cy="188"/>
                    <a:chOff x="1669" y="1108"/>
                    <a:chExt cx="1399" cy="188"/>
                  </a:xfrm>
                </p:grpSpPr>
                <p:sp>
                  <p:nvSpPr>
                    <p:cNvPr id="19806" name="Line 3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08" y="1296"/>
                      <a:ext cx="116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07" name="Line 35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760" y="1153"/>
                      <a:ext cx="145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08" name="Oval 3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3" y="1108"/>
                      <a:ext cx="66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09" name="Oval 353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1675" y="1142"/>
                      <a:ext cx="111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810" name="Group 354"/>
                  <p:cNvGrpSpPr>
                    <a:grpSpLocks/>
                  </p:cNvGrpSpPr>
                  <p:nvPr/>
                </p:nvGrpSpPr>
                <p:grpSpPr bwMode="auto">
                  <a:xfrm>
                    <a:off x="1378" y="1204"/>
                    <a:ext cx="1400" cy="188"/>
                    <a:chOff x="1378" y="1204"/>
                    <a:chExt cx="1400" cy="188"/>
                  </a:xfrm>
                </p:grpSpPr>
                <p:sp>
                  <p:nvSpPr>
                    <p:cNvPr id="19811" name="Line 3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616" y="1392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12" name="Line 35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70" y="1249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13" name="Oval 3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73" y="1204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14" name="Oval 358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1385" y="1238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815" name="Group 359"/>
                  <p:cNvGrpSpPr>
                    <a:grpSpLocks/>
                  </p:cNvGrpSpPr>
                  <p:nvPr/>
                </p:nvGrpSpPr>
                <p:grpSpPr bwMode="auto">
                  <a:xfrm>
                    <a:off x="1088" y="1300"/>
                    <a:ext cx="1398" cy="188"/>
                    <a:chOff x="1088" y="1300"/>
                    <a:chExt cx="1398" cy="188"/>
                  </a:xfrm>
                </p:grpSpPr>
                <p:sp>
                  <p:nvSpPr>
                    <p:cNvPr id="19816" name="Line 3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25" y="1488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17" name="Line 36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179" y="1345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18" name="Oval 3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82" y="1300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19" name="Oval 363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1095" y="1334"/>
                      <a:ext cx="109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820" name="Group 364"/>
                  <p:cNvGrpSpPr>
                    <a:grpSpLocks/>
                  </p:cNvGrpSpPr>
                  <p:nvPr/>
                </p:nvGrpSpPr>
                <p:grpSpPr bwMode="auto">
                  <a:xfrm>
                    <a:off x="796" y="1396"/>
                    <a:ext cx="1399" cy="188"/>
                    <a:chOff x="796" y="1396"/>
                    <a:chExt cx="1399" cy="188"/>
                  </a:xfrm>
                </p:grpSpPr>
                <p:sp>
                  <p:nvSpPr>
                    <p:cNvPr id="19821" name="Line 36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34" y="1584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22" name="Line 36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888" y="1441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23" name="Oval 3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91" y="1396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24" name="Oval 368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803" y="1430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9825" name="Group 369"/>
              <p:cNvGrpSpPr>
                <a:grpSpLocks/>
              </p:cNvGrpSpPr>
              <p:nvPr/>
            </p:nvGrpSpPr>
            <p:grpSpPr bwMode="auto">
              <a:xfrm>
                <a:off x="2270" y="1584"/>
                <a:ext cx="2634" cy="572"/>
                <a:chOff x="2270" y="1584"/>
                <a:chExt cx="2634" cy="572"/>
              </a:xfrm>
            </p:grpSpPr>
            <p:grpSp>
              <p:nvGrpSpPr>
                <p:cNvPr id="19826" name="Group 370"/>
                <p:cNvGrpSpPr>
                  <a:grpSpLocks/>
                </p:cNvGrpSpPr>
                <p:nvPr/>
              </p:nvGrpSpPr>
              <p:grpSpPr bwMode="auto">
                <a:xfrm>
                  <a:off x="2270" y="1968"/>
                  <a:ext cx="1398" cy="188"/>
                  <a:chOff x="2270" y="1968"/>
                  <a:chExt cx="1398" cy="188"/>
                </a:xfrm>
              </p:grpSpPr>
              <p:sp>
                <p:nvSpPr>
                  <p:cNvPr id="19827" name="Line 371"/>
                  <p:cNvSpPr>
                    <a:spLocks noChangeShapeType="1"/>
                  </p:cNvSpPr>
                  <p:nvPr/>
                </p:nvSpPr>
                <p:spPr bwMode="auto">
                  <a:xfrm>
                    <a:off x="2270" y="1968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28" name="Line 372"/>
                  <p:cNvSpPr>
                    <a:spLocks noChangeShapeType="1"/>
                  </p:cNvSpPr>
                  <p:nvPr/>
                </p:nvSpPr>
                <p:spPr bwMode="auto">
                  <a:xfrm>
                    <a:off x="3434" y="1970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29" name="Oval 373"/>
                  <p:cNvSpPr>
                    <a:spLocks noChangeArrowheads="1"/>
                  </p:cNvSpPr>
                  <p:nvPr/>
                </p:nvSpPr>
                <p:spPr bwMode="auto">
                  <a:xfrm>
                    <a:off x="3509" y="2068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830" name="Oval 374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3550" y="1998"/>
                    <a:ext cx="111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831" name="Group 375"/>
                <p:cNvGrpSpPr>
                  <a:grpSpLocks/>
                </p:cNvGrpSpPr>
                <p:nvPr/>
              </p:nvGrpSpPr>
              <p:grpSpPr bwMode="auto">
                <a:xfrm>
                  <a:off x="2635" y="1872"/>
                  <a:ext cx="1397" cy="188"/>
                  <a:chOff x="2635" y="1872"/>
                  <a:chExt cx="1397" cy="188"/>
                </a:xfrm>
              </p:grpSpPr>
              <p:sp>
                <p:nvSpPr>
                  <p:cNvPr id="19832" name="Line 376"/>
                  <p:cNvSpPr>
                    <a:spLocks noChangeShapeType="1"/>
                  </p:cNvSpPr>
                  <p:nvPr/>
                </p:nvSpPr>
                <p:spPr bwMode="auto">
                  <a:xfrm>
                    <a:off x="2635" y="1872"/>
                    <a:ext cx="1159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33" name="Line 377"/>
                  <p:cNvSpPr>
                    <a:spLocks noChangeShapeType="1"/>
                  </p:cNvSpPr>
                  <p:nvPr/>
                </p:nvSpPr>
                <p:spPr bwMode="auto">
                  <a:xfrm>
                    <a:off x="3796" y="1874"/>
                    <a:ext cx="145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34" name="Oval 378"/>
                  <p:cNvSpPr>
                    <a:spLocks noChangeArrowheads="1"/>
                  </p:cNvSpPr>
                  <p:nvPr/>
                </p:nvSpPr>
                <p:spPr bwMode="auto">
                  <a:xfrm>
                    <a:off x="3871" y="1972"/>
                    <a:ext cx="66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835" name="Oval 379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3915" y="1902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836" name="Group 380"/>
                <p:cNvGrpSpPr>
                  <a:grpSpLocks/>
                </p:cNvGrpSpPr>
                <p:nvPr/>
              </p:nvGrpSpPr>
              <p:grpSpPr bwMode="auto">
                <a:xfrm>
                  <a:off x="2924" y="1776"/>
                  <a:ext cx="1398" cy="188"/>
                  <a:chOff x="2924" y="1776"/>
                  <a:chExt cx="1398" cy="188"/>
                </a:xfrm>
              </p:grpSpPr>
              <p:sp>
                <p:nvSpPr>
                  <p:cNvPr id="19837" name="Line 381"/>
                  <p:cNvSpPr>
                    <a:spLocks noChangeShapeType="1"/>
                  </p:cNvSpPr>
                  <p:nvPr/>
                </p:nvSpPr>
                <p:spPr bwMode="auto">
                  <a:xfrm>
                    <a:off x="2924" y="1776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38" name="Line 382"/>
                  <p:cNvSpPr>
                    <a:spLocks noChangeShapeType="1"/>
                  </p:cNvSpPr>
                  <p:nvPr/>
                </p:nvSpPr>
                <p:spPr bwMode="auto">
                  <a:xfrm>
                    <a:off x="4088" y="1778"/>
                    <a:ext cx="144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39" name="Oval 383"/>
                  <p:cNvSpPr>
                    <a:spLocks noChangeArrowheads="1"/>
                  </p:cNvSpPr>
                  <p:nvPr/>
                </p:nvSpPr>
                <p:spPr bwMode="auto">
                  <a:xfrm>
                    <a:off x="4163" y="1876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840" name="Oval 384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4205" y="1806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841" name="Group 385"/>
                <p:cNvGrpSpPr>
                  <a:grpSpLocks/>
                </p:cNvGrpSpPr>
                <p:nvPr/>
              </p:nvGrpSpPr>
              <p:grpSpPr bwMode="auto">
                <a:xfrm>
                  <a:off x="3216" y="1680"/>
                  <a:ext cx="1397" cy="188"/>
                  <a:chOff x="3216" y="1680"/>
                  <a:chExt cx="1397" cy="188"/>
                </a:xfrm>
              </p:grpSpPr>
              <p:sp>
                <p:nvSpPr>
                  <p:cNvPr id="19842" name="Line 386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1680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43" name="Line 387"/>
                  <p:cNvSpPr>
                    <a:spLocks noChangeShapeType="1"/>
                  </p:cNvSpPr>
                  <p:nvPr/>
                </p:nvSpPr>
                <p:spPr bwMode="auto">
                  <a:xfrm>
                    <a:off x="4379" y="1682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44" name="Oval 388"/>
                  <p:cNvSpPr>
                    <a:spLocks noChangeArrowheads="1"/>
                  </p:cNvSpPr>
                  <p:nvPr/>
                </p:nvSpPr>
                <p:spPr bwMode="auto">
                  <a:xfrm>
                    <a:off x="4454" y="1780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845" name="Oval 389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4496" y="1710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846" name="Group 390"/>
                <p:cNvGrpSpPr>
                  <a:grpSpLocks/>
                </p:cNvGrpSpPr>
                <p:nvPr/>
              </p:nvGrpSpPr>
              <p:grpSpPr bwMode="auto">
                <a:xfrm>
                  <a:off x="3507" y="1584"/>
                  <a:ext cx="1397" cy="188"/>
                  <a:chOff x="3507" y="1584"/>
                  <a:chExt cx="1397" cy="188"/>
                </a:xfrm>
              </p:grpSpPr>
              <p:sp>
                <p:nvSpPr>
                  <p:cNvPr id="19847" name="Line 391"/>
                  <p:cNvSpPr>
                    <a:spLocks noChangeShapeType="1"/>
                  </p:cNvSpPr>
                  <p:nvPr/>
                </p:nvSpPr>
                <p:spPr bwMode="auto">
                  <a:xfrm>
                    <a:off x="3507" y="1584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48" name="Line 392"/>
                  <p:cNvSpPr>
                    <a:spLocks noChangeShapeType="1"/>
                  </p:cNvSpPr>
                  <p:nvPr/>
                </p:nvSpPr>
                <p:spPr bwMode="auto">
                  <a:xfrm>
                    <a:off x="4670" y="1586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49" name="Oval 393"/>
                  <p:cNvSpPr>
                    <a:spLocks noChangeArrowheads="1"/>
                  </p:cNvSpPr>
                  <p:nvPr/>
                </p:nvSpPr>
                <p:spPr bwMode="auto">
                  <a:xfrm>
                    <a:off x="4744" y="1684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850" name="Oval 394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4787" y="1614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851" name="Group 395"/>
              <p:cNvGrpSpPr>
                <a:grpSpLocks/>
              </p:cNvGrpSpPr>
              <p:nvPr/>
            </p:nvGrpSpPr>
            <p:grpSpPr bwMode="auto">
              <a:xfrm>
                <a:off x="796" y="1632"/>
                <a:ext cx="2636" cy="572"/>
                <a:chOff x="796" y="1632"/>
                <a:chExt cx="2636" cy="572"/>
              </a:xfrm>
            </p:grpSpPr>
            <p:grpSp>
              <p:nvGrpSpPr>
                <p:cNvPr id="19852" name="Group 396"/>
                <p:cNvGrpSpPr>
                  <a:grpSpLocks/>
                </p:cNvGrpSpPr>
                <p:nvPr/>
              </p:nvGrpSpPr>
              <p:grpSpPr bwMode="auto">
                <a:xfrm>
                  <a:off x="2033" y="2016"/>
                  <a:ext cx="1399" cy="188"/>
                  <a:chOff x="2033" y="2016"/>
                  <a:chExt cx="1399" cy="188"/>
                </a:xfrm>
              </p:grpSpPr>
              <p:sp>
                <p:nvSpPr>
                  <p:cNvPr id="19853" name="Line 3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70" y="2016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54" name="Line 3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25" y="2018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55" name="Oval 399"/>
                  <p:cNvSpPr>
                    <a:spLocks noChangeArrowheads="1"/>
                  </p:cNvSpPr>
                  <p:nvPr/>
                </p:nvSpPr>
                <p:spPr bwMode="auto">
                  <a:xfrm>
                    <a:off x="2127" y="2116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856" name="Oval 400"/>
                  <p:cNvSpPr>
                    <a:spLocks noChangeArrowheads="1"/>
                  </p:cNvSpPr>
                  <p:nvPr/>
                </p:nvSpPr>
                <p:spPr bwMode="auto">
                  <a:xfrm rot="14220000">
                    <a:off x="2039" y="2046"/>
                    <a:ext cx="111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857" name="Group 401"/>
                <p:cNvGrpSpPr>
                  <a:grpSpLocks/>
                </p:cNvGrpSpPr>
                <p:nvPr/>
              </p:nvGrpSpPr>
              <p:grpSpPr bwMode="auto">
                <a:xfrm>
                  <a:off x="1669" y="1920"/>
                  <a:ext cx="1399" cy="188"/>
                  <a:chOff x="1669" y="1920"/>
                  <a:chExt cx="1399" cy="188"/>
                </a:xfrm>
              </p:grpSpPr>
              <p:sp>
                <p:nvSpPr>
                  <p:cNvPr id="19858" name="Line 4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08" y="1920"/>
                    <a:ext cx="1160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59" name="Line 4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61" y="1922"/>
                    <a:ext cx="145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60" name="Oval 404"/>
                  <p:cNvSpPr>
                    <a:spLocks noChangeArrowheads="1"/>
                  </p:cNvSpPr>
                  <p:nvPr/>
                </p:nvSpPr>
                <p:spPr bwMode="auto">
                  <a:xfrm>
                    <a:off x="1763" y="2020"/>
                    <a:ext cx="66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861" name="Oval 405"/>
                  <p:cNvSpPr>
                    <a:spLocks noChangeArrowheads="1"/>
                  </p:cNvSpPr>
                  <p:nvPr/>
                </p:nvSpPr>
                <p:spPr bwMode="auto">
                  <a:xfrm rot="14220000">
                    <a:off x="1675" y="1950"/>
                    <a:ext cx="111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862" name="Group 406"/>
                <p:cNvGrpSpPr>
                  <a:grpSpLocks/>
                </p:cNvGrpSpPr>
                <p:nvPr/>
              </p:nvGrpSpPr>
              <p:grpSpPr bwMode="auto">
                <a:xfrm>
                  <a:off x="1378" y="1824"/>
                  <a:ext cx="1400" cy="188"/>
                  <a:chOff x="1378" y="1824"/>
                  <a:chExt cx="1400" cy="188"/>
                </a:xfrm>
              </p:grpSpPr>
              <p:sp>
                <p:nvSpPr>
                  <p:cNvPr id="19863" name="Line 4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16" y="1824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64" name="Line 4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1" y="1826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65" name="Oval 409"/>
                  <p:cNvSpPr>
                    <a:spLocks noChangeArrowheads="1"/>
                  </p:cNvSpPr>
                  <p:nvPr/>
                </p:nvSpPr>
                <p:spPr bwMode="auto">
                  <a:xfrm>
                    <a:off x="1473" y="1924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866" name="Oval 410"/>
                  <p:cNvSpPr>
                    <a:spLocks noChangeArrowheads="1"/>
                  </p:cNvSpPr>
                  <p:nvPr/>
                </p:nvSpPr>
                <p:spPr bwMode="auto">
                  <a:xfrm rot="14220000">
                    <a:off x="1385" y="1854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867" name="Group 411"/>
                <p:cNvGrpSpPr>
                  <a:grpSpLocks/>
                </p:cNvGrpSpPr>
                <p:nvPr/>
              </p:nvGrpSpPr>
              <p:grpSpPr bwMode="auto">
                <a:xfrm>
                  <a:off x="1088" y="1728"/>
                  <a:ext cx="1398" cy="188"/>
                  <a:chOff x="1088" y="1728"/>
                  <a:chExt cx="1398" cy="188"/>
                </a:xfrm>
              </p:grpSpPr>
              <p:sp>
                <p:nvSpPr>
                  <p:cNvPr id="19868" name="Line 4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25" y="1728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69" name="Line 4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80" y="1730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70" name="Oval 414"/>
                  <p:cNvSpPr>
                    <a:spLocks noChangeArrowheads="1"/>
                  </p:cNvSpPr>
                  <p:nvPr/>
                </p:nvSpPr>
                <p:spPr bwMode="auto">
                  <a:xfrm>
                    <a:off x="1182" y="1828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871" name="Oval 415"/>
                  <p:cNvSpPr>
                    <a:spLocks noChangeArrowheads="1"/>
                  </p:cNvSpPr>
                  <p:nvPr/>
                </p:nvSpPr>
                <p:spPr bwMode="auto">
                  <a:xfrm rot="14220000">
                    <a:off x="1095" y="1758"/>
                    <a:ext cx="109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872" name="Group 416"/>
                <p:cNvGrpSpPr>
                  <a:grpSpLocks/>
                </p:cNvGrpSpPr>
                <p:nvPr/>
              </p:nvGrpSpPr>
              <p:grpSpPr bwMode="auto">
                <a:xfrm>
                  <a:off x="796" y="1632"/>
                  <a:ext cx="1399" cy="188"/>
                  <a:chOff x="796" y="1632"/>
                  <a:chExt cx="1399" cy="188"/>
                </a:xfrm>
              </p:grpSpPr>
              <p:sp>
                <p:nvSpPr>
                  <p:cNvPr id="19873" name="Line 4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34" y="1632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74" name="Line 4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9" y="1634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75" name="Oval 419"/>
                  <p:cNvSpPr>
                    <a:spLocks noChangeArrowheads="1"/>
                  </p:cNvSpPr>
                  <p:nvPr/>
                </p:nvSpPr>
                <p:spPr bwMode="auto">
                  <a:xfrm>
                    <a:off x="891" y="1732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876" name="Oval 420"/>
                  <p:cNvSpPr>
                    <a:spLocks noChangeArrowheads="1"/>
                  </p:cNvSpPr>
                  <p:nvPr/>
                </p:nvSpPr>
                <p:spPr bwMode="auto">
                  <a:xfrm rot="14220000">
                    <a:off x="803" y="1662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9877" name="Rectangle 421"/>
            <p:cNvSpPr>
              <a:spLocks noChangeArrowheads="1"/>
            </p:cNvSpPr>
            <p:nvPr/>
          </p:nvSpPr>
          <p:spPr bwMode="auto">
            <a:xfrm>
              <a:off x="2304" y="1096"/>
              <a:ext cx="816" cy="5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878" name="Text Box 422"/>
          <p:cNvSpPr txBox="1">
            <a:spLocks noChangeArrowheads="1"/>
          </p:cNvSpPr>
          <p:nvPr/>
        </p:nvSpPr>
        <p:spPr bwMode="auto">
          <a:xfrm>
            <a:off x="1187450" y="549275"/>
            <a:ext cx="68405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800" b="1">
              <a:latin typeface="Times New Roman" pitchFamily="18" charset="0"/>
            </a:endParaRPr>
          </a:p>
        </p:txBody>
      </p:sp>
      <p:sp>
        <p:nvSpPr>
          <p:cNvPr id="19879" name="Text Box 423"/>
          <p:cNvSpPr txBox="1">
            <a:spLocks noChangeArrowheads="1"/>
          </p:cNvSpPr>
          <p:nvPr/>
        </p:nvSpPr>
        <p:spPr bwMode="auto">
          <a:xfrm>
            <a:off x="1258888" y="1484313"/>
            <a:ext cx="4176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Nyújtás</a:t>
            </a:r>
            <a:endParaRPr lang="en-US" sz="2400" b="1">
              <a:latin typeface="Times New Roman" pitchFamily="18" charset="0"/>
            </a:endParaRPr>
          </a:p>
        </p:txBody>
      </p:sp>
      <p:grpSp>
        <p:nvGrpSpPr>
          <p:cNvPr id="19880" name="Group 424"/>
          <p:cNvGrpSpPr>
            <a:grpSpLocks/>
          </p:cNvGrpSpPr>
          <p:nvPr/>
        </p:nvGrpSpPr>
        <p:grpSpPr bwMode="auto">
          <a:xfrm>
            <a:off x="0" y="4076700"/>
            <a:ext cx="8820150" cy="876300"/>
            <a:chOff x="158" y="2568"/>
            <a:chExt cx="5398" cy="552"/>
          </a:xfrm>
        </p:grpSpPr>
        <p:sp>
          <p:nvSpPr>
            <p:cNvPr id="19881" name="Line 425"/>
            <p:cNvSpPr>
              <a:spLocks noChangeShapeType="1"/>
            </p:cNvSpPr>
            <p:nvPr/>
          </p:nvSpPr>
          <p:spPr bwMode="auto">
            <a:xfrm>
              <a:off x="158" y="2568"/>
              <a:ext cx="53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882" name="Rectangle 426"/>
            <p:cNvSpPr>
              <a:spLocks noChangeArrowheads="1"/>
            </p:cNvSpPr>
            <p:nvPr/>
          </p:nvSpPr>
          <p:spPr bwMode="auto">
            <a:xfrm>
              <a:off x="2544" y="2832"/>
              <a:ext cx="12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400" b="1">
                  <a:latin typeface="Times New Roman" pitchFamily="18" charset="0"/>
                </a:rPr>
                <a:t>3.5 </a:t>
              </a:r>
              <a:r>
                <a:rPr lang="en-GB" sz="2400" b="1">
                  <a:latin typeface="Symbol" pitchFamily="18" charset="2"/>
                </a:rPr>
                <a:t>m</a:t>
              </a:r>
              <a:r>
                <a:rPr lang="en-GB" sz="2400" b="1">
                  <a:latin typeface="Times New Roman" pitchFamily="18" charset="0"/>
                </a:rPr>
                <a:t>m</a:t>
              </a:r>
              <a:endParaRPr lang="en-GB" sz="2400" b="1">
                <a:latin typeface="Times New Roman CE" charset="-18"/>
              </a:endParaRPr>
            </a:p>
          </p:txBody>
        </p:sp>
      </p:grpSp>
      <p:sp>
        <p:nvSpPr>
          <p:cNvPr id="19883" name="Text Box 427"/>
          <p:cNvSpPr txBox="1">
            <a:spLocks noChangeArrowheads="1"/>
          </p:cNvSpPr>
          <p:nvPr/>
        </p:nvSpPr>
        <p:spPr bwMode="auto">
          <a:xfrm>
            <a:off x="1403350" y="765175"/>
            <a:ext cx="68405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>
                <a:latin typeface="Times New Roman" pitchFamily="18" charset="0"/>
              </a:rPr>
              <a:t>Hosszváltozás</a:t>
            </a:r>
            <a:endParaRPr lang="en-US" sz="2800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12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44444E-6 L 0.17326 -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4444E-6 L -0.18125 -0.001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6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0" y="1412875"/>
          <a:ext cx="5838825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Bitkép alakzat" r:id="rId4" imgW="5838095" imgH="4247619" progId="PBrush">
                  <p:embed/>
                </p:oleObj>
              </mc:Choice>
              <mc:Fallback>
                <p:oleObj name="Bitkép alakzat" r:id="rId4" imgW="5838095" imgH="4247619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12875"/>
                        <a:ext cx="5838825" cy="424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1547813" y="381000"/>
            <a:ext cx="72151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 dirty="0" err="1">
                <a:solidFill>
                  <a:srgbClr val="FFFF00"/>
                </a:solidFill>
                <a:latin typeface="Times New Roman" pitchFamily="18" charset="0"/>
              </a:rPr>
              <a:t>Szarkomérek</a:t>
            </a:r>
            <a:r>
              <a:rPr lang="hu-HU" sz="2800" b="1" dirty="0">
                <a:solidFill>
                  <a:srgbClr val="FFFF00"/>
                </a:solidFill>
                <a:latin typeface="Times New Roman" pitchFamily="18" charset="0"/>
              </a:rPr>
              <a:t> 2 dimenziós, elektron mikroszkópos képe </a:t>
            </a:r>
            <a:endParaRPr lang="en-GB" sz="28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5" name="musclework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625" y="2384425"/>
            <a:ext cx="3635375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0" y="692696"/>
            <a:ext cx="7800031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12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"/>
          <a:stretch/>
        </p:blipFill>
        <p:spPr bwMode="auto">
          <a:xfrm>
            <a:off x="527393" y="854075"/>
            <a:ext cx="8136904" cy="560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187624" y="97468"/>
            <a:ext cx="72151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 dirty="0" err="1" smtClean="0">
                <a:solidFill>
                  <a:srgbClr val="FFFF00"/>
                </a:solidFill>
                <a:latin typeface="Times New Roman" pitchFamily="18" charset="0"/>
              </a:rPr>
              <a:t>Szarkomérek</a:t>
            </a:r>
            <a:r>
              <a:rPr lang="hu-HU" sz="2800" b="1" dirty="0" smtClean="0">
                <a:solidFill>
                  <a:srgbClr val="FFFF00"/>
                </a:solidFill>
                <a:latin typeface="Times New Roman" pitchFamily="18" charset="0"/>
              </a:rPr>
              <a:t> felépítése</a:t>
            </a:r>
            <a:endParaRPr lang="en-GB" sz="28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70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contract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663" y="1743075"/>
            <a:ext cx="540067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259632" y="548680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>
                <a:latin typeface="Times New Roman" pitchFamily="18" charset="0"/>
                <a:cs typeface="Times New Roman" pitchFamily="18" charset="0"/>
              </a:rPr>
              <a:t>Ha a </a:t>
            </a:r>
            <a:r>
              <a:rPr lang="hu-HU" sz="2400" b="1" i="1" dirty="0" err="1" smtClean="0">
                <a:latin typeface="Times New Roman" pitchFamily="18" charset="0"/>
                <a:cs typeface="Times New Roman" pitchFamily="18" charset="0"/>
              </a:rPr>
              <a:t>szarkomerek</a:t>
            </a:r>
            <a:r>
              <a:rPr lang="hu-HU" sz="2400" b="1" i="1" dirty="0" smtClean="0">
                <a:latin typeface="Times New Roman" pitchFamily="18" charset="0"/>
                <a:cs typeface="Times New Roman" pitchFamily="18" charset="0"/>
              </a:rPr>
              <a:t> rövidülnek az izomrost is rövidül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58" y="661491"/>
            <a:ext cx="8571214" cy="5863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56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Fig_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348880"/>
            <a:ext cx="57150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683568" y="548680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>
                <a:latin typeface="Times New Roman" pitchFamily="18" charset="0"/>
                <a:cs typeface="Times New Roman" pitchFamily="18" charset="0"/>
              </a:rPr>
              <a:t>A kontraktilis fehérjék (</a:t>
            </a:r>
            <a:r>
              <a:rPr lang="hu-HU" sz="2400" b="1" i="1" dirty="0" err="1" smtClean="0">
                <a:latin typeface="Times New Roman" pitchFamily="18" charset="0"/>
                <a:cs typeface="Times New Roman" pitchFamily="18" charset="0"/>
              </a:rPr>
              <a:t>miozin</a:t>
            </a:r>
            <a:r>
              <a:rPr lang="hu-HU" sz="2400" b="1" i="1" dirty="0" smtClean="0">
                <a:latin typeface="Times New Roman" pitchFamily="18" charset="0"/>
                <a:cs typeface="Times New Roman" pitchFamily="18" charset="0"/>
              </a:rPr>
              <a:t>, aktin) a kereszthidakon (</a:t>
            </a:r>
            <a:r>
              <a:rPr lang="hu-HU" sz="2400" b="1" i="1" dirty="0" err="1" smtClean="0">
                <a:latin typeface="Times New Roman" pitchFamily="18" charset="0"/>
                <a:cs typeface="Times New Roman" pitchFamily="18" charset="0"/>
              </a:rPr>
              <a:t>miozinmolekula</a:t>
            </a:r>
            <a:r>
              <a:rPr lang="hu-HU" sz="2400" b="1" i="1" dirty="0" smtClean="0">
                <a:latin typeface="Times New Roman" pitchFamily="18" charset="0"/>
                <a:cs typeface="Times New Roman" pitchFamily="18" charset="0"/>
              </a:rPr>
              <a:t> ) keresztül lép kapcsolatba egymással és az átfedés mértéke a </a:t>
            </a:r>
            <a:r>
              <a:rPr lang="hu-HU" sz="2400" b="1" i="1" dirty="0" err="1" smtClean="0">
                <a:latin typeface="Times New Roman" pitchFamily="18" charset="0"/>
                <a:cs typeface="Times New Roman" pitchFamily="18" charset="0"/>
              </a:rPr>
              <a:t>szarkomer</a:t>
            </a:r>
            <a:r>
              <a:rPr lang="hu-HU" sz="2400" b="1" i="1" dirty="0" smtClean="0">
                <a:latin typeface="Times New Roman" pitchFamily="18" charset="0"/>
                <a:cs typeface="Times New Roman" pitchFamily="18" charset="0"/>
              </a:rPr>
              <a:t> hosszától függ.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9"/>
          <a:stretch/>
        </p:blipFill>
        <p:spPr bwMode="auto">
          <a:xfrm>
            <a:off x="539552" y="954741"/>
            <a:ext cx="7992888" cy="552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267744" y="267089"/>
            <a:ext cx="4847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hu-HU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iofilamentumok</a:t>
            </a:r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felépítése</a:t>
            </a:r>
            <a:endParaRPr lang="en-US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57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979712" y="335846"/>
            <a:ext cx="64807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 smtClean="0"/>
              <a:t>Funkcionális </a:t>
            </a:r>
            <a:r>
              <a:rPr lang="hu-HU" sz="3200" b="1" dirty="0" err="1" smtClean="0"/>
              <a:t>biomechanika</a:t>
            </a:r>
            <a:endParaRPr lang="hu-HU" sz="3200" b="1" dirty="0" smtClean="0"/>
          </a:p>
          <a:p>
            <a:endParaRPr lang="hu-HU" sz="3200" b="1" dirty="0" smtClean="0"/>
          </a:p>
          <a:p>
            <a:r>
              <a:rPr lang="hu-HU" sz="3200" dirty="0" smtClean="0"/>
              <a:t>Tematika: </a:t>
            </a:r>
          </a:p>
          <a:p>
            <a:r>
              <a:rPr lang="hu-HU" sz="3200" dirty="0" smtClean="0"/>
              <a:t>Izmok felépítése</a:t>
            </a:r>
          </a:p>
          <a:p>
            <a:r>
              <a:rPr lang="hu-HU" sz="3200" dirty="0" smtClean="0"/>
              <a:t>Kontrakciók</a:t>
            </a:r>
          </a:p>
          <a:p>
            <a:r>
              <a:rPr lang="hu-HU" sz="3200" dirty="0" smtClean="0"/>
              <a:t>Ínak, szalagok</a:t>
            </a:r>
          </a:p>
          <a:p>
            <a:r>
              <a:rPr lang="hu-HU" sz="3200" dirty="0" smtClean="0"/>
              <a:t>Csontok</a:t>
            </a:r>
          </a:p>
          <a:p>
            <a:r>
              <a:rPr lang="hu-HU" sz="3200" dirty="0" smtClean="0"/>
              <a:t>Porcok</a:t>
            </a:r>
          </a:p>
          <a:p>
            <a:r>
              <a:rPr lang="hu-HU" sz="3200" dirty="0" smtClean="0"/>
              <a:t>Ízületek</a:t>
            </a:r>
          </a:p>
        </p:txBody>
      </p:sp>
    </p:spTree>
    <p:extLst>
      <p:ext uri="{BB962C8B-B14F-4D97-AF65-F5344CB8AC3E}">
        <p14:creationId xmlns:p14="http://schemas.microsoft.com/office/powerpoint/2010/main" val="224195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21"/>
          <p:cNvSpPr txBox="1">
            <a:spLocks noChangeArrowheads="1"/>
          </p:cNvSpPr>
          <p:nvPr/>
        </p:nvSpPr>
        <p:spPr bwMode="auto">
          <a:xfrm>
            <a:off x="231775" y="228600"/>
            <a:ext cx="74358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>
                <a:solidFill>
                  <a:srgbClr val="FF3300"/>
                </a:solidFill>
                <a:latin typeface="Times New Roman" pitchFamily="18" charset="0"/>
              </a:rPr>
              <a:t>A vékony és vastag filamentumok átfedésének jelentősége</a:t>
            </a:r>
            <a:endParaRPr lang="en-GB" sz="2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35862" name="Text Box 22"/>
          <p:cNvSpPr txBox="1">
            <a:spLocks noChangeArrowheads="1"/>
          </p:cNvSpPr>
          <p:nvPr/>
        </p:nvSpPr>
        <p:spPr bwMode="auto">
          <a:xfrm>
            <a:off x="4716016" y="3212976"/>
            <a:ext cx="439305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dirty="0">
                <a:solidFill>
                  <a:srgbClr val="FFFF00"/>
                </a:solidFill>
                <a:latin typeface="Times New Roman" pitchFamily="18" charset="0"/>
              </a:rPr>
              <a:t>Minél nagyobb az átfedés a két </a:t>
            </a:r>
            <a:r>
              <a:rPr lang="hu-HU" sz="2400" dirty="0" err="1">
                <a:solidFill>
                  <a:srgbClr val="FFFF00"/>
                </a:solidFill>
                <a:latin typeface="Times New Roman" pitchFamily="18" charset="0"/>
              </a:rPr>
              <a:t>filamentum</a:t>
            </a:r>
            <a:r>
              <a:rPr lang="hu-HU" sz="2400" dirty="0">
                <a:solidFill>
                  <a:srgbClr val="FFFF00"/>
                </a:solidFill>
                <a:latin typeface="Times New Roman" pitchFamily="18" charset="0"/>
              </a:rPr>
              <a:t> között (legsötétebb sáv), annál nagyobb erőkifejtésre képes az </a:t>
            </a:r>
            <a:r>
              <a:rPr lang="hu-HU" sz="2400" dirty="0" smtClean="0">
                <a:solidFill>
                  <a:srgbClr val="FFFF00"/>
                </a:solidFill>
                <a:latin typeface="Times New Roman" pitchFamily="18" charset="0"/>
              </a:rPr>
              <a:t>izom, mert annál több kereszthíd tud az </a:t>
            </a:r>
            <a:r>
              <a:rPr lang="hu-HU" sz="2400" dirty="0" err="1" smtClean="0">
                <a:solidFill>
                  <a:srgbClr val="FFFF00"/>
                </a:solidFill>
                <a:latin typeface="Times New Roman" pitchFamily="18" charset="0"/>
              </a:rPr>
              <a:t>aktinhoz</a:t>
            </a:r>
            <a:r>
              <a:rPr lang="hu-HU" sz="2400" dirty="0" smtClean="0">
                <a:solidFill>
                  <a:srgbClr val="FFFF00"/>
                </a:solidFill>
                <a:latin typeface="Times New Roman" pitchFamily="18" charset="0"/>
              </a:rPr>
              <a:t> kapcsolódni.</a:t>
            </a:r>
            <a:endParaRPr lang="en-GB" sz="24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graphicFrame>
        <p:nvGraphicFramePr>
          <p:cNvPr id="2050" name="Object 23"/>
          <p:cNvGraphicFramePr>
            <a:graphicFrameLocks noChangeAspect="1"/>
          </p:cNvGraphicFramePr>
          <p:nvPr/>
        </p:nvGraphicFramePr>
        <p:xfrm>
          <a:off x="5880100" y="836613"/>
          <a:ext cx="3263900" cy="191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Bitmap Image" r:id="rId6" imgW="4944165" imgH="2895238" progId="PBrush">
                  <p:embed/>
                </p:oleObj>
              </mc:Choice>
              <mc:Fallback>
                <p:oleObj name="Bitmap Image" r:id="rId6" imgW="4944165" imgH="2895238" progId="PBrush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0100" y="836613"/>
                        <a:ext cx="3263900" cy="191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myosinnyujt.m1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1775" y="1484784"/>
            <a:ext cx="4416491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75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5862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zövegdoboz 2"/>
          <p:cNvSpPr txBox="1">
            <a:spLocks noChangeArrowheads="1"/>
          </p:cNvSpPr>
          <p:nvPr/>
        </p:nvSpPr>
        <p:spPr bwMode="auto">
          <a:xfrm>
            <a:off x="1042988" y="476250"/>
            <a:ext cx="7632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800" b="1" i="1" dirty="0">
                <a:solidFill>
                  <a:srgbClr val="FFC000"/>
                </a:solidFill>
              </a:rPr>
              <a:t>Egy </a:t>
            </a:r>
            <a:r>
              <a:rPr lang="hu-HU" sz="2800" b="1" i="1" dirty="0" err="1">
                <a:solidFill>
                  <a:srgbClr val="FFC000"/>
                </a:solidFill>
              </a:rPr>
              <a:t>szarkomer</a:t>
            </a:r>
            <a:r>
              <a:rPr lang="hu-HU" sz="2800" b="1" i="1" dirty="0">
                <a:solidFill>
                  <a:srgbClr val="FFC000"/>
                </a:solidFill>
              </a:rPr>
              <a:t> működésének 3D animációja </a:t>
            </a:r>
            <a:endParaRPr lang="en-US" sz="2800" b="1" i="1" dirty="0">
              <a:solidFill>
                <a:srgbClr val="FFC000"/>
              </a:solidFill>
            </a:endParaRPr>
          </a:p>
        </p:txBody>
      </p:sp>
      <p:pic>
        <p:nvPicPr>
          <p:cNvPr id="4" name="egyszerre2.m1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600200"/>
            <a:ext cx="48768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562100" y="1341438"/>
            <a:ext cx="60198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3200" b="1">
                <a:latin typeface="Times New Roman" pitchFamily="18" charset="0"/>
              </a:rPr>
              <a:t>Az erőkifejtés, munkavégzés alapegysége</a:t>
            </a:r>
            <a:endParaRPr lang="en-GB" sz="3200" b="1">
              <a:latin typeface="Times New Roman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484438" y="2852738"/>
            <a:ext cx="4824412" cy="584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hu-HU" sz="3200" b="1" i="1" dirty="0"/>
              <a:t>a</a:t>
            </a:r>
            <a:r>
              <a:rPr lang="hu-HU" sz="2800" b="1" i="1" dirty="0"/>
              <a:t> </a:t>
            </a:r>
            <a:r>
              <a:rPr lang="hu-HU" sz="3200" b="1" i="1" dirty="0"/>
              <a:t>kereszthíd</a:t>
            </a:r>
            <a:endParaRPr lang="en-US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1104900" y="1858963"/>
            <a:ext cx="693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1 cm-ben 4500 szarkomér és</a:t>
            </a:r>
            <a:endParaRPr lang="en-GB" sz="2400" b="1">
              <a:latin typeface="Times New Roman" pitchFamily="18" charset="0"/>
            </a:endParaRPr>
          </a:p>
        </p:txBody>
      </p:sp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1143000" y="868363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dirty="0">
                <a:latin typeface="Times New Roman" pitchFamily="18" charset="0"/>
              </a:rPr>
              <a:t>Egy </a:t>
            </a:r>
            <a:r>
              <a:rPr lang="hu-HU" sz="2400" b="1" dirty="0" err="1">
                <a:latin typeface="Times New Roman" pitchFamily="18" charset="0"/>
              </a:rPr>
              <a:t>szarkomérben</a:t>
            </a:r>
            <a:r>
              <a:rPr lang="hu-HU" sz="2400" b="1" dirty="0">
                <a:latin typeface="Times New Roman" pitchFamily="18" charset="0"/>
              </a:rPr>
              <a:t> </a:t>
            </a:r>
            <a:r>
              <a:rPr lang="hu-HU" sz="2400" b="1" dirty="0" smtClean="0">
                <a:latin typeface="Times New Roman" pitchFamily="18" charset="0"/>
              </a:rPr>
              <a:t>240-260 </a:t>
            </a:r>
            <a:r>
              <a:rPr lang="hu-HU" sz="2400" b="1" dirty="0">
                <a:latin typeface="Times New Roman" pitchFamily="18" charset="0"/>
              </a:rPr>
              <a:t>kereszthíd található</a:t>
            </a:r>
            <a:endParaRPr lang="en-GB" sz="2400" b="1" dirty="0">
              <a:latin typeface="Times New Roman" pitchFamily="18" charset="0"/>
            </a:endParaRP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1905000" y="2697163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 1.1 millió kereszthíd található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1905000" y="3763963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 Egy kereszthíd 20 pJ munkát végez</a:t>
            </a:r>
            <a:endParaRPr lang="en-GB" sz="2400">
              <a:latin typeface="Times New Roman" pitchFamily="18" charset="0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320259" y="5445224"/>
            <a:ext cx="6477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dirty="0" err="1">
                <a:solidFill>
                  <a:srgbClr val="FF3300"/>
                </a:solidFill>
                <a:latin typeface="Times New Roman" pitchFamily="18" charset="0"/>
              </a:rPr>
              <a:t>Sartorius</a:t>
            </a:r>
            <a:r>
              <a:rPr lang="hu-HU" sz="1600" dirty="0">
                <a:solidFill>
                  <a:srgbClr val="FF3300"/>
                </a:solidFill>
                <a:latin typeface="Times New Roman" pitchFamily="18" charset="0"/>
              </a:rPr>
              <a:t> izomban 462 000 </a:t>
            </a:r>
            <a:r>
              <a:rPr lang="hu-HU" sz="1600" dirty="0" err="1">
                <a:solidFill>
                  <a:srgbClr val="FF3300"/>
                </a:solidFill>
                <a:latin typeface="Times New Roman" pitchFamily="18" charset="0"/>
              </a:rPr>
              <a:t>szarkomér</a:t>
            </a:r>
            <a:r>
              <a:rPr lang="hu-HU" sz="1600" dirty="0">
                <a:solidFill>
                  <a:srgbClr val="FF3300"/>
                </a:solidFill>
                <a:latin typeface="Times New Roman" pitchFamily="18" charset="0"/>
              </a:rPr>
              <a:t> és 21 344 400 kereszthíd (</a:t>
            </a:r>
            <a:r>
              <a:rPr lang="hu-HU" sz="1600" dirty="0" err="1">
                <a:solidFill>
                  <a:srgbClr val="FF3300"/>
                </a:solidFill>
                <a:latin typeface="Times New Roman" pitchFamily="18" charset="0"/>
              </a:rPr>
              <a:t>McComas</a:t>
            </a:r>
            <a:r>
              <a:rPr lang="hu-HU" sz="1600" dirty="0">
                <a:solidFill>
                  <a:srgbClr val="FF3300"/>
                </a:solidFill>
                <a:latin typeface="Times New Roman" pitchFamily="18" charset="0"/>
              </a:rPr>
              <a:t>)</a:t>
            </a:r>
            <a:endParaRPr lang="en-GB" sz="1600" dirty="0">
              <a:solidFill>
                <a:srgbClr val="FF33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23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3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23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6" grpId="0" build="p" autoUpdateAnimBg="0"/>
      <p:bldP spid="123907" grpId="0" build="p" autoUpdateAnimBg="0"/>
      <p:bldP spid="123908" grpId="0" build="p" autoUpdateAnimBg="0"/>
      <p:bldP spid="123909" grpId="0" build="p" autoUpdateAnimBg="0"/>
      <p:bldP spid="215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1258888" y="3827463"/>
            <a:ext cx="6521450" cy="1387475"/>
            <a:chOff x="796" y="1156"/>
            <a:chExt cx="4108" cy="874"/>
          </a:xfrm>
        </p:grpSpPr>
        <p:grpSp>
          <p:nvGrpSpPr>
            <p:cNvPr id="20483" name="Group 3"/>
            <p:cNvGrpSpPr>
              <a:grpSpLocks/>
            </p:cNvGrpSpPr>
            <p:nvPr/>
          </p:nvGrpSpPr>
          <p:grpSpPr bwMode="auto">
            <a:xfrm>
              <a:off x="2270" y="1156"/>
              <a:ext cx="1398" cy="188"/>
              <a:chOff x="2270" y="964"/>
              <a:chExt cx="1398" cy="188"/>
            </a:xfrm>
          </p:grpSpPr>
          <p:sp>
            <p:nvSpPr>
              <p:cNvPr id="20484" name="Line 4"/>
              <p:cNvSpPr>
                <a:spLocks noChangeShapeType="1"/>
              </p:cNvSpPr>
              <p:nvPr/>
            </p:nvSpPr>
            <p:spPr bwMode="auto">
              <a:xfrm>
                <a:off x="2270" y="1152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85" name="Line 5"/>
              <p:cNvSpPr>
                <a:spLocks noChangeShapeType="1"/>
              </p:cNvSpPr>
              <p:nvPr/>
            </p:nvSpPr>
            <p:spPr bwMode="auto">
              <a:xfrm flipV="1">
                <a:off x="3433" y="1009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86" name="Oval 6"/>
              <p:cNvSpPr>
                <a:spLocks noChangeArrowheads="1"/>
              </p:cNvSpPr>
              <p:nvPr/>
            </p:nvSpPr>
            <p:spPr bwMode="auto">
              <a:xfrm>
                <a:off x="3509" y="964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87" name="Oval 7"/>
              <p:cNvSpPr>
                <a:spLocks noChangeArrowheads="1"/>
              </p:cNvSpPr>
              <p:nvPr/>
            </p:nvSpPr>
            <p:spPr bwMode="auto">
              <a:xfrm rot="3420000">
                <a:off x="3550" y="998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488" name="Group 8"/>
            <p:cNvGrpSpPr>
              <a:grpSpLocks/>
            </p:cNvGrpSpPr>
            <p:nvPr/>
          </p:nvGrpSpPr>
          <p:grpSpPr bwMode="auto">
            <a:xfrm>
              <a:off x="2635" y="1204"/>
              <a:ext cx="1397" cy="188"/>
              <a:chOff x="2635" y="1060"/>
              <a:chExt cx="1397" cy="188"/>
            </a:xfrm>
          </p:grpSpPr>
          <p:sp>
            <p:nvSpPr>
              <p:cNvPr id="20489" name="Line 9"/>
              <p:cNvSpPr>
                <a:spLocks noChangeShapeType="1"/>
              </p:cNvSpPr>
              <p:nvPr/>
            </p:nvSpPr>
            <p:spPr bwMode="auto">
              <a:xfrm>
                <a:off x="2635" y="1248"/>
                <a:ext cx="115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0" name="Line 10"/>
              <p:cNvSpPr>
                <a:spLocks noChangeShapeType="1"/>
              </p:cNvSpPr>
              <p:nvPr/>
            </p:nvSpPr>
            <p:spPr bwMode="auto">
              <a:xfrm flipV="1">
                <a:off x="3795" y="1105"/>
                <a:ext cx="145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1" name="Oval 11"/>
              <p:cNvSpPr>
                <a:spLocks noChangeArrowheads="1"/>
              </p:cNvSpPr>
              <p:nvPr/>
            </p:nvSpPr>
            <p:spPr bwMode="auto">
              <a:xfrm>
                <a:off x="3871" y="1060"/>
                <a:ext cx="66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2" name="Oval 12"/>
              <p:cNvSpPr>
                <a:spLocks noChangeArrowheads="1"/>
              </p:cNvSpPr>
              <p:nvPr/>
            </p:nvSpPr>
            <p:spPr bwMode="auto">
              <a:xfrm rot="3420000">
                <a:off x="3915" y="1094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493" name="Group 13"/>
            <p:cNvGrpSpPr>
              <a:grpSpLocks/>
            </p:cNvGrpSpPr>
            <p:nvPr/>
          </p:nvGrpSpPr>
          <p:grpSpPr bwMode="auto">
            <a:xfrm>
              <a:off x="2924" y="1262"/>
              <a:ext cx="1398" cy="188"/>
              <a:chOff x="2924" y="1156"/>
              <a:chExt cx="1398" cy="188"/>
            </a:xfrm>
          </p:grpSpPr>
          <p:sp>
            <p:nvSpPr>
              <p:cNvPr id="20494" name="Line 14"/>
              <p:cNvSpPr>
                <a:spLocks noChangeShapeType="1"/>
              </p:cNvSpPr>
              <p:nvPr/>
            </p:nvSpPr>
            <p:spPr bwMode="auto">
              <a:xfrm>
                <a:off x="2924" y="1344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5" name="Line 15"/>
              <p:cNvSpPr>
                <a:spLocks noChangeShapeType="1"/>
              </p:cNvSpPr>
              <p:nvPr/>
            </p:nvSpPr>
            <p:spPr bwMode="auto">
              <a:xfrm flipV="1">
                <a:off x="4087" y="1201"/>
                <a:ext cx="144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6" name="Oval 16"/>
              <p:cNvSpPr>
                <a:spLocks noChangeArrowheads="1"/>
              </p:cNvSpPr>
              <p:nvPr/>
            </p:nvSpPr>
            <p:spPr bwMode="auto">
              <a:xfrm>
                <a:off x="4163" y="1156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7" name="Oval 17"/>
              <p:cNvSpPr>
                <a:spLocks noChangeArrowheads="1"/>
              </p:cNvSpPr>
              <p:nvPr/>
            </p:nvSpPr>
            <p:spPr bwMode="auto">
              <a:xfrm rot="3420000">
                <a:off x="4205" y="1190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498" name="Group 18"/>
            <p:cNvGrpSpPr>
              <a:grpSpLocks/>
            </p:cNvGrpSpPr>
            <p:nvPr/>
          </p:nvGrpSpPr>
          <p:grpSpPr bwMode="auto">
            <a:xfrm>
              <a:off x="3216" y="1332"/>
              <a:ext cx="1397" cy="188"/>
              <a:chOff x="3216" y="1252"/>
              <a:chExt cx="1397" cy="188"/>
            </a:xfrm>
          </p:grpSpPr>
          <p:sp>
            <p:nvSpPr>
              <p:cNvPr id="20499" name="Line 19"/>
              <p:cNvSpPr>
                <a:spLocks noChangeShapeType="1"/>
              </p:cNvSpPr>
              <p:nvPr/>
            </p:nvSpPr>
            <p:spPr bwMode="auto">
              <a:xfrm>
                <a:off x="3216" y="1440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0" name="Line 20"/>
              <p:cNvSpPr>
                <a:spLocks noChangeShapeType="1"/>
              </p:cNvSpPr>
              <p:nvPr/>
            </p:nvSpPr>
            <p:spPr bwMode="auto">
              <a:xfrm flipV="1">
                <a:off x="4378" y="1297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1" name="Oval 21"/>
              <p:cNvSpPr>
                <a:spLocks noChangeArrowheads="1"/>
              </p:cNvSpPr>
              <p:nvPr/>
            </p:nvSpPr>
            <p:spPr bwMode="auto">
              <a:xfrm>
                <a:off x="4454" y="1252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2" name="Oval 22"/>
              <p:cNvSpPr>
                <a:spLocks noChangeArrowheads="1"/>
              </p:cNvSpPr>
              <p:nvPr/>
            </p:nvSpPr>
            <p:spPr bwMode="auto">
              <a:xfrm rot="3420000">
                <a:off x="4496" y="1286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03" name="Group 23"/>
            <p:cNvGrpSpPr>
              <a:grpSpLocks/>
            </p:cNvGrpSpPr>
            <p:nvPr/>
          </p:nvGrpSpPr>
          <p:grpSpPr bwMode="auto">
            <a:xfrm>
              <a:off x="3507" y="1428"/>
              <a:ext cx="1397" cy="188"/>
              <a:chOff x="3507" y="1348"/>
              <a:chExt cx="1397" cy="188"/>
            </a:xfrm>
          </p:grpSpPr>
          <p:sp>
            <p:nvSpPr>
              <p:cNvPr id="20504" name="Line 24"/>
              <p:cNvSpPr>
                <a:spLocks noChangeShapeType="1"/>
              </p:cNvSpPr>
              <p:nvPr/>
            </p:nvSpPr>
            <p:spPr bwMode="auto">
              <a:xfrm>
                <a:off x="3507" y="1536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5" name="Line 25"/>
              <p:cNvSpPr>
                <a:spLocks noChangeShapeType="1"/>
              </p:cNvSpPr>
              <p:nvPr/>
            </p:nvSpPr>
            <p:spPr bwMode="auto">
              <a:xfrm flipV="1">
                <a:off x="4669" y="1393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6" name="Oval 26"/>
              <p:cNvSpPr>
                <a:spLocks noChangeArrowheads="1"/>
              </p:cNvSpPr>
              <p:nvPr/>
            </p:nvSpPr>
            <p:spPr bwMode="auto">
              <a:xfrm>
                <a:off x="4744" y="1348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7" name="Oval 27"/>
              <p:cNvSpPr>
                <a:spLocks noChangeArrowheads="1"/>
              </p:cNvSpPr>
              <p:nvPr/>
            </p:nvSpPr>
            <p:spPr bwMode="auto">
              <a:xfrm rot="3420000">
                <a:off x="4787" y="1382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08" name="Group 28"/>
            <p:cNvGrpSpPr>
              <a:grpSpLocks/>
            </p:cNvGrpSpPr>
            <p:nvPr/>
          </p:nvGrpSpPr>
          <p:grpSpPr bwMode="auto">
            <a:xfrm>
              <a:off x="2033" y="1156"/>
              <a:ext cx="1399" cy="188"/>
              <a:chOff x="2033" y="1012"/>
              <a:chExt cx="1399" cy="188"/>
            </a:xfrm>
          </p:grpSpPr>
          <p:sp>
            <p:nvSpPr>
              <p:cNvPr id="20509" name="Line 29"/>
              <p:cNvSpPr>
                <a:spLocks noChangeShapeType="1"/>
              </p:cNvSpPr>
              <p:nvPr/>
            </p:nvSpPr>
            <p:spPr bwMode="auto">
              <a:xfrm flipH="1">
                <a:off x="2270" y="1200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" name="Line 30"/>
              <p:cNvSpPr>
                <a:spLocks noChangeShapeType="1"/>
              </p:cNvSpPr>
              <p:nvPr/>
            </p:nvSpPr>
            <p:spPr bwMode="auto">
              <a:xfrm flipH="1" flipV="1">
                <a:off x="2124" y="1057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1" name="Oval 31"/>
              <p:cNvSpPr>
                <a:spLocks noChangeArrowheads="1"/>
              </p:cNvSpPr>
              <p:nvPr/>
            </p:nvSpPr>
            <p:spPr bwMode="auto">
              <a:xfrm>
                <a:off x="2127" y="1012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2" name="Oval 32"/>
              <p:cNvSpPr>
                <a:spLocks noChangeArrowheads="1"/>
              </p:cNvSpPr>
              <p:nvPr/>
            </p:nvSpPr>
            <p:spPr bwMode="auto">
              <a:xfrm rot="18180000" flipH="1">
                <a:off x="2039" y="1046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13" name="Group 33"/>
            <p:cNvGrpSpPr>
              <a:grpSpLocks/>
            </p:cNvGrpSpPr>
            <p:nvPr/>
          </p:nvGrpSpPr>
          <p:grpSpPr bwMode="auto">
            <a:xfrm>
              <a:off x="1669" y="1246"/>
              <a:ext cx="1399" cy="188"/>
              <a:chOff x="1669" y="1108"/>
              <a:chExt cx="1399" cy="188"/>
            </a:xfrm>
          </p:grpSpPr>
          <p:sp>
            <p:nvSpPr>
              <p:cNvPr id="20514" name="Line 34"/>
              <p:cNvSpPr>
                <a:spLocks noChangeShapeType="1"/>
              </p:cNvSpPr>
              <p:nvPr/>
            </p:nvSpPr>
            <p:spPr bwMode="auto">
              <a:xfrm flipH="1">
                <a:off x="1908" y="1296"/>
                <a:ext cx="11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5" name="Line 35"/>
              <p:cNvSpPr>
                <a:spLocks noChangeShapeType="1"/>
              </p:cNvSpPr>
              <p:nvPr/>
            </p:nvSpPr>
            <p:spPr bwMode="auto">
              <a:xfrm flipH="1" flipV="1">
                <a:off x="1760" y="1153"/>
                <a:ext cx="145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6" name="Oval 36"/>
              <p:cNvSpPr>
                <a:spLocks noChangeArrowheads="1"/>
              </p:cNvSpPr>
              <p:nvPr/>
            </p:nvSpPr>
            <p:spPr bwMode="auto">
              <a:xfrm>
                <a:off x="1763" y="1108"/>
                <a:ext cx="66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7" name="Oval 37"/>
              <p:cNvSpPr>
                <a:spLocks noChangeArrowheads="1"/>
              </p:cNvSpPr>
              <p:nvPr/>
            </p:nvSpPr>
            <p:spPr bwMode="auto">
              <a:xfrm rot="18180000" flipH="1">
                <a:off x="1675" y="1142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18" name="Group 38"/>
            <p:cNvGrpSpPr>
              <a:grpSpLocks/>
            </p:cNvGrpSpPr>
            <p:nvPr/>
          </p:nvGrpSpPr>
          <p:grpSpPr bwMode="auto">
            <a:xfrm>
              <a:off x="1378" y="1281"/>
              <a:ext cx="1400" cy="188"/>
              <a:chOff x="1378" y="1204"/>
              <a:chExt cx="1400" cy="188"/>
            </a:xfrm>
          </p:grpSpPr>
          <p:sp>
            <p:nvSpPr>
              <p:cNvPr id="20519" name="Line 39"/>
              <p:cNvSpPr>
                <a:spLocks noChangeShapeType="1"/>
              </p:cNvSpPr>
              <p:nvPr/>
            </p:nvSpPr>
            <p:spPr bwMode="auto">
              <a:xfrm flipH="1">
                <a:off x="1616" y="1392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0" name="Line 40"/>
              <p:cNvSpPr>
                <a:spLocks noChangeShapeType="1"/>
              </p:cNvSpPr>
              <p:nvPr/>
            </p:nvSpPr>
            <p:spPr bwMode="auto">
              <a:xfrm flipH="1" flipV="1">
                <a:off x="1470" y="1249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1" name="Oval 41"/>
              <p:cNvSpPr>
                <a:spLocks noChangeArrowheads="1"/>
              </p:cNvSpPr>
              <p:nvPr/>
            </p:nvSpPr>
            <p:spPr bwMode="auto">
              <a:xfrm>
                <a:off x="1473" y="1204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2" name="Oval 42"/>
              <p:cNvSpPr>
                <a:spLocks noChangeArrowheads="1"/>
              </p:cNvSpPr>
              <p:nvPr/>
            </p:nvSpPr>
            <p:spPr bwMode="auto">
              <a:xfrm rot="18180000" flipH="1">
                <a:off x="1385" y="1238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23" name="Group 43"/>
            <p:cNvGrpSpPr>
              <a:grpSpLocks/>
            </p:cNvGrpSpPr>
            <p:nvPr/>
          </p:nvGrpSpPr>
          <p:grpSpPr bwMode="auto">
            <a:xfrm>
              <a:off x="1088" y="1377"/>
              <a:ext cx="1398" cy="188"/>
              <a:chOff x="1088" y="1300"/>
              <a:chExt cx="1398" cy="188"/>
            </a:xfrm>
          </p:grpSpPr>
          <p:sp>
            <p:nvSpPr>
              <p:cNvPr id="20524" name="Line 44"/>
              <p:cNvSpPr>
                <a:spLocks noChangeShapeType="1"/>
              </p:cNvSpPr>
              <p:nvPr/>
            </p:nvSpPr>
            <p:spPr bwMode="auto">
              <a:xfrm flipH="1">
                <a:off x="1325" y="1488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5" name="Line 45"/>
              <p:cNvSpPr>
                <a:spLocks noChangeShapeType="1"/>
              </p:cNvSpPr>
              <p:nvPr/>
            </p:nvSpPr>
            <p:spPr bwMode="auto">
              <a:xfrm flipH="1" flipV="1">
                <a:off x="1179" y="1345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6" name="Oval 46"/>
              <p:cNvSpPr>
                <a:spLocks noChangeArrowheads="1"/>
              </p:cNvSpPr>
              <p:nvPr/>
            </p:nvSpPr>
            <p:spPr bwMode="auto">
              <a:xfrm>
                <a:off x="1182" y="1300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7" name="Oval 47"/>
              <p:cNvSpPr>
                <a:spLocks noChangeArrowheads="1"/>
              </p:cNvSpPr>
              <p:nvPr/>
            </p:nvSpPr>
            <p:spPr bwMode="auto">
              <a:xfrm rot="18180000" flipH="1">
                <a:off x="1095" y="1334"/>
                <a:ext cx="109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28" name="Group 48"/>
            <p:cNvGrpSpPr>
              <a:grpSpLocks/>
            </p:cNvGrpSpPr>
            <p:nvPr/>
          </p:nvGrpSpPr>
          <p:grpSpPr bwMode="auto">
            <a:xfrm>
              <a:off x="796" y="1473"/>
              <a:ext cx="1399" cy="188"/>
              <a:chOff x="796" y="1396"/>
              <a:chExt cx="1399" cy="188"/>
            </a:xfrm>
          </p:grpSpPr>
          <p:sp>
            <p:nvSpPr>
              <p:cNvPr id="20529" name="Line 49"/>
              <p:cNvSpPr>
                <a:spLocks noChangeShapeType="1"/>
              </p:cNvSpPr>
              <p:nvPr/>
            </p:nvSpPr>
            <p:spPr bwMode="auto">
              <a:xfrm flipH="1">
                <a:off x="1034" y="1584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0" name="Line 50"/>
              <p:cNvSpPr>
                <a:spLocks noChangeShapeType="1"/>
              </p:cNvSpPr>
              <p:nvPr/>
            </p:nvSpPr>
            <p:spPr bwMode="auto">
              <a:xfrm flipH="1" flipV="1">
                <a:off x="888" y="1441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" name="Oval 51"/>
              <p:cNvSpPr>
                <a:spLocks noChangeArrowheads="1"/>
              </p:cNvSpPr>
              <p:nvPr/>
            </p:nvSpPr>
            <p:spPr bwMode="auto">
              <a:xfrm>
                <a:off x="891" y="1396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2" name="Oval 52"/>
              <p:cNvSpPr>
                <a:spLocks noChangeArrowheads="1"/>
              </p:cNvSpPr>
              <p:nvPr/>
            </p:nvSpPr>
            <p:spPr bwMode="auto">
              <a:xfrm rot="18180000" flipH="1">
                <a:off x="803" y="1430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33" name="Group 53"/>
            <p:cNvGrpSpPr>
              <a:grpSpLocks/>
            </p:cNvGrpSpPr>
            <p:nvPr/>
          </p:nvGrpSpPr>
          <p:grpSpPr bwMode="auto">
            <a:xfrm>
              <a:off x="2270" y="1842"/>
              <a:ext cx="1398" cy="188"/>
              <a:chOff x="2270" y="1968"/>
              <a:chExt cx="1398" cy="188"/>
            </a:xfrm>
          </p:grpSpPr>
          <p:sp>
            <p:nvSpPr>
              <p:cNvPr id="20534" name="Line 54"/>
              <p:cNvSpPr>
                <a:spLocks noChangeShapeType="1"/>
              </p:cNvSpPr>
              <p:nvPr/>
            </p:nvSpPr>
            <p:spPr bwMode="auto">
              <a:xfrm>
                <a:off x="2270" y="1968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5" name="Line 55"/>
              <p:cNvSpPr>
                <a:spLocks noChangeShapeType="1"/>
              </p:cNvSpPr>
              <p:nvPr/>
            </p:nvSpPr>
            <p:spPr bwMode="auto">
              <a:xfrm>
                <a:off x="3434" y="1970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6" name="Oval 56"/>
              <p:cNvSpPr>
                <a:spLocks noChangeArrowheads="1"/>
              </p:cNvSpPr>
              <p:nvPr/>
            </p:nvSpPr>
            <p:spPr bwMode="auto">
              <a:xfrm>
                <a:off x="3509" y="2068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7" name="Oval 57"/>
              <p:cNvSpPr>
                <a:spLocks noChangeArrowheads="1"/>
              </p:cNvSpPr>
              <p:nvPr/>
            </p:nvSpPr>
            <p:spPr bwMode="auto">
              <a:xfrm rot="7380000" flipH="1">
                <a:off x="3550" y="1998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38" name="Group 58"/>
            <p:cNvGrpSpPr>
              <a:grpSpLocks/>
            </p:cNvGrpSpPr>
            <p:nvPr/>
          </p:nvGrpSpPr>
          <p:grpSpPr bwMode="auto">
            <a:xfrm>
              <a:off x="2635" y="1777"/>
              <a:ext cx="1397" cy="188"/>
              <a:chOff x="2635" y="1872"/>
              <a:chExt cx="1397" cy="188"/>
            </a:xfrm>
          </p:grpSpPr>
          <p:sp>
            <p:nvSpPr>
              <p:cNvPr id="20539" name="Line 59"/>
              <p:cNvSpPr>
                <a:spLocks noChangeShapeType="1"/>
              </p:cNvSpPr>
              <p:nvPr/>
            </p:nvSpPr>
            <p:spPr bwMode="auto">
              <a:xfrm>
                <a:off x="2635" y="1872"/>
                <a:ext cx="115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40" name="Line 60"/>
              <p:cNvSpPr>
                <a:spLocks noChangeShapeType="1"/>
              </p:cNvSpPr>
              <p:nvPr/>
            </p:nvSpPr>
            <p:spPr bwMode="auto">
              <a:xfrm>
                <a:off x="3796" y="1874"/>
                <a:ext cx="145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41" name="Oval 61"/>
              <p:cNvSpPr>
                <a:spLocks noChangeArrowheads="1"/>
              </p:cNvSpPr>
              <p:nvPr/>
            </p:nvSpPr>
            <p:spPr bwMode="auto">
              <a:xfrm>
                <a:off x="3871" y="1972"/>
                <a:ext cx="66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42" name="Oval 62"/>
              <p:cNvSpPr>
                <a:spLocks noChangeArrowheads="1"/>
              </p:cNvSpPr>
              <p:nvPr/>
            </p:nvSpPr>
            <p:spPr bwMode="auto">
              <a:xfrm rot="7380000" flipH="1">
                <a:off x="3915" y="1902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43" name="Group 63"/>
            <p:cNvGrpSpPr>
              <a:grpSpLocks/>
            </p:cNvGrpSpPr>
            <p:nvPr/>
          </p:nvGrpSpPr>
          <p:grpSpPr bwMode="auto">
            <a:xfrm>
              <a:off x="2924" y="1752"/>
              <a:ext cx="1398" cy="188"/>
              <a:chOff x="2924" y="1776"/>
              <a:chExt cx="1398" cy="188"/>
            </a:xfrm>
          </p:grpSpPr>
          <p:sp>
            <p:nvSpPr>
              <p:cNvPr id="20544" name="Line 64"/>
              <p:cNvSpPr>
                <a:spLocks noChangeShapeType="1"/>
              </p:cNvSpPr>
              <p:nvPr/>
            </p:nvSpPr>
            <p:spPr bwMode="auto">
              <a:xfrm>
                <a:off x="2924" y="1776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45" name="Line 65"/>
              <p:cNvSpPr>
                <a:spLocks noChangeShapeType="1"/>
              </p:cNvSpPr>
              <p:nvPr/>
            </p:nvSpPr>
            <p:spPr bwMode="auto">
              <a:xfrm>
                <a:off x="4088" y="1778"/>
                <a:ext cx="144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46" name="Oval 66"/>
              <p:cNvSpPr>
                <a:spLocks noChangeArrowheads="1"/>
              </p:cNvSpPr>
              <p:nvPr/>
            </p:nvSpPr>
            <p:spPr bwMode="auto">
              <a:xfrm>
                <a:off x="4163" y="1876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47" name="Oval 67"/>
              <p:cNvSpPr>
                <a:spLocks noChangeArrowheads="1"/>
              </p:cNvSpPr>
              <p:nvPr/>
            </p:nvSpPr>
            <p:spPr bwMode="auto">
              <a:xfrm rot="7380000" flipH="1">
                <a:off x="4205" y="1806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48" name="Group 68"/>
            <p:cNvGrpSpPr>
              <a:grpSpLocks/>
            </p:cNvGrpSpPr>
            <p:nvPr/>
          </p:nvGrpSpPr>
          <p:grpSpPr bwMode="auto">
            <a:xfrm>
              <a:off x="3216" y="1700"/>
              <a:ext cx="1397" cy="188"/>
              <a:chOff x="3216" y="1680"/>
              <a:chExt cx="1397" cy="188"/>
            </a:xfrm>
          </p:grpSpPr>
          <p:sp>
            <p:nvSpPr>
              <p:cNvPr id="20549" name="Line 69"/>
              <p:cNvSpPr>
                <a:spLocks noChangeShapeType="1"/>
              </p:cNvSpPr>
              <p:nvPr/>
            </p:nvSpPr>
            <p:spPr bwMode="auto">
              <a:xfrm>
                <a:off x="3216" y="1680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50" name="Line 70"/>
              <p:cNvSpPr>
                <a:spLocks noChangeShapeType="1"/>
              </p:cNvSpPr>
              <p:nvPr/>
            </p:nvSpPr>
            <p:spPr bwMode="auto">
              <a:xfrm>
                <a:off x="4379" y="1682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51" name="Oval 71"/>
              <p:cNvSpPr>
                <a:spLocks noChangeArrowheads="1"/>
              </p:cNvSpPr>
              <p:nvPr/>
            </p:nvSpPr>
            <p:spPr bwMode="auto">
              <a:xfrm>
                <a:off x="4454" y="1780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52" name="Oval 72"/>
              <p:cNvSpPr>
                <a:spLocks noChangeArrowheads="1"/>
              </p:cNvSpPr>
              <p:nvPr/>
            </p:nvSpPr>
            <p:spPr bwMode="auto">
              <a:xfrm rot="7380000" flipH="1">
                <a:off x="4496" y="1710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53" name="Group 73"/>
            <p:cNvGrpSpPr>
              <a:grpSpLocks/>
            </p:cNvGrpSpPr>
            <p:nvPr/>
          </p:nvGrpSpPr>
          <p:grpSpPr bwMode="auto">
            <a:xfrm>
              <a:off x="3507" y="1584"/>
              <a:ext cx="1397" cy="188"/>
              <a:chOff x="3507" y="1584"/>
              <a:chExt cx="1397" cy="188"/>
            </a:xfrm>
          </p:grpSpPr>
          <p:sp>
            <p:nvSpPr>
              <p:cNvPr id="20554" name="Line 74"/>
              <p:cNvSpPr>
                <a:spLocks noChangeShapeType="1"/>
              </p:cNvSpPr>
              <p:nvPr/>
            </p:nvSpPr>
            <p:spPr bwMode="auto">
              <a:xfrm>
                <a:off x="3507" y="1584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55" name="Line 75"/>
              <p:cNvSpPr>
                <a:spLocks noChangeShapeType="1"/>
              </p:cNvSpPr>
              <p:nvPr/>
            </p:nvSpPr>
            <p:spPr bwMode="auto">
              <a:xfrm>
                <a:off x="4670" y="1586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56" name="Oval 76"/>
              <p:cNvSpPr>
                <a:spLocks noChangeArrowheads="1"/>
              </p:cNvSpPr>
              <p:nvPr/>
            </p:nvSpPr>
            <p:spPr bwMode="auto">
              <a:xfrm>
                <a:off x="4744" y="1684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57" name="Oval 77"/>
              <p:cNvSpPr>
                <a:spLocks noChangeArrowheads="1"/>
              </p:cNvSpPr>
              <p:nvPr/>
            </p:nvSpPr>
            <p:spPr bwMode="auto">
              <a:xfrm rot="7380000" flipH="1">
                <a:off x="4787" y="1614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58" name="Group 78"/>
            <p:cNvGrpSpPr>
              <a:grpSpLocks/>
            </p:cNvGrpSpPr>
            <p:nvPr/>
          </p:nvGrpSpPr>
          <p:grpSpPr bwMode="auto">
            <a:xfrm>
              <a:off x="2033" y="1842"/>
              <a:ext cx="1399" cy="188"/>
              <a:chOff x="2033" y="2016"/>
              <a:chExt cx="1399" cy="188"/>
            </a:xfrm>
          </p:grpSpPr>
          <p:sp>
            <p:nvSpPr>
              <p:cNvPr id="20559" name="Line 79"/>
              <p:cNvSpPr>
                <a:spLocks noChangeShapeType="1"/>
              </p:cNvSpPr>
              <p:nvPr/>
            </p:nvSpPr>
            <p:spPr bwMode="auto">
              <a:xfrm flipH="1">
                <a:off x="2270" y="2016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0" name="Line 80"/>
              <p:cNvSpPr>
                <a:spLocks noChangeShapeType="1"/>
              </p:cNvSpPr>
              <p:nvPr/>
            </p:nvSpPr>
            <p:spPr bwMode="auto">
              <a:xfrm flipH="1">
                <a:off x="2125" y="2018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1" name="Oval 81"/>
              <p:cNvSpPr>
                <a:spLocks noChangeArrowheads="1"/>
              </p:cNvSpPr>
              <p:nvPr/>
            </p:nvSpPr>
            <p:spPr bwMode="auto">
              <a:xfrm>
                <a:off x="2127" y="2116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62" name="Oval 82"/>
              <p:cNvSpPr>
                <a:spLocks noChangeArrowheads="1"/>
              </p:cNvSpPr>
              <p:nvPr/>
            </p:nvSpPr>
            <p:spPr bwMode="auto">
              <a:xfrm rot="14220000">
                <a:off x="2039" y="2046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63" name="Group 83"/>
            <p:cNvGrpSpPr>
              <a:grpSpLocks/>
            </p:cNvGrpSpPr>
            <p:nvPr/>
          </p:nvGrpSpPr>
          <p:grpSpPr bwMode="auto">
            <a:xfrm>
              <a:off x="1669" y="1752"/>
              <a:ext cx="1399" cy="188"/>
              <a:chOff x="1669" y="1920"/>
              <a:chExt cx="1399" cy="188"/>
            </a:xfrm>
          </p:grpSpPr>
          <p:sp>
            <p:nvSpPr>
              <p:cNvPr id="20564" name="Line 84"/>
              <p:cNvSpPr>
                <a:spLocks noChangeShapeType="1"/>
              </p:cNvSpPr>
              <p:nvPr/>
            </p:nvSpPr>
            <p:spPr bwMode="auto">
              <a:xfrm flipH="1">
                <a:off x="1908" y="1920"/>
                <a:ext cx="11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5" name="Line 85"/>
              <p:cNvSpPr>
                <a:spLocks noChangeShapeType="1"/>
              </p:cNvSpPr>
              <p:nvPr/>
            </p:nvSpPr>
            <p:spPr bwMode="auto">
              <a:xfrm flipH="1">
                <a:off x="1761" y="1922"/>
                <a:ext cx="145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6" name="Oval 86"/>
              <p:cNvSpPr>
                <a:spLocks noChangeArrowheads="1"/>
              </p:cNvSpPr>
              <p:nvPr/>
            </p:nvSpPr>
            <p:spPr bwMode="auto">
              <a:xfrm>
                <a:off x="1763" y="2020"/>
                <a:ext cx="66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67" name="Oval 87"/>
              <p:cNvSpPr>
                <a:spLocks noChangeArrowheads="1"/>
              </p:cNvSpPr>
              <p:nvPr/>
            </p:nvSpPr>
            <p:spPr bwMode="auto">
              <a:xfrm rot="14220000">
                <a:off x="1675" y="1950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68" name="Group 88"/>
            <p:cNvGrpSpPr>
              <a:grpSpLocks/>
            </p:cNvGrpSpPr>
            <p:nvPr/>
          </p:nvGrpSpPr>
          <p:grpSpPr bwMode="auto">
            <a:xfrm>
              <a:off x="1378" y="1732"/>
              <a:ext cx="1400" cy="188"/>
              <a:chOff x="1378" y="1824"/>
              <a:chExt cx="1400" cy="188"/>
            </a:xfrm>
          </p:grpSpPr>
          <p:sp>
            <p:nvSpPr>
              <p:cNvPr id="20569" name="Line 89"/>
              <p:cNvSpPr>
                <a:spLocks noChangeShapeType="1"/>
              </p:cNvSpPr>
              <p:nvPr/>
            </p:nvSpPr>
            <p:spPr bwMode="auto">
              <a:xfrm flipH="1">
                <a:off x="1616" y="1824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0" name="Line 90"/>
              <p:cNvSpPr>
                <a:spLocks noChangeShapeType="1"/>
              </p:cNvSpPr>
              <p:nvPr/>
            </p:nvSpPr>
            <p:spPr bwMode="auto">
              <a:xfrm flipH="1">
                <a:off x="1471" y="1826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1" name="Oval 91"/>
              <p:cNvSpPr>
                <a:spLocks noChangeArrowheads="1"/>
              </p:cNvSpPr>
              <p:nvPr/>
            </p:nvSpPr>
            <p:spPr bwMode="auto">
              <a:xfrm>
                <a:off x="1473" y="1924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72" name="Oval 92"/>
              <p:cNvSpPr>
                <a:spLocks noChangeArrowheads="1"/>
              </p:cNvSpPr>
              <p:nvPr/>
            </p:nvSpPr>
            <p:spPr bwMode="auto">
              <a:xfrm rot="14220000">
                <a:off x="1385" y="1854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73" name="Group 93"/>
            <p:cNvGrpSpPr>
              <a:grpSpLocks/>
            </p:cNvGrpSpPr>
            <p:nvPr/>
          </p:nvGrpSpPr>
          <p:grpSpPr bwMode="auto">
            <a:xfrm>
              <a:off x="1088" y="1700"/>
              <a:ext cx="1398" cy="188"/>
              <a:chOff x="1088" y="1728"/>
              <a:chExt cx="1398" cy="188"/>
            </a:xfrm>
          </p:grpSpPr>
          <p:sp>
            <p:nvSpPr>
              <p:cNvPr id="20574" name="Line 94"/>
              <p:cNvSpPr>
                <a:spLocks noChangeShapeType="1"/>
              </p:cNvSpPr>
              <p:nvPr/>
            </p:nvSpPr>
            <p:spPr bwMode="auto">
              <a:xfrm flipH="1">
                <a:off x="1325" y="1728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5" name="Line 95"/>
              <p:cNvSpPr>
                <a:spLocks noChangeShapeType="1"/>
              </p:cNvSpPr>
              <p:nvPr/>
            </p:nvSpPr>
            <p:spPr bwMode="auto">
              <a:xfrm flipH="1">
                <a:off x="1180" y="1730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6" name="Oval 96"/>
              <p:cNvSpPr>
                <a:spLocks noChangeArrowheads="1"/>
              </p:cNvSpPr>
              <p:nvPr/>
            </p:nvSpPr>
            <p:spPr bwMode="auto">
              <a:xfrm>
                <a:off x="1182" y="1828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77" name="Oval 97"/>
              <p:cNvSpPr>
                <a:spLocks noChangeArrowheads="1"/>
              </p:cNvSpPr>
              <p:nvPr/>
            </p:nvSpPr>
            <p:spPr bwMode="auto">
              <a:xfrm rot="14220000">
                <a:off x="1095" y="1758"/>
                <a:ext cx="109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78" name="Group 98"/>
            <p:cNvGrpSpPr>
              <a:grpSpLocks/>
            </p:cNvGrpSpPr>
            <p:nvPr/>
          </p:nvGrpSpPr>
          <p:grpSpPr bwMode="auto">
            <a:xfrm>
              <a:off x="796" y="1594"/>
              <a:ext cx="1399" cy="188"/>
              <a:chOff x="796" y="1632"/>
              <a:chExt cx="1399" cy="188"/>
            </a:xfrm>
          </p:grpSpPr>
          <p:sp>
            <p:nvSpPr>
              <p:cNvPr id="20579" name="Line 99"/>
              <p:cNvSpPr>
                <a:spLocks noChangeShapeType="1"/>
              </p:cNvSpPr>
              <p:nvPr/>
            </p:nvSpPr>
            <p:spPr bwMode="auto">
              <a:xfrm flipH="1">
                <a:off x="1034" y="1632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0" name="Line 100"/>
              <p:cNvSpPr>
                <a:spLocks noChangeShapeType="1"/>
              </p:cNvSpPr>
              <p:nvPr/>
            </p:nvSpPr>
            <p:spPr bwMode="auto">
              <a:xfrm flipH="1">
                <a:off x="889" y="1634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1" name="Oval 101"/>
              <p:cNvSpPr>
                <a:spLocks noChangeArrowheads="1"/>
              </p:cNvSpPr>
              <p:nvPr/>
            </p:nvSpPr>
            <p:spPr bwMode="auto">
              <a:xfrm>
                <a:off x="891" y="1732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82" name="Oval 102"/>
              <p:cNvSpPr>
                <a:spLocks noChangeArrowheads="1"/>
              </p:cNvSpPr>
              <p:nvPr/>
            </p:nvSpPr>
            <p:spPr bwMode="auto">
              <a:xfrm rot="14220000">
                <a:off x="803" y="1662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83" name="Group 103"/>
            <p:cNvGrpSpPr>
              <a:grpSpLocks/>
            </p:cNvGrpSpPr>
            <p:nvPr/>
          </p:nvGrpSpPr>
          <p:grpSpPr bwMode="auto">
            <a:xfrm>
              <a:off x="2290" y="1292"/>
              <a:ext cx="1398" cy="188"/>
              <a:chOff x="2270" y="964"/>
              <a:chExt cx="1398" cy="188"/>
            </a:xfrm>
          </p:grpSpPr>
          <p:sp>
            <p:nvSpPr>
              <p:cNvPr id="20584" name="Line 104"/>
              <p:cNvSpPr>
                <a:spLocks noChangeShapeType="1"/>
              </p:cNvSpPr>
              <p:nvPr/>
            </p:nvSpPr>
            <p:spPr bwMode="auto">
              <a:xfrm>
                <a:off x="2270" y="1152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5" name="Line 105"/>
              <p:cNvSpPr>
                <a:spLocks noChangeShapeType="1"/>
              </p:cNvSpPr>
              <p:nvPr/>
            </p:nvSpPr>
            <p:spPr bwMode="auto">
              <a:xfrm flipV="1">
                <a:off x="3433" y="1009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6" name="Oval 106"/>
              <p:cNvSpPr>
                <a:spLocks noChangeArrowheads="1"/>
              </p:cNvSpPr>
              <p:nvPr/>
            </p:nvSpPr>
            <p:spPr bwMode="auto">
              <a:xfrm>
                <a:off x="3509" y="964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87" name="Oval 107"/>
              <p:cNvSpPr>
                <a:spLocks noChangeArrowheads="1"/>
              </p:cNvSpPr>
              <p:nvPr/>
            </p:nvSpPr>
            <p:spPr bwMode="auto">
              <a:xfrm rot="3420000">
                <a:off x="3550" y="998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88" name="Group 108"/>
            <p:cNvGrpSpPr>
              <a:grpSpLocks/>
            </p:cNvGrpSpPr>
            <p:nvPr/>
          </p:nvGrpSpPr>
          <p:grpSpPr bwMode="auto">
            <a:xfrm>
              <a:off x="2653" y="1382"/>
              <a:ext cx="1397" cy="188"/>
              <a:chOff x="2635" y="1060"/>
              <a:chExt cx="1397" cy="188"/>
            </a:xfrm>
          </p:grpSpPr>
          <p:sp>
            <p:nvSpPr>
              <p:cNvPr id="20589" name="Line 109"/>
              <p:cNvSpPr>
                <a:spLocks noChangeShapeType="1"/>
              </p:cNvSpPr>
              <p:nvPr/>
            </p:nvSpPr>
            <p:spPr bwMode="auto">
              <a:xfrm>
                <a:off x="2635" y="1248"/>
                <a:ext cx="115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90" name="Line 110"/>
              <p:cNvSpPr>
                <a:spLocks noChangeShapeType="1"/>
              </p:cNvSpPr>
              <p:nvPr/>
            </p:nvSpPr>
            <p:spPr bwMode="auto">
              <a:xfrm flipV="1">
                <a:off x="3795" y="1105"/>
                <a:ext cx="145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91" name="Oval 111"/>
              <p:cNvSpPr>
                <a:spLocks noChangeArrowheads="1"/>
              </p:cNvSpPr>
              <p:nvPr/>
            </p:nvSpPr>
            <p:spPr bwMode="auto">
              <a:xfrm>
                <a:off x="3871" y="1060"/>
                <a:ext cx="66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92" name="Oval 112"/>
              <p:cNvSpPr>
                <a:spLocks noChangeArrowheads="1"/>
              </p:cNvSpPr>
              <p:nvPr/>
            </p:nvSpPr>
            <p:spPr bwMode="auto">
              <a:xfrm rot="3420000">
                <a:off x="3915" y="1094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93" name="Group 113"/>
            <p:cNvGrpSpPr>
              <a:grpSpLocks/>
            </p:cNvGrpSpPr>
            <p:nvPr/>
          </p:nvGrpSpPr>
          <p:grpSpPr bwMode="auto">
            <a:xfrm>
              <a:off x="3060" y="1372"/>
              <a:ext cx="1398" cy="188"/>
              <a:chOff x="2924" y="1156"/>
              <a:chExt cx="1398" cy="188"/>
            </a:xfrm>
          </p:grpSpPr>
          <p:sp>
            <p:nvSpPr>
              <p:cNvPr id="20594" name="Line 114"/>
              <p:cNvSpPr>
                <a:spLocks noChangeShapeType="1"/>
              </p:cNvSpPr>
              <p:nvPr/>
            </p:nvSpPr>
            <p:spPr bwMode="auto">
              <a:xfrm>
                <a:off x="2924" y="1344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95" name="Line 115"/>
              <p:cNvSpPr>
                <a:spLocks noChangeShapeType="1"/>
              </p:cNvSpPr>
              <p:nvPr/>
            </p:nvSpPr>
            <p:spPr bwMode="auto">
              <a:xfrm flipV="1">
                <a:off x="4087" y="1201"/>
                <a:ext cx="144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96" name="Oval 116"/>
              <p:cNvSpPr>
                <a:spLocks noChangeArrowheads="1"/>
              </p:cNvSpPr>
              <p:nvPr/>
            </p:nvSpPr>
            <p:spPr bwMode="auto">
              <a:xfrm>
                <a:off x="4163" y="1156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97" name="Oval 117"/>
              <p:cNvSpPr>
                <a:spLocks noChangeArrowheads="1"/>
              </p:cNvSpPr>
              <p:nvPr/>
            </p:nvSpPr>
            <p:spPr bwMode="auto">
              <a:xfrm rot="3420000">
                <a:off x="4205" y="1190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98" name="Group 118"/>
            <p:cNvGrpSpPr>
              <a:grpSpLocks/>
            </p:cNvGrpSpPr>
            <p:nvPr/>
          </p:nvGrpSpPr>
          <p:grpSpPr bwMode="auto">
            <a:xfrm>
              <a:off x="3352" y="1468"/>
              <a:ext cx="1397" cy="188"/>
              <a:chOff x="3216" y="1252"/>
              <a:chExt cx="1397" cy="188"/>
            </a:xfrm>
          </p:grpSpPr>
          <p:sp>
            <p:nvSpPr>
              <p:cNvPr id="20599" name="Line 119"/>
              <p:cNvSpPr>
                <a:spLocks noChangeShapeType="1"/>
              </p:cNvSpPr>
              <p:nvPr/>
            </p:nvSpPr>
            <p:spPr bwMode="auto">
              <a:xfrm>
                <a:off x="3216" y="1440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0" name="Line 120"/>
              <p:cNvSpPr>
                <a:spLocks noChangeShapeType="1"/>
              </p:cNvSpPr>
              <p:nvPr/>
            </p:nvSpPr>
            <p:spPr bwMode="auto">
              <a:xfrm flipV="1">
                <a:off x="4378" y="1297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1" name="Oval 121"/>
              <p:cNvSpPr>
                <a:spLocks noChangeArrowheads="1"/>
              </p:cNvSpPr>
              <p:nvPr/>
            </p:nvSpPr>
            <p:spPr bwMode="auto">
              <a:xfrm>
                <a:off x="4454" y="1252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02" name="Oval 122"/>
              <p:cNvSpPr>
                <a:spLocks noChangeArrowheads="1"/>
              </p:cNvSpPr>
              <p:nvPr/>
            </p:nvSpPr>
            <p:spPr bwMode="auto">
              <a:xfrm rot="3420000">
                <a:off x="4496" y="1286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03" name="Group 123"/>
            <p:cNvGrpSpPr>
              <a:grpSpLocks/>
            </p:cNvGrpSpPr>
            <p:nvPr/>
          </p:nvGrpSpPr>
          <p:grpSpPr bwMode="auto">
            <a:xfrm>
              <a:off x="2336" y="1609"/>
              <a:ext cx="1398" cy="188"/>
              <a:chOff x="2270" y="1968"/>
              <a:chExt cx="1398" cy="188"/>
            </a:xfrm>
          </p:grpSpPr>
          <p:sp>
            <p:nvSpPr>
              <p:cNvPr id="20604" name="Line 124"/>
              <p:cNvSpPr>
                <a:spLocks noChangeShapeType="1"/>
              </p:cNvSpPr>
              <p:nvPr/>
            </p:nvSpPr>
            <p:spPr bwMode="auto">
              <a:xfrm>
                <a:off x="2270" y="1968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5" name="Line 125"/>
              <p:cNvSpPr>
                <a:spLocks noChangeShapeType="1"/>
              </p:cNvSpPr>
              <p:nvPr/>
            </p:nvSpPr>
            <p:spPr bwMode="auto">
              <a:xfrm>
                <a:off x="3434" y="1970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6" name="Oval 126"/>
              <p:cNvSpPr>
                <a:spLocks noChangeArrowheads="1"/>
              </p:cNvSpPr>
              <p:nvPr/>
            </p:nvSpPr>
            <p:spPr bwMode="auto">
              <a:xfrm>
                <a:off x="3509" y="2068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07" name="Oval 127"/>
              <p:cNvSpPr>
                <a:spLocks noChangeArrowheads="1"/>
              </p:cNvSpPr>
              <p:nvPr/>
            </p:nvSpPr>
            <p:spPr bwMode="auto">
              <a:xfrm rot="7380000" flipH="1">
                <a:off x="3550" y="1998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08" name="Group 128"/>
            <p:cNvGrpSpPr>
              <a:grpSpLocks/>
            </p:cNvGrpSpPr>
            <p:nvPr/>
          </p:nvGrpSpPr>
          <p:grpSpPr bwMode="auto">
            <a:xfrm>
              <a:off x="2744" y="1609"/>
              <a:ext cx="1397" cy="188"/>
              <a:chOff x="2635" y="1872"/>
              <a:chExt cx="1397" cy="188"/>
            </a:xfrm>
          </p:grpSpPr>
          <p:sp>
            <p:nvSpPr>
              <p:cNvPr id="20609" name="Line 129"/>
              <p:cNvSpPr>
                <a:spLocks noChangeShapeType="1"/>
              </p:cNvSpPr>
              <p:nvPr/>
            </p:nvSpPr>
            <p:spPr bwMode="auto">
              <a:xfrm>
                <a:off x="2635" y="1872"/>
                <a:ext cx="115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0" name="Line 130"/>
              <p:cNvSpPr>
                <a:spLocks noChangeShapeType="1"/>
              </p:cNvSpPr>
              <p:nvPr/>
            </p:nvSpPr>
            <p:spPr bwMode="auto">
              <a:xfrm>
                <a:off x="3796" y="1874"/>
                <a:ext cx="145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1" name="Oval 131"/>
              <p:cNvSpPr>
                <a:spLocks noChangeArrowheads="1"/>
              </p:cNvSpPr>
              <p:nvPr/>
            </p:nvSpPr>
            <p:spPr bwMode="auto">
              <a:xfrm>
                <a:off x="3871" y="1972"/>
                <a:ext cx="66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12" name="Oval 132"/>
              <p:cNvSpPr>
                <a:spLocks noChangeArrowheads="1"/>
              </p:cNvSpPr>
              <p:nvPr/>
            </p:nvSpPr>
            <p:spPr bwMode="auto">
              <a:xfrm rot="7380000" flipH="1">
                <a:off x="3915" y="1902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13" name="Group 133"/>
            <p:cNvGrpSpPr>
              <a:grpSpLocks/>
            </p:cNvGrpSpPr>
            <p:nvPr/>
          </p:nvGrpSpPr>
          <p:grpSpPr bwMode="auto">
            <a:xfrm>
              <a:off x="3016" y="1570"/>
              <a:ext cx="1398" cy="188"/>
              <a:chOff x="2924" y="1776"/>
              <a:chExt cx="1398" cy="188"/>
            </a:xfrm>
          </p:grpSpPr>
          <p:sp>
            <p:nvSpPr>
              <p:cNvPr id="20614" name="Line 134"/>
              <p:cNvSpPr>
                <a:spLocks noChangeShapeType="1"/>
              </p:cNvSpPr>
              <p:nvPr/>
            </p:nvSpPr>
            <p:spPr bwMode="auto">
              <a:xfrm>
                <a:off x="2924" y="1776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5" name="Line 135"/>
              <p:cNvSpPr>
                <a:spLocks noChangeShapeType="1"/>
              </p:cNvSpPr>
              <p:nvPr/>
            </p:nvSpPr>
            <p:spPr bwMode="auto">
              <a:xfrm>
                <a:off x="4088" y="1778"/>
                <a:ext cx="144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6" name="Oval 136"/>
              <p:cNvSpPr>
                <a:spLocks noChangeArrowheads="1"/>
              </p:cNvSpPr>
              <p:nvPr/>
            </p:nvSpPr>
            <p:spPr bwMode="auto">
              <a:xfrm>
                <a:off x="4163" y="1876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17" name="Oval 137"/>
              <p:cNvSpPr>
                <a:spLocks noChangeArrowheads="1"/>
              </p:cNvSpPr>
              <p:nvPr/>
            </p:nvSpPr>
            <p:spPr bwMode="auto">
              <a:xfrm rot="7380000" flipH="1">
                <a:off x="4205" y="1806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18" name="Group 138"/>
            <p:cNvGrpSpPr>
              <a:grpSpLocks/>
            </p:cNvGrpSpPr>
            <p:nvPr/>
          </p:nvGrpSpPr>
          <p:grpSpPr bwMode="auto">
            <a:xfrm>
              <a:off x="3288" y="1570"/>
              <a:ext cx="1397" cy="188"/>
              <a:chOff x="3216" y="1680"/>
              <a:chExt cx="1397" cy="188"/>
            </a:xfrm>
          </p:grpSpPr>
          <p:sp>
            <p:nvSpPr>
              <p:cNvPr id="20619" name="Line 139"/>
              <p:cNvSpPr>
                <a:spLocks noChangeShapeType="1"/>
              </p:cNvSpPr>
              <p:nvPr/>
            </p:nvSpPr>
            <p:spPr bwMode="auto">
              <a:xfrm>
                <a:off x="3216" y="1680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0" name="Line 140"/>
              <p:cNvSpPr>
                <a:spLocks noChangeShapeType="1"/>
              </p:cNvSpPr>
              <p:nvPr/>
            </p:nvSpPr>
            <p:spPr bwMode="auto">
              <a:xfrm>
                <a:off x="4379" y="1682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1" name="Oval 141"/>
              <p:cNvSpPr>
                <a:spLocks noChangeArrowheads="1"/>
              </p:cNvSpPr>
              <p:nvPr/>
            </p:nvSpPr>
            <p:spPr bwMode="auto">
              <a:xfrm>
                <a:off x="4454" y="1780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2" name="Oval 142"/>
              <p:cNvSpPr>
                <a:spLocks noChangeArrowheads="1"/>
              </p:cNvSpPr>
              <p:nvPr/>
            </p:nvSpPr>
            <p:spPr bwMode="auto">
              <a:xfrm rot="7380000" flipH="1">
                <a:off x="4496" y="1710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23" name="Group 143"/>
            <p:cNvGrpSpPr>
              <a:grpSpLocks/>
            </p:cNvGrpSpPr>
            <p:nvPr/>
          </p:nvGrpSpPr>
          <p:grpSpPr bwMode="auto">
            <a:xfrm>
              <a:off x="1973" y="1156"/>
              <a:ext cx="1398" cy="188"/>
              <a:chOff x="2270" y="964"/>
              <a:chExt cx="1398" cy="188"/>
            </a:xfrm>
          </p:grpSpPr>
          <p:sp>
            <p:nvSpPr>
              <p:cNvPr id="20624" name="Line 144"/>
              <p:cNvSpPr>
                <a:spLocks noChangeShapeType="1"/>
              </p:cNvSpPr>
              <p:nvPr/>
            </p:nvSpPr>
            <p:spPr bwMode="auto">
              <a:xfrm>
                <a:off x="2270" y="1152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5" name="Line 145"/>
              <p:cNvSpPr>
                <a:spLocks noChangeShapeType="1"/>
              </p:cNvSpPr>
              <p:nvPr/>
            </p:nvSpPr>
            <p:spPr bwMode="auto">
              <a:xfrm flipV="1">
                <a:off x="3433" y="1009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6" name="Oval 146"/>
              <p:cNvSpPr>
                <a:spLocks noChangeArrowheads="1"/>
              </p:cNvSpPr>
              <p:nvPr/>
            </p:nvSpPr>
            <p:spPr bwMode="auto">
              <a:xfrm>
                <a:off x="3509" y="964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7" name="Oval 147"/>
              <p:cNvSpPr>
                <a:spLocks noChangeArrowheads="1"/>
              </p:cNvSpPr>
              <p:nvPr/>
            </p:nvSpPr>
            <p:spPr bwMode="auto">
              <a:xfrm rot="3420000">
                <a:off x="3550" y="998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28" name="Group 148"/>
            <p:cNvGrpSpPr>
              <a:grpSpLocks/>
            </p:cNvGrpSpPr>
            <p:nvPr/>
          </p:nvGrpSpPr>
          <p:grpSpPr bwMode="auto">
            <a:xfrm>
              <a:off x="2064" y="1525"/>
              <a:ext cx="1398" cy="188"/>
              <a:chOff x="2270" y="1968"/>
              <a:chExt cx="1398" cy="188"/>
            </a:xfrm>
          </p:grpSpPr>
          <p:sp>
            <p:nvSpPr>
              <p:cNvPr id="20629" name="Line 149"/>
              <p:cNvSpPr>
                <a:spLocks noChangeShapeType="1"/>
              </p:cNvSpPr>
              <p:nvPr/>
            </p:nvSpPr>
            <p:spPr bwMode="auto">
              <a:xfrm>
                <a:off x="2270" y="1968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0" name="Line 150"/>
              <p:cNvSpPr>
                <a:spLocks noChangeShapeType="1"/>
              </p:cNvSpPr>
              <p:nvPr/>
            </p:nvSpPr>
            <p:spPr bwMode="auto">
              <a:xfrm>
                <a:off x="3434" y="1970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1" name="Oval 151"/>
              <p:cNvSpPr>
                <a:spLocks noChangeArrowheads="1"/>
              </p:cNvSpPr>
              <p:nvPr/>
            </p:nvSpPr>
            <p:spPr bwMode="auto">
              <a:xfrm>
                <a:off x="3509" y="2068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32" name="Oval 152"/>
              <p:cNvSpPr>
                <a:spLocks noChangeArrowheads="1"/>
              </p:cNvSpPr>
              <p:nvPr/>
            </p:nvSpPr>
            <p:spPr bwMode="auto">
              <a:xfrm rot="7380000" flipH="1">
                <a:off x="3550" y="1998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33" name="Group 153"/>
            <p:cNvGrpSpPr>
              <a:grpSpLocks/>
            </p:cNvGrpSpPr>
            <p:nvPr/>
          </p:nvGrpSpPr>
          <p:grpSpPr bwMode="auto">
            <a:xfrm>
              <a:off x="2297" y="1797"/>
              <a:ext cx="1399" cy="188"/>
              <a:chOff x="2033" y="2016"/>
              <a:chExt cx="1399" cy="188"/>
            </a:xfrm>
          </p:grpSpPr>
          <p:sp>
            <p:nvSpPr>
              <p:cNvPr id="20634" name="Line 154"/>
              <p:cNvSpPr>
                <a:spLocks noChangeShapeType="1"/>
              </p:cNvSpPr>
              <p:nvPr/>
            </p:nvSpPr>
            <p:spPr bwMode="auto">
              <a:xfrm flipH="1">
                <a:off x="2270" y="2016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5" name="Line 155"/>
              <p:cNvSpPr>
                <a:spLocks noChangeShapeType="1"/>
              </p:cNvSpPr>
              <p:nvPr/>
            </p:nvSpPr>
            <p:spPr bwMode="auto">
              <a:xfrm flipH="1">
                <a:off x="2125" y="2018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6" name="Oval 156"/>
              <p:cNvSpPr>
                <a:spLocks noChangeArrowheads="1"/>
              </p:cNvSpPr>
              <p:nvPr/>
            </p:nvSpPr>
            <p:spPr bwMode="auto">
              <a:xfrm>
                <a:off x="2127" y="2116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37" name="Oval 157"/>
              <p:cNvSpPr>
                <a:spLocks noChangeArrowheads="1"/>
              </p:cNvSpPr>
              <p:nvPr/>
            </p:nvSpPr>
            <p:spPr bwMode="auto">
              <a:xfrm rot="14220000">
                <a:off x="2039" y="2046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38" name="Group 158"/>
            <p:cNvGrpSpPr>
              <a:grpSpLocks/>
            </p:cNvGrpSpPr>
            <p:nvPr/>
          </p:nvGrpSpPr>
          <p:grpSpPr bwMode="auto">
            <a:xfrm>
              <a:off x="1927" y="1669"/>
              <a:ext cx="1399" cy="188"/>
              <a:chOff x="2033" y="2016"/>
              <a:chExt cx="1399" cy="188"/>
            </a:xfrm>
          </p:grpSpPr>
          <p:sp>
            <p:nvSpPr>
              <p:cNvPr id="20639" name="Line 159"/>
              <p:cNvSpPr>
                <a:spLocks noChangeShapeType="1"/>
              </p:cNvSpPr>
              <p:nvPr/>
            </p:nvSpPr>
            <p:spPr bwMode="auto">
              <a:xfrm flipH="1">
                <a:off x="2270" y="2016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0" name="Line 160"/>
              <p:cNvSpPr>
                <a:spLocks noChangeShapeType="1"/>
              </p:cNvSpPr>
              <p:nvPr/>
            </p:nvSpPr>
            <p:spPr bwMode="auto">
              <a:xfrm flipH="1">
                <a:off x="2125" y="2018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1" name="Oval 161"/>
              <p:cNvSpPr>
                <a:spLocks noChangeArrowheads="1"/>
              </p:cNvSpPr>
              <p:nvPr/>
            </p:nvSpPr>
            <p:spPr bwMode="auto">
              <a:xfrm>
                <a:off x="2127" y="2116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42" name="Oval 162"/>
              <p:cNvSpPr>
                <a:spLocks noChangeArrowheads="1"/>
              </p:cNvSpPr>
              <p:nvPr/>
            </p:nvSpPr>
            <p:spPr bwMode="auto">
              <a:xfrm rot="14220000">
                <a:off x="2039" y="2046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43" name="Group 163"/>
            <p:cNvGrpSpPr>
              <a:grpSpLocks/>
            </p:cNvGrpSpPr>
            <p:nvPr/>
          </p:nvGrpSpPr>
          <p:grpSpPr bwMode="auto">
            <a:xfrm>
              <a:off x="1565" y="1616"/>
              <a:ext cx="1399" cy="188"/>
              <a:chOff x="1669" y="1920"/>
              <a:chExt cx="1399" cy="188"/>
            </a:xfrm>
          </p:grpSpPr>
          <p:sp>
            <p:nvSpPr>
              <p:cNvPr id="20644" name="Line 164"/>
              <p:cNvSpPr>
                <a:spLocks noChangeShapeType="1"/>
              </p:cNvSpPr>
              <p:nvPr/>
            </p:nvSpPr>
            <p:spPr bwMode="auto">
              <a:xfrm flipH="1">
                <a:off x="1908" y="1920"/>
                <a:ext cx="11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5" name="Line 165"/>
              <p:cNvSpPr>
                <a:spLocks noChangeShapeType="1"/>
              </p:cNvSpPr>
              <p:nvPr/>
            </p:nvSpPr>
            <p:spPr bwMode="auto">
              <a:xfrm flipH="1">
                <a:off x="1761" y="1922"/>
                <a:ext cx="145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6" name="Oval 166"/>
              <p:cNvSpPr>
                <a:spLocks noChangeArrowheads="1"/>
              </p:cNvSpPr>
              <p:nvPr/>
            </p:nvSpPr>
            <p:spPr bwMode="auto">
              <a:xfrm>
                <a:off x="1763" y="2020"/>
                <a:ext cx="66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47" name="Oval 167"/>
              <p:cNvSpPr>
                <a:spLocks noChangeArrowheads="1"/>
              </p:cNvSpPr>
              <p:nvPr/>
            </p:nvSpPr>
            <p:spPr bwMode="auto">
              <a:xfrm rot="14220000">
                <a:off x="1675" y="1950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48" name="Group 168"/>
            <p:cNvGrpSpPr>
              <a:grpSpLocks/>
            </p:cNvGrpSpPr>
            <p:nvPr/>
          </p:nvGrpSpPr>
          <p:grpSpPr bwMode="auto">
            <a:xfrm>
              <a:off x="1263" y="1645"/>
              <a:ext cx="1400" cy="188"/>
              <a:chOff x="1378" y="1824"/>
              <a:chExt cx="1400" cy="188"/>
            </a:xfrm>
          </p:grpSpPr>
          <p:sp>
            <p:nvSpPr>
              <p:cNvPr id="20649" name="Line 169"/>
              <p:cNvSpPr>
                <a:spLocks noChangeShapeType="1"/>
              </p:cNvSpPr>
              <p:nvPr/>
            </p:nvSpPr>
            <p:spPr bwMode="auto">
              <a:xfrm flipH="1">
                <a:off x="1616" y="1824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0" name="Line 170"/>
              <p:cNvSpPr>
                <a:spLocks noChangeShapeType="1"/>
              </p:cNvSpPr>
              <p:nvPr/>
            </p:nvSpPr>
            <p:spPr bwMode="auto">
              <a:xfrm flipH="1">
                <a:off x="1471" y="1826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1" name="Oval 171"/>
              <p:cNvSpPr>
                <a:spLocks noChangeArrowheads="1"/>
              </p:cNvSpPr>
              <p:nvPr/>
            </p:nvSpPr>
            <p:spPr bwMode="auto">
              <a:xfrm>
                <a:off x="1473" y="1924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52" name="Oval 172"/>
              <p:cNvSpPr>
                <a:spLocks noChangeArrowheads="1"/>
              </p:cNvSpPr>
              <p:nvPr/>
            </p:nvSpPr>
            <p:spPr bwMode="auto">
              <a:xfrm rot="14220000">
                <a:off x="1385" y="1854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53" name="Group 173"/>
            <p:cNvGrpSpPr>
              <a:grpSpLocks/>
            </p:cNvGrpSpPr>
            <p:nvPr/>
          </p:nvGrpSpPr>
          <p:grpSpPr bwMode="auto">
            <a:xfrm>
              <a:off x="2064" y="1797"/>
              <a:ext cx="1398" cy="188"/>
              <a:chOff x="2270" y="1968"/>
              <a:chExt cx="1398" cy="188"/>
            </a:xfrm>
          </p:grpSpPr>
          <p:sp>
            <p:nvSpPr>
              <p:cNvPr id="20654" name="Line 174"/>
              <p:cNvSpPr>
                <a:spLocks noChangeShapeType="1"/>
              </p:cNvSpPr>
              <p:nvPr/>
            </p:nvSpPr>
            <p:spPr bwMode="auto">
              <a:xfrm>
                <a:off x="2270" y="1968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5" name="Line 175"/>
              <p:cNvSpPr>
                <a:spLocks noChangeShapeType="1"/>
              </p:cNvSpPr>
              <p:nvPr/>
            </p:nvSpPr>
            <p:spPr bwMode="auto">
              <a:xfrm>
                <a:off x="3434" y="1970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6" name="Oval 176"/>
              <p:cNvSpPr>
                <a:spLocks noChangeArrowheads="1"/>
              </p:cNvSpPr>
              <p:nvPr/>
            </p:nvSpPr>
            <p:spPr bwMode="auto">
              <a:xfrm>
                <a:off x="3509" y="2068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57" name="Oval 177"/>
              <p:cNvSpPr>
                <a:spLocks noChangeArrowheads="1"/>
              </p:cNvSpPr>
              <p:nvPr/>
            </p:nvSpPr>
            <p:spPr bwMode="auto">
              <a:xfrm rot="7380000" flipH="1">
                <a:off x="3550" y="1998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58" name="Group 178"/>
            <p:cNvGrpSpPr>
              <a:grpSpLocks/>
            </p:cNvGrpSpPr>
            <p:nvPr/>
          </p:nvGrpSpPr>
          <p:grpSpPr bwMode="auto">
            <a:xfrm>
              <a:off x="1020" y="1570"/>
              <a:ext cx="1398" cy="188"/>
              <a:chOff x="1088" y="1728"/>
              <a:chExt cx="1398" cy="188"/>
            </a:xfrm>
          </p:grpSpPr>
          <p:sp>
            <p:nvSpPr>
              <p:cNvPr id="20659" name="Line 179"/>
              <p:cNvSpPr>
                <a:spLocks noChangeShapeType="1"/>
              </p:cNvSpPr>
              <p:nvPr/>
            </p:nvSpPr>
            <p:spPr bwMode="auto">
              <a:xfrm flipH="1">
                <a:off x="1325" y="1728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0" name="Line 180"/>
              <p:cNvSpPr>
                <a:spLocks noChangeShapeType="1"/>
              </p:cNvSpPr>
              <p:nvPr/>
            </p:nvSpPr>
            <p:spPr bwMode="auto">
              <a:xfrm flipH="1">
                <a:off x="1180" y="1730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1" name="Oval 181"/>
              <p:cNvSpPr>
                <a:spLocks noChangeArrowheads="1"/>
              </p:cNvSpPr>
              <p:nvPr/>
            </p:nvSpPr>
            <p:spPr bwMode="auto">
              <a:xfrm>
                <a:off x="1182" y="1828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62" name="Oval 182"/>
              <p:cNvSpPr>
                <a:spLocks noChangeArrowheads="1"/>
              </p:cNvSpPr>
              <p:nvPr/>
            </p:nvSpPr>
            <p:spPr bwMode="auto">
              <a:xfrm rot="14220000">
                <a:off x="1095" y="1758"/>
                <a:ext cx="109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63" name="Group 183"/>
            <p:cNvGrpSpPr>
              <a:grpSpLocks/>
            </p:cNvGrpSpPr>
            <p:nvPr/>
          </p:nvGrpSpPr>
          <p:grpSpPr bwMode="auto">
            <a:xfrm>
              <a:off x="2252" y="1185"/>
              <a:ext cx="1399" cy="188"/>
              <a:chOff x="2033" y="1012"/>
              <a:chExt cx="1399" cy="188"/>
            </a:xfrm>
          </p:grpSpPr>
          <p:sp>
            <p:nvSpPr>
              <p:cNvPr id="20664" name="Line 184"/>
              <p:cNvSpPr>
                <a:spLocks noChangeShapeType="1"/>
              </p:cNvSpPr>
              <p:nvPr/>
            </p:nvSpPr>
            <p:spPr bwMode="auto">
              <a:xfrm flipH="1">
                <a:off x="2270" y="1200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5" name="Line 185"/>
              <p:cNvSpPr>
                <a:spLocks noChangeShapeType="1"/>
              </p:cNvSpPr>
              <p:nvPr/>
            </p:nvSpPr>
            <p:spPr bwMode="auto">
              <a:xfrm flipH="1" flipV="1">
                <a:off x="2124" y="1057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6" name="Oval 186"/>
              <p:cNvSpPr>
                <a:spLocks noChangeArrowheads="1"/>
              </p:cNvSpPr>
              <p:nvPr/>
            </p:nvSpPr>
            <p:spPr bwMode="auto">
              <a:xfrm>
                <a:off x="2127" y="1012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67" name="Oval 187"/>
              <p:cNvSpPr>
                <a:spLocks noChangeArrowheads="1"/>
              </p:cNvSpPr>
              <p:nvPr/>
            </p:nvSpPr>
            <p:spPr bwMode="auto">
              <a:xfrm rot="18180000" flipH="1">
                <a:off x="2039" y="1046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68" name="Group 188"/>
            <p:cNvGrpSpPr>
              <a:grpSpLocks/>
            </p:cNvGrpSpPr>
            <p:nvPr/>
          </p:nvGrpSpPr>
          <p:grpSpPr bwMode="auto">
            <a:xfrm>
              <a:off x="1935" y="1337"/>
              <a:ext cx="1399" cy="188"/>
              <a:chOff x="2033" y="1012"/>
              <a:chExt cx="1399" cy="188"/>
            </a:xfrm>
          </p:grpSpPr>
          <p:sp>
            <p:nvSpPr>
              <p:cNvPr id="20669" name="Line 189"/>
              <p:cNvSpPr>
                <a:spLocks noChangeShapeType="1"/>
              </p:cNvSpPr>
              <p:nvPr/>
            </p:nvSpPr>
            <p:spPr bwMode="auto">
              <a:xfrm flipH="1">
                <a:off x="2270" y="1200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0" name="Line 190"/>
              <p:cNvSpPr>
                <a:spLocks noChangeShapeType="1"/>
              </p:cNvSpPr>
              <p:nvPr/>
            </p:nvSpPr>
            <p:spPr bwMode="auto">
              <a:xfrm flipH="1" flipV="1">
                <a:off x="2124" y="1057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1" name="Oval 191"/>
              <p:cNvSpPr>
                <a:spLocks noChangeArrowheads="1"/>
              </p:cNvSpPr>
              <p:nvPr/>
            </p:nvSpPr>
            <p:spPr bwMode="auto">
              <a:xfrm>
                <a:off x="2127" y="1012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72" name="Oval 192"/>
              <p:cNvSpPr>
                <a:spLocks noChangeArrowheads="1"/>
              </p:cNvSpPr>
              <p:nvPr/>
            </p:nvSpPr>
            <p:spPr bwMode="auto">
              <a:xfrm rot="18180000" flipH="1">
                <a:off x="2039" y="1046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73" name="Group 193"/>
            <p:cNvGrpSpPr>
              <a:grpSpLocks/>
            </p:cNvGrpSpPr>
            <p:nvPr/>
          </p:nvGrpSpPr>
          <p:grpSpPr bwMode="auto">
            <a:xfrm>
              <a:off x="1617" y="1428"/>
              <a:ext cx="1399" cy="188"/>
              <a:chOff x="1669" y="1108"/>
              <a:chExt cx="1399" cy="188"/>
            </a:xfrm>
          </p:grpSpPr>
          <p:sp>
            <p:nvSpPr>
              <p:cNvPr id="20674" name="Line 194"/>
              <p:cNvSpPr>
                <a:spLocks noChangeShapeType="1"/>
              </p:cNvSpPr>
              <p:nvPr/>
            </p:nvSpPr>
            <p:spPr bwMode="auto">
              <a:xfrm flipH="1">
                <a:off x="1908" y="1296"/>
                <a:ext cx="11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5" name="Line 195"/>
              <p:cNvSpPr>
                <a:spLocks noChangeShapeType="1"/>
              </p:cNvSpPr>
              <p:nvPr/>
            </p:nvSpPr>
            <p:spPr bwMode="auto">
              <a:xfrm flipH="1" flipV="1">
                <a:off x="1760" y="1153"/>
                <a:ext cx="145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6" name="Oval 196"/>
              <p:cNvSpPr>
                <a:spLocks noChangeArrowheads="1"/>
              </p:cNvSpPr>
              <p:nvPr/>
            </p:nvSpPr>
            <p:spPr bwMode="auto">
              <a:xfrm>
                <a:off x="1763" y="1108"/>
                <a:ext cx="66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77" name="Oval 197"/>
              <p:cNvSpPr>
                <a:spLocks noChangeArrowheads="1"/>
              </p:cNvSpPr>
              <p:nvPr/>
            </p:nvSpPr>
            <p:spPr bwMode="auto">
              <a:xfrm rot="18180000" flipH="1">
                <a:off x="1675" y="1142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78" name="Group 198"/>
            <p:cNvGrpSpPr>
              <a:grpSpLocks/>
            </p:cNvGrpSpPr>
            <p:nvPr/>
          </p:nvGrpSpPr>
          <p:grpSpPr bwMode="auto">
            <a:xfrm>
              <a:off x="1292" y="1480"/>
              <a:ext cx="1400" cy="188"/>
              <a:chOff x="1378" y="1204"/>
              <a:chExt cx="1400" cy="188"/>
            </a:xfrm>
          </p:grpSpPr>
          <p:sp>
            <p:nvSpPr>
              <p:cNvPr id="20679" name="Line 199"/>
              <p:cNvSpPr>
                <a:spLocks noChangeShapeType="1"/>
              </p:cNvSpPr>
              <p:nvPr/>
            </p:nvSpPr>
            <p:spPr bwMode="auto">
              <a:xfrm flipH="1">
                <a:off x="1616" y="1392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0" name="Line 200"/>
              <p:cNvSpPr>
                <a:spLocks noChangeShapeType="1"/>
              </p:cNvSpPr>
              <p:nvPr/>
            </p:nvSpPr>
            <p:spPr bwMode="auto">
              <a:xfrm flipH="1" flipV="1">
                <a:off x="1470" y="1249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1" name="Oval 201"/>
              <p:cNvSpPr>
                <a:spLocks noChangeArrowheads="1"/>
              </p:cNvSpPr>
              <p:nvPr/>
            </p:nvSpPr>
            <p:spPr bwMode="auto">
              <a:xfrm>
                <a:off x="1473" y="1204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82" name="Oval 202"/>
              <p:cNvSpPr>
                <a:spLocks noChangeArrowheads="1"/>
              </p:cNvSpPr>
              <p:nvPr/>
            </p:nvSpPr>
            <p:spPr bwMode="auto">
              <a:xfrm rot="18180000" flipH="1">
                <a:off x="1385" y="1238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83" name="Group 203"/>
            <p:cNvGrpSpPr>
              <a:grpSpLocks/>
            </p:cNvGrpSpPr>
            <p:nvPr/>
          </p:nvGrpSpPr>
          <p:grpSpPr bwMode="auto">
            <a:xfrm>
              <a:off x="1111" y="1434"/>
              <a:ext cx="1398" cy="188"/>
              <a:chOff x="1088" y="1300"/>
              <a:chExt cx="1398" cy="188"/>
            </a:xfrm>
          </p:grpSpPr>
          <p:sp>
            <p:nvSpPr>
              <p:cNvPr id="20684" name="Line 204"/>
              <p:cNvSpPr>
                <a:spLocks noChangeShapeType="1"/>
              </p:cNvSpPr>
              <p:nvPr/>
            </p:nvSpPr>
            <p:spPr bwMode="auto">
              <a:xfrm flipH="1">
                <a:off x="1325" y="1488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5" name="Line 205"/>
              <p:cNvSpPr>
                <a:spLocks noChangeShapeType="1"/>
              </p:cNvSpPr>
              <p:nvPr/>
            </p:nvSpPr>
            <p:spPr bwMode="auto">
              <a:xfrm flipH="1" flipV="1">
                <a:off x="1179" y="1345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6" name="Oval 206"/>
              <p:cNvSpPr>
                <a:spLocks noChangeArrowheads="1"/>
              </p:cNvSpPr>
              <p:nvPr/>
            </p:nvSpPr>
            <p:spPr bwMode="auto">
              <a:xfrm>
                <a:off x="1182" y="1300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87" name="Oval 207"/>
              <p:cNvSpPr>
                <a:spLocks noChangeArrowheads="1"/>
              </p:cNvSpPr>
              <p:nvPr/>
            </p:nvSpPr>
            <p:spPr bwMode="auto">
              <a:xfrm rot="18180000" flipH="1">
                <a:off x="1095" y="1334"/>
                <a:ext cx="109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88" name="Group 208"/>
            <p:cNvGrpSpPr>
              <a:grpSpLocks/>
            </p:cNvGrpSpPr>
            <p:nvPr/>
          </p:nvGrpSpPr>
          <p:grpSpPr bwMode="auto">
            <a:xfrm>
              <a:off x="2388" y="1382"/>
              <a:ext cx="1399" cy="188"/>
              <a:chOff x="2033" y="1012"/>
              <a:chExt cx="1399" cy="188"/>
            </a:xfrm>
          </p:grpSpPr>
          <p:sp>
            <p:nvSpPr>
              <p:cNvPr id="20689" name="Line 209"/>
              <p:cNvSpPr>
                <a:spLocks noChangeShapeType="1"/>
              </p:cNvSpPr>
              <p:nvPr/>
            </p:nvSpPr>
            <p:spPr bwMode="auto">
              <a:xfrm flipH="1">
                <a:off x="2270" y="1200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0" name="Line 210"/>
              <p:cNvSpPr>
                <a:spLocks noChangeShapeType="1"/>
              </p:cNvSpPr>
              <p:nvPr/>
            </p:nvSpPr>
            <p:spPr bwMode="auto">
              <a:xfrm flipH="1" flipV="1">
                <a:off x="2124" y="1057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1" name="Oval 211"/>
              <p:cNvSpPr>
                <a:spLocks noChangeArrowheads="1"/>
              </p:cNvSpPr>
              <p:nvPr/>
            </p:nvSpPr>
            <p:spPr bwMode="auto">
              <a:xfrm>
                <a:off x="2127" y="1012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92" name="Oval 212"/>
              <p:cNvSpPr>
                <a:spLocks noChangeArrowheads="1"/>
              </p:cNvSpPr>
              <p:nvPr/>
            </p:nvSpPr>
            <p:spPr bwMode="auto">
              <a:xfrm rot="18180000" flipH="1">
                <a:off x="2039" y="1046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693" name="Line 213"/>
            <p:cNvSpPr>
              <a:spLocks noChangeShapeType="1"/>
            </p:cNvSpPr>
            <p:nvPr/>
          </p:nvSpPr>
          <p:spPr bwMode="auto">
            <a:xfrm>
              <a:off x="2608" y="1706"/>
              <a:ext cx="5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0694" name="Group 214"/>
            <p:cNvGrpSpPr>
              <a:grpSpLocks/>
            </p:cNvGrpSpPr>
            <p:nvPr/>
          </p:nvGrpSpPr>
          <p:grpSpPr bwMode="auto">
            <a:xfrm>
              <a:off x="2433" y="1671"/>
              <a:ext cx="1399" cy="188"/>
              <a:chOff x="2033" y="2016"/>
              <a:chExt cx="1399" cy="188"/>
            </a:xfrm>
          </p:grpSpPr>
          <p:sp>
            <p:nvSpPr>
              <p:cNvPr id="20695" name="Line 215"/>
              <p:cNvSpPr>
                <a:spLocks noChangeShapeType="1"/>
              </p:cNvSpPr>
              <p:nvPr/>
            </p:nvSpPr>
            <p:spPr bwMode="auto">
              <a:xfrm flipH="1">
                <a:off x="2270" y="2016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6" name="Line 216"/>
              <p:cNvSpPr>
                <a:spLocks noChangeShapeType="1"/>
              </p:cNvSpPr>
              <p:nvPr/>
            </p:nvSpPr>
            <p:spPr bwMode="auto">
              <a:xfrm flipH="1">
                <a:off x="2125" y="2018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7" name="Oval 217"/>
              <p:cNvSpPr>
                <a:spLocks noChangeArrowheads="1"/>
              </p:cNvSpPr>
              <p:nvPr/>
            </p:nvSpPr>
            <p:spPr bwMode="auto">
              <a:xfrm>
                <a:off x="2127" y="2116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98" name="Oval 218"/>
              <p:cNvSpPr>
                <a:spLocks noChangeArrowheads="1"/>
              </p:cNvSpPr>
              <p:nvPr/>
            </p:nvSpPr>
            <p:spPr bwMode="auto">
              <a:xfrm rot="14220000">
                <a:off x="2039" y="2046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99" name="Group 219"/>
            <p:cNvGrpSpPr>
              <a:grpSpLocks/>
            </p:cNvGrpSpPr>
            <p:nvPr/>
          </p:nvGrpSpPr>
          <p:grpSpPr bwMode="auto">
            <a:xfrm>
              <a:off x="2064" y="1337"/>
              <a:ext cx="1398" cy="188"/>
              <a:chOff x="2270" y="964"/>
              <a:chExt cx="1398" cy="188"/>
            </a:xfrm>
          </p:grpSpPr>
          <p:sp>
            <p:nvSpPr>
              <p:cNvPr id="20700" name="Line 220"/>
              <p:cNvSpPr>
                <a:spLocks noChangeShapeType="1"/>
              </p:cNvSpPr>
              <p:nvPr/>
            </p:nvSpPr>
            <p:spPr bwMode="auto">
              <a:xfrm>
                <a:off x="2270" y="1152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1" name="Line 221"/>
              <p:cNvSpPr>
                <a:spLocks noChangeShapeType="1"/>
              </p:cNvSpPr>
              <p:nvPr/>
            </p:nvSpPr>
            <p:spPr bwMode="auto">
              <a:xfrm flipV="1">
                <a:off x="3433" y="1009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2" name="Oval 222"/>
              <p:cNvSpPr>
                <a:spLocks noChangeArrowheads="1"/>
              </p:cNvSpPr>
              <p:nvPr/>
            </p:nvSpPr>
            <p:spPr bwMode="auto">
              <a:xfrm>
                <a:off x="3509" y="964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03" name="Oval 223"/>
              <p:cNvSpPr>
                <a:spLocks noChangeArrowheads="1"/>
              </p:cNvSpPr>
              <p:nvPr/>
            </p:nvSpPr>
            <p:spPr bwMode="auto">
              <a:xfrm rot="3420000">
                <a:off x="3550" y="998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704" name="Group 224"/>
            <p:cNvGrpSpPr>
              <a:grpSpLocks/>
            </p:cNvGrpSpPr>
            <p:nvPr/>
          </p:nvGrpSpPr>
          <p:grpSpPr bwMode="auto">
            <a:xfrm>
              <a:off x="1844" y="1525"/>
              <a:ext cx="1399" cy="188"/>
              <a:chOff x="1669" y="1920"/>
              <a:chExt cx="1399" cy="188"/>
            </a:xfrm>
          </p:grpSpPr>
          <p:sp>
            <p:nvSpPr>
              <p:cNvPr id="20705" name="Line 225"/>
              <p:cNvSpPr>
                <a:spLocks noChangeShapeType="1"/>
              </p:cNvSpPr>
              <p:nvPr/>
            </p:nvSpPr>
            <p:spPr bwMode="auto">
              <a:xfrm flipH="1">
                <a:off x="1908" y="1920"/>
                <a:ext cx="11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6" name="Line 226"/>
              <p:cNvSpPr>
                <a:spLocks noChangeShapeType="1"/>
              </p:cNvSpPr>
              <p:nvPr/>
            </p:nvSpPr>
            <p:spPr bwMode="auto">
              <a:xfrm flipH="1">
                <a:off x="1761" y="1922"/>
                <a:ext cx="145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7" name="Oval 227"/>
              <p:cNvSpPr>
                <a:spLocks noChangeArrowheads="1"/>
              </p:cNvSpPr>
              <p:nvPr/>
            </p:nvSpPr>
            <p:spPr bwMode="auto">
              <a:xfrm>
                <a:off x="1763" y="2020"/>
                <a:ext cx="66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08" name="Oval 228"/>
              <p:cNvSpPr>
                <a:spLocks noChangeArrowheads="1"/>
              </p:cNvSpPr>
              <p:nvPr/>
            </p:nvSpPr>
            <p:spPr bwMode="auto">
              <a:xfrm rot="14220000">
                <a:off x="1675" y="1950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709" name="Group 229"/>
            <p:cNvGrpSpPr>
              <a:grpSpLocks/>
            </p:cNvGrpSpPr>
            <p:nvPr/>
          </p:nvGrpSpPr>
          <p:grpSpPr bwMode="auto">
            <a:xfrm>
              <a:off x="2472" y="1480"/>
              <a:ext cx="1397" cy="188"/>
              <a:chOff x="2635" y="1872"/>
              <a:chExt cx="1397" cy="188"/>
            </a:xfrm>
          </p:grpSpPr>
          <p:sp>
            <p:nvSpPr>
              <p:cNvPr id="20710" name="Line 230"/>
              <p:cNvSpPr>
                <a:spLocks noChangeShapeType="1"/>
              </p:cNvSpPr>
              <p:nvPr/>
            </p:nvSpPr>
            <p:spPr bwMode="auto">
              <a:xfrm>
                <a:off x="2635" y="1872"/>
                <a:ext cx="115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1" name="Line 231"/>
              <p:cNvSpPr>
                <a:spLocks noChangeShapeType="1"/>
              </p:cNvSpPr>
              <p:nvPr/>
            </p:nvSpPr>
            <p:spPr bwMode="auto">
              <a:xfrm>
                <a:off x="3796" y="1874"/>
                <a:ext cx="145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2" name="Oval 232"/>
              <p:cNvSpPr>
                <a:spLocks noChangeArrowheads="1"/>
              </p:cNvSpPr>
              <p:nvPr/>
            </p:nvSpPr>
            <p:spPr bwMode="auto">
              <a:xfrm>
                <a:off x="3871" y="1972"/>
                <a:ext cx="66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13" name="Oval 233"/>
              <p:cNvSpPr>
                <a:spLocks noChangeArrowheads="1"/>
              </p:cNvSpPr>
              <p:nvPr/>
            </p:nvSpPr>
            <p:spPr bwMode="auto">
              <a:xfrm rot="7380000" flipH="1">
                <a:off x="3915" y="1902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714" name="Group 234"/>
            <p:cNvGrpSpPr>
              <a:grpSpLocks/>
            </p:cNvGrpSpPr>
            <p:nvPr/>
          </p:nvGrpSpPr>
          <p:grpSpPr bwMode="auto">
            <a:xfrm>
              <a:off x="2161" y="1525"/>
              <a:ext cx="1399" cy="188"/>
              <a:chOff x="1669" y="1108"/>
              <a:chExt cx="1399" cy="188"/>
            </a:xfrm>
          </p:grpSpPr>
          <p:sp>
            <p:nvSpPr>
              <p:cNvPr id="20715" name="Line 235"/>
              <p:cNvSpPr>
                <a:spLocks noChangeShapeType="1"/>
              </p:cNvSpPr>
              <p:nvPr/>
            </p:nvSpPr>
            <p:spPr bwMode="auto">
              <a:xfrm flipH="1">
                <a:off x="1908" y="1296"/>
                <a:ext cx="11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6" name="Line 236"/>
              <p:cNvSpPr>
                <a:spLocks noChangeShapeType="1"/>
              </p:cNvSpPr>
              <p:nvPr/>
            </p:nvSpPr>
            <p:spPr bwMode="auto">
              <a:xfrm flipH="1" flipV="1">
                <a:off x="1760" y="1153"/>
                <a:ext cx="145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7" name="Oval 237"/>
              <p:cNvSpPr>
                <a:spLocks noChangeArrowheads="1"/>
              </p:cNvSpPr>
              <p:nvPr/>
            </p:nvSpPr>
            <p:spPr bwMode="auto">
              <a:xfrm>
                <a:off x="1763" y="1108"/>
                <a:ext cx="66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18" name="Oval 238"/>
              <p:cNvSpPr>
                <a:spLocks noChangeArrowheads="1"/>
              </p:cNvSpPr>
              <p:nvPr/>
            </p:nvSpPr>
            <p:spPr bwMode="auto">
              <a:xfrm rot="18180000" flipH="1">
                <a:off x="1675" y="1142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0719" name="Group 239"/>
          <p:cNvGrpSpPr>
            <a:grpSpLocks/>
          </p:cNvGrpSpPr>
          <p:nvPr/>
        </p:nvGrpSpPr>
        <p:grpSpPr bwMode="auto">
          <a:xfrm>
            <a:off x="1116013" y="2036763"/>
            <a:ext cx="2605087" cy="730250"/>
            <a:chOff x="2033" y="2016"/>
            <a:chExt cx="1399" cy="188"/>
          </a:xfrm>
        </p:grpSpPr>
        <p:sp>
          <p:nvSpPr>
            <p:cNvPr id="20720" name="Line 240"/>
            <p:cNvSpPr>
              <a:spLocks noChangeShapeType="1"/>
            </p:cNvSpPr>
            <p:nvPr/>
          </p:nvSpPr>
          <p:spPr bwMode="auto">
            <a:xfrm flipH="1">
              <a:off x="2270" y="2016"/>
              <a:ext cx="116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1" name="Line 241"/>
            <p:cNvSpPr>
              <a:spLocks noChangeShapeType="1"/>
            </p:cNvSpPr>
            <p:nvPr/>
          </p:nvSpPr>
          <p:spPr bwMode="auto">
            <a:xfrm flipH="1">
              <a:off x="2125" y="2018"/>
              <a:ext cx="143" cy="1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2" name="Oval 242"/>
            <p:cNvSpPr>
              <a:spLocks noChangeArrowheads="1"/>
            </p:cNvSpPr>
            <p:nvPr/>
          </p:nvSpPr>
          <p:spPr bwMode="auto">
            <a:xfrm>
              <a:off x="2127" y="2116"/>
              <a:ext cx="64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23" name="Oval 243"/>
            <p:cNvSpPr>
              <a:spLocks noChangeArrowheads="1"/>
            </p:cNvSpPr>
            <p:nvPr/>
          </p:nvSpPr>
          <p:spPr bwMode="auto">
            <a:xfrm rot="14220000">
              <a:off x="2039" y="2046"/>
              <a:ext cx="111" cy="12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724" name="Text Box 244"/>
          <p:cNvSpPr txBox="1">
            <a:spLocks noChangeArrowheads="1"/>
          </p:cNvSpPr>
          <p:nvPr/>
        </p:nvSpPr>
        <p:spPr bwMode="auto">
          <a:xfrm>
            <a:off x="1763713" y="966788"/>
            <a:ext cx="39608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>
                <a:latin typeface="Times New Roman" pitchFamily="18" charset="0"/>
              </a:rPr>
              <a:t>Miozin molekulák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20725" name="Text Box 245"/>
          <p:cNvSpPr txBox="1">
            <a:spLocks noChangeArrowheads="1"/>
          </p:cNvSpPr>
          <p:nvPr/>
        </p:nvSpPr>
        <p:spPr bwMode="auto">
          <a:xfrm>
            <a:off x="4932363" y="1974850"/>
            <a:ext cx="2089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230-250 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726" name="Rectangle 246"/>
          <p:cNvSpPr>
            <a:spLocks noChangeArrowheads="1"/>
          </p:cNvSpPr>
          <p:nvPr/>
        </p:nvSpPr>
        <p:spPr bwMode="auto">
          <a:xfrm>
            <a:off x="990600" y="6200775"/>
            <a:ext cx="464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Times New Roman" pitchFamily="18" charset="0"/>
              </a:rPr>
              <a:t>After model presented by Huxley, 1963 </a:t>
            </a:r>
          </a:p>
        </p:txBody>
      </p:sp>
      <p:sp>
        <p:nvSpPr>
          <p:cNvPr id="20727" name="Line 247"/>
          <p:cNvSpPr>
            <a:spLocks noChangeShapeType="1"/>
          </p:cNvSpPr>
          <p:nvPr/>
        </p:nvSpPr>
        <p:spPr bwMode="auto">
          <a:xfrm>
            <a:off x="4572000" y="3990975"/>
            <a:ext cx="0" cy="9366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728" name="Text Box 248"/>
          <p:cNvSpPr txBox="1">
            <a:spLocks noChangeArrowheads="1"/>
          </p:cNvSpPr>
          <p:nvPr/>
        </p:nvSpPr>
        <p:spPr bwMode="auto">
          <a:xfrm>
            <a:off x="3995738" y="3343275"/>
            <a:ext cx="158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M lemez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729" name="Text Box 249"/>
          <p:cNvSpPr txBox="1">
            <a:spLocks noChangeArrowheads="1"/>
          </p:cNvSpPr>
          <p:nvPr/>
        </p:nvSpPr>
        <p:spPr bwMode="auto">
          <a:xfrm>
            <a:off x="2843213" y="226218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test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730" name="Text Box 250"/>
          <p:cNvSpPr txBox="1">
            <a:spLocks noChangeArrowheads="1"/>
          </p:cNvSpPr>
          <p:nvPr/>
        </p:nvSpPr>
        <p:spPr bwMode="auto">
          <a:xfrm>
            <a:off x="755650" y="1614488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nyak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731" name="Text Box 251"/>
          <p:cNvSpPr txBox="1">
            <a:spLocks noChangeArrowheads="1"/>
          </p:cNvSpPr>
          <p:nvPr/>
        </p:nvSpPr>
        <p:spPr bwMode="auto">
          <a:xfrm>
            <a:off x="971550" y="2670175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fej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732" name="Text Box 252"/>
          <p:cNvSpPr txBox="1">
            <a:spLocks noChangeArrowheads="1"/>
          </p:cNvSpPr>
          <p:nvPr/>
        </p:nvSpPr>
        <p:spPr bwMode="auto">
          <a:xfrm>
            <a:off x="2286000" y="188913"/>
            <a:ext cx="4648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 b="1" i="1" dirty="0">
                <a:latin typeface="Times New Roman" pitchFamily="18" charset="0"/>
              </a:rPr>
              <a:t>A vastag </a:t>
            </a:r>
            <a:r>
              <a:rPr lang="hu-HU" sz="3200" b="1" i="1" dirty="0" err="1">
                <a:latin typeface="Times New Roman" pitchFamily="18" charset="0"/>
              </a:rPr>
              <a:t>filamentum</a:t>
            </a:r>
            <a:endParaRPr lang="en-GB" sz="3200" b="1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5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7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7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7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7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7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7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07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07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07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07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07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07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207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207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207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24" grpId="0"/>
      <p:bldP spid="20725" grpId="0"/>
      <p:bldP spid="20726" grpId="0"/>
      <p:bldP spid="20727" grpId="0" animBg="1"/>
      <p:bldP spid="20728" grpId="0"/>
      <p:bldP spid="20729" grpId="0"/>
      <p:bldP spid="20730" grpId="0"/>
      <p:bldP spid="207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524000" y="333375"/>
            <a:ext cx="6172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>
                <a:solidFill>
                  <a:schemeClr val="bg1"/>
                </a:solidFill>
                <a:latin typeface="Times New Roman" pitchFamily="18" charset="0"/>
              </a:rPr>
              <a:t>A erőkifejtés alapegysége</a:t>
            </a:r>
            <a:endParaRPr lang="en-GB" sz="32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676400" y="1019175"/>
            <a:ext cx="5791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>
                <a:solidFill>
                  <a:schemeClr val="bg1"/>
                </a:solidFill>
                <a:latin typeface="Times New Roman" pitchFamily="18" charset="0"/>
              </a:rPr>
              <a:t>Kereszthíd</a:t>
            </a:r>
            <a:endParaRPr lang="en-GB" sz="32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83568" y="352847"/>
            <a:ext cx="741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Az izomkontrakció létrejötte, illetve egy kereszthíd erőkifejtésének, munkavégzésének lefolyása. 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tp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960621"/>
            <a:ext cx="5624490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3554" grpId="0" autoUpdateAnimBg="0"/>
      <p:bldP spid="23555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3" y="1196752"/>
            <a:ext cx="8052222" cy="483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226031" y="251792"/>
            <a:ext cx="4860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Csúszó </a:t>
            </a:r>
            <a:r>
              <a:rPr lang="hu-HU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filamentum</a:t>
            </a:r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elmélet</a:t>
            </a:r>
            <a:endParaRPr lang="en-US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82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9"/>
          <a:stretch/>
        </p:blipFill>
        <p:spPr bwMode="auto">
          <a:xfrm>
            <a:off x="467544" y="1268760"/>
            <a:ext cx="8280920" cy="494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972094" y="54711"/>
            <a:ext cx="72718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Az </a:t>
            </a:r>
            <a:r>
              <a:rPr lang="hu-HU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izomkontrakció</a:t>
            </a:r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alapja a Ca</a:t>
            </a:r>
            <a:r>
              <a:rPr lang="hu-HU" sz="3200" baseline="30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szint szabályozása a citoplazmában</a:t>
            </a:r>
            <a:endParaRPr lang="en-US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6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"/>
          <a:stretch/>
        </p:blipFill>
        <p:spPr bwMode="auto">
          <a:xfrm>
            <a:off x="539552" y="764704"/>
            <a:ext cx="8136904" cy="522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0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upload.wikimedia.org/wikipedia/commons/1/10/Muskel-molekulartransla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24528" cy="687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362200" y="1828800"/>
            <a:ext cx="4419600" cy="1066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3200" b="1" dirty="0">
                <a:solidFill>
                  <a:srgbClr val="FFCC00"/>
                </a:solidFill>
                <a:latin typeface="Times New Roman" pitchFamily="18" charset="0"/>
              </a:rPr>
              <a:t>A VÁZIZOM BIOMECHANIKÁJA</a:t>
            </a:r>
            <a:endParaRPr lang="en-GB" sz="3200" b="1" dirty="0">
              <a:solidFill>
                <a:srgbClr val="FF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build="p" autoUpdateAnimBg="0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9"/>
          <a:stretch/>
        </p:blipFill>
        <p:spPr bwMode="auto">
          <a:xfrm>
            <a:off x="467544" y="1038249"/>
            <a:ext cx="8136904" cy="544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555776" y="267090"/>
            <a:ext cx="3769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Vázizom energetikája</a:t>
            </a:r>
            <a:endParaRPr lang="en-US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03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19672" y="620688"/>
            <a:ext cx="5544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Az izomműködés energiaforrásai maximális intenzitású munka esetén</a:t>
            </a:r>
            <a:endParaRPr lang="en-US" sz="32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259632" y="2276872"/>
            <a:ext cx="636379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Anaerob-alaktacid</a:t>
            </a:r>
            <a:endParaRPr lang="hu-HU" sz="2800" b="1" dirty="0" smtClean="0"/>
          </a:p>
          <a:p>
            <a:r>
              <a:rPr lang="hu-HU" sz="2800" dirty="0" smtClean="0"/>
              <a:t>	ATP-ADP			1-2 mp</a:t>
            </a:r>
          </a:p>
          <a:p>
            <a:r>
              <a:rPr lang="hu-HU" sz="2800" dirty="0" smtClean="0"/>
              <a:t>	Kreatin-foszfát		6-8 mp</a:t>
            </a:r>
          </a:p>
          <a:p>
            <a:r>
              <a:rPr lang="hu-HU" sz="2800" b="1" dirty="0" err="1" smtClean="0"/>
              <a:t>Anaerob-laktacid</a:t>
            </a:r>
            <a:endParaRPr lang="hu-HU" sz="2800" b="1" dirty="0" smtClean="0"/>
          </a:p>
          <a:p>
            <a:r>
              <a:rPr lang="hu-HU" sz="2800" dirty="0" smtClean="0"/>
              <a:t>	</a:t>
            </a:r>
            <a:r>
              <a:rPr lang="hu-HU" sz="2800" dirty="0" err="1" smtClean="0"/>
              <a:t>Glikogenolízis</a:t>
            </a:r>
            <a:r>
              <a:rPr lang="hu-HU" sz="2800" dirty="0" smtClean="0"/>
              <a:t>,</a:t>
            </a:r>
            <a:r>
              <a:rPr lang="hu-HU" sz="2800" dirty="0" err="1" smtClean="0"/>
              <a:t>glikolízis</a:t>
            </a:r>
            <a:r>
              <a:rPr lang="hu-HU" sz="2800" dirty="0" smtClean="0"/>
              <a:t>	30 mp</a:t>
            </a:r>
          </a:p>
          <a:p>
            <a:r>
              <a:rPr lang="hu-HU" sz="2800" b="1" dirty="0" smtClean="0"/>
              <a:t>Aerob</a:t>
            </a:r>
          </a:p>
          <a:p>
            <a:r>
              <a:rPr lang="hu-HU" sz="2800" dirty="0" smtClean="0"/>
              <a:t>	Szénhidrát-zsírégetés	70-80 perc</a:t>
            </a:r>
          </a:p>
          <a:p>
            <a:r>
              <a:rPr lang="hu-HU" sz="2800" dirty="0"/>
              <a:t>	</a:t>
            </a:r>
            <a:r>
              <a:rPr lang="hu-HU" sz="2800" dirty="0" smtClean="0"/>
              <a:t>(zsírégetés csak aerob módon lehet</a:t>
            </a:r>
          </a:p>
          <a:p>
            <a:r>
              <a:rPr lang="hu-HU" sz="2800" dirty="0"/>
              <a:t>	</a:t>
            </a:r>
            <a:r>
              <a:rPr lang="hu-HU" sz="2800" dirty="0" smtClean="0"/>
              <a:t>	 a teljesítmény </a:t>
            </a:r>
            <a:r>
              <a:rPr lang="hu-HU" sz="2800" dirty="0" err="1" smtClean="0"/>
              <a:t>max</a:t>
            </a:r>
            <a:r>
              <a:rPr lang="hu-HU" sz="2800" dirty="0" smtClean="0"/>
              <a:t> 70%-val)</a:t>
            </a:r>
            <a:endParaRPr lang="en-US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915816" y="6247190"/>
            <a:ext cx="2679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Oxigénadósság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6950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1066800" y="1828800"/>
            <a:ext cx="73914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800" b="1" i="1" dirty="0">
                <a:latin typeface="Times New Roman" pitchFamily="18" charset="0"/>
              </a:rPr>
              <a:t> Erőt fejt ki és forgatónyomatékot hoz létre</a:t>
            </a:r>
            <a:endParaRPr lang="en-GB" sz="2800" b="1" i="1" dirty="0">
              <a:latin typeface="Times New Roman" pitchFamily="18" charset="0"/>
            </a:endParaRPr>
          </a:p>
        </p:txBody>
      </p:sp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1066800" y="2362200"/>
            <a:ext cx="74676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800" b="1" i="1" dirty="0">
                <a:latin typeface="Times New Roman" pitchFamily="18" charset="0"/>
              </a:rPr>
              <a:t> A feszülését megváltoztatja az idő függvényében</a:t>
            </a:r>
            <a:endParaRPr lang="en-GB" sz="2800" b="1" i="1" dirty="0">
              <a:latin typeface="Times New Roman" pitchFamily="18" charset="0"/>
            </a:endParaRP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1066800" y="2895600"/>
            <a:ext cx="6961188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800" b="1" i="1">
                <a:latin typeface="Times New Roman" pitchFamily="18" charset="0"/>
              </a:rPr>
              <a:t> Megváltoztatja hosszát az idő függvényében</a:t>
            </a:r>
            <a:endParaRPr lang="en-GB" sz="2800" b="1" i="1">
              <a:latin typeface="Times New Roman" pitchFamily="18" charset="0"/>
            </a:endParaRPr>
          </a:p>
        </p:txBody>
      </p:sp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1066800" y="3429000"/>
            <a:ext cx="57912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800" b="1" i="1">
                <a:latin typeface="Times New Roman" pitchFamily="18" charset="0"/>
              </a:rPr>
              <a:t> Munkát végez</a:t>
            </a:r>
            <a:endParaRPr lang="en-GB" sz="2800" b="1" i="1">
              <a:latin typeface="Times New Roman" pitchFamily="18" charset="0"/>
            </a:endParaRP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1066800" y="3962400"/>
            <a:ext cx="57912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800" b="1" i="1">
                <a:latin typeface="Times New Roman" pitchFamily="18" charset="0"/>
              </a:rPr>
              <a:t> Teljesítményt produkál</a:t>
            </a:r>
            <a:endParaRPr lang="en-GB" sz="2800" b="1" i="1">
              <a:latin typeface="Times New Roman" pitchFamily="18" charset="0"/>
            </a:endParaRPr>
          </a:p>
        </p:txBody>
      </p: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1066800" y="4495800"/>
            <a:ext cx="57912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800" b="1" i="1">
                <a:latin typeface="Times New Roman" pitchFamily="18" charset="0"/>
              </a:rPr>
              <a:t> Energiát tárol és hasznosít</a:t>
            </a:r>
            <a:endParaRPr lang="en-GB" sz="2800" b="1" i="1">
              <a:latin typeface="Times New Roman" pitchFamily="18" charset="0"/>
            </a:endParaRPr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1257300" y="762000"/>
            <a:ext cx="7162800" cy="5842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3200" b="1" i="1" dirty="0">
                <a:solidFill>
                  <a:srgbClr val="FFC000"/>
                </a:solidFill>
                <a:latin typeface="Times New Roman" pitchFamily="18" charset="0"/>
              </a:rPr>
              <a:t>Mit csinál az izom a kontrakció alatt ?</a:t>
            </a:r>
            <a:endParaRPr lang="en-GB" sz="3200" b="1" i="1" dirty="0">
              <a:solidFill>
                <a:srgbClr val="FFC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4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"/>
                                        <p:tgtEl>
                                          <p:spTgt spid="124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"/>
                                        <p:tgtEl>
                                          <p:spTgt spid="12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"/>
                                        <p:tgtEl>
                                          <p:spTgt spid="124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"/>
                                        <p:tgtEl>
                                          <p:spTgt spid="124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 build="p" autoUpdateAnimBg="0" advAuto="0"/>
      <p:bldP spid="124931" grpId="0" build="p" autoUpdateAnimBg="0" advAuto="0"/>
      <p:bldP spid="124932" grpId="0" build="p" autoUpdateAnimBg="0" advAuto="0"/>
      <p:bldP spid="124933" grpId="0" build="p" autoUpdateAnimBg="0" advAuto="0"/>
      <p:bldP spid="124934" grpId="0" build="p" autoUpdateAnimBg="0" advAuto="0"/>
      <p:bldP spid="124935" grpId="0" build="p" autoUpdateAnimBg="0" advAuto="0"/>
      <p:bldP spid="124936" grpId="0" build="p" autoUpdateAnimBg="0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683568" y="476672"/>
            <a:ext cx="7416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>
                <a:latin typeface="Times New Roman" pitchFamily="18" charset="0"/>
                <a:cs typeface="Times New Roman" pitchFamily="18" charset="0"/>
              </a:rPr>
              <a:t>Az izom munkavégzését az aktív vagy kontraktilis elemek, valamint a passzív (kötőszövetes) elemek közösen határozzák meg.  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83568" y="2420888"/>
            <a:ext cx="74168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>
                <a:latin typeface="Times New Roman" pitchFamily="18" charset="0"/>
                <a:cs typeface="Times New Roman" pitchFamily="18" charset="0"/>
              </a:rPr>
              <a:t>A kontraktilis elemek (</a:t>
            </a:r>
            <a:r>
              <a:rPr lang="hu-HU" sz="2800" b="1" i="1" dirty="0" err="1" smtClean="0">
                <a:latin typeface="Times New Roman" pitchFamily="18" charset="0"/>
                <a:cs typeface="Times New Roman" pitchFamily="18" charset="0"/>
              </a:rPr>
              <a:t>szarkomerek</a:t>
            </a:r>
            <a:r>
              <a:rPr lang="hu-HU" sz="2800" b="1" i="1" dirty="0" smtClean="0">
                <a:latin typeface="Times New Roman" pitchFamily="18" charset="0"/>
                <a:cs typeface="Times New Roman" pitchFamily="18" charset="0"/>
              </a:rPr>
              <a:t>) idegingerület hatására képesek munkát végezni.</a:t>
            </a:r>
          </a:p>
          <a:p>
            <a:pPr algn="ctr"/>
            <a:endParaRPr lang="hu-HU" sz="28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u-H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 passzív elasztikus elemek mechanikai nyújtás hatására képesek munkát végezni.  </a:t>
            </a:r>
            <a:endParaRPr lang="en-US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828800" y="1524000"/>
            <a:ext cx="5638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4000" b="1" dirty="0" smtClean="0">
                <a:solidFill>
                  <a:schemeClr val="tx2"/>
                </a:solidFill>
              </a:rPr>
              <a:t>Hill izom modellek </a:t>
            </a:r>
            <a:endParaRPr lang="en-GB" sz="4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914400" y="304800"/>
            <a:ext cx="7543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>
                <a:solidFill>
                  <a:srgbClr val="00FF99"/>
                </a:solidFill>
                <a:latin typeface="Times New Roman" pitchFamily="18" charset="0"/>
              </a:rPr>
              <a:t>H</a:t>
            </a:r>
            <a:r>
              <a:rPr lang="hu-HU" sz="3200" b="1">
                <a:solidFill>
                  <a:srgbClr val="00FF99"/>
                </a:solidFill>
                <a:latin typeface="Times New Roman" pitchFamily="18" charset="0"/>
              </a:rPr>
              <a:t>ILL EGYENLET</a:t>
            </a:r>
            <a:endParaRPr lang="en-US" sz="3200" b="1">
              <a:solidFill>
                <a:srgbClr val="00FF99"/>
              </a:solidFill>
              <a:latin typeface="Times New Roman" pitchFamily="18" charset="0"/>
            </a:endParaRP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609600" y="99060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solidFill>
                  <a:srgbClr val="FF99FF"/>
                </a:solidFill>
                <a:latin typeface="Times New Roman" pitchFamily="18" charset="0"/>
              </a:rPr>
              <a:t>ERŐ</a:t>
            </a:r>
            <a:endParaRPr lang="en-US" sz="2400" b="1">
              <a:solidFill>
                <a:srgbClr val="FF99FF"/>
              </a:solidFill>
              <a:latin typeface="Times New Roman" pitchFamily="18" charset="0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1600200" y="1447800"/>
            <a:ext cx="75422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dirty="0">
                <a:solidFill>
                  <a:srgbClr val="FF33CC"/>
                </a:solidFill>
                <a:latin typeface="Times New Roman" pitchFamily="18" charset="0"/>
              </a:rPr>
              <a:t>(F + a) (V + b) = </a:t>
            </a:r>
            <a:r>
              <a:rPr lang="hu-HU" sz="3600" b="1" dirty="0">
                <a:solidFill>
                  <a:srgbClr val="FF33CC"/>
                </a:solidFill>
                <a:latin typeface="Times New Roman" pitchFamily="18" charset="0"/>
              </a:rPr>
              <a:t>konstans</a:t>
            </a:r>
            <a:r>
              <a:rPr lang="en-US" sz="3600" b="1" dirty="0">
                <a:solidFill>
                  <a:srgbClr val="FF33CC"/>
                </a:solidFill>
                <a:latin typeface="Times New Roman" pitchFamily="18" charset="0"/>
              </a:rPr>
              <a:t> = b (</a:t>
            </a: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</a:rPr>
              <a:t>Fo</a:t>
            </a:r>
            <a:r>
              <a:rPr lang="en-US" sz="3600" b="1" dirty="0">
                <a:solidFill>
                  <a:srgbClr val="FF33CC"/>
                </a:solidFill>
                <a:latin typeface="Times New Roman" pitchFamily="18" charset="0"/>
              </a:rPr>
              <a:t> +a)</a:t>
            </a: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609600" y="28956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solidFill>
                  <a:srgbClr val="FFFF00"/>
                </a:solidFill>
                <a:latin typeface="Times New Roman" pitchFamily="18" charset="0"/>
              </a:rPr>
              <a:t>NYOMATÉK</a:t>
            </a:r>
            <a:endParaRPr lang="en-US" sz="2400" b="1">
              <a:solidFill>
                <a:srgbClr val="FFFF00"/>
              </a:solidFill>
              <a:latin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295400" y="3581400"/>
            <a:ext cx="7772400" cy="641350"/>
            <a:chOff x="816" y="2256"/>
            <a:chExt cx="4896" cy="404"/>
          </a:xfrm>
        </p:grpSpPr>
        <p:sp>
          <p:nvSpPr>
            <p:cNvPr id="51207" name="Rectangle 7"/>
            <p:cNvSpPr>
              <a:spLocks noChangeArrowheads="1"/>
            </p:cNvSpPr>
            <p:nvPr/>
          </p:nvSpPr>
          <p:spPr bwMode="auto">
            <a:xfrm>
              <a:off x="816" y="2256"/>
              <a:ext cx="48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rgbClr val="FFFF00"/>
                  </a:solidFill>
                  <a:latin typeface="Times New Roman" pitchFamily="18" charset="0"/>
                </a:rPr>
                <a:t>(M + a) (   + b) = </a:t>
              </a:r>
              <a:r>
                <a:rPr lang="hu-HU" sz="3600" b="1">
                  <a:solidFill>
                    <a:srgbClr val="FFFF00"/>
                  </a:solidFill>
                  <a:latin typeface="Times New Roman" pitchFamily="18" charset="0"/>
                </a:rPr>
                <a:t>konstans</a:t>
              </a:r>
              <a:r>
                <a:rPr lang="en-US" sz="3600" b="1">
                  <a:solidFill>
                    <a:srgbClr val="FFFF00"/>
                  </a:solidFill>
                  <a:latin typeface="Times New Roman" pitchFamily="18" charset="0"/>
                </a:rPr>
                <a:t> = b (Mo +a)</a:t>
              </a:r>
            </a:p>
          </p:txBody>
        </p:sp>
        <p:sp>
          <p:nvSpPr>
            <p:cNvPr id="51208" name="Rectangle 8"/>
            <p:cNvSpPr>
              <a:spLocks noChangeArrowheads="1"/>
            </p:cNvSpPr>
            <p:nvPr/>
          </p:nvSpPr>
          <p:spPr bwMode="auto">
            <a:xfrm>
              <a:off x="1929" y="2256"/>
              <a:ext cx="33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3600" b="1">
                  <a:solidFill>
                    <a:srgbClr val="FFFF00"/>
                  </a:solidFill>
                  <a:latin typeface="Times New Roman" pitchFamily="18" charset="0"/>
                </a:rPr>
                <a:t>ω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496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"/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build="p" autoUpdateAnimBg="0" advAuto="0"/>
      <p:bldP spid="59395" grpId="0" autoUpdateAnimBg="0"/>
      <p:bldP spid="59396" grpId="0" build="p" autoUpdateAnimBg="0" advAuto="0"/>
      <p:bldP spid="59397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6350" y="6350"/>
            <a:ext cx="9129713" cy="6843713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rgbClr val="FFFFFF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3206750" y="1495425"/>
            <a:ext cx="1352550" cy="661988"/>
          </a:xfrm>
          <a:prstGeom prst="roundRect">
            <a:avLst>
              <a:gd name="adj" fmla="val 12495"/>
            </a:avLst>
          </a:prstGeom>
          <a:solidFill>
            <a:srgbClr val="FF33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Freeform 4"/>
          <p:cNvSpPr>
            <a:spLocks/>
          </p:cNvSpPr>
          <p:nvPr/>
        </p:nvSpPr>
        <p:spPr bwMode="auto">
          <a:xfrm>
            <a:off x="4592638" y="1506538"/>
            <a:ext cx="971550" cy="592137"/>
          </a:xfrm>
          <a:custGeom>
            <a:avLst/>
            <a:gdLst>
              <a:gd name="T0" fmla="*/ 0 w 612"/>
              <a:gd name="T1" fmla="*/ 194 h 373"/>
              <a:gd name="T2" fmla="*/ 119 w 612"/>
              <a:gd name="T3" fmla="*/ 194 h 373"/>
              <a:gd name="T4" fmla="*/ 193 w 612"/>
              <a:gd name="T5" fmla="*/ 0 h 373"/>
              <a:gd name="T6" fmla="*/ 268 w 612"/>
              <a:gd name="T7" fmla="*/ 372 h 373"/>
              <a:gd name="T8" fmla="*/ 268 w 612"/>
              <a:gd name="T9" fmla="*/ 372 h 373"/>
              <a:gd name="T10" fmla="*/ 372 w 612"/>
              <a:gd name="T11" fmla="*/ 15 h 373"/>
              <a:gd name="T12" fmla="*/ 432 w 612"/>
              <a:gd name="T13" fmla="*/ 372 h 373"/>
              <a:gd name="T14" fmla="*/ 492 w 612"/>
              <a:gd name="T15" fmla="*/ 164 h 373"/>
              <a:gd name="T16" fmla="*/ 611 w 612"/>
              <a:gd name="T17" fmla="*/ 164 h 373"/>
              <a:gd name="T18" fmla="*/ 611 w 612"/>
              <a:gd name="T19" fmla="*/ 164 h 37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12"/>
              <a:gd name="T31" fmla="*/ 0 h 373"/>
              <a:gd name="T32" fmla="*/ 612 w 612"/>
              <a:gd name="T33" fmla="*/ 373 h 37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12" h="373">
                <a:moveTo>
                  <a:pt x="0" y="194"/>
                </a:moveTo>
                <a:lnTo>
                  <a:pt x="119" y="194"/>
                </a:lnTo>
                <a:lnTo>
                  <a:pt x="193" y="0"/>
                </a:lnTo>
                <a:lnTo>
                  <a:pt x="268" y="372"/>
                </a:lnTo>
                <a:lnTo>
                  <a:pt x="372" y="15"/>
                </a:lnTo>
                <a:lnTo>
                  <a:pt x="432" y="372"/>
                </a:lnTo>
                <a:lnTo>
                  <a:pt x="492" y="164"/>
                </a:lnTo>
                <a:lnTo>
                  <a:pt x="611" y="164"/>
                </a:lnTo>
              </a:path>
            </a:pathLst>
          </a:custGeom>
          <a:noFill/>
          <a:ln w="508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652963" y="960438"/>
            <a:ext cx="4033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GB" b="1">
                <a:solidFill>
                  <a:srgbClr val="000000"/>
                </a:solidFill>
              </a:rPr>
              <a:t>SEC </a:t>
            </a:r>
            <a:r>
              <a:rPr lang="en-GB" sz="2000" b="1">
                <a:solidFill>
                  <a:srgbClr val="000000"/>
                </a:solidFill>
              </a:rPr>
              <a:t>(cross-bridges, Z-line)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3448050" y="1579563"/>
            <a:ext cx="6953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GB" sz="2900" b="1">
                <a:solidFill>
                  <a:srgbClr val="000000"/>
                </a:solidFill>
              </a:rPr>
              <a:t>CE</a:t>
            </a:r>
          </a:p>
        </p:txBody>
      </p:sp>
      <p:sp>
        <p:nvSpPr>
          <p:cNvPr id="2055" name="Freeform 7"/>
          <p:cNvSpPr>
            <a:spLocks/>
          </p:cNvSpPr>
          <p:nvPr/>
        </p:nvSpPr>
        <p:spPr bwMode="auto">
          <a:xfrm>
            <a:off x="4638675" y="2901950"/>
            <a:ext cx="971550" cy="592138"/>
          </a:xfrm>
          <a:custGeom>
            <a:avLst/>
            <a:gdLst>
              <a:gd name="T0" fmla="*/ 0 w 612"/>
              <a:gd name="T1" fmla="*/ 193 h 373"/>
              <a:gd name="T2" fmla="*/ 119 w 612"/>
              <a:gd name="T3" fmla="*/ 193 h 373"/>
              <a:gd name="T4" fmla="*/ 193 w 612"/>
              <a:gd name="T5" fmla="*/ 0 h 373"/>
              <a:gd name="T6" fmla="*/ 268 w 612"/>
              <a:gd name="T7" fmla="*/ 372 h 373"/>
              <a:gd name="T8" fmla="*/ 268 w 612"/>
              <a:gd name="T9" fmla="*/ 372 h 373"/>
              <a:gd name="T10" fmla="*/ 372 w 612"/>
              <a:gd name="T11" fmla="*/ 15 h 373"/>
              <a:gd name="T12" fmla="*/ 432 w 612"/>
              <a:gd name="T13" fmla="*/ 372 h 373"/>
              <a:gd name="T14" fmla="*/ 492 w 612"/>
              <a:gd name="T15" fmla="*/ 164 h 373"/>
              <a:gd name="T16" fmla="*/ 611 w 612"/>
              <a:gd name="T17" fmla="*/ 164 h 373"/>
              <a:gd name="T18" fmla="*/ 611 w 612"/>
              <a:gd name="T19" fmla="*/ 164 h 37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12"/>
              <a:gd name="T31" fmla="*/ 0 h 373"/>
              <a:gd name="T32" fmla="*/ 612 w 612"/>
              <a:gd name="T33" fmla="*/ 373 h 37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12" h="373">
                <a:moveTo>
                  <a:pt x="0" y="193"/>
                </a:moveTo>
                <a:lnTo>
                  <a:pt x="119" y="193"/>
                </a:lnTo>
                <a:lnTo>
                  <a:pt x="193" y="0"/>
                </a:lnTo>
                <a:lnTo>
                  <a:pt x="268" y="372"/>
                </a:lnTo>
                <a:lnTo>
                  <a:pt x="372" y="15"/>
                </a:lnTo>
                <a:lnTo>
                  <a:pt x="432" y="372"/>
                </a:lnTo>
                <a:lnTo>
                  <a:pt x="492" y="164"/>
                </a:lnTo>
                <a:lnTo>
                  <a:pt x="611" y="164"/>
                </a:lnTo>
              </a:path>
            </a:pathLst>
          </a:custGeom>
          <a:noFill/>
          <a:ln w="508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3230563" y="2843213"/>
            <a:ext cx="1373187" cy="661987"/>
          </a:xfrm>
          <a:prstGeom prst="roundRect">
            <a:avLst>
              <a:gd name="adj" fmla="val 12495"/>
            </a:avLst>
          </a:prstGeom>
          <a:solidFill>
            <a:srgbClr val="FF33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7" name="Freeform 9"/>
          <p:cNvSpPr>
            <a:spLocks/>
          </p:cNvSpPr>
          <p:nvPr/>
        </p:nvSpPr>
        <p:spPr bwMode="auto">
          <a:xfrm>
            <a:off x="2889250" y="3162300"/>
            <a:ext cx="2720975" cy="993775"/>
          </a:xfrm>
          <a:custGeom>
            <a:avLst/>
            <a:gdLst>
              <a:gd name="T0" fmla="*/ 208 w 1714"/>
              <a:gd name="T1" fmla="*/ 15 h 626"/>
              <a:gd name="T2" fmla="*/ 0 w 1714"/>
              <a:gd name="T3" fmla="*/ 15 h 626"/>
              <a:gd name="T4" fmla="*/ 0 w 1714"/>
              <a:gd name="T5" fmla="*/ 566 h 626"/>
              <a:gd name="T6" fmla="*/ 566 w 1714"/>
              <a:gd name="T7" fmla="*/ 566 h 626"/>
              <a:gd name="T8" fmla="*/ 625 w 1714"/>
              <a:gd name="T9" fmla="*/ 432 h 626"/>
              <a:gd name="T10" fmla="*/ 670 w 1714"/>
              <a:gd name="T11" fmla="*/ 611 h 626"/>
              <a:gd name="T12" fmla="*/ 745 w 1714"/>
              <a:gd name="T13" fmla="*/ 447 h 626"/>
              <a:gd name="T14" fmla="*/ 789 w 1714"/>
              <a:gd name="T15" fmla="*/ 625 h 626"/>
              <a:gd name="T16" fmla="*/ 849 w 1714"/>
              <a:gd name="T17" fmla="*/ 462 h 626"/>
              <a:gd name="T18" fmla="*/ 908 w 1714"/>
              <a:gd name="T19" fmla="*/ 625 h 626"/>
              <a:gd name="T20" fmla="*/ 953 w 1714"/>
              <a:gd name="T21" fmla="*/ 551 h 626"/>
              <a:gd name="T22" fmla="*/ 1713 w 1714"/>
              <a:gd name="T23" fmla="*/ 551 h 626"/>
              <a:gd name="T24" fmla="*/ 1713 w 1714"/>
              <a:gd name="T25" fmla="*/ 0 h 626"/>
              <a:gd name="T26" fmla="*/ 1713 w 1714"/>
              <a:gd name="T27" fmla="*/ 0 h 62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714"/>
              <a:gd name="T43" fmla="*/ 0 h 626"/>
              <a:gd name="T44" fmla="*/ 1714 w 1714"/>
              <a:gd name="T45" fmla="*/ 626 h 62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714" h="626">
                <a:moveTo>
                  <a:pt x="208" y="15"/>
                </a:moveTo>
                <a:lnTo>
                  <a:pt x="0" y="15"/>
                </a:lnTo>
                <a:lnTo>
                  <a:pt x="0" y="566"/>
                </a:lnTo>
                <a:lnTo>
                  <a:pt x="566" y="566"/>
                </a:lnTo>
                <a:lnTo>
                  <a:pt x="625" y="432"/>
                </a:lnTo>
                <a:lnTo>
                  <a:pt x="670" y="611"/>
                </a:lnTo>
                <a:lnTo>
                  <a:pt x="745" y="447"/>
                </a:lnTo>
                <a:lnTo>
                  <a:pt x="789" y="625"/>
                </a:lnTo>
                <a:lnTo>
                  <a:pt x="849" y="462"/>
                </a:lnTo>
                <a:lnTo>
                  <a:pt x="908" y="625"/>
                </a:lnTo>
                <a:lnTo>
                  <a:pt x="953" y="551"/>
                </a:lnTo>
                <a:lnTo>
                  <a:pt x="1713" y="551"/>
                </a:lnTo>
                <a:lnTo>
                  <a:pt x="1713" y="0"/>
                </a:lnTo>
              </a:path>
            </a:pathLst>
          </a:custGeom>
          <a:noFill/>
          <a:ln w="50800" cap="rnd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3517900" y="2951163"/>
            <a:ext cx="6953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GB" sz="2900" b="1">
                <a:solidFill>
                  <a:srgbClr val="000000"/>
                </a:solidFill>
              </a:rPr>
              <a:t>CE</a:t>
            </a: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3635375" y="4381500"/>
            <a:ext cx="3908425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</a:rPr>
              <a:t>PEC</a:t>
            </a:r>
            <a:r>
              <a:rPr lang="hu-HU" b="1" dirty="0" smtClean="0">
                <a:solidFill>
                  <a:srgbClr val="000000"/>
                </a:solidFill>
              </a:rPr>
              <a:t> </a:t>
            </a:r>
            <a:r>
              <a:rPr lang="en-GB" sz="2000" b="1" dirty="0" smtClean="0">
                <a:solidFill>
                  <a:srgbClr val="000000"/>
                </a:solidFill>
              </a:rPr>
              <a:t>(</a:t>
            </a:r>
            <a:r>
              <a:rPr lang="en-GB" sz="2000" b="1" dirty="0" err="1">
                <a:solidFill>
                  <a:srgbClr val="000000"/>
                </a:solidFill>
              </a:rPr>
              <a:t>myofilaments</a:t>
            </a:r>
            <a:r>
              <a:rPr lang="en-GB" sz="2000" b="1" dirty="0">
                <a:solidFill>
                  <a:srgbClr val="000000"/>
                </a:solidFill>
              </a:rPr>
              <a:t>, </a:t>
            </a:r>
            <a:r>
              <a:rPr lang="en-GB" sz="2000" b="1" dirty="0" err="1">
                <a:solidFill>
                  <a:srgbClr val="000000"/>
                </a:solidFill>
              </a:rPr>
              <a:t>titin</a:t>
            </a:r>
            <a:r>
              <a:rPr lang="en-GB" sz="20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2133600" y="381000"/>
            <a:ext cx="51816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solidFill>
                  <a:schemeClr val="bg1"/>
                </a:solidFill>
              </a:rPr>
              <a:t>INTRAFIBER STRUCTURE</a:t>
            </a:r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>
            <a:off x="5638800" y="3505200"/>
            <a:ext cx="228600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381000" y="1600200"/>
            <a:ext cx="2362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solidFill>
                  <a:schemeClr val="bg1"/>
                </a:solidFill>
              </a:rPr>
              <a:t>Two component</a:t>
            </a:r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381000" y="3352800"/>
            <a:ext cx="26670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solidFill>
                  <a:schemeClr val="bg1"/>
                </a:solidFill>
              </a:rPr>
              <a:t>Three component</a:t>
            </a:r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4652963" y="2332038"/>
            <a:ext cx="4110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</a:rPr>
              <a:t>SEC </a:t>
            </a:r>
            <a:r>
              <a:rPr lang="en-GB" sz="2000" b="1" dirty="0">
                <a:solidFill>
                  <a:srgbClr val="000000"/>
                </a:solidFill>
              </a:rPr>
              <a:t>(cross-bridges, Z-line)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350" y="6350"/>
            <a:ext cx="9129713" cy="6843713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rgbClr val="FFFFFF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1982788" y="1870075"/>
            <a:ext cx="1346200" cy="806450"/>
          </a:xfrm>
          <a:prstGeom prst="roundRect">
            <a:avLst>
              <a:gd name="adj" fmla="val 12495"/>
            </a:avLst>
          </a:prstGeom>
          <a:solidFill>
            <a:srgbClr val="FF33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Freeform 4"/>
          <p:cNvSpPr>
            <a:spLocks/>
          </p:cNvSpPr>
          <p:nvPr/>
        </p:nvSpPr>
        <p:spPr bwMode="auto">
          <a:xfrm>
            <a:off x="1403350" y="2767013"/>
            <a:ext cx="255588" cy="2087562"/>
          </a:xfrm>
          <a:custGeom>
            <a:avLst/>
            <a:gdLst>
              <a:gd name="T0" fmla="*/ 160 w 161"/>
              <a:gd name="T1" fmla="*/ 0 h 1315"/>
              <a:gd name="T2" fmla="*/ 0 w 161"/>
              <a:gd name="T3" fmla="*/ 0 h 1315"/>
              <a:gd name="T4" fmla="*/ 0 w 161"/>
              <a:gd name="T5" fmla="*/ 1314 h 1315"/>
              <a:gd name="T6" fmla="*/ 0 w 161"/>
              <a:gd name="T7" fmla="*/ 1314 h 1315"/>
              <a:gd name="T8" fmla="*/ 0 60000 65536"/>
              <a:gd name="T9" fmla="*/ 0 60000 65536"/>
              <a:gd name="T10" fmla="*/ 0 60000 65536"/>
              <a:gd name="T11" fmla="*/ 0 60000 65536"/>
              <a:gd name="T12" fmla="*/ 0 w 161"/>
              <a:gd name="T13" fmla="*/ 0 h 1315"/>
              <a:gd name="T14" fmla="*/ 161 w 161"/>
              <a:gd name="T15" fmla="*/ 1315 h 13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1" h="1315">
                <a:moveTo>
                  <a:pt x="160" y="0"/>
                </a:moveTo>
                <a:lnTo>
                  <a:pt x="0" y="0"/>
                </a:lnTo>
                <a:lnTo>
                  <a:pt x="0" y="1314"/>
                </a:lnTo>
              </a:path>
            </a:pathLst>
          </a:custGeom>
          <a:noFill/>
          <a:ln w="50800" cap="rnd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77" name="Freeform 5"/>
          <p:cNvSpPr>
            <a:spLocks/>
          </p:cNvSpPr>
          <p:nvPr/>
        </p:nvSpPr>
        <p:spPr bwMode="auto">
          <a:xfrm>
            <a:off x="1403350" y="4598988"/>
            <a:ext cx="4667250" cy="396875"/>
          </a:xfrm>
          <a:custGeom>
            <a:avLst/>
            <a:gdLst>
              <a:gd name="T0" fmla="*/ 0 w 2940"/>
              <a:gd name="T1" fmla="*/ 160 h 250"/>
              <a:gd name="T2" fmla="*/ 1361 w 2940"/>
              <a:gd name="T3" fmla="*/ 160 h 250"/>
              <a:gd name="T4" fmla="*/ 1434 w 2940"/>
              <a:gd name="T5" fmla="*/ 0 h 250"/>
              <a:gd name="T6" fmla="*/ 1491 w 2940"/>
              <a:gd name="T7" fmla="*/ 249 h 250"/>
              <a:gd name="T8" fmla="*/ 1593 w 2940"/>
              <a:gd name="T9" fmla="*/ 0 h 250"/>
              <a:gd name="T10" fmla="*/ 1651 w 2940"/>
              <a:gd name="T11" fmla="*/ 249 h 250"/>
              <a:gd name="T12" fmla="*/ 1694 w 2940"/>
              <a:gd name="T13" fmla="*/ 125 h 250"/>
              <a:gd name="T14" fmla="*/ 2939 w 2940"/>
              <a:gd name="T15" fmla="*/ 125 h 250"/>
              <a:gd name="T16" fmla="*/ 2939 w 2940"/>
              <a:gd name="T17" fmla="*/ 125 h 2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40"/>
              <a:gd name="T28" fmla="*/ 0 h 250"/>
              <a:gd name="T29" fmla="*/ 2940 w 2940"/>
              <a:gd name="T30" fmla="*/ 250 h 2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40" h="250">
                <a:moveTo>
                  <a:pt x="0" y="160"/>
                </a:moveTo>
                <a:lnTo>
                  <a:pt x="1361" y="160"/>
                </a:lnTo>
                <a:lnTo>
                  <a:pt x="1434" y="0"/>
                </a:lnTo>
                <a:lnTo>
                  <a:pt x="1491" y="249"/>
                </a:lnTo>
                <a:lnTo>
                  <a:pt x="1593" y="0"/>
                </a:lnTo>
                <a:lnTo>
                  <a:pt x="1651" y="249"/>
                </a:lnTo>
                <a:lnTo>
                  <a:pt x="1694" y="125"/>
                </a:lnTo>
                <a:lnTo>
                  <a:pt x="2939" y="125"/>
                </a:lnTo>
              </a:path>
            </a:pathLst>
          </a:custGeom>
          <a:noFill/>
          <a:ln w="50800" cap="rnd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78" name="Freeform 6"/>
          <p:cNvSpPr>
            <a:spLocks/>
          </p:cNvSpPr>
          <p:nvPr/>
        </p:nvSpPr>
        <p:spPr bwMode="auto">
          <a:xfrm>
            <a:off x="1403350" y="2795588"/>
            <a:ext cx="3311525" cy="1354137"/>
          </a:xfrm>
          <a:custGeom>
            <a:avLst/>
            <a:gdLst>
              <a:gd name="T0" fmla="*/ 0 w 2086"/>
              <a:gd name="T1" fmla="*/ 746 h 853"/>
              <a:gd name="T2" fmla="*/ 710 w 2086"/>
              <a:gd name="T3" fmla="*/ 746 h 853"/>
              <a:gd name="T4" fmla="*/ 782 w 2086"/>
              <a:gd name="T5" fmla="*/ 586 h 853"/>
              <a:gd name="T6" fmla="*/ 825 w 2086"/>
              <a:gd name="T7" fmla="*/ 852 h 853"/>
              <a:gd name="T8" fmla="*/ 927 w 2086"/>
              <a:gd name="T9" fmla="*/ 586 h 853"/>
              <a:gd name="T10" fmla="*/ 985 w 2086"/>
              <a:gd name="T11" fmla="*/ 852 h 853"/>
              <a:gd name="T12" fmla="*/ 1028 w 2086"/>
              <a:gd name="T13" fmla="*/ 710 h 853"/>
              <a:gd name="T14" fmla="*/ 2085 w 2086"/>
              <a:gd name="T15" fmla="*/ 710 h 853"/>
              <a:gd name="T16" fmla="*/ 2085 w 2086"/>
              <a:gd name="T17" fmla="*/ 0 h 853"/>
              <a:gd name="T18" fmla="*/ 1824 w 2086"/>
              <a:gd name="T19" fmla="*/ 0 h 853"/>
              <a:gd name="T20" fmla="*/ 1824 w 2086"/>
              <a:gd name="T21" fmla="*/ 0 h 85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86"/>
              <a:gd name="T34" fmla="*/ 0 h 853"/>
              <a:gd name="T35" fmla="*/ 2086 w 2086"/>
              <a:gd name="T36" fmla="*/ 853 h 85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86" h="853">
                <a:moveTo>
                  <a:pt x="0" y="746"/>
                </a:moveTo>
                <a:lnTo>
                  <a:pt x="710" y="746"/>
                </a:lnTo>
                <a:lnTo>
                  <a:pt x="782" y="586"/>
                </a:lnTo>
                <a:lnTo>
                  <a:pt x="825" y="852"/>
                </a:lnTo>
                <a:lnTo>
                  <a:pt x="927" y="586"/>
                </a:lnTo>
                <a:lnTo>
                  <a:pt x="985" y="852"/>
                </a:lnTo>
                <a:lnTo>
                  <a:pt x="1028" y="710"/>
                </a:lnTo>
                <a:lnTo>
                  <a:pt x="2085" y="710"/>
                </a:lnTo>
                <a:lnTo>
                  <a:pt x="2085" y="0"/>
                </a:lnTo>
                <a:lnTo>
                  <a:pt x="1824" y="0"/>
                </a:lnTo>
              </a:path>
            </a:pathLst>
          </a:custGeom>
          <a:noFill/>
          <a:ln w="50800" cap="rnd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79" name="Freeform 7"/>
          <p:cNvSpPr>
            <a:spLocks/>
          </p:cNvSpPr>
          <p:nvPr/>
        </p:nvSpPr>
        <p:spPr bwMode="auto">
          <a:xfrm>
            <a:off x="4724400" y="2936875"/>
            <a:ext cx="1311275" cy="1862138"/>
          </a:xfrm>
          <a:custGeom>
            <a:avLst/>
            <a:gdLst>
              <a:gd name="T0" fmla="*/ 0 w 826"/>
              <a:gd name="T1" fmla="*/ 230 h 1173"/>
              <a:gd name="T2" fmla="*/ 174 w 826"/>
              <a:gd name="T3" fmla="*/ 230 h 1173"/>
              <a:gd name="T4" fmla="*/ 261 w 826"/>
              <a:gd name="T5" fmla="*/ 0 h 1173"/>
              <a:gd name="T6" fmla="*/ 318 w 826"/>
              <a:gd name="T7" fmla="*/ 355 h 1173"/>
              <a:gd name="T8" fmla="*/ 405 w 826"/>
              <a:gd name="T9" fmla="*/ 17 h 1173"/>
              <a:gd name="T10" fmla="*/ 405 w 826"/>
              <a:gd name="T11" fmla="*/ 17 h 1173"/>
              <a:gd name="T12" fmla="*/ 463 w 826"/>
              <a:gd name="T13" fmla="*/ 337 h 1173"/>
              <a:gd name="T14" fmla="*/ 507 w 826"/>
              <a:gd name="T15" fmla="*/ 195 h 1173"/>
              <a:gd name="T16" fmla="*/ 825 w 826"/>
              <a:gd name="T17" fmla="*/ 195 h 1173"/>
              <a:gd name="T18" fmla="*/ 825 w 826"/>
              <a:gd name="T19" fmla="*/ 1172 h 1173"/>
              <a:gd name="T20" fmla="*/ 825 w 826"/>
              <a:gd name="T21" fmla="*/ 1172 h 117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26"/>
              <a:gd name="T34" fmla="*/ 0 h 1173"/>
              <a:gd name="T35" fmla="*/ 826 w 826"/>
              <a:gd name="T36" fmla="*/ 1173 h 117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26" h="1173">
                <a:moveTo>
                  <a:pt x="0" y="230"/>
                </a:moveTo>
                <a:lnTo>
                  <a:pt x="174" y="230"/>
                </a:lnTo>
                <a:lnTo>
                  <a:pt x="261" y="0"/>
                </a:lnTo>
                <a:lnTo>
                  <a:pt x="318" y="355"/>
                </a:lnTo>
                <a:lnTo>
                  <a:pt x="405" y="17"/>
                </a:lnTo>
                <a:lnTo>
                  <a:pt x="463" y="337"/>
                </a:lnTo>
                <a:lnTo>
                  <a:pt x="507" y="195"/>
                </a:lnTo>
                <a:lnTo>
                  <a:pt x="825" y="195"/>
                </a:lnTo>
                <a:lnTo>
                  <a:pt x="825" y="1172"/>
                </a:lnTo>
              </a:path>
            </a:pathLst>
          </a:custGeom>
          <a:noFill/>
          <a:ln w="508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80" name="Freeform 8"/>
          <p:cNvSpPr>
            <a:spLocks/>
          </p:cNvSpPr>
          <p:nvPr/>
        </p:nvSpPr>
        <p:spPr bwMode="auto">
          <a:xfrm>
            <a:off x="6022975" y="3529013"/>
            <a:ext cx="1473200" cy="846137"/>
          </a:xfrm>
          <a:custGeom>
            <a:avLst/>
            <a:gdLst>
              <a:gd name="T0" fmla="*/ 0 w 928"/>
              <a:gd name="T1" fmla="*/ 319 h 533"/>
              <a:gd name="T2" fmla="*/ 188 w 928"/>
              <a:gd name="T3" fmla="*/ 319 h 533"/>
              <a:gd name="T4" fmla="*/ 319 w 928"/>
              <a:gd name="T5" fmla="*/ 0 h 533"/>
              <a:gd name="T6" fmla="*/ 406 w 928"/>
              <a:gd name="T7" fmla="*/ 532 h 533"/>
              <a:gd name="T8" fmla="*/ 521 w 928"/>
              <a:gd name="T9" fmla="*/ 17 h 533"/>
              <a:gd name="T10" fmla="*/ 623 w 928"/>
              <a:gd name="T11" fmla="*/ 532 h 533"/>
              <a:gd name="T12" fmla="*/ 695 w 928"/>
              <a:gd name="T13" fmla="*/ 284 h 533"/>
              <a:gd name="T14" fmla="*/ 927 w 928"/>
              <a:gd name="T15" fmla="*/ 301 h 533"/>
              <a:gd name="T16" fmla="*/ 927 w 928"/>
              <a:gd name="T17" fmla="*/ 284 h 533"/>
              <a:gd name="T18" fmla="*/ 927 w 928"/>
              <a:gd name="T19" fmla="*/ 284 h 5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28"/>
              <a:gd name="T31" fmla="*/ 0 h 533"/>
              <a:gd name="T32" fmla="*/ 928 w 928"/>
              <a:gd name="T33" fmla="*/ 533 h 53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28" h="533">
                <a:moveTo>
                  <a:pt x="0" y="319"/>
                </a:moveTo>
                <a:lnTo>
                  <a:pt x="188" y="319"/>
                </a:lnTo>
                <a:lnTo>
                  <a:pt x="319" y="0"/>
                </a:lnTo>
                <a:lnTo>
                  <a:pt x="406" y="532"/>
                </a:lnTo>
                <a:lnTo>
                  <a:pt x="521" y="17"/>
                </a:lnTo>
                <a:lnTo>
                  <a:pt x="623" y="532"/>
                </a:lnTo>
                <a:lnTo>
                  <a:pt x="695" y="284"/>
                </a:lnTo>
                <a:lnTo>
                  <a:pt x="927" y="301"/>
                </a:lnTo>
                <a:lnTo>
                  <a:pt x="927" y="284"/>
                </a:lnTo>
              </a:path>
            </a:pathLst>
          </a:custGeom>
          <a:noFill/>
          <a:ln w="508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2278063" y="1943100"/>
            <a:ext cx="7842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GB" sz="3400" b="1">
                <a:solidFill>
                  <a:srgbClr val="000000"/>
                </a:solidFill>
              </a:rPr>
              <a:t>CE</a:t>
            </a:r>
          </a:p>
        </p:txBody>
      </p:sp>
      <p:sp>
        <p:nvSpPr>
          <p:cNvPr id="3082" name="Freeform 10"/>
          <p:cNvSpPr>
            <a:spLocks/>
          </p:cNvSpPr>
          <p:nvPr/>
        </p:nvSpPr>
        <p:spPr bwMode="auto">
          <a:xfrm>
            <a:off x="1657350" y="2259013"/>
            <a:ext cx="2643188" cy="1185862"/>
          </a:xfrm>
          <a:custGeom>
            <a:avLst/>
            <a:gdLst>
              <a:gd name="T0" fmla="*/ 202 w 1665"/>
              <a:gd name="T1" fmla="*/ 18 h 747"/>
              <a:gd name="T2" fmla="*/ 0 w 1665"/>
              <a:gd name="T3" fmla="*/ 18 h 747"/>
              <a:gd name="T4" fmla="*/ 0 w 1665"/>
              <a:gd name="T5" fmla="*/ 675 h 747"/>
              <a:gd name="T6" fmla="*/ 550 w 1665"/>
              <a:gd name="T7" fmla="*/ 675 h 747"/>
              <a:gd name="T8" fmla="*/ 607 w 1665"/>
              <a:gd name="T9" fmla="*/ 515 h 747"/>
              <a:gd name="T10" fmla="*/ 651 w 1665"/>
              <a:gd name="T11" fmla="*/ 728 h 747"/>
              <a:gd name="T12" fmla="*/ 724 w 1665"/>
              <a:gd name="T13" fmla="*/ 533 h 747"/>
              <a:gd name="T14" fmla="*/ 767 w 1665"/>
              <a:gd name="T15" fmla="*/ 746 h 747"/>
              <a:gd name="T16" fmla="*/ 825 w 1665"/>
              <a:gd name="T17" fmla="*/ 551 h 747"/>
              <a:gd name="T18" fmla="*/ 883 w 1665"/>
              <a:gd name="T19" fmla="*/ 746 h 747"/>
              <a:gd name="T20" fmla="*/ 926 w 1665"/>
              <a:gd name="T21" fmla="*/ 657 h 747"/>
              <a:gd name="T22" fmla="*/ 1664 w 1665"/>
              <a:gd name="T23" fmla="*/ 657 h 747"/>
              <a:gd name="T24" fmla="*/ 1664 w 1665"/>
              <a:gd name="T25" fmla="*/ 0 h 747"/>
              <a:gd name="T26" fmla="*/ 1664 w 1665"/>
              <a:gd name="T27" fmla="*/ 0 h 74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665"/>
              <a:gd name="T43" fmla="*/ 0 h 747"/>
              <a:gd name="T44" fmla="*/ 1665 w 1665"/>
              <a:gd name="T45" fmla="*/ 747 h 74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665" h="747">
                <a:moveTo>
                  <a:pt x="202" y="18"/>
                </a:moveTo>
                <a:lnTo>
                  <a:pt x="0" y="18"/>
                </a:lnTo>
                <a:lnTo>
                  <a:pt x="0" y="675"/>
                </a:lnTo>
                <a:lnTo>
                  <a:pt x="550" y="675"/>
                </a:lnTo>
                <a:lnTo>
                  <a:pt x="607" y="515"/>
                </a:lnTo>
                <a:lnTo>
                  <a:pt x="651" y="728"/>
                </a:lnTo>
                <a:lnTo>
                  <a:pt x="724" y="533"/>
                </a:lnTo>
                <a:lnTo>
                  <a:pt x="767" y="746"/>
                </a:lnTo>
                <a:lnTo>
                  <a:pt x="825" y="551"/>
                </a:lnTo>
                <a:lnTo>
                  <a:pt x="883" y="746"/>
                </a:lnTo>
                <a:lnTo>
                  <a:pt x="926" y="657"/>
                </a:lnTo>
                <a:lnTo>
                  <a:pt x="1664" y="657"/>
                </a:lnTo>
                <a:lnTo>
                  <a:pt x="1664" y="0"/>
                </a:lnTo>
              </a:path>
            </a:pathLst>
          </a:custGeom>
          <a:noFill/>
          <a:ln w="50800" cap="rnd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83" name="Freeform 11"/>
          <p:cNvSpPr>
            <a:spLocks/>
          </p:cNvSpPr>
          <p:nvPr/>
        </p:nvSpPr>
        <p:spPr bwMode="auto">
          <a:xfrm>
            <a:off x="3341688" y="1992313"/>
            <a:ext cx="971550" cy="611187"/>
          </a:xfrm>
          <a:custGeom>
            <a:avLst/>
            <a:gdLst>
              <a:gd name="T0" fmla="*/ 0 w 612"/>
              <a:gd name="T1" fmla="*/ 200 h 385"/>
              <a:gd name="T2" fmla="*/ 119 w 612"/>
              <a:gd name="T3" fmla="*/ 200 h 385"/>
              <a:gd name="T4" fmla="*/ 193 w 612"/>
              <a:gd name="T5" fmla="*/ 0 h 385"/>
              <a:gd name="T6" fmla="*/ 268 w 612"/>
              <a:gd name="T7" fmla="*/ 384 h 385"/>
              <a:gd name="T8" fmla="*/ 268 w 612"/>
              <a:gd name="T9" fmla="*/ 384 h 385"/>
              <a:gd name="T10" fmla="*/ 372 w 612"/>
              <a:gd name="T11" fmla="*/ 16 h 385"/>
              <a:gd name="T12" fmla="*/ 432 w 612"/>
              <a:gd name="T13" fmla="*/ 384 h 385"/>
              <a:gd name="T14" fmla="*/ 491 w 612"/>
              <a:gd name="T15" fmla="*/ 169 h 385"/>
              <a:gd name="T16" fmla="*/ 611 w 612"/>
              <a:gd name="T17" fmla="*/ 169 h 385"/>
              <a:gd name="T18" fmla="*/ 611 w 612"/>
              <a:gd name="T19" fmla="*/ 169 h 38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12"/>
              <a:gd name="T31" fmla="*/ 0 h 385"/>
              <a:gd name="T32" fmla="*/ 612 w 612"/>
              <a:gd name="T33" fmla="*/ 385 h 38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12" h="385">
                <a:moveTo>
                  <a:pt x="0" y="200"/>
                </a:moveTo>
                <a:lnTo>
                  <a:pt x="119" y="200"/>
                </a:lnTo>
                <a:lnTo>
                  <a:pt x="193" y="0"/>
                </a:lnTo>
                <a:lnTo>
                  <a:pt x="268" y="384"/>
                </a:lnTo>
                <a:lnTo>
                  <a:pt x="372" y="16"/>
                </a:lnTo>
                <a:lnTo>
                  <a:pt x="432" y="384"/>
                </a:lnTo>
                <a:lnTo>
                  <a:pt x="491" y="169"/>
                </a:lnTo>
                <a:lnTo>
                  <a:pt x="611" y="169"/>
                </a:lnTo>
              </a:path>
            </a:pathLst>
          </a:custGeom>
          <a:noFill/>
          <a:ln w="508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3433763" y="1417638"/>
            <a:ext cx="4033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GB" b="1">
                <a:solidFill>
                  <a:srgbClr val="000000"/>
                </a:solidFill>
              </a:rPr>
              <a:t>SEC </a:t>
            </a:r>
            <a:r>
              <a:rPr lang="en-GB" sz="2000" b="1">
                <a:solidFill>
                  <a:srgbClr val="000000"/>
                </a:solidFill>
              </a:rPr>
              <a:t>(cross-bridges, Z-line)</a:t>
            </a: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304800" y="914400"/>
            <a:ext cx="52578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solidFill>
                  <a:schemeClr val="bg1"/>
                </a:solidFill>
              </a:rPr>
              <a:t>Multiple three component model</a:t>
            </a: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2133600" y="381000"/>
            <a:ext cx="51816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solidFill>
                  <a:schemeClr val="bg1"/>
                </a:solidFill>
              </a:rPr>
              <a:t>INTERFIBER STRUCTURE</a:t>
            </a:r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4805363" y="2179638"/>
            <a:ext cx="2433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GB" b="1">
                <a:solidFill>
                  <a:srgbClr val="000000"/>
                </a:solidFill>
              </a:rPr>
              <a:t>SEC </a:t>
            </a:r>
            <a:r>
              <a:rPr lang="en-GB" sz="2000" b="1">
                <a:solidFill>
                  <a:srgbClr val="000000"/>
                </a:solidFill>
              </a:rPr>
              <a:t>(aponeurosis)</a:t>
            </a:r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6405563" y="2789238"/>
            <a:ext cx="2433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GB" b="1">
                <a:solidFill>
                  <a:srgbClr val="000000"/>
                </a:solidFill>
              </a:rPr>
              <a:t>SEC </a:t>
            </a:r>
            <a:r>
              <a:rPr lang="en-GB" sz="2000" b="1">
                <a:solidFill>
                  <a:srgbClr val="000000"/>
                </a:solidFill>
              </a:rPr>
              <a:t>(tendon)</a:t>
            </a:r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1882775" y="3356992"/>
            <a:ext cx="2689225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</a:rPr>
              <a:t>PEC</a:t>
            </a:r>
            <a:r>
              <a:rPr lang="hu-HU" b="1" dirty="0" smtClean="0">
                <a:solidFill>
                  <a:srgbClr val="000000"/>
                </a:solidFill>
              </a:rPr>
              <a:t> </a:t>
            </a:r>
            <a:r>
              <a:rPr lang="en-GB" sz="2000" b="1" dirty="0" smtClean="0">
                <a:solidFill>
                  <a:srgbClr val="000000"/>
                </a:solidFill>
              </a:rPr>
              <a:t>(</a:t>
            </a:r>
            <a:r>
              <a:rPr lang="en-GB" sz="2000" b="1" dirty="0" err="1">
                <a:solidFill>
                  <a:srgbClr val="000000"/>
                </a:solidFill>
              </a:rPr>
              <a:t>titin</a:t>
            </a:r>
            <a:r>
              <a:rPr lang="en-GB" sz="20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1882775" y="4152900"/>
            <a:ext cx="3603625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</a:rPr>
              <a:t>PEC</a:t>
            </a:r>
            <a:r>
              <a:rPr lang="hu-HU" b="1" dirty="0" smtClean="0">
                <a:solidFill>
                  <a:srgbClr val="000000"/>
                </a:solidFill>
              </a:rPr>
              <a:t> </a:t>
            </a:r>
            <a:r>
              <a:rPr lang="en-GB" sz="2000" b="1" dirty="0" smtClean="0">
                <a:solidFill>
                  <a:srgbClr val="000000"/>
                </a:solidFill>
              </a:rPr>
              <a:t>(</a:t>
            </a:r>
            <a:r>
              <a:rPr lang="en-GB" sz="2000" b="1" dirty="0">
                <a:solidFill>
                  <a:srgbClr val="000000"/>
                </a:solidFill>
              </a:rPr>
              <a:t>fibre and bundle fascia)</a:t>
            </a:r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auto">
          <a:xfrm>
            <a:off x="2263775" y="5105400"/>
            <a:ext cx="2689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GB" b="1">
                <a:solidFill>
                  <a:srgbClr val="000000"/>
                </a:solidFill>
              </a:rPr>
              <a:t>PEC</a:t>
            </a:r>
            <a:r>
              <a:rPr lang="en-GB" sz="2000" b="1">
                <a:solidFill>
                  <a:srgbClr val="000000"/>
                </a:solidFill>
              </a:rPr>
              <a:t>(muscle fascia)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cb.oxfordjournals.org/content/41/6/1364/F5.medium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204864"/>
            <a:ext cx="4191000" cy="200025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683568" y="5013176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Fig</a:t>
            </a:r>
            <a:r>
              <a:rPr lang="hu-HU" dirty="0" smtClean="0"/>
              <a:t>. 5. </a:t>
            </a:r>
            <a:r>
              <a:rPr lang="hu-HU" dirty="0" err="1" smtClean="0"/>
              <a:t>Hill-type</a:t>
            </a:r>
            <a:r>
              <a:rPr lang="hu-HU" dirty="0" smtClean="0"/>
              <a:t> </a:t>
            </a:r>
            <a:r>
              <a:rPr lang="hu-HU" dirty="0" err="1" smtClean="0"/>
              <a:t>muscle</a:t>
            </a:r>
            <a:r>
              <a:rPr lang="hu-HU" dirty="0" smtClean="0"/>
              <a:t> </a:t>
            </a:r>
            <a:r>
              <a:rPr lang="hu-HU" dirty="0" err="1" smtClean="0"/>
              <a:t>model</a:t>
            </a:r>
            <a:r>
              <a:rPr lang="hu-HU" dirty="0" smtClean="0"/>
              <a:t>. </a:t>
            </a:r>
            <a:r>
              <a:rPr lang="hu-HU" dirty="0" err="1" smtClean="0"/>
              <a:t>F</a:t>
            </a:r>
            <a:r>
              <a:rPr lang="hu-HU" baseline="30000" dirty="0" err="1" smtClean="0"/>
              <a:t>mt</a:t>
            </a:r>
            <a:r>
              <a:rPr lang="hu-HU" dirty="0" smtClean="0"/>
              <a:t> = overall </a:t>
            </a:r>
            <a:r>
              <a:rPr lang="hu-HU" dirty="0" err="1" smtClean="0"/>
              <a:t>musculotendon</a:t>
            </a:r>
            <a:r>
              <a:rPr lang="hu-HU" dirty="0" smtClean="0"/>
              <a:t> </a:t>
            </a:r>
            <a:r>
              <a:rPr lang="hu-HU" dirty="0" err="1" smtClean="0"/>
              <a:t>force</a:t>
            </a:r>
            <a:r>
              <a:rPr lang="hu-HU" dirty="0" smtClean="0"/>
              <a:t>, </a:t>
            </a:r>
            <a:r>
              <a:rPr lang="hu-HU" dirty="0" err="1" smtClean="0"/>
              <a:t>K</a:t>
            </a:r>
            <a:r>
              <a:rPr lang="hu-HU" baseline="30000" dirty="0" err="1" smtClean="0"/>
              <a:t>t</a:t>
            </a:r>
            <a:r>
              <a:rPr lang="hu-HU" dirty="0" smtClean="0"/>
              <a:t> = </a:t>
            </a:r>
            <a:r>
              <a:rPr lang="hu-HU" dirty="0" err="1" smtClean="0"/>
              <a:t>tendon</a:t>
            </a:r>
            <a:r>
              <a:rPr lang="hu-HU" dirty="0" smtClean="0"/>
              <a:t> </a:t>
            </a:r>
            <a:r>
              <a:rPr lang="hu-HU" dirty="0" err="1" smtClean="0"/>
              <a:t>stiffness</a:t>
            </a:r>
            <a:r>
              <a:rPr lang="hu-HU" dirty="0" smtClean="0"/>
              <a:t>, a(t) = percent of </a:t>
            </a:r>
            <a:r>
              <a:rPr lang="hu-HU" dirty="0" err="1" smtClean="0"/>
              <a:t>active</a:t>
            </a:r>
            <a:r>
              <a:rPr lang="hu-HU" dirty="0" smtClean="0"/>
              <a:t> </a:t>
            </a:r>
            <a:r>
              <a:rPr lang="hu-HU" dirty="0" err="1" smtClean="0"/>
              <a:t>muscle</a:t>
            </a:r>
            <a:r>
              <a:rPr lang="hu-HU" dirty="0" smtClean="0"/>
              <a:t> </a:t>
            </a:r>
            <a:r>
              <a:rPr lang="hu-HU" dirty="0" err="1" smtClean="0"/>
              <a:t>fibers</a:t>
            </a:r>
            <a:r>
              <a:rPr lang="hu-HU" dirty="0" smtClean="0"/>
              <a:t>, CE = </a:t>
            </a:r>
            <a:r>
              <a:rPr lang="hu-HU" dirty="0" err="1" smtClean="0"/>
              <a:t>contractile</a:t>
            </a:r>
            <a:r>
              <a:rPr lang="hu-HU" dirty="0" smtClean="0"/>
              <a:t> </a:t>
            </a:r>
            <a:r>
              <a:rPr lang="hu-HU" dirty="0" err="1" smtClean="0"/>
              <a:t>element</a:t>
            </a:r>
            <a:r>
              <a:rPr lang="hu-HU" dirty="0" smtClean="0"/>
              <a:t>, DE = </a:t>
            </a:r>
            <a:r>
              <a:rPr lang="hu-HU" dirty="0" err="1" smtClean="0"/>
              <a:t>damping</a:t>
            </a:r>
            <a:r>
              <a:rPr lang="hu-HU" dirty="0" smtClean="0"/>
              <a:t> </a:t>
            </a:r>
            <a:r>
              <a:rPr lang="hu-HU" dirty="0" err="1" smtClean="0"/>
              <a:t>element</a:t>
            </a:r>
            <a:r>
              <a:rPr lang="hu-HU" dirty="0" smtClean="0"/>
              <a:t>, PE = parallel </a:t>
            </a:r>
            <a:r>
              <a:rPr lang="hu-HU" dirty="0" err="1" smtClean="0"/>
              <a:t>elastic</a:t>
            </a:r>
            <a:r>
              <a:rPr lang="hu-HU" dirty="0" smtClean="0"/>
              <a:t> </a:t>
            </a:r>
            <a:r>
              <a:rPr lang="hu-HU" dirty="0" err="1" smtClean="0"/>
              <a:t>element</a:t>
            </a:r>
            <a:r>
              <a:rPr lang="hu-HU" dirty="0" smtClean="0"/>
              <a:t>, and </a:t>
            </a:r>
            <a:r>
              <a:rPr lang="el-GR" dirty="0" smtClean="0"/>
              <a:t>α = </a:t>
            </a:r>
            <a:r>
              <a:rPr lang="hu-HU" dirty="0" err="1" smtClean="0"/>
              <a:t>pennation</a:t>
            </a:r>
            <a:r>
              <a:rPr lang="hu-HU" dirty="0" smtClean="0"/>
              <a:t> </a:t>
            </a:r>
            <a:r>
              <a:rPr lang="hu-HU" dirty="0" err="1" smtClean="0"/>
              <a:t>angle</a:t>
            </a:r>
            <a:r>
              <a:rPr lang="hu-HU" dirty="0" smtClean="0"/>
              <a:t> </a:t>
            </a:r>
            <a:endParaRPr lang="en-US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1475656" y="3789040"/>
            <a:ext cx="6192688" cy="72008"/>
          </a:xfrm>
          <a:prstGeom prst="line">
            <a:avLst/>
          </a:prstGeom>
          <a:ln w="19050">
            <a:solidFill>
              <a:srgbClr val="FF0000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rot="5400000" flipH="1" flipV="1">
            <a:off x="4283968" y="2060848"/>
            <a:ext cx="1728192" cy="1728192"/>
          </a:xfrm>
          <a:prstGeom prst="line">
            <a:avLst/>
          </a:prstGeom>
          <a:ln w="127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zis 8"/>
          <p:cNvSpPr/>
          <p:nvPr/>
        </p:nvSpPr>
        <p:spPr>
          <a:xfrm>
            <a:off x="3923928" y="2132856"/>
            <a:ext cx="5220072" cy="2880320"/>
          </a:xfrm>
          <a:prstGeom prst="ellipse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zövegdoboz 9"/>
          <p:cNvSpPr txBox="1"/>
          <p:nvPr/>
        </p:nvSpPr>
        <p:spPr>
          <a:xfrm>
            <a:off x="1835696" y="476672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/>
              <a:t>Tollazott izom</a:t>
            </a:r>
            <a:endParaRPr lang="en-US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flipV="1">
            <a:off x="3962400" y="2438400"/>
            <a:ext cx="609600" cy="914400"/>
            <a:chOff x="1296" y="576"/>
            <a:chExt cx="432" cy="576"/>
          </a:xfrm>
        </p:grpSpPr>
        <p:sp>
          <p:nvSpPr>
            <p:cNvPr id="28675" name="Line 3"/>
            <p:cNvSpPr>
              <a:spLocks noChangeShapeType="1"/>
            </p:cNvSpPr>
            <p:nvPr/>
          </p:nvSpPr>
          <p:spPr bwMode="auto">
            <a:xfrm>
              <a:off x="1296" y="57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6" name="Line 4"/>
            <p:cNvSpPr>
              <a:spLocks noChangeShapeType="1"/>
            </p:cNvSpPr>
            <p:nvPr/>
          </p:nvSpPr>
          <p:spPr bwMode="auto">
            <a:xfrm>
              <a:off x="1296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7" name="Line 5"/>
            <p:cNvSpPr>
              <a:spLocks noChangeShapeType="1"/>
            </p:cNvSpPr>
            <p:nvPr/>
          </p:nvSpPr>
          <p:spPr bwMode="auto">
            <a:xfrm>
              <a:off x="1728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752600" y="1524000"/>
            <a:ext cx="609600" cy="914400"/>
            <a:chOff x="1296" y="816"/>
            <a:chExt cx="432" cy="576"/>
          </a:xfrm>
        </p:grpSpPr>
        <p:sp>
          <p:nvSpPr>
            <p:cNvPr id="28679" name="Line 7"/>
            <p:cNvSpPr>
              <a:spLocks noChangeShapeType="1"/>
            </p:cNvSpPr>
            <p:nvPr/>
          </p:nvSpPr>
          <p:spPr bwMode="auto">
            <a:xfrm>
              <a:off x="1296" y="81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0" name="Line 8"/>
            <p:cNvSpPr>
              <a:spLocks noChangeShapeType="1"/>
            </p:cNvSpPr>
            <p:nvPr/>
          </p:nvSpPr>
          <p:spPr bwMode="auto">
            <a:xfrm>
              <a:off x="1296" y="81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1" name="Line 9"/>
            <p:cNvSpPr>
              <a:spLocks noChangeShapeType="1"/>
            </p:cNvSpPr>
            <p:nvPr/>
          </p:nvSpPr>
          <p:spPr bwMode="auto">
            <a:xfrm>
              <a:off x="1728" y="81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 flipV="1">
            <a:off x="1752600" y="2590800"/>
            <a:ext cx="609600" cy="914400"/>
            <a:chOff x="1296" y="576"/>
            <a:chExt cx="432" cy="576"/>
          </a:xfrm>
        </p:grpSpPr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>
              <a:off x="1296" y="57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>
              <a:off x="1296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5" name="Line 13"/>
            <p:cNvSpPr>
              <a:spLocks noChangeShapeType="1"/>
            </p:cNvSpPr>
            <p:nvPr/>
          </p:nvSpPr>
          <p:spPr bwMode="auto">
            <a:xfrm>
              <a:off x="1728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86" name="Line 14"/>
          <p:cNvSpPr>
            <a:spLocks noChangeShapeType="1"/>
          </p:cNvSpPr>
          <p:nvPr/>
        </p:nvSpPr>
        <p:spPr bwMode="auto">
          <a:xfrm flipH="1">
            <a:off x="2041525" y="4011613"/>
            <a:ext cx="15875" cy="3317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1447800" y="2133600"/>
            <a:ext cx="609600" cy="2209800"/>
            <a:chOff x="1104" y="1200"/>
            <a:chExt cx="384" cy="1392"/>
          </a:xfrm>
        </p:grpSpPr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1104" y="1200"/>
              <a:ext cx="144" cy="528"/>
              <a:chOff x="816" y="1200"/>
              <a:chExt cx="240" cy="528"/>
            </a:xfrm>
          </p:grpSpPr>
          <p:grpSp>
            <p:nvGrpSpPr>
              <p:cNvPr id="7" name="Group 17"/>
              <p:cNvGrpSpPr>
                <a:grpSpLocks/>
              </p:cNvGrpSpPr>
              <p:nvPr/>
            </p:nvGrpSpPr>
            <p:grpSpPr bwMode="auto">
              <a:xfrm>
                <a:off x="816" y="1200"/>
                <a:ext cx="240" cy="288"/>
                <a:chOff x="1152" y="2400"/>
                <a:chExt cx="240" cy="288"/>
              </a:xfrm>
            </p:grpSpPr>
            <p:sp>
              <p:nvSpPr>
                <p:cNvPr id="28690" name="Oval 18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91" name="Oval 19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92" name="Oval 20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93" name="Oval 21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94" name="Oval 22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23"/>
              <p:cNvGrpSpPr>
                <a:grpSpLocks/>
              </p:cNvGrpSpPr>
              <p:nvPr/>
            </p:nvGrpSpPr>
            <p:grpSpPr bwMode="auto">
              <a:xfrm>
                <a:off x="816" y="1440"/>
                <a:ext cx="240" cy="288"/>
                <a:chOff x="1152" y="2400"/>
                <a:chExt cx="240" cy="288"/>
              </a:xfrm>
            </p:grpSpPr>
            <p:sp>
              <p:nvSpPr>
                <p:cNvPr id="28696" name="Oval 24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97" name="Oval 25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98" name="Oval 26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99" name="Oval 27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00" name="Oval 28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8701" name="Line 29"/>
            <p:cNvSpPr>
              <a:spLocks noChangeShapeType="1"/>
            </p:cNvSpPr>
            <p:nvPr/>
          </p:nvSpPr>
          <p:spPr bwMode="auto">
            <a:xfrm>
              <a:off x="1152" y="259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1152" y="1728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1524000" y="1219200"/>
            <a:ext cx="533400" cy="914400"/>
            <a:chOff x="1152" y="624"/>
            <a:chExt cx="336" cy="576"/>
          </a:xfrm>
        </p:grpSpPr>
        <p:sp>
          <p:nvSpPr>
            <p:cNvPr id="28704" name="Line 32"/>
            <p:cNvSpPr>
              <a:spLocks noChangeShapeType="1"/>
            </p:cNvSpPr>
            <p:nvPr/>
          </p:nvSpPr>
          <p:spPr bwMode="auto">
            <a:xfrm flipH="1" flipV="1">
              <a:off x="1152" y="624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5" name="Line 33"/>
            <p:cNvSpPr>
              <a:spLocks noChangeShapeType="1"/>
            </p:cNvSpPr>
            <p:nvPr/>
          </p:nvSpPr>
          <p:spPr bwMode="auto">
            <a:xfrm>
              <a:off x="1152" y="62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6" name="Line 34"/>
            <p:cNvSpPr>
              <a:spLocks noChangeShapeType="1"/>
            </p:cNvSpPr>
            <p:nvPr/>
          </p:nvSpPr>
          <p:spPr bwMode="auto">
            <a:xfrm>
              <a:off x="148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1219200" y="1219200"/>
            <a:ext cx="1600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708" name="Rectangle 36"/>
          <p:cNvSpPr>
            <a:spLocks noChangeArrowheads="1"/>
          </p:cNvSpPr>
          <p:nvPr/>
        </p:nvSpPr>
        <p:spPr bwMode="auto">
          <a:xfrm>
            <a:off x="1981200" y="1828800"/>
            <a:ext cx="152400" cy="12192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1905000" y="3505200"/>
            <a:ext cx="228600" cy="533400"/>
            <a:chOff x="1392" y="2016"/>
            <a:chExt cx="144" cy="384"/>
          </a:xfrm>
        </p:grpSpPr>
        <p:grpSp>
          <p:nvGrpSpPr>
            <p:cNvPr id="11" name="Group 38"/>
            <p:cNvGrpSpPr>
              <a:grpSpLocks/>
            </p:cNvGrpSpPr>
            <p:nvPr/>
          </p:nvGrpSpPr>
          <p:grpSpPr bwMode="auto">
            <a:xfrm>
              <a:off x="1392" y="2016"/>
              <a:ext cx="144" cy="192"/>
              <a:chOff x="1152" y="2400"/>
              <a:chExt cx="240" cy="288"/>
            </a:xfrm>
          </p:grpSpPr>
          <p:sp>
            <p:nvSpPr>
              <p:cNvPr id="28711" name="Oval 39"/>
              <p:cNvSpPr>
                <a:spLocks noChangeArrowheads="1"/>
              </p:cNvSpPr>
              <p:nvPr/>
            </p:nvSpPr>
            <p:spPr bwMode="auto">
              <a:xfrm>
                <a:off x="1152" y="2400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2" name="Oval 40"/>
              <p:cNvSpPr>
                <a:spLocks noChangeArrowheads="1"/>
              </p:cNvSpPr>
              <p:nvPr/>
            </p:nvSpPr>
            <p:spPr bwMode="auto">
              <a:xfrm>
                <a:off x="1152" y="2448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3" name="Oval 41"/>
              <p:cNvSpPr>
                <a:spLocks noChangeArrowheads="1"/>
              </p:cNvSpPr>
              <p:nvPr/>
            </p:nvSpPr>
            <p:spPr bwMode="auto">
              <a:xfrm>
                <a:off x="1152" y="2496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4" name="Oval 42"/>
              <p:cNvSpPr>
                <a:spLocks noChangeArrowheads="1"/>
              </p:cNvSpPr>
              <p:nvPr/>
            </p:nvSpPr>
            <p:spPr bwMode="auto">
              <a:xfrm>
                <a:off x="1152" y="2544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5" name="Oval 43"/>
              <p:cNvSpPr>
                <a:spLocks noChangeArrowheads="1"/>
              </p:cNvSpPr>
              <p:nvPr/>
            </p:nvSpPr>
            <p:spPr bwMode="auto">
              <a:xfrm>
                <a:off x="1152" y="2592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44"/>
            <p:cNvGrpSpPr>
              <a:grpSpLocks/>
            </p:cNvGrpSpPr>
            <p:nvPr/>
          </p:nvGrpSpPr>
          <p:grpSpPr bwMode="auto">
            <a:xfrm>
              <a:off x="1392" y="2208"/>
              <a:ext cx="144" cy="192"/>
              <a:chOff x="1152" y="2400"/>
              <a:chExt cx="240" cy="288"/>
            </a:xfrm>
          </p:grpSpPr>
          <p:sp>
            <p:nvSpPr>
              <p:cNvPr id="28717" name="Oval 45"/>
              <p:cNvSpPr>
                <a:spLocks noChangeArrowheads="1"/>
              </p:cNvSpPr>
              <p:nvPr/>
            </p:nvSpPr>
            <p:spPr bwMode="auto">
              <a:xfrm>
                <a:off x="1152" y="2400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8" name="Oval 46"/>
              <p:cNvSpPr>
                <a:spLocks noChangeArrowheads="1"/>
              </p:cNvSpPr>
              <p:nvPr/>
            </p:nvSpPr>
            <p:spPr bwMode="auto">
              <a:xfrm>
                <a:off x="1152" y="2448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9" name="Oval 47"/>
              <p:cNvSpPr>
                <a:spLocks noChangeArrowheads="1"/>
              </p:cNvSpPr>
              <p:nvPr/>
            </p:nvSpPr>
            <p:spPr bwMode="auto">
              <a:xfrm>
                <a:off x="1152" y="2496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0" name="Oval 48"/>
              <p:cNvSpPr>
                <a:spLocks noChangeArrowheads="1"/>
              </p:cNvSpPr>
              <p:nvPr/>
            </p:nvSpPr>
            <p:spPr bwMode="auto">
              <a:xfrm>
                <a:off x="1152" y="2544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1" name="Oval 49"/>
              <p:cNvSpPr>
                <a:spLocks noChangeArrowheads="1"/>
              </p:cNvSpPr>
              <p:nvPr/>
            </p:nvSpPr>
            <p:spPr bwMode="auto">
              <a:xfrm>
                <a:off x="1152" y="2592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8722" name="Line 50"/>
          <p:cNvSpPr>
            <a:spLocks noChangeShapeType="1"/>
          </p:cNvSpPr>
          <p:nvPr/>
        </p:nvSpPr>
        <p:spPr bwMode="auto">
          <a:xfrm>
            <a:off x="457200" y="4343400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" name="Group 51"/>
          <p:cNvGrpSpPr>
            <a:grpSpLocks/>
          </p:cNvGrpSpPr>
          <p:nvPr/>
        </p:nvGrpSpPr>
        <p:grpSpPr bwMode="auto">
          <a:xfrm>
            <a:off x="1981200" y="1981200"/>
            <a:ext cx="304800" cy="914400"/>
            <a:chOff x="1488" y="1152"/>
            <a:chExt cx="192" cy="576"/>
          </a:xfrm>
        </p:grpSpPr>
        <p:grpSp>
          <p:nvGrpSpPr>
            <p:cNvPr id="14" name="Group 52"/>
            <p:cNvGrpSpPr>
              <a:grpSpLocks/>
            </p:cNvGrpSpPr>
            <p:nvPr/>
          </p:nvGrpSpPr>
          <p:grpSpPr bwMode="auto">
            <a:xfrm>
              <a:off x="1488" y="1296"/>
              <a:ext cx="192" cy="144"/>
              <a:chOff x="1392" y="3072"/>
              <a:chExt cx="192" cy="144"/>
            </a:xfrm>
          </p:grpSpPr>
          <p:sp>
            <p:nvSpPr>
              <p:cNvPr id="28725" name="Line 53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6" name="Oval 54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55"/>
            <p:cNvGrpSpPr>
              <a:grpSpLocks/>
            </p:cNvGrpSpPr>
            <p:nvPr/>
          </p:nvGrpSpPr>
          <p:grpSpPr bwMode="auto">
            <a:xfrm>
              <a:off x="1488" y="1152"/>
              <a:ext cx="192" cy="144"/>
              <a:chOff x="1392" y="3072"/>
              <a:chExt cx="192" cy="144"/>
            </a:xfrm>
          </p:grpSpPr>
          <p:sp>
            <p:nvSpPr>
              <p:cNvPr id="28728" name="Line 56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9" name="Oval 57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" name="Group 58"/>
            <p:cNvGrpSpPr>
              <a:grpSpLocks/>
            </p:cNvGrpSpPr>
            <p:nvPr/>
          </p:nvGrpSpPr>
          <p:grpSpPr bwMode="auto">
            <a:xfrm flipV="1">
              <a:off x="1488" y="1584"/>
              <a:ext cx="192" cy="144"/>
              <a:chOff x="1392" y="3072"/>
              <a:chExt cx="192" cy="144"/>
            </a:xfrm>
          </p:grpSpPr>
          <p:sp>
            <p:nvSpPr>
              <p:cNvPr id="28731" name="Line 59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32" name="Oval 60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" name="Group 61"/>
            <p:cNvGrpSpPr>
              <a:grpSpLocks/>
            </p:cNvGrpSpPr>
            <p:nvPr/>
          </p:nvGrpSpPr>
          <p:grpSpPr bwMode="auto">
            <a:xfrm flipV="1">
              <a:off x="1488" y="1488"/>
              <a:ext cx="192" cy="144"/>
              <a:chOff x="1392" y="3072"/>
              <a:chExt cx="192" cy="144"/>
            </a:xfrm>
          </p:grpSpPr>
          <p:sp>
            <p:nvSpPr>
              <p:cNvPr id="28734" name="Line 62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35" name="Oval 63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8" name="Group 64"/>
          <p:cNvGrpSpPr>
            <a:grpSpLocks/>
          </p:cNvGrpSpPr>
          <p:nvPr/>
        </p:nvGrpSpPr>
        <p:grpSpPr bwMode="auto">
          <a:xfrm>
            <a:off x="1828800" y="1981200"/>
            <a:ext cx="304800" cy="914400"/>
            <a:chOff x="1296" y="1152"/>
            <a:chExt cx="192" cy="576"/>
          </a:xfrm>
        </p:grpSpPr>
        <p:grpSp>
          <p:nvGrpSpPr>
            <p:cNvPr id="19" name="Group 65"/>
            <p:cNvGrpSpPr>
              <a:grpSpLocks/>
            </p:cNvGrpSpPr>
            <p:nvPr/>
          </p:nvGrpSpPr>
          <p:grpSpPr bwMode="auto">
            <a:xfrm flipH="1">
              <a:off x="1296" y="1296"/>
              <a:ext cx="192" cy="144"/>
              <a:chOff x="1392" y="3072"/>
              <a:chExt cx="192" cy="144"/>
            </a:xfrm>
          </p:grpSpPr>
          <p:sp>
            <p:nvSpPr>
              <p:cNvPr id="28738" name="Line 66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39" name="Oval 67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" name="Group 68"/>
            <p:cNvGrpSpPr>
              <a:grpSpLocks/>
            </p:cNvGrpSpPr>
            <p:nvPr/>
          </p:nvGrpSpPr>
          <p:grpSpPr bwMode="auto">
            <a:xfrm flipH="1">
              <a:off x="1296" y="1152"/>
              <a:ext cx="192" cy="144"/>
              <a:chOff x="1392" y="3072"/>
              <a:chExt cx="192" cy="144"/>
            </a:xfrm>
          </p:grpSpPr>
          <p:sp>
            <p:nvSpPr>
              <p:cNvPr id="28741" name="Line 69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42" name="Oval 70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" name="Group 71"/>
            <p:cNvGrpSpPr>
              <a:grpSpLocks/>
            </p:cNvGrpSpPr>
            <p:nvPr/>
          </p:nvGrpSpPr>
          <p:grpSpPr bwMode="auto">
            <a:xfrm flipH="1" flipV="1">
              <a:off x="1296" y="1584"/>
              <a:ext cx="192" cy="144"/>
              <a:chOff x="1392" y="3072"/>
              <a:chExt cx="192" cy="144"/>
            </a:xfrm>
          </p:grpSpPr>
          <p:sp>
            <p:nvSpPr>
              <p:cNvPr id="28744" name="Line 72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45" name="Oval 73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" name="Group 74"/>
            <p:cNvGrpSpPr>
              <a:grpSpLocks/>
            </p:cNvGrpSpPr>
            <p:nvPr/>
          </p:nvGrpSpPr>
          <p:grpSpPr bwMode="auto">
            <a:xfrm flipH="1" flipV="1">
              <a:off x="1296" y="1488"/>
              <a:ext cx="192" cy="144"/>
              <a:chOff x="1392" y="3072"/>
              <a:chExt cx="192" cy="144"/>
            </a:xfrm>
          </p:grpSpPr>
          <p:sp>
            <p:nvSpPr>
              <p:cNvPr id="28747" name="Line 75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48" name="Oval 76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8749" name="Text Box 77"/>
          <p:cNvSpPr txBox="1">
            <a:spLocks noChangeArrowheads="1"/>
          </p:cNvSpPr>
          <p:nvPr/>
        </p:nvSpPr>
        <p:spPr bwMode="auto">
          <a:xfrm>
            <a:off x="3543300" y="609600"/>
            <a:ext cx="16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b="1" dirty="0" smtClean="0"/>
              <a:t>IC</a:t>
            </a:r>
            <a:r>
              <a:rPr lang="hu-HU" b="1" dirty="0" smtClean="0"/>
              <a:t> - </a:t>
            </a:r>
            <a:r>
              <a:rPr lang="hu-HU" b="1" dirty="0" err="1" smtClean="0"/>
              <a:t>isometric</a:t>
            </a:r>
            <a:endParaRPr lang="en-GB" b="1" dirty="0"/>
          </a:p>
        </p:txBody>
      </p:sp>
      <p:grpSp>
        <p:nvGrpSpPr>
          <p:cNvPr id="23" name="Group 78"/>
          <p:cNvGrpSpPr>
            <a:grpSpLocks/>
          </p:cNvGrpSpPr>
          <p:nvPr/>
        </p:nvGrpSpPr>
        <p:grpSpPr bwMode="auto">
          <a:xfrm>
            <a:off x="5410200" y="609600"/>
            <a:ext cx="1981200" cy="4800600"/>
            <a:chOff x="3408" y="384"/>
            <a:chExt cx="1248" cy="3024"/>
          </a:xfrm>
        </p:grpSpPr>
        <p:sp>
          <p:nvSpPr>
            <p:cNvPr id="28751" name="Line 79"/>
            <p:cNvSpPr>
              <a:spLocks noChangeShapeType="1"/>
            </p:cNvSpPr>
            <p:nvPr/>
          </p:nvSpPr>
          <p:spPr bwMode="auto">
            <a:xfrm flipH="1">
              <a:off x="3936" y="2736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" name="Group 80"/>
            <p:cNvGrpSpPr>
              <a:grpSpLocks/>
            </p:cNvGrpSpPr>
            <p:nvPr/>
          </p:nvGrpSpPr>
          <p:grpSpPr bwMode="auto">
            <a:xfrm>
              <a:off x="3408" y="384"/>
              <a:ext cx="1248" cy="3024"/>
              <a:chOff x="2976" y="384"/>
              <a:chExt cx="1248" cy="3024"/>
            </a:xfrm>
          </p:grpSpPr>
          <p:grpSp>
            <p:nvGrpSpPr>
              <p:cNvPr id="25" name="Group 81"/>
              <p:cNvGrpSpPr>
                <a:grpSpLocks/>
              </p:cNvGrpSpPr>
              <p:nvPr/>
            </p:nvGrpSpPr>
            <p:grpSpPr bwMode="auto">
              <a:xfrm>
                <a:off x="3312" y="960"/>
                <a:ext cx="384" cy="576"/>
                <a:chOff x="1296" y="816"/>
                <a:chExt cx="432" cy="576"/>
              </a:xfrm>
            </p:grpSpPr>
            <p:sp>
              <p:nvSpPr>
                <p:cNvPr id="28754" name="Line 82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55" name="Line 83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56" name="Line 84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" name="Group 85"/>
              <p:cNvGrpSpPr>
                <a:grpSpLocks/>
              </p:cNvGrpSpPr>
              <p:nvPr/>
            </p:nvGrpSpPr>
            <p:grpSpPr bwMode="auto">
              <a:xfrm>
                <a:off x="3120" y="1344"/>
                <a:ext cx="144" cy="655"/>
                <a:chOff x="816" y="1200"/>
                <a:chExt cx="240" cy="528"/>
              </a:xfrm>
            </p:grpSpPr>
            <p:grpSp>
              <p:nvGrpSpPr>
                <p:cNvPr id="27" name="Group 86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28759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60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61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62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63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" name="Group 92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28765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66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67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68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69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9" name="Group 98"/>
              <p:cNvGrpSpPr>
                <a:grpSpLocks/>
              </p:cNvGrpSpPr>
              <p:nvPr/>
            </p:nvGrpSpPr>
            <p:grpSpPr bwMode="auto">
              <a:xfrm>
                <a:off x="3168" y="1999"/>
                <a:ext cx="336" cy="929"/>
                <a:chOff x="3360" y="1855"/>
                <a:chExt cx="336" cy="1073"/>
              </a:xfrm>
            </p:grpSpPr>
            <p:sp>
              <p:nvSpPr>
                <p:cNvPr id="28771" name="Line 99"/>
                <p:cNvSpPr>
                  <a:spLocks noChangeShapeType="1"/>
                </p:cNvSpPr>
                <p:nvPr/>
              </p:nvSpPr>
              <p:spPr bwMode="auto">
                <a:xfrm>
                  <a:off x="3360" y="2928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72" name="Line 100"/>
                <p:cNvSpPr>
                  <a:spLocks noChangeShapeType="1"/>
                </p:cNvSpPr>
                <p:nvPr/>
              </p:nvSpPr>
              <p:spPr bwMode="auto">
                <a:xfrm>
                  <a:off x="3360" y="1855"/>
                  <a:ext cx="0" cy="10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" name="Group 101"/>
              <p:cNvGrpSpPr>
                <a:grpSpLocks/>
              </p:cNvGrpSpPr>
              <p:nvPr/>
            </p:nvGrpSpPr>
            <p:grpSpPr bwMode="auto">
              <a:xfrm>
                <a:off x="3168" y="768"/>
                <a:ext cx="336" cy="576"/>
                <a:chOff x="1152" y="624"/>
                <a:chExt cx="336" cy="576"/>
              </a:xfrm>
            </p:grpSpPr>
            <p:sp>
              <p:nvSpPr>
                <p:cNvPr id="28774" name="Line 102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75" name="Line 103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76" name="Line 104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8777" name="Line 105"/>
              <p:cNvSpPr>
                <a:spLocks noChangeShapeType="1"/>
              </p:cNvSpPr>
              <p:nvPr/>
            </p:nvSpPr>
            <p:spPr bwMode="auto">
              <a:xfrm>
                <a:off x="2976" y="76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78" name="Rectangle 106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1" name="Group 107"/>
              <p:cNvGrpSpPr>
                <a:grpSpLocks/>
              </p:cNvGrpSpPr>
              <p:nvPr/>
            </p:nvGrpSpPr>
            <p:grpSpPr bwMode="auto">
              <a:xfrm flipV="1">
                <a:off x="3312" y="1632"/>
                <a:ext cx="384" cy="576"/>
                <a:chOff x="1296" y="576"/>
                <a:chExt cx="432" cy="576"/>
              </a:xfrm>
            </p:grpSpPr>
            <p:sp>
              <p:nvSpPr>
                <p:cNvPr id="28780" name="Line 108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81" name="Line 109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82" name="Line 110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896" name="Group 111"/>
              <p:cNvGrpSpPr>
                <a:grpSpLocks/>
              </p:cNvGrpSpPr>
              <p:nvPr/>
            </p:nvGrpSpPr>
            <p:grpSpPr bwMode="auto">
              <a:xfrm>
                <a:off x="3552" y="1152"/>
                <a:ext cx="144" cy="768"/>
                <a:chOff x="4848" y="2544"/>
                <a:chExt cx="96" cy="768"/>
              </a:xfrm>
            </p:grpSpPr>
            <p:grpSp>
              <p:nvGrpSpPr>
                <p:cNvPr id="28906" name="Group 112"/>
                <p:cNvGrpSpPr>
                  <a:grpSpLocks/>
                </p:cNvGrpSpPr>
                <p:nvPr/>
              </p:nvGrpSpPr>
              <p:grpSpPr bwMode="auto">
                <a:xfrm>
                  <a:off x="4848" y="2976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28907" name="Group 113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8786" name="Line 11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787" name="Oval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8908" name="Group 116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8789" name="Line 11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790" name="Oval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8909" name="Group 119"/>
                <p:cNvGrpSpPr>
                  <a:grpSpLocks/>
                </p:cNvGrpSpPr>
                <p:nvPr/>
              </p:nvGrpSpPr>
              <p:grpSpPr bwMode="auto">
                <a:xfrm flipV="1">
                  <a:off x="4848" y="2544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28910" name="Group 120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8793" name="Line 1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794" name="Oval 1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8911" name="Group 123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8796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797" name="Oval 1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8912" name="Group 126"/>
              <p:cNvGrpSpPr>
                <a:grpSpLocks/>
              </p:cNvGrpSpPr>
              <p:nvPr/>
            </p:nvGrpSpPr>
            <p:grpSpPr bwMode="auto">
              <a:xfrm flipH="1">
                <a:off x="3312" y="1152"/>
                <a:ext cx="144" cy="768"/>
                <a:chOff x="4848" y="2544"/>
                <a:chExt cx="96" cy="768"/>
              </a:xfrm>
            </p:grpSpPr>
            <p:grpSp>
              <p:nvGrpSpPr>
                <p:cNvPr id="28913" name="Group 127"/>
                <p:cNvGrpSpPr>
                  <a:grpSpLocks/>
                </p:cNvGrpSpPr>
                <p:nvPr/>
              </p:nvGrpSpPr>
              <p:grpSpPr bwMode="auto">
                <a:xfrm>
                  <a:off x="4848" y="2976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28914" name="Group 128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8801" name="Line 1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02" name="Oval 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8915" name="Group 131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8804" name="Line 1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05" name="Oval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8916" name="Group 134"/>
                <p:cNvGrpSpPr>
                  <a:grpSpLocks/>
                </p:cNvGrpSpPr>
                <p:nvPr/>
              </p:nvGrpSpPr>
              <p:grpSpPr bwMode="auto">
                <a:xfrm flipV="1">
                  <a:off x="4848" y="2544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28917" name="Group 135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8808" name="Line 1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09" name="Oval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8918" name="Group 138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8811" name="Line 1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12" name="Oval 1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8919" name="Group 141"/>
              <p:cNvGrpSpPr>
                <a:grpSpLocks/>
              </p:cNvGrpSpPr>
              <p:nvPr/>
            </p:nvGrpSpPr>
            <p:grpSpPr bwMode="auto">
              <a:xfrm>
                <a:off x="3456" y="2208"/>
                <a:ext cx="144" cy="528"/>
                <a:chOff x="1392" y="2016"/>
                <a:chExt cx="144" cy="384"/>
              </a:xfrm>
            </p:grpSpPr>
            <p:grpSp>
              <p:nvGrpSpPr>
                <p:cNvPr id="28920" name="Group 142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28815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16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17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18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19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921" name="Group 148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28821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22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23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24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1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25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8826" name="Line 154"/>
              <p:cNvSpPr>
                <a:spLocks noChangeShapeType="1"/>
              </p:cNvSpPr>
              <p:nvPr/>
            </p:nvSpPr>
            <p:spPr bwMode="auto">
              <a:xfrm>
                <a:off x="3552" y="2976"/>
                <a:ext cx="0" cy="43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27" name="Text Box 155"/>
              <p:cNvSpPr txBox="1">
                <a:spLocks noChangeArrowheads="1"/>
              </p:cNvSpPr>
              <p:nvPr/>
            </p:nvSpPr>
            <p:spPr bwMode="auto">
              <a:xfrm>
                <a:off x="3696" y="2976"/>
                <a:ext cx="528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sz="2800" b="1" dirty="0" err="1"/>
                  <a:t>F</a:t>
                </a:r>
                <a:r>
                  <a:rPr lang="en-GB" sz="2800" b="1" baseline="-25000" dirty="0" err="1"/>
                  <a:t>ex</a:t>
                </a:r>
                <a:endParaRPr lang="en-GB" sz="2800" b="1" dirty="0"/>
              </a:p>
            </p:txBody>
          </p:sp>
          <p:sp>
            <p:nvSpPr>
              <p:cNvPr id="28828" name="Text Box 156"/>
              <p:cNvSpPr txBox="1">
                <a:spLocks noChangeArrowheads="1"/>
              </p:cNvSpPr>
              <p:nvPr/>
            </p:nvSpPr>
            <p:spPr bwMode="auto">
              <a:xfrm>
                <a:off x="2976" y="384"/>
                <a:ext cx="104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b="1" dirty="0" smtClean="0"/>
                  <a:t>EC</a:t>
                </a:r>
                <a:r>
                  <a:rPr lang="hu-HU" b="1" dirty="0" smtClean="0"/>
                  <a:t>C - </a:t>
                </a:r>
                <a:r>
                  <a:rPr lang="hu-HU" b="1" dirty="0" err="1" smtClean="0"/>
                  <a:t>eccentric</a:t>
                </a:r>
                <a:endParaRPr lang="en-GB" b="1" dirty="0"/>
              </a:p>
            </p:txBody>
          </p:sp>
          <p:sp>
            <p:nvSpPr>
              <p:cNvPr id="28829" name="Line 157"/>
              <p:cNvSpPr>
                <a:spLocks noChangeShapeType="1"/>
              </p:cNvSpPr>
              <p:nvPr/>
            </p:nvSpPr>
            <p:spPr bwMode="auto">
              <a:xfrm flipV="1">
                <a:off x="3696" y="2208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30" name="Line 158"/>
              <p:cNvSpPr>
                <a:spLocks noChangeShapeType="1"/>
              </p:cNvSpPr>
              <p:nvPr/>
            </p:nvSpPr>
            <p:spPr bwMode="auto">
              <a:xfrm>
                <a:off x="3696" y="2448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31" name="Line 159"/>
              <p:cNvSpPr>
                <a:spLocks noChangeShapeType="1"/>
              </p:cNvSpPr>
              <p:nvPr/>
            </p:nvSpPr>
            <p:spPr bwMode="auto">
              <a:xfrm flipV="1">
                <a:off x="3024" y="144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32" name="Line 160"/>
              <p:cNvSpPr>
                <a:spLocks noChangeShapeType="1"/>
              </p:cNvSpPr>
              <p:nvPr/>
            </p:nvSpPr>
            <p:spPr bwMode="auto">
              <a:xfrm>
                <a:off x="3024" y="1680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33" name="Line 161"/>
              <p:cNvSpPr>
                <a:spLocks noChangeShapeType="1"/>
              </p:cNvSpPr>
              <p:nvPr/>
            </p:nvSpPr>
            <p:spPr bwMode="auto">
              <a:xfrm flipV="1">
                <a:off x="3840" y="1248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34" name="Line 162"/>
              <p:cNvSpPr>
                <a:spLocks noChangeShapeType="1"/>
              </p:cNvSpPr>
              <p:nvPr/>
            </p:nvSpPr>
            <p:spPr bwMode="auto">
              <a:xfrm>
                <a:off x="3840" y="1776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8922" name="Group 163"/>
          <p:cNvGrpSpPr>
            <a:grpSpLocks/>
          </p:cNvGrpSpPr>
          <p:nvPr/>
        </p:nvGrpSpPr>
        <p:grpSpPr bwMode="auto">
          <a:xfrm>
            <a:off x="3429000" y="1219200"/>
            <a:ext cx="1600200" cy="3124200"/>
            <a:chOff x="1872" y="768"/>
            <a:chExt cx="1008" cy="1968"/>
          </a:xfrm>
        </p:grpSpPr>
        <p:grpSp>
          <p:nvGrpSpPr>
            <p:cNvPr id="28923" name="Group 164"/>
            <p:cNvGrpSpPr>
              <a:grpSpLocks/>
            </p:cNvGrpSpPr>
            <p:nvPr/>
          </p:nvGrpSpPr>
          <p:grpSpPr bwMode="auto">
            <a:xfrm>
              <a:off x="2208" y="960"/>
              <a:ext cx="384" cy="576"/>
              <a:chOff x="1296" y="816"/>
              <a:chExt cx="432" cy="576"/>
            </a:xfrm>
          </p:grpSpPr>
          <p:sp>
            <p:nvSpPr>
              <p:cNvPr id="28837" name="Line 165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38" name="Line 166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39" name="Line 167"/>
              <p:cNvSpPr>
                <a:spLocks noChangeShapeType="1"/>
              </p:cNvSpPr>
              <p:nvPr/>
            </p:nvSpPr>
            <p:spPr bwMode="auto">
              <a:xfrm>
                <a:off x="1728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924" name="Group 168"/>
            <p:cNvGrpSpPr>
              <a:grpSpLocks/>
            </p:cNvGrpSpPr>
            <p:nvPr/>
          </p:nvGrpSpPr>
          <p:grpSpPr bwMode="auto">
            <a:xfrm>
              <a:off x="2016" y="1344"/>
              <a:ext cx="384" cy="1392"/>
              <a:chOff x="1104" y="1200"/>
              <a:chExt cx="384" cy="1392"/>
            </a:xfrm>
          </p:grpSpPr>
          <p:grpSp>
            <p:nvGrpSpPr>
              <p:cNvPr id="28925" name="Group 169"/>
              <p:cNvGrpSpPr>
                <a:grpSpLocks/>
              </p:cNvGrpSpPr>
              <p:nvPr/>
            </p:nvGrpSpPr>
            <p:grpSpPr bwMode="auto">
              <a:xfrm>
                <a:off x="1104" y="1200"/>
                <a:ext cx="144" cy="528"/>
                <a:chOff x="816" y="1200"/>
                <a:chExt cx="240" cy="528"/>
              </a:xfrm>
            </p:grpSpPr>
            <p:grpSp>
              <p:nvGrpSpPr>
                <p:cNvPr id="28926" name="Group 170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28843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44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45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46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47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927" name="Group 176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28849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50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51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52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53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8854" name="Line 182"/>
              <p:cNvSpPr>
                <a:spLocks noChangeShapeType="1"/>
              </p:cNvSpPr>
              <p:nvPr/>
            </p:nvSpPr>
            <p:spPr bwMode="auto">
              <a:xfrm>
                <a:off x="1152" y="2592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55" name="Line 183"/>
              <p:cNvSpPr>
                <a:spLocks noChangeShapeType="1"/>
              </p:cNvSpPr>
              <p:nvPr/>
            </p:nvSpPr>
            <p:spPr bwMode="auto">
              <a:xfrm>
                <a:off x="1152" y="1728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672" name="Group 184"/>
            <p:cNvGrpSpPr>
              <a:grpSpLocks/>
            </p:cNvGrpSpPr>
            <p:nvPr/>
          </p:nvGrpSpPr>
          <p:grpSpPr bwMode="auto">
            <a:xfrm>
              <a:off x="2064" y="768"/>
              <a:ext cx="336" cy="576"/>
              <a:chOff x="1152" y="624"/>
              <a:chExt cx="336" cy="576"/>
            </a:xfrm>
          </p:grpSpPr>
          <p:sp>
            <p:nvSpPr>
              <p:cNvPr id="28857" name="Line 185"/>
              <p:cNvSpPr>
                <a:spLocks noChangeShapeType="1"/>
              </p:cNvSpPr>
              <p:nvPr/>
            </p:nvSpPr>
            <p:spPr bwMode="auto">
              <a:xfrm flipH="1" flipV="1">
                <a:off x="1152" y="624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58" name="Line 186"/>
              <p:cNvSpPr>
                <a:spLocks noChangeShapeType="1"/>
              </p:cNvSpPr>
              <p:nvPr/>
            </p:nvSpPr>
            <p:spPr bwMode="auto">
              <a:xfrm>
                <a:off x="1152" y="62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59" name="Line 187"/>
              <p:cNvSpPr>
                <a:spLocks noChangeShapeType="1"/>
              </p:cNvSpPr>
              <p:nvPr/>
            </p:nvSpPr>
            <p:spPr bwMode="auto">
              <a:xfrm>
                <a:off x="1488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860" name="Line 188"/>
            <p:cNvSpPr>
              <a:spLocks noChangeShapeType="1"/>
            </p:cNvSpPr>
            <p:nvPr/>
          </p:nvSpPr>
          <p:spPr bwMode="auto">
            <a:xfrm>
              <a:off x="1872" y="768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673" name="Group 189"/>
            <p:cNvGrpSpPr>
              <a:grpSpLocks/>
            </p:cNvGrpSpPr>
            <p:nvPr/>
          </p:nvGrpSpPr>
          <p:grpSpPr bwMode="auto">
            <a:xfrm>
              <a:off x="2400" y="1248"/>
              <a:ext cx="192" cy="576"/>
              <a:chOff x="1488" y="1152"/>
              <a:chExt cx="192" cy="576"/>
            </a:xfrm>
          </p:grpSpPr>
          <p:grpSp>
            <p:nvGrpSpPr>
              <p:cNvPr id="28674" name="Group 190"/>
              <p:cNvGrpSpPr>
                <a:grpSpLocks/>
              </p:cNvGrpSpPr>
              <p:nvPr/>
            </p:nvGrpSpPr>
            <p:grpSpPr bwMode="auto">
              <a:xfrm>
                <a:off x="1488" y="1296"/>
                <a:ext cx="192" cy="144"/>
                <a:chOff x="1392" y="3072"/>
                <a:chExt cx="192" cy="144"/>
              </a:xfrm>
            </p:grpSpPr>
            <p:sp>
              <p:nvSpPr>
                <p:cNvPr id="28863" name="Line 19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64" name="Oval 19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678" name="Group 193"/>
              <p:cNvGrpSpPr>
                <a:grpSpLocks/>
              </p:cNvGrpSpPr>
              <p:nvPr/>
            </p:nvGrpSpPr>
            <p:grpSpPr bwMode="auto">
              <a:xfrm>
                <a:off x="1488" y="1152"/>
                <a:ext cx="192" cy="144"/>
                <a:chOff x="1392" y="3072"/>
                <a:chExt cx="192" cy="144"/>
              </a:xfrm>
            </p:grpSpPr>
            <p:sp>
              <p:nvSpPr>
                <p:cNvPr id="28866" name="Line 19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67" name="Oval 19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682" name="Group 196"/>
              <p:cNvGrpSpPr>
                <a:grpSpLocks/>
              </p:cNvGrpSpPr>
              <p:nvPr/>
            </p:nvGrpSpPr>
            <p:grpSpPr bwMode="auto">
              <a:xfrm flipV="1">
                <a:off x="1488" y="1584"/>
                <a:ext cx="192" cy="144"/>
                <a:chOff x="1392" y="3072"/>
                <a:chExt cx="192" cy="144"/>
              </a:xfrm>
            </p:grpSpPr>
            <p:sp>
              <p:nvSpPr>
                <p:cNvPr id="28869" name="Line 197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70" name="Oval 198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687" name="Group 199"/>
              <p:cNvGrpSpPr>
                <a:grpSpLocks/>
              </p:cNvGrpSpPr>
              <p:nvPr/>
            </p:nvGrpSpPr>
            <p:grpSpPr bwMode="auto">
              <a:xfrm flipV="1">
                <a:off x="1488" y="1488"/>
                <a:ext cx="192" cy="144"/>
                <a:chOff x="1392" y="3072"/>
                <a:chExt cx="192" cy="144"/>
              </a:xfrm>
            </p:grpSpPr>
            <p:sp>
              <p:nvSpPr>
                <p:cNvPr id="28872" name="Line 200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73" name="Oval 201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8874" name="Rectangle 202"/>
            <p:cNvSpPr>
              <a:spLocks noChangeArrowheads="1"/>
            </p:cNvSpPr>
            <p:nvPr/>
          </p:nvSpPr>
          <p:spPr bwMode="auto">
            <a:xfrm>
              <a:off x="2352" y="1152"/>
              <a:ext cx="9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688" name="Group 203"/>
            <p:cNvGrpSpPr>
              <a:grpSpLocks/>
            </p:cNvGrpSpPr>
            <p:nvPr/>
          </p:nvGrpSpPr>
          <p:grpSpPr bwMode="auto">
            <a:xfrm>
              <a:off x="2208" y="1248"/>
              <a:ext cx="192" cy="576"/>
              <a:chOff x="1296" y="1152"/>
              <a:chExt cx="192" cy="576"/>
            </a:xfrm>
          </p:grpSpPr>
          <p:grpSp>
            <p:nvGrpSpPr>
              <p:cNvPr id="28689" name="Group 204"/>
              <p:cNvGrpSpPr>
                <a:grpSpLocks/>
              </p:cNvGrpSpPr>
              <p:nvPr/>
            </p:nvGrpSpPr>
            <p:grpSpPr bwMode="auto">
              <a:xfrm flipH="1">
                <a:off x="1296" y="1296"/>
                <a:ext cx="192" cy="144"/>
                <a:chOff x="1392" y="3072"/>
                <a:chExt cx="192" cy="144"/>
              </a:xfrm>
            </p:grpSpPr>
            <p:sp>
              <p:nvSpPr>
                <p:cNvPr id="28877" name="Line 205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78" name="Oval 206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695" name="Group 207"/>
              <p:cNvGrpSpPr>
                <a:grpSpLocks/>
              </p:cNvGrpSpPr>
              <p:nvPr/>
            </p:nvGrpSpPr>
            <p:grpSpPr bwMode="auto">
              <a:xfrm flipH="1">
                <a:off x="1296" y="1152"/>
                <a:ext cx="192" cy="144"/>
                <a:chOff x="1392" y="3072"/>
                <a:chExt cx="192" cy="144"/>
              </a:xfrm>
            </p:grpSpPr>
            <p:sp>
              <p:nvSpPr>
                <p:cNvPr id="28880" name="Line 208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81" name="Oval 209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703" name="Group 210"/>
              <p:cNvGrpSpPr>
                <a:grpSpLocks/>
              </p:cNvGrpSpPr>
              <p:nvPr/>
            </p:nvGrpSpPr>
            <p:grpSpPr bwMode="auto">
              <a:xfrm flipH="1" flipV="1">
                <a:off x="1296" y="1584"/>
                <a:ext cx="192" cy="144"/>
                <a:chOff x="1392" y="3072"/>
                <a:chExt cx="192" cy="144"/>
              </a:xfrm>
            </p:grpSpPr>
            <p:sp>
              <p:nvSpPr>
                <p:cNvPr id="28883" name="Line 21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84" name="Oval 21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709" name="Group 213"/>
              <p:cNvGrpSpPr>
                <a:grpSpLocks/>
              </p:cNvGrpSpPr>
              <p:nvPr/>
            </p:nvGrpSpPr>
            <p:grpSpPr bwMode="auto">
              <a:xfrm flipH="1" flipV="1">
                <a:off x="1296" y="1488"/>
                <a:ext cx="192" cy="144"/>
                <a:chOff x="1392" y="3072"/>
                <a:chExt cx="192" cy="144"/>
              </a:xfrm>
            </p:grpSpPr>
            <p:sp>
              <p:nvSpPr>
                <p:cNvPr id="28886" name="Line 21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87" name="Oval 21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8888" name="Line 216"/>
            <p:cNvSpPr>
              <a:spLocks noChangeShapeType="1"/>
            </p:cNvSpPr>
            <p:nvPr/>
          </p:nvSpPr>
          <p:spPr bwMode="auto">
            <a:xfrm flipH="1">
              <a:off x="2400" y="2544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710" name="Group 217"/>
            <p:cNvGrpSpPr>
              <a:grpSpLocks/>
            </p:cNvGrpSpPr>
            <p:nvPr/>
          </p:nvGrpSpPr>
          <p:grpSpPr bwMode="auto">
            <a:xfrm>
              <a:off x="2304" y="2112"/>
              <a:ext cx="144" cy="432"/>
              <a:chOff x="1392" y="2016"/>
              <a:chExt cx="144" cy="384"/>
            </a:xfrm>
          </p:grpSpPr>
          <p:grpSp>
            <p:nvGrpSpPr>
              <p:cNvPr id="28716" name="Group 218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28891" name="Oval 219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92" name="Oval 220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93" name="Oval 221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94" name="Oval 222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95" name="Oval 223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723" name="Group 224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28897" name="Oval 225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98" name="Oval 226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99" name="Oval 227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900" name="Oval 228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901" name="Oval 229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8902" name="Line 230"/>
            <p:cNvSpPr>
              <a:spLocks noChangeShapeType="1"/>
            </p:cNvSpPr>
            <p:nvPr/>
          </p:nvSpPr>
          <p:spPr bwMode="auto">
            <a:xfrm>
              <a:off x="2688" y="960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03" name="Line 231"/>
            <p:cNvSpPr>
              <a:spLocks noChangeShapeType="1"/>
            </p:cNvSpPr>
            <p:nvPr/>
          </p:nvSpPr>
          <p:spPr bwMode="auto">
            <a:xfrm flipV="1">
              <a:off x="2688" y="1584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04" name="Line 232"/>
            <p:cNvSpPr>
              <a:spLocks noChangeShapeType="1"/>
            </p:cNvSpPr>
            <p:nvPr/>
          </p:nvSpPr>
          <p:spPr bwMode="auto">
            <a:xfrm flipV="1">
              <a:off x="2496" y="2112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05" name="Line 233"/>
            <p:cNvSpPr>
              <a:spLocks noChangeShapeType="1"/>
            </p:cNvSpPr>
            <p:nvPr/>
          </p:nvSpPr>
          <p:spPr bwMode="auto">
            <a:xfrm>
              <a:off x="2496" y="2352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" b="36115"/>
          <a:stretch/>
        </p:blipFill>
        <p:spPr bwMode="auto">
          <a:xfrm>
            <a:off x="7659850" y="1219200"/>
            <a:ext cx="93821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4" name="Line 188"/>
          <p:cNvSpPr>
            <a:spLocks noChangeShapeType="1"/>
          </p:cNvSpPr>
          <p:nvPr/>
        </p:nvSpPr>
        <p:spPr bwMode="auto">
          <a:xfrm>
            <a:off x="7328856" y="1236562"/>
            <a:ext cx="1600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5" name="Line 50"/>
          <p:cNvSpPr>
            <a:spLocks noChangeShapeType="1"/>
          </p:cNvSpPr>
          <p:nvPr/>
        </p:nvSpPr>
        <p:spPr bwMode="auto">
          <a:xfrm>
            <a:off x="7524327" y="4064000"/>
            <a:ext cx="140472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6" name="Oval 145"/>
          <p:cNvSpPr>
            <a:spLocks noChangeArrowheads="1"/>
          </p:cNvSpPr>
          <p:nvPr/>
        </p:nvSpPr>
        <p:spPr bwMode="auto">
          <a:xfrm>
            <a:off x="8128956" y="3282950"/>
            <a:ext cx="228600" cy="139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" name="Oval 145"/>
          <p:cNvSpPr>
            <a:spLocks noChangeArrowheads="1"/>
          </p:cNvSpPr>
          <p:nvPr/>
        </p:nvSpPr>
        <p:spPr bwMode="auto">
          <a:xfrm>
            <a:off x="8141165" y="3367786"/>
            <a:ext cx="228600" cy="139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8" name="Oval 145"/>
          <p:cNvSpPr>
            <a:spLocks noChangeArrowheads="1"/>
          </p:cNvSpPr>
          <p:nvPr/>
        </p:nvSpPr>
        <p:spPr bwMode="auto">
          <a:xfrm>
            <a:off x="8141165" y="3454400"/>
            <a:ext cx="228600" cy="139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9" name="Oval 145"/>
          <p:cNvSpPr>
            <a:spLocks noChangeArrowheads="1"/>
          </p:cNvSpPr>
          <p:nvPr/>
        </p:nvSpPr>
        <p:spPr bwMode="auto">
          <a:xfrm>
            <a:off x="8141165" y="3549650"/>
            <a:ext cx="228600" cy="139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" name="Oval 145"/>
          <p:cNvSpPr>
            <a:spLocks noChangeArrowheads="1"/>
          </p:cNvSpPr>
          <p:nvPr/>
        </p:nvSpPr>
        <p:spPr bwMode="auto">
          <a:xfrm>
            <a:off x="8141165" y="3633978"/>
            <a:ext cx="228600" cy="139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1" name="Oval 145"/>
          <p:cNvSpPr>
            <a:spLocks noChangeArrowheads="1"/>
          </p:cNvSpPr>
          <p:nvPr/>
        </p:nvSpPr>
        <p:spPr bwMode="auto">
          <a:xfrm>
            <a:off x="8150430" y="3709670"/>
            <a:ext cx="228600" cy="139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3" name="Line 79"/>
          <p:cNvSpPr>
            <a:spLocks noChangeShapeType="1"/>
          </p:cNvSpPr>
          <p:nvPr/>
        </p:nvSpPr>
        <p:spPr bwMode="auto">
          <a:xfrm>
            <a:off x="8264730" y="3854450"/>
            <a:ext cx="0" cy="209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" name="Line 157"/>
          <p:cNvSpPr>
            <a:spLocks noChangeShapeType="1"/>
          </p:cNvSpPr>
          <p:nvPr/>
        </p:nvSpPr>
        <p:spPr bwMode="auto">
          <a:xfrm flipV="1">
            <a:off x="8598063" y="3329178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" name="Line 158"/>
          <p:cNvSpPr>
            <a:spLocks noChangeShapeType="1"/>
          </p:cNvSpPr>
          <p:nvPr/>
        </p:nvSpPr>
        <p:spPr bwMode="auto">
          <a:xfrm>
            <a:off x="8598063" y="3691382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" name="Line 230"/>
          <p:cNvSpPr>
            <a:spLocks noChangeShapeType="1"/>
          </p:cNvSpPr>
          <p:nvPr/>
        </p:nvSpPr>
        <p:spPr bwMode="auto">
          <a:xfrm>
            <a:off x="8748464" y="138684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7" name="Line 231"/>
          <p:cNvSpPr>
            <a:spLocks noChangeShapeType="1"/>
          </p:cNvSpPr>
          <p:nvPr/>
        </p:nvSpPr>
        <p:spPr bwMode="auto">
          <a:xfrm flipV="1">
            <a:off x="8748464" y="23241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" name="Text Box 156"/>
          <p:cNvSpPr txBox="1">
            <a:spLocks noChangeArrowheads="1"/>
          </p:cNvSpPr>
          <p:nvPr/>
        </p:nvSpPr>
        <p:spPr bwMode="auto">
          <a:xfrm>
            <a:off x="7276466" y="609600"/>
            <a:ext cx="2048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b="1" dirty="0" smtClean="0"/>
              <a:t>CON - </a:t>
            </a:r>
            <a:r>
              <a:rPr lang="hu-HU" b="1" dirty="0" err="1" smtClean="0"/>
              <a:t>concentric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057400" y="1371600"/>
            <a:ext cx="50292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4400" b="1" i="1" dirty="0">
                <a:solidFill>
                  <a:srgbClr val="FFCC00"/>
                </a:solidFill>
                <a:latin typeface="Times New Roman" pitchFamily="18" charset="0"/>
              </a:rPr>
              <a:t>43</a:t>
            </a:r>
            <a:r>
              <a:rPr lang="en-US" sz="4400" b="1" i="1" dirty="0">
                <a:solidFill>
                  <a:srgbClr val="FFCC00"/>
                </a:solidFill>
                <a:latin typeface="Times New Roman" pitchFamily="18" charset="0"/>
              </a:rPr>
              <a:t>0</a:t>
            </a:r>
            <a:r>
              <a:rPr lang="en-GB" sz="4400" b="1" i="1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hu-HU" sz="4400" b="1" i="1" dirty="0" smtClean="0">
                <a:solidFill>
                  <a:srgbClr val="FFCC00"/>
                </a:solidFill>
                <a:latin typeface="Times New Roman" pitchFamily="18" charset="0"/>
              </a:rPr>
              <a:t>izom</a:t>
            </a:r>
          </a:p>
          <a:p>
            <a:pPr algn="ctr" eaLnBrk="0" hangingPunct="0">
              <a:spcBef>
                <a:spcPct val="50000"/>
              </a:spcBef>
            </a:pPr>
            <a:r>
              <a:rPr lang="hu-HU" sz="4400" b="1" i="1" dirty="0" smtClean="0">
                <a:solidFill>
                  <a:srgbClr val="FFCC00"/>
                </a:solidFill>
                <a:latin typeface="Times New Roman" pitchFamily="18" charset="0"/>
              </a:rPr>
              <a:t>(206 csont)</a:t>
            </a:r>
            <a:endParaRPr lang="en-GB" sz="4400" b="1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838200" y="58674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Zatziorsky, 1998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057400" y="2971800"/>
            <a:ext cx="5029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3600" b="1" i="1">
                <a:solidFill>
                  <a:srgbClr val="FFCC00"/>
                </a:solidFill>
                <a:latin typeface="Times New Roman" pitchFamily="18" charset="0"/>
              </a:rPr>
              <a:t>Maximum 80 dolgozik egyszerre</a:t>
            </a:r>
            <a:endParaRPr lang="en-GB" sz="3600" b="1" i="1">
              <a:solidFill>
                <a:srgbClr val="FFCC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65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25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75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225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build="p" autoUpdateAnimBg="0" advAuto="0"/>
      <p:bldP spid="5123" grpId="0" build="p" autoUpdateAnimBg="0" advAuto="0"/>
      <p:bldP spid="5124" grpId="0" build="p" autoUpdateAnimBg="0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563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4000" b="1" dirty="0" smtClean="0">
                <a:solidFill>
                  <a:schemeClr val="tx2"/>
                </a:solidFill>
              </a:rPr>
              <a:t>Motoros egység</a:t>
            </a:r>
            <a:endParaRPr lang="en-GB" sz="4000" b="1" dirty="0">
              <a:solidFill>
                <a:schemeClr val="tx2"/>
              </a:solidFill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581400" y="1600200"/>
            <a:ext cx="22098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b="1" dirty="0"/>
              <a:t>M</a:t>
            </a:r>
            <a:r>
              <a:rPr lang="hu-HU" b="1" dirty="0" err="1" smtClean="0"/>
              <a:t>otoros</a:t>
            </a:r>
            <a:r>
              <a:rPr lang="hu-HU" b="1" dirty="0" smtClean="0"/>
              <a:t> ideg</a:t>
            </a:r>
            <a:endParaRPr lang="en-GB" b="1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05200" y="2819400"/>
            <a:ext cx="1282700" cy="1206500"/>
            <a:chOff x="2208" y="1776"/>
            <a:chExt cx="808" cy="760"/>
          </a:xfrm>
        </p:grpSpPr>
        <p:sp>
          <p:nvSpPr>
            <p:cNvPr id="32773" name="Oval 5"/>
            <p:cNvSpPr>
              <a:spLocks noChangeArrowheads="1"/>
            </p:cNvSpPr>
            <p:nvPr/>
          </p:nvSpPr>
          <p:spPr bwMode="auto">
            <a:xfrm>
              <a:off x="2208" y="2112"/>
              <a:ext cx="184" cy="184"/>
            </a:xfrm>
            <a:prstGeom prst="ellipse">
              <a:avLst/>
            </a:prstGeom>
            <a:solidFill>
              <a:srgbClr val="FF33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4" name="Oval 6"/>
            <p:cNvSpPr>
              <a:spLocks noChangeArrowheads="1"/>
            </p:cNvSpPr>
            <p:nvPr/>
          </p:nvSpPr>
          <p:spPr bwMode="auto">
            <a:xfrm>
              <a:off x="2644" y="2116"/>
              <a:ext cx="184" cy="184"/>
            </a:xfrm>
            <a:prstGeom prst="ellipse">
              <a:avLst/>
            </a:prstGeom>
            <a:solidFill>
              <a:srgbClr val="FF33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5" name="Oval 7"/>
            <p:cNvSpPr>
              <a:spLocks noChangeArrowheads="1"/>
            </p:cNvSpPr>
            <p:nvPr/>
          </p:nvSpPr>
          <p:spPr bwMode="auto">
            <a:xfrm>
              <a:off x="2832" y="1872"/>
              <a:ext cx="184" cy="184"/>
            </a:xfrm>
            <a:prstGeom prst="ellipse">
              <a:avLst/>
            </a:prstGeom>
            <a:solidFill>
              <a:srgbClr val="FF33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6" name="Oval 8"/>
            <p:cNvSpPr>
              <a:spLocks noChangeArrowheads="1"/>
            </p:cNvSpPr>
            <p:nvPr/>
          </p:nvSpPr>
          <p:spPr bwMode="auto">
            <a:xfrm>
              <a:off x="2448" y="2352"/>
              <a:ext cx="184" cy="184"/>
            </a:xfrm>
            <a:prstGeom prst="ellipse">
              <a:avLst/>
            </a:prstGeom>
            <a:solidFill>
              <a:srgbClr val="FF33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7" name="Oval 9"/>
            <p:cNvSpPr>
              <a:spLocks noChangeArrowheads="1"/>
            </p:cNvSpPr>
            <p:nvPr/>
          </p:nvSpPr>
          <p:spPr bwMode="auto">
            <a:xfrm>
              <a:off x="2640" y="1776"/>
              <a:ext cx="184" cy="184"/>
            </a:xfrm>
            <a:prstGeom prst="ellipse">
              <a:avLst/>
            </a:prstGeom>
            <a:solidFill>
              <a:srgbClr val="FF33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4648200" y="3657600"/>
            <a:ext cx="3124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b="1" dirty="0" smtClean="0"/>
              <a:t>Izomrostok</a:t>
            </a:r>
            <a:endParaRPr lang="en-GB" b="1" dirty="0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520950" y="1682750"/>
            <a:ext cx="2051050" cy="2051050"/>
            <a:chOff x="1588" y="1060"/>
            <a:chExt cx="1292" cy="1292"/>
          </a:xfrm>
        </p:grpSpPr>
        <p:sp>
          <p:nvSpPr>
            <p:cNvPr id="32780" name="AutoShape 12"/>
            <p:cNvSpPr>
              <a:spLocks noChangeArrowheads="1"/>
            </p:cNvSpPr>
            <p:nvPr/>
          </p:nvSpPr>
          <p:spPr bwMode="auto">
            <a:xfrm>
              <a:off x="1588" y="1060"/>
              <a:ext cx="616" cy="472"/>
            </a:xfrm>
            <a:prstGeom prst="star16">
              <a:avLst>
                <a:gd name="adj" fmla="val 37500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1" name="Freeform 13"/>
            <p:cNvSpPr>
              <a:spLocks/>
            </p:cNvSpPr>
            <p:nvPr/>
          </p:nvSpPr>
          <p:spPr bwMode="auto">
            <a:xfrm>
              <a:off x="2016" y="1488"/>
              <a:ext cx="624" cy="6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32" y="384"/>
                </a:cxn>
                <a:cxn ang="0">
                  <a:pos x="624" y="672"/>
                </a:cxn>
              </a:cxnLst>
              <a:rect l="0" t="0" r="r" b="b"/>
              <a:pathLst>
                <a:path w="624" h="672">
                  <a:moveTo>
                    <a:pt x="0" y="0"/>
                  </a:moveTo>
                  <a:cubicBezTo>
                    <a:pt x="164" y="136"/>
                    <a:pt x="328" y="272"/>
                    <a:pt x="432" y="384"/>
                  </a:cubicBezTo>
                  <a:cubicBezTo>
                    <a:pt x="536" y="496"/>
                    <a:pt x="592" y="624"/>
                    <a:pt x="624" y="672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782" name="Freeform 14"/>
            <p:cNvSpPr>
              <a:spLocks/>
            </p:cNvSpPr>
            <p:nvPr/>
          </p:nvSpPr>
          <p:spPr bwMode="auto">
            <a:xfrm>
              <a:off x="2304" y="1776"/>
              <a:ext cx="104" cy="384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96" y="144"/>
                </a:cxn>
                <a:cxn ang="0">
                  <a:pos x="0" y="384"/>
                </a:cxn>
              </a:cxnLst>
              <a:rect l="0" t="0" r="r" b="b"/>
              <a:pathLst>
                <a:path w="104" h="384">
                  <a:moveTo>
                    <a:pt x="48" y="0"/>
                  </a:moveTo>
                  <a:cubicBezTo>
                    <a:pt x="76" y="40"/>
                    <a:pt x="104" y="80"/>
                    <a:pt x="96" y="144"/>
                  </a:cubicBezTo>
                  <a:cubicBezTo>
                    <a:pt x="88" y="208"/>
                    <a:pt x="16" y="344"/>
                    <a:pt x="0" y="3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783" name="Freeform 15"/>
            <p:cNvSpPr>
              <a:spLocks/>
            </p:cNvSpPr>
            <p:nvPr/>
          </p:nvSpPr>
          <p:spPr bwMode="auto">
            <a:xfrm>
              <a:off x="2496" y="1920"/>
              <a:ext cx="56" cy="4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192"/>
                </a:cxn>
                <a:cxn ang="0">
                  <a:pos x="48" y="288"/>
                </a:cxn>
                <a:cxn ang="0">
                  <a:pos x="48" y="432"/>
                </a:cxn>
              </a:cxnLst>
              <a:rect l="0" t="0" r="r" b="b"/>
              <a:pathLst>
                <a:path w="56" h="432">
                  <a:moveTo>
                    <a:pt x="0" y="0"/>
                  </a:moveTo>
                  <a:cubicBezTo>
                    <a:pt x="20" y="72"/>
                    <a:pt x="40" y="144"/>
                    <a:pt x="48" y="192"/>
                  </a:cubicBezTo>
                  <a:cubicBezTo>
                    <a:pt x="56" y="240"/>
                    <a:pt x="48" y="248"/>
                    <a:pt x="48" y="288"/>
                  </a:cubicBezTo>
                  <a:cubicBezTo>
                    <a:pt x="48" y="328"/>
                    <a:pt x="48" y="408"/>
                    <a:pt x="48" y="43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784" name="Freeform 16"/>
            <p:cNvSpPr>
              <a:spLocks/>
            </p:cNvSpPr>
            <p:nvPr/>
          </p:nvSpPr>
          <p:spPr bwMode="auto">
            <a:xfrm>
              <a:off x="2352" y="1768"/>
              <a:ext cx="336" cy="10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44" y="8"/>
                </a:cxn>
                <a:cxn ang="0">
                  <a:pos x="192" y="56"/>
                </a:cxn>
                <a:cxn ang="0">
                  <a:pos x="336" y="104"/>
                </a:cxn>
              </a:cxnLst>
              <a:rect l="0" t="0" r="r" b="b"/>
              <a:pathLst>
                <a:path w="336" h="104">
                  <a:moveTo>
                    <a:pt x="0" y="8"/>
                  </a:moveTo>
                  <a:cubicBezTo>
                    <a:pt x="56" y="4"/>
                    <a:pt x="112" y="0"/>
                    <a:pt x="144" y="8"/>
                  </a:cubicBezTo>
                  <a:cubicBezTo>
                    <a:pt x="176" y="16"/>
                    <a:pt x="160" y="40"/>
                    <a:pt x="192" y="56"/>
                  </a:cubicBezTo>
                  <a:cubicBezTo>
                    <a:pt x="224" y="72"/>
                    <a:pt x="312" y="96"/>
                    <a:pt x="336" y="10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785" name="Freeform 17"/>
            <p:cNvSpPr>
              <a:spLocks/>
            </p:cNvSpPr>
            <p:nvPr/>
          </p:nvSpPr>
          <p:spPr bwMode="auto">
            <a:xfrm>
              <a:off x="2496" y="1920"/>
              <a:ext cx="384" cy="1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4" y="96"/>
                </a:cxn>
                <a:cxn ang="0">
                  <a:pos x="240" y="96"/>
                </a:cxn>
                <a:cxn ang="0">
                  <a:pos x="384" y="96"/>
                </a:cxn>
              </a:cxnLst>
              <a:rect l="0" t="0" r="r" b="b"/>
              <a:pathLst>
                <a:path w="384" h="112">
                  <a:moveTo>
                    <a:pt x="0" y="0"/>
                  </a:moveTo>
                  <a:cubicBezTo>
                    <a:pt x="52" y="40"/>
                    <a:pt x="104" y="80"/>
                    <a:pt x="144" y="96"/>
                  </a:cubicBezTo>
                  <a:cubicBezTo>
                    <a:pt x="184" y="112"/>
                    <a:pt x="200" y="96"/>
                    <a:pt x="240" y="96"/>
                  </a:cubicBezTo>
                  <a:cubicBezTo>
                    <a:pt x="280" y="96"/>
                    <a:pt x="360" y="96"/>
                    <a:pt x="384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"/>
                                        <p:tgtEl>
                                          <p:spTgt spid="32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 autoUpdateAnimBg="0" advAuto="0"/>
      <p:bldP spid="32778" grpId="0" build="p" autoUpdateAnimBg="0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69859"/>
            <a:ext cx="8208912" cy="595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123728" y="764703"/>
            <a:ext cx="36004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hu-H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03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5"/>
          <a:stretch/>
        </p:blipFill>
        <p:spPr bwMode="auto">
          <a:xfrm>
            <a:off x="592176" y="980729"/>
            <a:ext cx="812738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043608" y="267089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Az ideg-izom (</a:t>
            </a:r>
            <a:r>
              <a:rPr lang="hu-HU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neuromuszkuláris</a:t>
            </a:r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) szinapszis</a:t>
            </a:r>
            <a:endParaRPr lang="en-US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31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7"/>
          <a:stretch/>
        </p:blipFill>
        <p:spPr bwMode="auto">
          <a:xfrm>
            <a:off x="655428" y="1027942"/>
            <a:ext cx="7949020" cy="542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443234" y="267090"/>
            <a:ext cx="2691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Ingerületátvitel</a:t>
            </a:r>
            <a:endParaRPr lang="en-US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39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8"/>
          <a:stretch/>
        </p:blipFill>
        <p:spPr bwMode="auto">
          <a:xfrm>
            <a:off x="3630706" y="368684"/>
            <a:ext cx="5045750" cy="613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5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 bwMode="auto">
          <a:xfrm>
            <a:off x="971600" y="1546412"/>
            <a:ext cx="7521816" cy="493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79512" y="265239"/>
            <a:ext cx="8313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Az akciós potenciál és az </a:t>
            </a:r>
            <a:r>
              <a:rPr lang="hu-HU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izomkontrakció</a:t>
            </a:r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időbeli lefutása a vázizomban</a:t>
            </a:r>
            <a:endParaRPr lang="en-US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24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4"/>
          <p:cNvSpPr txBox="1">
            <a:spLocks noChangeArrowheads="1"/>
          </p:cNvSpPr>
          <p:nvPr/>
        </p:nvSpPr>
        <p:spPr bwMode="auto">
          <a:xfrm>
            <a:off x="1043608" y="719118"/>
            <a:ext cx="674975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 motoros egység bekapcsolódási sorrend</a:t>
            </a:r>
            <a:endParaRPr lang="en-GB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44"/>
          <p:cNvSpPr txBox="1">
            <a:spLocks noChangeArrowheads="1"/>
          </p:cNvSpPr>
          <p:nvPr/>
        </p:nvSpPr>
        <p:spPr bwMode="auto">
          <a:xfrm>
            <a:off x="1547664" y="1795588"/>
            <a:ext cx="5638800" cy="5191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 dirty="0" smtClean="0">
                <a:solidFill>
                  <a:schemeClr val="tx2"/>
                </a:solidFill>
              </a:rPr>
              <a:t>Méretelv</a:t>
            </a:r>
            <a:endParaRPr lang="en-GB" sz="2800" b="1" dirty="0">
              <a:solidFill>
                <a:schemeClr val="tx2"/>
              </a:solidFill>
            </a:endParaRPr>
          </a:p>
        </p:txBody>
      </p:sp>
      <p:pic>
        <p:nvPicPr>
          <p:cNvPr id="39940" name="Picture 4" descr="http://classes.midlandstech.edu/carterp/Courses/bio210/chap09/Slide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4367" y="2708920"/>
            <a:ext cx="5068231" cy="33886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7"/>
          <a:stretch/>
        </p:blipFill>
        <p:spPr bwMode="auto">
          <a:xfrm>
            <a:off x="652926" y="1124745"/>
            <a:ext cx="7766139" cy="536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464482" y="332656"/>
            <a:ext cx="6143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Az </a:t>
            </a:r>
            <a:r>
              <a:rPr lang="hu-HU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izomösszehúzódás</a:t>
            </a:r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összeadódása</a:t>
            </a:r>
            <a:endParaRPr lang="en-US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7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600200" y="381000"/>
            <a:ext cx="60198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dirty="0" smtClean="0"/>
              <a:t>A motoros egységek száma egyes izmokban</a:t>
            </a:r>
            <a:endParaRPr lang="en-GB" sz="2400" b="1" dirty="0"/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447800" y="1828800"/>
            <a:ext cx="55626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dirty="0" err="1"/>
              <a:t>Biceps</a:t>
            </a:r>
            <a:r>
              <a:rPr lang="hu-HU" sz="2800" b="1" dirty="0"/>
              <a:t> </a:t>
            </a:r>
            <a:r>
              <a:rPr lang="hu-HU" sz="2800" b="1" dirty="0" err="1"/>
              <a:t>brachii</a:t>
            </a:r>
            <a:r>
              <a:rPr lang="hu-HU" sz="2800" b="1" dirty="0"/>
              <a:t>	</a:t>
            </a:r>
            <a:r>
              <a:rPr lang="hu-HU" sz="2800" b="1" dirty="0" smtClean="0"/>
              <a:t>	109</a:t>
            </a:r>
            <a:endParaRPr lang="hu-HU" sz="2800" b="1" dirty="0"/>
          </a:p>
          <a:p>
            <a:pPr>
              <a:spcBef>
                <a:spcPct val="50000"/>
              </a:spcBef>
            </a:pPr>
            <a:r>
              <a:rPr lang="hu-HU" sz="2800" b="1" dirty="0" err="1"/>
              <a:t>Tibialis</a:t>
            </a:r>
            <a:r>
              <a:rPr lang="hu-HU" sz="2800" b="1" dirty="0"/>
              <a:t> </a:t>
            </a:r>
            <a:r>
              <a:rPr lang="hu-HU" sz="2800" b="1" dirty="0" err="1"/>
              <a:t>anterior</a:t>
            </a:r>
            <a:r>
              <a:rPr lang="hu-HU" sz="2800" b="1" dirty="0"/>
              <a:t>	</a:t>
            </a:r>
            <a:r>
              <a:rPr lang="hu-HU" sz="2800" b="1" dirty="0" smtClean="0"/>
              <a:t>	256</a:t>
            </a:r>
            <a:endParaRPr lang="hu-HU" sz="2800" b="1" dirty="0"/>
          </a:p>
          <a:p>
            <a:pPr>
              <a:spcBef>
                <a:spcPct val="50000"/>
              </a:spcBef>
            </a:pPr>
            <a:r>
              <a:rPr lang="hu-HU" sz="2800" b="1" dirty="0"/>
              <a:t>Vastus </a:t>
            </a:r>
            <a:r>
              <a:rPr lang="hu-HU" sz="2800" b="1" dirty="0" err="1"/>
              <a:t>lateralis</a:t>
            </a:r>
            <a:r>
              <a:rPr lang="hu-HU" sz="2800" b="1" dirty="0"/>
              <a:t>	</a:t>
            </a:r>
            <a:r>
              <a:rPr lang="hu-HU" sz="2800" b="1" dirty="0" smtClean="0"/>
              <a:t>	224</a:t>
            </a:r>
            <a:endParaRPr lang="hu-HU" sz="2800" b="1" dirty="0"/>
          </a:p>
          <a:p>
            <a:pPr>
              <a:spcBef>
                <a:spcPct val="50000"/>
              </a:spcBef>
            </a:pPr>
            <a:r>
              <a:rPr lang="hu-HU" sz="2800" b="1" dirty="0" err="1"/>
              <a:t>Soleus</a:t>
            </a:r>
            <a:r>
              <a:rPr lang="hu-HU" sz="2800" b="1" dirty="0"/>
              <a:t>			957</a:t>
            </a:r>
            <a:endParaRPr lang="en-GB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600200" y="381000"/>
            <a:ext cx="601980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dirty="0" smtClean="0"/>
              <a:t>Egy motoros egységhez tartozó izomrostok száma</a:t>
            </a:r>
            <a:endParaRPr lang="en-GB" sz="2400" b="1" dirty="0"/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447800" y="2333625"/>
            <a:ext cx="5562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dirty="0" err="1"/>
              <a:t>External</a:t>
            </a:r>
            <a:r>
              <a:rPr lang="hu-HU" sz="2800" b="1" dirty="0"/>
              <a:t> </a:t>
            </a:r>
            <a:r>
              <a:rPr lang="hu-HU" sz="2800" b="1" dirty="0" err="1"/>
              <a:t>rectus</a:t>
            </a:r>
            <a:r>
              <a:rPr lang="hu-HU" sz="2800" b="1" dirty="0"/>
              <a:t>	2 970		9</a:t>
            </a:r>
          </a:p>
          <a:p>
            <a:pPr>
              <a:spcBef>
                <a:spcPct val="50000"/>
              </a:spcBef>
            </a:pPr>
            <a:r>
              <a:rPr lang="hu-HU" sz="2800" b="1" dirty="0" err="1"/>
              <a:t>Tibialis</a:t>
            </a:r>
            <a:r>
              <a:rPr lang="hu-HU" sz="2800" b="1" dirty="0"/>
              <a:t> </a:t>
            </a:r>
            <a:r>
              <a:rPr lang="hu-HU" sz="2800" b="1" dirty="0" err="1"/>
              <a:t>anterior</a:t>
            </a:r>
            <a:r>
              <a:rPr lang="hu-HU" sz="2800" b="1" dirty="0"/>
              <a:t>	445		562</a:t>
            </a:r>
          </a:p>
          <a:p>
            <a:pPr>
              <a:spcBef>
                <a:spcPct val="50000"/>
              </a:spcBef>
            </a:pPr>
            <a:r>
              <a:rPr lang="hu-HU" sz="2800" b="1" dirty="0" err="1"/>
              <a:t>Gastrocnemius</a:t>
            </a:r>
            <a:r>
              <a:rPr lang="hu-HU" sz="2800" b="1" dirty="0"/>
              <a:t>	579		1934</a:t>
            </a:r>
            <a:endParaRPr lang="en-GB" sz="2800" b="1" dirty="0"/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3707904" y="1600200"/>
            <a:ext cx="1872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 smtClean="0"/>
              <a:t>Motoros egység</a:t>
            </a:r>
            <a:endParaRPr lang="en-GB" b="1" dirty="0"/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5791200" y="1600200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 smtClean="0"/>
              <a:t>Izomrost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6"/>
          <a:stretch/>
        </p:blipFill>
        <p:spPr bwMode="auto">
          <a:xfrm>
            <a:off x="505308" y="1484784"/>
            <a:ext cx="8376002" cy="408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747473" y="476672"/>
            <a:ext cx="1997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 vázizom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77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3962400" y="2590800"/>
            <a:ext cx="1892300" cy="1577975"/>
            <a:chOff x="2456" y="2702"/>
            <a:chExt cx="1192" cy="994"/>
          </a:xfrm>
        </p:grpSpPr>
        <p:grpSp>
          <p:nvGrpSpPr>
            <p:cNvPr id="3" name="Group 1027"/>
            <p:cNvGrpSpPr>
              <a:grpSpLocks/>
            </p:cNvGrpSpPr>
            <p:nvPr/>
          </p:nvGrpSpPr>
          <p:grpSpPr bwMode="auto">
            <a:xfrm>
              <a:off x="2456" y="2702"/>
              <a:ext cx="1192" cy="994"/>
              <a:chOff x="1950" y="1654"/>
              <a:chExt cx="1192" cy="994"/>
            </a:xfrm>
          </p:grpSpPr>
          <p:sp>
            <p:nvSpPr>
              <p:cNvPr id="31748" name="Oval 1028"/>
              <p:cNvSpPr>
                <a:spLocks noChangeArrowheads="1"/>
              </p:cNvSpPr>
              <p:nvPr/>
            </p:nvSpPr>
            <p:spPr bwMode="auto">
              <a:xfrm rot="212615" flipH="1">
                <a:off x="2496" y="1716"/>
                <a:ext cx="212" cy="139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49" name="Oval 1029"/>
              <p:cNvSpPr>
                <a:spLocks noChangeArrowheads="1"/>
              </p:cNvSpPr>
              <p:nvPr/>
            </p:nvSpPr>
            <p:spPr bwMode="auto">
              <a:xfrm rot="-1578636">
                <a:off x="2109" y="2272"/>
                <a:ext cx="195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0" name="Oval 1030"/>
              <p:cNvSpPr>
                <a:spLocks noChangeArrowheads="1"/>
              </p:cNvSpPr>
              <p:nvPr/>
            </p:nvSpPr>
            <p:spPr bwMode="auto">
              <a:xfrm>
                <a:off x="2352" y="1920"/>
                <a:ext cx="195" cy="151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1" name="Oval 1031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194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2" name="Oval 1032"/>
              <p:cNvSpPr>
                <a:spLocks noChangeArrowheads="1"/>
              </p:cNvSpPr>
              <p:nvPr/>
            </p:nvSpPr>
            <p:spPr bwMode="auto">
              <a:xfrm>
                <a:off x="1950" y="1968"/>
                <a:ext cx="194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3" name="Oval 1033"/>
              <p:cNvSpPr>
                <a:spLocks noChangeArrowheads="1"/>
              </p:cNvSpPr>
              <p:nvPr/>
            </p:nvSpPr>
            <p:spPr bwMode="auto">
              <a:xfrm>
                <a:off x="2832" y="2264"/>
                <a:ext cx="195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4" name="Oval 1034"/>
              <p:cNvSpPr>
                <a:spLocks noChangeArrowheads="1"/>
              </p:cNvSpPr>
              <p:nvPr/>
            </p:nvSpPr>
            <p:spPr bwMode="auto">
              <a:xfrm rot="4585124" flipH="1">
                <a:off x="2172" y="1792"/>
                <a:ext cx="212" cy="139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5" name="Oval 1035"/>
              <p:cNvSpPr>
                <a:spLocks noChangeArrowheads="1"/>
              </p:cNvSpPr>
              <p:nvPr/>
            </p:nvSpPr>
            <p:spPr bwMode="auto">
              <a:xfrm>
                <a:off x="2685" y="1856"/>
                <a:ext cx="195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6" name="Oval 1036"/>
              <p:cNvSpPr>
                <a:spLocks noChangeArrowheads="1"/>
              </p:cNvSpPr>
              <p:nvPr/>
            </p:nvSpPr>
            <p:spPr bwMode="auto">
              <a:xfrm>
                <a:off x="2544" y="2016"/>
                <a:ext cx="195" cy="151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7" name="Oval 1037"/>
              <p:cNvSpPr>
                <a:spLocks noChangeArrowheads="1"/>
              </p:cNvSpPr>
              <p:nvPr/>
            </p:nvSpPr>
            <p:spPr bwMode="auto">
              <a:xfrm>
                <a:off x="2630" y="2320"/>
                <a:ext cx="194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8" name="Oval 1038"/>
              <p:cNvSpPr>
                <a:spLocks noChangeArrowheads="1"/>
              </p:cNvSpPr>
              <p:nvPr/>
            </p:nvSpPr>
            <p:spPr bwMode="auto">
              <a:xfrm>
                <a:off x="1998" y="2128"/>
                <a:ext cx="194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9" name="Oval 1039"/>
              <p:cNvSpPr>
                <a:spLocks noChangeArrowheads="1"/>
              </p:cNvSpPr>
              <p:nvPr/>
            </p:nvSpPr>
            <p:spPr bwMode="auto">
              <a:xfrm>
                <a:off x="2160" y="1992"/>
                <a:ext cx="195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0" name="Oval 1040"/>
              <p:cNvSpPr>
                <a:spLocks noChangeArrowheads="1"/>
              </p:cNvSpPr>
              <p:nvPr/>
            </p:nvSpPr>
            <p:spPr bwMode="auto">
              <a:xfrm rot="3199098">
                <a:off x="2427" y="2325"/>
                <a:ext cx="194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1" name="Oval 1041"/>
              <p:cNvSpPr>
                <a:spLocks noChangeArrowheads="1"/>
              </p:cNvSpPr>
              <p:nvPr/>
            </p:nvSpPr>
            <p:spPr bwMode="auto">
              <a:xfrm>
                <a:off x="2888" y="2096"/>
                <a:ext cx="194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2" name="Oval 1042"/>
              <p:cNvSpPr>
                <a:spLocks noChangeArrowheads="1"/>
              </p:cNvSpPr>
              <p:nvPr/>
            </p:nvSpPr>
            <p:spPr bwMode="auto">
              <a:xfrm>
                <a:off x="2160" y="2440"/>
                <a:ext cx="194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3" name="Oval 1043"/>
              <p:cNvSpPr>
                <a:spLocks noChangeArrowheads="1"/>
              </p:cNvSpPr>
              <p:nvPr/>
            </p:nvSpPr>
            <p:spPr bwMode="auto">
              <a:xfrm rot="-9913811">
                <a:off x="2880" y="1776"/>
                <a:ext cx="194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4" name="Oval 1044"/>
              <p:cNvSpPr>
                <a:spLocks noChangeArrowheads="1"/>
              </p:cNvSpPr>
              <p:nvPr/>
            </p:nvSpPr>
            <p:spPr bwMode="auto">
              <a:xfrm>
                <a:off x="2352" y="1776"/>
                <a:ext cx="141" cy="11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5" name="Oval 1045"/>
              <p:cNvSpPr>
                <a:spLocks noChangeArrowheads="1"/>
              </p:cNvSpPr>
              <p:nvPr/>
            </p:nvSpPr>
            <p:spPr bwMode="auto">
              <a:xfrm rot="4585124" flipH="1">
                <a:off x="2851" y="1949"/>
                <a:ext cx="159" cy="101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6" name="Oval 1046"/>
              <p:cNvSpPr>
                <a:spLocks noChangeArrowheads="1"/>
              </p:cNvSpPr>
              <p:nvPr/>
            </p:nvSpPr>
            <p:spPr bwMode="auto">
              <a:xfrm rot="4585124" flipH="1">
                <a:off x="2467" y="2189"/>
                <a:ext cx="159" cy="101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7" name="Oval 1047"/>
              <p:cNvSpPr>
                <a:spLocks noChangeArrowheads="1"/>
              </p:cNvSpPr>
              <p:nvPr/>
            </p:nvSpPr>
            <p:spPr bwMode="auto">
              <a:xfrm rot="3136015" flipH="1">
                <a:off x="2299" y="2341"/>
                <a:ext cx="159" cy="101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8" name="Oval 1048"/>
              <p:cNvSpPr>
                <a:spLocks noChangeArrowheads="1"/>
              </p:cNvSpPr>
              <p:nvPr/>
            </p:nvSpPr>
            <p:spPr bwMode="auto">
              <a:xfrm>
                <a:off x="2211" y="2160"/>
                <a:ext cx="141" cy="11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9" name="Oval 1049"/>
              <p:cNvSpPr>
                <a:spLocks noChangeArrowheads="1"/>
              </p:cNvSpPr>
              <p:nvPr/>
            </p:nvSpPr>
            <p:spPr bwMode="auto">
              <a:xfrm>
                <a:off x="2352" y="2064"/>
                <a:ext cx="142" cy="11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Oval 1050"/>
              <p:cNvSpPr>
                <a:spLocks noChangeArrowheads="1"/>
              </p:cNvSpPr>
              <p:nvPr/>
            </p:nvSpPr>
            <p:spPr bwMode="auto">
              <a:xfrm>
                <a:off x="2368" y="1654"/>
                <a:ext cx="142" cy="11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1" name="Oval 1051"/>
              <p:cNvSpPr>
                <a:spLocks noChangeArrowheads="1"/>
              </p:cNvSpPr>
              <p:nvPr/>
            </p:nvSpPr>
            <p:spPr bwMode="auto">
              <a:xfrm>
                <a:off x="2592" y="2208"/>
                <a:ext cx="141" cy="11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Oval 1052"/>
              <p:cNvSpPr>
                <a:spLocks noChangeArrowheads="1"/>
              </p:cNvSpPr>
              <p:nvPr/>
            </p:nvSpPr>
            <p:spPr bwMode="auto">
              <a:xfrm rot="4585124" flipH="1">
                <a:off x="2750" y="2045"/>
                <a:ext cx="159" cy="101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3" name="Oval 1053"/>
              <p:cNvSpPr>
                <a:spLocks noChangeArrowheads="1"/>
              </p:cNvSpPr>
              <p:nvPr/>
            </p:nvSpPr>
            <p:spPr bwMode="auto">
              <a:xfrm>
                <a:off x="2352" y="2206"/>
                <a:ext cx="142" cy="11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Oval 1054"/>
              <p:cNvSpPr>
                <a:spLocks noChangeArrowheads="1"/>
              </p:cNvSpPr>
              <p:nvPr/>
            </p:nvSpPr>
            <p:spPr bwMode="auto">
              <a:xfrm>
                <a:off x="2738" y="2160"/>
                <a:ext cx="142" cy="11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5" name="Oval 1055"/>
              <p:cNvSpPr>
                <a:spLocks noChangeArrowheads="1"/>
              </p:cNvSpPr>
              <p:nvPr/>
            </p:nvSpPr>
            <p:spPr bwMode="auto">
              <a:xfrm>
                <a:off x="3000" y="1968"/>
                <a:ext cx="142" cy="11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6" name="Oval 1056"/>
              <p:cNvSpPr>
                <a:spLocks noChangeArrowheads="1"/>
              </p:cNvSpPr>
              <p:nvPr/>
            </p:nvSpPr>
            <p:spPr bwMode="auto">
              <a:xfrm rot="4585124" flipH="1">
                <a:off x="2083" y="1853"/>
                <a:ext cx="159" cy="101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7" name="Oval 1057"/>
              <p:cNvSpPr>
                <a:spLocks noChangeArrowheads="1"/>
              </p:cNvSpPr>
              <p:nvPr/>
            </p:nvSpPr>
            <p:spPr bwMode="auto">
              <a:xfrm>
                <a:off x="2728" y="2472"/>
                <a:ext cx="142" cy="11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8" name="Oval 1058"/>
              <p:cNvSpPr>
                <a:spLocks noChangeArrowheads="1"/>
              </p:cNvSpPr>
              <p:nvPr/>
            </p:nvSpPr>
            <p:spPr bwMode="auto">
              <a:xfrm>
                <a:off x="2722" y="1726"/>
                <a:ext cx="142" cy="11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9" name="Oval 1059"/>
              <p:cNvSpPr>
                <a:spLocks noChangeArrowheads="1"/>
              </p:cNvSpPr>
              <p:nvPr/>
            </p:nvSpPr>
            <p:spPr bwMode="auto">
              <a:xfrm>
                <a:off x="2592" y="2496"/>
                <a:ext cx="142" cy="11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0" name="Oval 1060"/>
              <p:cNvSpPr>
                <a:spLocks noChangeArrowheads="1"/>
              </p:cNvSpPr>
              <p:nvPr/>
            </p:nvSpPr>
            <p:spPr bwMode="auto">
              <a:xfrm flipH="1" flipV="1">
                <a:off x="2888" y="2440"/>
                <a:ext cx="96" cy="14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1781" name="Oval 1061"/>
            <p:cNvSpPr>
              <a:spLocks noChangeArrowheads="1"/>
            </p:cNvSpPr>
            <p:nvPr/>
          </p:nvSpPr>
          <p:spPr bwMode="auto">
            <a:xfrm rot="4585124" flipH="1">
              <a:off x="3030" y="2934"/>
              <a:ext cx="159" cy="101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062"/>
          <p:cNvGrpSpPr>
            <a:grpSpLocks/>
          </p:cNvGrpSpPr>
          <p:nvPr/>
        </p:nvGrpSpPr>
        <p:grpSpPr bwMode="auto">
          <a:xfrm>
            <a:off x="3962400" y="2336800"/>
            <a:ext cx="1709738" cy="1841500"/>
            <a:chOff x="1950" y="1488"/>
            <a:chExt cx="1077" cy="1160"/>
          </a:xfrm>
        </p:grpSpPr>
        <p:sp>
          <p:nvSpPr>
            <p:cNvPr id="31783" name="Freeform 1063"/>
            <p:cNvSpPr>
              <a:spLocks/>
            </p:cNvSpPr>
            <p:nvPr/>
          </p:nvSpPr>
          <p:spPr bwMode="auto">
            <a:xfrm>
              <a:off x="2208" y="1488"/>
              <a:ext cx="474" cy="2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" y="14"/>
                </a:cxn>
                <a:cxn ang="0">
                  <a:pos x="140" y="28"/>
                </a:cxn>
                <a:cxn ang="0">
                  <a:pos x="377" y="112"/>
                </a:cxn>
                <a:cxn ang="0">
                  <a:pos x="419" y="195"/>
                </a:cxn>
                <a:cxn ang="0">
                  <a:pos x="433" y="237"/>
                </a:cxn>
                <a:cxn ang="0">
                  <a:pos x="474" y="265"/>
                </a:cxn>
              </a:cxnLst>
              <a:rect l="0" t="0" r="r" b="b"/>
              <a:pathLst>
                <a:path w="474" h="265">
                  <a:moveTo>
                    <a:pt x="0" y="0"/>
                  </a:moveTo>
                  <a:cubicBezTo>
                    <a:pt x="19" y="5"/>
                    <a:pt x="38" y="6"/>
                    <a:pt x="56" y="14"/>
                  </a:cubicBezTo>
                  <a:cubicBezTo>
                    <a:pt x="127" y="45"/>
                    <a:pt x="67" y="52"/>
                    <a:pt x="140" y="28"/>
                  </a:cubicBezTo>
                  <a:cubicBezTo>
                    <a:pt x="283" y="41"/>
                    <a:pt x="292" y="27"/>
                    <a:pt x="377" y="112"/>
                  </a:cubicBezTo>
                  <a:cubicBezTo>
                    <a:pt x="413" y="218"/>
                    <a:pt x="364" y="84"/>
                    <a:pt x="419" y="195"/>
                  </a:cubicBezTo>
                  <a:cubicBezTo>
                    <a:pt x="426" y="208"/>
                    <a:pt x="424" y="225"/>
                    <a:pt x="433" y="237"/>
                  </a:cubicBezTo>
                  <a:cubicBezTo>
                    <a:pt x="443" y="250"/>
                    <a:pt x="474" y="265"/>
                    <a:pt x="474" y="265"/>
                  </a:cubicBezTo>
                </a:path>
              </a:pathLst>
            </a:custGeom>
            <a:noFill/>
            <a:ln w="3810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4" name="Oval 1064"/>
            <p:cNvSpPr>
              <a:spLocks noChangeArrowheads="1"/>
            </p:cNvSpPr>
            <p:nvPr/>
          </p:nvSpPr>
          <p:spPr bwMode="auto">
            <a:xfrm rot="212615" flipH="1">
              <a:off x="2496" y="1716"/>
              <a:ext cx="212" cy="1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5" name="Oval 1065"/>
            <p:cNvSpPr>
              <a:spLocks noChangeArrowheads="1"/>
            </p:cNvSpPr>
            <p:nvPr/>
          </p:nvSpPr>
          <p:spPr bwMode="auto">
            <a:xfrm rot="-1578636">
              <a:off x="2109" y="2272"/>
              <a:ext cx="195" cy="15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6" name="Oval 1066"/>
            <p:cNvSpPr>
              <a:spLocks noChangeArrowheads="1"/>
            </p:cNvSpPr>
            <p:nvPr/>
          </p:nvSpPr>
          <p:spPr bwMode="auto">
            <a:xfrm>
              <a:off x="2352" y="1920"/>
              <a:ext cx="195" cy="15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7" name="Oval 1067"/>
            <p:cNvSpPr>
              <a:spLocks noChangeArrowheads="1"/>
            </p:cNvSpPr>
            <p:nvPr/>
          </p:nvSpPr>
          <p:spPr bwMode="auto">
            <a:xfrm>
              <a:off x="2352" y="2496"/>
              <a:ext cx="194" cy="15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8" name="Oval 1068"/>
            <p:cNvSpPr>
              <a:spLocks noChangeArrowheads="1"/>
            </p:cNvSpPr>
            <p:nvPr/>
          </p:nvSpPr>
          <p:spPr bwMode="auto">
            <a:xfrm>
              <a:off x="1950" y="1968"/>
              <a:ext cx="194" cy="15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9" name="Oval 1069"/>
            <p:cNvSpPr>
              <a:spLocks noChangeArrowheads="1"/>
            </p:cNvSpPr>
            <p:nvPr/>
          </p:nvSpPr>
          <p:spPr bwMode="auto">
            <a:xfrm>
              <a:off x="2832" y="2264"/>
              <a:ext cx="195" cy="15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070"/>
          <p:cNvGrpSpPr>
            <a:grpSpLocks/>
          </p:cNvGrpSpPr>
          <p:nvPr/>
        </p:nvGrpSpPr>
        <p:grpSpPr bwMode="auto">
          <a:xfrm>
            <a:off x="3457575" y="2489200"/>
            <a:ext cx="2397125" cy="1628775"/>
            <a:chOff x="1632" y="1584"/>
            <a:chExt cx="1510" cy="1026"/>
          </a:xfrm>
        </p:grpSpPr>
        <p:sp>
          <p:nvSpPr>
            <p:cNvPr id="31791" name="Oval 1071"/>
            <p:cNvSpPr>
              <a:spLocks noChangeArrowheads="1"/>
            </p:cNvSpPr>
            <p:nvPr/>
          </p:nvSpPr>
          <p:spPr bwMode="auto">
            <a:xfrm rot="4585124" flipH="1">
              <a:off x="2531" y="1886"/>
              <a:ext cx="159" cy="10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2" name="Oval 1072"/>
            <p:cNvSpPr>
              <a:spLocks noChangeArrowheads="1"/>
            </p:cNvSpPr>
            <p:nvPr/>
          </p:nvSpPr>
          <p:spPr bwMode="auto">
            <a:xfrm>
              <a:off x="2352" y="1776"/>
              <a:ext cx="141" cy="11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3" name="Oval 1073"/>
            <p:cNvSpPr>
              <a:spLocks noChangeArrowheads="1"/>
            </p:cNvSpPr>
            <p:nvPr/>
          </p:nvSpPr>
          <p:spPr bwMode="auto">
            <a:xfrm rot="4585124" flipH="1">
              <a:off x="2851" y="1949"/>
              <a:ext cx="159" cy="10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4" name="Oval 1074"/>
            <p:cNvSpPr>
              <a:spLocks noChangeArrowheads="1"/>
            </p:cNvSpPr>
            <p:nvPr/>
          </p:nvSpPr>
          <p:spPr bwMode="auto">
            <a:xfrm rot="4585124" flipH="1">
              <a:off x="2467" y="2189"/>
              <a:ext cx="159" cy="10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5" name="Oval 1075"/>
            <p:cNvSpPr>
              <a:spLocks noChangeArrowheads="1"/>
            </p:cNvSpPr>
            <p:nvPr/>
          </p:nvSpPr>
          <p:spPr bwMode="auto">
            <a:xfrm rot="3136015" flipH="1">
              <a:off x="2299" y="2341"/>
              <a:ext cx="159" cy="10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6" name="Oval 1076"/>
            <p:cNvSpPr>
              <a:spLocks noChangeArrowheads="1"/>
            </p:cNvSpPr>
            <p:nvPr/>
          </p:nvSpPr>
          <p:spPr bwMode="auto">
            <a:xfrm>
              <a:off x="2211" y="2160"/>
              <a:ext cx="141" cy="11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7" name="Oval 1077"/>
            <p:cNvSpPr>
              <a:spLocks noChangeArrowheads="1"/>
            </p:cNvSpPr>
            <p:nvPr/>
          </p:nvSpPr>
          <p:spPr bwMode="auto">
            <a:xfrm>
              <a:off x="2352" y="2064"/>
              <a:ext cx="142" cy="11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8" name="Oval 1078"/>
            <p:cNvSpPr>
              <a:spLocks noChangeArrowheads="1"/>
            </p:cNvSpPr>
            <p:nvPr/>
          </p:nvSpPr>
          <p:spPr bwMode="auto">
            <a:xfrm>
              <a:off x="2368" y="1654"/>
              <a:ext cx="142" cy="11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9" name="Oval 1079"/>
            <p:cNvSpPr>
              <a:spLocks noChangeArrowheads="1"/>
            </p:cNvSpPr>
            <p:nvPr/>
          </p:nvSpPr>
          <p:spPr bwMode="auto">
            <a:xfrm>
              <a:off x="2592" y="2208"/>
              <a:ext cx="141" cy="11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0" name="Oval 1080"/>
            <p:cNvSpPr>
              <a:spLocks noChangeArrowheads="1"/>
            </p:cNvSpPr>
            <p:nvPr/>
          </p:nvSpPr>
          <p:spPr bwMode="auto">
            <a:xfrm rot="4585124" flipH="1">
              <a:off x="2750" y="2045"/>
              <a:ext cx="159" cy="10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1" name="Oval 1081"/>
            <p:cNvSpPr>
              <a:spLocks noChangeArrowheads="1"/>
            </p:cNvSpPr>
            <p:nvPr/>
          </p:nvSpPr>
          <p:spPr bwMode="auto">
            <a:xfrm>
              <a:off x="2352" y="2206"/>
              <a:ext cx="142" cy="11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2" name="Oval 1082"/>
            <p:cNvSpPr>
              <a:spLocks noChangeArrowheads="1"/>
            </p:cNvSpPr>
            <p:nvPr/>
          </p:nvSpPr>
          <p:spPr bwMode="auto">
            <a:xfrm>
              <a:off x="2738" y="2160"/>
              <a:ext cx="142" cy="11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3" name="Oval 1083"/>
            <p:cNvSpPr>
              <a:spLocks noChangeArrowheads="1"/>
            </p:cNvSpPr>
            <p:nvPr/>
          </p:nvSpPr>
          <p:spPr bwMode="auto">
            <a:xfrm>
              <a:off x="3000" y="1968"/>
              <a:ext cx="142" cy="11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4" name="Oval 1084"/>
            <p:cNvSpPr>
              <a:spLocks noChangeArrowheads="1"/>
            </p:cNvSpPr>
            <p:nvPr/>
          </p:nvSpPr>
          <p:spPr bwMode="auto">
            <a:xfrm rot="4585124" flipH="1">
              <a:off x="2083" y="1853"/>
              <a:ext cx="159" cy="10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5" name="Oval 1085"/>
            <p:cNvSpPr>
              <a:spLocks noChangeArrowheads="1"/>
            </p:cNvSpPr>
            <p:nvPr/>
          </p:nvSpPr>
          <p:spPr bwMode="auto">
            <a:xfrm>
              <a:off x="2728" y="2472"/>
              <a:ext cx="142" cy="11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6" name="Oval 1086"/>
            <p:cNvSpPr>
              <a:spLocks noChangeArrowheads="1"/>
            </p:cNvSpPr>
            <p:nvPr/>
          </p:nvSpPr>
          <p:spPr bwMode="auto">
            <a:xfrm>
              <a:off x="2722" y="1726"/>
              <a:ext cx="142" cy="11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7" name="Oval 1087"/>
            <p:cNvSpPr>
              <a:spLocks noChangeArrowheads="1"/>
            </p:cNvSpPr>
            <p:nvPr/>
          </p:nvSpPr>
          <p:spPr bwMode="auto">
            <a:xfrm>
              <a:off x="2592" y="2496"/>
              <a:ext cx="142" cy="11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8" name="Oval 1088"/>
            <p:cNvSpPr>
              <a:spLocks noChangeArrowheads="1"/>
            </p:cNvSpPr>
            <p:nvPr/>
          </p:nvSpPr>
          <p:spPr bwMode="auto">
            <a:xfrm flipH="1" flipV="1">
              <a:off x="2888" y="2440"/>
              <a:ext cx="96" cy="14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9" name="Freeform 1089"/>
            <p:cNvSpPr>
              <a:spLocks/>
            </p:cNvSpPr>
            <p:nvPr/>
          </p:nvSpPr>
          <p:spPr bwMode="auto">
            <a:xfrm>
              <a:off x="1632" y="1584"/>
              <a:ext cx="474" cy="2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" y="14"/>
                </a:cxn>
                <a:cxn ang="0">
                  <a:pos x="140" y="28"/>
                </a:cxn>
                <a:cxn ang="0">
                  <a:pos x="377" y="112"/>
                </a:cxn>
                <a:cxn ang="0">
                  <a:pos x="419" y="195"/>
                </a:cxn>
                <a:cxn ang="0">
                  <a:pos x="433" y="237"/>
                </a:cxn>
                <a:cxn ang="0">
                  <a:pos x="474" y="265"/>
                </a:cxn>
              </a:cxnLst>
              <a:rect l="0" t="0" r="r" b="b"/>
              <a:pathLst>
                <a:path w="474" h="265">
                  <a:moveTo>
                    <a:pt x="0" y="0"/>
                  </a:moveTo>
                  <a:cubicBezTo>
                    <a:pt x="19" y="5"/>
                    <a:pt x="38" y="6"/>
                    <a:pt x="56" y="14"/>
                  </a:cubicBezTo>
                  <a:cubicBezTo>
                    <a:pt x="127" y="45"/>
                    <a:pt x="67" y="52"/>
                    <a:pt x="140" y="28"/>
                  </a:cubicBezTo>
                  <a:cubicBezTo>
                    <a:pt x="283" y="41"/>
                    <a:pt x="292" y="27"/>
                    <a:pt x="377" y="112"/>
                  </a:cubicBezTo>
                  <a:cubicBezTo>
                    <a:pt x="413" y="218"/>
                    <a:pt x="364" y="84"/>
                    <a:pt x="419" y="195"/>
                  </a:cubicBezTo>
                  <a:cubicBezTo>
                    <a:pt x="426" y="208"/>
                    <a:pt x="424" y="225"/>
                    <a:pt x="433" y="237"/>
                  </a:cubicBezTo>
                  <a:cubicBezTo>
                    <a:pt x="443" y="250"/>
                    <a:pt x="474" y="265"/>
                    <a:pt x="474" y="265"/>
                  </a:cubicBezTo>
                </a:path>
              </a:pathLst>
            </a:custGeom>
            <a:noFill/>
            <a:ln w="38100" cmpd="sng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090"/>
          <p:cNvGrpSpPr>
            <a:grpSpLocks/>
          </p:cNvGrpSpPr>
          <p:nvPr/>
        </p:nvGrpSpPr>
        <p:grpSpPr bwMode="auto">
          <a:xfrm>
            <a:off x="3762375" y="2336800"/>
            <a:ext cx="1997075" cy="1752600"/>
            <a:chOff x="1824" y="1488"/>
            <a:chExt cx="1258" cy="1104"/>
          </a:xfrm>
        </p:grpSpPr>
        <p:sp>
          <p:nvSpPr>
            <p:cNvPr id="31811" name="Oval 1091"/>
            <p:cNvSpPr>
              <a:spLocks noChangeArrowheads="1"/>
            </p:cNvSpPr>
            <p:nvPr/>
          </p:nvSpPr>
          <p:spPr bwMode="auto">
            <a:xfrm rot="4585124" flipH="1">
              <a:off x="2172" y="1792"/>
              <a:ext cx="212" cy="13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2" name="Oval 1092"/>
            <p:cNvSpPr>
              <a:spLocks noChangeArrowheads="1"/>
            </p:cNvSpPr>
            <p:nvPr/>
          </p:nvSpPr>
          <p:spPr bwMode="auto">
            <a:xfrm>
              <a:off x="2685" y="1856"/>
              <a:ext cx="195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3" name="Oval 1093"/>
            <p:cNvSpPr>
              <a:spLocks noChangeArrowheads="1"/>
            </p:cNvSpPr>
            <p:nvPr/>
          </p:nvSpPr>
          <p:spPr bwMode="auto">
            <a:xfrm>
              <a:off x="2544" y="2016"/>
              <a:ext cx="195" cy="15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4" name="Oval 1094"/>
            <p:cNvSpPr>
              <a:spLocks noChangeArrowheads="1"/>
            </p:cNvSpPr>
            <p:nvPr/>
          </p:nvSpPr>
          <p:spPr bwMode="auto">
            <a:xfrm>
              <a:off x="2630" y="2320"/>
              <a:ext cx="194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5" name="Oval 1095"/>
            <p:cNvSpPr>
              <a:spLocks noChangeArrowheads="1"/>
            </p:cNvSpPr>
            <p:nvPr/>
          </p:nvSpPr>
          <p:spPr bwMode="auto">
            <a:xfrm>
              <a:off x="1998" y="2128"/>
              <a:ext cx="194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6" name="Oval 1096"/>
            <p:cNvSpPr>
              <a:spLocks noChangeArrowheads="1"/>
            </p:cNvSpPr>
            <p:nvPr/>
          </p:nvSpPr>
          <p:spPr bwMode="auto">
            <a:xfrm>
              <a:off x="2160" y="1992"/>
              <a:ext cx="195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7" name="Oval 1097"/>
            <p:cNvSpPr>
              <a:spLocks noChangeArrowheads="1"/>
            </p:cNvSpPr>
            <p:nvPr/>
          </p:nvSpPr>
          <p:spPr bwMode="auto">
            <a:xfrm rot="3199098">
              <a:off x="2427" y="2325"/>
              <a:ext cx="194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8" name="Oval 1098"/>
            <p:cNvSpPr>
              <a:spLocks noChangeArrowheads="1"/>
            </p:cNvSpPr>
            <p:nvPr/>
          </p:nvSpPr>
          <p:spPr bwMode="auto">
            <a:xfrm>
              <a:off x="2888" y="2096"/>
              <a:ext cx="194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9" name="Oval 1099"/>
            <p:cNvSpPr>
              <a:spLocks noChangeArrowheads="1"/>
            </p:cNvSpPr>
            <p:nvPr/>
          </p:nvSpPr>
          <p:spPr bwMode="auto">
            <a:xfrm>
              <a:off x="2160" y="2440"/>
              <a:ext cx="194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0" name="Oval 1100"/>
            <p:cNvSpPr>
              <a:spLocks noChangeArrowheads="1"/>
            </p:cNvSpPr>
            <p:nvPr/>
          </p:nvSpPr>
          <p:spPr bwMode="auto">
            <a:xfrm rot="-9913811">
              <a:off x="2880" y="1776"/>
              <a:ext cx="194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1" name="Freeform 1101"/>
            <p:cNvSpPr>
              <a:spLocks/>
            </p:cNvSpPr>
            <p:nvPr/>
          </p:nvSpPr>
          <p:spPr bwMode="auto">
            <a:xfrm>
              <a:off x="1824" y="1488"/>
              <a:ext cx="474" cy="2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" y="14"/>
                </a:cxn>
                <a:cxn ang="0">
                  <a:pos x="140" y="28"/>
                </a:cxn>
                <a:cxn ang="0">
                  <a:pos x="377" y="112"/>
                </a:cxn>
                <a:cxn ang="0">
                  <a:pos x="419" y="195"/>
                </a:cxn>
                <a:cxn ang="0">
                  <a:pos x="433" y="237"/>
                </a:cxn>
                <a:cxn ang="0">
                  <a:pos x="474" y="265"/>
                </a:cxn>
              </a:cxnLst>
              <a:rect l="0" t="0" r="r" b="b"/>
              <a:pathLst>
                <a:path w="474" h="265">
                  <a:moveTo>
                    <a:pt x="0" y="0"/>
                  </a:moveTo>
                  <a:cubicBezTo>
                    <a:pt x="19" y="5"/>
                    <a:pt x="38" y="6"/>
                    <a:pt x="56" y="14"/>
                  </a:cubicBezTo>
                  <a:cubicBezTo>
                    <a:pt x="127" y="45"/>
                    <a:pt x="67" y="52"/>
                    <a:pt x="140" y="28"/>
                  </a:cubicBezTo>
                  <a:cubicBezTo>
                    <a:pt x="283" y="41"/>
                    <a:pt x="292" y="27"/>
                    <a:pt x="377" y="112"/>
                  </a:cubicBezTo>
                  <a:cubicBezTo>
                    <a:pt x="413" y="218"/>
                    <a:pt x="364" y="84"/>
                    <a:pt x="419" y="195"/>
                  </a:cubicBezTo>
                  <a:cubicBezTo>
                    <a:pt x="426" y="208"/>
                    <a:pt x="424" y="225"/>
                    <a:pt x="433" y="237"/>
                  </a:cubicBezTo>
                  <a:cubicBezTo>
                    <a:pt x="443" y="250"/>
                    <a:pt x="474" y="265"/>
                    <a:pt x="474" y="265"/>
                  </a:cubicBez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822" name="Text Box 1102"/>
          <p:cNvSpPr txBox="1">
            <a:spLocks noChangeArrowheads="1"/>
          </p:cNvSpPr>
          <p:nvPr/>
        </p:nvSpPr>
        <p:spPr bwMode="auto">
          <a:xfrm>
            <a:off x="685800" y="471488"/>
            <a:ext cx="8001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Motoros egységek  (ME) típusai és az izom rostösszetétele</a:t>
            </a:r>
            <a:endParaRPr lang="en-US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823" name="Text Box 1103"/>
          <p:cNvSpPr txBox="1">
            <a:spLocks noChangeArrowheads="1"/>
          </p:cNvSpPr>
          <p:nvPr/>
        </p:nvSpPr>
        <p:spPr bwMode="auto">
          <a:xfrm>
            <a:off x="454249" y="1648971"/>
            <a:ext cx="4034408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dirty="0" smtClean="0"/>
              <a:t>I. típus: Lassú ME</a:t>
            </a:r>
            <a:r>
              <a:rPr lang="en-GB" sz="2400" dirty="0" smtClean="0"/>
              <a:t> </a:t>
            </a:r>
            <a:r>
              <a:rPr lang="en-GB" sz="2400" dirty="0"/>
              <a:t>(</a:t>
            </a:r>
            <a:r>
              <a:rPr lang="en-GB" sz="2400" dirty="0" smtClean="0"/>
              <a:t>S</a:t>
            </a:r>
            <a:r>
              <a:rPr lang="hu-HU" sz="2400" dirty="0" smtClean="0"/>
              <a:t>O</a:t>
            </a:r>
            <a:r>
              <a:rPr lang="en-GB" sz="2400" dirty="0" smtClean="0"/>
              <a:t>)</a:t>
            </a:r>
            <a:r>
              <a:rPr lang="hu-HU" sz="2400" dirty="0" smtClean="0"/>
              <a:t>- lassú oxidatív rost (vörös)</a:t>
            </a:r>
            <a:endParaRPr lang="en-GB" sz="2400" dirty="0"/>
          </a:p>
        </p:txBody>
      </p:sp>
      <p:sp>
        <p:nvSpPr>
          <p:cNvPr id="31824" name="Text Box 1104"/>
          <p:cNvSpPr txBox="1">
            <a:spLocks noChangeArrowheads="1"/>
          </p:cNvSpPr>
          <p:nvPr/>
        </p:nvSpPr>
        <p:spPr bwMode="auto">
          <a:xfrm>
            <a:off x="395536" y="2780928"/>
            <a:ext cx="3528392" cy="12003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dirty="0" smtClean="0"/>
              <a:t>II. A típus: Gyors</a:t>
            </a:r>
            <a:r>
              <a:rPr lang="en-GB" sz="2400" dirty="0" smtClean="0"/>
              <a:t> </a:t>
            </a:r>
            <a:r>
              <a:rPr lang="en-GB" sz="2400" dirty="0" err="1" smtClean="0"/>
              <a:t>oxidativ</a:t>
            </a:r>
            <a:r>
              <a:rPr lang="en-GB" sz="2400" dirty="0" smtClean="0"/>
              <a:t> </a:t>
            </a:r>
            <a:r>
              <a:rPr lang="hu-HU" sz="2400" dirty="0" smtClean="0"/>
              <a:t> és</a:t>
            </a:r>
            <a:r>
              <a:rPr lang="en-GB" sz="2400" dirty="0" smtClean="0"/>
              <a:t> </a:t>
            </a:r>
            <a:r>
              <a:rPr lang="en-GB" sz="2400" dirty="0" err="1" smtClean="0"/>
              <a:t>gl</a:t>
            </a:r>
            <a:r>
              <a:rPr lang="hu-HU" sz="2400" dirty="0" err="1" smtClean="0"/>
              <a:t>ikolitikus</a:t>
            </a:r>
            <a:r>
              <a:rPr lang="hu-HU" sz="2400" dirty="0" smtClean="0"/>
              <a:t> anyagcseréjű</a:t>
            </a:r>
            <a:r>
              <a:rPr lang="en-GB" sz="2400" dirty="0" smtClean="0"/>
              <a:t> </a:t>
            </a:r>
            <a:r>
              <a:rPr lang="en-GB" sz="2400" dirty="0"/>
              <a:t>(FOG</a:t>
            </a:r>
            <a:r>
              <a:rPr lang="en-GB" sz="2400" dirty="0" smtClean="0"/>
              <a:t>)</a:t>
            </a:r>
            <a:r>
              <a:rPr lang="hu-HU" sz="2400" dirty="0" smtClean="0"/>
              <a:t> – átmeneti</a:t>
            </a:r>
            <a:endParaRPr lang="en-GB" sz="2400" dirty="0"/>
          </a:p>
        </p:txBody>
      </p:sp>
      <p:sp>
        <p:nvSpPr>
          <p:cNvPr id="31825" name="Text Box 1105"/>
          <p:cNvSpPr txBox="1">
            <a:spLocks noChangeArrowheads="1"/>
          </p:cNvSpPr>
          <p:nvPr/>
        </p:nvSpPr>
        <p:spPr bwMode="auto">
          <a:xfrm>
            <a:off x="539552" y="4149080"/>
            <a:ext cx="3168352" cy="156966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dirty="0" smtClean="0"/>
              <a:t>II. B típus: Gyors, </a:t>
            </a:r>
            <a:r>
              <a:rPr lang="hu-HU" sz="2400" dirty="0" err="1" smtClean="0"/>
              <a:t>glikolitikus</a:t>
            </a:r>
            <a:r>
              <a:rPr lang="hu-HU" sz="2400" dirty="0" smtClean="0"/>
              <a:t> anyagcseréjű ME</a:t>
            </a:r>
            <a:r>
              <a:rPr lang="en-GB" sz="2400" dirty="0" smtClean="0"/>
              <a:t> </a:t>
            </a:r>
            <a:r>
              <a:rPr lang="en-GB" sz="2400" dirty="0"/>
              <a:t>(FG</a:t>
            </a:r>
            <a:r>
              <a:rPr lang="en-GB" sz="2400" dirty="0" smtClean="0"/>
              <a:t>)</a:t>
            </a:r>
            <a:r>
              <a:rPr lang="hu-HU" sz="2400" dirty="0" smtClean="0"/>
              <a:t> – gyors rost (fehér)</a:t>
            </a:r>
            <a:endParaRPr lang="en-GB" sz="2400" dirty="0"/>
          </a:p>
        </p:txBody>
      </p:sp>
      <p:grpSp>
        <p:nvGrpSpPr>
          <p:cNvPr id="7" name="Group 1106"/>
          <p:cNvGrpSpPr>
            <a:grpSpLocks/>
          </p:cNvGrpSpPr>
          <p:nvPr/>
        </p:nvGrpSpPr>
        <p:grpSpPr bwMode="auto">
          <a:xfrm>
            <a:off x="5105400" y="4343400"/>
            <a:ext cx="4038600" cy="1752600"/>
            <a:chOff x="3216" y="2736"/>
            <a:chExt cx="2544" cy="1104"/>
          </a:xfrm>
        </p:grpSpPr>
        <p:grpSp>
          <p:nvGrpSpPr>
            <p:cNvPr id="8" name="Group 1107"/>
            <p:cNvGrpSpPr>
              <a:grpSpLocks/>
            </p:cNvGrpSpPr>
            <p:nvPr/>
          </p:nvGrpSpPr>
          <p:grpSpPr bwMode="auto">
            <a:xfrm>
              <a:off x="3216" y="2736"/>
              <a:ext cx="2544" cy="1104"/>
              <a:chOff x="432" y="816"/>
              <a:chExt cx="2934" cy="1429"/>
            </a:xfrm>
          </p:grpSpPr>
          <p:pic>
            <p:nvPicPr>
              <p:cNvPr id="31828" name="Picture 1108" descr="O:\MULTIM\TIHANYI\scan\biopci1.t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32" y="816"/>
                <a:ext cx="2832" cy="1429"/>
              </a:xfrm>
              <a:prstGeom prst="rect">
                <a:avLst/>
              </a:prstGeom>
              <a:noFill/>
            </p:spPr>
          </p:pic>
          <p:pic>
            <p:nvPicPr>
              <p:cNvPr id="31829" name="Picture 1109" descr="O:\MULTIM\TIHANYI\scan\fibertypes.t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824" y="816"/>
                <a:ext cx="1542" cy="1392"/>
              </a:xfrm>
              <a:prstGeom prst="rect">
                <a:avLst/>
              </a:prstGeom>
              <a:noFill/>
            </p:spPr>
          </p:pic>
        </p:grpSp>
        <p:sp>
          <p:nvSpPr>
            <p:cNvPr id="31830" name="Rectangle 1110"/>
            <p:cNvSpPr>
              <a:spLocks noChangeArrowheads="1"/>
            </p:cNvSpPr>
            <p:nvPr/>
          </p:nvSpPr>
          <p:spPr bwMode="auto">
            <a:xfrm>
              <a:off x="4512" y="2736"/>
              <a:ext cx="1248" cy="110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1111"/>
          <p:cNvGrpSpPr>
            <a:grpSpLocks/>
          </p:cNvGrpSpPr>
          <p:nvPr/>
        </p:nvGrpSpPr>
        <p:grpSpPr bwMode="auto">
          <a:xfrm>
            <a:off x="5105400" y="4343400"/>
            <a:ext cx="4038600" cy="1752600"/>
            <a:chOff x="432" y="816"/>
            <a:chExt cx="2934" cy="1429"/>
          </a:xfrm>
        </p:grpSpPr>
        <p:pic>
          <p:nvPicPr>
            <p:cNvPr id="31832" name="Picture 1112" descr="O:\MULTIM\TIHANYI\scan\biopci1.t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" y="816"/>
              <a:ext cx="2832" cy="1429"/>
            </a:xfrm>
            <a:prstGeom prst="rect">
              <a:avLst/>
            </a:prstGeom>
            <a:noFill/>
          </p:spPr>
        </p:pic>
        <p:pic>
          <p:nvPicPr>
            <p:cNvPr id="31833" name="Picture 1113" descr="O:\MULTIM\TIHANYI\scan\fibertypes.t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4" y="816"/>
              <a:ext cx="1542" cy="139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23" grpId="0" build="p" autoUpdateAnimBg="0" advAuto="0"/>
      <p:bldP spid="31824" grpId="0" build="p" autoUpdateAnimBg="0" advAuto="0"/>
      <p:bldP spid="31825" grpId="0" build="p" autoUpdateAnimBg="0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76" name="Text Box 44"/>
          <p:cNvSpPr txBox="1">
            <a:spLocks noChangeArrowheads="1"/>
          </p:cNvSpPr>
          <p:nvPr/>
        </p:nvSpPr>
        <p:spPr bwMode="auto">
          <a:xfrm>
            <a:off x="990600" y="381000"/>
            <a:ext cx="563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 dirty="0" smtClean="0">
                <a:solidFill>
                  <a:schemeClr val="tx2"/>
                </a:solidFill>
              </a:rPr>
              <a:t>A motoros egységek típusai</a:t>
            </a:r>
            <a:endParaRPr lang="en-GB" sz="2800" b="1" dirty="0">
              <a:solidFill>
                <a:schemeClr val="tx2"/>
              </a:solidFill>
            </a:endParaRPr>
          </a:p>
        </p:txBody>
      </p:sp>
      <p:sp>
        <p:nvSpPr>
          <p:cNvPr id="69677" name="Text Box 45"/>
          <p:cNvSpPr txBox="1">
            <a:spLocks noChangeArrowheads="1"/>
          </p:cNvSpPr>
          <p:nvPr/>
        </p:nvSpPr>
        <p:spPr bwMode="auto">
          <a:xfrm>
            <a:off x="838200" y="1752600"/>
            <a:ext cx="7924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3200" dirty="0" smtClean="0">
                <a:solidFill>
                  <a:srgbClr val="FF3300"/>
                </a:solidFill>
              </a:rPr>
              <a:t>Alacsony ingerküszöb, kicsi, lassú,</a:t>
            </a:r>
          </a:p>
          <a:p>
            <a:pPr>
              <a:spcBef>
                <a:spcPct val="50000"/>
              </a:spcBef>
            </a:pPr>
            <a:r>
              <a:rPr lang="hu-HU" sz="3200" dirty="0" smtClean="0">
                <a:solidFill>
                  <a:srgbClr val="FF3300"/>
                </a:solidFill>
              </a:rPr>
              <a:t> fáradás rezisztencia</a:t>
            </a:r>
            <a:endParaRPr lang="en-GB" sz="3200" dirty="0">
              <a:solidFill>
                <a:srgbClr val="FF3300"/>
              </a:solidFill>
            </a:endParaRPr>
          </a:p>
        </p:txBody>
      </p:sp>
      <p:sp>
        <p:nvSpPr>
          <p:cNvPr id="69678" name="Text Box 46"/>
          <p:cNvSpPr txBox="1">
            <a:spLocks noChangeArrowheads="1"/>
          </p:cNvSpPr>
          <p:nvPr/>
        </p:nvSpPr>
        <p:spPr bwMode="auto">
          <a:xfrm>
            <a:off x="838200" y="4237038"/>
            <a:ext cx="830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3200" dirty="0" smtClean="0"/>
              <a:t>Nagy ingerküszöb, nagy, gyors, fáradékony</a:t>
            </a:r>
            <a:endParaRPr lang="en-GB" sz="3200" dirty="0"/>
          </a:p>
        </p:txBody>
      </p:sp>
      <p:sp>
        <p:nvSpPr>
          <p:cNvPr id="69679" name="AutoShape 47"/>
          <p:cNvSpPr>
            <a:spLocks noChangeArrowheads="1"/>
          </p:cNvSpPr>
          <p:nvPr/>
        </p:nvSpPr>
        <p:spPr bwMode="auto">
          <a:xfrm rot="5400000">
            <a:off x="4126005" y="3272036"/>
            <a:ext cx="12192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69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69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" fill="hold"/>
                                        <p:tgtEl>
                                          <p:spTgt spid="69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" fill="hold"/>
                                        <p:tgtEl>
                                          <p:spTgt spid="69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77" grpId="0" build="p" autoUpdateAnimBg="0"/>
      <p:bldP spid="69678" grpId="0" build="p" autoUpdateAnimBg="0"/>
      <p:bldP spid="6967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899192" y="503674"/>
            <a:ext cx="1465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FFFF00"/>
                </a:solidFill>
              </a:rPr>
              <a:t>Fáradás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09448" y="1115420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FFC000"/>
                </a:solidFill>
              </a:rPr>
              <a:t>Izomfáradás: amennyiben nem tartható változatlan szinten az izommunka. A munkavégzés intenzitása csökken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258332" y="1946417"/>
            <a:ext cx="6623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Fáradás: több összetevő együttes hatása</a:t>
            </a:r>
            <a:endParaRPr lang="en-US" sz="28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2478764" y="2636912"/>
            <a:ext cx="50455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Befolyásolja:</a:t>
            </a:r>
          </a:p>
          <a:p>
            <a:r>
              <a:rPr lang="hu-HU" sz="2800" dirty="0" smtClean="0"/>
              <a:t>	izomzat felépítése</a:t>
            </a:r>
          </a:p>
          <a:p>
            <a:r>
              <a:rPr lang="hu-HU" sz="2800" dirty="0" smtClean="0"/>
              <a:t>	terhelés típusa</a:t>
            </a:r>
          </a:p>
          <a:p>
            <a:r>
              <a:rPr lang="hu-HU" sz="2800" dirty="0" smtClean="0"/>
              <a:t>	terhelés mértéke</a:t>
            </a:r>
          </a:p>
          <a:p>
            <a:r>
              <a:rPr lang="hu-HU" sz="2800" dirty="0" smtClean="0"/>
              <a:t>	életkor</a:t>
            </a:r>
          </a:p>
          <a:p>
            <a:r>
              <a:rPr lang="hu-HU" sz="2800" dirty="0" smtClean="0"/>
              <a:t>	edzettségi szint</a:t>
            </a:r>
          </a:p>
          <a:p>
            <a:r>
              <a:rPr lang="hu-HU" sz="2800" dirty="0" smtClean="0"/>
              <a:t>	pszichikai tényezők</a:t>
            </a:r>
          </a:p>
          <a:p>
            <a:r>
              <a:rPr lang="hu-HU" sz="2800" dirty="0" smtClean="0"/>
              <a:t>	egészségi állapot</a:t>
            </a:r>
          </a:p>
          <a:p>
            <a:r>
              <a:rPr lang="hu-HU" sz="2800" dirty="0" smtClean="0"/>
              <a:t>		stb.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6209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22768" y="1700808"/>
            <a:ext cx="619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Maximális akaratlagos erő		néhány mp</a:t>
            </a:r>
          </a:p>
          <a:p>
            <a:r>
              <a:rPr lang="hu-HU" sz="2400" dirty="0"/>
              <a:t>Maximális akaratlagos </a:t>
            </a:r>
            <a:r>
              <a:rPr lang="hu-HU" sz="2400" dirty="0" smtClean="0"/>
              <a:t>erő 50%-a	1 percnél</a:t>
            </a:r>
          </a:p>
          <a:p>
            <a:r>
              <a:rPr lang="hu-HU" sz="2400" dirty="0"/>
              <a:t>Maximális akaratlagos </a:t>
            </a:r>
            <a:r>
              <a:rPr lang="hu-HU" sz="2400" dirty="0" smtClean="0"/>
              <a:t>erő 15%-a	10 percnél</a:t>
            </a:r>
          </a:p>
          <a:p>
            <a:r>
              <a:rPr lang="hu-HU" sz="2400" dirty="0" smtClean="0"/>
              <a:t>(Pavlik Élettan)</a:t>
            </a:r>
            <a:endParaRPr lang="en-US" sz="24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331640" y="764704"/>
            <a:ext cx="5905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C000"/>
                </a:solidFill>
              </a:rPr>
              <a:t>Maximális </a:t>
            </a:r>
            <a:r>
              <a:rPr lang="hu-HU" sz="2800" dirty="0" err="1" smtClean="0">
                <a:solidFill>
                  <a:srgbClr val="FFC000"/>
                </a:solidFill>
              </a:rPr>
              <a:t>izometriás</a:t>
            </a:r>
            <a:r>
              <a:rPr lang="hu-HU" sz="2800" dirty="0" smtClean="0">
                <a:solidFill>
                  <a:srgbClr val="FFC000"/>
                </a:solidFill>
              </a:rPr>
              <a:t> kontrakció esetén</a:t>
            </a:r>
            <a:endParaRPr lang="en-US" sz="2800" dirty="0">
              <a:solidFill>
                <a:srgbClr val="FFC000"/>
              </a:solidFill>
            </a:endParaRPr>
          </a:p>
        </p:txBody>
      </p:sp>
      <p:cxnSp>
        <p:nvCxnSpPr>
          <p:cNvPr id="6" name="Egyenes összekötő nyíllal 5"/>
          <p:cNvCxnSpPr/>
          <p:nvPr/>
        </p:nvCxnSpPr>
        <p:spPr>
          <a:xfrm>
            <a:off x="2555776" y="6021288"/>
            <a:ext cx="48245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V="1">
            <a:off x="2555776" y="3852664"/>
            <a:ext cx="0" cy="21686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abadkézi sokszög 14"/>
          <p:cNvSpPr/>
          <p:nvPr/>
        </p:nvSpPr>
        <p:spPr>
          <a:xfrm>
            <a:off x="2590800" y="4149080"/>
            <a:ext cx="4419600" cy="1642120"/>
          </a:xfrm>
          <a:custGeom>
            <a:avLst/>
            <a:gdLst>
              <a:gd name="connsiteX0" fmla="*/ 0 w 3489960"/>
              <a:gd name="connsiteY0" fmla="*/ 0 h 1417320"/>
              <a:gd name="connsiteX1" fmla="*/ 1112520 w 3489960"/>
              <a:gd name="connsiteY1" fmla="*/ 883920 h 1417320"/>
              <a:gd name="connsiteX2" fmla="*/ 3489960 w 3489960"/>
              <a:gd name="connsiteY2" fmla="*/ 1417320 h 1417320"/>
              <a:gd name="connsiteX3" fmla="*/ 3489960 w 3489960"/>
              <a:gd name="connsiteY3" fmla="*/ 1417320 h 141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9960" h="1417320">
                <a:moveTo>
                  <a:pt x="0" y="0"/>
                </a:moveTo>
                <a:cubicBezTo>
                  <a:pt x="265430" y="323850"/>
                  <a:pt x="530860" y="647700"/>
                  <a:pt x="1112520" y="883920"/>
                </a:cubicBezTo>
                <a:cubicBezTo>
                  <a:pt x="1694180" y="1120140"/>
                  <a:pt x="3489960" y="1417320"/>
                  <a:pt x="3489960" y="1417320"/>
                </a:cubicBezTo>
                <a:lnTo>
                  <a:pt x="3489960" y="141732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zövegdoboz 16"/>
          <p:cNvSpPr txBox="1"/>
          <p:nvPr/>
        </p:nvSpPr>
        <p:spPr>
          <a:xfrm>
            <a:off x="1682056" y="3964414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100%</a:t>
            </a:r>
            <a:endParaRPr lang="en-US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1822768" y="478547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50%</a:t>
            </a:r>
            <a:endParaRPr lang="en-US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1809528" y="542186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15%</a:t>
            </a:r>
            <a:endParaRPr lang="en-US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3275856" y="6196662"/>
            <a:ext cx="76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1 perc</a:t>
            </a:r>
            <a:endParaRPr lang="en-US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6260714" y="6196662"/>
            <a:ext cx="883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10 perc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05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EGYETEM\TF\Mérések\Szoritóerőmérés\mravcsik 2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448"/>
            <a:ext cx="914400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247115" y="200591"/>
            <a:ext cx="664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C000"/>
                </a:solidFill>
              </a:rPr>
              <a:t>Izomfáradás maximális </a:t>
            </a:r>
            <a:r>
              <a:rPr lang="hu-HU" sz="2400" dirty="0" err="1" smtClean="0">
                <a:solidFill>
                  <a:srgbClr val="FFC000"/>
                </a:solidFill>
              </a:rPr>
              <a:t>izometriás</a:t>
            </a:r>
            <a:r>
              <a:rPr lang="hu-HU" sz="2400" dirty="0" smtClean="0">
                <a:solidFill>
                  <a:srgbClr val="FFC000"/>
                </a:solidFill>
              </a:rPr>
              <a:t> kontrakció esetén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100945" y="1286521"/>
            <a:ext cx="2953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/>
              <a:t>Szorítóerőmérés</a:t>
            </a:r>
            <a:r>
              <a:rPr lang="hu-HU" sz="2000" dirty="0" smtClean="0"/>
              <a:t>:  t=20 sec</a:t>
            </a:r>
            <a:endParaRPr lang="en-US" sz="2000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887700" y="3470136"/>
            <a:ext cx="7056784" cy="115212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9415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987823" y="313492"/>
            <a:ext cx="3061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>
                <a:solidFill>
                  <a:srgbClr val="FFFF00"/>
                </a:solidFill>
              </a:rPr>
              <a:t>Izomfáradás okai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460218" y="2088476"/>
            <a:ext cx="5489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C000"/>
                </a:solidFill>
              </a:rPr>
              <a:t>Izom enzimaktivitásának csökkenése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293890" y="1282254"/>
            <a:ext cx="5821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C000"/>
                </a:solidFill>
              </a:rPr>
              <a:t>Transzmisszió lassulása a szinapszisban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864524" y="2780928"/>
            <a:ext cx="4680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FFC000"/>
                </a:solidFill>
              </a:rPr>
              <a:t>Megnövekedett tejsavszint – 0.3-0.6% az izomban a pH 6.3 alatt gátolja az enzimaktivitást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911983" y="4256762"/>
            <a:ext cx="5212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C000"/>
                </a:solidFill>
              </a:rPr>
              <a:t>Vérellátás lokálisan nem megfelelő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483768" y="5067756"/>
            <a:ext cx="3442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C000"/>
                </a:solidFill>
              </a:rPr>
              <a:t>szív-keringési rendszer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051720" y="5733256"/>
            <a:ext cx="4833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>
                <a:solidFill>
                  <a:srgbClr val="FFC000"/>
                </a:solidFill>
              </a:rPr>
              <a:t>Anyagcserefolyamatok</a:t>
            </a:r>
            <a:r>
              <a:rPr lang="hu-HU" sz="2800" dirty="0" smtClean="0">
                <a:solidFill>
                  <a:srgbClr val="FFC000"/>
                </a:solidFill>
              </a:rPr>
              <a:t> lassulása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5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4" name="Object 2"/>
          <p:cNvGraphicFramePr>
            <a:graphicFrameLocks noChangeAspect="1"/>
          </p:cNvGraphicFramePr>
          <p:nvPr/>
        </p:nvGraphicFramePr>
        <p:xfrm>
          <a:off x="381000" y="468313"/>
          <a:ext cx="8001000" cy="622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Bitkép alakzat" r:id="rId3" imgW="6447079" imgH="5014395" progId="PBrush">
                  <p:embed/>
                </p:oleObj>
              </mc:Choice>
              <mc:Fallback>
                <p:oleObj name="Bitkép alakzat" r:id="rId3" imgW="6447079" imgH="5014395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68313"/>
                        <a:ext cx="8001000" cy="6221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1981200" y="0"/>
            <a:ext cx="502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MOTOR UNITS</a:t>
            </a:r>
            <a:endParaRPr lang="en-GB" b="1"/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1981200" y="6172200"/>
            <a:ext cx="502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solidFill>
                  <a:schemeClr val="bg2"/>
                </a:solidFill>
              </a:rPr>
              <a:t>FIBRE TYPES</a:t>
            </a:r>
            <a:endParaRPr lang="en-GB" b="1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347864" y="1340768"/>
            <a:ext cx="2114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FF6600"/>
                </a:solidFill>
              </a:rPr>
              <a:t>FT/ST arány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043608" y="3037022"/>
            <a:ext cx="754725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Edzetlen, középtávú versenyzők		55/45</a:t>
            </a:r>
          </a:p>
          <a:p>
            <a:endParaRPr lang="hu-HU" sz="2800" dirty="0" smtClean="0"/>
          </a:p>
          <a:p>
            <a:r>
              <a:rPr lang="hu-HU" sz="2800" dirty="0" smtClean="0"/>
              <a:t>Sprinter, erőemelő				63/37</a:t>
            </a:r>
          </a:p>
          <a:p>
            <a:endParaRPr lang="hu-HU" sz="2800" dirty="0" smtClean="0"/>
          </a:p>
          <a:p>
            <a:r>
              <a:rPr lang="hu-HU" sz="2800" dirty="0" smtClean="0"/>
              <a:t>Állóképességi versenyző			30-40/70-60</a:t>
            </a:r>
            <a:endParaRPr lang="en-US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3226224" y="5733256"/>
            <a:ext cx="3182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Pavlik-élettan,sportélettan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19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02" name="Object 2"/>
          <p:cNvGraphicFramePr>
            <a:graphicFrameLocks noChangeAspect="1"/>
          </p:cNvGraphicFramePr>
          <p:nvPr/>
        </p:nvGraphicFramePr>
        <p:xfrm>
          <a:off x="1763688" y="1628800"/>
          <a:ext cx="5695950" cy="440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Chart" r:id="rId3" imgW="5676480" imgH="4396320" progId="Excel.Sheet.8">
                  <p:embed/>
                </p:oleObj>
              </mc:Choice>
              <mc:Fallback>
                <p:oleObj name="Chart" r:id="rId3" imgW="5676480" imgH="439632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1628800"/>
                        <a:ext cx="5695950" cy="440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1F497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295400" y="228600"/>
            <a:ext cx="632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 dirty="0"/>
              <a:t>ST% </a:t>
            </a:r>
            <a:r>
              <a:rPr lang="hu-HU" sz="2800" b="1" dirty="0" err="1"/>
              <a:t>in</a:t>
            </a:r>
            <a:r>
              <a:rPr lang="hu-HU" sz="2800" b="1" dirty="0"/>
              <a:t> </a:t>
            </a:r>
            <a:r>
              <a:rPr lang="hu-HU" sz="2800" b="1" dirty="0" err="1"/>
              <a:t>gastrocnemius</a:t>
            </a:r>
            <a:r>
              <a:rPr lang="hu-HU" sz="2800" b="1" dirty="0"/>
              <a:t> and vastus </a:t>
            </a:r>
            <a:r>
              <a:rPr lang="hu-HU" sz="2800" b="1" dirty="0" err="1"/>
              <a:t>lateralis</a:t>
            </a:r>
            <a:endParaRPr lang="en-GB" sz="28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971600" y="602128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ST% - lassúrost százalék</a:t>
            </a:r>
            <a:endParaRPr lang="en-US" dirty="0"/>
          </a:p>
        </p:txBody>
      </p:sp>
      <p:sp>
        <p:nvSpPr>
          <p:cNvPr id="6" name="Szövegdoboz 5"/>
          <p:cNvSpPr txBox="1"/>
          <p:nvPr/>
        </p:nvSpPr>
        <p:spPr>
          <a:xfrm>
            <a:off x="467544" y="836712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 különböző izmok rostösszetétele hasonló, de különböző is lehet ugyanazon személy esetében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My Captures\Samples\fiber3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539552" y="471488"/>
            <a:ext cx="51754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 dirty="0" smtClean="0">
                <a:solidFill>
                  <a:srgbClr val="FF0000"/>
                </a:solidFill>
              </a:rPr>
              <a:t>Kompenzációs hipertrófia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899592" y="1484784"/>
            <a:ext cx="3124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 smtClean="0">
                <a:solidFill>
                  <a:schemeClr val="bg1"/>
                </a:solidFill>
              </a:rPr>
              <a:t>Lassúrost (ST) százalék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80902" name="Picture 6" descr="C:\My Captures\Samples\rajt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0"/>
            <a:ext cx="2667000" cy="1711325"/>
          </a:xfrm>
          <a:prstGeom prst="rect">
            <a:avLst/>
          </a:prstGeom>
          <a:noFill/>
        </p:spPr>
      </p:pic>
      <p:graphicFrame>
        <p:nvGraphicFramePr>
          <p:cNvPr id="8090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841673"/>
              </p:ext>
            </p:extLst>
          </p:nvPr>
        </p:nvGraphicFramePr>
        <p:xfrm>
          <a:off x="4805362" y="1981037"/>
          <a:ext cx="4257675" cy="359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" name="Chart" r:id="rId6" imgW="4110120" imgH="3216240" progId="Excel.Sheet.8">
                  <p:embed/>
                </p:oleObj>
              </mc:Choice>
              <mc:Fallback>
                <p:oleObj name="Chart" r:id="rId6" imgW="4110120" imgH="3216240" progId="Excel.Shee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5362" y="1981037"/>
                        <a:ext cx="4257675" cy="359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5" name="Object 9"/>
          <p:cNvGraphicFramePr>
            <a:graphicFrameLocks noChangeAspect="1"/>
          </p:cNvGraphicFramePr>
          <p:nvPr/>
        </p:nvGraphicFramePr>
        <p:xfrm>
          <a:off x="304800" y="2019300"/>
          <a:ext cx="4276725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" name="Chart" r:id="rId8" imgW="4262040" imgH="3425760" progId="Excel.Sheet.8">
                  <p:embed/>
                </p:oleObj>
              </mc:Choice>
              <mc:Fallback>
                <p:oleObj name="Chart" r:id="rId8" imgW="4262040" imgH="3425760" progId="Excel.Shee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019300"/>
                        <a:ext cx="4276725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6" name="Object 10"/>
          <p:cNvGraphicFramePr>
            <a:graphicFrameLocks noChangeAspect="1"/>
          </p:cNvGraphicFramePr>
          <p:nvPr/>
        </p:nvGraphicFramePr>
        <p:xfrm>
          <a:off x="304800" y="2009775"/>
          <a:ext cx="4286250" cy="343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6" name="Chart" r:id="rId10" imgW="4271400" imgH="3435120" progId="Excel.Sheet.8">
                  <p:embed/>
                </p:oleObj>
              </mc:Choice>
              <mc:Fallback>
                <p:oleObj name="Chart" r:id="rId10" imgW="4271400" imgH="3435120" progId="Excel.Shee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009775"/>
                        <a:ext cx="4286250" cy="343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220072" y="1711325"/>
            <a:ext cx="3124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 smtClean="0">
                <a:solidFill>
                  <a:schemeClr val="bg1"/>
                </a:solidFill>
              </a:rPr>
              <a:t>Rostterület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79512" y="5877272"/>
            <a:ext cx="8852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Gyorsasági edzés hatására  a 400m-es futóknál FT rostterület megnő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build="p" autoUpdateAnimBg="0" advAuto="0"/>
      <p:bldOleChart spid="80904" grpId="0"/>
      <p:bldOleChart spid="80905" grpId="0"/>
      <p:bldOleChart spid="80906" grpId="0"/>
      <p:bldP spid="11" grpId="0" build="p" autoUpdateAnimBg="0" advAuto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musclestructureo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196958"/>
            <a:ext cx="6110486" cy="493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123728" y="332656"/>
            <a:ext cx="4419600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3200" b="1" dirty="0">
                <a:solidFill>
                  <a:srgbClr val="FFCC00"/>
                </a:solidFill>
                <a:latin typeface="Times New Roman" pitchFamily="18" charset="0"/>
              </a:rPr>
              <a:t>A </a:t>
            </a:r>
            <a:r>
              <a:rPr lang="hu-HU" sz="3200" b="1" dirty="0" smtClean="0">
                <a:solidFill>
                  <a:srgbClr val="FFCC00"/>
                </a:solidFill>
                <a:latin typeface="Times New Roman" pitchFamily="18" charset="0"/>
              </a:rPr>
              <a:t>vázizom felépítése</a:t>
            </a:r>
            <a:endParaRPr lang="en-GB" sz="3200" b="1" dirty="0">
              <a:solidFill>
                <a:srgbClr val="FFCC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My Captures\Samples\sprint2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81923" name="Object 3"/>
          <p:cNvGraphicFramePr>
            <a:graphicFrameLocks noChangeAspect="1"/>
          </p:cNvGraphicFramePr>
          <p:nvPr/>
        </p:nvGraphicFramePr>
        <p:xfrm>
          <a:off x="914400" y="1657350"/>
          <a:ext cx="6715125" cy="405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Chart" r:id="rId6" imgW="6692040" imgH="4053600" progId="Excel.Sheet.8">
                  <p:embed/>
                </p:oleObj>
              </mc:Choice>
              <mc:Fallback>
                <p:oleObj name="Chart" r:id="rId6" imgW="6692040" imgH="40536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657350"/>
                        <a:ext cx="6715125" cy="405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2438400" y="106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Confirmatory</a:t>
            </a:r>
            <a:endParaRPr lang="en-GB"/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5029200" y="10668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Compensatory</a:t>
            </a:r>
            <a:endParaRPr lang="en-GB"/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7772400" y="2514600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b="1">
                <a:solidFill>
                  <a:srgbClr val="FFFF00"/>
                </a:solidFill>
              </a:rPr>
              <a:t>R = 81</a:t>
            </a:r>
            <a:endParaRPr lang="en-GB" sz="1600" b="1">
              <a:solidFill>
                <a:srgbClr val="FFFF00"/>
              </a:solidFill>
            </a:endParaRP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7772400" y="3505200"/>
            <a:ext cx="121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b="1">
                <a:solidFill>
                  <a:srgbClr val="FFFF00"/>
                </a:solidFill>
              </a:rPr>
              <a:t>R = 61</a:t>
            </a:r>
            <a:endParaRPr lang="en-GB" sz="1600" b="1">
              <a:solidFill>
                <a:srgbClr val="FFFF00"/>
              </a:solidFill>
            </a:endParaRPr>
          </a:p>
        </p:txBody>
      </p:sp>
      <p:sp>
        <p:nvSpPr>
          <p:cNvPr id="81929" name="Line 9"/>
          <p:cNvSpPr>
            <a:spLocks noChangeShapeType="1"/>
          </p:cNvSpPr>
          <p:nvPr/>
        </p:nvSpPr>
        <p:spPr bwMode="auto">
          <a:xfrm flipV="1">
            <a:off x="4737100" y="1562100"/>
            <a:ext cx="0" cy="3200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3352800" y="22860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/>
              <a:t>1.16</a:t>
            </a:r>
            <a:endParaRPr lang="en-GB" b="1"/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5410200" y="22860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/>
              <a:t>1.47</a:t>
            </a:r>
            <a:endParaRPr lang="en-GB" b="1"/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6934200" y="2133600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>
                <a:solidFill>
                  <a:srgbClr val="0000FF"/>
                </a:solidFill>
              </a:rPr>
              <a:t>Fast</a:t>
            </a:r>
            <a:endParaRPr lang="en-GB" sz="2000" b="1">
              <a:solidFill>
                <a:srgbClr val="0000FF"/>
              </a:solidFill>
            </a:endParaRPr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7010400" y="4114800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>
                <a:solidFill>
                  <a:srgbClr val="CC0000"/>
                </a:solidFill>
              </a:rPr>
              <a:t>Slow</a:t>
            </a:r>
            <a:endParaRPr lang="en-GB" sz="2000" b="1">
              <a:solidFill>
                <a:srgbClr val="CC0000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39552" y="471488"/>
            <a:ext cx="51754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 smtClean="0">
                <a:solidFill>
                  <a:srgbClr val="FF0000"/>
                </a:solidFill>
              </a:rPr>
              <a:t>Kompenzációs hipertrófia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029200" y="5517232"/>
            <a:ext cx="3503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Gyorsasági erőedzés hatása az élettani keresztmetszetre </a:t>
            </a:r>
            <a:endParaRPr lang="en-US" sz="24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2438400" y="5877271"/>
            <a:ext cx="21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Általános edzés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819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500"/>
                            </p:stCondLst>
                            <p:childTnLst>
                              <p:par>
                                <p:cTn id="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8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500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8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81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500"/>
                                        <p:tgtEl>
                                          <p:spTgt spid="81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81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500"/>
                                        <p:tgtEl>
                                          <p:spTgt spid="81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500"/>
                                        <p:tgtEl>
                                          <p:spTgt spid="81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81923" grpId="0" bld="category"/>
      <p:bldP spid="81925" grpId="0" build="p" autoUpdateAnimBg="0" advAuto="0"/>
      <p:bldP spid="81926" grpId="0" build="p" autoUpdateAnimBg="0" advAuto="0"/>
      <p:bldP spid="81927" grpId="0" build="p" autoUpdateAnimBg="0" advAuto="0"/>
      <p:bldP spid="81928" grpId="0" build="p" autoUpdateAnimBg="0" advAuto="0"/>
      <p:bldP spid="81929" grpId="0" animBg="1"/>
      <p:bldP spid="81930" grpId="0" build="p" autoUpdateAnimBg="0" advAuto="0"/>
      <p:bldP spid="81931" grpId="0" build="p" autoUpdateAnimBg="0" advAuto="0"/>
      <p:bldP spid="81932" grpId="0" build="p" autoUpdateAnimBg="0" advAuto="0"/>
      <p:bldP spid="81933" grpId="0" build="p" autoUpdateAnimBg="0" advAuto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609600" y="2046288"/>
            <a:ext cx="6858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 dirty="0">
                <a:solidFill>
                  <a:srgbClr val="FFC000"/>
                </a:solidFill>
                <a:latin typeface="Times New Roman" pitchFamily="18" charset="0"/>
              </a:rPr>
              <a:t>Az izmok felépítettsége (</a:t>
            </a:r>
            <a:r>
              <a:rPr lang="hu-HU" sz="2800" b="1" dirty="0" err="1">
                <a:solidFill>
                  <a:srgbClr val="FFC000"/>
                </a:solidFill>
                <a:latin typeface="Times New Roman" pitchFamily="18" charset="0"/>
              </a:rPr>
              <a:t>arhitektura</a:t>
            </a:r>
            <a:r>
              <a:rPr lang="hu-HU" sz="2800" b="1" dirty="0">
                <a:solidFill>
                  <a:srgbClr val="FFC000"/>
                </a:solidFill>
                <a:latin typeface="Times New Roman" pitchFamily="18" charset="0"/>
              </a:rPr>
              <a:t>)</a:t>
            </a:r>
            <a:endParaRPr lang="en-GB" sz="2800" b="1" dirty="0">
              <a:solidFill>
                <a:srgbClr val="FFC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~AUT00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017588"/>
            <a:ext cx="4724400" cy="26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1" name="Picture 3" descr="~AUT00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1066800"/>
            <a:ext cx="7699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3" name="Line 5"/>
          <p:cNvSpPr>
            <a:spLocks noChangeShapeType="1"/>
          </p:cNvSpPr>
          <p:nvPr/>
        </p:nvSpPr>
        <p:spPr bwMode="auto">
          <a:xfrm flipH="1" flipV="1">
            <a:off x="5867400" y="1981200"/>
            <a:ext cx="304800" cy="1143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0054" name="Picture 6" descr="~AUT00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1066800"/>
            <a:ext cx="10747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5" name="Line 7"/>
          <p:cNvSpPr>
            <a:spLocks noChangeShapeType="1"/>
          </p:cNvSpPr>
          <p:nvPr/>
        </p:nvSpPr>
        <p:spPr bwMode="auto">
          <a:xfrm flipH="1" flipV="1">
            <a:off x="7162800" y="1981200"/>
            <a:ext cx="457200" cy="1143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0056" name="Line 8"/>
          <p:cNvSpPr>
            <a:spLocks noChangeShapeType="1"/>
          </p:cNvSpPr>
          <p:nvPr/>
        </p:nvSpPr>
        <p:spPr bwMode="auto">
          <a:xfrm flipV="1">
            <a:off x="6096000" y="2514600"/>
            <a:ext cx="381000" cy="7620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57" name="Line 9"/>
          <p:cNvSpPr>
            <a:spLocks noChangeShapeType="1"/>
          </p:cNvSpPr>
          <p:nvPr/>
        </p:nvSpPr>
        <p:spPr bwMode="auto">
          <a:xfrm flipV="1">
            <a:off x="7543800" y="2514600"/>
            <a:ext cx="381000" cy="7620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715000" y="3810000"/>
            <a:ext cx="609600" cy="2514600"/>
            <a:chOff x="3600" y="2400"/>
            <a:chExt cx="384" cy="1584"/>
          </a:xfrm>
        </p:grpSpPr>
        <p:pic>
          <p:nvPicPr>
            <p:cNvPr id="40986" name="Picture 11" descr="~AUT001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00" y="2400"/>
              <a:ext cx="384" cy="1584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40987" name="Line 12"/>
            <p:cNvSpPr>
              <a:spLocks noChangeShapeType="1"/>
            </p:cNvSpPr>
            <p:nvPr/>
          </p:nvSpPr>
          <p:spPr bwMode="auto">
            <a:xfrm flipH="1" flipV="1">
              <a:off x="3648" y="3120"/>
              <a:ext cx="144" cy="43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8" name="Line 13"/>
            <p:cNvSpPr>
              <a:spLocks noChangeShapeType="1"/>
            </p:cNvSpPr>
            <p:nvPr/>
          </p:nvSpPr>
          <p:spPr bwMode="auto">
            <a:xfrm flipV="1">
              <a:off x="3792" y="2544"/>
              <a:ext cx="0" cy="100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7010400" y="3810000"/>
            <a:ext cx="1066800" cy="2514600"/>
            <a:chOff x="4416" y="2400"/>
            <a:chExt cx="672" cy="1584"/>
          </a:xfrm>
        </p:grpSpPr>
        <p:pic>
          <p:nvPicPr>
            <p:cNvPr id="40983" name="Picture 15" descr="~AUT001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16" y="2400"/>
              <a:ext cx="672" cy="1584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40984" name="Line 16"/>
            <p:cNvSpPr>
              <a:spLocks noChangeShapeType="1"/>
            </p:cNvSpPr>
            <p:nvPr/>
          </p:nvSpPr>
          <p:spPr bwMode="auto">
            <a:xfrm flipH="1" flipV="1">
              <a:off x="4512" y="3072"/>
              <a:ext cx="208" cy="48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5" name="Line 17"/>
            <p:cNvSpPr>
              <a:spLocks noChangeShapeType="1"/>
            </p:cNvSpPr>
            <p:nvPr/>
          </p:nvSpPr>
          <p:spPr bwMode="auto">
            <a:xfrm flipV="1">
              <a:off x="4704" y="2544"/>
              <a:ext cx="0" cy="100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0066" name="Line 18"/>
          <p:cNvSpPr>
            <a:spLocks noChangeShapeType="1"/>
          </p:cNvSpPr>
          <p:nvPr/>
        </p:nvSpPr>
        <p:spPr bwMode="auto">
          <a:xfrm flipV="1">
            <a:off x="7467600" y="1143000"/>
            <a:ext cx="76200" cy="2438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0067" name="Line 19"/>
          <p:cNvSpPr>
            <a:spLocks noChangeShapeType="1"/>
          </p:cNvSpPr>
          <p:nvPr/>
        </p:nvSpPr>
        <p:spPr bwMode="auto">
          <a:xfrm flipV="1">
            <a:off x="6096000" y="1143000"/>
            <a:ext cx="76200" cy="2438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0973" name="Szövegdoboz 19"/>
          <p:cNvSpPr txBox="1">
            <a:spLocks noChangeArrowheads="1"/>
          </p:cNvSpPr>
          <p:nvPr/>
        </p:nvSpPr>
        <p:spPr bwMode="auto">
          <a:xfrm>
            <a:off x="755650" y="3933825"/>
            <a:ext cx="165576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000"/>
              <a:t>Párhuzamos rostlefutású</a:t>
            </a:r>
            <a:endParaRPr lang="en-US" sz="2000"/>
          </a:p>
        </p:txBody>
      </p:sp>
      <p:cxnSp>
        <p:nvCxnSpPr>
          <p:cNvPr id="22" name="Egyenes összekötő nyíllal 21"/>
          <p:cNvCxnSpPr>
            <a:stCxn id="40973" idx="0"/>
          </p:cNvCxnSpPr>
          <p:nvPr/>
        </p:nvCxnSpPr>
        <p:spPr>
          <a:xfrm rot="16200000" flipV="1">
            <a:off x="845344" y="3194844"/>
            <a:ext cx="936625" cy="5413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5" name="Szövegdoboz 22"/>
          <p:cNvSpPr txBox="1">
            <a:spLocks noChangeArrowheads="1"/>
          </p:cNvSpPr>
          <p:nvPr/>
        </p:nvSpPr>
        <p:spPr bwMode="auto">
          <a:xfrm>
            <a:off x="2627313" y="4086225"/>
            <a:ext cx="1657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000"/>
              <a:t>Tollazott</a:t>
            </a:r>
            <a:endParaRPr lang="en-US" sz="2000"/>
          </a:p>
        </p:txBody>
      </p:sp>
      <p:cxnSp>
        <p:nvCxnSpPr>
          <p:cNvPr id="24" name="Egyenes összekötő nyíllal 23"/>
          <p:cNvCxnSpPr>
            <a:stCxn id="40975" idx="0"/>
          </p:cNvCxnSpPr>
          <p:nvPr/>
        </p:nvCxnSpPr>
        <p:spPr>
          <a:xfrm rot="16200000" flipV="1">
            <a:off x="2717800" y="3348038"/>
            <a:ext cx="936625" cy="539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>
            <a:stCxn id="40975" idx="0"/>
          </p:cNvCxnSpPr>
          <p:nvPr/>
        </p:nvCxnSpPr>
        <p:spPr>
          <a:xfrm rot="5400000" flipH="1" flipV="1">
            <a:off x="3217069" y="3236119"/>
            <a:ext cx="1089025" cy="6111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>
            <a:stCxn id="40975" idx="0"/>
          </p:cNvCxnSpPr>
          <p:nvPr/>
        </p:nvCxnSpPr>
        <p:spPr>
          <a:xfrm rot="16200000" flipV="1">
            <a:off x="2028826" y="2659062"/>
            <a:ext cx="1162050" cy="16922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zövegdoboz 28"/>
          <p:cNvSpPr txBox="1"/>
          <p:nvPr/>
        </p:nvSpPr>
        <p:spPr>
          <a:xfrm>
            <a:off x="2843213" y="5084763"/>
            <a:ext cx="2592387" cy="14779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hu-HU" dirty="0"/>
              <a:t>Az izom erőkifejtésének iránya nem esik egybe az izomrostok lefutásának irányával</a:t>
            </a:r>
            <a:endParaRPr lang="en-US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35496" y="5085184"/>
            <a:ext cx="2664296" cy="147732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hu-HU" dirty="0"/>
              <a:t>Az izom erőkifejtésének iránya egybe esik az izomrostok erőkifejtésének irányával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0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0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30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30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300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30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300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3" grpId="0" animBg="1"/>
      <p:bldP spid="130055" grpId="0" animBg="1"/>
      <p:bldP spid="130056" grpId="0" animBg="1"/>
      <p:bldP spid="130057" grpId="0" animBg="1"/>
      <p:bldP spid="130066" grpId="0" animBg="1"/>
      <p:bldP spid="13006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609600" y="381000"/>
            <a:ext cx="769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TÍPUSOK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pic>
        <p:nvPicPr>
          <p:cNvPr id="96259" name="Picture 3" descr="auto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3021012" cy="161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0" name="Picture 4" descr="auto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341438"/>
            <a:ext cx="2789238" cy="184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1" name="Picture 5" descr="auto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933825"/>
            <a:ext cx="2514600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1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96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25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25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25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 build="p" autoUpdateAnimBg="0" advAuto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82" name="Group 2"/>
          <p:cNvGrpSpPr>
            <a:grpSpLocks/>
          </p:cNvGrpSpPr>
          <p:nvPr/>
        </p:nvGrpSpPr>
        <p:grpSpPr bwMode="auto">
          <a:xfrm>
            <a:off x="2124075" y="1727200"/>
            <a:ext cx="5527675" cy="431800"/>
            <a:chOff x="912" y="1616"/>
            <a:chExt cx="3482" cy="272"/>
          </a:xfrm>
        </p:grpSpPr>
        <p:grpSp>
          <p:nvGrpSpPr>
            <p:cNvPr id="97283" name="Group 3"/>
            <p:cNvGrpSpPr>
              <a:grpSpLocks/>
            </p:cNvGrpSpPr>
            <p:nvPr/>
          </p:nvGrpSpPr>
          <p:grpSpPr bwMode="auto">
            <a:xfrm>
              <a:off x="912" y="1632"/>
              <a:ext cx="879" cy="256"/>
              <a:chOff x="912" y="1632"/>
              <a:chExt cx="3648" cy="624"/>
            </a:xfrm>
          </p:grpSpPr>
          <p:grpSp>
            <p:nvGrpSpPr>
              <p:cNvPr id="97284" name="Group 4"/>
              <p:cNvGrpSpPr>
                <a:grpSpLocks/>
              </p:cNvGrpSpPr>
              <p:nvPr/>
            </p:nvGrpSpPr>
            <p:grpSpPr bwMode="auto">
              <a:xfrm>
                <a:off x="912" y="1632"/>
                <a:ext cx="1632" cy="624"/>
                <a:chOff x="912" y="816"/>
                <a:chExt cx="1632" cy="624"/>
              </a:xfrm>
            </p:grpSpPr>
            <p:grpSp>
              <p:nvGrpSpPr>
                <p:cNvPr id="97285" name="Group 5"/>
                <p:cNvGrpSpPr>
                  <a:grpSpLocks/>
                </p:cNvGrpSpPr>
                <p:nvPr/>
              </p:nvGrpSpPr>
              <p:grpSpPr bwMode="auto">
                <a:xfrm>
                  <a:off x="912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7286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7287" name="Group 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7288" name="Oval 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289" name="Oval 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290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291" name="Oval 1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7292" name="Oval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293" name="Oval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294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7295" name="Oval 1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296" name="Oval 1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297" name="Oval 1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298" name="Oval 1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299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7300" name="Oval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01" name="Oval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7302" name="Group 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7303" name="Oval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04" name="Oval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05" name="Oval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06" name="Oval 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07" name="Oval 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08" name="Oval 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09" name="Oval 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10" name="Oval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11" name="Oval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12" name="Oval 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13" name="Oval 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14" name="Oval 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15" name="Oval 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16" name="Oval 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17" name="Oval 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18" name="Oval 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19" name="Oval 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20" name="Oval 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21" name="Oval 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22" name="Oval 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23" name="Oval 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24" name="Oval 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25" name="Oval 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26" name="Oval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27" name="Oval 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7328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7329" name="Oval 4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30" name="Oval 5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31" name="Oval 5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32" name="Oval 5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33" name="Oval 5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34" name="Oval 5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35" name="Oval 5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36" name="Oval 5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337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7338" name="Oval 5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39" name="Oval 5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40" name="Oval 6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41" name="Oval 6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42" name="Oval 6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43" name="Oval 6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44" name="Oval 6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45" name="Oval 6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46" name="Oval 6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347" name="Group 67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7348" name="Freeform 68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49" name="Freeform 69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50" name="Freeform 70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51" name="Freeform 71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52" name="Oval 7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53" name="Oval 7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54" name="Oval 7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55" name="Oval 7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56" name="Oval 7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57" name="Oval 7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58" name="Oval 7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59" name="Oval 7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60" name="Oval 8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61" name="Oval 8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7362" name="Group 82"/>
                <p:cNvGrpSpPr>
                  <a:grpSpLocks/>
                </p:cNvGrpSpPr>
                <p:nvPr/>
              </p:nvGrpSpPr>
              <p:grpSpPr bwMode="auto">
                <a:xfrm>
                  <a:off x="912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7363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7364" name="Group 8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7365" name="Oval 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66" name="Oval 8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67" name="Oval 8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68" name="Oval 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7369" name="Oval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70" name="Oval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371" name="Group 91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7372" name="Oval 9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73" name="Oval 9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74" name="Oval 9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75" name="Oval 9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376" name="Group 96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7377" name="Oval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78" name="Oval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7379" name="Group 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7380" name="Oval 1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81" name="Oval 1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82" name="Oval 1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83" name="Oval 1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84" name="Oval 1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85" name="Oval 1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86" name="Oval 1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87" name="Oval 1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88" name="Oval 1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89" name="Oval 1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90" name="Oval 1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91" name="Oval 1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92" name="Oval 1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93" name="Oval 1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94" name="Oval 1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95" name="Oval 1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96" name="Oval 1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97" name="Oval 1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98" name="Oval 1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99" name="Oval 1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00" name="Oval 1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01" name="Oval 1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02" name="Oval 1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03" name="Oval 1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04" name="Oval 1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7405" name="Group 125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7406" name="Oval 12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07" name="Oval 12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08" name="Oval 12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09" name="Oval 12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10" name="Oval 13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11" name="Oval 13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12" name="Oval 13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13" name="Oval 13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414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7415" name="Oval 13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16" name="Oval 13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17" name="Oval 13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18" name="Oval 13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19" name="Oval 13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20" name="Oval 14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21" name="Oval 14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22" name="Oval 14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23" name="Oval 14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424" name="Group 144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7425" name="Freeform 145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26" name="Freeform 146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27" name="Freeform 147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28" name="Freeform 148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29" name="Oval 14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30" name="Oval 15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31" name="Oval 15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32" name="Oval 15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33" name="Oval 15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34" name="Oval 15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35" name="Oval 15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36" name="Oval 15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37" name="Oval 15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38" name="Oval 15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7439" name="Line 159"/>
                <p:cNvSpPr>
                  <a:spLocks noChangeShapeType="1"/>
                </p:cNvSpPr>
                <p:nvPr/>
              </p:nvSpPr>
              <p:spPr bwMode="auto">
                <a:xfrm>
                  <a:off x="912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7440" name="Group 160"/>
              <p:cNvGrpSpPr>
                <a:grpSpLocks/>
              </p:cNvGrpSpPr>
              <p:nvPr/>
            </p:nvGrpSpPr>
            <p:grpSpPr bwMode="auto">
              <a:xfrm>
                <a:off x="2928" y="1632"/>
                <a:ext cx="1632" cy="624"/>
                <a:chOff x="2928" y="816"/>
                <a:chExt cx="1632" cy="624"/>
              </a:xfrm>
            </p:grpSpPr>
            <p:grpSp>
              <p:nvGrpSpPr>
                <p:cNvPr id="97441" name="Group 161"/>
                <p:cNvGrpSpPr>
                  <a:grpSpLocks/>
                </p:cNvGrpSpPr>
                <p:nvPr/>
              </p:nvGrpSpPr>
              <p:grpSpPr bwMode="auto">
                <a:xfrm>
                  <a:off x="2928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7442" name="Group 162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7443" name="Group 16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7444" name="Oval 16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45" name="Oval 16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46" name="Oval 16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47" name="Oval 16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7448" name="Oval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49" name="Oval 1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450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7451" name="Oval 17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52" name="Oval 17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53" name="Oval 17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54" name="Oval 17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455" name="Group 175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7456" name="Oval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57" name="Oval 1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7458" name="Group 1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7459" name="Oval 1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60" name="Oval 1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61" name="Oval 1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62" name="Oval 1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63" name="Oval 1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64" name="Oval 1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65" name="Oval 1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66" name="Oval 1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67" name="Oval 1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68" name="Oval 1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69" name="Oval 1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70" name="Oval 1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71" name="Oval 1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72" name="Oval 1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73" name="Oval 1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74" name="Oval 1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75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76" name="Oval 1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77" name="Oval 1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78" name="Oval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79" name="Oval 1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80" name="Oval 2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81" name="Oval 2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82" name="Oval 2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83" name="Oval 2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7484" name="Group 204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7485" name="Oval 20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86" name="Oval 20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87" name="Oval 20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88" name="Oval 20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89" name="Oval 20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90" name="Oval 21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91" name="Oval 21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92" name="Oval 21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493" name="Group 213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7494" name="Oval 21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95" name="Oval 21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96" name="Oval 21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97" name="Oval 21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98" name="Oval 21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99" name="Oval 21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00" name="Oval 22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01" name="Oval 22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02" name="Oval 22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503" name="Group 223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7504" name="Freeform 224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05" name="Freeform 225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06" name="Freeform 226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07" name="Freeform 227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08" name="Oval 22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09" name="Oval 22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10" name="Oval 23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11" name="Oval 23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12" name="Oval 23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13" name="Oval 23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14" name="Oval 23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15" name="Oval 23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16" name="Oval 23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17" name="Oval 23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7518" name="Group 238"/>
                <p:cNvGrpSpPr>
                  <a:grpSpLocks/>
                </p:cNvGrpSpPr>
                <p:nvPr/>
              </p:nvGrpSpPr>
              <p:grpSpPr bwMode="auto">
                <a:xfrm>
                  <a:off x="2928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7519" name="Group 239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7520" name="Group 2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7521" name="Oval 2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22" name="Oval 24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23" name="Oval 24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24" name="Oval 24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7525" name="Oval 2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26" name="Oval 2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527" name="Group 247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7528" name="Oval 24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29" name="Oval 24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30" name="Oval 25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31" name="Oval 25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532" name="Group 252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7533" name="Oval 2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34" name="Oval 2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7535" name="Group 2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7536" name="Oval 2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37" name="Oval 2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38" name="Oval 2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39" name="Oval 2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40" name="Oval 2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41" name="Oval 2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42" name="Oval 2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43" name="Oval 2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44" name="Oval 2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45" name="Oval 2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46" name="Oval 2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47" name="Oval 2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48" name="Oval 2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49" name="Oval 2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50" name="Oval 2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51" name="Oval 2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52" name="Oval 2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53" name="Oval 2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54" name="Oval 2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55" name="Oval 2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56" name="Oval 2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57" name="Oval 2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58" name="Oval 2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59" name="Oval 2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60" name="Oval 2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7561" name="Group 281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7562" name="Oval 28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63" name="Oval 28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64" name="Oval 28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65" name="Oval 28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66" name="Oval 28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67" name="Oval 28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68" name="Oval 28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69" name="Oval 28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570" name="Group 290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7571" name="Oval 29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72" name="Oval 29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73" name="Oval 29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74" name="Oval 29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75" name="Oval 29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76" name="Oval 29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77" name="Oval 29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78" name="Oval 29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79" name="Oval 29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580" name="Group 300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7581" name="Freeform 301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82" name="Freeform 302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83" name="Freeform 303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84" name="Freeform 304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85" name="Oval 30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86" name="Oval 30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87" name="Oval 30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88" name="Oval 30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89" name="Oval 30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90" name="Oval 31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91" name="Oval 31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92" name="Oval 31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93" name="Oval 31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94" name="Oval 31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7595" name="Line 315"/>
                <p:cNvSpPr>
                  <a:spLocks noChangeShapeType="1"/>
                </p:cNvSpPr>
                <p:nvPr/>
              </p:nvSpPr>
              <p:spPr bwMode="auto">
                <a:xfrm>
                  <a:off x="4560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7596" name="Group 316"/>
              <p:cNvGrpSpPr>
                <a:grpSpLocks/>
              </p:cNvGrpSpPr>
              <p:nvPr/>
            </p:nvGrpSpPr>
            <p:grpSpPr bwMode="auto">
              <a:xfrm>
                <a:off x="1372" y="1792"/>
                <a:ext cx="2660" cy="288"/>
                <a:chOff x="1372" y="976"/>
                <a:chExt cx="2660" cy="288"/>
              </a:xfrm>
            </p:grpSpPr>
            <p:grpSp>
              <p:nvGrpSpPr>
                <p:cNvPr id="97597" name="Group 317"/>
                <p:cNvGrpSpPr>
                  <a:grpSpLocks/>
                </p:cNvGrpSpPr>
                <p:nvPr/>
              </p:nvGrpSpPr>
              <p:grpSpPr bwMode="auto">
                <a:xfrm>
                  <a:off x="1372" y="976"/>
                  <a:ext cx="2660" cy="288"/>
                  <a:chOff x="796" y="964"/>
                  <a:chExt cx="4108" cy="1240"/>
                </a:xfrm>
              </p:grpSpPr>
              <p:grpSp>
                <p:nvGrpSpPr>
                  <p:cNvPr id="97598" name="Group 318"/>
                  <p:cNvGrpSpPr>
                    <a:grpSpLocks/>
                  </p:cNvGrpSpPr>
                  <p:nvPr/>
                </p:nvGrpSpPr>
                <p:grpSpPr bwMode="auto">
                  <a:xfrm>
                    <a:off x="796" y="964"/>
                    <a:ext cx="4108" cy="620"/>
                    <a:chOff x="796" y="964"/>
                    <a:chExt cx="4108" cy="620"/>
                  </a:xfrm>
                </p:grpSpPr>
                <p:grpSp>
                  <p:nvGrpSpPr>
                    <p:cNvPr id="97599" name="Group 3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964"/>
                      <a:ext cx="2634" cy="572"/>
                      <a:chOff x="2270" y="964"/>
                      <a:chExt cx="2634" cy="572"/>
                    </a:xfrm>
                  </p:grpSpPr>
                  <p:grpSp>
                    <p:nvGrpSpPr>
                      <p:cNvPr id="97600" name="Group 32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1398" cy="188"/>
                        <a:chOff x="2270" y="964"/>
                        <a:chExt cx="1398" cy="188"/>
                      </a:xfrm>
                    </p:grpSpPr>
                    <p:sp>
                      <p:nvSpPr>
                        <p:cNvPr id="97601" name="Line 3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15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02" name="Line 3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33" y="100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03" name="Oval 3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96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04" name="Oval 3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550" y="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7605" name="Group 32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060"/>
                        <a:ext cx="1397" cy="188"/>
                        <a:chOff x="2635" y="1060"/>
                        <a:chExt cx="1397" cy="188"/>
                      </a:xfrm>
                    </p:grpSpPr>
                    <p:sp>
                      <p:nvSpPr>
                        <p:cNvPr id="97606" name="Line 3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248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07" name="Line 3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795" y="1105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08" name="Oval 3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06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09" name="Oval 3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915" y="109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7610" name="Group 3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156"/>
                        <a:ext cx="1398" cy="188"/>
                        <a:chOff x="2924" y="1156"/>
                        <a:chExt cx="1398" cy="188"/>
                      </a:xfrm>
                    </p:grpSpPr>
                    <p:sp>
                      <p:nvSpPr>
                        <p:cNvPr id="97611" name="Line 3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34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12" name="Line 3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087" y="1201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13" name="Oval 3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15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14" name="Oval 3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205" y="119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7615" name="Group 33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252"/>
                        <a:ext cx="1397" cy="188"/>
                        <a:chOff x="3216" y="1252"/>
                        <a:chExt cx="1397" cy="188"/>
                      </a:xfrm>
                    </p:grpSpPr>
                    <p:sp>
                      <p:nvSpPr>
                        <p:cNvPr id="97616" name="Line 33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44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17" name="Line 3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78" y="129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18" name="Oval 3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25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19" name="Oval 3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496" y="128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7620" name="Group 34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348"/>
                        <a:ext cx="1397" cy="188"/>
                        <a:chOff x="3507" y="1348"/>
                        <a:chExt cx="1397" cy="188"/>
                      </a:xfrm>
                    </p:grpSpPr>
                    <p:sp>
                      <p:nvSpPr>
                        <p:cNvPr id="97621" name="Line 3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36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22" name="Line 3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669" y="1393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23" name="Oval 3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34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24" name="Oval 3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787" y="138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97625" name="Group 3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012"/>
                      <a:ext cx="2636" cy="572"/>
                      <a:chOff x="796" y="1012"/>
                      <a:chExt cx="2636" cy="572"/>
                    </a:xfrm>
                  </p:grpSpPr>
                  <p:grpSp>
                    <p:nvGrpSpPr>
                      <p:cNvPr id="97626" name="Group 34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1012"/>
                        <a:ext cx="1399" cy="188"/>
                        <a:chOff x="2033" y="1012"/>
                        <a:chExt cx="1399" cy="188"/>
                      </a:xfrm>
                    </p:grpSpPr>
                    <p:sp>
                      <p:nvSpPr>
                        <p:cNvPr id="97627" name="Line 3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1200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28" name="Line 34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2124" y="105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29" name="Oval 3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101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30" name="Oval 3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2039" y="1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7631" name="Group 3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108"/>
                        <a:ext cx="1399" cy="188"/>
                        <a:chOff x="1669" y="1108"/>
                        <a:chExt cx="1399" cy="188"/>
                      </a:xfrm>
                    </p:grpSpPr>
                    <p:sp>
                      <p:nvSpPr>
                        <p:cNvPr id="97632" name="Line 35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296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33" name="Line 35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760" y="1153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34" name="Oval 3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1108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35" name="Oval 3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675" y="1142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7636" name="Group 35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204"/>
                        <a:ext cx="1400" cy="188"/>
                        <a:chOff x="1378" y="1204"/>
                        <a:chExt cx="1400" cy="188"/>
                      </a:xfrm>
                    </p:grpSpPr>
                    <p:sp>
                      <p:nvSpPr>
                        <p:cNvPr id="97637" name="Line 35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39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38" name="Line 3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470" y="124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39" name="Oval 3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20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40" name="Oval 3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385" y="1238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7641" name="Group 36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300"/>
                        <a:ext cx="1398" cy="188"/>
                        <a:chOff x="1088" y="1300"/>
                        <a:chExt cx="1398" cy="188"/>
                      </a:xfrm>
                    </p:grpSpPr>
                    <p:sp>
                      <p:nvSpPr>
                        <p:cNvPr id="97642" name="Line 3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48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43" name="Line 3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179" y="1345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44" name="Oval 3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300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45" name="Oval 3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095" y="1334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7646" name="Group 36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396"/>
                        <a:ext cx="1399" cy="188"/>
                        <a:chOff x="796" y="1396"/>
                        <a:chExt cx="1399" cy="188"/>
                      </a:xfrm>
                    </p:grpSpPr>
                    <p:sp>
                      <p:nvSpPr>
                        <p:cNvPr id="97647" name="Line 3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48" name="Line 3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88" y="1441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49" name="Oval 3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39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50" name="Oval 3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803" y="143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97651" name="Group 371"/>
                  <p:cNvGrpSpPr>
                    <a:grpSpLocks/>
                  </p:cNvGrpSpPr>
                  <p:nvPr/>
                </p:nvGrpSpPr>
                <p:grpSpPr bwMode="auto">
                  <a:xfrm>
                    <a:off x="2270" y="1584"/>
                    <a:ext cx="2634" cy="572"/>
                    <a:chOff x="2270" y="1584"/>
                    <a:chExt cx="2634" cy="572"/>
                  </a:xfrm>
                </p:grpSpPr>
                <p:grpSp>
                  <p:nvGrpSpPr>
                    <p:cNvPr id="97652" name="Group 3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968"/>
                      <a:ext cx="1398" cy="188"/>
                      <a:chOff x="2270" y="1968"/>
                      <a:chExt cx="1398" cy="188"/>
                    </a:xfrm>
                  </p:grpSpPr>
                  <p:sp>
                    <p:nvSpPr>
                      <p:cNvPr id="97653" name="Line 37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70" y="1968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54" name="Line 37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34" y="197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55" name="Oval 3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09" y="2068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56" name="Oval 376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550" y="1998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7657" name="Group 3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35" y="1872"/>
                      <a:ext cx="1397" cy="188"/>
                      <a:chOff x="2635" y="1872"/>
                      <a:chExt cx="1397" cy="188"/>
                    </a:xfrm>
                  </p:grpSpPr>
                  <p:sp>
                    <p:nvSpPr>
                      <p:cNvPr id="97658" name="Line 37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35" y="1872"/>
                        <a:ext cx="1159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59" name="Line 37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96" y="1874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60" name="Oval 3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71" y="1972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61" name="Oval 381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915" y="190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7662" name="Group 38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24" y="1776"/>
                      <a:ext cx="1398" cy="188"/>
                      <a:chOff x="2924" y="1776"/>
                      <a:chExt cx="1398" cy="188"/>
                    </a:xfrm>
                  </p:grpSpPr>
                  <p:sp>
                    <p:nvSpPr>
                      <p:cNvPr id="97663" name="Line 38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24" y="177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64" name="Line 38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088" y="1778"/>
                        <a:ext cx="144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65" name="Oval 3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63" y="1876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66" name="Oval 386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205" y="1806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7667" name="Group 38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16" y="1680"/>
                      <a:ext cx="1397" cy="188"/>
                      <a:chOff x="3216" y="1680"/>
                      <a:chExt cx="1397" cy="188"/>
                    </a:xfrm>
                  </p:grpSpPr>
                  <p:sp>
                    <p:nvSpPr>
                      <p:cNvPr id="97668" name="Line 38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216" y="1680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69" name="Line 38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79" y="1682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70" name="Oval 3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54" y="1780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71" name="Oval 391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496" y="1710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7672" name="Group 39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7" y="1584"/>
                      <a:ext cx="1397" cy="188"/>
                      <a:chOff x="3507" y="1584"/>
                      <a:chExt cx="1397" cy="188"/>
                    </a:xfrm>
                  </p:grpSpPr>
                  <p:sp>
                    <p:nvSpPr>
                      <p:cNvPr id="97673" name="Line 39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7" y="1584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74" name="Line 39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70" y="158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75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44" y="1684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76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787" y="161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7677" name="Group 397"/>
                  <p:cNvGrpSpPr>
                    <a:grpSpLocks/>
                  </p:cNvGrpSpPr>
                  <p:nvPr/>
                </p:nvGrpSpPr>
                <p:grpSpPr bwMode="auto">
                  <a:xfrm>
                    <a:off x="796" y="1632"/>
                    <a:ext cx="2636" cy="572"/>
                    <a:chOff x="796" y="1632"/>
                    <a:chExt cx="2636" cy="572"/>
                  </a:xfrm>
                </p:grpSpPr>
                <p:grpSp>
                  <p:nvGrpSpPr>
                    <p:cNvPr id="97678" name="Group 3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3" y="2016"/>
                      <a:ext cx="1399" cy="188"/>
                      <a:chOff x="2033" y="2016"/>
                      <a:chExt cx="1399" cy="188"/>
                    </a:xfrm>
                  </p:grpSpPr>
                  <p:sp>
                    <p:nvSpPr>
                      <p:cNvPr id="97679" name="Line 39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270" y="201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80" name="Line 40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125" y="2018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81" name="Oval 4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27" y="2116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82" name="Oval 402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2039" y="2046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7683" name="Group 4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69" y="1920"/>
                      <a:ext cx="1399" cy="188"/>
                      <a:chOff x="1669" y="1920"/>
                      <a:chExt cx="1399" cy="188"/>
                    </a:xfrm>
                  </p:grpSpPr>
                  <p:sp>
                    <p:nvSpPr>
                      <p:cNvPr id="97684" name="Line 40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908" y="1920"/>
                        <a:ext cx="116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85" name="Line 40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761" y="1922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86" name="Oval 4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3" y="2020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87" name="Oval 407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675" y="1950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7688" name="Group 4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78" y="1824"/>
                      <a:ext cx="1400" cy="188"/>
                      <a:chOff x="1378" y="1824"/>
                      <a:chExt cx="1400" cy="188"/>
                    </a:xfrm>
                  </p:grpSpPr>
                  <p:sp>
                    <p:nvSpPr>
                      <p:cNvPr id="97689" name="Line 40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616" y="1824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90" name="Line 41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1" y="182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91" name="Oval 4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73" y="1924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92" name="Oval 412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385" y="185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7693" name="Group 4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88" y="1728"/>
                      <a:ext cx="1398" cy="188"/>
                      <a:chOff x="1088" y="1728"/>
                      <a:chExt cx="1398" cy="188"/>
                    </a:xfrm>
                  </p:grpSpPr>
                  <p:sp>
                    <p:nvSpPr>
                      <p:cNvPr id="97694" name="Line 41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325" y="1728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95" name="Line 41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180" y="173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96" name="Oval 4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82" y="1828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97" name="Oval 417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095" y="1758"/>
                        <a:ext cx="109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7698" name="Group 4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1399" cy="188"/>
                      <a:chOff x="796" y="1632"/>
                      <a:chExt cx="1399" cy="188"/>
                    </a:xfrm>
                  </p:grpSpPr>
                  <p:sp>
                    <p:nvSpPr>
                      <p:cNvPr id="97699" name="Line 41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34" y="1632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00" name="Line 42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889" y="1634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01" name="Oval 4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91" y="1732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02" name="Oval 422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803" y="166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97703" name="Rectangle 423"/>
                <p:cNvSpPr>
                  <a:spLocks noChangeArrowheads="1"/>
                </p:cNvSpPr>
                <p:nvPr/>
              </p:nvSpPr>
              <p:spPr bwMode="auto">
                <a:xfrm>
                  <a:off x="2304" y="1096"/>
                  <a:ext cx="816" cy="56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97704" name="Group 424"/>
            <p:cNvGrpSpPr>
              <a:grpSpLocks/>
            </p:cNvGrpSpPr>
            <p:nvPr/>
          </p:nvGrpSpPr>
          <p:grpSpPr bwMode="auto">
            <a:xfrm>
              <a:off x="1774" y="1632"/>
              <a:ext cx="879" cy="256"/>
              <a:chOff x="912" y="1632"/>
              <a:chExt cx="3648" cy="624"/>
            </a:xfrm>
          </p:grpSpPr>
          <p:grpSp>
            <p:nvGrpSpPr>
              <p:cNvPr id="97705" name="Group 425"/>
              <p:cNvGrpSpPr>
                <a:grpSpLocks/>
              </p:cNvGrpSpPr>
              <p:nvPr/>
            </p:nvGrpSpPr>
            <p:grpSpPr bwMode="auto">
              <a:xfrm>
                <a:off x="912" y="1632"/>
                <a:ext cx="1632" cy="624"/>
                <a:chOff x="912" y="816"/>
                <a:chExt cx="1632" cy="624"/>
              </a:xfrm>
            </p:grpSpPr>
            <p:grpSp>
              <p:nvGrpSpPr>
                <p:cNvPr id="97706" name="Group 426"/>
                <p:cNvGrpSpPr>
                  <a:grpSpLocks/>
                </p:cNvGrpSpPr>
                <p:nvPr/>
              </p:nvGrpSpPr>
              <p:grpSpPr bwMode="auto">
                <a:xfrm>
                  <a:off x="912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7707" name="Group 427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7708" name="Group 4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7709" name="Oval 4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10" name="Oval 43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11" name="Oval 43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12" name="Oval 43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7713" name="Oval 4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14" name="Oval 4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715" name="Group 435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7716" name="Oval 43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17" name="Oval 43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18" name="Oval 43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19" name="Oval 43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720" name="Group 440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7721" name="Oval 4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22" name="Oval 4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7723" name="Group 4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7724" name="Oval 4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25" name="Oval 4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26" name="Oval 4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27" name="Oval 4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28" name="Oval 4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29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30" name="Oval 4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31" name="Oval 4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32" name="Oval 4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33" name="Oval 4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34" name="Oval 4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35" name="Oval 4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36" name="Oval 4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37" name="Oval 4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38" name="Oval 4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39" name="Oval 4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40" name="Oval 4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41" name="Oval 4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42" name="Oval 4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43" name="Oval 4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44" name="Oval 4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45" name="Oval 4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46" name="Oval 4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47" name="Oval 4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48" name="Oval 4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7749" name="Group 469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7750" name="Oval 47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51" name="Oval 47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52" name="Oval 47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53" name="Oval 47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54" name="Oval 47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55" name="Oval 47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56" name="Oval 47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57" name="Oval 47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758" name="Group 478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7759" name="Oval 47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60" name="Oval 48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61" name="Oval 48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62" name="Oval 48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63" name="Oval 48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64" name="Oval 48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65" name="Oval 48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66" name="Oval 48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67" name="Oval 48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768" name="Group 488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7769" name="Freeform 489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70" name="Freeform 490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71" name="Freeform 491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72" name="Freeform 492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73" name="Oval 49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74" name="Oval 49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75" name="Oval 49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76" name="Oval 49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77" name="Oval 49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78" name="Oval 49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79" name="Oval 49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80" name="Oval 50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81" name="Oval 50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82" name="Oval 50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7783" name="Group 503"/>
                <p:cNvGrpSpPr>
                  <a:grpSpLocks/>
                </p:cNvGrpSpPr>
                <p:nvPr/>
              </p:nvGrpSpPr>
              <p:grpSpPr bwMode="auto">
                <a:xfrm>
                  <a:off x="912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7784" name="Group 504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7785" name="Group 50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7786" name="Oval 5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87" name="Oval 5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88" name="Oval 50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89" name="Oval 50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7790" name="Oval 5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91" name="Oval 5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792" name="Group 512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7793" name="Oval 51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94" name="Oval 51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95" name="Oval 51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96" name="Oval 51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797" name="Group 517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7798" name="Oval 5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99" name="Oval 5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7800" name="Group 5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7801" name="Oval 5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02" name="Oval 5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03" name="Oval 5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04" name="Oval 5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05" name="Oval 5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06" name="Oval 5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07" name="Oval 5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08" name="Oval 5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09" name="Oval 5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10" name="Oval 5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11" name="Oval 5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12" name="Oval 5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13" name="Oval 5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14" name="Oval 5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15" name="Oval 5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16" name="Oval 5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17" name="Oval 5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18" name="Oval 5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19" name="Oval 5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20" name="Oval 5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21" name="Oval 5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22" name="Oval 5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23" name="Oval 5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24" name="Oval 5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25" name="Oval 5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7826" name="Group 546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7827" name="Oval 54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28" name="Oval 54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29" name="Oval 54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30" name="Oval 55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31" name="Oval 55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32" name="Oval 55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33" name="Oval 55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34" name="Oval 55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835" name="Group 555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7836" name="Oval 55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37" name="Oval 55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38" name="Oval 55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39" name="Oval 55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40" name="Oval 56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41" name="Oval 56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42" name="Oval 56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43" name="Oval 56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44" name="Oval 56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845" name="Group 565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7846" name="Freeform 566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47" name="Freeform 567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48" name="Freeform 568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49" name="Freeform 569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50" name="Oval 57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51" name="Oval 57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52" name="Oval 57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53" name="Oval 57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54" name="Oval 57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55" name="Oval 57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56" name="Oval 57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57" name="Oval 57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58" name="Oval 57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59" name="Oval 57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7860" name="Line 580"/>
                <p:cNvSpPr>
                  <a:spLocks noChangeShapeType="1"/>
                </p:cNvSpPr>
                <p:nvPr/>
              </p:nvSpPr>
              <p:spPr bwMode="auto">
                <a:xfrm>
                  <a:off x="912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7861" name="Group 581"/>
              <p:cNvGrpSpPr>
                <a:grpSpLocks/>
              </p:cNvGrpSpPr>
              <p:nvPr/>
            </p:nvGrpSpPr>
            <p:grpSpPr bwMode="auto">
              <a:xfrm>
                <a:off x="2928" y="1632"/>
                <a:ext cx="1632" cy="624"/>
                <a:chOff x="2928" y="816"/>
                <a:chExt cx="1632" cy="624"/>
              </a:xfrm>
            </p:grpSpPr>
            <p:grpSp>
              <p:nvGrpSpPr>
                <p:cNvPr id="97862" name="Group 582"/>
                <p:cNvGrpSpPr>
                  <a:grpSpLocks/>
                </p:cNvGrpSpPr>
                <p:nvPr/>
              </p:nvGrpSpPr>
              <p:grpSpPr bwMode="auto">
                <a:xfrm>
                  <a:off x="2928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7863" name="Group 583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7864" name="Group 58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7865" name="Oval 5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66" name="Oval 58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67" name="Oval 58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68" name="Oval 5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7869" name="Oval 5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70" name="Oval 5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871" name="Group 591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7872" name="Oval 59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73" name="Oval 59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74" name="Oval 59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75" name="Oval 59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876" name="Group 596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7877" name="Oval 5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78" name="Oval 5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7879" name="Group 5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7880" name="Oval 6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81" name="Oval 6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82" name="Oval 6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83" name="Oval 6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84" name="Oval 6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85" name="Oval 6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86" name="Oval 6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87" name="Oval 6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88" name="Oval 6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89" name="Oval 6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90" name="Oval 6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91" name="Oval 6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92" name="Oval 6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93" name="Oval 6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94" name="Oval 6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95" name="Oval 6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96" name="Oval 6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97" name="Oval 6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98" name="Oval 6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99" name="Oval 6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00" name="Oval 6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01" name="Oval 6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02" name="Oval 6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03" name="Oval 6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04" name="Oval 6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7905" name="Group 625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7906" name="Oval 62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07" name="Oval 62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08" name="Oval 62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09" name="Oval 62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10" name="Oval 63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11" name="Oval 63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12" name="Oval 63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13" name="Oval 63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914" name="Group 634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7915" name="Oval 63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16" name="Oval 63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17" name="Oval 63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18" name="Oval 63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19" name="Oval 63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20" name="Oval 64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21" name="Oval 64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22" name="Oval 64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23" name="Oval 64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924" name="Group 644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7925" name="Freeform 645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26" name="Freeform 646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27" name="Freeform 647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28" name="Freeform 648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29" name="Oval 64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30" name="Oval 65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31" name="Oval 65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32" name="Oval 65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33" name="Oval 65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34" name="Oval 65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35" name="Oval 65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36" name="Oval 65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37" name="Oval 65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38" name="Oval 65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7939" name="Group 659"/>
                <p:cNvGrpSpPr>
                  <a:grpSpLocks/>
                </p:cNvGrpSpPr>
                <p:nvPr/>
              </p:nvGrpSpPr>
              <p:grpSpPr bwMode="auto">
                <a:xfrm>
                  <a:off x="2928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7940" name="Group 660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7941" name="Group 6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7942" name="Oval 6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43" name="Oval 66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44" name="Oval 66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45" name="Oval 66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7946" name="Oval 6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47" name="Oval 6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948" name="Group 668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7949" name="Oval 66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50" name="Oval 67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51" name="Oval 67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52" name="Oval 67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953" name="Group 673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7954" name="Oval 6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55" name="Oval 6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7956" name="Group 6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7957" name="Oval 6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58" name="Oval 6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59" name="Oval 6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60" name="Oval 6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61" name="Oval 6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62" name="Oval 6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63" name="Oval 6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64" name="Oval 6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65" name="Oval 6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66" name="Oval 6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67" name="Oval 6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68" name="Oval 6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69" name="Oval 6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70" name="Oval 6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71" name="Oval 6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72" name="Oval 6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73" name="Oval 6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74" name="Oval 6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75" name="Oval 6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76" name="Oval 6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77" name="Oval 6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78" name="Oval 6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79" name="Oval 6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80" name="Oval 7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81" name="Oval 7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7982" name="Group 702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7983" name="Oval 70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84" name="Oval 70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85" name="Oval 70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86" name="Oval 70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87" name="Oval 70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88" name="Oval 70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89" name="Oval 70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90" name="Oval 71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991" name="Group 711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7992" name="Oval 71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93" name="Oval 71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94" name="Oval 71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95" name="Oval 71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96" name="Oval 71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97" name="Oval 71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98" name="Oval 71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99" name="Oval 71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00" name="Oval 72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001" name="Group 721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8002" name="Freeform 722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03" name="Freeform 723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04" name="Freeform 724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05" name="Freeform 725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06" name="Oval 72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07" name="Oval 72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08" name="Oval 72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09" name="Oval 72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10" name="Oval 73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11" name="Oval 73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12" name="Oval 73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13" name="Oval 73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14" name="Oval 73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15" name="Oval 73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8016" name="Line 736"/>
                <p:cNvSpPr>
                  <a:spLocks noChangeShapeType="1"/>
                </p:cNvSpPr>
                <p:nvPr/>
              </p:nvSpPr>
              <p:spPr bwMode="auto">
                <a:xfrm>
                  <a:off x="4560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017" name="Group 737"/>
              <p:cNvGrpSpPr>
                <a:grpSpLocks/>
              </p:cNvGrpSpPr>
              <p:nvPr/>
            </p:nvGrpSpPr>
            <p:grpSpPr bwMode="auto">
              <a:xfrm>
                <a:off x="1372" y="1792"/>
                <a:ext cx="2660" cy="288"/>
                <a:chOff x="1372" y="976"/>
                <a:chExt cx="2660" cy="288"/>
              </a:xfrm>
            </p:grpSpPr>
            <p:grpSp>
              <p:nvGrpSpPr>
                <p:cNvPr id="98018" name="Group 738"/>
                <p:cNvGrpSpPr>
                  <a:grpSpLocks/>
                </p:cNvGrpSpPr>
                <p:nvPr/>
              </p:nvGrpSpPr>
              <p:grpSpPr bwMode="auto">
                <a:xfrm>
                  <a:off x="1372" y="976"/>
                  <a:ext cx="2660" cy="288"/>
                  <a:chOff x="796" y="964"/>
                  <a:chExt cx="4108" cy="1240"/>
                </a:xfrm>
              </p:grpSpPr>
              <p:grpSp>
                <p:nvGrpSpPr>
                  <p:cNvPr id="98019" name="Group 739"/>
                  <p:cNvGrpSpPr>
                    <a:grpSpLocks/>
                  </p:cNvGrpSpPr>
                  <p:nvPr/>
                </p:nvGrpSpPr>
                <p:grpSpPr bwMode="auto">
                  <a:xfrm>
                    <a:off x="796" y="964"/>
                    <a:ext cx="4108" cy="620"/>
                    <a:chOff x="796" y="964"/>
                    <a:chExt cx="4108" cy="620"/>
                  </a:xfrm>
                </p:grpSpPr>
                <p:grpSp>
                  <p:nvGrpSpPr>
                    <p:cNvPr id="98020" name="Group 7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964"/>
                      <a:ext cx="2634" cy="572"/>
                      <a:chOff x="2270" y="964"/>
                      <a:chExt cx="2634" cy="572"/>
                    </a:xfrm>
                  </p:grpSpPr>
                  <p:grpSp>
                    <p:nvGrpSpPr>
                      <p:cNvPr id="98021" name="Group 74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1398" cy="188"/>
                        <a:chOff x="2270" y="964"/>
                        <a:chExt cx="1398" cy="188"/>
                      </a:xfrm>
                    </p:grpSpPr>
                    <p:sp>
                      <p:nvSpPr>
                        <p:cNvPr id="98022" name="Line 7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15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23" name="Line 7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33" y="100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24" name="Oval 7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96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25" name="Oval 7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550" y="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026" name="Group 74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060"/>
                        <a:ext cx="1397" cy="188"/>
                        <a:chOff x="2635" y="1060"/>
                        <a:chExt cx="1397" cy="188"/>
                      </a:xfrm>
                    </p:grpSpPr>
                    <p:sp>
                      <p:nvSpPr>
                        <p:cNvPr id="98027" name="Line 7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248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28" name="Line 74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795" y="1105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29" name="Oval 7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06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30" name="Oval 7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915" y="109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031" name="Group 7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156"/>
                        <a:ext cx="1398" cy="188"/>
                        <a:chOff x="2924" y="1156"/>
                        <a:chExt cx="1398" cy="188"/>
                      </a:xfrm>
                    </p:grpSpPr>
                    <p:sp>
                      <p:nvSpPr>
                        <p:cNvPr id="98032" name="Line 75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34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33" name="Line 75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087" y="1201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34" name="Oval 7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15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35" name="Oval 7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205" y="119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036" name="Group 75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252"/>
                        <a:ext cx="1397" cy="188"/>
                        <a:chOff x="3216" y="1252"/>
                        <a:chExt cx="1397" cy="188"/>
                      </a:xfrm>
                    </p:grpSpPr>
                    <p:sp>
                      <p:nvSpPr>
                        <p:cNvPr id="98037" name="Line 75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44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38" name="Line 7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78" y="129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39" name="Oval 7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25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40" name="Oval 7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496" y="128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041" name="Group 76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348"/>
                        <a:ext cx="1397" cy="188"/>
                        <a:chOff x="3507" y="1348"/>
                        <a:chExt cx="1397" cy="188"/>
                      </a:xfrm>
                    </p:grpSpPr>
                    <p:sp>
                      <p:nvSpPr>
                        <p:cNvPr id="98042" name="Line 7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36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43" name="Line 7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669" y="1393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44" name="Oval 7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34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45" name="Oval 7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787" y="138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98046" name="Group 7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012"/>
                      <a:ext cx="2636" cy="572"/>
                      <a:chOff x="796" y="1012"/>
                      <a:chExt cx="2636" cy="572"/>
                    </a:xfrm>
                  </p:grpSpPr>
                  <p:grpSp>
                    <p:nvGrpSpPr>
                      <p:cNvPr id="98047" name="Group 76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1012"/>
                        <a:ext cx="1399" cy="188"/>
                        <a:chOff x="2033" y="1012"/>
                        <a:chExt cx="1399" cy="188"/>
                      </a:xfrm>
                    </p:grpSpPr>
                    <p:sp>
                      <p:nvSpPr>
                        <p:cNvPr id="98048" name="Line 7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1200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49" name="Line 7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2124" y="105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50" name="Oval 7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101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51" name="Oval 7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2039" y="1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052" name="Group 77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108"/>
                        <a:ext cx="1399" cy="188"/>
                        <a:chOff x="1669" y="1108"/>
                        <a:chExt cx="1399" cy="188"/>
                      </a:xfrm>
                    </p:grpSpPr>
                    <p:sp>
                      <p:nvSpPr>
                        <p:cNvPr id="98053" name="Line 77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296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54" name="Line 7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760" y="1153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55" name="Oval 7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1108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56" name="Oval 7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675" y="1142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057" name="Group 77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204"/>
                        <a:ext cx="1400" cy="188"/>
                        <a:chOff x="1378" y="1204"/>
                        <a:chExt cx="1400" cy="188"/>
                      </a:xfrm>
                    </p:grpSpPr>
                    <p:sp>
                      <p:nvSpPr>
                        <p:cNvPr id="98058" name="Line 77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39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59" name="Line 7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470" y="124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60" name="Oval 7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20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61" name="Oval 7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385" y="1238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062" name="Group 78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300"/>
                        <a:ext cx="1398" cy="188"/>
                        <a:chOff x="1088" y="1300"/>
                        <a:chExt cx="1398" cy="188"/>
                      </a:xfrm>
                    </p:grpSpPr>
                    <p:sp>
                      <p:nvSpPr>
                        <p:cNvPr id="98063" name="Line 78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48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64" name="Line 7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179" y="1345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65" name="Oval 7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300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66" name="Oval 7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095" y="1334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067" name="Group 78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396"/>
                        <a:ext cx="1399" cy="188"/>
                        <a:chOff x="796" y="1396"/>
                        <a:chExt cx="1399" cy="188"/>
                      </a:xfrm>
                    </p:grpSpPr>
                    <p:sp>
                      <p:nvSpPr>
                        <p:cNvPr id="98068" name="Line 7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69" name="Line 7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88" y="1441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70" name="Oval 7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39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71" name="Oval 7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803" y="143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98072" name="Group 792"/>
                  <p:cNvGrpSpPr>
                    <a:grpSpLocks/>
                  </p:cNvGrpSpPr>
                  <p:nvPr/>
                </p:nvGrpSpPr>
                <p:grpSpPr bwMode="auto">
                  <a:xfrm>
                    <a:off x="2270" y="1584"/>
                    <a:ext cx="2634" cy="572"/>
                    <a:chOff x="2270" y="1584"/>
                    <a:chExt cx="2634" cy="572"/>
                  </a:xfrm>
                </p:grpSpPr>
                <p:grpSp>
                  <p:nvGrpSpPr>
                    <p:cNvPr id="98073" name="Group 7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968"/>
                      <a:ext cx="1398" cy="188"/>
                      <a:chOff x="2270" y="1968"/>
                      <a:chExt cx="1398" cy="188"/>
                    </a:xfrm>
                  </p:grpSpPr>
                  <p:sp>
                    <p:nvSpPr>
                      <p:cNvPr id="98074" name="Line 79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70" y="1968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75" name="Line 79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34" y="197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76" name="Oval 7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09" y="2068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77" name="Oval 797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550" y="1998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078" name="Group 7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35" y="1872"/>
                      <a:ext cx="1397" cy="188"/>
                      <a:chOff x="2635" y="1872"/>
                      <a:chExt cx="1397" cy="188"/>
                    </a:xfrm>
                  </p:grpSpPr>
                  <p:sp>
                    <p:nvSpPr>
                      <p:cNvPr id="98079" name="Line 79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35" y="1872"/>
                        <a:ext cx="1159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80" name="Line 80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96" y="1874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81" name="Oval 8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71" y="1972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82" name="Oval 802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915" y="190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083" name="Group 8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24" y="1776"/>
                      <a:ext cx="1398" cy="188"/>
                      <a:chOff x="2924" y="1776"/>
                      <a:chExt cx="1398" cy="188"/>
                    </a:xfrm>
                  </p:grpSpPr>
                  <p:sp>
                    <p:nvSpPr>
                      <p:cNvPr id="98084" name="Line 80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24" y="177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85" name="Line 80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088" y="1778"/>
                        <a:ext cx="144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86" name="Oval 8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63" y="1876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87" name="Oval 807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205" y="1806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088" name="Group 8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16" y="1680"/>
                      <a:ext cx="1397" cy="188"/>
                      <a:chOff x="3216" y="1680"/>
                      <a:chExt cx="1397" cy="188"/>
                    </a:xfrm>
                  </p:grpSpPr>
                  <p:sp>
                    <p:nvSpPr>
                      <p:cNvPr id="98089" name="Line 80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216" y="1680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90" name="Line 81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79" y="1682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91" name="Oval 8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54" y="1780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92" name="Oval 812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496" y="1710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093" name="Group 8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7" y="1584"/>
                      <a:ext cx="1397" cy="188"/>
                      <a:chOff x="3507" y="1584"/>
                      <a:chExt cx="1397" cy="188"/>
                    </a:xfrm>
                  </p:grpSpPr>
                  <p:sp>
                    <p:nvSpPr>
                      <p:cNvPr id="98094" name="Line 81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7" y="1584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95" name="Line 81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70" y="158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96" name="Oval 8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44" y="1684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97" name="Oval 817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787" y="161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8098" name="Group 818"/>
                  <p:cNvGrpSpPr>
                    <a:grpSpLocks/>
                  </p:cNvGrpSpPr>
                  <p:nvPr/>
                </p:nvGrpSpPr>
                <p:grpSpPr bwMode="auto">
                  <a:xfrm>
                    <a:off x="796" y="1632"/>
                    <a:ext cx="2636" cy="572"/>
                    <a:chOff x="796" y="1632"/>
                    <a:chExt cx="2636" cy="572"/>
                  </a:xfrm>
                </p:grpSpPr>
                <p:grpSp>
                  <p:nvGrpSpPr>
                    <p:cNvPr id="98099" name="Group 8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3" y="2016"/>
                      <a:ext cx="1399" cy="188"/>
                      <a:chOff x="2033" y="2016"/>
                      <a:chExt cx="1399" cy="188"/>
                    </a:xfrm>
                  </p:grpSpPr>
                  <p:sp>
                    <p:nvSpPr>
                      <p:cNvPr id="98100" name="Line 82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270" y="201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01" name="Line 82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125" y="2018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02" name="Oval 8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27" y="2116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03" name="Oval 823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2039" y="2046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104" name="Group 8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69" y="1920"/>
                      <a:ext cx="1399" cy="188"/>
                      <a:chOff x="1669" y="1920"/>
                      <a:chExt cx="1399" cy="188"/>
                    </a:xfrm>
                  </p:grpSpPr>
                  <p:sp>
                    <p:nvSpPr>
                      <p:cNvPr id="98105" name="Line 82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908" y="1920"/>
                        <a:ext cx="116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06" name="Line 8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761" y="1922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07" name="Oval 8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3" y="2020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08" name="Oval 828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675" y="1950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109" name="Group 8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78" y="1824"/>
                      <a:ext cx="1400" cy="188"/>
                      <a:chOff x="1378" y="1824"/>
                      <a:chExt cx="1400" cy="188"/>
                    </a:xfrm>
                  </p:grpSpPr>
                  <p:sp>
                    <p:nvSpPr>
                      <p:cNvPr id="98110" name="Line 83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616" y="1824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11" name="Line 83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1" y="182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12" name="Oval 8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73" y="1924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13" name="Oval 833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385" y="185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114" name="Group 8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88" y="1728"/>
                      <a:ext cx="1398" cy="188"/>
                      <a:chOff x="1088" y="1728"/>
                      <a:chExt cx="1398" cy="188"/>
                    </a:xfrm>
                  </p:grpSpPr>
                  <p:sp>
                    <p:nvSpPr>
                      <p:cNvPr id="98115" name="Line 83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325" y="1728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16" name="Line 83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180" y="173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17" name="Oval 8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82" y="1828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18" name="Oval 838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095" y="1758"/>
                        <a:ext cx="109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119" name="Group 83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1399" cy="188"/>
                      <a:chOff x="796" y="1632"/>
                      <a:chExt cx="1399" cy="188"/>
                    </a:xfrm>
                  </p:grpSpPr>
                  <p:sp>
                    <p:nvSpPr>
                      <p:cNvPr id="98120" name="Line 84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34" y="1632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21" name="Line 84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889" y="1634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22" name="Oval 8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91" y="1732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23" name="Oval 843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803" y="166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98124" name="Rectangle 844"/>
                <p:cNvSpPr>
                  <a:spLocks noChangeArrowheads="1"/>
                </p:cNvSpPr>
                <p:nvPr/>
              </p:nvSpPr>
              <p:spPr bwMode="auto">
                <a:xfrm>
                  <a:off x="2304" y="1096"/>
                  <a:ext cx="816" cy="56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98125" name="Group 845"/>
            <p:cNvGrpSpPr>
              <a:grpSpLocks/>
            </p:cNvGrpSpPr>
            <p:nvPr/>
          </p:nvGrpSpPr>
          <p:grpSpPr bwMode="auto">
            <a:xfrm>
              <a:off x="2653" y="1616"/>
              <a:ext cx="879" cy="256"/>
              <a:chOff x="912" y="1632"/>
              <a:chExt cx="3648" cy="624"/>
            </a:xfrm>
          </p:grpSpPr>
          <p:grpSp>
            <p:nvGrpSpPr>
              <p:cNvPr id="98126" name="Group 846"/>
              <p:cNvGrpSpPr>
                <a:grpSpLocks/>
              </p:cNvGrpSpPr>
              <p:nvPr/>
            </p:nvGrpSpPr>
            <p:grpSpPr bwMode="auto">
              <a:xfrm>
                <a:off x="912" y="1632"/>
                <a:ext cx="1632" cy="624"/>
                <a:chOff x="912" y="816"/>
                <a:chExt cx="1632" cy="624"/>
              </a:xfrm>
            </p:grpSpPr>
            <p:grpSp>
              <p:nvGrpSpPr>
                <p:cNvPr id="98127" name="Group 847"/>
                <p:cNvGrpSpPr>
                  <a:grpSpLocks/>
                </p:cNvGrpSpPr>
                <p:nvPr/>
              </p:nvGrpSpPr>
              <p:grpSpPr bwMode="auto">
                <a:xfrm>
                  <a:off x="912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8128" name="Group 848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8129" name="Group 8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8130" name="Oval 85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31" name="Oval 85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32" name="Oval 85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33" name="Oval 85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8134" name="Oval 8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35" name="Oval 8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136" name="Group 856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8137" name="Oval 85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38" name="Oval 85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39" name="Oval 85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40" name="Oval 86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141" name="Group 861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8142" name="Oval 8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43" name="Oval 8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8144" name="Group 8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8145" name="Oval 8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46" name="Oval 8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47" name="Oval 8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48" name="Oval 8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49" name="Oval 8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50" name="Oval 8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51" name="Oval 8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52" name="Oval 8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53" name="Oval 8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54" name="Oval 8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55" name="Oval 8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56" name="Oval 8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57" name="Oval 8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58" name="Oval 8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59" name="Oval 8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60" name="Oval 8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61" name="Oval 8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62" name="Oval 8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63" name="Oval 8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64" name="Oval 8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65" name="Oval 8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66" name="Oval 8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67" name="Oval 8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68" name="Oval 8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69" name="Oval 8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8170" name="Group 890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8171" name="Oval 89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72" name="Oval 89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73" name="Oval 89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74" name="Oval 89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75" name="Oval 89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76" name="Oval 89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77" name="Oval 89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78" name="Oval 89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179" name="Group 899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8180" name="Oval 90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81" name="Oval 90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82" name="Oval 90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83" name="Oval 90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84" name="Oval 90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85" name="Oval 90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86" name="Oval 90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87" name="Oval 90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88" name="Oval 90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189" name="Group 909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8190" name="Freeform 910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91" name="Freeform 911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92" name="Freeform 912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93" name="Freeform 913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94" name="Oval 91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95" name="Oval 91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96" name="Oval 91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97" name="Oval 91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98" name="Oval 91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99" name="Oval 91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00" name="Oval 92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01" name="Oval 92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02" name="Oval 92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03" name="Oval 92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8204" name="Group 924"/>
                <p:cNvGrpSpPr>
                  <a:grpSpLocks/>
                </p:cNvGrpSpPr>
                <p:nvPr/>
              </p:nvGrpSpPr>
              <p:grpSpPr bwMode="auto">
                <a:xfrm>
                  <a:off x="912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8205" name="Group 925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8206" name="Group 9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8207" name="Oval 9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08" name="Oval 92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09" name="Oval 9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10" name="Oval 93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8211" name="Oval 9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12" name="Oval 9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213" name="Group 933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8214" name="Oval 93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15" name="Oval 93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16" name="Oval 93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17" name="Oval 93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218" name="Group 938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8219" name="Oval 9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20" name="Oval 9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8221" name="Group 9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8222" name="Oval 9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23" name="Oval 9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24" name="Oval 9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25" name="Oval 9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26" name="Oval 9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27" name="Oval 9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28" name="Oval 9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29" name="Oval 9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30" name="Oval 9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31" name="Oval 9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32" name="Oval 9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33" name="Oval 9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34" name="Oval 9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35" name="Oval 9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36" name="Oval 9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37" name="Oval 9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38" name="Oval 9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39" name="Oval 9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40" name="Oval 9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41" name="Oval 9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42" name="Oval 9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43" name="Oval 9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44" name="Oval 9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45" name="Oval 9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46" name="Oval 9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8247" name="Group 967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8248" name="Oval 96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49" name="Oval 96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50" name="Oval 97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51" name="Oval 97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52" name="Oval 97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53" name="Oval 97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54" name="Oval 97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55" name="Oval 97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256" name="Group 976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8257" name="Oval 97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58" name="Oval 97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59" name="Oval 97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60" name="Oval 98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61" name="Oval 98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62" name="Oval 98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63" name="Oval 98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64" name="Oval 98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65" name="Oval 98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266" name="Group 986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8267" name="Freeform 987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68" name="Freeform 988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69" name="Freeform 989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70" name="Freeform 990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71" name="Oval 99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72" name="Oval 99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73" name="Oval 99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74" name="Oval 99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75" name="Oval 99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76" name="Oval 99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77" name="Oval 99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78" name="Oval 99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79" name="Oval 99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80" name="Oval 100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8281" name="Line 1001"/>
                <p:cNvSpPr>
                  <a:spLocks noChangeShapeType="1"/>
                </p:cNvSpPr>
                <p:nvPr/>
              </p:nvSpPr>
              <p:spPr bwMode="auto">
                <a:xfrm>
                  <a:off x="912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282" name="Group 1002"/>
              <p:cNvGrpSpPr>
                <a:grpSpLocks/>
              </p:cNvGrpSpPr>
              <p:nvPr/>
            </p:nvGrpSpPr>
            <p:grpSpPr bwMode="auto">
              <a:xfrm>
                <a:off x="2928" y="1632"/>
                <a:ext cx="1632" cy="624"/>
                <a:chOff x="2928" y="816"/>
                <a:chExt cx="1632" cy="624"/>
              </a:xfrm>
            </p:grpSpPr>
            <p:grpSp>
              <p:nvGrpSpPr>
                <p:cNvPr id="98283" name="Group 1003"/>
                <p:cNvGrpSpPr>
                  <a:grpSpLocks/>
                </p:cNvGrpSpPr>
                <p:nvPr/>
              </p:nvGrpSpPr>
              <p:grpSpPr bwMode="auto">
                <a:xfrm>
                  <a:off x="2928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8284" name="Group 1004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8285" name="Group 100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8286" name="Oval 10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87" name="Oval 10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88" name="Oval 100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89" name="Oval 100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8290" name="Oval 10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91" name="Oval 10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292" name="Group 1012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8293" name="Oval 101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94" name="Oval 101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95" name="Oval 101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96" name="Oval 101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297" name="Group 1017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8298" name="Oval 10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99" name="Oval 10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8300" name="Group 10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8301" name="Oval 10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02" name="Oval 10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03" name="Oval 10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04" name="Oval 10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05" name="Oval 10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06" name="Oval 10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07" name="Oval 10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08" name="Oval 10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09" name="Oval 10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10" name="Oval 10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11" name="Oval 10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12" name="Oval 10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13" name="Oval 10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14" name="Oval 10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15" name="Oval 10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16" name="Oval 10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17" name="Oval 10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18" name="Oval 10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19" name="Oval 10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20" name="Oval 10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21" name="Oval 10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22" name="Oval 10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23" name="Oval 10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24" name="Oval 10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25" name="Oval 10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8326" name="Group 1046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8327" name="Oval 104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28" name="Oval 104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29" name="Oval 104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30" name="Oval 105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31" name="Oval 105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32" name="Oval 105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33" name="Oval 105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34" name="Oval 105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335" name="Group 1055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8336" name="Oval 105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37" name="Oval 105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38" name="Oval 105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39" name="Oval 105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40" name="Oval 106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41" name="Oval 106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42" name="Oval 106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43" name="Oval 106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44" name="Oval 106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345" name="Group 1065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8346" name="Freeform 1066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47" name="Freeform 1067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48" name="Freeform 1068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49" name="Freeform 1069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50" name="Oval 107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51" name="Oval 107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52" name="Oval 107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53" name="Oval 107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54" name="Oval 107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55" name="Oval 107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56" name="Oval 107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57" name="Oval 107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58" name="Oval 107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59" name="Oval 107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8360" name="Group 1080"/>
                <p:cNvGrpSpPr>
                  <a:grpSpLocks/>
                </p:cNvGrpSpPr>
                <p:nvPr/>
              </p:nvGrpSpPr>
              <p:grpSpPr bwMode="auto">
                <a:xfrm>
                  <a:off x="2928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8361" name="Group 1081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8362" name="Group 108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8363" name="Oval 10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64" name="Oval 10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65" name="Oval 10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66" name="Oval 108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8367" name="Oval 10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68" name="Oval 10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369" name="Group 1089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8370" name="Oval 109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71" name="Oval 109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72" name="Oval 109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73" name="Oval 109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374" name="Group 1094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8375" name="Oval 10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76" name="Oval 10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8377" name="Group 10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8378" name="Oval 10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79" name="Oval 10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80" name="Oval 11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81" name="Oval 11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82" name="Oval 11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83" name="Oval 11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84" name="Oval 11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85" name="Oval 11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86" name="Oval 11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87" name="Oval 11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88" name="Oval 11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89" name="Oval 11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90" name="Oval 11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91" name="Oval 11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92" name="Oval 11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93" name="Oval 11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94" name="Oval 11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95" name="Oval 11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96" name="Oval 11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97" name="Oval 11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98" name="Oval 11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99" name="Oval 11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400" name="Oval 11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401" name="Oval 11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402" name="Oval 11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8403" name="Group 1123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8404" name="Oval 112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05" name="Oval 112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06" name="Oval 112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07" name="Oval 112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08" name="Oval 112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09" name="Oval 112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10" name="Oval 113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11" name="Oval 113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412" name="Group 1132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8413" name="Oval 113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14" name="Oval 113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15" name="Oval 113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16" name="Oval 113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17" name="Oval 113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18" name="Oval 113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19" name="Oval 113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20" name="Oval 114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21" name="Oval 114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422" name="Group 1142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8423" name="Freeform 1143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24" name="Freeform 1144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25" name="Freeform 1145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26" name="Freeform 1146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27" name="Oval 114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28" name="Oval 114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29" name="Oval 114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30" name="Oval 115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31" name="Oval 115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32" name="Oval 115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33" name="Oval 115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34" name="Oval 115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35" name="Oval 115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36" name="Oval 115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8437" name="Line 1157"/>
                <p:cNvSpPr>
                  <a:spLocks noChangeShapeType="1"/>
                </p:cNvSpPr>
                <p:nvPr/>
              </p:nvSpPr>
              <p:spPr bwMode="auto">
                <a:xfrm>
                  <a:off x="4560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438" name="Group 1158"/>
              <p:cNvGrpSpPr>
                <a:grpSpLocks/>
              </p:cNvGrpSpPr>
              <p:nvPr/>
            </p:nvGrpSpPr>
            <p:grpSpPr bwMode="auto">
              <a:xfrm>
                <a:off x="1372" y="1792"/>
                <a:ext cx="2660" cy="288"/>
                <a:chOff x="1372" y="976"/>
                <a:chExt cx="2660" cy="288"/>
              </a:xfrm>
            </p:grpSpPr>
            <p:grpSp>
              <p:nvGrpSpPr>
                <p:cNvPr id="98439" name="Group 1159"/>
                <p:cNvGrpSpPr>
                  <a:grpSpLocks/>
                </p:cNvGrpSpPr>
                <p:nvPr/>
              </p:nvGrpSpPr>
              <p:grpSpPr bwMode="auto">
                <a:xfrm>
                  <a:off x="1372" y="976"/>
                  <a:ext cx="2660" cy="288"/>
                  <a:chOff x="796" y="964"/>
                  <a:chExt cx="4108" cy="1240"/>
                </a:xfrm>
              </p:grpSpPr>
              <p:grpSp>
                <p:nvGrpSpPr>
                  <p:cNvPr id="98440" name="Group 1160"/>
                  <p:cNvGrpSpPr>
                    <a:grpSpLocks/>
                  </p:cNvGrpSpPr>
                  <p:nvPr/>
                </p:nvGrpSpPr>
                <p:grpSpPr bwMode="auto">
                  <a:xfrm>
                    <a:off x="796" y="964"/>
                    <a:ext cx="4108" cy="620"/>
                    <a:chOff x="796" y="964"/>
                    <a:chExt cx="4108" cy="620"/>
                  </a:xfrm>
                </p:grpSpPr>
                <p:grpSp>
                  <p:nvGrpSpPr>
                    <p:cNvPr id="98441" name="Group 11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964"/>
                      <a:ext cx="2634" cy="572"/>
                      <a:chOff x="2270" y="964"/>
                      <a:chExt cx="2634" cy="572"/>
                    </a:xfrm>
                  </p:grpSpPr>
                  <p:grpSp>
                    <p:nvGrpSpPr>
                      <p:cNvPr id="98442" name="Group 116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1398" cy="188"/>
                        <a:chOff x="2270" y="964"/>
                        <a:chExt cx="1398" cy="188"/>
                      </a:xfrm>
                    </p:grpSpPr>
                    <p:sp>
                      <p:nvSpPr>
                        <p:cNvPr id="98443" name="Line 11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15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44" name="Line 116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33" y="100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45" name="Oval 11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96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46" name="Oval 11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550" y="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447" name="Group 116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060"/>
                        <a:ext cx="1397" cy="188"/>
                        <a:chOff x="2635" y="1060"/>
                        <a:chExt cx="1397" cy="188"/>
                      </a:xfrm>
                    </p:grpSpPr>
                    <p:sp>
                      <p:nvSpPr>
                        <p:cNvPr id="98448" name="Line 11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248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49" name="Line 11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795" y="1105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50" name="Oval 11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06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51" name="Oval 11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915" y="109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452" name="Group 117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156"/>
                        <a:ext cx="1398" cy="188"/>
                        <a:chOff x="2924" y="1156"/>
                        <a:chExt cx="1398" cy="188"/>
                      </a:xfrm>
                    </p:grpSpPr>
                    <p:sp>
                      <p:nvSpPr>
                        <p:cNvPr id="98453" name="Line 117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34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54" name="Line 11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087" y="1201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55" name="Oval 11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15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56" name="Oval 11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205" y="119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457" name="Group 117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252"/>
                        <a:ext cx="1397" cy="188"/>
                        <a:chOff x="3216" y="1252"/>
                        <a:chExt cx="1397" cy="188"/>
                      </a:xfrm>
                    </p:grpSpPr>
                    <p:sp>
                      <p:nvSpPr>
                        <p:cNvPr id="98458" name="Line 117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44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59" name="Line 11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78" y="129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60" name="Oval 11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25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61" name="Oval 11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496" y="128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462" name="Group 118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348"/>
                        <a:ext cx="1397" cy="188"/>
                        <a:chOff x="3507" y="1348"/>
                        <a:chExt cx="1397" cy="188"/>
                      </a:xfrm>
                    </p:grpSpPr>
                    <p:sp>
                      <p:nvSpPr>
                        <p:cNvPr id="98463" name="Line 118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36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64" name="Line 11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669" y="1393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65" name="Oval 1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34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66" name="Oval 11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787" y="138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98467" name="Group 118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012"/>
                      <a:ext cx="2636" cy="572"/>
                      <a:chOff x="796" y="1012"/>
                      <a:chExt cx="2636" cy="572"/>
                    </a:xfrm>
                  </p:grpSpPr>
                  <p:grpSp>
                    <p:nvGrpSpPr>
                      <p:cNvPr id="98468" name="Group 118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1012"/>
                        <a:ext cx="1399" cy="188"/>
                        <a:chOff x="2033" y="1012"/>
                        <a:chExt cx="1399" cy="188"/>
                      </a:xfrm>
                    </p:grpSpPr>
                    <p:sp>
                      <p:nvSpPr>
                        <p:cNvPr id="98469" name="Line 11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1200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70" name="Line 11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2124" y="105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71" name="Oval 11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101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72" name="Oval 11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2039" y="1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473" name="Group 119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108"/>
                        <a:ext cx="1399" cy="188"/>
                        <a:chOff x="1669" y="1108"/>
                        <a:chExt cx="1399" cy="188"/>
                      </a:xfrm>
                    </p:grpSpPr>
                    <p:sp>
                      <p:nvSpPr>
                        <p:cNvPr id="98474" name="Line 11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296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75" name="Line 11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760" y="1153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76" name="Oval 11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1108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77" name="Oval 11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675" y="1142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478" name="Group 119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204"/>
                        <a:ext cx="1400" cy="188"/>
                        <a:chOff x="1378" y="1204"/>
                        <a:chExt cx="1400" cy="188"/>
                      </a:xfrm>
                    </p:grpSpPr>
                    <p:sp>
                      <p:nvSpPr>
                        <p:cNvPr id="98479" name="Line 119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39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80" name="Line 12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470" y="124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81" name="Oval 12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20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82" name="Oval 12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385" y="1238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483" name="Group 120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300"/>
                        <a:ext cx="1398" cy="188"/>
                        <a:chOff x="1088" y="1300"/>
                        <a:chExt cx="1398" cy="188"/>
                      </a:xfrm>
                    </p:grpSpPr>
                    <p:sp>
                      <p:nvSpPr>
                        <p:cNvPr id="98484" name="Line 120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48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85" name="Line 12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179" y="1345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86" name="Oval 12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300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87" name="Oval 12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095" y="1334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488" name="Group 120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396"/>
                        <a:ext cx="1399" cy="188"/>
                        <a:chOff x="796" y="1396"/>
                        <a:chExt cx="1399" cy="188"/>
                      </a:xfrm>
                    </p:grpSpPr>
                    <p:sp>
                      <p:nvSpPr>
                        <p:cNvPr id="98489" name="Line 12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90" name="Line 12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88" y="1441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91" name="Oval 12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39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92" name="Oval 12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803" y="143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98493" name="Group 1213"/>
                  <p:cNvGrpSpPr>
                    <a:grpSpLocks/>
                  </p:cNvGrpSpPr>
                  <p:nvPr/>
                </p:nvGrpSpPr>
                <p:grpSpPr bwMode="auto">
                  <a:xfrm>
                    <a:off x="2270" y="1584"/>
                    <a:ext cx="2634" cy="572"/>
                    <a:chOff x="2270" y="1584"/>
                    <a:chExt cx="2634" cy="572"/>
                  </a:xfrm>
                </p:grpSpPr>
                <p:grpSp>
                  <p:nvGrpSpPr>
                    <p:cNvPr id="98494" name="Group 12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968"/>
                      <a:ext cx="1398" cy="188"/>
                      <a:chOff x="2270" y="1968"/>
                      <a:chExt cx="1398" cy="188"/>
                    </a:xfrm>
                  </p:grpSpPr>
                  <p:sp>
                    <p:nvSpPr>
                      <p:cNvPr id="98495" name="Line 121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70" y="1968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496" name="Line 121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34" y="197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497" name="Oval 12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09" y="2068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498" name="Oval 1218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550" y="1998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499" name="Group 12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35" y="1872"/>
                      <a:ext cx="1397" cy="188"/>
                      <a:chOff x="2635" y="1872"/>
                      <a:chExt cx="1397" cy="188"/>
                    </a:xfrm>
                  </p:grpSpPr>
                  <p:sp>
                    <p:nvSpPr>
                      <p:cNvPr id="98500" name="Line 122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35" y="1872"/>
                        <a:ext cx="1159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01" name="Line 122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96" y="1874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02" name="Oval 12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71" y="1972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03" name="Oval 1223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915" y="190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504" name="Group 12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24" y="1776"/>
                      <a:ext cx="1398" cy="188"/>
                      <a:chOff x="2924" y="1776"/>
                      <a:chExt cx="1398" cy="188"/>
                    </a:xfrm>
                  </p:grpSpPr>
                  <p:sp>
                    <p:nvSpPr>
                      <p:cNvPr id="98505" name="Line 122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24" y="177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06" name="Line 122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088" y="1778"/>
                        <a:ext cx="144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07" name="Oval 12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63" y="1876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08" name="Oval 1228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205" y="1806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509" name="Group 12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16" y="1680"/>
                      <a:ext cx="1397" cy="188"/>
                      <a:chOff x="3216" y="1680"/>
                      <a:chExt cx="1397" cy="188"/>
                    </a:xfrm>
                  </p:grpSpPr>
                  <p:sp>
                    <p:nvSpPr>
                      <p:cNvPr id="98510" name="Line 123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216" y="1680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11" name="Line 123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79" y="1682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12" name="Oval 12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54" y="1780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13" name="Oval 1233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496" y="1710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514" name="Group 12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7" y="1584"/>
                      <a:ext cx="1397" cy="188"/>
                      <a:chOff x="3507" y="1584"/>
                      <a:chExt cx="1397" cy="188"/>
                    </a:xfrm>
                  </p:grpSpPr>
                  <p:sp>
                    <p:nvSpPr>
                      <p:cNvPr id="98515" name="Line 123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7" y="1584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16" name="Line 123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70" y="158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17" name="Oval 12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44" y="1684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18" name="Oval 1238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787" y="161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8519" name="Group 1239"/>
                  <p:cNvGrpSpPr>
                    <a:grpSpLocks/>
                  </p:cNvGrpSpPr>
                  <p:nvPr/>
                </p:nvGrpSpPr>
                <p:grpSpPr bwMode="auto">
                  <a:xfrm>
                    <a:off x="796" y="1632"/>
                    <a:ext cx="2636" cy="572"/>
                    <a:chOff x="796" y="1632"/>
                    <a:chExt cx="2636" cy="572"/>
                  </a:xfrm>
                </p:grpSpPr>
                <p:grpSp>
                  <p:nvGrpSpPr>
                    <p:cNvPr id="98520" name="Group 12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3" y="2016"/>
                      <a:ext cx="1399" cy="188"/>
                      <a:chOff x="2033" y="2016"/>
                      <a:chExt cx="1399" cy="188"/>
                    </a:xfrm>
                  </p:grpSpPr>
                  <p:sp>
                    <p:nvSpPr>
                      <p:cNvPr id="98521" name="Line 124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270" y="201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22" name="Line 124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125" y="2018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23" name="Oval 12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27" y="2116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24" name="Oval 1244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2039" y="2046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525" name="Group 12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69" y="1920"/>
                      <a:ext cx="1399" cy="188"/>
                      <a:chOff x="1669" y="1920"/>
                      <a:chExt cx="1399" cy="188"/>
                    </a:xfrm>
                  </p:grpSpPr>
                  <p:sp>
                    <p:nvSpPr>
                      <p:cNvPr id="98526" name="Line 124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908" y="1920"/>
                        <a:ext cx="116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27" name="Line 124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761" y="1922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28" name="Oval 12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3" y="2020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29" name="Oval 1249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675" y="1950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530" name="Group 12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78" y="1824"/>
                      <a:ext cx="1400" cy="188"/>
                      <a:chOff x="1378" y="1824"/>
                      <a:chExt cx="1400" cy="188"/>
                    </a:xfrm>
                  </p:grpSpPr>
                  <p:sp>
                    <p:nvSpPr>
                      <p:cNvPr id="98531" name="Line 125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616" y="1824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32" name="Line 125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1" y="182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33" name="Oval 12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73" y="1924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34" name="Oval 1254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385" y="185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535" name="Group 12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88" y="1728"/>
                      <a:ext cx="1398" cy="188"/>
                      <a:chOff x="1088" y="1728"/>
                      <a:chExt cx="1398" cy="188"/>
                    </a:xfrm>
                  </p:grpSpPr>
                  <p:sp>
                    <p:nvSpPr>
                      <p:cNvPr id="98536" name="Line 125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325" y="1728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37" name="Line 125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180" y="173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38" name="Oval 12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82" y="1828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39" name="Oval 1259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095" y="1758"/>
                        <a:ext cx="109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540" name="Group 12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1399" cy="188"/>
                      <a:chOff x="796" y="1632"/>
                      <a:chExt cx="1399" cy="188"/>
                    </a:xfrm>
                  </p:grpSpPr>
                  <p:sp>
                    <p:nvSpPr>
                      <p:cNvPr id="98541" name="Line 126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34" y="1632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42" name="Line 126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889" y="1634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43" name="Oval 12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91" y="1732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44" name="Oval 1264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803" y="166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98545" name="Rectangle 1265"/>
                <p:cNvSpPr>
                  <a:spLocks noChangeArrowheads="1"/>
                </p:cNvSpPr>
                <p:nvPr/>
              </p:nvSpPr>
              <p:spPr bwMode="auto">
                <a:xfrm>
                  <a:off x="2304" y="1096"/>
                  <a:ext cx="816" cy="56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98546" name="Group 1266"/>
            <p:cNvGrpSpPr>
              <a:grpSpLocks/>
            </p:cNvGrpSpPr>
            <p:nvPr/>
          </p:nvGrpSpPr>
          <p:grpSpPr bwMode="auto">
            <a:xfrm>
              <a:off x="3515" y="1616"/>
              <a:ext cx="879" cy="256"/>
              <a:chOff x="912" y="1632"/>
              <a:chExt cx="3648" cy="624"/>
            </a:xfrm>
          </p:grpSpPr>
          <p:grpSp>
            <p:nvGrpSpPr>
              <p:cNvPr id="98547" name="Group 1267"/>
              <p:cNvGrpSpPr>
                <a:grpSpLocks/>
              </p:cNvGrpSpPr>
              <p:nvPr/>
            </p:nvGrpSpPr>
            <p:grpSpPr bwMode="auto">
              <a:xfrm>
                <a:off x="912" y="1632"/>
                <a:ext cx="1632" cy="624"/>
                <a:chOff x="912" y="816"/>
                <a:chExt cx="1632" cy="624"/>
              </a:xfrm>
            </p:grpSpPr>
            <p:grpSp>
              <p:nvGrpSpPr>
                <p:cNvPr id="98548" name="Group 1268"/>
                <p:cNvGrpSpPr>
                  <a:grpSpLocks/>
                </p:cNvGrpSpPr>
                <p:nvPr/>
              </p:nvGrpSpPr>
              <p:grpSpPr bwMode="auto">
                <a:xfrm>
                  <a:off x="912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8549" name="Group 1269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8550" name="Group 127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8551" name="Oval 127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52" name="Oval 127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53" name="Oval 127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54" name="Oval 127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8555" name="Oval 12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56" name="Oval 12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557" name="Group 1277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8558" name="Oval 127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59" name="Oval 127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60" name="Oval 128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61" name="Oval 128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562" name="Group 1282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8563" name="Oval 12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64" name="Oval 12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8565" name="Group 12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8566" name="Oval 12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67" name="Oval 12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68" name="Oval 12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69" name="Oval 12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70" name="Oval 12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71" name="Oval 12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72" name="Oval 12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73" name="Oval 12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74" name="Oval 12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75" name="Oval 12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76" name="Oval 12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77" name="Oval 12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78" name="Oval 12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79" name="Oval 12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80" name="Oval 13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81" name="Oval 13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82" name="Oval 13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83" name="Oval 13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84" name="Oval 13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85" name="Oval 13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86" name="Oval 13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87" name="Oval 13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88" name="Oval 13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89" name="Oval 13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90" name="Oval 13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8591" name="Group 1311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8592" name="Oval 131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93" name="Oval 131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94" name="Oval 131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95" name="Oval 131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96" name="Oval 131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97" name="Oval 131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98" name="Oval 131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99" name="Oval 131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600" name="Group 1320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8601" name="Oval 132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02" name="Oval 132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03" name="Oval 132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04" name="Oval 132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05" name="Oval 132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06" name="Oval 132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07" name="Oval 132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08" name="Oval 132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09" name="Oval 132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610" name="Group 1330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8611" name="Freeform 1331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12" name="Freeform 1332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13" name="Freeform 1333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14" name="Freeform 1334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15" name="Oval 133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16" name="Oval 133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17" name="Oval 133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18" name="Oval 133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19" name="Oval 133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20" name="Oval 134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21" name="Oval 134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22" name="Oval 134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23" name="Oval 134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24" name="Oval 134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8625" name="Group 1345"/>
                <p:cNvGrpSpPr>
                  <a:grpSpLocks/>
                </p:cNvGrpSpPr>
                <p:nvPr/>
              </p:nvGrpSpPr>
              <p:grpSpPr bwMode="auto">
                <a:xfrm>
                  <a:off x="912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8626" name="Group 1346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8627" name="Group 13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8628" name="Oval 134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29" name="Oval 134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30" name="Oval 135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31" name="Oval 135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8632" name="Oval 13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33" name="Oval 13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634" name="Group 1354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8635" name="Oval 135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36" name="Oval 135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37" name="Oval 135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38" name="Oval 135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639" name="Group 1359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8640" name="Oval 13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41" name="Oval 13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8642" name="Group 13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8643" name="Oval 13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44" name="Oval 13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45" name="Oval 13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46" name="Oval 1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47" name="Oval 13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48" name="Oval 13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49" name="Oval 13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50" name="Oval 13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51" name="Oval 13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52" name="Oval 13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53" name="Oval 13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54" name="Oval 13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55" name="Oval 13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56" name="Oval 13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57" name="Oval 13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58" name="Oval 13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59" name="Oval 13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60" name="Oval 13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61" name="Oval 13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62" name="Oval 13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63" name="Oval 13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64" name="Oval 13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65" name="Oval 13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66" name="Oval 13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67" name="Oval 13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8668" name="Group 1388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8669" name="Oval 138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70" name="Oval 139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71" name="Oval 139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72" name="Oval 139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73" name="Oval 139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74" name="Oval 139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75" name="Oval 139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76" name="Oval 139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677" name="Group 1397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8678" name="Oval 139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79" name="Oval 139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80" name="Oval 140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81" name="Oval 140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82" name="Oval 140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83" name="Oval 140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84" name="Oval 140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85" name="Oval 140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86" name="Oval 140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687" name="Group 1407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8688" name="Freeform 1408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89" name="Freeform 1409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90" name="Freeform 1410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91" name="Freeform 1411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92" name="Oval 141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93" name="Oval 141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94" name="Oval 141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95" name="Oval 141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96" name="Oval 141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97" name="Oval 141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98" name="Oval 141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99" name="Oval 141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00" name="Oval 142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01" name="Oval 142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8702" name="Line 1422"/>
                <p:cNvSpPr>
                  <a:spLocks noChangeShapeType="1"/>
                </p:cNvSpPr>
                <p:nvPr/>
              </p:nvSpPr>
              <p:spPr bwMode="auto">
                <a:xfrm>
                  <a:off x="912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703" name="Group 1423"/>
              <p:cNvGrpSpPr>
                <a:grpSpLocks/>
              </p:cNvGrpSpPr>
              <p:nvPr/>
            </p:nvGrpSpPr>
            <p:grpSpPr bwMode="auto">
              <a:xfrm>
                <a:off x="2928" y="1632"/>
                <a:ext cx="1632" cy="624"/>
                <a:chOff x="2928" y="816"/>
                <a:chExt cx="1632" cy="624"/>
              </a:xfrm>
            </p:grpSpPr>
            <p:grpSp>
              <p:nvGrpSpPr>
                <p:cNvPr id="98704" name="Group 1424"/>
                <p:cNvGrpSpPr>
                  <a:grpSpLocks/>
                </p:cNvGrpSpPr>
                <p:nvPr/>
              </p:nvGrpSpPr>
              <p:grpSpPr bwMode="auto">
                <a:xfrm>
                  <a:off x="2928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8705" name="Group 1425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8706" name="Group 14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8707" name="Oval 14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08" name="Oval 142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09" name="Oval 14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10" name="Oval 143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8711" name="Oval 14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12" name="Oval 14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713" name="Group 1433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8714" name="Oval 143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15" name="Oval 143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16" name="Oval 143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17" name="Oval 143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718" name="Group 1438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8719" name="Oval 14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20" name="Oval 14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8721" name="Group 14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8722" name="Oval 14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23" name="Oval 14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24" name="Oval 14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25" name="Oval 14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26" name="Oval 14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27" name="Oval 14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28" name="Oval 14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29" name="Oval 1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30" name="Oval 14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31" name="Oval 14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32" name="Oval 14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33" name="Oval 14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34" name="Oval 14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35" name="Oval 14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36" name="Oval 14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37" name="Oval 14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38" name="Oval 14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39" name="Oval 14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40" name="Oval 14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41" name="Oval 14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42" name="Oval 14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43" name="Oval 14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44" name="Oval 14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45" name="Oval 14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46" name="Oval 14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8747" name="Group 1467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8748" name="Oval 146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49" name="Oval 146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50" name="Oval 147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51" name="Oval 147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52" name="Oval 147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53" name="Oval 147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54" name="Oval 147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55" name="Oval 147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756" name="Group 1476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8757" name="Oval 147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58" name="Oval 147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59" name="Oval 147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60" name="Oval 148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61" name="Oval 148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62" name="Oval 148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63" name="Oval 148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64" name="Oval 148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65" name="Oval 148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766" name="Group 1486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8767" name="Freeform 1487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68" name="Freeform 1488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69" name="Freeform 1489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70" name="Freeform 1490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71" name="Oval 149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72" name="Oval 149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73" name="Oval 149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74" name="Oval 149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75" name="Oval 149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76" name="Oval 149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77" name="Oval 149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78" name="Oval 149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79" name="Oval 149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80" name="Oval 150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8781" name="Group 1501"/>
                <p:cNvGrpSpPr>
                  <a:grpSpLocks/>
                </p:cNvGrpSpPr>
                <p:nvPr/>
              </p:nvGrpSpPr>
              <p:grpSpPr bwMode="auto">
                <a:xfrm>
                  <a:off x="2928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8782" name="Group 1502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8783" name="Group 15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8784" name="Oval 15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85" name="Oval 15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86" name="Oval 15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87" name="Oval 15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8788" name="Oval 15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89" name="Oval 15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790" name="Group 1510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8791" name="Oval 151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92" name="Oval 151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93" name="Oval 151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94" name="Oval 151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795" name="Group 1515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8796" name="Oval 15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97" name="Oval 15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8798" name="Group 15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8799" name="Oval 15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00" name="Oval 15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01" name="Oval 15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02" name="Oval 15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03" name="Oval 15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04" name="Oval 15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05" name="Oval 15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06" name="Oval 15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07" name="Oval 15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08" name="Oval 15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09" name="Oval 15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10" name="Oval 15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11" name="Oval 15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12" name="Oval 15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13" name="Oval 15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14" name="Oval 15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15" name="Oval 15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16" name="Oval 15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17" name="Oval 15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18" name="Oval 15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19" name="Oval 15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20" name="Oval 15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21" name="Oval 15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22" name="Oval 15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23" name="Oval 15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8824" name="Group 1544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8825" name="Oval 154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26" name="Oval 154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27" name="Oval 154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28" name="Oval 154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29" name="Oval 154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30" name="Oval 155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31" name="Oval 155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32" name="Oval 155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833" name="Group 1553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8834" name="Oval 155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35" name="Oval 155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36" name="Oval 155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37" name="Oval 155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38" name="Oval 155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39" name="Oval 155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40" name="Oval 156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41" name="Oval 156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42" name="Oval 156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843" name="Group 1563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8844" name="Freeform 1564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45" name="Freeform 1565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46" name="Freeform 1566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47" name="Freeform 1567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48" name="Oval 156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49" name="Oval 156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50" name="Oval 157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51" name="Oval 157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52" name="Oval 157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53" name="Oval 157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54" name="Oval 157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55" name="Oval 157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56" name="Oval 157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57" name="Oval 157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8858" name="Line 1578"/>
                <p:cNvSpPr>
                  <a:spLocks noChangeShapeType="1"/>
                </p:cNvSpPr>
                <p:nvPr/>
              </p:nvSpPr>
              <p:spPr bwMode="auto">
                <a:xfrm>
                  <a:off x="4560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859" name="Group 1579"/>
              <p:cNvGrpSpPr>
                <a:grpSpLocks/>
              </p:cNvGrpSpPr>
              <p:nvPr/>
            </p:nvGrpSpPr>
            <p:grpSpPr bwMode="auto">
              <a:xfrm>
                <a:off x="1372" y="1792"/>
                <a:ext cx="2660" cy="288"/>
                <a:chOff x="1372" y="976"/>
                <a:chExt cx="2660" cy="288"/>
              </a:xfrm>
            </p:grpSpPr>
            <p:grpSp>
              <p:nvGrpSpPr>
                <p:cNvPr id="98860" name="Group 1580"/>
                <p:cNvGrpSpPr>
                  <a:grpSpLocks/>
                </p:cNvGrpSpPr>
                <p:nvPr/>
              </p:nvGrpSpPr>
              <p:grpSpPr bwMode="auto">
                <a:xfrm>
                  <a:off x="1372" y="976"/>
                  <a:ext cx="2660" cy="288"/>
                  <a:chOff x="796" y="964"/>
                  <a:chExt cx="4108" cy="1240"/>
                </a:xfrm>
              </p:grpSpPr>
              <p:grpSp>
                <p:nvGrpSpPr>
                  <p:cNvPr id="98861" name="Group 1581"/>
                  <p:cNvGrpSpPr>
                    <a:grpSpLocks/>
                  </p:cNvGrpSpPr>
                  <p:nvPr/>
                </p:nvGrpSpPr>
                <p:grpSpPr bwMode="auto">
                  <a:xfrm>
                    <a:off x="796" y="964"/>
                    <a:ext cx="4108" cy="620"/>
                    <a:chOff x="796" y="964"/>
                    <a:chExt cx="4108" cy="620"/>
                  </a:xfrm>
                </p:grpSpPr>
                <p:grpSp>
                  <p:nvGrpSpPr>
                    <p:cNvPr id="98862" name="Group 158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964"/>
                      <a:ext cx="2634" cy="572"/>
                      <a:chOff x="2270" y="964"/>
                      <a:chExt cx="2634" cy="572"/>
                    </a:xfrm>
                  </p:grpSpPr>
                  <p:grpSp>
                    <p:nvGrpSpPr>
                      <p:cNvPr id="98863" name="Group 15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1398" cy="188"/>
                        <a:chOff x="2270" y="964"/>
                        <a:chExt cx="1398" cy="188"/>
                      </a:xfrm>
                    </p:grpSpPr>
                    <p:sp>
                      <p:nvSpPr>
                        <p:cNvPr id="98864" name="Line 15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15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65" name="Line 15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33" y="100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66" name="Oval 15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96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67" name="Oval 15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550" y="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868" name="Group 158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060"/>
                        <a:ext cx="1397" cy="188"/>
                        <a:chOff x="2635" y="1060"/>
                        <a:chExt cx="1397" cy="188"/>
                      </a:xfrm>
                    </p:grpSpPr>
                    <p:sp>
                      <p:nvSpPr>
                        <p:cNvPr id="98869" name="Line 15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248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70" name="Line 15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795" y="1105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71" name="Oval 15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06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72" name="Oval 15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915" y="109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873" name="Group 159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156"/>
                        <a:ext cx="1398" cy="188"/>
                        <a:chOff x="2924" y="1156"/>
                        <a:chExt cx="1398" cy="188"/>
                      </a:xfrm>
                    </p:grpSpPr>
                    <p:sp>
                      <p:nvSpPr>
                        <p:cNvPr id="98874" name="Line 15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34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75" name="Line 15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087" y="1201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76" name="Oval 15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15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77" name="Oval 15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205" y="119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878" name="Group 159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252"/>
                        <a:ext cx="1397" cy="188"/>
                        <a:chOff x="3216" y="1252"/>
                        <a:chExt cx="1397" cy="188"/>
                      </a:xfrm>
                    </p:grpSpPr>
                    <p:sp>
                      <p:nvSpPr>
                        <p:cNvPr id="98879" name="Line 159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44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80" name="Line 16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78" y="129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81" name="Oval 16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25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82" name="Oval 16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496" y="128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883" name="Group 160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348"/>
                        <a:ext cx="1397" cy="188"/>
                        <a:chOff x="3507" y="1348"/>
                        <a:chExt cx="1397" cy="188"/>
                      </a:xfrm>
                    </p:grpSpPr>
                    <p:sp>
                      <p:nvSpPr>
                        <p:cNvPr id="98884" name="Line 160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36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85" name="Line 16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669" y="1393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86" name="Oval 16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34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87" name="Oval 16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787" y="138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98888" name="Group 16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012"/>
                      <a:ext cx="2636" cy="572"/>
                      <a:chOff x="796" y="1012"/>
                      <a:chExt cx="2636" cy="572"/>
                    </a:xfrm>
                  </p:grpSpPr>
                  <p:grpSp>
                    <p:nvGrpSpPr>
                      <p:cNvPr id="98889" name="Group 160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1012"/>
                        <a:ext cx="1399" cy="188"/>
                        <a:chOff x="2033" y="1012"/>
                        <a:chExt cx="1399" cy="188"/>
                      </a:xfrm>
                    </p:grpSpPr>
                    <p:sp>
                      <p:nvSpPr>
                        <p:cNvPr id="98890" name="Line 16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1200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91" name="Line 16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2124" y="105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92" name="Oval 16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101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93" name="Oval 16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2039" y="1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894" name="Group 16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108"/>
                        <a:ext cx="1399" cy="188"/>
                        <a:chOff x="1669" y="1108"/>
                        <a:chExt cx="1399" cy="188"/>
                      </a:xfrm>
                    </p:grpSpPr>
                    <p:sp>
                      <p:nvSpPr>
                        <p:cNvPr id="98895" name="Line 16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296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96" name="Line 16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760" y="1153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97" name="Oval 16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1108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98" name="Oval 16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675" y="1142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899" name="Group 161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204"/>
                        <a:ext cx="1400" cy="188"/>
                        <a:chOff x="1378" y="1204"/>
                        <a:chExt cx="1400" cy="188"/>
                      </a:xfrm>
                    </p:grpSpPr>
                    <p:sp>
                      <p:nvSpPr>
                        <p:cNvPr id="98900" name="Line 162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39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901" name="Line 16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470" y="124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902" name="Oval 16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20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903" name="Oval 16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385" y="1238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904" name="Group 16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300"/>
                        <a:ext cx="1398" cy="188"/>
                        <a:chOff x="1088" y="1300"/>
                        <a:chExt cx="1398" cy="188"/>
                      </a:xfrm>
                    </p:grpSpPr>
                    <p:sp>
                      <p:nvSpPr>
                        <p:cNvPr id="98905" name="Line 16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48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906" name="Line 16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179" y="1345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907" name="Oval 16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300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908" name="Oval 16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095" y="1334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909" name="Group 162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396"/>
                        <a:ext cx="1399" cy="188"/>
                        <a:chOff x="796" y="1396"/>
                        <a:chExt cx="1399" cy="188"/>
                      </a:xfrm>
                    </p:grpSpPr>
                    <p:sp>
                      <p:nvSpPr>
                        <p:cNvPr id="98910" name="Line 163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911" name="Line 16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88" y="1441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912" name="Oval 16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39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913" name="Oval 16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803" y="143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98914" name="Group 1634"/>
                  <p:cNvGrpSpPr>
                    <a:grpSpLocks/>
                  </p:cNvGrpSpPr>
                  <p:nvPr/>
                </p:nvGrpSpPr>
                <p:grpSpPr bwMode="auto">
                  <a:xfrm>
                    <a:off x="2270" y="1584"/>
                    <a:ext cx="2634" cy="572"/>
                    <a:chOff x="2270" y="1584"/>
                    <a:chExt cx="2634" cy="572"/>
                  </a:xfrm>
                </p:grpSpPr>
                <p:grpSp>
                  <p:nvGrpSpPr>
                    <p:cNvPr id="98915" name="Group 16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968"/>
                      <a:ext cx="1398" cy="188"/>
                      <a:chOff x="2270" y="1968"/>
                      <a:chExt cx="1398" cy="188"/>
                    </a:xfrm>
                  </p:grpSpPr>
                  <p:sp>
                    <p:nvSpPr>
                      <p:cNvPr id="98916" name="Line 163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70" y="1968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17" name="Line 163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34" y="197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18" name="Oval 16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09" y="2068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19" name="Oval 1639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550" y="1998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920" name="Group 16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35" y="1872"/>
                      <a:ext cx="1397" cy="188"/>
                      <a:chOff x="2635" y="1872"/>
                      <a:chExt cx="1397" cy="188"/>
                    </a:xfrm>
                  </p:grpSpPr>
                  <p:sp>
                    <p:nvSpPr>
                      <p:cNvPr id="98921" name="Line 16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35" y="1872"/>
                        <a:ext cx="1159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22" name="Line 164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96" y="1874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23" name="Oval 16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71" y="1972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24" name="Oval 1644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915" y="190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925" name="Group 16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24" y="1776"/>
                      <a:ext cx="1398" cy="188"/>
                      <a:chOff x="2924" y="1776"/>
                      <a:chExt cx="1398" cy="188"/>
                    </a:xfrm>
                  </p:grpSpPr>
                  <p:sp>
                    <p:nvSpPr>
                      <p:cNvPr id="98926" name="Line 164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24" y="177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27" name="Line 164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088" y="1778"/>
                        <a:ext cx="144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28" name="Oval 16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63" y="1876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29" name="Oval 1649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205" y="1806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930" name="Group 16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16" y="1680"/>
                      <a:ext cx="1397" cy="188"/>
                      <a:chOff x="3216" y="1680"/>
                      <a:chExt cx="1397" cy="188"/>
                    </a:xfrm>
                  </p:grpSpPr>
                  <p:sp>
                    <p:nvSpPr>
                      <p:cNvPr id="98931" name="Line 165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216" y="1680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32" name="Line 165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79" y="1682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33" name="Oval 16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54" y="1780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34" name="Oval 1654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496" y="1710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935" name="Group 16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7" y="1584"/>
                      <a:ext cx="1397" cy="188"/>
                      <a:chOff x="3507" y="1584"/>
                      <a:chExt cx="1397" cy="188"/>
                    </a:xfrm>
                  </p:grpSpPr>
                  <p:sp>
                    <p:nvSpPr>
                      <p:cNvPr id="98936" name="Line 165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7" y="1584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37" name="Line 165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70" y="158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38" name="Oval 16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44" y="1684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39" name="Oval 1659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787" y="161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8940" name="Group 1660"/>
                  <p:cNvGrpSpPr>
                    <a:grpSpLocks/>
                  </p:cNvGrpSpPr>
                  <p:nvPr/>
                </p:nvGrpSpPr>
                <p:grpSpPr bwMode="auto">
                  <a:xfrm>
                    <a:off x="796" y="1632"/>
                    <a:ext cx="2636" cy="572"/>
                    <a:chOff x="796" y="1632"/>
                    <a:chExt cx="2636" cy="572"/>
                  </a:xfrm>
                </p:grpSpPr>
                <p:grpSp>
                  <p:nvGrpSpPr>
                    <p:cNvPr id="98941" name="Group 16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3" y="2016"/>
                      <a:ext cx="1399" cy="188"/>
                      <a:chOff x="2033" y="2016"/>
                      <a:chExt cx="1399" cy="188"/>
                    </a:xfrm>
                  </p:grpSpPr>
                  <p:sp>
                    <p:nvSpPr>
                      <p:cNvPr id="98942" name="Line 166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270" y="201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43" name="Line 166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125" y="2018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44" name="Oval 16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27" y="2116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45" name="Oval 1665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2039" y="2046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946" name="Group 16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69" y="1920"/>
                      <a:ext cx="1399" cy="188"/>
                      <a:chOff x="1669" y="1920"/>
                      <a:chExt cx="1399" cy="188"/>
                    </a:xfrm>
                  </p:grpSpPr>
                  <p:sp>
                    <p:nvSpPr>
                      <p:cNvPr id="98947" name="Line 166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908" y="1920"/>
                        <a:ext cx="116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48" name="Line 166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761" y="1922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49" name="Oval 16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3" y="2020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50" name="Oval 1670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675" y="1950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951" name="Group 16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78" y="1824"/>
                      <a:ext cx="1400" cy="188"/>
                      <a:chOff x="1378" y="1824"/>
                      <a:chExt cx="1400" cy="188"/>
                    </a:xfrm>
                  </p:grpSpPr>
                  <p:sp>
                    <p:nvSpPr>
                      <p:cNvPr id="98952" name="Line 167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616" y="1824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53" name="Line 16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1" y="182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54" name="Oval 16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73" y="1924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55" name="Oval 1675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385" y="185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956" name="Group 16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88" y="1728"/>
                      <a:ext cx="1398" cy="188"/>
                      <a:chOff x="1088" y="1728"/>
                      <a:chExt cx="1398" cy="188"/>
                    </a:xfrm>
                  </p:grpSpPr>
                  <p:sp>
                    <p:nvSpPr>
                      <p:cNvPr id="98957" name="Line 167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325" y="1728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58" name="Line 16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180" y="173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59" name="Oval 16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82" y="1828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60" name="Oval 1680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095" y="1758"/>
                        <a:ext cx="109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961" name="Group 16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1399" cy="188"/>
                      <a:chOff x="796" y="1632"/>
                      <a:chExt cx="1399" cy="188"/>
                    </a:xfrm>
                  </p:grpSpPr>
                  <p:sp>
                    <p:nvSpPr>
                      <p:cNvPr id="98962" name="Line 16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34" y="1632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63" name="Line 16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889" y="1634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64" name="Oval 16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91" y="1732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65" name="Oval 1685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803" y="166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98966" name="Rectangle 1686"/>
                <p:cNvSpPr>
                  <a:spLocks noChangeArrowheads="1"/>
                </p:cNvSpPr>
                <p:nvPr/>
              </p:nvSpPr>
              <p:spPr bwMode="auto">
                <a:xfrm>
                  <a:off x="2304" y="1096"/>
                  <a:ext cx="816" cy="56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98967" name="Group 1687"/>
          <p:cNvGrpSpPr>
            <a:grpSpLocks/>
          </p:cNvGrpSpPr>
          <p:nvPr/>
        </p:nvGrpSpPr>
        <p:grpSpPr bwMode="auto">
          <a:xfrm>
            <a:off x="684213" y="2074863"/>
            <a:ext cx="1439862" cy="228600"/>
            <a:chOff x="385" y="890"/>
            <a:chExt cx="907" cy="144"/>
          </a:xfrm>
        </p:grpSpPr>
        <p:grpSp>
          <p:nvGrpSpPr>
            <p:cNvPr id="98968" name="Group 1688"/>
            <p:cNvGrpSpPr>
              <a:grpSpLocks/>
            </p:cNvGrpSpPr>
            <p:nvPr/>
          </p:nvGrpSpPr>
          <p:grpSpPr bwMode="auto">
            <a:xfrm rot="5400000" flipH="1">
              <a:off x="759" y="698"/>
              <a:ext cx="144" cy="528"/>
              <a:chOff x="816" y="1200"/>
              <a:chExt cx="240" cy="528"/>
            </a:xfrm>
          </p:grpSpPr>
          <p:grpSp>
            <p:nvGrpSpPr>
              <p:cNvPr id="98969" name="Group 1689"/>
              <p:cNvGrpSpPr>
                <a:grpSpLocks/>
              </p:cNvGrpSpPr>
              <p:nvPr/>
            </p:nvGrpSpPr>
            <p:grpSpPr bwMode="auto">
              <a:xfrm>
                <a:off x="816" y="1200"/>
                <a:ext cx="240" cy="288"/>
                <a:chOff x="1152" y="2400"/>
                <a:chExt cx="240" cy="288"/>
              </a:xfrm>
            </p:grpSpPr>
            <p:sp>
              <p:nvSpPr>
                <p:cNvPr id="98970" name="Oval 1690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71" name="Oval 1691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72" name="Oval 1692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73" name="Oval 1693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74" name="Oval 1694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8975" name="Group 1695"/>
              <p:cNvGrpSpPr>
                <a:grpSpLocks/>
              </p:cNvGrpSpPr>
              <p:nvPr/>
            </p:nvGrpSpPr>
            <p:grpSpPr bwMode="auto">
              <a:xfrm>
                <a:off x="816" y="1440"/>
                <a:ext cx="240" cy="288"/>
                <a:chOff x="1152" y="2400"/>
                <a:chExt cx="240" cy="288"/>
              </a:xfrm>
            </p:grpSpPr>
            <p:sp>
              <p:nvSpPr>
                <p:cNvPr id="98976" name="Oval 1696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77" name="Oval 1697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78" name="Oval 1698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79" name="Oval 1699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80" name="Oval 1700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8981" name="Line 1701"/>
            <p:cNvSpPr>
              <a:spLocks noChangeShapeType="1"/>
            </p:cNvSpPr>
            <p:nvPr/>
          </p:nvSpPr>
          <p:spPr bwMode="auto">
            <a:xfrm flipV="1">
              <a:off x="1066" y="961"/>
              <a:ext cx="22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982" name="Line 1702"/>
            <p:cNvSpPr>
              <a:spLocks noChangeShapeType="1"/>
            </p:cNvSpPr>
            <p:nvPr/>
          </p:nvSpPr>
          <p:spPr bwMode="auto">
            <a:xfrm flipV="1">
              <a:off x="385" y="961"/>
              <a:ext cx="22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8983" name="Group 1703"/>
          <p:cNvGrpSpPr>
            <a:grpSpLocks/>
          </p:cNvGrpSpPr>
          <p:nvPr/>
        </p:nvGrpSpPr>
        <p:grpSpPr bwMode="auto">
          <a:xfrm>
            <a:off x="611188" y="4640263"/>
            <a:ext cx="1439862" cy="228600"/>
            <a:chOff x="385" y="890"/>
            <a:chExt cx="907" cy="144"/>
          </a:xfrm>
        </p:grpSpPr>
        <p:grpSp>
          <p:nvGrpSpPr>
            <p:cNvPr id="98984" name="Group 1704"/>
            <p:cNvGrpSpPr>
              <a:grpSpLocks/>
            </p:cNvGrpSpPr>
            <p:nvPr/>
          </p:nvGrpSpPr>
          <p:grpSpPr bwMode="auto">
            <a:xfrm rot="5400000" flipH="1">
              <a:off x="759" y="698"/>
              <a:ext cx="144" cy="528"/>
              <a:chOff x="816" y="1200"/>
              <a:chExt cx="240" cy="528"/>
            </a:xfrm>
          </p:grpSpPr>
          <p:grpSp>
            <p:nvGrpSpPr>
              <p:cNvPr id="98985" name="Group 1705"/>
              <p:cNvGrpSpPr>
                <a:grpSpLocks/>
              </p:cNvGrpSpPr>
              <p:nvPr/>
            </p:nvGrpSpPr>
            <p:grpSpPr bwMode="auto">
              <a:xfrm>
                <a:off x="816" y="1200"/>
                <a:ext cx="240" cy="288"/>
                <a:chOff x="1152" y="2400"/>
                <a:chExt cx="240" cy="288"/>
              </a:xfrm>
            </p:grpSpPr>
            <p:sp>
              <p:nvSpPr>
                <p:cNvPr id="98986" name="Oval 1706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87" name="Oval 1707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88" name="Oval 1708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89" name="Oval 1709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90" name="Oval 1710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8991" name="Group 1711"/>
              <p:cNvGrpSpPr>
                <a:grpSpLocks/>
              </p:cNvGrpSpPr>
              <p:nvPr/>
            </p:nvGrpSpPr>
            <p:grpSpPr bwMode="auto">
              <a:xfrm>
                <a:off x="816" y="1440"/>
                <a:ext cx="240" cy="288"/>
                <a:chOff x="1152" y="2400"/>
                <a:chExt cx="240" cy="288"/>
              </a:xfrm>
            </p:grpSpPr>
            <p:sp>
              <p:nvSpPr>
                <p:cNvPr id="98992" name="Oval 1712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93" name="Oval 1713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94" name="Oval 1714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95" name="Oval 1715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96" name="Oval 1716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8997" name="Line 1717"/>
            <p:cNvSpPr>
              <a:spLocks noChangeShapeType="1"/>
            </p:cNvSpPr>
            <p:nvPr/>
          </p:nvSpPr>
          <p:spPr bwMode="auto">
            <a:xfrm flipV="1">
              <a:off x="1066" y="961"/>
              <a:ext cx="22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998" name="Line 1718"/>
            <p:cNvSpPr>
              <a:spLocks noChangeShapeType="1"/>
            </p:cNvSpPr>
            <p:nvPr/>
          </p:nvSpPr>
          <p:spPr bwMode="auto">
            <a:xfrm flipV="1">
              <a:off x="385" y="961"/>
              <a:ext cx="22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8999" name="Group 1719"/>
          <p:cNvGrpSpPr>
            <a:grpSpLocks/>
          </p:cNvGrpSpPr>
          <p:nvPr/>
        </p:nvGrpSpPr>
        <p:grpSpPr bwMode="auto">
          <a:xfrm>
            <a:off x="2139950" y="2159000"/>
            <a:ext cx="5527675" cy="431800"/>
            <a:chOff x="912" y="1616"/>
            <a:chExt cx="3482" cy="272"/>
          </a:xfrm>
        </p:grpSpPr>
        <p:grpSp>
          <p:nvGrpSpPr>
            <p:cNvPr id="99000" name="Group 1720"/>
            <p:cNvGrpSpPr>
              <a:grpSpLocks/>
            </p:cNvGrpSpPr>
            <p:nvPr/>
          </p:nvGrpSpPr>
          <p:grpSpPr bwMode="auto">
            <a:xfrm>
              <a:off x="912" y="1632"/>
              <a:ext cx="879" cy="256"/>
              <a:chOff x="912" y="1632"/>
              <a:chExt cx="3648" cy="624"/>
            </a:xfrm>
          </p:grpSpPr>
          <p:grpSp>
            <p:nvGrpSpPr>
              <p:cNvPr id="99001" name="Group 1721"/>
              <p:cNvGrpSpPr>
                <a:grpSpLocks/>
              </p:cNvGrpSpPr>
              <p:nvPr/>
            </p:nvGrpSpPr>
            <p:grpSpPr bwMode="auto">
              <a:xfrm>
                <a:off x="912" y="1632"/>
                <a:ext cx="1632" cy="624"/>
                <a:chOff x="912" y="816"/>
                <a:chExt cx="1632" cy="624"/>
              </a:xfrm>
            </p:grpSpPr>
            <p:grpSp>
              <p:nvGrpSpPr>
                <p:cNvPr id="99002" name="Group 1722"/>
                <p:cNvGrpSpPr>
                  <a:grpSpLocks/>
                </p:cNvGrpSpPr>
                <p:nvPr/>
              </p:nvGrpSpPr>
              <p:grpSpPr bwMode="auto">
                <a:xfrm>
                  <a:off x="912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9003" name="Group 1723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9004" name="Group 17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9005" name="Oval 17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06" name="Oval 17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07" name="Oval 17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08" name="Oval 172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9009" name="Oval 17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10" name="Oval 17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011" name="Group 1731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9012" name="Oval 173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13" name="Oval 173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14" name="Oval 173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15" name="Oval 173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016" name="Group 1736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9017" name="Oval 17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18" name="Oval 17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9019" name="Group 173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9020" name="Oval 17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21" name="Oval 17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22" name="Oval 17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23" name="Oval 17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24" name="Oval 17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25" name="Oval 17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26" name="Oval 17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27" name="Oval 17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28" name="Oval 17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29" name="Oval 17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30" name="Oval 17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31" name="Oval 17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32" name="Oval 17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33" name="Oval 17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34" name="Oval 17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35" name="Oval 17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36" name="Oval 17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37" name="Oval 17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38" name="Oval 17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39" name="Oval 17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40" name="Oval 17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41" name="Oval 17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42" name="Oval 17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43" name="Oval 17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44" name="Oval 17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045" name="Group 1765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9046" name="Oval 176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47" name="Oval 176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48" name="Oval 176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49" name="Oval 176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50" name="Oval 177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51" name="Oval 177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52" name="Oval 177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53" name="Oval 177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054" name="Group 1774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9055" name="Oval 177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56" name="Oval 177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57" name="Oval 177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58" name="Oval 177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59" name="Oval 177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60" name="Oval 178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61" name="Oval 178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62" name="Oval 178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63" name="Oval 178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064" name="Group 1784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9065" name="Freeform 1785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66" name="Freeform 1786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67" name="Freeform 1787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68" name="Freeform 1788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69" name="Oval 178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70" name="Oval 179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71" name="Oval 179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72" name="Oval 179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73" name="Oval 179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74" name="Oval 179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75" name="Oval 179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76" name="Oval 179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77" name="Oval 179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78" name="Oval 179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9079" name="Group 1799"/>
                <p:cNvGrpSpPr>
                  <a:grpSpLocks/>
                </p:cNvGrpSpPr>
                <p:nvPr/>
              </p:nvGrpSpPr>
              <p:grpSpPr bwMode="auto">
                <a:xfrm>
                  <a:off x="912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9080" name="Group 1800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9081" name="Group 180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9082" name="Oval 18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83" name="Oval 18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84" name="Oval 18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85" name="Oval 18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9086" name="Oval 18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87" name="Oval 18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088" name="Group 1808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9089" name="Oval 180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90" name="Oval 181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91" name="Oval 181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92" name="Oval 181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093" name="Group 1813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9094" name="Oval 18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95" name="Oval 18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9096" name="Group 18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9097" name="Oval 18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98" name="Oval 18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99" name="Oval 18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00" name="Oval 18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01" name="Oval 18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02" name="Oval 18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03" name="Oval 18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04" name="Oval 18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05" name="Oval 18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06" name="Oval 18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07" name="Oval 18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08" name="Oval 18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09" name="Oval 18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10" name="Oval 18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11" name="Oval 18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12" name="Oval 18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13" name="Oval 18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14" name="Oval 18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15" name="Oval 18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16" name="Oval 18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17" name="Oval 18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18" name="Oval 18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19" name="Oval 18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20" name="Oval 18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21" name="Oval 18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122" name="Group 1842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9123" name="Oval 184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24" name="Oval 184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25" name="Oval 184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26" name="Oval 184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27" name="Oval 184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28" name="Oval 184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29" name="Oval 184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30" name="Oval 185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131" name="Group 1851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9132" name="Oval 185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33" name="Oval 185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34" name="Oval 185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35" name="Oval 185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36" name="Oval 185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37" name="Oval 185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38" name="Oval 185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39" name="Oval 185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40" name="Oval 186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141" name="Group 1861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9142" name="Freeform 1862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43" name="Freeform 1863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44" name="Freeform 1864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45" name="Freeform 1865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46" name="Oval 186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47" name="Oval 186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48" name="Oval 186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49" name="Oval 186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50" name="Oval 187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51" name="Oval 187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52" name="Oval 187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53" name="Oval 187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54" name="Oval 187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55" name="Oval 187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9156" name="Line 1876"/>
                <p:cNvSpPr>
                  <a:spLocks noChangeShapeType="1"/>
                </p:cNvSpPr>
                <p:nvPr/>
              </p:nvSpPr>
              <p:spPr bwMode="auto">
                <a:xfrm>
                  <a:off x="912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9157" name="Group 1877"/>
              <p:cNvGrpSpPr>
                <a:grpSpLocks/>
              </p:cNvGrpSpPr>
              <p:nvPr/>
            </p:nvGrpSpPr>
            <p:grpSpPr bwMode="auto">
              <a:xfrm>
                <a:off x="2928" y="1632"/>
                <a:ext cx="1632" cy="624"/>
                <a:chOff x="2928" y="816"/>
                <a:chExt cx="1632" cy="624"/>
              </a:xfrm>
            </p:grpSpPr>
            <p:grpSp>
              <p:nvGrpSpPr>
                <p:cNvPr id="99158" name="Group 1878"/>
                <p:cNvGrpSpPr>
                  <a:grpSpLocks/>
                </p:cNvGrpSpPr>
                <p:nvPr/>
              </p:nvGrpSpPr>
              <p:grpSpPr bwMode="auto">
                <a:xfrm>
                  <a:off x="2928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9159" name="Group 1879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9160" name="Group 18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9161" name="Oval 18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62" name="Oval 18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63" name="Oval 18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64" name="Oval 18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9165" name="Oval 18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66" name="Oval 18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167" name="Group 1887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9168" name="Oval 188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69" name="Oval 188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70" name="Oval 189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71" name="Oval 189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172" name="Group 1892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9173" name="Oval 18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74" name="Oval 18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9175" name="Group 189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9176" name="Oval 18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77" name="Oval 18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78" name="Oval 18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79" name="Oval 18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80" name="Oval 19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81" name="Oval 19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82" name="Oval 19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83" name="Oval 19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84" name="Oval 19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85" name="Oval 19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86" name="Oval 19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87" name="Oval 19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88" name="Oval 19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89" name="Oval 19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90" name="Oval 19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91" name="Oval 19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92" name="Oval 19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93" name="Oval 19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94" name="Oval 19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95" name="Oval 19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96" name="Oval 19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97" name="Oval 19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98" name="Oval 19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99" name="Oval 19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00" name="Oval 19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201" name="Group 1921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9202" name="Oval 192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03" name="Oval 192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04" name="Oval 192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05" name="Oval 192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06" name="Oval 192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07" name="Oval 192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08" name="Oval 192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09" name="Oval 192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210" name="Group 1930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9211" name="Oval 193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12" name="Oval 193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13" name="Oval 193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14" name="Oval 193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15" name="Oval 193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16" name="Oval 193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17" name="Oval 193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18" name="Oval 193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19" name="Oval 193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220" name="Group 1940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9221" name="Freeform 1941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22" name="Freeform 1942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23" name="Freeform 1943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24" name="Freeform 1944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25" name="Oval 194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26" name="Oval 194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27" name="Oval 194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28" name="Oval 194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29" name="Oval 194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30" name="Oval 195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31" name="Oval 195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32" name="Oval 195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33" name="Oval 195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34" name="Oval 195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9235" name="Group 1955"/>
                <p:cNvGrpSpPr>
                  <a:grpSpLocks/>
                </p:cNvGrpSpPr>
                <p:nvPr/>
              </p:nvGrpSpPr>
              <p:grpSpPr bwMode="auto">
                <a:xfrm>
                  <a:off x="2928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9236" name="Group 1956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9237" name="Group 19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9238" name="Oval 195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39" name="Oval 195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40" name="Oval 19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41" name="Oval 19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9242" name="Oval 19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43" name="Oval 19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244" name="Group 1964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9245" name="Oval 196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46" name="Oval 196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47" name="Oval 196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48" name="Oval 196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249" name="Group 1969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9250" name="Oval 19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51" name="Oval 19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9252" name="Group 19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9253" name="Oval 19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54" name="Oval 19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55" name="Oval 19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56" name="Oval 19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57" name="Oval 19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58" name="Oval 19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59" name="Oval 19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60" name="Oval 19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61" name="Oval 19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62" name="Oval 19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63" name="Oval 19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64" name="Oval 19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65" name="Oval 19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66" name="Oval 19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67" name="Oval 19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68" name="Oval 19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69" name="Oval 19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70" name="Oval 19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71" name="Oval 19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72" name="Oval 19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73" name="Oval 19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74" name="Oval 19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75" name="Oval 19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76" name="Oval 19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77" name="Oval 19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278" name="Group 1998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9279" name="Oval 199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80" name="Oval 200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81" name="Oval 200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82" name="Oval 200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83" name="Oval 200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84" name="Oval 200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85" name="Oval 200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86" name="Oval 200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287" name="Group 2007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9288" name="Oval 200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89" name="Oval 200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90" name="Oval 201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91" name="Oval 201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92" name="Oval 201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93" name="Oval 201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94" name="Oval 201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95" name="Oval 201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96" name="Oval 201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297" name="Group 2017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9298" name="Freeform 2018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99" name="Freeform 2019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00" name="Freeform 2020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01" name="Freeform 2021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02" name="Oval 202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03" name="Oval 202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04" name="Oval 202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05" name="Oval 202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06" name="Oval 202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07" name="Oval 202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08" name="Oval 202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09" name="Oval 202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10" name="Oval 203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11" name="Oval 203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9312" name="Line 2032"/>
                <p:cNvSpPr>
                  <a:spLocks noChangeShapeType="1"/>
                </p:cNvSpPr>
                <p:nvPr/>
              </p:nvSpPr>
              <p:spPr bwMode="auto">
                <a:xfrm>
                  <a:off x="4560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9313" name="Group 2033"/>
              <p:cNvGrpSpPr>
                <a:grpSpLocks/>
              </p:cNvGrpSpPr>
              <p:nvPr/>
            </p:nvGrpSpPr>
            <p:grpSpPr bwMode="auto">
              <a:xfrm>
                <a:off x="1372" y="1792"/>
                <a:ext cx="2660" cy="288"/>
                <a:chOff x="1372" y="976"/>
                <a:chExt cx="2660" cy="288"/>
              </a:xfrm>
            </p:grpSpPr>
            <p:grpSp>
              <p:nvGrpSpPr>
                <p:cNvPr id="99314" name="Group 2034"/>
                <p:cNvGrpSpPr>
                  <a:grpSpLocks/>
                </p:cNvGrpSpPr>
                <p:nvPr/>
              </p:nvGrpSpPr>
              <p:grpSpPr bwMode="auto">
                <a:xfrm>
                  <a:off x="1372" y="976"/>
                  <a:ext cx="2660" cy="288"/>
                  <a:chOff x="796" y="964"/>
                  <a:chExt cx="4108" cy="1240"/>
                </a:xfrm>
              </p:grpSpPr>
              <p:grpSp>
                <p:nvGrpSpPr>
                  <p:cNvPr id="99315" name="Group 2035"/>
                  <p:cNvGrpSpPr>
                    <a:grpSpLocks/>
                  </p:cNvGrpSpPr>
                  <p:nvPr/>
                </p:nvGrpSpPr>
                <p:grpSpPr bwMode="auto">
                  <a:xfrm>
                    <a:off x="796" y="964"/>
                    <a:ext cx="4108" cy="620"/>
                    <a:chOff x="796" y="964"/>
                    <a:chExt cx="4108" cy="620"/>
                  </a:xfrm>
                </p:grpSpPr>
                <p:grpSp>
                  <p:nvGrpSpPr>
                    <p:cNvPr id="99316" name="Group 20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964"/>
                      <a:ext cx="2634" cy="572"/>
                      <a:chOff x="2270" y="964"/>
                      <a:chExt cx="2634" cy="572"/>
                    </a:xfrm>
                  </p:grpSpPr>
                  <p:grpSp>
                    <p:nvGrpSpPr>
                      <p:cNvPr id="99317" name="Group 203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1398" cy="188"/>
                        <a:chOff x="2270" y="964"/>
                        <a:chExt cx="1398" cy="188"/>
                      </a:xfrm>
                    </p:grpSpPr>
                    <p:sp>
                      <p:nvSpPr>
                        <p:cNvPr id="99318" name="Line 20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15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19" name="Line 20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33" y="100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20" name="Oval 20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96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21" name="Oval 20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550" y="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322" name="Group 204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060"/>
                        <a:ext cx="1397" cy="188"/>
                        <a:chOff x="2635" y="1060"/>
                        <a:chExt cx="1397" cy="188"/>
                      </a:xfrm>
                    </p:grpSpPr>
                    <p:sp>
                      <p:nvSpPr>
                        <p:cNvPr id="99323" name="Line 20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248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24" name="Line 204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795" y="1105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25" name="Oval 20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06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26" name="Oval 20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915" y="109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327" name="Group 204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156"/>
                        <a:ext cx="1398" cy="188"/>
                        <a:chOff x="2924" y="1156"/>
                        <a:chExt cx="1398" cy="188"/>
                      </a:xfrm>
                    </p:grpSpPr>
                    <p:sp>
                      <p:nvSpPr>
                        <p:cNvPr id="99328" name="Line 204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34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29" name="Line 204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087" y="1201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30" name="Oval 20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15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31" name="Oval 20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205" y="119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332" name="Group 205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252"/>
                        <a:ext cx="1397" cy="188"/>
                        <a:chOff x="3216" y="1252"/>
                        <a:chExt cx="1397" cy="188"/>
                      </a:xfrm>
                    </p:grpSpPr>
                    <p:sp>
                      <p:nvSpPr>
                        <p:cNvPr id="99333" name="Line 205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44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34" name="Line 205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78" y="129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35" name="Oval 20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25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36" name="Oval 20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496" y="128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337" name="Group 205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348"/>
                        <a:ext cx="1397" cy="188"/>
                        <a:chOff x="3507" y="1348"/>
                        <a:chExt cx="1397" cy="188"/>
                      </a:xfrm>
                    </p:grpSpPr>
                    <p:sp>
                      <p:nvSpPr>
                        <p:cNvPr id="99338" name="Line 20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36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39" name="Line 205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669" y="1393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40" name="Oval 20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34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41" name="Oval 20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787" y="138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99342" name="Group 20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012"/>
                      <a:ext cx="2636" cy="572"/>
                      <a:chOff x="796" y="1012"/>
                      <a:chExt cx="2636" cy="572"/>
                    </a:xfrm>
                  </p:grpSpPr>
                  <p:grpSp>
                    <p:nvGrpSpPr>
                      <p:cNvPr id="99343" name="Group 206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1012"/>
                        <a:ext cx="1399" cy="188"/>
                        <a:chOff x="2033" y="1012"/>
                        <a:chExt cx="1399" cy="188"/>
                      </a:xfrm>
                    </p:grpSpPr>
                    <p:sp>
                      <p:nvSpPr>
                        <p:cNvPr id="99344" name="Line 206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1200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45" name="Line 206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2124" y="105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46" name="Oval 20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101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47" name="Oval 20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2039" y="1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348" name="Group 206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108"/>
                        <a:ext cx="1399" cy="188"/>
                        <a:chOff x="1669" y="1108"/>
                        <a:chExt cx="1399" cy="188"/>
                      </a:xfrm>
                    </p:grpSpPr>
                    <p:sp>
                      <p:nvSpPr>
                        <p:cNvPr id="99349" name="Line 20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296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50" name="Line 207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760" y="1153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51" name="Oval 20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1108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52" name="Oval 20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675" y="1142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353" name="Group 207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204"/>
                        <a:ext cx="1400" cy="188"/>
                        <a:chOff x="1378" y="1204"/>
                        <a:chExt cx="1400" cy="188"/>
                      </a:xfrm>
                    </p:grpSpPr>
                    <p:sp>
                      <p:nvSpPr>
                        <p:cNvPr id="99354" name="Line 20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39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55" name="Line 207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470" y="124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56" name="Oval 20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20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57" name="Oval 20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385" y="1238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358" name="Group 207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300"/>
                        <a:ext cx="1398" cy="188"/>
                        <a:chOff x="1088" y="1300"/>
                        <a:chExt cx="1398" cy="188"/>
                      </a:xfrm>
                    </p:grpSpPr>
                    <p:sp>
                      <p:nvSpPr>
                        <p:cNvPr id="99359" name="Line 20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48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60" name="Line 208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179" y="1345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61" name="Oval 20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300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62" name="Oval 20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095" y="1334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363" name="Group 20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396"/>
                        <a:ext cx="1399" cy="188"/>
                        <a:chOff x="796" y="1396"/>
                        <a:chExt cx="1399" cy="188"/>
                      </a:xfrm>
                    </p:grpSpPr>
                    <p:sp>
                      <p:nvSpPr>
                        <p:cNvPr id="99364" name="Line 20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65" name="Line 20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88" y="1441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66" name="Oval 20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39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67" name="Oval 20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803" y="143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99368" name="Group 2088"/>
                  <p:cNvGrpSpPr>
                    <a:grpSpLocks/>
                  </p:cNvGrpSpPr>
                  <p:nvPr/>
                </p:nvGrpSpPr>
                <p:grpSpPr bwMode="auto">
                  <a:xfrm>
                    <a:off x="2270" y="1584"/>
                    <a:ext cx="2634" cy="572"/>
                    <a:chOff x="2270" y="1584"/>
                    <a:chExt cx="2634" cy="572"/>
                  </a:xfrm>
                </p:grpSpPr>
                <p:grpSp>
                  <p:nvGrpSpPr>
                    <p:cNvPr id="99369" name="Group 20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968"/>
                      <a:ext cx="1398" cy="188"/>
                      <a:chOff x="2270" y="1968"/>
                      <a:chExt cx="1398" cy="188"/>
                    </a:xfrm>
                  </p:grpSpPr>
                  <p:sp>
                    <p:nvSpPr>
                      <p:cNvPr id="99370" name="Line 20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70" y="1968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71" name="Line 209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34" y="197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72" name="Oval 20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09" y="2068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73" name="Oval 2093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550" y="1998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374" name="Group 20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35" y="1872"/>
                      <a:ext cx="1397" cy="188"/>
                      <a:chOff x="2635" y="1872"/>
                      <a:chExt cx="1397" cy="188"/>
                    </a:xfrm>
                  </p:grpSpPr>
                  <p:sp>
                    <p:nvSpPr>
                      <p:cNvPr id="99375" name="Line 209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35" y="1872"/>
                        <a:ext cx="1159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76" name="Line 209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96" y="1874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77" name="Oval 20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71" y="1972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78" name="Oval 2098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915" y="190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379" name="Group 20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24" y="1776"/>
                      <a:ext cx="1398" cy="188"/>
                      <a:chOff x="2924" y="1776"/>
                      <a:chExt cx="1398" cy="188"/>
                    </a:xfrm>
                  </p:grpSpPr>
                  <p:sp>
                    <p:nvSpPr>
                      <p:cNvPr id="99380" name="Line 210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24" y="177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81" name="Line 210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088" y="1778"/>
                        <a:ext cx="144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82" name="Oval 21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63" y="1876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83" name="Oval 2103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205" y="1806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384" name="Group 210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16" y="1680"/>
                      <a:ext cx="1397" cy="188"/>
                      <a:chOff x="3216" y="1680"/>
                      <a:chExt cx="1397" cy="188"/>
                    </a:xfrm>
                  </p:grpSpPr>
                  <p:sp>
                    <p:nvSpPr>
                      <p:cNvPr id="99385" name="Line 210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216" y="1680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86" name="Line 210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79" y="1682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87" name="Oval 21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54" y="1780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88" name="Oval 2108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496" y="1710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389" name="Group 21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7" y="1584"/>
                      <a:ext cx="1397" cy="188"/>
                      <a:chOff x="3507" y="1584"/>
                      <a:chExt cx="1397" cy="188"/>
                    </a:xfrm>
                  </p:grpSpPr>
                  <p:sp>
                    <p:nvSpPr>
                      <p:cNvPr id="99390" name="Line 211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7" y="1584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91" name="Line 21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70" y="158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92" name="Oval 21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44" y="1684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93" name="Oval 2113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787" y="161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394" name="Group 2114"/>
                  <p:cNvGrpSpPr>
                    <a:grpSpLocks/>
                  </p:cNvGrpSpPr>
                  <p:nvPr/>
                </p:nvGrpSpPr>
                <p:grpSpPr bwMode="auto">
                  <a:xfrm>
                    <a:off x="796" y="1632"/>
                    <a:ext cx="2636" cy="572"/>
                    <a:chOff x="796" y="1632"/>
                    <a:chExt cx="2636" cy="572"/>
                  </a:xfrm>
                </p:grpSpPr>
                <p:grpSp>
                  <p:nvGrpSpPr>
                    <p:cNvPr id="99395" name="Group 21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3" y="2016"/>
                      <a:ext cx="1399" cy="188"/>
                      <a:chOff x="2033" y="2016"/>
                      <a:chExt cx="1399" cy="188"/>
                    </a:xfrm>
                  </p:grpSpPr>
                  <p:sp>
                    <p:nvSpPr>
                      <p:cNvPr id="99396" name="Line 211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270" y="201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97" name="Line 211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125" y="2018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98" name="Oval 21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27" y="2116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99" name="Oval 2119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2039" y="2046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400" name="Group 21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69" y="1920"/>
                      <a:ext cx="1399" cy="188"/>
                      <a:chOff x="1669" y="1920"/>
                      <a:chExt cx="1399" cy="188"/>
                    </a:xfrm>
                  </p:grpSpPr>
                  <p:sp>
                    <p:nvSpPr>
                      <p:cNvPr id="99401" name="Line 212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908" y="1920"/>
                        <a:ext cx="116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02" name="Line 212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761" y="1922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03" name="Oval 21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3" y="2020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04" name="Oval 2124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675" y="1950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405" name="Group 21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78" y="1824"/>
                      <a:ext cx="1400" cy="188"/>
                      <a:chOff x="1378" y="1824"/>
                      <a:chExt cx="1400" cy="188"/>
                    </a:xfrm>
                  </p:grpSpPr>
                  <p:sp>
                    <p:nvSpPr>
                      <p:cNvPr id="99406" name="Line 2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616" y="1824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07" name="Line 212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1" y="182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08" name="Oval 21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73" y="1924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09" name="Oval 2129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385" y="185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410" name="Group 21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88" y="1728"/>
                      <a:ext cx="1398" cy="188"/>
                      <a:chOff x="1088" y="1728"/>
                      <a:chExt cx="1398" cy="188"/>
                    </a:xfrm>
                  </p:grpSpPr>
                  <p:sp>
                    <p:nvSpPr>
                      <p:cNvPr id="99411" name="Line 213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325" y="1728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12" name="Line 213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180" y="173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13" name="Oval 21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82" y="1828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14" name="Oval 2134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095" y="1758"/>
                        <a:ext cx="109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415" name="Group 21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1399" cy="188"/>
                      <a:chOff x="796" y="1632"/>
                      <a:chExt cx="1399" cy="188"/>
                    </a:xfrm>
                  </p:grpSpPr>
                  <p:sp>
                    <p:nvSpPr>
                      <p:cNvPr id="99416" name="Line 213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34" y="1632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17" name="Line 213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889" y="1634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18" name="Oval 21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91" y="1732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19" name="Oval 2139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803" y="166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99420" name="Rectangle 2140"/>
                <p:cNvSpPr>
                  <a:spLocks noChangeArrowheads="1"/>
                </p:cNvSpPr>
                <p:nvPr/>
              </p:nvSpPr>
              <p:spPr bwMode="auto">
                <a:xfrm>
                  <a:off x="2304" y="1096"/>
                  <a:ext cx="816" cy="56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99421" name="Group 2141"/>
            <p:cNvGrpSpPr>
              <a:grpSpLocks/>
            </p:cNvGrpSpPr>
            <p:nvPr/>
          </p:nvGrpSpPr>
          <p:grpSpPr bwMode="auto">
            <a:xfrm>
              <a:off x="1774" y="1632"/>
              <a:ext cx="879" cy="256"/>
              <a:chOff x="912" y="1632"/>
              <a:chExt cx="3648" cy="624"/>
            </a:xfrm>
          </p:grpSpPr>
          <p:grpSp>
            <p:nvGrpSpPr>
              <p:cNvPr id="99422" name="Group 2142"/>
              <p:cNvGrpSpPr>
                <a:grpSpLocks/>
              </p:cNvGrpSpPr>
              <p:nvPr/>
            </p:nvGrpSpPr>
            <p:grpSpPr bwMode="auto">
              <a:xfrm>
                <a:off x="912" y="1632"/>
                <a:ext cx="1632" cy="624"/>
                <a:chOff x="912" y="816"/>
                <a:chExt cx="1632" cy="624"/>
              </a:xfrm>
            </p:grpSpPr>
            <p:grpSp>
              <p:nvGrpSpPr>
                <p:cNvPr id="99423" name="Group 2143"/>
                <p:cNvGrpSpPr>
                  <a:grpSpLocks/>
                </p:cNvGrpSpPr>
                <p:nvPr/>
              </p:nvGrpSpPr>
              <p:grpSpPr bwMode="auto">
                <a:xfrm>
                  <a:off x="912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9424" name="Group 2144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9425" name="Group 21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9426" name="Oval 21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27" name="Oval 21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28" name="Oval 214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29" name="Oval 214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9430" name="Oval 21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31" name="Oval 21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432" name="Group 2152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9433" name="Oval 215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34" name="Oval 215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35" name="Oval 215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36" name="Oval 215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437" name="Group 2157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9438" name="Oval 2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39" name="Oval 2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9440" name="Group 21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9441" name="Oval 21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42" name="Oval 21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43" name="Oval 21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44" name="Oval 21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45" name="Oval 21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46" name="Oval 21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47" name="Oval 21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48" name="Oval 21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49" name="Oval 21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50" name="Oval 21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51" name="Oval 21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52" name="Oval 21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53" name="Oval 21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54" name="Oval 21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55" name="Oval 21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56" name="Oval 21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57" name="Oval 21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58" name="Oval 21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59" name="Oval 21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60" name="Oval 21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61" name="Oval 21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62" name="Oval 21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63" name="Oval 21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64" name="Oval 21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65" name="Oval 21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466" name="Group 2186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9467" name="Oval 218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68" name="Oval 218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69" name="Oval 218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70" name="Oval 219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71" name="Oval 219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72" name="Oval 219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73" name="Oval 219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74" name="Oval 219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475" name="Group 2195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9476" name="Oval 219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77" name="Oval 219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78" name="Oval 219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79" name="Oval 219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80" name="Oval 220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81" name="Oval 220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82" name="Oval 220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83" name="Oval 220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84" name="Oval 220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485" name="Group 2205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9486" name="Freeform 2206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87" name="Freeform 2207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88" name="Freeform 2208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89" name="Freeform 2209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90" name="Oval 221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91" name="Oval 221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92" name="Oval 221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93" name="Oval 221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94" name="Oval 221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95" name="Oval 221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96" name="Oval 221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97" name="Oval 221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98" name="Oval 221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99" name="Oval 221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9500" name="Group 2220"/>
                <p:cNvGrpSpPr>
                  <a:grpSpLocks/>
                </p:cNvGrpSpPr>
                <p:nvPr/>
              </p:nvGrpSpPr>
              <p:grpSpPr bwMode="auto">
                <a:xfrm>
                  <a:off x="912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9501" name="Group 2221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9502" name="Group 22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9503" name="Oval 222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04" name="Oval 22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05" name="Oval 22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06" name="Oval 22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9507" name="Oval 22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08" name="Oval 22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509" name="Group 2229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9510" name="Oval 223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11" name="Oval 223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12" name="Oval 223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13" name="Oval 223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514" name="Group 2234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9515" name="Oval 22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16" name="Oval 22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9517" name="Group 2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9518" name="Oval 22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19" name="Oval 22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20" name="Oval 22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21" name="Oval 22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22" name="Oval 22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23" name="Oval 22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24" name="Oval 22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25" name="Oval 22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26" name="Oval 22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27" name="Oval 22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28" name="Oval 22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29" name="Oval 22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30" name="Oval 22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31" name="Oval 22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32" name="Oval 22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33" name="Oval 22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34" name="Oval 22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35" name="Oval 22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36" name="Oval 22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37" name="Oval 22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38" name="Oval 22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39" name="Oval 22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40" name="Oval 22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41" name="Oval 22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42" name="Oval 22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543" name="Group 2263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9544" name="Oval 226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45" name="Oval 226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46" name="Oval 226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47" name="Oval 226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48" name="Oval 226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49" name="Oval 226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50" name="Oval 227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51" name="Oval 227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552" name="Group 2272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9553" name="Oval 227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54" name="Oval 227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55" name="Oval 227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56" name="Oval 227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57" name="Oval 227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58" name="Oval 227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59" name="Oval 227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60" name="Oval 228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61" name="Oval 228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562" name="Group 2282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9563" name="Freeform 2283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64" name="Freeform 2284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65" name="Freeform 2285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66" name="Freeform 2286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67" name="Oval 228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68" name="Oval 228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69" name="Oval 228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70" name="Oval 229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71" name="Oval 229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72" name="Oval 229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73" name="Oval 229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74" name="Oval 229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75" name="Oval 229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76" name="Oval 229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9577" name="Line 2297"/>
                <p:cNvSpPr>
                  <a:spLocks noChangeShapeType="1"/>
                </p:cNvSpPr>
                <p:nvPr/>
              </p:nvSpPr>
              <p:spPr bwMode="auto">
                <a:xfrm>
                  <a:off x="912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9578" name="Group 2298"/>
              <p:cNvGrpSpPr>
                <a:grpSpLocks/>
              </p:cNvGrpSpPr>
              <p:nvPr/>
            </p:nvGrpSpPr>
            <p:grpSpPr bwMode="auto">
              <a:xfrm>
                <a:off x="2928" y="1632"/>
                <a:ext cx="1632" cy="624"/>
                <a:chOff x="2928" y="816"/>
                <a:chExt cx="1632" cy="624"/>
              </a:xfrm>
            </p:grpSpPr>
            <p:grpSp>
              <p:nvGrpSpPr>
                <p:cNvPr id="99579" name="Group 2299"/>
                <p:cNvGrpSpPr>
                  <a:grpSpLocks/>
                </p:cNvGrpSpPr>
                <p:nvPr/>
              </p:nvGrpSpPr>
              <p:grpSpPr bwMode="auto">
                <a:xfrm>
                  <a:off x="2928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9580" name="Group 2300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9581" name="Group 230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9582" name="Oval 23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83" name="Oval 23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84" name="Oval 23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85" name="Oval 23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9586" name="Oval 23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87" name="Oval 23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588" name="Group 2308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9589" name="Oval 230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90" name="Oval 231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91" name="Oval 231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92" name="Oval 231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593" name="Group 2313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9594" name="Oval 23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95" name="Oval 23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9596" name="Group 23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9597" name="Oval 23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98" name="Oval 23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99" name="Oval 23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00" name="Oval 23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01" name="Oval 23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02" name="Oval 23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03" name="Oval 23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04" name="Oval 23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05" name="Oval 23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06" name="Oval 23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07" name="Oval 23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08" name="Oval 23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09" name="Oval 23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10" name="Oval 23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11" name="Oval 23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12" name="Oval 23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13" name="Oval 23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14" name="Oval 23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15" name="Oval 23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16" name="Oval 23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17" name="Oval 23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18" name="Oval 23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19" name="Oval 23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20" name="Oval 23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21" name="Oval 23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622" name="Group 2342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9623" name="Oval 234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24" name="Oval 234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25" name="Oval 234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26" name="Oval 234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27" name="Oval 234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28" name="Oval 234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29" name="Oval 234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30" name="Oval 235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631" name="Group 2351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9632" name="Oval 235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33" name="Oval 235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34" name="Oval 235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35" name="Oval 235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36" name="Oval 235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37" name="Oval 235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38" name="Oval 235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39" name="Oval 235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40" name="Oval 236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641" name="Group 2361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9642" name="Freeform 2362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43" name="Freeform 2363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44" name="Freeform 2364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45" name="Freeform 2365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46" name="Oval 236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47" name="Oval 236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48" name="Oval 236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49" name="Oval 236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50" name="Oval 237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51" name="Oval 237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52" name="Oval 237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53" name="Oval 237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54" name="Oval 237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55" name="Oval 237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9656" name="Group 2376"/>
                <p:cNvGrpSpPr>
                  <a:grpSpLocks/>
                </p:cNvGrpSpPr>
                <p:nvPr/>
              </p:nvGrpSpPr>
              <p:grpSpPr bwMode="auto">
                <a:xfrm>
                  <a:off x="2928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9657" name="Group 2377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9658" name="Group 23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9659" name="Oval 237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60" name="Oval 238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61" name="Oval 23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62" name="Oval 23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9663" name="Oval 23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64" name="Oval 23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665" name="Group 2385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9666" name="Oval 238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67" name="Oval 238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68" name="Oval 238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69" name="Oval 238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670" name="Group 2390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9671" name="Oval 23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72" name="Oval 23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9673" name="Group 23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9674" name="Oval 23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75" name="Oval 2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76" name="Oval 2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77" name="Oval 23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78" name="Oval 23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79" name="Oval 23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80" name="Oval 24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81" name="Oval 24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82" name="Oval 24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83" name="Oval 24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84" name="Oval 24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85" name="Oval 24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86" name="Oval 24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87" name="Oval 24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88" name="Oval 24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89" name="Oval 24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90" name="Oval 24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91" name="Oval 24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92" name="Oval 24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93" name="Oval 24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94" name="Oval 24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95" name="Oval 24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96" name="Oval 24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97" name="Oval 24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98" name="Oval 24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699" name="Group 2419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9700" name="Oval 242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01" name="Oval 242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02" name="Oval 242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03" name="Oval 242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04" name="Oval 242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05" name="Oval 242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06" name="Oval 242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07" name="Oval 242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708" name="Group 2428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9709" name="Oval 242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10" name="Oval 243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11" name="Oval 243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12" name="Oval 243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13" name="Oval 243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14" name="Oval 243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15" name="Oval 243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16" name="Oval 243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17" name="Oval 243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718" name="Group 2438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9719" name="Freeform 2439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20" name="Freeform 2440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21" name="Freeform 2441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22" name="Freeform 2442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23" name="Oval 244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24" name="Oval 244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25" name="Oval 244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26" name="Oval 244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27" name="Oval 244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28" name="Oval 244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29" name="Oval 244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30" name="Oval 245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31" name="Oval 245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32" name="Oval 245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9733" name="Line 2453"/>
                <p:cNvSpPr>
                  <a:spLocks noChangeShapeType="1"/>
                </p:cNvSpPr>
                <p:nvPr/>
              </p:nvSpPr>
              <p:spPr bwMode="auto">
                <a:xfrm>
                  <a:off x="4560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9734" name="Group 2454"/>
              <p:cNvGrpSpPr>
                <a:grpSpLocks/>
              </p:cNvGrpSpPr>
              <p:nvPr/>
            </p:nvGrpSpPr>
            <p:grpSpPr bwMode="auto">
              <a:xfrm>
                <a:off x="1372" y="1792"/>
                <a:ext cx="2660" cy="288"/>
                <a:chOff x="1372" y="976"/>
                <a:chExt cx="2660" cy="288"/>
              </a:xfrm>
            </p:grpSpPr>
            <p:grpSp>
              <p:nvGrpSpPr>
                <p:cNvPr id="99735" name="Group 2455"/>
                <p:cNvGrpSpPr>
                  <a:grpSpLocks/>
                </p:cNvGrpSpPr>
                <p:nvPr/>
              </p:nvGrpSpPr>
              <p:grpSpPr bwMode="auto">
                <a:xfrm>
                  <a:off x="1372" y="976"/>
                  <a:ext cx="2660" cy="288"/>
                  <a:chOff x="796" y="964"/>
                  <a:chExt cx="4108" cy="1240"/>
                </a:xfrm>
              </p:grpSpPr>
              <p:grpSp>
                <p:nvGrpSpPr>
                  <p:cNvPr id="99736" name="Group 2456"/>
                  <p:cNvGrpSpPr>
                    <a:grpSpLocks/>
                  </p:cNvGrpSpPr>
                  <p:nvPr/>
                </p:nvGrpSpPr>
                <p:grpSpPr bwMode="auto">
                  <a:xfrm>
                    <a:off x="796" y="964"/>
                    <a:ext cx="4108" cy="620"/>
                    <a:chOff x="796" y="964"/>
                    <a:chExt cx="4108" cy="620"/>
                  </a:xfrm>
                </p:grpSpPr>
                <p:grpSp>
                  <p:nvGrpSpPr>
                    <p:cNvPr id="99737" name="Group 24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964"/>
                      <a:ext cx="2634" cy="572"/>
                      <a:chOff x="2270" y="964"/>
                      <a:chExt cx="2634" cy="572"/>
                    </a:xfrm>
                  </p:grpSpPr>
                  <p:grpSp>
                    <p:nvGrpSpPr>
                      <p:cNvPr id="99738" name="Group 245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1398" cy="188"/>
                        <a:chOff x="2270" y="964"/>
                        <a:chExt cx="1398" cy="188"/>
                      </a:xfrm>
                    </p:grpSpPr>
                    <p:sp>
                      <p:nvSpPr>
                        <p:cNvPr id="99739" name="Line 245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15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40" name="Line 24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33" y="100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41" name="Oval 24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96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42" name="Oval 24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550" y="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743" name="Group 246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060"/>
                        <a:ext cx="1397" cy="188"/>
                        <a:chOff x="2635" y="1060"/>
                        <a:chExt cx="1397" cy="188"/>
                      </a:xfrm>
                    </p:grpSpPr>
                    <p:sp>
                      <p:nvSpPr>
                        <p:cNvPr id="99744" name="Line 246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248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45" name="Line 246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795" y="1105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46" name="Oval 24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06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47" name="Oval 24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915" y="109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748" name="Group 246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156"/>
                        <a:ext cx="1398" cy="188"/>
                        <a:chOff x="2924" y="1156"/>
                        <a:chExt cx="1398" cy="188"/>
                      </a:xfrm>
                    </p:grpSpPr>
                    <p:sp>
                      <p:nvSpPr>
                        <p:cNvPr id="99749" name="Line 24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34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50" name="Line 247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087" y="1201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51" name="Oval 24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15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52" name="Oval 24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205" y="119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753" name="Group 247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252"/>
                        <a:ext cx="1397" cy="188"/>
                        <a:chOff x="3216" y="1252"/>
                        <a:chExt cx="1397" cy="188"/>
                      </a:xfrm>
                    </p:grpSpPr>
                    <p:sp>
                      <p:nvSpPr>
                        <p:cNvPr id="99754" name="Line 24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44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55" name="Line 247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78" y="129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56" name="Oval 24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25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57" name="Oval 24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496" y="128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758" name="Group 247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348"/>
                        <a:ext cx="1397" cy="188"/>
                        <a:chOff x="3507" y="1348"/>
                        <a:chExt cx="1397" cy="188"/>
                      </a:xfrm>
                    </p:grpSpPr>
                    <p:sp>
                      <p:nvSpPr>
                        <p:cNvPr id="99759" name="Line 24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36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60" name="Line 248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669" y="1393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61" name="Oval 24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34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62" name="Oval 24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787" y="138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99763" name="Group 248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012"/>
                      <a:ext cx="2636" cy="572"/>
                      <a:chOff x="796" y="1012"/>
                      <a:chExt cx="2636" cy="572"/>
                    </a:xfrm>
                  </p:grpSpPr>
                  <p:grpSp>
                    <p:nvGrpSpPr>
                      <p:cNvPr id="99764" name="Group 248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1012"/>
                        <a:ext cx="1399" cy="188"/>
                        <a:chOff x="2033" y="1012"/>
                        <a:chExt cx="1399" cy="188"/>
                      </a:xfrm>
                    </p:grpSpPr>
                    <p:sp>
                      <p:nvSpPr>
                        <p:cNvPr id="99765" name="Line 24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1200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66" name="Line 248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2124" y="105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67" name="Oval 24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101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68" name="Oval 24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2039" y="1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769" name="Group 248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108"/>
                        <a:ext cx="1399" cy="188"/>
                        <a:chOff x="1669" y="1108"/>
                        <a:chExt cx="1399" cy="188"/>
                      </a:xfrm>
                    </p:grpSpPr>
                    <p:sp>
                      <p:nvSpPr>
                        <p:cNvPr id="99770" name="Line 24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296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71" name="Line 249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760" y="1153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72" name="Oval 24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1108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73" name="Oval 24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675" y="1142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774" name="Group 24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204"/>
                        <a:ext cx="1400" cy="188"/>
                        <a:chOff x="1378" y="1204"/>
                        <a:chExt cx="1400" cy="188"/>
                      </a:xfrm>
                    </p:grpSpPr>
                    <p:sp>
                      <p:nvSpPr>
                        <p:cNvPr id="99775" name="Line 24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39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76" name="Line 24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470" y="124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77" name="Oval 24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20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78" name="Oval 24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385" y="1238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779" name="Group 249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300"/>
                        <a:ext cx="1398" cy="188"/>
                        <a:chOff x="1088" y="1300"/>
                        <a:chExt cx="1398" cy="188"/>
                      </a:xfrm>
                    </p:grpSpPr>
                    <p:sp>
                      <p:nvSpPr>
                        <p:cNvPr id="99780" name="Line 25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48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81" name="Line 25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179" y="1345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82" name="Oval 25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300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83" name="Oval 25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095" y="1334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784" name="Group 250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396"/>
                        <a:ext cx="1399" cy="188"/>
                        <a:chOff x="796" y="1396"/>
                        <a:chExt cx="1399" cy="188"/>
                      </a:xfrm>
                    </p:grpSpPr>
                    <p:sp>
                      <p:nvSpPr>
                        <p:cNvPr id="99785" name="Line 25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86" name="Line 25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88" y="1441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87" name="Oval 25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39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88" name="Oval 25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803" y="143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99789" name="Group 2509"/>
                  <p:cNvGrpSpPr>
                    <a:grpSpLocks/>
                  </p:cNvGrpSpPr>
                  <p:nvPr/>
                </p:nvGrpSpPr>
                <p:grpSpPr bwMode="auto">
                  <a:xfrm>
                    <a:off x="2270" y="1584"/>
                    <a:ext cx="2634" cy="572"/>
                    <a:chOff x="2270" y="1584"/>
                    <a:chExt cx="2634" cy="572"/>
                  </a:xfrm>
                </p:grpSpPr>
                <p:grpSp>
                  <p:nvGrpSpPr>
                    <p:cNvPr id="99790" name="Group 25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968"/>
                      <a:ext cx="1398" cy="188"/>
                      <a:chOff x="2270" y="1968"/>
                      <a:chExt cx="1398" cy="188"/>
                    </a:xfrm>
                  </p:grpSpPr>
                  <p:sp>
                    <p:nvSpPr>
                      <p:cNvPr id="99791" name="Line 25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70" y="1968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792" name="Line 25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34" y="197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793" name="Oval 25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09" y="2068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794" name="Oval 2514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550" y="1998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795" name="Group 25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35" y="1872"/>
                      <a:ext cx="1397" cy="188"/>
                      <a:chOff x="2635" y="1872"/>
                      <a:chExt cx="1397" cy="188"/>
                    </a:xfrm>
                  </p:grpSpPr>
                  <p:sp>
                    <p:nvSpPr>
                      <p:cNvPr id="99796" name="Line 251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35" y="1872"/>
                        <a:ext cx="1159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797" name="Line 251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96" y="1874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798" name="Oval 25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71" y="1972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799" name="Oval 2519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915" y="190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800" name="Group 25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24" y="1776"/>
                      <a:ext cx="1398" cy="188"/>
                      <a:chOff x="2924" y="1776"/>
                      <a:chExt cx="1398" cy="188"/>
                    </a:xfrm>
                  </p:grpSpPr>
                  <p:sp>
                    <p:nvSpPr>
                      <p:cNvPr id="99801" name="Line 252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24" y="177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02" name="Line 252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088" y="1778"/>
                        <a:ext cx="144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03" name="Oval 25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63" y="1876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04" name="Oval 2524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205" y="1806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805" name="Group 25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16" y="1680"/>
                      <a:ext cx="1397" cy="188"/>
                      <a:chOff x="3216" y="1680"/>
                      <a:chExt cx="1397" cy="188"/>
                    </a:xfrm>
                  </p:grpSpPr>
                  <p:sp>
                    <p:nvSpPr>
                      <p:cNvPr id="99806" name="Line 252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216" y="1680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07" name="Line 252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79" y="1682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08" name="Oval 25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54" y="1780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09" name="Oval 2529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496" y="1710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810" name="Group 25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7" y="1584"/>
                      <a:ext cx="1397" cy="188"/>
                      <a:chOff x="3507" y="1584"/>
                      <a:chExt cx="1397" cy="188"/>
                    </a:xfrm>
                  </p:grpSpPr>
                  <p:sp>
                    <p:nvSpPr>
                      <p:cNvPr id="99811" name="Line 253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7" y="1584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12" name="Line 25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70" y="158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13" name="Oval 25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44" y="1684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14" name="Oval 2534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787" y="161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815" name="Group 2535"/>
                  <p:cNvGrpSpPr>
                    <a:grpSpLocks/>
                  </p:cNvGrpSpPr>
                  <p:nvPr/>
                </p:nvGrpSpPr>
                <p:grpSpPr bwMode="auto">
                  <a:xfrm>
                    <a:off x="796" y="1632"/>
                    <a:ext cx="2636" cy="572"/>
                    <a:chOff x="796" y="1632"/>
                    <a:chExt cx="2636" cy="572"/>
                  </a:xfrm>
                </p:grpSpPr>
                <p:grpSp>
                  <p:nvGrpSpPr>
                    <p:cNvPr id="99816" name="Group 25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3" y="2016"/>
                      <a:ext cx="1399" cy="188"/>
                      <a:chOff x="2033" y="2016"/>
                      <a:chExt cx="1399" cy="188"/>
                    </a:xfrm>
                  </p:grpSpPr>
                  <p:sp>
                    <p:nvSpPr>
                      <p:cNvPr id="99817" name="Line 253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270" y="201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18" name="Line 253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125" y="2018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19" name="Oval 25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27" y="2116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20" name="Oval 2540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2039" y="2046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821" name="Group 25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69" y="1920"/>
                      <a:ext cx="1399" cy="188"/>
                      <a:chOff x="1669" y="1920"/>
                      <a:chExt cx="1399" cy="188"/>
                    </a:xfrm>
                  </p:grpSpPr>
                  <p:sp>
                    <p:nvSpPr>
                      <p:cNvPr id="99822" name="Line 254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908" y="1920"/>
                        <a:ext cx="116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23" name="Line 254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761" y="1922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24" name="Oval 25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3" y="2020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25" name="Oval 2545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675" y="1950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826" name="Group 25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78" y="1824"/>
                      <a:ext cx="1400" cy="188"/>
                      <a:chOff x="1378" y="1824"/>
                      <a:chExt cx="1400" cy="188"/>
                    </a:xfrm>
                  </p:grpSpPr>
                  <p:sp>
                    <p:nvSpPr>
                      <p:cNvPr id="99827" name="Line 254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616" y="1824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28" name="Line 254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1" y="182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29" name="Oval 25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73" y="1924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30" name="Oval 2550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385" y="185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831" name="Group 255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88" y="1728"/>
                      <a:ext cx="1398" cy="188"/>
                      <a:chOff x="1088" y="1728"/>
                      <a:chExt cx="1398" cy="188"/>
                    </a:xfrm>
                  </p:grpSpPr>
                  <p:sp>
                    <p:nvSpPr>
                      <p:cNvPr id="99832" name="Line 255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325" y="1728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33" name="Line 255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180" y="173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34" name="Oval 25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82" y="1828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35" name="Oval 2555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095" y="1758"/>
                        <a:ext cx="109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836" name="Group 25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1399" cy="188"/>
                      <a:chOff x="796" y="1632"/>
                      <a:chExt cx="1399" cy="188"/>
                    </a:xfrm>
                  </p:grpSpPr>
                  <p:sp>
                    <p:nvSpPr>
                      <p:cNvPr id="99837" name="Line 255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34" y="1632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38" name="Line 255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889" y="1634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39" name="Oval 25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91" y="1732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40" name="Oval 2560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803" y="166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99841" name="Rectangle 2561"/>
                <p:cNvSpPr>
                  <a:spLocks noChangeArrowheads="1"/>
                </p:cNvSpPr>
                <p:nvPr/>
              </p:nvSpPr>
              <p:spPr bwMode="auto">
                <a:xfrm>
                  <a:off x="2304" y="1096"/>
                  <a:ext cx="816" cy="56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99842" name="Group 2562"/>
            <p:cNvGrpSpPr>
              <a:grpSpLocks/>
            </p:cNvGrpSpPr>
            <p:nvPr/>
          </p:nvGrpSpPr>
          <p:grpSpPr bwMode="auto">
            <a:xfrm>
              <a:off x="2653" y="1616"/>
              <a:ext cx="879" cy="256"/>
              <a:chOff x="912" y="1632"/>
              <a:chExt cx="3648" cy="624"/>
            </a:xfrm>
          </p:grpSpPr>
          <p:grpSp>
            <p:nvGrpSpPr>
              <p:cNvPr id="99843" name="Group 2563"/>
              <p:cNvGrpSpPr>
                <a:grpSpLocks/>
              </p:cNvGrpSpPr>
              <p:nvPr/>
            </p:nvGrpSpPr>
            <p:grpSpPr bwMode="auto">
              <a:xfrm>
                <a:off x="912" y="1632"/>
                <a:ext cx="1632" cy="624"/>
                <a:chOff x="912" y="816"/>
                <a:chExt cx="1632" cy="624"/>
              </a:xfrm>
            </p:grpSpPr>
            <p:grpSp>
              <p:nvGrpSpPr>
                <p:cNvPr id="99844" name="Group 2564"/>
                <p:cNvGrpSpPr>
                  <a:grpSpLocks/>
                </p:cNvGrpSpPr>
                <p:nvPr/>
              </p:nvGrpSpPr>
              <p:grpSpPr bwMode="auto">
                <a:xfrm>
                  <a:off x="912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9845" name="Group 2565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9846" name="Group 25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9847" name="Oval 256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48" name="Oval 256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49" name="Oval 256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50" name="Oval 257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9851" name="Oval 25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52" name="Oval 25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853" name="Group 2573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9854" name="Oval 257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55" name="Oval 257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56" name="Oval 257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57" name="Oval 257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858" name="Group 2578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9859" name="Oval 25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60" name="Oval 25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9861" name="Group 25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9862" name="Oval 25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63" name="Oval 25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64" name="Oval 25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65" name="Oval 25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66" name="Oval 25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67" name="Oval 25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68" name="Oval 25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69" name="Oval 25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70" name="Oval 25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71" name="Oval 25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72" name="Oval 25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73" name="Oval 25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74" name="Oval 25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75" name="Oval 25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76" name="Oval 25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77" name="Oval 25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78" name="Oval 25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79" name="Oval 25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80" name="Oval 26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81" name="Oval 26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82" name="Oval 26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83" name="Oval 26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84" name="Oval 26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85" name="Oval 26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86" name="Oval 26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887" name="Group 2607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9888" name="Oval 260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89" name="Oval 260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90" name="Oval 261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91" name="Oval 261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92" name="Oval 261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93" name="Oval 261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94" name="Oval 261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95" name="Oval 261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896" name="Group 2616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9897" name="Oval 261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98" name="Oval 261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99" name="Oval 261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00" name="Oval 262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01" name="Oval 262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02" name="Oval 262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03" name="Oval 262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04" name="Oval 262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05" name="Oval 262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906" name="Group 2626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9907" name="Freeform 2627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08" name="Freeform 2628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09" name="Freeform 2629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10" name="Freeform 2630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11" name="Oval 263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12" name="Oval 263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13" name="Oval 263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14" name="Oval 263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15" name="Oval 263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16" name="Oval 263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17" name="Oval 263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18" name="Oval 263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19" name="Oval 263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20" name="Oval 264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9921" name="Group 2641"/>
                <p:cNvGrpSpPr>
                  <a:grpSpLocks/>
                </p:cNvGrpSpPr>
                <p:nvPr/>
              </p:nvGrpSpPr>
              <p:grpSpPr bwMode="auto">
                <a:xfrm>
                  <a:off x="912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9922" name="Group 2642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9923" name="Group 26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9924" name="Oval 264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25" name="Oval 264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26" name="Oval 26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27" name="Oval 26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9928" name="Oval 26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29" name="Oval 26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930" name="Group 2650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9931" name="Oval 265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32" name="Oval 265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33" name="Oval 265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34" name="Oval 265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935" name="Group 2655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9936" name="Oval 26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37" name="Oval 26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9938" name="Group 26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9939" name="Oval 26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40" name="Oval 26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41" name="Oval 26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42" name="Oval 26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43" name="Oval 26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44" name="Oval 26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45" name="Oval 26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46" name="Oval 26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47" name="Oval 26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48" name="Oval 26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49" name="Oval 26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50" name="Oval 26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51" name="Oval 26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52" name="Oval 26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53" name="Oval 26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54" name="Oval 26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55" name="Oval 26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56" name="Oval 26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57" name="Oval 26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58" name="Oval 26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59" name="Oval 26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60" name="Oval 26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61" name="Oval 26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62" name="Oval 26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63" name="Oval 26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964" name="Group 2684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9965" name="Oval 268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66" name="Oval 268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67" name="Oval 268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68" name="Oval 268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69" name="Oval 268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70" name="Oval 269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71" name="Oval 269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72" name="Oval 269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973" name="Group 2693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9974" name="Oval 269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75" name="Oval 269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76" name="Oval 269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77" name="Oval 269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78" name="Oval 269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79" name="Oval 269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80" name="Oval 270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81" name="Oval 270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82" name="Oval 270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983" name="Group 2703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9984" name="Freeform 2704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85" name="Freeform 2705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86" name="Freeform 2706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87" name="Freeform 2707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88" name="Oval 270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89" name="Oval 270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90" name="Oval 271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91" name="Oval 271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92" name="Oval 271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93" name="Oval 271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94" name="Oval 271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95" name="Oval 271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96" name="Oval 271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97" name="Oval 271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9998" name="Line 2718"/>
                <p:cNvSpPr>
                  <a:spLocks noChangeShapeType="1"/>
                </p:cNvSpPr>
                <p:nvPr/>
              </p:nvSpPr>
              <p:spPr bwMode="auto">
                <a:xfrm>
                  <a:off x="912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9999" name="Group 2719"/>
              <p:cNvGrpSpPr>
                <a:grpSpLocks/>
              </p:cNvGrpSpPr>
              <p:nvPr/>
            </p:nvGrpSpPr>
            <p:grpSpPr bwMode="auto">
              <a:xfrm>
                <a:off x="2928" y="1632"/>
                <a:ext cx="1632" cy="624"/>
                <a:chOff x="2928" y="816"/>
                <a:chExt cx="1632" cy="624"/>
              </a:xfrm>
            </p:grpSpPr>
            <p:grpSp>
              <p:nvGrpSpPr>
                <p:cNvPr id="100000" name="Group 2720"/>
                <p:cNvGrpSpPr>
                  <a:grpSpLocks/>
                </p:cNvGrpSpPr>
                <p:nvPr/>
              </p:nvGrpSpPr>
              <p:grpSpPr bwMode="auto">
                <a:xfrm>
                  <a:off x="2928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100001" name="Group 2721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100002" name="Group 27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100003" name="Oval 272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04" name="Oval 27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05" name="Oval 27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06" name="Oval 27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00007" name="Oval 27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08" name="Oval 27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009" name="Group 2729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100010" name="Oval 273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11" name="Oval 273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12" name="Oval 273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13" name="Oval 273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014" name="Group 2734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100015" name="Oval 27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16" name="Oval 27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00017" name="Group 27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100018" name="Oval 27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19" name="Oval 27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20" name="Oval 27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21" name="Oval 27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22" name="Oval 27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23" name="Oval 27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24" name="Oval 27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25" name="Oval 27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26" name="Oval 27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27" name="Oval 27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28" name="Oval 27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29" name="Oval 27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30" name="Oval 27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31" name="Oval 27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32" name="Oval 27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33" name="Oval 27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34" name="Oval 27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35" name="Oval 27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36" name="Oval 27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37" name="Oval 27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38" name="Oval 27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39" name="Oval 27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40" name="Oval 27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41" name="Oval 27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42" name="Oval 27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0043" name="Group 2763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100044" name="Oval 276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45" name="Oval 276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46" name="Oval 276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47" name="Oval 276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48" name="Oval 276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49" name="Oval 276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50" name="Oval 277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51" name="Oval 277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052" name="Group 2772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100053" name="Oval 277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54" name="Oval 277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55" name="Oval 277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56" name="Oval 277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57" name="Oval 277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58" name="Oval 277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59" name="Oval 277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60" name="Oval 278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61" name="Oval 278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062" name="Group 2782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100063" name="Freeform 2783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64" name="Freeform 2784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65" name="Freeform 2785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66" name="Freeform 2786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67" name="Oval 278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68" name="Oval 278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69" name="Oval 278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70" name="Oval 279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71" name="Oval 279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72" name="Oval 279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73" name="Oval 279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74" name="Oval 279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75" name="Oval 279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76" name="Oval 279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00077" name="Group 2797"/>
                <p:cNvGrpSpPr>
                  <a:grpSpLocks/>
                </p:cNvGrpSpPr>
                <p:nvPr/>
              </p:nvGrpSpPr>
              <p:grpSpPr bwMode="auto">
                <a:xfrm>
                  <a:off x="2928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100078" name="Group 2798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100079" name="Group 27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100080" name="Oval 280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81" name="Oval 280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82" name="Oval 28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83" name="Oval 28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00084" name="Oval 28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85" name="Oval 28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086" name="Group 2806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100087" name="Oval 280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88" name="Oval 280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89" name="Oval 280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90" name="Oval 281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091" name="Group 2811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100092" name="Oval 28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93" name="Oval 28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00094" name="Group 28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100095" name="Oval 28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96" name="Oval 28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97" name="Oval 28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98" name="Oval 28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99" name="Oval 28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00" name="Oval 28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01" name="Oval 28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02" name="Oval 28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03" name="Oval 28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04" name="Oval 28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05" name="Oval 28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06" name="Oval 28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07" name="Oval 28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08" name="Oval 28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09" name="Oval 28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10" name="Oval 28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11" name="Oval 28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12" name="Oval 28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13" name="Oval 28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14" name="Oval 28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15" name="Oval 28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16" name="Oval 28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17" name="Oval 28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18" name="Oval 28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19" name="Oval 28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0120" name="Group 2840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100121" name="Oval 284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22" name="Oval 284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23" name="Oval 284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24" name="Oval 284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25" name="Oval 284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26" name="Oval 284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27" name="Oval 284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28" name="Oval 284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129" name="Group 2849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100130" name="Oval 285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31" name="Oval 285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32" name="Oval 285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33" name="Oval 285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34" name="Oval 285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35" name="Oval 285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36" name="Oval 285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37" name="Oval 285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38" name="Oval 285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139" name="Group 2859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100140" name="Freeform 2860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41" name="Freeform 2861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42" name="Freeform 2862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43" name="Freeform 2863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44" name="Oval 286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45" name="Oval 286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46" name="Oval 286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47" name="Oval 286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48" name="Oval 286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49" name="Oval 286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50" name="Oval 287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51" name="Oval 287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52" name="Oval 287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53" name="Oval 287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00154" name="Line 2874"/>
                <p:cNvSpPr>
                  <a:spLocks noChangeShapeType="1"/>
                </p:cNvSpPr>
                <p:nvPr/>
              </p:nvSpPr>
              <p:spPr bwMode="auto">
                <a:xfrm>
                  <a:off x="4560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0155" name="Group 2875"/>
              <p:cNvGrpSpPr>
                <a:grpSpLocks/>
              </p:cNvGrpSpPr>
              <p:nvPr/>
            </p:nvGrpSpPr>
            <p:grpSpPr bwMode="auto">
              <a:xfrm>
                <a:off x="1372" y="1792"/>
                <a:ext cx="2660" cy="288"/>
                <a:chOff x="1372" y="976"/>
                <a:chExt cx="2660" cy="288"/>
              </a:xfrm>
            </p:grpSpPr>
            <p:grpSp>
              <p:nvGrpSpPr>
                <p:cNvPr id="100156" name="Group 2876"/>
                <p:cNvGrpSpPr>
                  <a:grpSpLocks/>
                </p:cNvGrpSpPr>
                <p:nvPr/>
              </p:nvGrpSpPr>
              <p:grpSpPr bwMode="auto">
                <a:xfrm>
                  <a:off x="1372" y="976"/>
                  <a:ext cx="2660" cy="288"/>
                  <a:chOff x="796" y="964"/>
                  <a:chExt cx="4108" cy="1240"/>
                </a:xfrm>
              </p:grpSpPr>
              <p:grpSp>
                <p:nvGrpSpPr>
                  <p:cNvPr id="100157" name="Group 2877"/>
                  <p:cNvGrpSpPr>
                    <a:grpSpLocks/>
                  </p:cNvGrpSpPr>
                  <p:nvPr/>
                </p:nvGrpSpPr>
                <p:grpSpPr bwMode="auto">
                  <a:xfrm>
                    <a:off x="796" y="964"/>
                    <a:ext cx="4108" cy="620"/>
                    <a:chOff x="796" y="964"/>
                    <a:chExt cx="4108" cy="620"/>
                  </a:xfrm>
                </p:grpSpPr>
                <p:grpSp>
                  <p:nvGrpSpPr>
                    <p:cNvPr id="100158" name="Group 28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964"/>
                      <a:ext cx="2634" cy="572"/>
                      <a:chOff x="2270" y="964"/>
                      <a:chExt cx="2634" cy="572"/>
                    </a:xfrm>
                  </p:grpSpPr>
                  <p:grpSp>
                    <p:nvGrpSpPr>
                      <p:cNvPr id="100159" name="Group 287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1398" cy="188"/>
                        <a:chOff x="2270" y="964"/>
                        <a:chExt cx="1398" cy="188"/>
                      </a:xfrm>
                    </p:grpSpPr>
                    <p:sp>
                      <p:nvSpPr>
                        <p:cNvPr id="100160" name="Line 288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15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61" name="Line 288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33" y="100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62" name="Oval 28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96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63" name="Oval 28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550" y="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164" name="Group 288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060"/>
                        <a:ext cx="1397" cy="188"/>
                        <a:chOff x="2635" y="1060"/>
                        <a:chExt cx="1397" cy="188"/>
                      </a:xfrm>
                    </p:grpSpPr>
                    <p:sp>
                      <p:nvSpPr>
                        <p:cNvPr id="100165" name="Line 28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248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66" name="Line 288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795" y="1105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67" name="Oval 28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06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68" name="Oval 28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915" y="109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169" name="Group 288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156"/>
                        <a:ext cx="1398" cy="188"/>
                        <a:chOff x="2924" y="1156"/>
                        <a:chExt cx="1398" cy="188"/>
                      </a:xfrm>
                    </p:grpSpPr>
                    <p:sp>
                      <p:nvSpPr>
                        <p:cNvPr id="100170" name="Line 28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34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71" name="Line 289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087" y="1201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72" name="Oval 28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15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73" name="Oval 28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205" y="119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174" name="Group 28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252"/>
                        <a:ext cx="1397" cy="188"/>
                        <a:chOff x="3216" y="1252"/>
                        <a:chExt cx="1397" cy="188"/>
                      </a:xfrm>
                    </p:grpSpPr>
                    <p:sp>
                      <p:nvSpPr>
                        <p:cNvPr id="100175" name="Line 28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44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76" name="Line 28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78" y="129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77" name="Oval 28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25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78" name="Oval 28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496" y="128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179" name="Group 289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348"/>
                        <a:ext cx="1397" cy="188"/>
                        <a:chOff x="3507" y="1348"/>
                        <a:chExt cx="1397" cy="188"/>
                      </a:xfrm>
                    </p:grpSpPr>
                    <p:sp>
                      <p:nvSpPr>
                        <p:cNvPr id="100180" name="Line 29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36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81" name="Line 29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669" y="1393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82" name="Oval 29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34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83" name="Oval 29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787" y="138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0184" name="Group 290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012"/>
                      <a:ext cx="2636" cy="572"/>
                      <a:chOff x="796" y="1012"/>
                      <a:chExt cx="2636" cy="572"/>
                    </a:xfrm>
                  </p:grpSpPr>
                  <p:grpSp>
                    <p:nvGrpSpPr>
                      <p:cNvPr id="100185" name="Group 290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1012"/>
                        <a:ext cx="1399" cy="188"/>
                        <a:chOff x="2033" y="1012"/>
                        <a:chExt cx="1399" cy="188"/>
                      </a:xfrm>
                    </p:grpSpPr>
                    <p:sp>
                      <p:nvSpPr>
                        <p:cNvPr id="100186" name="Line 29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1200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87" name="Line 290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2124" y="105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88" name="Oval 29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101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89" name="Oval 29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2039" y="1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190" name="Group 29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108"/>
                        <a:ext cx="1399" cy="188"/>
                        <a:chOff x="1669" y="1108"/>
                        <a:chExt cx="1399" cy="188"/>
                      </a:xfrm>
                    </p:grpSpPr>
                    <p:sp>
                      <p:nvSpPr>
                        <p:cNvPr id="100191" name="Line 29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296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92" name="Line 29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760" y="1153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93" name="Oval 29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1108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94" name="Oval 29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675" y="1142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195" name="Group 29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204"/>
                        <a:ext cx="1400" cy="188"/>
                        <a:chOff x="1378" y="1204"/>
                        <a:chExt cx="1400" cy="188"/>
                      </a:xfrm>
                    </p:grpSpPr>
                    <p:sp>
                      <p:nvSpPr>
                        <p:cNvPr id="100196" name="Line 29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39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97" name="Line 29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470" y="124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98" name="Oval 29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20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99" name="Oval 29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385" y="1238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200" name="Group 292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300"/>
                        <a:ext cx="1398" cy="188"/>
                        <a:chOff x="1088" y="1300"/>
                        <a:chExt cx="1398" cy="188"/>
                      </a:xfrm>
                    </p:grpSpPr>
                    <p:sp>
                      <p:nvSpPr>
                        <p:cNvPr id="100201" name="Line 29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48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202" name="Line 29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179" y="1345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203" name="Oval 29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300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204" name="Oval 29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095" y="1334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205" name="Group 292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396"/>
                        <a:ext cx="1399" cy="188"/>
                        <a:chOff x="796" y="1396"/>
                        <a:chExt cx="1399" cy="188"/>
                      </a:xfrm>
                    </p:grpSpPr>
                    <p:sp>
                      <p:nvSpPr>
                        <p:cNvPr id="100206" name="Line 29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207" name="Line 29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88" y="1441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208" name="Oval 29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39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209" name="Oval 29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803" y="143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00210" name="Group 2930"/>
                  <p:cNvGrpSpPr>
                    <a:grpSpLocks/>
                  </p:cNvGrpSpPr>
                  <p:nvPr/>
                </p:nvGrpSpPr>
                <p:grpSpPr bwMode="auto">
                  <a:xfrm>
                    <a:off x="2270" y="1584"/>
                    <a:ext cx="2634" cy="572"/>
                    <a:chOff x="2270" y="1584"/>
                    <a:chExt cx="2634" cy="572"/>
                  </a:xfrm>
                </p:grpSpPr>
                <p:grpSp>
                  <p:nvGrpSpPr>
                    <p:cNvPr id="100211" name="Group 29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968"/>
                      <a:ext cx="1398" cy="188"/>
                      <a:chOff x="2270" y="1968"/>
                      <a:chExt cx="1398" cy="188"/>
                    </a:xfrm>
                  </p:grpSpPr>
                  <p:sp>
                    <p:nvSpPr>
                      <p:cNvPr id="100212" name="Line 29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70" y="1968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13" name="Line 29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34" y="197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14" name="Oval 29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09" y="2068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15" name="Oval 2935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550" y="1998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216" name="Group 29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35" y="1872"/>
                      <a:ext cx="1397" cy="188"/>
                      <a:chOff x="2635" y="1872"/>
                      <a:chExt cx="1397" cy="188"/>
                    </a:xfrm>
                  </p:grpSpPr>
                  <p:sp>
                    <p:nvSpPr>
                      <p:cNvPr id="100217" name="Line 293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35" y="1872"/>
                        <a:ext cx="1159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18" name="Line 293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96" y="1874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19" name="Oval 29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71" y="1972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20" name="Oval 2940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915" y="190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221" name="Group 29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24" y="1776"/>
                      <a:ext cx="1398" cy="188"/>
                      <a:chOff x="2924" y="1776"/>
                      <a:chExt cx="1398" cy="188"/>
                    </a:xfrm>
                  </p:grpSpPr>
                  <p:sp>
                    <p:nvSpPr>
                      <p:cNvPr id="100222" name="Line 294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24" y="177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23" name="Line 294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088" y="1778"/>
                        <a:ext cx="144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24" name="Oval 29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63" y="1876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25" name="Oval 2945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205" y="1806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226" name="Group 29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16" y="1680"/>
                      <a:ext cx="1397" cy="188"/>
                      <a:chOff x="3216" y="1680"/>
                      <a:chExt cx="1397" cy="188"/>
                    </a:xfrm>
                  </p:grpSpPr>
                  <p:sp>
                    <p:nvSpPr>
                      <p:cNvPr id="100227" name="Line 294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216" y="1680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28" name="Line 294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79" y="1682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29" name="Oval 29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54" y="1780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30" name="Oval 2950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496" y="1710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231" name="Group 295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7" y="1584"/>
                      <a:ext cx="1397" cy="188"/>
                      <a:chOff x="3507" y="1584"/>
                      <a:chExt cx="1397" cy="188"/>
                    </a:xfrm>
                  </p:grpSpPr>
                  <p:sp>
                    <p:nvSpPr>
                      <p:cNvPr id="100232" name="Line 295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7" y="1584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33" name="Line 295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70" y="158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34" name="Oval 29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44" y="1684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35" name="Oval 2955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787" y="161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0236" name="Group 2956"/>
                  <p:cNvGrpSpPr>
                    <a:grpSpLocks/>
                  </p:cNvGrpSpPr>
                  <p:nvPr/>
                </p:nvGrpSpPr>
                <p:grpSpPr bwMode="auto">
                  <a:xfrm>
                    <a:off x="796" y="1632"/>
                    <a:ext cx="2636" cy="572"/>
                    <a:chOff x="796" y="1632"/>
                    <a:chExt cx="2636" cy="572"/>
                  </a:xfrm>
                </p:grpSpPr>
                <p:grpSp>
                  <p:nvGrpSpPr>
                    <p:cNvPr id="100237" name="Group 29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3" y="2016"/>
                      <a:ext cx="1399" cy="188"/>
                      <a:chOff x="2033" y="2016"/>
                      <a:chExt cx="1399" cy="188"/>
                    </a:xfrm>
                  </p:grpSpPr>
                  <p:sp>
                    <p:nvSpPr>
                      <p:cNvPr id="100238" name="Line 295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270" y="201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39" name="Line 295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125" y="2018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40" name="Oval 29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27" y="2116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41" name="Oval 2961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2039" y="2046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242" name="Group 29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69" y="1920"/>
                      <a:ext cx="1399" cy="188"/>
                      <a:chOff x="1669" y="1920"/>
                      <a:chExt cx="1399" cy="188"/>
                    </a:xfrm>
                  </p:grpSpPr>
                  <p:sp>
                    <p:nvSpPr>
                      <p:cNvPr id="100243" name="Line 296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908" y="1920"/>
                        <a:ext cx="116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44" name="Line 296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761" y="1922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45" name="Oval 29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3" y="2020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46" name="Oval 2966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675" y="1950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247" name="Group 29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78" y="1824"/>
                      <a:ext cx="1400" cy="188"/>
                      <a:chOff x="1378" y="1824"/>
                      <a:chExt cx="1400" cy="188"/>
                    </a:xfrm>
                  </p:grpSpPr>
                  <p:sp>
                    <p:nvSpPr>
                      <p:cNvPr id="100248" name="Line 296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616" y="1824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49" name="Line 296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1" y="182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50" name="Oval 29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73" y="1924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51" name="Oval 2971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385" y="185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252" name="Group 29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88" y="1728"/>
                      <a:ext cx="1398" cy="188"/>
                      <a:chOff x="1088" y="1728"/>
                      <a:chExt cx="1398" cy="188"/>
                    </a:xfrm>
                  </p:grpSpPr>
                  <p:sp>
                    <p:nvSpPr>
                      <p:cNvPr id="100253" name="Line 29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325" y="1728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54" name="Line 29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180" y="173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55" name="Oval 29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82" y="1828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56" name="Oval 2976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095" y="1758"/>
                        <a:ext cx="109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257" name="Group 29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1399" cy="188"/>
                      <a:chOff x="796" y="1632"/>
                      <a:chExt cx="1399" cy="188"/>
                    </a:xfrm>
                  </p:grpSpPr>
                  <p:sp>
                    <p:nvSpPr>
                      <p:cNvPr id="100258" name="Line 29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34" y="1632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59" name="Line 29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889" y="1634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60" name="Oval 29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91" y="1732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61" name="Oval 2981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803" y="166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100262" name="Rectangle 2982"/>
                <p:cNvSpPr>
                  <a:spLocks noChangeArrowheads="1"/>
                </p:cNvSpPr>
                <p:nvPr/>
              </p:nvSpPr>
              <p:spPr bwMode="auto">
                <a:xfrm>
                  <a:off x="2304" y="1096"/>
                  <a:ext cx="816" cy="56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0263" name="Group 2983"/>
            <p:cNvGrpSpPr>
              <a:grpSpLocks/>
            </p:cNvGrpSpPr>
            <p:nvPr/>
          </p:nvGrpSpPr>
          <p:grpSpPr bwMode="auto">
            <a:xfrm>
              <a:off x="3515" y="1616"/>
              <a:ext cx="879" cy="256"/>
              <a:chOff x="912" y="1632"/>
              <a:chExt cx="3648" cy="624"/>
            </a:xfrm>
          </p:grpSpPr>
          <p:grpSp>
            <p:nvGrpSpPr>
              <p:cNvPr id="100264" name="Group 2984"/>
              <p:cNvGrpSpPr>
                <a:grpSpLocks/>
              </p:cNvGrpSpPr>
              <p:nvPr/>
            </p:nvGrpSpPr>
            <p:grpSpPr bwMode="auto">
              <a:xfrm>
                <a:off x="912" y="1632"/>
                <a:ext cx="1632" cy="624"/>
                <a:chOff x="912" y="816"/>
                <a:chExt cx="1632" cy="624"/>
              </a:xfrm>
            </p:grpSpPr>
            <p:grpSp>
              <p:nvGrpSpPr>
                <p:cNvPr id="100265" name="Group 2985"/>
                <p:cNvGrpSpPr>
                  <a:grpSpLocks/>
                </p:cNvGrpSpPr>
                <p:nvPr/>
              </p:nvGrpSpPr>
              <p:grpSpPr bwMode="auto">
                <a:xfrm>
                  <a:off x="912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100266" name="Group 2986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100267" name="Group 298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100268" name="Oval 29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69" name="Oval 298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70" name="Oval 299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71" name="Oval 299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00272" name="Oval 29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273" name="Oval 29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274" name="Group 2994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100275" name="Oval 299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276" name="Oval 299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277" name="Oval 299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278" name="Oval 299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279" name="Group 2999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100280" name="Oval 30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281" name="Oval 30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00282" name="Group 300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100283" name="Oval 30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84" name="Oval 30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85" name="Oval 30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86" name="Oval 30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87" name="Oval 30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88" name="Oval 30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89" name="Oval 30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90" name="Oval 30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91" name="Oval 30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92" name="Oval 30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93" name="Oval 30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94" name="Oval 30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95" name="Oval 30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96" name="Oval 30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97" name="Oval 30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98" name="Oval 30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99" name="Oval 30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00" name="Oval 30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01" name="Oval 30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02" name="Oval 30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03" name="Oval 30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04" name="Oval 30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05" name="Oval 30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06" name="Oval 30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07" name="Oval 30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0308" name="Group 3028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100309" name="Oval 302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10" name="Oval 303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11" name="Oval 303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12" name="Oval 303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13" name="Oval 303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14" name="Oval 303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15" name="Oval 303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16" name="Oval 303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317" name="Group 3037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100318" name="Oval 303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19" name="Oval 303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20" name="Oval 304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21" name="Oval 304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22" name="Oval 304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23" name="Oval 304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24" name="Oval 304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25" name="Oval 304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26" name="Oval 304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327" name="Group 3047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100328" name="Freeform 3048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29" name="Freeform 3049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30" name="Freeform 3050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31" name="Freeform 3051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32" name="Oval 305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33" name="Oval 305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34" name="Oval 305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35" name="Oval 305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36" name="Oval 305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37" name="Oval 305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38" name="Oval 305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39" name="Oval 305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40" name="Oval 306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41" name="Oval 306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00342" name="Group 3062"/>
                <p:cNvGrpSpPr>
                  <a:grpSpLocks/>
                </p:cNvGrpSpPr>
                <p:nvPr/>
              </p:nvGrpSpPr>
              <p:grpSpPr bwMode="auto">
                <a:xfrm>
                  <a:off x="912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100343" name="Group 3063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100344" name="Group 30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100345" name="Oval 306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46" name="Oval 306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47" name="Oval 306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48" name="Oval 306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00349" name="Oval 30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50" name="Oval 30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351" name="Group 3071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100352" name="Oval 307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53" name="Oval 307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54" name="Oval 307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55" name="Oval 307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356" name="Group 3076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100357" name="Oval 30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58" name="Oval 30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00359" name="Group 30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100360" name="Oval 30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61" name="Oval 30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62" name="Oval 30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63" name="Oval 30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64" name="Oval 30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65" name="Oval 30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66" name="Oval 30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67" name="Oval 30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68" name="Oval 30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69" name="Oval 30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70" name="Oval 30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71" name="Oval 30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72" name="Oval 30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73" name="Oval 30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74" name="Oval 30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75" name="Oval 30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76" name="Oval 30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77" name="Oval 30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78" name="Oval 30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79" name="Oval 30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80" name="Oval 31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81" name="Oval 31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82" name="Oval 31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83" name="Oval 31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84" name="Oval 31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0385" name="Group 3105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100386" name="Oval 310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87" name="Oval 310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88" name="Oval 310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89" name="Oval 310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90" name="Oval 311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91" name="Oval 311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92" name="Oval 311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93" name="Oval 311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394" name="Group 3114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100395" name="Oval 311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96" name="Oval 311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97" name="Oval 311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98" name="Oval 311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99" name="Oval 311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00" name="Oval 312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01" name="Oval 312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02" name="Oval 312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03" name="Oval 312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404" name="Group 3124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100405" name="Freeform 3125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06" name="Freeform 3126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07" name="Freeform 3127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08" name="Freeform 3128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09" name="Oval 312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10" name="Oval 313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11" name="Oval 313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12" name="Oval 313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13" name="Oval 313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14" name="Oval 313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15" name="Oval 313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16" name="Oval 313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17" name="Oval 313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18" name="Oval 313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00419" name="Line 3139"/>
                <p:cNvSpPr>
                  <a:spLocks noChangeShapeType="1"/>
                </p:cNvSpPr>
                <p:nvPr/>
              </p:nvSpPr>
              <p:spPr bwMode="auto">
                <a:xfrm>
                  <a:off x="912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0420" name="Group 3140"/>
              <p:cNvGrpSpPr>
                <a:grpSpLocks/>
              </p:cNvGrpSpPr>
              <p:nvPr/>
            </p:nvGrpSpPr>
            <p:grpSpPr bwMode="auto">
              <a:xfrm>
                <a:off x="2928" y="1632"/>
                <a:ext cx="1632" cy="624"/>
                <a:chOff x="2928" y="816"/>
                <a:chExt cx="1632" cy="624"/>
              </a:xfrm>
            </p:grpSpPr>
            <p:grpSp>
              <p:nvGrpSpPr>
                <p:cNvPr id="100421" name="Group 3141"/>
                <p:cNvGrpSpPr>
                  <a:grpSpLocks/>
                </p:cNvGrpSpPr>
                <p:nvPr/>
              </p:nvGrpSpPr>
              <p:grpSpPr bwMode="auto">
                <a:xfrm>
                  <a:off x="2928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100422" name="Group 3142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100423" name="Group 31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100424" name="Oval 314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25" name="Oval 314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26" name="Oval 31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27" name="Oval 31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00428" name="Oval 31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29" name="Oval 3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430" name="Group 3150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100431" name="Oval 315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32" name="Oval 315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33" name="Oval 315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34" name="Oval 315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435" name="Group 3155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100436" name="Oval 3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37" name="Oval 3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00438" name="Group 31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100439" name="Oval 31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40" name="Oval 3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41" name="Oval 31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42" name="Oval 31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43" name="Oval 31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44" name="Oval 31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45" name="Oval 31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46" name="Oval 31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47" name="Oval 31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48" name="Oval 31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49" name="Oval 31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50" name="Oval 31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51" name="Oval 31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52" name="Oval 31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53" name="Oval 31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54" name="Oval 31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55" name="Oval 31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56" name="Oval 31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57" name="Oval 31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58" name="Oval 31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59" name="Oval 31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60" name="Oval 31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61" name="Oval 31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62" name="Oval 31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63" name="Oval 31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0464" name="Group 3184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100465" name="Oval 318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66" name="Oval 318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67" name="Oval 318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68" name="Oval 318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69" name="Oval 318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70" name="Oval 319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71" name="Oval 319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72" name="Oval 319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473" name="Group 3193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100474" name="Oval 319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75" name="Oval 319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76" name="Oval 319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77" name="Oval 319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78" name="Oval 319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79" name="Oval 319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80" name="Oval 320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81" name="Oval 320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82" name="Oval 320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483" name="Group 3203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100484" name="Freeform 3204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85" name="Freeform 3205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86" name="Freeform 3206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87" name="Freeform 3207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88" name="Oval 320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89" name="Oval 320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90" name="Oval 321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91" name="Oval 321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92" name="Oval 321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93" name="Oval 321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94" name="Oval 321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95" name="Oval 321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96" name="Oval 321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97" name="Oval 321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00498" name="Group 3218"/>
                <p:cNvGrpSpPr>
                  <a:grpSpLocks/>
                </p:cNvGrpSpPr>
                <p:nvPr/>
              </p:nvGrpSpPr>
              <p:grpSpPr bwMode="auto">
                <a:xfrm>
                  <a:off x="2928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100499" name="Group 3219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100500" name="Group 32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100501" name="Oval 322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02" name="Oval 322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03" name="Oval 322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04" name="Oval 32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00505" name="Oval 32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06" name="Oval 32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507" name="Group 3227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100508" name="Oval 322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09" name="Oval 322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10" name="Oval 323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11" name="Oval 323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512" name="Group 3232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100513" name="Oval 32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14" name="Oval 32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00515" name="Group 32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100516" name="Oval 32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17" name="Oval 32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18" name="Oval 32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19" name="Oval 32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20" name="Oval 32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21" name="Oval 32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22" name="Oval 32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23" name="Oval 32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24" name="Oval 32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25" name="Oval 32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26" name="Oval 32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27" name="Oval 32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28" name="Oval 32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29" name="Oval 32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30" name="Oval 32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31" name="Oval 32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32" name="Oval 32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33" name="Oval 32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34" name="Oval 32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35" name="Oval 32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36" name="Oval 32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37" name="Oval 32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38" name="Oval 32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39" name="Oval 32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40" name="Oval 32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0541" name="Group 3261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100542" name="Oval 326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43" name="Oval 326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44" name="Oval 326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45" name="Oval 326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46" name="Oval 326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47" name="Oval 326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48" name="Oval 326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49" name="Oval 326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550" name="Group 3270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100551" name="Oval 327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52" name="Oval 327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53" name="Oval 327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54" name="Oval 327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55" name="Oval 327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56" name="Oval 327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57" name="Oval 327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58" name="Oval 327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59" name="Oval 327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560" name="Group 3280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100561" name="Freeform 3281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62" name="Freeform 3282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63" name="Freeform 3283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64" name="Freeform 3284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65" name="Oval 328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66" name="Oval 328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67" name="Oval 328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68" name="Oval 328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69" name="Oval 328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70" name="Oval 329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71" name="Oval 329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72" name="Oval 329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73" name="Oval 329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74" name="Oval 329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00575" name="Line 3295"/>
                <p:cNvSpPr>
                  <a:spLocks noChangeShapeType="1"/>
                </p:cNvSpPr>
                <p:nvPr/>
              </p:nvSpPr>
              <p:spPr bwMode="auto">
                <a:xfrm>
                  <a:off x="4560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0576" name="Group 3296"/>
              <p:cNvGrpSpPr>
                <a:grpSpLocks/>
              </p:cNvGrpSpPr>
              <p:nvPr/>
            </p:nvGrpSpPr>
            <p:grpSpPr bwMode="auto">
              <a:xfrm>
                <a:off x="1372" y="1792"/>
                <a:ext cx="2660" cy="288"/>
                <a:chOff x="1372" y="976"/>
                <a:chExt cx="2660" cy="288"/>
              </a:xfrm>
            </p:grpSpPr>
            <p:grpSp>
              <p:nvGrpSpPr>
                <p:cNvPr id="100577" name="Group 3297"/>
                <p:cNvGrpSpPr>
                  <a:grpSpLocks/>
                </p:cNvGrpSpPr>
                <p:nvPr/>
              </p:nvGrpSpPr>
              <p:grpSpPr bwMode="auto">
                <a:xfrm>
                  <a:off x="1372" y="976"/>
                  <a:ext cx="2660" cy="288"/>
                  <a:chOff x="796" y="964"/>
                  <a:chExt cx="4108" cy="1240"/>
                </a:xfrm>
              </p:grpSpPr>
              <p:grpSp>
                <p:nvGrpSpPr>
                  <p:cNvPr id="100578" name="Group 3298"/>
                  <p:cNvGrpSpPr>
                    <a:grpSpLocks/>
                  </p:cNvGrpSpPr>
                  <p:nvPr/>
                </p:nvGrpSpPr>
                <p:grpSpPr bwMode="auto">
                  <a:xfrm>
                    <a:off x="796" y="964"/>
                    <a:ext cx="4108" cy="620"/>
                    <a:chOff x="796" y="964"/>
                    <a:chExt cx="4108" cy="620"/>
                  </a:xfrm>
                </p:grpSpPr>
                <p:grpSp>
                  <p:nvGrpSpPr>
                    <p:cNvPr id="100579" name="Group 32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964"/>
                      <a:ext cx="2634" cy="572"/>
                      <a:chOff x="2270" y="964"/>
                      <a:chExt cx="2634" cy="572"/>
                    </a:xfrm>
                  </p:grpSpPr>
                  <p:grpSp>
                    <p:nvGrpSpPr>
                      <p:cNvPr id="100580" name="Group 330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1398" cy="188"/>
                        <a:chOff x="2270" y="964"/>
                        <a:chExt cx="1398" cy="188"/>
                      </a:xfrm>
                    </p:grpSpPr>
                    <p:sp>
                      <p:nvSpPr>
                        <p:cNvPr id="100581" name="Line 33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15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82" name="Line 330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33" y="100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83" name="Oval 33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96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84" name="Oval 33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550" y="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585" name="Group 330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060"/>
                        <a:ext cx="1397" cy="188"/>
                        <a:chOff x="2635" y="1060"/>
                        <a:chExt cx="1397" cy="188"/>
                      </a:xfrm>
                    </p:grpSpPr>
                    <p:sp>
                      <p:nvSpPr>
                        <p:cNvPr id="100586" name="Line 33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248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87" name="Line 330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795" y="1105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88" name="Oval 33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06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89" name="Oval 33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915" y="109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590" name="Group 33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156"/>
                        <a:ext cx="1398" cy="188"/>
                        <a:chOff x="2924" y="1156"/>
                        <a:chExt cx="1398" cy="188"/>
                      </a:xfrm>
                    </p:grpSpPr>
                    <p:sp>
                      <p:nvSpPr>
                        <p:cNvPr id="100591" name="Line 33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34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92" name="Line 33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087" y="1201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93" name="Oval 33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15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94" name="Oval 33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205" y="119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595" name="Group 33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252"/>
                        <a:ext cx="1397" cy="188"/>
                        <a:chOff x="3216" y="1252"/>
                        <a:chExt cx="1397" cy="188"/>
                      </a:xfrm>
                    </p:grpSpPr>
                    <p:sp>
                      <p:nvSpPr>
                        <p:cNvPr id="100596" name="Line 33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44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97" name="Line 33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78" y="129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98" name="Oval 33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25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99" name="Oval 33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496" y="128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600" name="Group 332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348"/>
                        <a:ext cx="1397" cy="188"/>
                        <a:chOff x="3507" y="1348"/>
                        <a:chExt cx="1397" cy="188"/>
                      </a:xfrm>
                    </p:grpSpPr>
                    <p:sp>
                      <p:nvSpPr>
                        <p:cNvPr id="100601" name="Line 33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36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02" name="Line 33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669" y="1393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03" name="Oval 33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34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04" name="Oval 33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787" y="138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0605" name="Group 33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012"/>
                      <a:ext cx="2636" cy="572"/>
                      <a:chOff x="796" y="1012"/>
                      <a:chExt cx="2636" cy="572"/>
                    </a:xfrm>
                  </p:grpSpPr>
                  <p:grpSp>
                    <p:nvGrpSpPr>
                      <p:cNvPr id="100606" name="Group 33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1012"/>
                        <a:ext cx="1399" cy="188"/>
                        <a:chOff x="2033" y="1012"/>
                        <a:chExt cx="1399" cy="188"/>
                      </a:xfrm>
                    </p:grpSpPr>
                    <p:sp>
                      <p:nvSpPr>
                        <p:cNvPr id="100607" name="Line 33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1200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08" name="Line 332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2124" y="105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09" name="Oval 33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101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10" name="Oval 33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2039" y="1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611" name="Group 333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108"/>
                        <a:ext cx="1399" cy="188"/>
                        <a:chOff x="1669" y="1108"/>
                        <a:chExt cx="1399" cy="188"/>
                      </a:xfrm>
                    </p:grpSpPr>
                    <p:sp>
                      <p:nvSpPr>
                        <p:cNvPr id="100612" name="Line 33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296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13" name="Line 333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760" y="1153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14" name="Oval 33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1108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15" name="Oval 33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675" y="1142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616" name="Group 333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204"/>
                        <a:ext cx="1400" cy="188"/>
                        <a:chOff x="1378" y="1204"/>
                        <a:chExt cx="1400" cy="188"/>
                      </a:xfrm>
                    </p:grpSpPr>
                    <p:sp>
                      <p:nvSpPr>
                        <p:cNvPr id="100617" name="Line 33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39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18" name="Line 33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470" y="124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19" name="Oval 33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20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20" name="Oval 33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385" y="1238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621" name="Group 334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300"/>
                        <a:ext cx="1398" cy="188"/>
                        <a:chOff x="1088" y="1300"/>
                        <a:chExt cx="1398" cy="188"/>
                      </a:xfrm>
                    </p:grpSpPr>
                    <p:sp>
                      <p:nvSpPr>
                        <p:cNvPr id="100622" name="Line 33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48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23" name="Line 33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179" y="1345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24" name="Oval 33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300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25" name="Oval 33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095" y="1334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626" name="Group 334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396"/>
                        <a:ext cx="1399" cy="188"/>
                        <a:chOff x="796" y="1396"/>
                        <a:chExt cx="1399" cy="188"/>
                      </a:xfrm>
                    </p:grpSpPr>
                    <p:sp>
                      <p:nvSpPr>
                        <p:cNvPr id="100627" name="Line 33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28" name="Line 334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88" y="1441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29" name="Oval 33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39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30" name="Oval 33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803" y="143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00631" name="Group 3351"/>
                  <p:cNvGrpSpPr>
                    <a:grpSpLocks/>
                  </p:cNvGrpSpPr>
                  <p:nvPr/>
                </p:nvGrpSpPr>
                <p:grpSpPr bwMode="auto">
                  <a:xfrm>
                    <a:off x="2270" y="1584"/>
                    <a:ext cx="2634" cy="572"/>
                    <a:chOff x="2270" y="1584"/>
                    <a:chExt cx="2634" cy="572"/>
                  </a:xfrm>
                </p:grpSpPr>
                <p:grpSp>
                  <p:nvGrpSpPr>
                    <p:cNvPr id="100632" name="Group 335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968"/>
                      <a:ext cx="1398" cy="188"/>
                      <a:chOff x="2270" y="1968"/>
                      <a:chExt cx="1398" cy="188"/>
                    </a:xfrm>
                  </p:grpSpPr>
                  <p:sp>
                    <p:nvSpPr>
                      <p:cNvPr id="100633" name="Line 335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70" y="1968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34" name="Line 335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34" y="197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35" name="Oval 33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09" y="2068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36" name="Oval 3356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550" y="1998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637" name="Group 33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35" y="1872"/>
                      <a:ext cx="1397" cy="188"/>
                      <a:chOff x="2635" y="1872"/>
                      <a:chExt cx="1397" cy="188"/>
                    </a:xfrm>
                  </p:grpSpPr>
                  <p:sp>
                    <p:nvSpPr>
                      <p:cNvPr id="100638" name="Line 335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35" y="1872"/>
                        <a:ext cx="1159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39" name="Line 335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96" y="1874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40" name="Oval 33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71" y="1972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41" name="Oval 3361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915" y="190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642" name="Group 33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24" y="1776"/>
                      <a:ext cx="1398" cy="188"/>
                      <a:chOff x="2924" y="1776"/>
                      <a:chExt cx="1398" cy="188"/>
                    </a:xfrm>
                  </p:grpSpPr>
                  <p:sp>
                    <p:nvSpPr>
                      <p:cNvPr id="100643" name="Line 336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24" y="177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44" name="Line 336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088" y="1778"/>
                        <a:ext cx="144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45" name="Oval 33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63" y="1876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46" name="Oval 3366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205" y="1806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647" name="Group 33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16" y="1680"/>
                      <a:ext cx="1397" cy="188"/>
                      <a:chOff x="3216" y="1680"/>
                      <a:chExt cx="1397" cy="188"/>
                    </a:xfrm>
                  </p:grpSpPr>
                  <p:sp>
                    <p:nvSpPr>
                      <p:cNvPr id="100648" name="Line 336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216" y="1680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49" name="Line 336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79" y="1682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50" name="Oval 33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54" y="1780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51" name="Oval 3371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496" y="1710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652" name="Group 33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7" y="1584"/>
                      <a:ext cx="1397" cy="188"/>
                      <a:chOff x="3507" y="1584"/>
                      <a:chExt cx="1397" cy="188"/>
                    </a:xfrm>
                  </p:grpSpPr>
                  <p:sp>
                    <p:nvSpPr>
                      <p:cNvPr id="100653" name="Line 337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7" y="1584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54" name="Line 337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70" y="158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55" name="Oval 33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44" y="1684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56" name="Oval 3376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787" y="161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0657" name="Group 3377"/>
                  <p:cNvGrpSpPr>
                    <a:grpSpLocks/>
                  </p:cNvGrpSpPr>
                  <p:nvPr/>
                </p:nvGrpSpPr>
                <p:grpSpPr bwMode="auto">
                  <a:xfrm>
                    <a:off x="796" y="1632"/>
                    <a:ext cx="2636" cy="572"/>
                    <a:chOff x="796" y="1632"/>
                    <a:chExt cx="2636" cy="572"/>
                  </a:xfrm>
                </p:grpSpPr>
                <p:grpSp>
                  <p:nvGrpSpPr>
                    <p:cNvPr id="100658" name="Group 33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3" y="2016"/>
                      <a:ext cx="1399" cy="188"/>
                      <a:chOff x="2033" y="2016"/>
                      <a:chExt cx="1399" cy="188"/>
                    </a:xfrm>
                  </p:grpSpPr>
                  <p:sp>
                    <p:nvSpPr>
                      <p:cNvPr id="100659" name="Line 33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270" y="201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60" name="Line 338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125" y="2018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61" name="Oval 33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27" y="2116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62" name="Oval 3382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2039" y="2046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663" name="Group 338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69" y="1920"/>
                      <a:ext cx="1399" cy="188"/>
                      <a:chOff x="1669" y="1920"/>
                      <a:chExt cx="1399" cy="188"/>
                    </a:xfrm>
                  </p:grpSpPr>
                  <p:sp>
                    <p:nvSpPr>
                      <p:cNvPr id="100664" name="Line 33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908" y="1920"/>
                        <a:ext cx="116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65" name="Line 33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761" y="1922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66" name="Oval 33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3" y="2020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67" name="Oval 3387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675" y="1950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668" name="Group 338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78" y="1824"/>
                      <a:ext cx="1400" cy="188"/>
                      <a:chOff x="1378" y="1824"/>
                      <a:chExt cx="1400" cy="188"/>
                    </a:xfrm>
                  </p:grpSpPr>
                  <p:sp>
                    <p:nvSpPr>
                      <p:cNvPr id="100669" name="Line 33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616" y="1824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70" name="Line 33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1" y="182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71" name="Oval 33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73" y="1924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72" name="Oval 3392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385" y="185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673" name="Group 33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88" y="1728"/>
                      <a:ext cx="1398" cy="188"/>
                      <a:chOff x="1088" y="1728"/>
                      <a:chExt cx="1398" cy="188"/>
                    </a:xfrm>
                  </p:grpSpPr>
                  <p:sp>
                    <p:nvSpPr>
                      <p:cNvPr id="100674" name="Line 33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325" y="1728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75" name="Line 33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180" y="173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76" name="Oval 3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82" y="1828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77" name="Oval 3397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095" y="1758"/>
                        <a:ext cx="109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678" name="Group 33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1399" cy="188"/>
                      <a:chOff x="796" y="1632"/>
                      <a:chExt cx="1399" cy="188"/>
                    </a:xfrm>
                  </p:grpSpPr>
                  <p:sp>
                    <p:nvSpPr>
                      <p:cNvPr id="100679" name="Line 339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34" y="1632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80" name="Line 340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889" y="1634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81" name="Oval 34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91" y="1732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82" name="Oval 3402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803" y="166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100683" name="Rectangle 3403"/>
                <p:cNvSpPr>
                  <a:spLocks noChangeArrowheads="1"/>
                </p:cNvSpPr>
                <p:nvPr/>
              </p:nvSpPr>
              <p:spPr bwMode="auto">
                <a:xfrm>
                  <a:off x="2304" y="1096"/>
                  <a:ext cx="816" cy="56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00684" name="Group 3404"/>
          <p:cNvGrpSpPr>
            <a:grpSpLocks/>
          </p:cNvGrpSpPr>
          <p:nvPr/>
        </p:nvGrpSpPr>
        <p:grpSpPr bwMode="auto">
          <a:xfrm>
            <a:off x="2124075" y="3382963"/>
            <a:ext cx="5761038" cy="1122362"/>
            <a:chOff x="1338" y="2131"/>
            <a:chExt cx="3629" cy="707"/>
          </a:xfrm>
        </p:grpSpPr>
        <p:grpSp>
          <p:nvGrpSpPr>
            <p:cNvPr id="100685" name="Group 3405"/>
            <p:cNvGrpSpPr>
              <a:grpSpLocks/>
            </p:cNvGrpSpPr>
            <p:nvPr/>
          </p:nvGrpSpPr>
          <p:grpSpPr bwMode="auto">
            <a:xfrm>
              <a:off x="1338" y="2131"/>
              <a:ext cx="1640" cy="661"/>
              <a:chOff x="1867" y="1732"/>
              <a:chExt cx="1640" cy="661"/>
            </a:xfrm>
          </p:grpSpPr>
          <p:grpSp>
            <p:nvGrpSpPr>
              <p:cNvPr id="100686" name="Group 3406"/>
              <p:cNvGrpSpPr>
                <a:grpSpLocks/>
              </p:cNvGrpSpPr>
              <p:nvPr/>
            </p:nvGrpSpPr>
            <p:grpSpPr bwMode="auto">
              <a:xfrm rot="-1682083">
                <a:off x="1867" y="2137"/>
                <a:ext cx="879" cy="256"/>
                <a:chOff x="912" y="1632"/>
                <a:chExt cx="3648" cy="624"/>
              </a:xfrm>
            </p:grpSpPr>
            <p:grpSp>
              <p:nvGrpSpPr>
                <p:cNvPr id="100687" name="Group 3407"/>
                <p:cNvGrpSpPr>
                  <a:grpSpLocks/>
                </p:cNvGrpSpPr>
                <p:nvPr/>
              </p:nvGrpSpPr>
              <p:grpSpPr bwMode="auto">
                <a:xfrm>
                  <a:off x="912" y="1632"/>
                  <a:ext cx="1632" cy="624"/>
                  <a:chOff x="912" y="816"/>
                  <a:chExt cx="1632" cy="624"/>
                </a:xfrm>
              </p:grpSpPr>
              <p:grpSp>
                <p:nvGrpSpPr>
                  <p:cNvPr id="100688" name="Group 3408"/>
                  <p:cNvGrpSpPr>
                    <a:grpSpLocks/>
                  </p:cNvGrpSpPr>
                  <p:nvPr/>
                </p:nvGrpSpPr>
                <p:grpSpPr bwMode="auto">
                  <a:xfrm>
                    <a:off x="912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0689" name="Group 34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0690" name="Group 34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0691" name="Oval 34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92" name="Oval 34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93" name="Oval 34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94" name="Oval 34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0695" name="Oval 34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96" name="Oval 34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697" name="Group 34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0698" name="Oval 34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99" name="Oval 341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00" name="Oval 342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01" name="Oval 342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702" name="Group 34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0703" name="Oval 34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04" name="Oval 34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0705" name="Group 342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0706" name="Oval 34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07" name="Oval 34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08" name="Oval 34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09" name="Oval 34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10" name="Oval 34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11" name="Oval 34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12" name="Oval 34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13" name="Oval 34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14" name="Oval 34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15" name="Oval 34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16" name="Oval 34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17" name="Oval 34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18" name="Oval 34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19" name="Oval 34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20" name="Oval 34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21" name="Oval 34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22" name="Oval 34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23" name="Oval 34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24" name="Oval 34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25" name="Oval 34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26" name="Oval 34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27" name="Oval 34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28" name="Oval 34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29" name="Oval 34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30" name="Oval 34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0731" name="Group 345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0732" name="Oval 345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33" name="Oval 345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34" name="Oval 345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35" name="Oval 345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36" name="Oval 345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37" name="Oval 345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38" name="Oval 345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39" name="Oval 345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740" name="Group 34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0741" name="Oval 34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42" name="Oval 34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43" name="Oval 346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44" name="Oval 346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45" name="Oval 346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46" name="Oval 346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47" name="Oval 346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48" name="Oval 346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49" name="Oval 346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750" name="Group 347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0751" name="Freeform 347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52" name="Freeform 347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53" name="Freeform 347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54" name="Freeform 347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55" name="Oval 347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56" name="Oval 347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57" name="Oval 347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58" name="Oval 347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59" name="Oval 347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60" name="Oval 348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61" name="Oval 348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62" name="Oval 348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63" name="Oval 348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64" name="Oval 348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0765" name="Group 3485"/>
                  <p:cNvGrpSpPr>
                    <a:grpSpLocks/>
                  </p:cNvGrpSpPr>
                  <p:nvPr/>
                </p:nvGrpSpPr>
                <p:grpSpPr bwMode="auto">
                  <a:xfrm>
                    <a:off x="912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0766" name="Group 34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0767" name="Group 348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0768" name="Oval 34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69" name="Oval 34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70" name="Oval 34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71" name="Oval 34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0772" name="Oval 34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73" name="Oval 34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774" name="Group 34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0775" name="Oval 34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76" name="Oval 349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77" name="Oval 349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78" name="Oval 349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779" name="Group 34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0780" name="Oval 35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81" name="Oval 35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0782" name="Group 350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0783" name="Oval 35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84" name="Oval 35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85" name="Oval 35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86" name="Oval 35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87" name="Oval 35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88" name="Oval 35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89" name="Oval 35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90" name="Oval 35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91" name="Oval 35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92" name="Oval 35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93" name="Oval 35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94" name="Oval 35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95" name="Oval 35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96" name="Oval 35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97" name="Oval 35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98" name="Oval 35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99" name="Oval 35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00" name="Oval 35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01" name="Oval 35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02" name="Oval 35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03" name="Oval 35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04" name="Oval 35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05" name="Oval 35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06" name="Oval 35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07" name="Oval 35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0808" name="Group 35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0809" name="Oval 35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10" name="Oval 353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11" name="Oval 353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12" name="Oval 353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13" name="Oval 353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14" name="Oval 353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15" name="Oval 353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16" name="Oval 353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817" name="Group 35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0818" name="Oval 35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19" name="Oval 35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20" name="Oval 35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21" name="Oval 35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22" name="Oval 354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23" name="Oval 354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24" name="Oval 354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25" name="Oval 354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26" name="Oval 35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827" name="Group 35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0828" name="Freeform 354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29" name="Freeform 354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30" name="Freeform 355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31" name="Freeform 355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32" name="Oval 355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33" name="Oval 355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34" name="Oval 355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35" name="Oval 355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36" name="Oval 355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37" name="Oval 355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38" name="Oval 355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39" name="Oval 355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40" name="Oval 356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41" name="Oval 356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0842" name="Line 3562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0843" name="Group 3563"/>
                <p:cNvGrpSpPr>
                  <a:grpSpLocks/>
                </p:cNvGrpSpPr>
                <p:nvPr/>
              </p:nvGrpSpPr>
              <p:grpSpPr bwMode="auto">
                <a:xfrm>
                  <a:off x="2928" y="1632"/>
                  <a:ext cx="1632" cy="624"/>
                  <a:chOff x="2928" y="816"/>
                  <a:chExt cx="1632" cy="624"/>
                </a:xfrm>
              </p:grpSpPr>
              <p:grpSp>
                <p:nvGrpSpPr>
                  <p:cNvPr id="100844" name="Group 3564"/>
                  <p:cNvGrpSpPr>
                    <a:grpSpLocks/>
                  </p:cNvGrpSpPr>
                  <p:nvPr/>
                </p:nvGrpSpPr>
                <p:grpSpPr bwMode="auto">
                  <a:xfrm>
                    <a:off x="2928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0845" name="Group 356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0846" name="Group 356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0847" name="Oval 35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48" name="Oval 35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49" name="Oval 35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50" name="Oval 35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0851" name="Oval 35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52" name="Oval 35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853" name="Group 357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0854" name="Oval 357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55" name="Oval 357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56" name="Oval 357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57" name="Oval 357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858" name="Group 35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0859" name="Oval 35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60" name="Oval 35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0861" name="Group 35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0862" name="Oval 35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63" name="Oval 35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64" name="Oval 35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65" name="Oval 35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66" name="Oval 35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67" name="Oval 35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68" name="Oval 35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69" name="Oval 35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70" name="Oval 35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71" name="Oval 35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72" name="Oval 35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73" name="Oval 35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74" name="Oval 35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75" name="Oval 35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76" name="Oval 35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77" name="Oval 35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78" name="Oval 35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79" name="Oval 35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80" name="Oval 36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81" name="Oval 36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82" name="Oval 36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83" name="Oval 36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84" name="Oval 36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85" name="Oval 36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86" name="Oval 36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0887" name="Group 36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0888" name="Oval 360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89" name="Oval 360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90" name="Oval 361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91" name="Oval 361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92" name="Oval 361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93" name="Oval 361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94" name="Oval 361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95" name="Oval 361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896" name="Group 36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0897" name="Oval 36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98" name="Oval 36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99" name="Oval 361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00" name="Oval 362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01" name="Oval 362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02" name="Oval 362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03" name="Oval 362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04" name="Oval 36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05" name="Oval 36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906" name="Group 36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0907" name="Freeform 362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08" name="Freeform 362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09" name="Freeform 362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10" name="Freeform 363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11" name="Oval 363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12" name="Oval 363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13" name="Oval 363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14" name="Oval 363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15" name="Oval 363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16" name="Oval 363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17" name="Oval 363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18" name="Oval 363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19" name="Oval 363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20" name="Oval 364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0921" name="Group 3641"/>
                  <p:cNvGrpSpPr>
                    <a:grpSpLocks/>
                  </p:cNvGrpSpPr>
                  <p:nvPr/>
                </p:nvGrpSpPr>
                <p:grpSpPr bwMode="auto">
                  <a:xfrm>
                    <a:off x="2928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0922" name="Group 36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0923" name="Group 364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0924" name="Oval 36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25" name="Oval 36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26" name="Oval 36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27" name="Oval 36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0928" name="Oval 36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29" name="Oval 36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930" name="Group 36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0931" name="Oval 365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32" name="Oval 365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33" name="Oval 365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34" name="Oval 365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935" name="Group 36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0936" name="Oval 36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37" name="Oval 36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0938" name="Group 365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0939" name="Oval 36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40" name="Oval 36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41" name="Oval 36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42" name="Oval 36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43" name="Oval 36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44" name="Oval 36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45" name="Oval 36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46" name="Oval 36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47" name="Oval 36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48" name="Oval 36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49" name="Oval 36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50" name="Oval 36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51" name="Oval 36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52" name="Oval 36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53" name="Oval 36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54" name="Oval 36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55" name="Oval 36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56" name="Oval 36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57" name="Oval 36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58" name="Oval 36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59" name="Oval 36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60" name="Oval 36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61" name="Oval 36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62" name="Oval 36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63" name="Oval 36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0964" name="Group 368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0965" name="Oval 36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66" name="Oval 368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67" name="Oval 368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68" name="Oval 36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69" name="Oval 368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70" name="Oval 369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71" name="Oval 369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72" name="Oval 369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973" name="Group 36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0974" name="Oval 369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75" name="Oval 36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76" name="Oval 369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77" name="Oval 369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78" name="Oval 369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79" name="Oval 369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80" name="Oval 370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81" name="Oval 370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82" name="Oval 37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983" name="Group 37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0984" name="Freeform 370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85" name="Freeform 370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86" name="Freeform 370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87" name="Freeform 370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88" name="Oval 370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89" name="Oval 370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90" name="Oval 371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91" name="Oval 371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92" name="Oval 371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93" name="Oval 371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94" name="Oval 371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95" name="Oval 371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96" name="Oval 371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97" name="Oval 371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0998" name="Line 3718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0999" name="Group 3719"/>
                <p:cNvGrpSpPr>
                  <a:grpSpLocks/>
                </p:cNvGrpSpPr>
                <p:nvPr/>
              </p:nvGrpSpPr>
              <p:grpSpPr bwMode="auto">
                <a:xfrm>
                  <a:off x="1372" y="1792"/>
                  <a:ext cx="2660" cy="288"/>
                  <a:chOff x="1372" y="976"/>
                  <a:chExt cx="2660" cy="288"/>
                </a:xfrm>
              </p:grpSpPr>
              <p:grpSp>
                <p:nvGrpSpPr>
                  <p:cNvPr id="101000" name="Group 3720"/>
                  <p:cNvGrpSpPr>
                    <a:grpSpLocks/>
                  </p:cNvGrpSpPr>
                  <p:nvPr/>
                </p:nvGrpSpPr>
                <p:grpSpPr bwMode="auto">
                  <a:xfrm>
                    <a:off x="1372" y="976"/>
                    <a:ext cx="2660" cy="288"/>
                    <a:chOff x="796" y="964"/>
                    <a:chExt cx="4108" cy="1240"/>
                  </a:xfrm>
                </p:grpSpPr>
                <p:grpSp>
                  <p:nvGrpSpPr>
                    <p:cNvPr id="101001" name="Group 37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964"/>
                      <a:ext cx="4108" cy="620"/>
                      <a:chOff x="796" y="964"/>
                      <a:chExt cx="4108" cy="620"/>
                    </a:xfrm>
                  </p:grpSpPr>
                  <p:grpSp>
                    <p:nvGrpSpPr>
                      <p:cNvPr id="101002" name="Group 372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2634" cy="572"/>
                        <a:chOff x="2270" y="964"/>
                        <a:chExt cx="2634" cy="572"/>
                      </a:xfrm>
                    </p:grpSpPr>
                    <p:grpSp>
                      <p:nvGrpSpPr>
                        <p:cNvPr id="101003" name="Group 372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70" y="964"/>
                          <a:ext cx="1398" cy="188"/>
                          <a:chOff x="2270" y="964"/>
                          <a:chExt cx="1398" cy="188"/>
                        </a:xfrm>
                      </p:grpSpPr>
                      <p:sp>
                        <p:nvSpPr>
                          <p:cNvPr id="101004" name="Line 372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270" y="115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05" name="Line 372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33" y="100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06" name="Oval 372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09" y="96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07" name="Oval 37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550" y="998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008" name="Group 372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35" y="1060"/>
                          <a:ext cx="1397" cy="188"/>
                          <a:chOff x="2635" y="1060"/>
                          <a:chExt cx="1397" cy="188"/>
                        </a:xfrm>
                      </p:grpSpPr>
                      <p:sp>
                        <p:nvSpPr>
                          <p:cNvPr id="101009" name="Line 372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635" y="1248"/>
                            <a:ext cx="115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10" name="Line 373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795" y="1105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11" name="Oval 373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71" y="1060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12" name="Oval 37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915" y="1094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013" name="Group 373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24" y="1156"/>
                          <a:ext cx="1398" cy="188"/>
                          <a:chOff x="2924" y="1156"/>
                          <a:chExt cx="1398" cy="188"/>
                        </a:xfrm>
                      </p:grpSpPr>
                      <p:sp>
                        <p:nvSpPr>
                          <p:cNvPr id="101014" name="Line 373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924" y="1344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15" name="Line 373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087" y="1201"/>
                            <a:ext cx="144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16" name="Oval 373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63" y="115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17" name="Oval 373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205" y="119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018" name="Group 373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16" y="1252"/>
                          <a:ext cx="1397" cy="188"/>
                          <a:chOff x="3216" y="1252"/>
                          <a:chExt cx="1397" cy="188"/>
                        </a:xfrm>
                      </p:grpSpPr>
                      <p:sp>
                        <p:nvSpPr>
                          <p:cNvPr id="101019" name="Line 373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216" y="1440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20" name="Line 374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378" y="129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21" name="Oval 374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4" y="125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22" name="Oval 374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496" y="1286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023" name="Group 374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07" y="1348"/>
                          <a:ext cx="1397" cy="188"/>
                          <a:chOff x="3507" y="1348"/>
                          <a:chExt cx="1397" cy="188"/>
                        </a:xfrm>
                      </p:grpSpPr>
                      <p:sp>
                        <p:nvSpPr>
                          <p:cNvPr id="101024" name="Line 374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507" y="1536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25" name="Line 374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669" y="1393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26" name="Oval 374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44" y="1348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27" name="Oval 37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787" y="1382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01028" name="Group 374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012"/>
                        <a:ext cx="2636" cy="572"/>
                        <a:chOff x="796" y="1012"/>
                        <a:chExt cx="2636" cy="572"/>
                      </a:xfrm>
                    </p:grpSpPr>
                    <p:grpSp>
                      <p:nvGrpSpPr>
                        <p:cNvPr id="101029" name="Group 374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3" y="1012"/>
                          <a:ext cx="1399" cy="188"/>
                          <a:chOff x="2033" y="1012"/>
                          <a:chExt cx="1399" cy="188"/>
                        </a:xfrm>
                      </p:grpSpPr>
                      <p:sp>
                        <p:nvSpPr>
                          <p:cNvPr id="101030" name="Line 375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270" y="1200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31" name="Line 375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2124" y="105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32" name="Oval 375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27" y="101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33" name="Oval 37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2039" y="1046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034" name="Group 375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69" y="1108"/>
                          <a:ext cx="1399" cy="188"/>
                          <a:chOff x="1669" y="1108"/>
                          <a:chExt cx="1399" cy="188"/>
                        </a:xfrm>
                      </p:grpSpPr>
                      <p:sp>
                        <p:nvSpPr>
                          <p:cNvPr id="101035" name="Line 375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08" y="1296"/>
                            <a:ext cx="1160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36" name="Line 375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760" y="1153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37" name="Oval 375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63" y="1108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38" name="Oval 375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675" y="1142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039" name="Group 375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378" y="1204"/>
                          <a:ext cx="1400" cy="188"/>
                          <a:chOff x="1378" y="1204"/>
                          <a:chExt cx="1400" cy="188"/>
                        </a:xfrm>
                      </p:grpSpPr>
                      <p:sp>
                        <p:nvSpPr>
                          <p:cNvPr id="101040" name="Line 376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616" y="139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41" name="Line 376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470" y="124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42" name="Oval 376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73" y="120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43" name="Oval 376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385" y="1238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044" name="Group 376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88" y="1300"/>
                          <a:ext cx="1398" cy="188"/>
                          <a:chOff x="1088" y="1300"/>
                          <a:chExt cx="1398" cy="188"/>
                        </a:xfrm>
                      </p:grpSpPr>
                      <p:sp>
                        <p:nvSpPr>
                          <p:cNvPr id="101045" name="Line 376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325" y="1488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46" name="Line 376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179" y="1345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47" name="Oval 376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82" y="1300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48" name="Oval 376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095" y="1334"/>
                            <a:ext cx="109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049" name="Group 376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96" y="1396"/>
                          <a:ext cx="1399" cy="188"/>
                          <a:chOff x="796" y="1396"/>
                          <a:chExt cx="1399" cy="188"/>
                        </a:xfrm>
                      </p:grpSpPr>
                      <p:sp>
                        <p:nvSpPr>
                          <p:cNvPr id="101050" name="Line 377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034" y="1584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51" name="Line 377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888" y="1441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52" name="Oval 377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91" y="139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53" name="Oval 377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803" y="143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1054" name="Group 37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584"/>
                      <a:ext cx="2634" cy="572"/>
                      <a:chOff x="2270" y="1584"/>
                      <a:chExt cx="2634" cy="572"/>
                    </a:xfrm>
                  </p:grpSpPr>
                  <p:grpSp>
                    <p:nvGrpSpPr>
                      <p:cNvPr id="101055" name="Group 377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1968"/>
                        <a:ext cx="1398" cy="188"/>
                        <a:chOff x="2270" y="1968"/>
                        <a:chExt cx="1398" cy="188"/>
                      </a:xfrm>
                    </p:grpSpPr>
                    <p:sp>
                      <p:nvSpPr>
                        <p:cNvPr id="101056" name="Line 377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968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57" name="Line 377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34" y="197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58" name="Oval 37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2068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59" name="Oval 37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550" y="1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060" name="Group 378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872"/>
                        <a:ext cx="1397" cy="188"/>
                        <a:chOff x="2635" y="1872"/>
                        <a:chExt cx="1397" cy="188"/>
                      </a:xfrm>
                    </p:grpSpPr>
                    <p:sp>
                      <p:nvSpPr>
                        <p:cNvPr id="101061" name="Line 378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872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62" name="Line 378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96" y="1874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63" name="Oval 37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972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64" name="Oval 37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915" y="190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065" name="Group 378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776"/>
                        <a:ext cx="1398" cy="188"/>
                        <a:chOff x="2924" y="1776"/>
                        <a:chExt cx="1398" cy="188"/>
                      </a:xfrm>
                    </p:grpSpPr>
                    <p:sp>
                      <p:nvSpPr>
                        <p:cNvPr id="101066" name="Line 378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77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67" name="Line 378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088" y="1778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68" name="Oval 37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87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69" name="Oval 37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205" y="180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070" name="Group 379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680"/>
                        <a:ext cx="1397" cy="188"/>
                        <a:chOff x="3216" y="1680"/>
                        <a:chExt cx="1397" cy="188"/>
                      </a:xfrm>
                    </p:grpSpPr>
                    <p:sp>
                      <p:nvSpPr>
                        <p:cNvPr id="101071" name="Line 379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68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72" name="Line 379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79" y="1682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73" name="Oval 37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780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74" name="Oval 37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496" y="171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075" name="Group 379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584"/>
                        <a:ext cx="1397" cy="188"/>
                        <a:chOff x="3507" y="1584"/>
                        <a:chExt cx="1397" cy="188"/>
                      </a:xfrm>
                    </p:grpSpPr>
                    <p:sp>
                      <p:nvSpPr>
                        <p:cNvPr id="101076" name="Line 37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77" name="Line 37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70" y="158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78" name="Oval 37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684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79" name="Oval 37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787" y="161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080" name="Group 38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2636" cy="572"/>
                      <a:chOff x="796" y="1632"/>
                      <a:chExt cx="2636" cy="572"/>
                    </a:xfrm>
                  </p:grpSpPr>
                  <p:grpSp>
                    <p:nvGrpSpPr>
                      <p:cNvPr id="101081" name="Group 38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2016"/>
                        <a:ext cx="1399" cy="188"/>
                        <a:chOff x="2033" y="2016"/>
                        <a:chExt cx="1399" cy="188"/>
                      </a:xfrm>
                    </p:grpSpPr>
                    <p:sp>
                      <p:nvSpPr>
                        <p:cNvPr id="101082" name="Line 380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201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83" name="Line 380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125" y="2018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84" name="Oval 38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2116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85" name="Oval 38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2039" y="2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086" name="Group 380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920"/>
                        <a:ext cx="1399" cy="188"/>
                        <a:chOff x="1669" y="1920"/>
                        <a:chExt cx="1399" cy="188"/>
                      </a:xfrm>
                    </p:grpSpPr>
                    <p:sp>
                      <p:nvSpPr>
                        <p:cNvPr id="101087" name="Line 380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920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88" name="Line 380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761" y="1922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89" name="Oval 38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202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90" name="Oval 38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675" y="1950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091" name="Group 38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824"/>
                        <a:ext cx="1400" cy="188"/>
                        <a:chOff x="1378" y="1824"/>
                        <a:chExt cx="1400" cy="188"/>
                      </a:xfrm>
                    </p:grpSpPr>
                    <p:sp>
                      <p:nvSpPr>
                        <p:cNvPr id="101092" name="Line 38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82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93" name="Line 38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471" y="182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94" name="Oval 38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92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95" name="Oval 38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385" y="185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096" name="Group 381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728"/>
                        <a:ext cx="1398" cy="188"/>
                        <a:chOff x="1088" y="1728"/>
                        <a:chExt cx="1398" cy="188"/>
                      </a:xfrm>
                    </p:grpSpPr>
                    <p:sp>
                      <p:nvSpPr>
                        <p:cNvPr id="101097" name="Line 38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72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98" name="Line 381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180" y="173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99" name="Oval 38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82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00" name="Oval 38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095" y="1758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101" name="Group 38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632"/>
                        <a:ext cx="1399" cy="188"/>
                        <a:chOff x="796" y="1632"/>
                        <a:chExt cx="1399" cy="188"/>
                      </a:xfrm>
                    </p:grpSpPr>
                    <p:sp>
                      <p:nvSpPr>
                        <p:cNvPr id="101102" name="Line 38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632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03" name="Line 38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89" y="1634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04" name="Oval 38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732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05" name="Oval 38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803" y="166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01106" name="Rectangle 3826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096"/>
                    <a:ext cx="816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01107" name="Group 3827"/>
              <p:cNvGrpSpPr>
                <a:grpSpLocks/>
              </p:cNvGrpSpPr>
              <p:nvPr/>
            </p:nvGrpSpPr>
            <p:grpSpPr bwMode="auto">
              <a:xfrm rot="-1682083">
                <a:off x="2628" y="1732"/>
                <a:ext cx="879" cy="256"/>
                <a:chOff x="912" y="1632"/>
                <a:chExt cx="3648" cy="624"/>
              </a:xfrm>
            </p:grpSpPr>
            <p:grpSp>
              <p:nvGrpSpPr>
                <p:cNvPr id="101108" name="Group 3828"/>
                <p:cNvGrpSpPr>
                  <a:grpSpLocks/>
                </p:cNvGrpSpPr>
                <p:nvPr/>
              </p:nvGrpSpPr>
              <p:grpSpPr bwMode="auto">
                <a:xfrm>
                  <a:off x="912" y="1632"/>
                  <a:ext cx="1632" cy="624"/>
                  <a:chOff x="912" y="816"/>
                  <a:chExt cx="1632" cy="624"/>
                </a:xfrm>
              </p:grpSpPr>
              <p:grpSp>
                <p:nvGrpSpPr>
                  <p:cNvPr id="101109" name="Group 3829"/>
                  <p:cNvGrpSpPr>
                    <a:grpSpLocks/>
                  </p:cNvGrpSpPr>
                  <p:nvPr/>
                </p:nvGrpSpPr>
                <p:grpSpPr bwMode="auto">
                  <a:xfrm>
                    <a:off x="912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1110" name="Group 38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1111" name="Group 383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1112" name="Oval 38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13" name="Oval 38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14" name="Oval 38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15" name="Oval 38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1116" name="Oval 38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17" name="Oval 38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118" name="Group 38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1119" name="Oval 38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20" name="Oval 38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21" name="Oval 38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22" name="Oval 384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123" name="Group 38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1124" name="Oval 38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25" name="Oval 38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1126" name="Group 384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1127" name="Oval 38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28" name="Oval 38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29" name="Oval 38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30" name="Oval 38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31" name="Oval 38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32" name="Oval 38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33" name="Oval 38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34" name="Oval 38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35" name="Oval 38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36" name="Oval 38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37" name="Oval 38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38" name="Oval 38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39" name="Oval 38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40" name="Oval 38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41" name="Oval 38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42" name="Oval 38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43" name="Oval 38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44" name="Oval 38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45" name="Oval 38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46" name="Oval 38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47" name="Oval 38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48" name="Oval 38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49" name="Oval 38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50" name="Oval 38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51" name="Oval 38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152" name="Group 38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1153" name="Oval 387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54" name="Oval 387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55" name="Oval 387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56" name="Oval 387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57" name="Oval 387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58" name="Oval 387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59" name="Oval 387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60" name="Oval 388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161" name="Group 38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1162" name="Oval 38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63" name="Oval 38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64" name="Oval 38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65" name="Oval 38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66" name="Oval 388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67" name="Oval 388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68" name="Oval 38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69" name="Oval 388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70" name="Oval 389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171" name="Group 38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1172" name="Freeform 389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73" name="Freeform 389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74" name="Freeform 389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75" name="Freeform 389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76" name="Oval 389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77" name="Oval 389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78" name="Oval 389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79" name="Oval 389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80" name="Oval 390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81" name="Oval 390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82" name="Oval 390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83" name="Oval 390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84" name="Oval 390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85" name="Oval 390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1186" name="Group 3906"/>
                  <p:cNvGrpSpPr>
                    <a:grpSpLocks/>
                  </p:cNvGrpSpPr>
                  <p:nvPr/>
                </p:nvGrpSpPr>
                <p:grpSpPr bwMode="auto">
                  <a:xfrm>
                    <a:off x="912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1187" name="Group 39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1188" name="Group 390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1189" name="Oval 39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90" name="Oval 39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91" name="Oval 39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92" name="Oval 39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1193" name="Oval 39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94" name="Oval 39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195" name="Group 39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1196" name="Oval 391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97" name="Oval 39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98" name="Oval 39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99" name="Oval 391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200" name="Group 39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1201" name="Oval 39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02" name="Oval 39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1203" name="Group 39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1204" name="Oval 39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05" name="Oval 39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06" name="Oval 39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07" name="Oval 39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08" name="Oval 39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09" name="Oval 39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10" name="Oval 39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11" name="Oval 39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12" name="Oval 39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13" name="Oval 39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14" name="Oval 39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15" name="Oval 39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16" name="Oval 39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17" name="Oval 39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18" name="Oval 39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19" name="Oval 39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20" name="Oval 39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21" name="Oval 39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22" name="Oval 39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23" name="Oval 39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24" name="Oval 39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25" name="Oval 39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26" name="Oval 39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27" name="Oval 39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28" name="Oval 39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229" name="Group 39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1230" name="Oval 395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31" name="Oval 395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32" name="Oval 395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33" name="Oval 395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34" name="Oval 395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35" name="Oval 395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36" name="Oval 395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37" name="Oval 395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238" name="Group 39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1239" name="Oval 395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40" name="Oval 39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41" name="Oval 39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42" name="Oval 39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43" name="Oval 396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44" name="Oval 396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45" name="Oval 396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46" name="Oval 396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47" name="Oval 396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248" name="Group 396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1249" name="Freeform 396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50" name="Freeform 397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51" name="Freeform 397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52" name="Freeform 397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53" name="Oval 397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54" name="Oval 397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55" name="Oval 397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56" name="Oval 397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57" name="Oval 397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58" name="Oval 397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59" name="Oval 397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60" name="Oval 398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61" name="Oval 398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62" name="Oval 398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1263" name="Line 3983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1264" name="Group 3984"/>
                <p:cNvGrpSpPr>
                  <a:grpSpLocks/>
                </p:cNvGrpSpPr>
                <p:nvPr/>
              </p:nvGrpSpPr>
              <p:grpSpPr bwMode="auto">
                <a:xfrm>
                  <a:off x="2928" y="1632"/>
                  <a:ext cx="1632" cy="624"/>
                  <a:chOff x="2928" y="816"/>
                  <a:chExt cx="1632" cy="624"/>
                </a:xfrm>
              </p:grpSpPr>
              <p:grpSp>
                <p:nvGrpSpPr>
                  <p:cNvPr id="101265" name="Group 3985"/>
                  <p:cNvGrpSpPr>
                    <a:grpSpLocks/>
                  </p:cNvGrpSpPr>
                  <p:nvPr/>
                </p:nvGrpSpPr>
                <p:grpSpPr bwMode="auto">
                  <a:xfrm>
                    <a:off x="2928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1266" name="Group 39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1267" name="Group 398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1268" name="Oval 39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69" name="Oval 39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70" name="Oval 39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71" name="Oval 39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1272" name="Oval 39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73" name="Oval 39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274" name="Group 39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1275" name="Oval 39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76" name="Oval 399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77" name="Oval 399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78" name="Oval 399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279" name="Group 39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1280" name="Oval 40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81" name="Oval 40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1282" name="Group 400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1283" name="Oval 40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84" name="Oval 40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85" name="Oval 40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86" name="Oval 40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87" name="Oval 40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88" name="Oval 40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89" name="Oval 40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90" name="Oval 40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91" name="Oval 40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92" name="Oval 40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93" name="Oval 40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94" name="Oval 40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95" name="Oval 40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96" name="Oval 40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97" name="Oval 40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98" name="Oval 40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99" name="Oval 40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00" name="Oval 40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01" name="Oval 40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02" name="Oval 40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03" name="Oval 40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04" name="Oval 40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05" name="Oval 40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06" name="Oval 40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07" name="Oval 40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308" name="Group 40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1309" name="Oval 40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10" name="Oval 403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11" name="Oval 403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12" name="Oval 403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13" name="Oval 403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14" name="Oval 403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15" name="Oval 403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16" name="Oval 403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317" name="Group 40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1318" name="Oval 40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19" name="Oval 40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20" name="Oval 40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21" name="Oval 40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22" name="Oval 404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23" name="Oval 404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24" name="Oval 404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25" name="Oval 404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26" name="Oval 40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327" name="Group 40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1328" name="Freeform 404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29" name="Freeform 404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30" name="Freeform 405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31" name="Freeform 405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32" name="Oval 405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33" name="Oval 405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34" name="Oval 405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35" name="Oval 405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36" name="Oval 405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37" name="Oval 405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38" name="Oval 405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39" name="Oval 405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40" name="Oval 406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41" name="Oval 406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1342" name="Group 4062"/>
                  <p:cNvGrpSpPr>
                    <a:grpSpLocks/>
                  </p:cNvGrpSpPr>
                  <p:nvPr/>
                </p:nvGrpSpPr>
                <p:grpSpPr bwMode="auto">
                  <a:xfrm>
                    <a:off x="2928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1343" name="Group 406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1344" name="Group 406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1345" name="Oval 40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46" name="Oval 40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47" name="Oval 40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48" name="Oval 40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1349" name="Oval 40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50" name="Oval 40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351" name="Group 40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1352" name="Oval 407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53" name="Oval 407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54" name="Oval 407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55" name="Oval 407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356" name="Group 40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1357" name="Oval 40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58" name="Oval 40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1359" name="Group 407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1360" name="Oval 40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61" name="Oval 40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62" name="Oval 40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63" name="Oval 40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64" name="Oval 40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65" name="Oval 40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66" name="Oval 40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67" name="Oval 40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68" name="Oval 40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69" name="Oval 40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70" name="Oval 40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71" name="Oval 40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72" name="Oval 40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73" name="Oval 40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74" name="Oval 40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75" name="Oval 40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76" name="Oval 40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77" name="Oval 40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78" name="Oval 40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79" name="Oval 40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80" name="Oval 41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81" name="Oval 41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82" name="Oval 41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83" name="Oval 41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84" name="Oval 41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385" name="Group 410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1386" name="Oval 41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87" name="Oval 41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88" name="Oval 410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89" name="Oval 410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90" name="Oval 411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91" name="Oval 411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92" name="Oval 411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93" name="Oval 411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394" name="Group 41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1395" name="Oval 411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96" name="Oval 411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97" name="Oval 41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98" name="Oval 41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99" name="Oval 411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00" name="Oval 412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01" name="Oval 412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02" name="Oval 412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03" name="Oval 412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404" name="Group 41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1405" name="Freeform 412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06" name="Freeform 412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07" name="Freeform 412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08" name="Freeform 412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09" name="Oval 412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10" name="Oval 413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11" name="Oval 413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12" name="Oval 413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13" name="Oval 413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14" name="Oval 413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15" name="Oval 413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16" name="Oval 413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17" name="Oval 413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18" name="Oval 413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1419" name="Line 4139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1420" name="Group 4140"/>
                <p:cNvGrpSpPr>
                  <a:grpSpLocks/>
                </p:cNvGrpSpPr>
                <p:nvPr/>
              </p:nvGrpSpPr>
              <p:grpSpPr bwMode="auto">
                <a:xfrm>
                  <a:off x="1372" y="1792"/>
                  <a:ext cx="2660" cy="288"/>
                  <a:chOff x="1372" y="976"/>
                  <a:chExt cx="2660" cy="288"/>
                </a:xfrm>
              </p:grpSpPr>
              <p:grpSp>
                <p:nvGrpSpPr>
                  <p:cNvPr id="101421" name="Group 4141"/>
                  <p:cNvGrpSpPr>
                    <a:grpSpLocks/>
                  </p:cNvGrpSpPr>
                  <p:nvPr/>
                </p:nvGrpSpPr>
                <p:grpSpPr bwMode="auto">
                  <a:xfrm>
                    <a:off x="1372" y="976"/>
                    <a:ext cx="2660" cy="288"/>
                    <a:chOff x="796" y="964"/>
                    <a:chExt cx="4108" cy="1240"/>
                  </a:xfrm>
                </p:grpSpPr>
                <p:grpSp>
                  <p:nvGrpSpPr>
                    <p:cNvPr id="101422" name="Group 41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964"/>
                      <a:ext cx="4108" cy="620"/>
                      <a:chOff x="796" y="964"/>
                      <a:chExt cx="4108" cy="620"/>
                    </a:xfrm>
                  </p:grpSpPr>
                  <p:grpSp>
                    <p:nvGrpSpPr>
                      <p:cNvPr id="101423" name="Group 414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2634" cy="572"/>
                        <a:chOff x="2270" y="964"/>
                        <a:chExt cx="2634" cy="572"/>
                      </a:xfrm>
                    </p:grpSpPr>
                    <p:grpSp>
                      <p:nvGrpSpPr>
                        <p:cNvPr id="101424" name="Group 414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70" y="964"/>
                          <a:ext cx="1398" cy="188"/>
                          <a:chOff x="2270" y="964"/>
                          <a:chExt cx="1398" cy="188"/>
                        </a:xfrm>
                      </p:grpSpPr>
                      <p:sp>
                        <p:nvSpPr>
                          <p:cNvPr id="101425" name="Line 414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270" y="115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26" name="Line 414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33" y="100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27" name="Oval 41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09" y="96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28" name="Oval 41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550" y="998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429" name="Group 414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35" y="1060"/>
                          <a:ext cx="1397" cy="188"/>
                          <a:chOff x="2635" y="1060"/>
                          <a:chExt cx="1397" cy="188"/>
                        </a:xfrm>
                      </p:grpSpPr>
                      <p:sp>
                        <p:nvSpPr>
                          <p:cNvPr id="101430" name="Line 415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635" y="1248"/>
                            <a:ext cx="115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31" name="Line 415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795" y="1105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32" name="Oval 415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71" y="1060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33" name="Oval 41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915" y="1094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434" name="Group 415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24" y="1156"/>
                          <a:ext cx="1398" cy="188"/>
                          <a:chOff x="2924" y="1156"/>
                          <a:chExt cx="1398" cy="188"/>
                        </a:xfrm>
                      </p:grpSpPr>
                      <p:sp>
                        <p:nvSpPr>
                          <p:cNvPr id="101435" name="Line 415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924" y="1344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36" name="Line 415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087" y="1201"/>
                            <a:ext cx="144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37" name="Oval 415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63" y="115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38" name="Oval 415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205" y="119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439" name="Group 415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16" y="1252"/>
                          <a:ext cx="1397" cy="188"/>
                          <a:chOff x="3216" y="1252"/>
                          <a:chExt cx="1397" cy="188"/>
                        </a:xfrm>
                      </p:grpSpPr>
                      <p:sp>
                        <p:nvSpPr>
                          <p:cNvPr id="101440" name="Line 416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216" y="1440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41" name="Line 416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378" y="129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42" name="Oval 416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4" y="125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43" name="Oval 416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496" y="1286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444" name="Group 416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07" y="1348"/>
                          <a:ext cx="1397" cy="188"/>
                          <a:chOff x="3507" y="1348"/>
                          <a:chExt cx="1397" cy="188"/>
                        </a:xfrm>
                      </p:grpSpPr>
                      <p:sp>
                        <p:nvSpPr>
                          <p:cNvPr id="101445" name="Line 416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507" y="1536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46" name="Line 416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669" y="1393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47" name="Oval 416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44" y="1348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48" name="Oval 416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787" y="1382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01449" name="Group 416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012"/>
                        <a:ext cx="2636" cy="572"/>
                        <a:chOff x="796" y="1012"/>
                        <a:chExt cx="2636" cy="572"/>
                      </a:xfrm>
                    </p:grpSpPr>
                    <p:grpSp>
                      <p:nvGrpSpPr>
                        <p:cNvPr id="101450" name="Group 417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3" y="1012"/>
                          <a:ext cx="1399" cy="188"/>
                          <a:chOff x="2033" y="1012"/>
                          <a:chExt cx="1399" cy="188"/>
                        </a:xfrm>
                      </p:grpSpPr>
                      <p:sp>
                        <p:nvSpPr>
                          <p:cNvPr id="101451" name="Line 417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270" y="1200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52" name="Line 417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2124" y="105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53" name="Oval 417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27" y="101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54" name="Oval 417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2039" y="1046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455" name="Group 417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69" y="1108"/>
                          <a:ext cx="1399" cy="188"/>
                          <a:chOff x="1669" y="1108"/>
                          <a:chExt cx="1399" cy="188"/>
                        </a:xfrm>
                      </p:grpSpPr>
                      <p:sp>
                        <p:nvSpPr>
                          <p:cNvPr id="101456" name="Line 417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08" y="1296"/>
                            <a:ext cx="1160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57" name="Line 417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760" y="1153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58" name="Oval 41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63" y="1108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59" name="Oval 41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675" y="1142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460" name="Group 418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378" y="1204"/>
                          <a:ext cx="1400" cy="188"/>
                          <a:chOff x="1378" y="1204"/>
                          <a:chExt cx="1400" cy="188"/>
                        </a:xfrm>
                      </p:grpSpPr>
                      <p:sp>
                        <p:nvSpPr>
                          <p:cNvPr id="101461" name="Line 418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616" y="139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62" name="Line 418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470" y="124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63" name="Oval 418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73" y="120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64" name="Oval 41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385" y="1238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465" name="Group 418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88" y="1300"/>
                          <a:ext cx="1398" cy="188"/>
                          <a:chOff x="1088" y="1300"/>
                          <a:chExt cx="1398" cy="188"/>
                        </a:xfrm>
                      </p:grpSpPr>
                      <p:sp>
                        <p:nvSpPr>
                          <p:cNvPr id="101466" name="Line 418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325" y="1488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67" name="Line 418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179" y="1345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68" name="Oval 418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82" y="1300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69" name="Oval 418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095" y="1334"/>
                            <a:ext cx="109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470" name="Group 419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96" y="1396"/>
                          <a:ext cx="1399" cy="188"/>
                          <a:chOff x="796" y="1396"/>
                          <a:chExt cx="1399" cy="188"/>
                        </a:xfrm>
                      </p:grpSpPr>
                      <p:sp>
                        <p:nvSpPr>
                          <p:cNvPr id="101471" name="Line 419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034" y="1584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72" name="Line 419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888" y="1441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73" name="Oval 419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91" y="139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74" name="Oval 419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803" y="143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1475" name="Group 419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584"/>
                      <a:ext cx="2634" cy="572"/>
                      <a:chOff x="2270" y="1584"/>
                      <a:chExt cx="2634" cy="572"/>
                    </a:xfrm>
                  </p:grpSpPr>
                  <p:grpSp>
                    <p:nvGrpSpPr>
                      <p:cNvPr id="101476" name="Group 419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1968"/>
                        <a:ext cx="1398" cy="188"/>
                        <a:chOff x="2270" y="1968"/>
                        <a:chExt cx="1398" cy="188"/>
                      </a:xfrm>
                    </p:grpSpPr>
                    <p:sp>
                      <p:nvSpPr>
                        <p:cNvPr id="101477" name="Line 4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968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78" name="Line 419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34" y="197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79" name="Oval 41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2068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80" name="Oval 42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550" y="1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481" name="Group 42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872"/>
                        <a:ext cx="1397" cy="188"/>
                        <a:chOff x="2635" y="1872"/>
                        <a:chExt cx="1397" cy="188"/>
                      </a:xfrm>
                    </p:grpSpPr>
                    <p:sp>
                      <p:nvSpPr>
                        <p:cNvPr id="101482" name="Line 420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872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83" name="Line 420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96" y="1874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84" name="Oval 42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972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85" name="Oval 42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915" y="190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486" name="Group 420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776"/>
                        <a:ext cx="1398" cy="188"/>
                        <a:chOff x="2924" y="1776"/>
                        <a:chExt cx="1398" cy="188"/>
                      </a:xfrm>
                    </p:grpSpPr>
                    <p:sp>
                      <p:nvSpPr>
                        <p:cNvPr id="101487" name="Line 420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77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88" name="Line 420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088" y="1778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89" name="Oval 42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87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90" name="Oval 42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205" y="180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491" name="Group 42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680"/>
                        <a:ext cx="1397" cy="188"/>
                        <a:chOff x="3216" y="1680"/>
                        <a:chExt cx="1397" cy="188"/>
                      </a:xfrm>
                    </p:grpSpPr>
                    <p:sp>
                      <p:nvSpPr>
                        <p:cNvPr id="101492" name="Line 42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68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93" name="Line 42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79" y="1682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94" name="Oval 42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780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95" name="Oval 42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496" y="171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496" name="Group 421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584"/>
                        <a:ext cx="1397" cy="188"/>
                        <a:chOff x="3507" y="1584"/>
                        <a:chExt cx="1397" cy="188"/>
                      </a:xfrm>
                    </p:grpSpPr>
                    <p:sp>
                      <p:nvSpPr>
                        <p:cNvPr id="101497" name="Line 42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98" name="Line 421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70" y="158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99" name="Oval 42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684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00" name="Oval 42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787" y="161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501" name="Group 42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2636" cy="572"/>
                      <a:chOff x="796" y="1632"/>
                      <a:chExt cx="2636" cy="572"/>
                    </a:xfrm>
                  </p:grpSpPr>
                  <p:grpSp>
                    <p:nvGrpSpPr>
                      <p:cNvPr id="101502" name="Group 422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2016"/>
                        <a:ext cx="1399" cy="188"/>
                        <a:chOff x="2033" y="2016"/>
                        <a:chExt cx="1399" cy="188"/>
                      </a:xfrm>
                    </p:grpSpPr>
                    <p:sp>
                      <p:nvSpPr>
                        <p:cNvPr id="101503" name="Line 42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201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04" name="Line 422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125" y="2018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05" name="Oval 42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2116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06" name="Oval 42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2039" y="2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507" name="Group 422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920"/>
                        <a:ext cx="1399" cy="188"/>
                        <a:chOff x="1669" y="1920"/>
                        <a:chExt cx="1399" cy="188"/>
                      </a:xfrm>
                    </p:grpSpPr>
                    <p:sp>
                      <p:nvSpPr>
                        <p:cNvPr id="101508" name="Line 422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920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09" name="Line 422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761" y="1922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10" name="Oval 42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202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11" name="Oval 42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675" y="1950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512" name="Group 423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824"/>
                        <a:ext cx="1400" cy="188"/>
                        <a:chOff x="1378" y="1824"/>
                        <a:chExt cx="1400" cy="188"/>
                      </a:xfrm>
                    </p:grpSpPr>
                    <p:sp>
                      <p:nvSpPr>
                        <p:cNvPr id="101513" name="Line 423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82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14" name="Line 423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471" y="182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15" name="Oval 42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92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16" name="Oval 42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385" y="185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517" name="Group 423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728"/>
                        <a:ext cx="1398" cy="188"/>
                        <a:chOff x="1088" y="1728"/>
                        <a:chExt cx="1398" cy="188"/>
                      </a:xfrm>
                    </p:grpSpPr>
                    <p:sp>
                      <p:nvSpPr>
                        <p:cNvPr id="101518" name="Line 42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72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19" name="Line 42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180" y="173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20" name="Oval 42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82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21" name="Oval 42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095" y="1758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522" name="Group 424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632"/>
                        <a:ext cx="1399" cy="188"/>
                        <a:chOff x="796" y="1632"/>
                        <a:chExt cx="1399" cy="188"/>
                      </a:xfrm>
                    </p:grpSpPr>
                    <p:sp>
                      <p:nvSpPr>
                        <p:cNvPr id="101523" name="Line 42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632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24" name="Line 424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89" y="1634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25" name="Oval 42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732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26" name="Oval 42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803" y="166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01527" name="Rectangle 4247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096"/>
                    <a:ext cx="816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01528" name="Group 4248"/>
            <p:cNvGrpSpPr>
              <a:grpSpLocks/>
            </p:cNvGrpSpPr>
            <p:nvPr/>
          </p:nvGrpSpPr>
          <p:grpSpPr bwMode="auto">
            <a:xfrm>
              <a:off x="1830" y="2177"/>
              <a:ext cx="1640" cy="661"/>
              <a:chOff x="1995" y="1972"/>
              <a:chExt cx="1640" cy="661"/>
            </a:xfrm>
          </p:grpSpPr>
          <p:grpSp>
            <p:nvGrpSpPr>
              <p:cNvPr id="101529" name="Group 4249"/>
              <p:cNvGrpSpPr>
                <a:grpSpLocks/>
              </p:cNvGrpSpPr>
              <p:nvPr/>
            </p:nvGrpSpPr>
            <p:grpSpPr bwMode="auto">
              <a:xfrm rot="-1682083">
                <a:off x="1995" y="2377"/>
                <a:ext cx="879" cy="256"/>
                <a:chOff x="912" y="1632"/>
                <a:chExt cx="3648" cy="624"/>
              </a:xfrm>
            </p:grpSpPr>
            <p:grpSp>
              <p:nvGrpSpPr>
                <p:cNvPr id="101530" name="Group 4250"/>
                <p:cNvGrpSpPr>
                  <a:grpSpLocks/>
                </p:cNvGrpSpPr>
                <p:nvPr/>
              </p:nvGrpSpPr>
              <p:grpSpPr bwMode="auto">
                <a:xfrm>
                  <a:off x="912" y="1632"/>
                  <a:ext cx="1632" cy="624"/>
                  <a:chOff x="912" y="816"/>
                  <a:chExt cx="1632" cy="624"/>
                </a:xfrm>
              </p:grpSpPr>
              <p:grpSp>
                <p:nvGrpSpPr>
                  <p:cNvPr id="101531" name="Group 4251"/>
                  <p:cNvGrpSpPr>
                    <a:grpSpLocks/>
                  </p:cNvGrpSpPr>
                  <p:nvPr/>
                </p:nvGrpSpPr>
                <p:grpSpPr bwMode="auto">
                  <a:xfrm>
                    <a:off x="912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1532" name="Group 425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1533" name="Group 425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1534" name="Oval 42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35" name="Oval 42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36" name="Oval 42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37" name="Oval 42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1538" name="Oval 42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39" name="Oval 42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540" name="Group 42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1541" name="Oval 42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42" name="Oval 42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43" name="Oval 426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44" name="Oval 426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545" name="Group 426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1546" name="Oval 42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47" name="Oval 42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1548" name="Group 426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1549" name="Oval 42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50" name="Oval 42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51" name="Oval 42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52" name="Oval 42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53" name="Oval 42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54" name="Oval 42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55" name="Oval 42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56" name="Oval 42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57" name="Oval 42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58" name="Oval 42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59" name="Oval 42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60" name="Oval 42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61" name="Oval 42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62" name="Oval 42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63" name="Oval 42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64" name="Oval 42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65" name="Oval 42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66" name="Oval 42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67" name="Oval 42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68" name="Oval 42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69" name="Oval 42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70" name="Oval 42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71" name="Oval 42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72" name="Oval 42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73" name="Oval 42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574" name="Group 42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1575" name="Oval 42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76" name="Oval 429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77" name="Oval 429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78" name="Oval 429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79" name="Oval 429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80" name="Oval 430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81" name="Oval 430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82" name="Oval 43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583" name="Group 43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1584" name="Oval 43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85" name="Oval 43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86" name="Oval 43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87" name="Oval 43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88" name="Oval 430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89" name="Oval 430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90" name="Oval 431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91" name="Oval 431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92" name="Oval 431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593" name="Group 43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1594" name="Freeform 431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95" name="Freeform 431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96" name="Freeform 431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97" name="Freeform 431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98" name="Oval 431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99" name="Oval 431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00" name="Oval 432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01" name="Oval 432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02" name="Oval 432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03" name="Oval 432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04" name="Oval 432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05" name="Oval 432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06" name="Oval 432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07" name="Oval 432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1608" name="Group 4328"/>
                  <p:cNvGrpSpPr>
                    <a:grpSpLocks/>
                  </p:cNvGrpSpPr>
                  <p:nvPr/>
                </p:nvGrpSpPr>
                <p:grpSpPr bwMode="auto">
                  <a:xfrm>
                    <a:off x="912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1609" name="Group 43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1610" name="Group 43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1611" name="Oval 43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12" name="Oval 43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13" name="Oval 43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14" name="Oval 43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1615" name="Oval 43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16" name="Oval 43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617" name="Group 43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1618" name="Oval 43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19" name="Oval 43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20" name="Oval 43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21" name="Oval 43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622" name="Group 43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1623" name="Oval 43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24" name="Oval 43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1625" name="Group 43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1626" name="Oval 43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27" name="Oval 43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28" name="Oval 43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29" name="Oval 43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30" name="Oval 43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31" name="Oval 43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32" name="Oval 43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33" name="Oval 43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34" name="Oval 43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35" name="Oval 43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36" name="Oval 43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37" name="Oval 43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38" name="Oval 43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39" name="Oval 43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40" name="Oval 43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41" name="Oval 43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42" name="Oval 43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43" name="Oval 43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44" name="Oval 43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45" name="Oval 43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46" name="Oval 43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47" name="Oval 43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48" name="Oval 43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49" name="Oval 43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50" name="Oval 43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651" name="Group 43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1652" name="Oval 437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53" name="Oval 437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54" name="Oval 437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55" name="Oval 437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56" name="Oval 437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57" name="Oval 437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58" name="Oval 437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59" name="Oval 437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660" name="Group 43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1661" name="Oval 43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62" name="Oval 43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63" name="Oval 43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64" name="Oval 43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65" name="Oval 43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66" name="Oval 438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67" name="Oval 438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68" name="Oval 43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69" name="Oval 438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670" name="Group 439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1671" name="Freeform 439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72" name="Freeform 439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73" name="Freeform 439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74" name="Freeform 439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75" name="Oval 439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76" name="Oval 439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77" name="Oval 439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78" name="Oval 439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79" name="Oval 439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80" name="Oval 440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81" name="Oval 440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82" name="Oval 440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83" name="Oval 440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84" name="Oval 440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1685" name="Line 4405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1686" name="Group 4406"/>
                <p:cNvGrpSpPr>
                  <a:grpSpLocks/>
                </p:cNvGrpSpPr>
                <p:nvPr/>
              </p:nvGrpSpPr>
              <p:grpSpPr bwMode="auto">
                <a:xfrm>
                  <a:off x="2928" y="1632"/>
                  <a:ext cx="1632" cy="624"/>
                  <a:chOff x="2928" y="816"/>
                  <a:chExt cx="1632" cy="624"/>
                </a:xfrm>
              </p:grpSpPr>
              <p:grpSp>
                <p:nvGrpSpPr>
                  <p:cNvPr id="101687" name="Group 4407"/>
                  <p:cNvGrpSpPr>
                    <a:grpSpLocks/>
                  </p:cNvGrpSpPr>
                  <p:nvPr/>
                </p:nvGrpSpPr>
                <p:grpSpPr bwMode="auto">
                  <a:xfrm>
                    <a:off x="2928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1688" name="Group 44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1689" name="Group 440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1690" name="Oval 44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91" name="Oval 44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92" name="Oval 44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93" name="Oval 44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1694" name="Oval 44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95" name="Oval 44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696" name="Group 44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1697" name="Oval 44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98" name="Oval 44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99" name="Oval 441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00" name="Oval 442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701" name="Group 44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1702" name="Oval 44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03" name="Oval 44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1704" name="Group 44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1705" name="Oval 44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06" name="Oval 44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07" name="Oval 44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08" name="Oval 44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09" name="Oval 44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10" name="Oval 44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11" name="Oval 44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12" name="Oval 44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13" name="Oval 44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14" name="Oval 44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15" name="Oval 44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16" name="Oval 44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17" name="Oval 44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18" name="Oval 44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19" name="Oval 44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20" name="Oval 44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21" name="Oval 44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22" name="Oval 44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23" name="Oval 44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24" name="Oval 44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25" name="Oval 44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26" name="Oval 44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27" name="Oval 44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28" name="Oval 44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29" name="Oval 44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730" name="Group 44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1731" name="Oval 445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32" name="Oval 445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33" name="Oval 445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34" name="Oval 445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35" name="Oval 445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36" name="Oval 445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37" name="Oval 445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38" name="Oval 445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739" name="Group 44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1740" name="Oval 44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41" name="Oval 44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42" name="Oval 44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43" name="Oval 446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44" name="Oval 446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45" name="Oval 446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46" name="Oval 446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47" name="Oval 446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48" name="Oval 446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749" name="Group 446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1750" name="Freeform 447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51" name="Freeform 447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52" name="Freeform 447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53" name="Freeform 447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54" name="Oval 447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55" name="Oval 447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56" name="Oval 447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57" name="Oval 447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58" name="Oval 447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59" name="Oval 447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60" name="Oval 448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61" name="Oval 448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62" name="Oval 448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63" name="Oval 448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1764" name="Group 4484"/>
                  <p:cNvGrpSpPr>
                    <a:grpSpLocks/>
                  </p:cNvGrpSpPr>
                  <p:nvPr/>
                </p:nvGrpSpPr>
                <p:grpSpPr bwMode="auto">
                  <a:xfrm>
                    <a:off x="2928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1765" name="Group 44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1766" name="Group 448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1767" name="Oval 44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68" name="Oval 44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69" name="Oval 44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70" name="Oval 44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1771" name="Oval 44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72" name="Oval 44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773" name="Group 44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1774" name="Oval 449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75" name="Oval 44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76" name="Oval 449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77" name="Oval 449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778" name="Group 44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1779" name="Oval 44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80" name="Oval 45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1781" name="Group 45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1782" name="Oval 45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83" name="Oval 45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84" name="Oval 45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85" name="Oval 45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86" name="Oval 45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87" name="Oval 45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88" name="Oval 45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89" name="Oval 45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90" name="Oval 45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91" name="Oval 45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92" name="Oval 45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93" name="Oval 45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94" name="Oval 45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95" name="Oval 45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96" name="Oval 45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97" name="Oval 45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98" name="Oval 45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99" name="Oval 45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800" name="Oval 45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801" name="Oval 45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802" name="Oval 45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803" name="Oval 45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804" name="Oval 45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805" name="Oval 45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806" name="Oval 45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807" name="Group 45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1808" name="Oval 452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09" name="Oval 45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10" name="Oval 453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11" name="Oval 453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12" name="Oval 453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13" name="Oval 453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14" name="Oval 453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15" name="Oval 453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816" name="Group 45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1817" name="Oval 453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18" name="Oval 45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19" name="Oval 45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20" name="Oval 45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21" name="Oval 45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22" name="Oval 454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23" name="Oval 454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24" name="Oval 454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25" name="Oval 454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826" name="Group 45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1827" name="Freeform 454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28" name="Freeform 454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29" name="Freeform 454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30" name="Freeform 455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31" name="Oval 455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32" name="Oval 455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33" name="Oval 455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34" name="Oval 455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35" name="Oval 455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36" name="Oval 455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37" name="Oval 455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38" name="Oval 455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39" name="Oval 455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40" name="Oval 456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1841" name="Line 4561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1842" name="Group 4562"/>
                <p:cNvGrpSpPr>
                  <a:grpSpLocks/>
                </p:cNvGrpSpPr>
                <p:nvPr/>
              </p:nvGrpSpPr>
              <p:grpSpPr bwMode="auto">
                <a:xfrm>
                  <a:off x="1372" y="1792"/>
                  <a:ext cx="2660" cy="288"/>
                  <a:chOff x="1372" y="976"/>
                  <a:chExt cx="2660" cy="288"/>
                </a:xfrm>
              </p:grpSpPr>
              <p:grpSp>
                <p:nvGrpSpPr>
                  <p:cNvPr id="101843" name="Group 4563"/>
                  <p:cNvGrpSpPr>
                    <a:grpSpLocks/>
                  </p:cNvGrpSpPr>
                  <p:nvPr/>
                </p:nvGrpSpPr>
                <p:grpSpPr bwMode="auto">
                  <a:xfrm>
                    <a:off x="1372" y="976"/>
                    <a:ext cx="2660" cy="288"/>
                    <a:chOff x="796" y="964"/>
                    <a:chExt cx="4108" cy="1240"/>
                  </a:xfrm>
                </p:grpSpPr>
                <p:grpSp>
                  <p:nvGrpSpPr>
                    <p:cNvPr id="101844" name="Group 45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964"/>
                      <a:ext cx="4108" cy="620"/>
                      <a:chOff x="796" y="964"/>
                      <a:chExt cx="4108" cy="620"/>
                    </a:xfrm>
                  </p:grpSpPr>
                  <p:grpSp>
                    <p:nvGrpSpPr>
                      <p:cNvPr id="101845" name="Group 456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2634" cy="572"/>
                        <a:chOff x="2270" y="964"/>
                        <a:chExt cx="2634" cy="572"/>
                      </a:xfrm>
                    </p:grpSpPr>
                    <p:grpSp>
                      <p:nvGrpSpPr>
                        <p:cNvPr id="101846" name="Group 456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70" y="964"/>
                          <a:ext cx="1398" cy="188"/>
                          <a:chOff x="2270" y="964"/>
                          <a:chExt cx="1398" cy="188"/>
                        </a:xfrm>
                      </p:grpSpPr>
                      <p:sp>
                        <p:nvSpPr>
                          <p:cNvPr id="101847" name="Line 456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270" y="115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48" name="Line 456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33" y="100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49" name="Oval 456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09" y="96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50" name="Oval 457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550" y="998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851" name="Group 457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35" y="1060"/>
                          <a:ext cx="1397" cy="188"/>
                          <a:chOff x="2635" y="1060"/>
                          <a:chExt cx="1397" cy="188"/>
                        </a:xfrm>
                      </p:grpSpPr>
                      <p:sp>
                        <p:nvSpPr>
                          <p:cNvPr id="101852" name="Line 457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635" y="1248"/>
                            <a:ext cx="115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53" name="Line 457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795" y="1105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54" name="Oval 457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71" y="1060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55" name="Oval 45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915" y="1094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856" name="Group 457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24" y="1156"/>
                          <a:ext cx="1398" cy="188"/>
                          <a:chOff x="2924" y="1156"/>
                          <a:chExt cx="1398" cy="188"/>
                        </a:xfrm>
                      </p:grpSpPr>
                      <p:sp>
                        <p:nvSpPr>
                          <p:cNvPr id="101857" name="Line 457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924" y="1344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58" name="Line 457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087" y="1201"/>
                            <a:ext cx="144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59" name="Oval 45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63" y="115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60" name="Oval 45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205" y="119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861" name="Group 458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16" y="1252"/>
                          <a:ext cx="1397" cy="188"/>
                          <a:chOff x="3216" y="1252"/>
                          <a:chExt cx="1397" cy="188"/>
                        </a:xfrm>
                      </p:grpSpPr>
                      <p:sp>
                        <p:nvSpPr>
                          <p:cNvPr id="101862" name="Line 458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216" y="1440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63" name="Line 458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378" y="129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64" name="Oval 45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4" y="125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65" name="Oval 458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496" y="1286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866" name="Group 458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07" y="1348"/>
                          <a:ext cx="1397" cy="188"/>
                          <a:chOff x="3507" y="1348"/>
                          <a:chExt cx="1397" cy="188"/>
                        </a:xfrm>
                      </p:grpSpPr>
                      <p:sp>
                        <p:nvSpPr>
                          <p:cNvPr id="101867" name="Line 458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507" y="1536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68" name="Line 458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669" y="1393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69" name="Oval 458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44" y="1348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70" name="Oval 459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787" y="1382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01871" name="Group 459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012"/>
                        <a:ext cx="2636" cy="572"/>
                        <a:chOff x="796" y="1012"/>
                        <a:chExt cx="2636" cy="572"/>
                      </a:xfrm>
                    </p:grpSpPr>
                    <p:grpSp>
                      <p:nvGrpSpPr>
                        <p:cNvPr id="101872" name="Group 459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3" y="1012"/>
                          <a:ext cx="1399" cy="188"/>
                          <a:chOff x="2033" y="1012"/>
                          <a:chExt cx="1399" cy="188"/>
                        </a:xfrm>
                      </p:grpSpPr>
                      <p:sp>
                        <p:nvSpPr>
                          <p:cNvPr id="101873" name="Line 459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270" y="1200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74" name="Line 459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2124" y="105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75" name="Oval 45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27" y="101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76" name="Oval 45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2039" y="1046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877" name="Group 459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69" y="1108"/>
                          <a:ext cx="1399" cy="188"/>
                          <a:chOff x="1669" y="1108"/>
                          <a:chExt cx="1399" cy="188"/>
                        </a:xfrm>
                      </p:grpSpPr>
                      <p:sp>
                        <p:nvSpPr>
                          <p:cNvPr id="101878" name="Line 459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08" y="1296"/>
                            <a:ext cx="1160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79" name="Line 459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760" y="1153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80" name="Oval 460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63" y="1108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81" name="Oval 460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675" y="1142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882" name="Group 460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378" y="1204"/>
                          <a:ext cx="1400" cy="188"/>
                          <a:chOff x="1378" y="1204"/>
                          <a:chExt cx="1400" cy="188"/>
                        </a:xfrm>
                      </p:grpSpPr>
                      <p:sp>
                        <p:nvSpPr>
                          <p:cNvPr id="101883" name="Line 460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616" y="139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84" name="Line 460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470" y="124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85" name="Oval 46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73" y="120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86" name="Oval 460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385" y="1238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887" name="Group 460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88" y="1300"/>
                          <a:ext cx="1398" cy="188"/>
                          <a:chOff x="1088" y="1300"/>
                          <a:chExt cx="1398" cy="188"/>
                        </a:xfrm>
                      </p:grpSpPr>
                      <p:sp>
                        <p:nvSpPr>
                          <p:cNvPr id="101888" name="Line 460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325" y="1488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89" name="Line 460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179" y="1345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90" name="Oval 46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82" y="1300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91" name="Oval 46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095" y="1334"/>
                            <a:ext cx="109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892" name="Group 461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96" y="1396"/>
                          <a:ext cx="1399" cy="188"/>
                          <a:chOff x="796" y="1396"/>
                          <a:chExt cx="1399" cy="188"/>
                        </a:xfrm>
                      </p:grpSpPr>
                      <p:sp>
                        <p:nvSpPr>
                          <p:cNvPr id="101893" name="Line 46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034" y="1584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94" name="Line 461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888" y="1441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95" name="Oval 46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91" y="139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96" name="Oval 46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803" y="143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1897" name="Group 46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584"/>
                      <a:ext cx="2634" cy="572"/>
                      <a:chOff x="2270" y="1584"/>
                      <a:chExt cx="2634" cy="572"/>
                    </a:xfrm>
                  </p:grpSpPr>
                  <p:grpSp>
                    <p:nvGrpSpPr>
                      <p:cNvPr id="101898" name="Group 46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1968"/>
                        <a:ext cx="1398" cy="188"/>
                        <a:chOff x="2270" y="1968"/>
                        <a:chExt cx="1398" cy="188"/>
                      </a:xfrm>
                    </p:grpSpPr>
                    <p:sp>
                      <p:nvSpPr>
                        <p:cNvPr id="101899" name="Line 461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968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00" name="Line 462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34" y="197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01" name="Oval 46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2068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02" name="Oval 46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550" y="1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903" name="Group 46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872"/>
                        <a:ext cx="1397" cy="188"/>
                        <a:chOff x="2635" y="1872"/>
                        <a:chExt cx="1397" cy="188"/>
                      </a:xfrm>
                    </p:grpSpPr>
                    <p:sp>
                      <p:nvSpPr>
                        <p:cNvPr id="101904" name="Line 462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872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05" name="Line 46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96" y="1874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06" name="Oval 46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972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07" name="Oval 46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915" y="190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908" name="Group 462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776"/>
                        <a:ext cx="1398" cy="188"/>
                        <a:chOff x="2924" y="1776"/>
                        <a:chExt cx="1398" cy="188"/>
                      </a:xfrm>
                    </p:grpSpPr>
                    <p:sp>
                      <p:nvSpPr>
                        <p:cNvPr id="101909" name="Line 462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77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10" name="Line 463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088" y="1778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11" name="Oval 46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87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12" name="Oval 46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205" y="180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913" name="Group 463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680"/>
                        <a:ext cx="1397" cy="188"/>
                        <a:chOff x="3216" y="1680"/>
                        <a:chExt cx="1397" cy="188"/>
                      </a:xfrm>
                    </p:grpSpPr>
                    <p:sp>
                      <p:nvSpPr>
                        <p:cNvPr id="101914" name="Line 463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68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15" name="Line 463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79" y="1682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16" name="Oval 46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780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17" name="Oval 46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496" y="171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918" name="Group 463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584"/>
                        <a:ext cx="1397" cy="188"/>
                        <a:chOff x="3507" y="1584"/>
                        <a:chExt cx="1397" cy="188"/>
                      </a:xfrm>
                    </p:grpSpPr>
                    <p:sp>
                      <p:nvSpPr>
                        <p:cNvPr id="101919" name="Line 46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20" name="Line 464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70" y="158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21" name="Oval 46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684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22" name="Oval 46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787" y="161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923" name="Group 46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2636" cy="572"/>
                      <a:chOff x="796" y="1632"/>
                      <a:chExt cx="2636" cy="572"/>
                    </a:xfrm>
                  </p:grpSpPr>
                  <p:grpSp>
                    <p:nvGrpSpPr>
                      <p:cNvPr id="101924" name="Group 464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2016"/>
                        <a:ext cx="1399" cy="188"/>
                        <a:chOff x="2033" y="2016"/>
                        <a:chExt cx="1399" cy="188"/>
                      </a:xfrm>
                    </p:grpSpPr>
                    <p:sp>
                      <p:nvSpPr>
                        <p:cNvPr id="101925" name="Line 464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201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26" name="Line 464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125" y="2018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27" name="Oval 46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2116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28" name="Oval 46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2039" y="2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929" name="Group 464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920"/>
                        <a:ext cx="1399" cy="188"/>
                        <a:chOff x="1669" y="1920"/>
                        <a:chExt cx="1399" cy="188"/>
                      </a:xfrm>
                    </p:grpSpPr>
                    <p:sp>
                      <p:nvSpPr>
                        <p:cNvPr id="101930" name="Line 465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920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31" name="Line 465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761" y="1922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32" name="Oval 46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202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33" name="Oval 46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675" y="1950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934" name="Group 465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824"/>
                        <a:ext cx="1400" cy="188"/>
                        <a:chOff x="1378" y="1824"/>
                        <a:chExt cx="1400" cy="188"/>
                      </a:xfrm>
                    </p:grpSpPr>
                    <p:sp>
                      <p:nvSpPr>
                        <p:cNvPr id="101935" name="Line 465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82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36" name="Line 465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471" y="182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37" name="Oval 46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92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38" name="Oval 46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385" y="185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939" name="Group 465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728"/>
                        <a:ext cx="1398" cy="188"/>
                        <a:chOff x="1088" y="1728"/>
                        <a:chExt cx="1398" cy="188"/>
                      </a:xfrm>
                    </p:grpSpPr>
                    <p:sp>
                      <p:nvSpPr>
                        <p:cNvPr id="101940" name="Line 46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72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41" name="Line 466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180" y="173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42" name="Oval 46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82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43" name="Oval 46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095" y="1758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944" name="Group 466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632"/>
                        <a:ext cx="1399" cy="188"/>
                        <a:chOff x="796" y="1632"/>
                        <a:chExt cx="1399" cy="188"/>
                      </a:xfrm>
                    </p:grpSpPr>
                    <p:sp>
                      <p:nvSpPr>
                        <p:cNvPr id="101945" name="Line 466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632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46" name="Line 466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89" y="1634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47" name="Oval 46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732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48" name="Oval 46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803" y="166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01949" name="Rectangle 4669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096"/>
                    <a:ext cx="816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01950" name="Group 4670"/>
              <p:cNvGrpSpPr>
                <a:grpSpLocks/>
              </p:cNvGrpSpPr>
              <p:nvPr/>
            </p:nvGrpSpPr>
            <p:grpSpPr bwMode="auto">
              <a:xfrm rot="-1682083">
                <a:off x="2756" y="1972"/>
                <a:ext cx="879" cy="256"/>
                <a:chOff x="912" y="1632"/>
                <a:chExt cx="3648" cy="624"/>
              </a:xfrm>
            </p:grpSpPr>
            <p:grpSp>
              <p:nvGrpSpPr>
                <p:cNvPr id="101951" name="Group 4671"/>
                <p:cNvGrpSpPr>
                  <a:grpSpLocks/>
                </p:cNvGrpSpPr>
                <p:nvPr/>
              </p:nvGrpSpPr>
              <p:grpSpPr bwMode="auto">
                <a:xfrm>
                  <a:off x="912" y="1632"/>
                  <a:ext cx="1632" cy="624"/>
                  <a:chOff x="912" y="816"/>
                  <a:chExt cx="1632" cy="624"/>
                </a:xfrm>
              </p:grpSpPr>
              <p:grpSp>
                <p:nvGrpSpPr>
                  <p:cNvPr id="101952" name="Group 4672"/>
                  <p:cNvGrpSpPr>
                    <a:grpSpLocks/>
                  </p:cNvGrpSpPr>
                  <p:nvPr/>
                </p:nvGrpSpPr>
                <p:grpSpPr bwMode="auto">
                  <a:xfrm>
                    <a:off x="912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1953" name="Group 467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1954" name="Group 467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1955" name="Oval 46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56" name="Oval 46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57" name="Oval 46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58" name="Oval 46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1959" name="Oval 46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960" name="Oval 46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961" name="Group 46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1962" name="Oval 46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963" name="Oval 46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964" name="Oval 46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965" name="Oval 46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966" name="Group 46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1967" name="Oval 46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968" name="Oval 46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1969" name="Group 468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1970" name="Oval 46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71" name="Oval 46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72" name="Oval 46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73" name="Oval 46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74" name="Oval 46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75" name="Oval 46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76" name="Oval 46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77" name="Oval 46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78" name="Oval 46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79" name="Oval 46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80" name="Oval 47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81" name="Oval 47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82" name="Oval 47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83" name="Oval 47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84" name="Oval 47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85" name="Oval 47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86" name="Oval 47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87" name="Oval 47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88" name="Oval 47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89" name="Oval 47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90" name="Oval 47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91" name="Oval 47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92" name="Oval 47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93" name="Oval 47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94" name="Oval 47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995" name="Group 47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1996" name="Oval 471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997" name="Oval 47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998" name="Oval 47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999" name="Oval 471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00" name="Oval 472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01" name="Oval 472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02" name="Oval 472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03" name="Oval 472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004" name="Group 47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2005" name="Oval 47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06" name="Oval 47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07" name="Oval 47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08" name="Oval 472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09" name="Oval 47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10" name="Oval 473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11" name="Oval 473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12" name="Oval 473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13" name="Oval 473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014" name="Group 47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2015" name="Freeform 473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16" name="Freeform 473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17" name="Freeform 473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18" name="Freeform 473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19" name="Oval 473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20" name="Oval 474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21" name="Oval 474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22" name="Oval 474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23" name="Oval 474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24" name="Oval 474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25" name="Oval 474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26" name="Oval 474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27" name="Oval 474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28" name="Oval 474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2029" name="Group 4749"/>
                  <p:cNvGrpSpPr>
                    <a:grpSpLocks/>
                  </p:cNvGrpSpPr>
                  <p:nvPr/>
                </p:nvGrpSpPr>
                <p:grpSpPr bwMode="auto">
                  <a:xfrm>
                    <a:off x="912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2030" name="Group 47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2031" name="Group 47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2032" name="Oval 47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33" name="Oval 47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34" name="Oval 47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35" name="Oval 47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2036" name="Oval 47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37" name="Oval 47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038" name="Group 47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2039" name="Oval 475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40" name="Oval 47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41" name="Oval 47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42" name="Oval 47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043" name="Group 476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2044" name="Oval 47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45" name="Oval 47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2046" name="Group 476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2047" name="Oval 47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48" name="Oval 47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49" name="Oval 47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50" name="Oval 47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51" name="Oval 47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52" name="Oval 47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53" name="Oval 47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54" name="Oval 47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55" name="Oval 47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56" name="Oval 47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57" name="Oval 47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58" name="Oval 47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59" name="Oval 47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60" name="Oval 47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61" name="Oval 47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62" name="Oval 47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63" name="Oval 47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64" name="Oval 47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65" name="Oval 47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66" name="Oval 47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67" name="Oval 47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68" name="Oval 47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69" name="Oval 47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70" name="Oval 47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71" name="Oval 47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072" name="Group 479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2073" name="Oval 479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74" name="Oval 479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75" name="Oval 47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76" name="Oval 479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77" name="Oval 479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78" name="Oval 479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79" name="Oval 479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80" name="Oval 480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081" name="Group 480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2082" name="Oval 48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83" name="Oval 48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84" name="Oval 48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85" name="Oval 48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86" name="Oval 48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87" name="Oval 48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88" name="Oval 480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89" name="Oval 480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90" name="Oval 481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091" name="Group 48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2092" name="Freeform 481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93" name="Freeform 481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94" name="Freeform 481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95" name="Freeform 481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96" name="Oval 481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97" name="Oval 481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98" name="Oval 481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99" name="Oval 481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00" name="Oval 482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01" name="Oval 482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02" name="Oval 482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03" name="Oval 482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04" name="Oval 482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05" name="Oval 482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2106" name="Line 4826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107" name="Group 4827"/>
                <p:cNvGrpSpPr>
                  <a:grpSpLocks/>
                </p:cNvGrpSpPr>
                <p:nvPr/>
              </p:nvGrpSpPr>
              <p:grpSpPr bwMode="auto">
                <a:xfrm>
                  <a:off x="2928" y="1632"/>
                  <a:ext cx="1632" cy="624"/>
                  <a:chOff x="2928" y="816"/>
                  <a:chExt cx="1632" cy="624"/>
                </a:xfrm>
              </p:grpSpPr>
              <p:grpSp>
                <p:nvGrpSpPr>
                  <p:cNvPr id="102108" name="Group 4828"/>
                  <p:cNvGrpSpPr>
                    <a:grpSpLocks/>
                  </p:cNvGrpSpPr>
                  <p:nvPr/>
                </p:nvGrpSpPr>
                <p:grpSpPr bwMode="auto">
                  <a:xfrm>
                    <a:off x="2928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2109" name="Group 48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2110" name="Group 48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2111" name="Oval 48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12" name="Oval 48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13" name="Oval 48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14" name="Oval 48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2115" name="Oval 48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16" name="Oval 48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117" name="Group 48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2118" name="Oval 48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19" name="Oval 48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20" name="Oval 48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21" name="Oval 48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122" name="Group 48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2123" name="Oval 48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24" name="Oval 48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2125" name="Group 48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2126" name="Oval 48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27" name="Oval 48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28" name="Oval 48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29" name="Oval 48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30" name="Oval 48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31" name="Oval 48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32" name="Oval 48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33" name="Oval 48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34" name="Oval 48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35" name="Oval 48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36" name="Oval 48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37" name="Oval 48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38" name="Oval 48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39" name="Oval 48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40" name="Oval 48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41" name="Oval 48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42" name="Oval 48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43" name="Oval 48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44" name="Oval 48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45" name="Oval 48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46" name="Oval 48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47" name="Oval 48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48" name="Oval 48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49" name="Oval 48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50" name="Oval 48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151" name="Group 48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2152" name="Oval 487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53" name="Oval 487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54" name="Oval 487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55" name="Oval 487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56" name="Oval 487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57" name="Oval 487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58" name="Oval 487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59" name="Oval 487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160" name="Group 48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2161" name="Oval 48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62" name="Oval 48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63" name="Oval 48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64" name="Oval 48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65" name="Oval 48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66" name="Oval 488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67" name="Oval 488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68" name="Oval 48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69" name="Oval 488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170" name="Group 489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2171" name="Freeform 489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72" name="Freeform 489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73" name="Freeform 489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74" name="Freeform 489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75" name="Oval 489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76" name="Oval 489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77" name="Oval 489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78" name="Oval 489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79" name="Oval 489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80" name="Oval 490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81" name="Oval 490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82" name="Oval 490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83" name="Oval 490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84" name="Oval 490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2185" name="Group 4905"/>
                  <p:cNvGrpSpPr>
                    <a:grpSpLocks/>
                  </p:cNvGrpSpPr>
                  <p:nvPr/>
                </p:nvGrpSpPr>
                <p:grpSpPr bwMode="auto">
                  <a:xfrm>
                    <a:off x="2928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2186" name="Group 490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2187" name="Group 490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2188" name="Oval 49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89" name="Oval 49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90" name="Oval 49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91" name="Oval 49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2192" name="Oval 49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93" name="Oval 49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194" name="Group 49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2195" name="Oval 491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96" name="Oval 491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97" name="Oval 49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98" name="Oval 49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199" name="Group 49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2200" name="Oval 49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01" name="Oval 49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2202" name="Group 492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2203" name="Oval 49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04" name="Oval 49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05" name="Oval 49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06" name="Oval 49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07" name="Oval 49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08" name="Oval 49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09" name="Oval 49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10" name="Oval 49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11" name="Oval 49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12" name="Oval 49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13" name="Oval 49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14" name="Oval 49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15" name="Oval 49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16" name="Oval 49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17" name="Oval 49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18" name="Oval 49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19" name="Oval 49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20" name="Oval 49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21" name="Oval 49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22" name="Oval 49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23" name="Oval 49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24" name="Oval 49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25" name="Oval 49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26" name="Oval 49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27" name="Oval 49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228" name="Group 49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2229" name="Oval 494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30" name="Oval 495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31" name="Oval 495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32" name="Oval 495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33" name="Oval 495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34" name="Oval 495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35" name="Oval 495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36" name="Oval 495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237" name="Group 49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2238" name="Oval 495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39" name="Oval 495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40" name="Oval 49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41" name="Oval 49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42" name="Oval 49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43" name="Oval 496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44" name="Oval 496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45" name="Oval 496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46" name="Oval 496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247" name="Group 49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2248" name="Freeform 496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49" name="Freeform 496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50" name="Freeform 497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51" name="Freeform 497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52" name="Oval 497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53" name="Oval 497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54" name="Oval 497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55" name="Oval 497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56" name="Oval 497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57" name="Oval 497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58" name="Oval 497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59" name="Oval 497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60" name="Oval 498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61" name="Oval 498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2262" name="Line 4982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263" name="Group 4983"/>
                <p:cNvGrpSpPr>
                  <a:grpSpLocks/>
                </p:cNvGrpSpPr>
                <p:nvPr/>
              </p:nvGrpSpPr>
              <p:grpSpPr bwMode="auto">
                <a:xfrm>
                  <a:off x="1372" y="1792"/>
                  <a:ext cx="2660" cy="288"/>
                  <a:chOff x="1372" y="976"/>
                  <a:chExt cx="2660" cy="288"/>
                </a:xfrm>
              </p:grpSpPr>
              <p:grpSp>
                <p:nvGrpSpPr>
                  <p:cNvPr id="102264" name="Group 4984"/>
                  <p:cNvGrpSpPr>
                    <a:grpSpLocks/>
                  </p:cNvGrpSpPr>
                  <p:nvPr/>
                </p:nvGrpSpPr>
                <p:grpSpPr bwMode="auto">
                  <a:xfrm>
                    <a:off x="1372" y="976"/>
                    <a:ext cx="2660" cy="288"/>
                    <a:chOff x="796" y="964"/>
                    <a:chExt cx="4108" cy="1240"/>
                  </a:xfrm>
                </p:grpSpPr>
                <p:grpSp>
                  <p:nvGrpSpPr>
                    <p:cNvPr id="102265" name="Group 49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964"/>
                      <a:ext cx="4108" cy="620"/>
                      <a:chOff x="796" y="964"/>
                      <a:chExt cx="4108" cy="620"/>
                    </a:xfrm>
                  </p:grpSpPr>
                  <p:grpSp>
                    <p:nvGrpSpPr>
                      <p:cNvPr id="102266" name="Group 498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2634" cy="572"/>
                        <a:chOff x="2270" y="964"/>
                        <a:chExt cx="2634" cy="572"/>
                      </a:xfrm>
                    </p:grpSpPr>
                    <p:grpSp>
                      <p:nvGrpSpPr>
                        <p:cNvPr id="102267" name="Group 498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70" y="964"/>
                          <a:ext cx="1398" cy="188"/>
                          <a:chOff x="2270" y="964"/>
                          <a:chExt cx="1398" cy="188"/>
                        </a:xfrm>
                      </p:grpSpPr>
                      <p:sp>
                        <p:nvSpPr>
                          <p:cNvPr id="102268" name="Line 498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270" y="115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69" name="Line 498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33" y="100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70" name="Oval 499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09" y="96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71" name="Oval 499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550" y="998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272" name="Group 499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35" y="1060"/>
                          <a:ext cx="1397" cy="188"/>
                          <a:chOff x="2635" y="1060"/>
                          <a:chExt cx="1397" cy="188"/>
                        </a:xfrm>
                      </p:grpSpPr>
                      <p:sp>
                        <p:nvSpPr>
                          <p:cNvPr id="102273" name="Line 499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635" y="1248"/>
                            <a:ext cx="115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74" name="Line 499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795" y="1105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75" name="Oval 49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71" y="1060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76" name="Oval 49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915" y="1094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277" name="Group 499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24" y="1156"/>
                          <a:ext cx="1398" cy="188"/>
                          <a:chOff x="2924" y="1156"/>
                          <a:chExt cx="1398" cy="188"/>
                        </a:xfrm>
                      </p:grpSpPr>
                      <p:sp>
                        <p:nvSpPr>
                          <p:cNvPr id="102278" name="Line 499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924" y="1344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79" name="Line 499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087" y="1201"/>
                            <a:ext cx="144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80" name="Oval 500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63" y="115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81" name="Oval 500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205" y="119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282" name="Group 500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16" y="1252"/>
                          <a:ext cx="1397" cy="188"/>
                          <a:chOff x="3216" y="1252"/>
                          <a:chExt cx="1397" cy="188"/>
                        </a:xfrm>
                      </p:grpSpPr>
                      <p:sp>
                        <p:nvSpPr>
                          <p:cNvPr id="102283" name="Line 500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216" y="1440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84" name="Line 500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378" y="129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85" name="Oval 50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4" y="125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86" name="Oval 500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496" y="1286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287" name="Group 500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07" y="1348"/>
                          <a:ext cx="1397" cy="188"/>
                          <a:chOff x="3507" y="1348"/>
                          <a:chExt cx="1397" cy="188"/>
                        </a:xfrm>
                      </p:grpSpPr>
                      <p:sp>
                        <p:nvSpPr>
                          <p:cNvPr id="102288" name="Line 500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507" y="1536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89" name="Line 500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669" y="1393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90" name="Oval 50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44" y="1348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91" name="Oval 50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787" y="1382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02292" name="Group 501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012"/>
                        <a:ext cx="2636" cy="572"/>
                        <a:chOff x="796" y="1012"/>
                        <a:chExt cx="2636" cy="572"/>
                      </a:xfrm>
                    </p:grpSpPr>
                    <p:grpSp>
                      <p:nvGrpSpPr>
                        <p:cNvPr id="102293" name="Group 501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3" y="1012"/>
                          <a:ext cx="1399" cy="188"/>
                          <a:chOff x="2033" y="1012"/>
                          <a:chExt cx="1399" cy="188"/>
                        </a:xfrm>
                      </p:grpSpPr>
                      <p:sp>
                        <p:nvSpPr>
                          <p:cNvPr id="102294" name="Line 501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270" y="1200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95" name="Line 501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2124" y="105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96" name="Oval 50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27" y="101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97" name="Oval 50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2039" y="1046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298" name="Group 501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69" y="1108"/>
                          <a:ext cx="1399" cy="188"/>
                          <a:chOff x="1669" y="1108"/>
                          <a:chExt cx="1399" cy="188"/>
                        </a:xfrm>
                      </p:grpSpPr>
                      <p:sp>
                        <p:nvSpPr>
                          <p:cNvPr id="102299" name="Line 501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08" y="1296"/>
                            <a:ext cx="1160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00" name="Line 502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760" y="1153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01" name="Oval 50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63" y="1108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02" name="Oval 50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675" y="1142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303" name="Group 502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378" y="1204"/>
                          <a:ext cx="1400" cy="188"/>
                          <a:chOff x="1378" y="1204"/>
                          <a:chExt cx="1400" cy="188"/>
                        </a:xfrm>
                      </p:grpSpPr>
                      <p:sp>
                        <p:nvSpPr>
                          <p:cNvPr id="102304" name="Line 502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616" y="139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05" name="Line 502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470" y="124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06" name="Oval 502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73" y="120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07" name="Oval 50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385" y="1238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308" name="Group 502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88" y="1300"/>
                          <a:ext cx="1398" cy="188"/>
                          <a:chOff x="1088" y="1300"/>
                          <a:chExt cx="1398" cy="188"/>
                        </a:xfrm>
                      </p:grpSpPr>
                      <p:sp>
                        <p:nvSpPr>
                          <p:cNvPr id="102309" name="Line 502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325" y="1488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10" name="Line 503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179" y="1345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11" name="Oval 503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82" y="1300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12" name="Oval 50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095" y="1334"/>
                            <a:ext cx="109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313" name="Group 503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96" y="1396"/>
                          <a:ext cx="1399" cy="188"/>
                          <a:chOff x="796" y="1396"/>
                          <a:chExt cx="1399" cy="188"/>
                        </a:xfrm>
                      </p:grpSpPr>
                      <p:sp>
                        <p:nvSpPr>
                          <p:cNvPr id="102314" name="Line 503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034" y="1584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15" name="Line 503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888" y="1441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16" name="Oval 503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91" y="139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17" name="Oval 503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803" y="143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2318" name="Group 50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584"/>
                      <a:ext cx="2634" cy="572"/>
                      <a:chOff x="2270" y="1584"/>
                      <a:chExt cx="2634" cy="572"/>
                    </a:xfrm>
                  </p:grpSpPr>
                  <p:grpSp>
                    <p:nvGrpSpPr>
                      <p:cNvPr id="102319" name="Group 503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1968"/>
                        <a:ext cx="1398" cy="188"/>
                        <a:chOff x="2270" y="1968"/>
                        <a:chExt cx="1398" cy="188"/>
                      </a:xfrm>
                    </p:grpSpPr>
                    <p:sp>
                      <p:nvSpPr>
                        <p:cNvPr id="102320" name="Line 504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968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21" name="Line 50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34" y="197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22" name="Oval 50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2068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23" name="Oval 50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550" y="1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324" name="Group 504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872"/>
                        <a:ext cx="1397" cy="188"/>
                        <a:chOff x="2635" y="1872"/>
                        <a:chExt cx="1397" cy="188"/>
                      </a:xfrm>
                    </p:grpSpPr>
                    <p:sp>
                      <p:nvSpPr>
                        <p:cNvPr id="102325" name="Line 504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872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26" name="Line 504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96" y="1874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27" name="Oval 50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972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28" name="Oval 50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915" y="190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329" name="Group 504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776"/>
                        <a:ext cx="1398" cy="188"/>
                        <a:chOff x="2924" y="1776"/>
                        <a:chExt cx="1398" cy="188"/>
                      </a:xfrm>
                    </p:grpSpPr>
                    <p:sp>
                      <p:nvSpPr>
                        <p:cNvPr id="102330" name="Line 505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77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31" name="Line 505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088" y="1778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32" name="Oval 50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87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33" name="Oval 50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205" y="180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334" name="Group 505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680"/>
                        <a:ext cx="1397" cy="188"/>
                        <a:chOff x="3216" y="1680"/>
                        <a:chExt cx="1397" cy="188"/>
                      </a:xfrm>
                    </p:grpSpPr>
                    <p:sp>
                      <p:nvSpPr>
                        <p:cNvPr id="102335" name="Line 505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68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36" name="Line 505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79" y="1682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37" name="Oval 50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780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38" name="Oval 50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496" y="171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339" name="Group 505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584"/>
                        <a:ext cx="1397" cy="188"/>
                        <a:chOff x="3507" y="1584"/>
                        <a:chExt cx="1397" cy="188"/>
                      </a:xfrm>
                    </p:grpSpPr>
                    <p:sp>
                      <p:nvSpPr>
                        <p:cNvPr id="102340" name="Line 50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41" name="Line 506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70" y="158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42" name="Oval 50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684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43" name="Oval 50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787" y="161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344" name="Group 50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2636" cy="572"/>
                      <a:chOff x="796" y="1632"/>
                      <a:chExt cx="2636" cy="572"/>
                    </a:xfrm>
                  </p:grpSpPr>
                  <p:grpSp>
                    <p:nvGrpSpPr>
                      <p:cNvPr id="102345" name="Group 506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2016"/>
                        <a:ext cx="1399" cy="188"/>
                        <a:chOff x="2033" y="2016"/>
                        <a:chExt cx="1399" cy="188"/>
                      </a:xfrm>
                    </p:grpSpPr>
                    <p:sp>
                      <p:nvSpPr>
                        <p:cNvPr id="102346" name="Line 506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201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47" name="Line 50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125" y="2018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48" name="Oval 50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2116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49" name="Oval 50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2039" y="2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350" name="Group 507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920"/>
                        <a:ext cx="1399" cy="188"/>
                        <a:chOff x="1669" y="1920"/>
                        <a:chExt cx="1399" cy="188"/>
                      </a:xfrm>
                    </p:grpSpPr>
                    <p:sp>
                      <p:nvSpPr>
                        <p:cNvPr id="102351" name="Line 507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920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52" name="Line 507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761" y="1922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53" name="Oval 50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202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54" name="Oval 50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675" y="1950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355" name="Group 507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824"/>
                        <a:ext cx="1400" cy="188"/>
                        <a:chOff x="1378" y="1824"/>
                        <a:chExt cx="1400" cy="188"/>
                      </a:xfrm>
                    </p:grpSpPr>
                    <p:sp>
                      <p:nvSpPr>
                        <p:cNvPr id="102356" name="Line 507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82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57" name="Line 507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471" y="182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58" name="Oval 50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92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59" name="Oval 50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385" y="185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360" name="Group 508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728"/>
                        <a:ext cx="1398" cy="188"/>
                        <a:chOff x="1088" y="1728"/>
                        <a:chExt cx="1398" cy="188"/>
                      </a:xfrm>
                    </p:grpSpPr>
                    <p:sp>
                      <p:nvSpPr>
                        <p:cNvPr id="102361" name="Line 508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72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62" name="Line 508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180" y="173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63" name="Oval 50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82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64" name="Oval 50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095" y="1758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365" name="Group 508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632"/>
                        <a:ext cx="1399" cy="188"/>
                        <a:chOff x="796" y="1632"/>
                        <a:chExt cx="1399" cy="188"/>
                      </a:xfrm>
                    </p:grpSpPr>
                    <p:sp>
                      <p:nvSpPr>
                        <p:cNvPr id="102366" name="Line 508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632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67" name="Line 508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89" y="1634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68" name="Oval 50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732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69" name="Oval 50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803" y="166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02370" name="Rectangle 5090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096"/>
                    <a:ext cx="816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02371" name="Group 5091"/>
            <p:cNvGrpSpPr>
              <a:grpSpLocks/>
            </p:cNvGrpSpPr>
            <p:nvPr/>
          </p:nvGrpSpPr>
          <p:grpSpPr bwMode="auto">
            <a:xfrm>
              <a:off x="2329" y="2177"/>
              <a:ext cx="1640" cy="661"/>
              <a:chOff x="2122" y="2213"/>
              <a:chExt cx="1640" cy="661"/>
            </a:xfrm>
          </p:grpSpPr>
          <p:grpSp>
            <p:nvGrpSpPr>
              <p:cNvPr id="102372" name="Group 5092"/>
              <p:cNvGrpSpPr>
                <a:grpSpLocks/>
              </p:cNvGrpSpPr>
              <p:nvPr/>
            </p:nvGrpSpPr>
            <p:grpSpPr bwMode="auto">
              <a:xfrm rot="-1682083">
                <a:off x="2122" y="2618"/>
                <a:ext cx="879" cy="256"/>
                <a:chOff x="912" y="1632"/>
                <a:chExt cx="3648" cy="624"/>
              </a:xfrm>
            </p:grpSpPr>
            <p:grpSp>
              <p:nvGrpSpPr>
                <p:cNvPr id="102373" name="Group 5093"/>
                <p:cNvGrpSpPr>
                  <a:grpSpLocks/>
                </p:cNvGrpSpPr>
                <p:nvPr/>
              </p:nvGrpSpPr>
              <p:grpSpPr bwMode="auto">
                <a:xfrm>
                  <a:off x="912" y="1632"/>
                  <a:ext cx="1632" cy="624"/>
                  <a:chOff x="912" y="816"/>
                  <a:chExt cx="1632" cy="624"/>
                </a:xfrm>
              </p:grpSpPr>
              <p:grpSp>
                <p:nvGrpSpPr>
                  <p:cNvPr id="102374" name="Group 5094"/>
                  <p:cNvGrpSpPr>
                    <a:grpSpLocks/>
                  </p:cNvGrpSpPr>
                  <p:nvPr/>
                </p:nvGrpSpPr>
                <p:grpSpPr bwMode="auto">
                  <a:xfrm>
                    <a:off x="912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2375" name="Group 509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2376" name="Group 509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2377" name="Oval 50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78" name="Oval 50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79" name="Oval 50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80" name="Oval 51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2381" name="Oval 51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382" name="Oval 51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383" name="Group 51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2384" name="Oval 51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385" name="Oval 51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386" name="Oval 51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387" name="Oval 51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388" name="Group 51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2389" name="Oval 51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390" name="Oval 51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2391" name="Group 51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2392" name="Oval 51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93" name="Oval 51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94" name="Oval 51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95" name="Oval 51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96" name="Oval 51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97" name="Oval 51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98" name="Oval 51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99" name="Oval 51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00" name="Oval 51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01" name="Oval 51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02" name="Oval 51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03" name="Oval 51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04" name="Oval 51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05" name="Oval 51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06" name="Oval 51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07" name="Oval 51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08" name="Oval 51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09" name="Oval 51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10" name="Oval 51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11" name="Oval 51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12" name="Oval 51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13" name="Oval 51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14" name="Oval 51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15" name="Oval 51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16" name="Oval 51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417" name="Group 51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2418" name="Oval 51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19" name="Oval 51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20" name="Oval 51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21" name="Oval 51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22" name="Oval 514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23" name="Oval 514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24" name="Oval 514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25" name="Oval 514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426" name="Group 51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2427" name="Oval 51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28" name="Oval 514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29" name="Oval 514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30" name="Oval 515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31" name="Oval 515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32" name="Oval 515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33" name="Oval 515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34" name="Oval 515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35" name="Oval 515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436" name="Group 51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2437" name="Freeform 515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38" name="Freeform 515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39" name="Freeform 515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40" name="Freeform 516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41" name="Oval 516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42" name="Oval 516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43" name="Oval 516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44" name="Oval 516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45" name="Oval 516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46" name="Oval 516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47" name="Oval 516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48" name="Oval 516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49" name="Oval 516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50" name="Oval 517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2451" name="Group 5171"/>
                  <p:cNvGrpSpPr>
                    <a:grpSpLocks/>
                  </p:cNvGrpSpPr>
                  <p:nvPr/>
                </p:nvGrpSpPr>
                <p:grpSpPr bwMode="auto">
                  <a:xfrm>
                    <a:off x="912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2452" name="Group 51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2453" name="Group 517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2454" name="Oval 51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55" name="Oval 51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56" name="Oval 51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57" name="Oval 51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2458" name="Oval 51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59" name="Oval 51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460" name="Group 51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2461" name="Oval 51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62" name="Oval 51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63" name="Oval 51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64" name="Oval 51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465" name="Group 51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2466" name="Oval 51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67" name="Oval 51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2468" name="Group 518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2469" name="Oval 51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70" name="Oval 51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71" name="Oval 51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72" name="Oval 51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73" name="Oval 51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74" name="Oval 51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75" name="Oval 5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76" name="Oval 51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77" name="Oval 51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78" name="Oval 5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79" name="Oval 51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80" name="Oval 52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81" name="Oval 52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82" name="Oval 52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83" name="Oval 52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84" name="Oval 52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85" name="Oval 52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86" name="Oval 52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87" name="Oval 52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88" name="Oval 52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89" name="Oval 52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90" name="Oval 52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91" name="Oval 52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92" name="Oval 52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93" name="Oval 52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494" name="Group 52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2495" name="Oval 521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96" name="Oval 521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97" name="Oval 52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98" name="Oval 52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99" name="Oval 521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00" name="Oval 522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01" name="Oval 522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02" name="Oval 522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503" name="Group 52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2504" name="Oval 52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05" name="Oval 52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06" name="Oval 52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07" name="Oval 52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08" name="Oval 522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09" name="Oval 52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10" name="Oval 523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11" name="Oval 523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12" name="Oval 523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513" name="Group 52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2514" name="Freeform 523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15" name="Freeform 523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16" name="Freeform 523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17" name="Freeform 523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18" name="Oval 523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19" name="Oval 523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20" name="Oval 524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21" name="Oval 524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22" name="Oval 524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23" name="Oval 524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24" name="Oval 524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25" name="Oval 524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26" name="Oval 524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27" name="Oval 524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2528" name="Line 5248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529" name="Group 5249"/>
                <p:cNvGrpSpPr>
                  <a:grpSpLocks/>
                </p:cNvGrpSpPr>
                <p:nvPr/>
              </p:nvGrpSpPr>
              <p:grpSpPr bwMode="auto">
                <a:xfrm>
                  <a:off x="2928" y="1632"/>
                  <a:ext cx="1632" cy="624"/>
                  <a:chOff x="2928" y="816"/>
                  <a:chExt cx="1632" cy="624"/>
                </a:xfrm>
              </p:grpSpPr>
              <p:grpSp>
                <p:nvGrpSpPr>
                  <p:cNvPr id="102530" name="Group 5250"/>
                  <p:cNvGrpSpPr>
                    <a:grpSpLocks/>
                  </p:cNvGrpSpPr>
                  <p:nvPr/>
                </p:nvGrpSpPr>
                <p:grpSpPr bwMode="auto">
                  <a:xfrm>
                    <a:off x="2928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2531" name="Group 525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2532" name="Group 525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2533" name="Oval 52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34" name="Oval 52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35" name="Oval 52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36" name="Oval 52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2537" name="Oval 52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38" name="Oval 52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539" name="Group 52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2540" name="Oval 52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41" name="Oval 52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42" name="Oval 52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43" name="Oval 526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544" name="Group 52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2545" name="Oval 52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46" name="Oval 52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2547" name="Group 526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2548" name="Oval 52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49" name="Oval 52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50" name="Oval 52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51" name="Oval 52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52" name="Oval 52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53" name="Oval 52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54" name="Oval 52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55" name="Oval 52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56" name="Oval 52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57" name="Oval 52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58" name="Oval 52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59" name="Oval 52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60" name="Oval 52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61" name="Oval 52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62" name="Oval 52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63" name="Oval 52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64" name="Oval 52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65" name="Oval 52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66" name="Oval 52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67" name="Oval 52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68" name="Oval 52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69" name="Oval 52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70" name="Oval 52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71" name="Oval 52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72" name="Oval 52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573" name="Group 52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2574" name="Oval 529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75" name="Oval 52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76" name="Oval 529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77" name="Oval 529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78" name="Oval 529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79" name="Oval 529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80" name="Oval 530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81" name="Oval 530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582" name="Group 530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2583" name="Oval 53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84" name="Oval 53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85" name="Oval 53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86" name="Oval 53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87" name="Oval 53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88" name="Oval 530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89" name="Oval 530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90" name="Oval 531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91" name="Oval 531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592" name="Group 53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2593" name="Freeform 531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94" name="Freeform 531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95" name="Freeform 531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96" name="Freeform 531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97" name="Oval 531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98" name="Oval 531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99" name="Oval 531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00" name="Oval 532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01" name="Oval 532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02" name="Oval 532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03" name="Oval 532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04" name="Oval 532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05" name="Oval 532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06" name="Oval 532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2607" name="Group 5327"/>
                  <p:cNvGrpSpPr>
                    <a:grpSpLocks/>
                  </p:cNvGrpSpPr>
                  <p:nvPr/>
                </p:nvGrpSpPr>
                <p:grpSpPr bwMode="auto">
                  <a:xfrm>
                    <a:off x="2928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2608" name="Group 53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2609" name="Group 532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2610" name="Oval 53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11" name="Oval 53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12" name="Oval 53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13" name="Oval 53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2614" name="Oval 53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15" name="Oval 53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616" name="Group 53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2617" name="Oval 533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18" name="Oval 53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19" name="Oval 53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20" name="Oval 53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621" name="Group 53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2622" name="Oval 53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23" name="Oval 53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2624" name="Group 534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2625" name="Oval 53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26" name="Oval 53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27" name="Oval 53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28" name="Oval 53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29" name="Oval 53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30" name="Oval 53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31" name="Oval 53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32" name="Oval 53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33" name="Oval 53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34" name="Oval 53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35" name="Oval 53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36" name="Oval 53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37" name="Oval 53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38" name="Oval 53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39" name="Oval 53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40" name="Oval 53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41" name="Oval 53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42" name="Oval 53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43" name="Oval 53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44" name="Oval 53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45" name="Oval 53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46" name="Oval 53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47" name="Oval 53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48" name="Oval 53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49" name="Oval 53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650" name="Group 537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2651" name="Oval 537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52" name="Oval 537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53" name="Oval 537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54" name="Oval 537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55" name="Oval 537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56" name="Oval 537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57" name="Oval 537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58" name="Oval 537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659" name="Group 53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2660" name="Oval 538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61" name="Oval 53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62" name="Oval 53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63" name="Oval 53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64" name="Oval 53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65" name="Oval 53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66" name="Oval 538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67" name="Oval 538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68" name="Oval 53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669" name="Group 53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2670" name="Freeform 539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71" name="Freeform 539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72" name="Freeform 539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73" name="Freeform 539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74" name="Oval 539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75" name="Oval 539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76" name="Oval 539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77" name="Oval 539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78" name="Oval 539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79" name="Oval 539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80" name="Oval 540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81" name="Oval 540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82" name="Oval 540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83" name="Oval 540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2684" name="Line 5404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685" name="Group 5405"/>
                <p:cNvGrpSpPr>
                  <a:grpSpLocks/>
                </p:cNvGrpSpPr>
                <p:nvPr/>
              </p:nvGrpSpPr>
              <p:grpSpPr bwMode="auto">
                <a:xfrm>
                  <a:off x="1372" y="1792"/>
                  <a:ext cx="2660" cy="288"/>
                  <a:chOff x="1372" y="976"/>
                  <a:chExt cx="2660" cy="288"/>
                </a:xfrm>
              </p:grpSpPr>
              <p:grpSp>
                <p:nvGrpSpPr>
                  <p:cNvPr id="102686" name="Group 5406"/>
                  <p:cNvGrpSpPr>
                    <a:grpSpLocks/>
                  </p:cNvGrpSpPr>
                  <p:nvPr/>
                </p:nvGrpSpPr>
                <p:grpSpPr bwMode="auto">
                  <a:xfrm>
                    <a:off x="1372" y="976"/>
                    <a:ext cx="2660" cy="288"/>
                    <a:chOff x="796" y="964"/>
                    <a:chExt cx="4108" cy="1240"/>
                  </a:xfrm>
                </p:grpSpPr>
                <p:grpSp>
                  <p:nvGrpSpPr>
                    <p:cNvPr id="102687" name="Group 54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964"/>
                      <a:ext cx="4108" cy="620"/>
                      <a:chOff x="796" y="964"/>
                      <a:chExt cx="4108" cy="620"/>
                    </a:xfrm>
                  </p:grpSpPr>
                  <p:grpSp>
                    <p:nvGrpSpPr>
                      <p:cNvPr id="102688" name="Group 540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2634" cy="572"/>
                        <a:chOff x="2270" y="964"/>
                        <a:chExt cx="2634" cy="572"/>
                      </a:xfrm>
                    </p:grpSpPr>
                    <p:grpSp>
                      <p:nvGrpSpPr>
                        <p:cNvPr id="102689" name="Group 540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70" y="964"/>
                          <a:ext cx="1398" cy="188"/>
                          <a:chOff x="2270" y="964"/>
                          <a:chExt cx="1398" cy="188"/>
                        </a:xfrm>
                      </p:grpSpPr>
                      <p:sp>
                        <p:nvSpPr>
                          <p:cNvPr id="102690" name="Line 541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270" y="115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691" name="Line 54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33" y="100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692" name="Oval 54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09" y="96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693" name="Oval 54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550" y="998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694" name="Group 541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35" y="1060"/>
                          <a:ext cx="1397" cy="188"/>
                          <a:chOff x="2635" y="1060"/>
                          <a:chExt cx="1397" cy="188"/>
                        </a:xfrm>
                      </p:grpSpPr>
                      <p:sp>
                        <p:nvSpPr>
                          <p:cNvPr id="102695" name="Line 541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635" y="1248"/>
                            <a:ext cx="115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696" name="Line 541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795" y="1105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697" name="Oval 54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71" y="1060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698" name="Oval 54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915" y="1094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699" name="Group 541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24" y="1156"/>
                          <a:ext cx="1398" cy="188"/>
                          <a:chOff x="2924" y="1156"/>
                          <a:chExt cx="1398" cy="188"/>
                        </a:xfrm>
                      </p:grpSpPr>
                      <p:sp>
                        <p:nvSpPr>
                          <p:cNvPr id="102700" name="Line 542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924" y="1344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01" name="Line 542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087" y="1201"/>
                            <a:ext cx="144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02" name="Oval 54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63" y="115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03" name="Oval 54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205" y="119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704" name="Group 542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16" y="1252"/>
                          <a:ext cx="1397" cy="188"/>
                          <a:chOff x="3216" y="1252"/>
                          <a:chExt cx="1397" cy="188"/>
                        </a:xfrm>
                      </p:grpSpPr>
                      <p:sp>
                        <p:nvSpPr>
                          <p:cNvPr id="102705" name="Line 542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216" y="1440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06" name="Line 542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378" y="129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07" name="Oval 54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4" y="125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08" name="Oval 542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496" y="1286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709" name="Group 542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07" y="1348"/>
                          <a:ext cx="1397" cy="188"/>
                          <a:chOff x="3507" y="1348"/>
                          <a:chExt cx="1397" cy="188"/>
                        </a:xfrm>
                      </p:grpSpPr>
                      <p:sp>
                        <p:nvSpPr>
                          <p:cNvPr id="102710" name="Line 543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507" y="1536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11" name="Line 543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669" y="1393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12" name="Oval 54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44" y="1348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13" name="Oval 543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787" y="1382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02714" name="Group 543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012"/>
                        <a:ext cx="2636" cy="572"/>
                        <a:chOff x="796" y="1012"/>
                        <a:chExt cx="2636" cy="572"/>
                      </a:xfrm>
                    </p:grpSpPr>
                    <p:grpSp>
                      <p:nvGrpSpPr>
                        <p:cNvPr id="102715" name="Group 543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3" y="1012"/>
                          <a:ext cx="1399" cy="188"/>
                          <a:chOff x="2033" y="1012"/>
                          <a:chExt cx="1399" cy="188"/>
                        </a:xfrm>
                      </p:grpSpPr>
                      <p:sp>
                        <p:nvSpPr>
                          <p:cNvPr id="102716" name="Line 543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270" y="1200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17" name="Line 543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2124" y="105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18" name="Oval 543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27" y="101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19" name="Oval 54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2039" y="1046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720" name="Group 544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69" y="1108"/>
                          <a:ext cx="1399" cy="188"/>
                          <a:chOff x="1669" y="1108"/>
                          <a:chExt cx="1399" cy="188"/>
                        </a:xfrm>
                      </p:grpSpPr>
                      <p:sp>
                        <p:nvSpPr>
                          <p:cNvPr id="102721" name="Line 544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08" y="1296"/>
                            <a:ext cx="1160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22" name="Line 544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760" y="1153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23" name="Oval 544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63" y="1108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24" name="Oval 544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675" y="1142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725" name="Group 544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378" y="1204"/>
                          <a:ext cx="1400" cy="188"/>
                          <a:chOff x="1378" y="1204"/>
                          <a:chExt cx="1400" cy="188"/>
                        </a:xfrm>
                      </p:grpSpPr>
                      <p:sp>
                        <p:nvSpPr>
                          <p:cNvPr id="102726" name="Line 544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616" y="139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27" name="Line 544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470" y="124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28" name="Oval 54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73" y="120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29" name="Oval 544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385" y="1238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730" name="Group 545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88" y="1300"/>
                          <a:ext cx="1398" cy="188"/>
                          <a:chOff x="1088" y="1300"/>
                          <a:chExt cx="1398" cy="188"/>
                        </a:xfrm>
                      </p:grpSpPr>
                      <p:sp>
                        <p:nvSpPr>
                          <p:cNvPr id="102731" name="Line 545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325" y="1488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32" name="Line 545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179" y="1345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33" name="Oval 54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82" y="1300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34" name="Oval 545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095" y="1334"/>
                            <a:ext cx="109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735" name="Group 545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96" y="1396"/>
                          <a:ext cx="1399" cy="188"/>
                          <a:chOff x="796" y="1396"/>
                          <a:chExt cx="1399" cy="188"/>
                        </a:xfrm>
                      </p:grpSpPr>
                      <p:sp>
                        <p:nvSpPr>
                          <p:cNvPr id="102736" name="Line 545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034" y="1584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37" name="Line 545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888" y="1441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38" name="Oval 545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91" y="139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39" name="Oval 545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803" y="143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2740" name="Group 54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584"/>
                      <a:ext cx="2634" cy="572"/>
                      <a:chOff x="2270" y="1584"/>
                      <a:chExt cx="2634" cy="572"/>
                    </a:xfrm>
                  </p:grpSpPr>
                  <p:grpSp>
                    <p:nvGrpSpPr>
                      <p:cNvPr id="102741" name="Group 546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1968"/>
                        <a:ext cx="1398" cy="188"/>
                        <a:chOff x="2270" y="1968"/>
                        <a:chExt cx="1398" cy="188"/>
                      </a:xfrm>
                    </p:grpSpPr>
                    <p:sp>
                      <p:nvSpPr>
                        <p:cNvPr id="102742" name="Line 54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968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43" name="Line 54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34" y="197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44" name="Oval 54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2068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45" name="Oval 54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550" y="1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746" name="Group 546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872"/>
                        <a:ext cx="1397" cy="188"/>
                        <a:chOff x="2635" y="1872"/>
                        <a:chExt cx="1397" cy="188"/>
                      </a:xfrm>
                    </p:grpSpPr>
                    <p:sp>
                      <p:nvSpPr>
                        <p:cNvPr id="102747" name="Line 54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872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48" name="Line 54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96" y="1874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49" name="Oval 54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972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50" name="Oval 54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915" y="190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751" name="Group 547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776"/>
                        <a:ext cx="1398" cy="188"/>
                        <a:chOff x="2924" y="1776"/>
                        <a:chExt cx="1398" cy="188"/>
                      </a:xfrm>
                    </p:grpSpPr>
                    <p:sp>
                      <p:nvSpPr>
                        <p:cNvPr id="102752" name="Line 547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77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53" name="Line 547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088" y="1778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54" name="Oval 54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87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55" name="Oval 54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205" y="180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756" name="Group 547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680"/>
                        <a:ext cx="1397" cy="188"/>
                        <a:chOff x="3216" y="1680"/>
                        <a:chExt cx="1397" cy="188"/>
                      </a:xfrm>
                    </p:grpSpPr>
                    <p:sp>
                      <p:nvSpPr>
                        <p:cNvPr id="102757" name="Line 547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68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58" name="Line 547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79" y="1682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59" name="Oval 54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780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60" name="Oval 54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496" y="171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761" name="Group 54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584"/>
                        <a:ext cx="1397" cy="188"/>
                        <a:chOff x="3507" y="1584"/>
                        <a:chExt cx="1397" cy="188"/>
                      </a:xfrm>
                    </p:grpSpPr>
                    <p:sp>
                      <p:nvSpPr>
                        <p:cNvPr id="102762" name="Line 548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63" name="Line 548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70" y="158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64" name="Oval 54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684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65" name="Oval 54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787" y="161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766" name="Group 54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2636" cy="572"/>
                      <a:chOff x="796" y="1632"/>
                      <a:chExt cx="2636" cy="572"/>
                    </a:xfrm>
                  </p:grpSpPr>
                  <p:grpSp>
                    <p:nvGrpSpPr>
                      <p:cNvPr id="102767" name="Group 548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2016"/>
                        <a:ext cx="1399" cy="188"/>
                        <a:chOff x="2033" y="2016"/>
                        <a:chExt cx="1399" cy="188"/>
                      </a:xfrm>
                    </p:grpSpPr>
                    <p:sp>
                      <p:nvSpPr>
                        <p:cNvPr id="102768" name="Line 54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201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69" name="Line 54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125" y="2018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70" name="Oval 54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2116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71" name="Oval 54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2039" y="2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772" name="Group 549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920"/>
                        <a:ext cx="1399" cy="188"/>
                        <a:chOff x="1669" y="1920"/>
                        <a:chExt cx="1399" cy="188"/>
                      </a:xfrm>
                    </p:grpSpPr>
                    <p:sp>
                      <p:nvSpPr>
                        <p:cNvPr id="102773" name="Line 549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920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74" name="Line 54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761" y="1922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75" name="Oval 54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202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76" name="Oval 54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675" y="1950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777" name="Group 549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824"/>
                        <a:ext cx="1400" cy="188"/>
                        <a:chOff x="1378" y="1824"/>
                        <a:chExt cx="1400" cy="188"/>
                      </a:xfrm>
                    </p:grpSpPr>
                    <p:sp>
                      <p:nvSpPr>
                        <p:cNvPr id="102778" name="Line 549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82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79" name="Line 549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471" y="182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80" name="Oval 55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92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81" name="Oval 55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385" y="185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782" name="Group 550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728"/>
                        <a:ext cx="1398" cy="188"/>
                        <a:chOff x="1088" y="1728"/>
                        <a:chExt cx="1398" cy="188"/>
                      </a:xfrm>
                    </p:grpSpPr>
                    <p:sp>
                      <p:nvSpPr>
                        <p:cNvPr id="102783" name="Line 550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72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84" name="Line 550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180" y="173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85" name="Oval 55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82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86" name="Oval 55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095" y="1758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787" name="Group 550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632"/>
                        <a:ext cx="1399" cy="188"/>
                        <a:chOff x="796" y="1632"/>
                        <a:chExt cx="1399" cy="188"/>
                      </a:xfrm>
                    </p:grpSpPr>
                    <p:sp>
                      <p:nvSpPr>
                        <p:cNvPr id="102788" name="Line 550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632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89" name="Line 55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89" y="1634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90" name="Oval 55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732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91" name="Oval 55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803" y="166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02792" name="Rectangle 5512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096"/>
                    <a:ext cx="816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02793" name="Group 5513"/>
              <p:cNvGrpSpPr>
                <a:grpSpLocks/>
              </p:cNvGrpSpPr>
              <p:nvPr/>
            </p:nvGrpSpPr>
            <p:grpSpPr bwMode="auto">
              <a:xfrm rot="-1682083">
                <a:off x="2883" y="2213"/>
                <a:ext cx="879" cy="256"/>
                <a:chOff x="912" y="1632"/>
                <a:chExt cx="3648" cy="624"/>
              </a:xfrm>
            </p:grpSpPr>
            <p:grpSp>
              <p:nvGrpSpPr>
                <p:cNvPr id="102794" name="Group 5514"/>
                <p:cNvGrpSpPr>
                  <a:grpSpLocks/>
                </p:cNvGrpSpPr>
                <p:nvPr/>
              </p:nvGrpSpPr>
              <p:grpSpPr bwMode="auto">
                <a:xfrm>
                  <a:off x="912" y="1632"/>
                  <a:ext cx="1632" cy="624"/>
                  <a:chOff x="912" y="816"/>
                  <a:chExt cx="1632" cy="624"/>
                </a:xfrm>
              </p:grpSpPr>
              <p:grpSp>
                <p:nvGrpSpPr>
                  <p:cNvPr id="102795" name="Group 5515"/>
                  <p:cNvGrpSpPr>
                    <a:grpSpLocks/>
                  </p:cNvGrpSpPr>
                  <p:nvPr/>
                </p:nvGrpSpPr>
                <p:grpSpPr bwMode="auto">
                  <a:xfrm>
                    <a:off x="912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2796" name="Group 55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2797" name="Group 55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2798" name="Oval 55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99" name="Oval 55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00" name="Oval 55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01" name="Oval 55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2802" name="Oval 55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03" name="Oval 55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804" name="Group 55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2805" name="Oval 55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06" name="Oval 55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07" name="Oval 55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08" name="Oval 552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809" name="Group 55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2810" name="Oval 55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11" name="Oval 55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2812" name="Group 553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2813" name="Oval 55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14" name="Oval 55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15" name="Oval 55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16" name="Oval 55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17" name="Oval 55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18" name="Oval 55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19" name="Oval 55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20" name="Oval 55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21" name="Oval 55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22" name="Oval 55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23" name="Oval 55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24" name="Oval 55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25" name="Oval 55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26" name="Oval 55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27" name="Oval 55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28" name="Oval 55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29" name="Oval 55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30" name="Oval 55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31" name="Oval 55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32" name="Oval 55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33" name="Oval 55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34" name="Oval 55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35" name="Oval 55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36" name="Oval 55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37" name="Oval 55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838" name="Group 55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2839" name="Oval 555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40" name="Oval 55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41" name="Oval 55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42" name="Oval 55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43" name="Oval 556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44" name="Oval 556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45" name="Oval 556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46" name="Oval 556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847" name="Group 55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2848" name="Oval 556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49" name="Oval 556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50" name="Oval 557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51" name="Oval 557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52" name="Oval 557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53" name="Oval 557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54" name="Oval 557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55" name="Oval 557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56" name="Oval 557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857" name="Group 55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2858" name="Freeform 557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59" name="Freeform 557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60" name="Freeform 558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61" name="Freeform 558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62" name="Oval 558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63" name="Oval 558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64" name="Oval 558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65" name="Oval 558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66" name="Oval 558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67" name="Oval 558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68" name="Oval 558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69" name="Oval 558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70" name="Oval 559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71" name="Oval 559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2872" name="Group 5592"/>
                  <p:cNvGrpSpPr>
                    <a:grpSpLocks/>
                  </p:cNvGrpSpPr>
                  <p:nvPr/>
                </p:nvGrpSpPr>
                <p:grpSpPr bwMode="auto">
                  <a:xfrm>
                    <a:off x="912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2873" name="Group 55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2874" name="Group 55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2875" name="Oval 55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76" name="Oval 55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77" name="Oval 55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78" name="Oval 55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2879" name="Oval 55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80" name="Oval 56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881" name="Group 560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2882" name="Oval 56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83" name="Oval 56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84" name="Oval 56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85" name="Oval 56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886" name="Group 560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2887" name="Oval 56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88" name="Oval 56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2889" name="Group 560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2890" name="Oval 56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91" name="Oval 56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92" name="Oval 56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93" name="Oval 56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94" name="Oval 56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95" name="Oval 56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96" name="Oval 56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97" name="Oval 56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98" name="Oval 56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99" name="Oval 56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00" name="Oval 56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01" name="Oval 56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02" name="Oval 56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03" name="Oval 56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04" name="Oval 56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05" name="Oval 56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06" name="Oval 56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07" name="Oval 56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08" name="Oval 56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09" name="Oval 56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10" name="Oval 56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11" name="Oval 56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12" name="Oval 56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13" name="Oval 56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14" name="Oval 56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915" name="Group 56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2916" name="Oval 563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17" name="Oval 563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18" name="Oval 56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19" name="Oval 56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20" name="Oval 56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21" name="Oval 56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22" name="Oval 564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23" name="Oval 564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924" name="Group 56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2925" name="Oval 564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26" name="Oval 56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27" name="Oval 56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28" name="Oval 564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29" name="Oval 564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30" name="Oval 565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31" name="Oval 565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32" name="Oval 565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33" name="Oval 565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934" name="Group 56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2935" name="Freeform 565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36" name="Freeform 565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37" name="Freeform 565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38" name="Freeform 565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39" name="Oval 565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40" name="Oval 566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41" name="Oval 566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42" name="Oval 566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43" name="Oval 566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44" name="Oval 566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45" name="Oval 566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46" name="Oval 566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47" name="Oval 566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48" name="Oval 566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2949" name="Line 5669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950" name="Group 5670"/>
                <p:cNvGrpSpPr>
                  <a:grpSpLocks/>
                </p:cNvGrpSpPr>
                <p:nvPr/>
              </p:nvGrpSpPr>
              <p:grpSpPr bwMode="auto">
                <a:xfrm>
                  <a:off x="2928" y="1632"/>
                  <a:ext cx="1632" cy="624"/>
                  <a:chOff x="2928" y="816"/>
                  <a:chExt cx="1632" cy="624"/>
                </a:xfrm>
              </p:grpSpPr>
              <p:grpSp>
                <p:nvGrpSpPr>
                  <p:cNvPr id="102951" name="Group 5671"/>
                  <p:cNvGrpSpPr>
                    <a:grpSpLocks/>
                  </p:cNvGrpSpPr>
                  <p:nvPr/>
                </p:nvGrpSpPr>
                <p:grpSpPr bwMode="auto">
                  <a:xfrm>
                    <a:off x="2928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2952" name="Group 56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2953" name="Group 567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2954" name="Oval 56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55" name="Oval 56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56" name="Oval 56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57" name="Oval 56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2958" name="Oval 56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59" name="Oval 56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960" name="Group 56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2961" name="Oval 56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62" name="Oval 56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63" name="Oval 56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64" name="Oval 56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965" name="Group 56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2966" name="Oval 56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67" name="Oval 56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2968" name="Group 568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2969" name="Oval 56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70" name="Oval 56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71" name="Oval 56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72" name="Oval 56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73" name="Oval 56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74" name="Oval 56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75" name="Oval 56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76" name="Oval 56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77" name="Oval 56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78" name="Oval 56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79" name="Oval 56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80" name="Oval 57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81" name="Oval 57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82" name="Oval 57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83" name="Oval 57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84" name="Oval 57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85" name="Oval 57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86" name="Oval 57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87" name="Oval 57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88" name="Oval 57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89" name="Oval 57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90" name="Oval 57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91" name="Oval 57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92" name="Oval 57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93" name="Oval 57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994" name="Group 57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2995" name="Oval 571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96" name="Oval 571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97" name="Oval 57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98" name="Oval 57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99" name="Oval 571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00" name="Oval 572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01" name="Oval 572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02" name="Oval 572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003" name="Group 57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3004" name="Oval 57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05" name="Oval 57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06" name="Oval 57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07" name="Oval 57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08" name="Oval 572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09" name="Oval 57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10" name="Oval 573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11" name="Oval 573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12" name="Oval 573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013" name="Group 57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3014" name="Freeform 573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15" name="Freeform 573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16" name="Freeform 573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17" name="Freeform 573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18" name="Oval 573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19" name="Oval 573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20" name="Oval 574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21" name="Oval 574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22" name="Oval 574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23" name="Oval 574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24" name="Oval 574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25" name="Oval 574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26" name="Oval 574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27" name="Oval 574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3028" name="Group 5748"/>
                  <p:cNvGrpSpPr>
                    <a:grpSpLocks/>
                  </p:cNvGrpSpPr>
                  <p:nvPr/>
                </p:nvGrpSpPr>
                <p:grpSpPr bwMode="auto">
                  <a:xfrm>
                    <a:off x="2928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3029" name="Group 57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3030" name="Group 575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3031" name="Oval 57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32" name="Oval 57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33" name="Oval 57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34" name="Oval 57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3035" name="Oval 57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36" name="Oval 57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037" name="Group 57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3038" name="Oval 575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39" name="Oval 575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40" name="Oval 57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41" name="Oval 57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042" name="Group 57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3043" name="Oval 57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44" name="Oval 57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3045" name="Group 576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3046" name="Oval 57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47" name="Oval 57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48" name="Oval 57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49" name="Oval 57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50" name="Oval 57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51" name="Oval 57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52" name="Oval 57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53" name="Oval 57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54" name="Oval 57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55" name="Oval 57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56" name="Oval 57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57" name="Oval 57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58" name="Oval 57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59" name="Oval 57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60" name="Oval 57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61" name="Oval 57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62" name="Oval 57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63" name="Oval 57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64" name="Oval 57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65" name="Oval 57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66" name="Oval 57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67" name="Oval 57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68" name="Oval 57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69" name="Oval 57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70" name="Oval 57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3071" name="Group 57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3072" name="Oval 579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73" name="Oval 579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74" name="Oval 579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75" name="Oval 57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76" name="Oval 579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77" name="Oval 579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78" name="Oval 579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79" name="Oval 579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080" name="Group 58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3081" name="Oval 580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82" name="Oval 58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83" name="Oval 58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84" name="Oval 58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85" name="Oval 58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86" name="Oval 58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87" name="Oval 58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88" name="Oval 580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89" name="Oval 580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090" name="Group 58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3091" name="Freeform 581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92" name="Freeform 581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93" name="Freeform 581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94" name="Freeform 581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95" name="Oval 581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96" name="Oval 581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97" name="Oval 581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98" name="Oval 581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99" name="Oval 581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100" name="Oval 582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101" name="Oval 582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102" name="Oval 582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103" name="Oval 582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104" name="Oval 582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3105" name="Line 5825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3106" name="Group 5826"/>
                <p:cNvGrpSpPr>
                  <a:grpSpLocks/>
                </p:cNvGrpSpPr>
                <p:nvPr/>
              </p:nvGrpSpPr>
              <p:grpSpPr bwMode="auto">
                <a:xfrm>
                  <a:off x="1372" y="1792"/>
                  <a:ext cx="2660" cy="288"/>
                  <a:chOff x="1372" y="976"/>
                  <a:chExt cx="2660" cy="288"/>
                </a:xfrm>
              </p:grpSpPr>
              <p:grpSp>
                <p:nvGrpSpPr>
                  <p:cNvPr id="103107" name="Group 5827"/>
                  <p:cNvGrpSpPr>
                    <a:grpSpLocks/>
                  </p:cNvGrpSpPr>
                  <p:nvPr/>
                </p:nvGrpSpPr>
                <p:grpSpPr bwMode="auto">
                  <a:xfrm>
                    <a:off x="1372" y="976"/>
                    <a:ext cx="2660" cy="288"/>
                    <a:chOff x="796" y="964"/>
                    <a:chExt cx="4108" cy="1240"/>
                  </a:xfrm>
                </p:grpSpPr>
                <p:grpSp>
                  <p:nvGrpSpPr>
                    <p:cNvPr id="103108" name="Group 58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964"/>
                      <a:ext cx="4108" cy="620"/>
                      <a:chOff x="796" y="964"/>
                      <a:chExt cx="4108" cy="620"/>
                    </a:xfrm>
                  </p:grpSpPr>
                  <p:grpSp>
                    <p:nvGrpSpPr>
                      <p:cNvPr id="103109" name="Group 582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2634" cy="572"/>
                        <a:chOff x="2270" y="964"/>
                        <a:chExt cx="2634" cy="572"/>
                      </a:xfrm>
                    </p:grpSpPr>
                    <p:grpSp>
                      <p:nvGrpSpPr>
                        <p:cNvPr id="103110" name="Group 583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70" y="964"/>
                          <a:ext cx="1398" cy="188"/>
                          <a:chOff x="2270" y="964"/>
                          <a:chExt cx="1398" cy="188"/>
                        </a:xfrm>
                      </p:grpSpPr>
                      <p:sp>
                        <p:nvSpPr>
                          <p:cNvPr id="103111" name="Line 583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270" y="115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12" name="Line 583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33" y="100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13" name="Oval 583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09" y="96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14" name="Oval 58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550" y="998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115" name="Group 583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35" y="1060"/>
                          <a:ext cx="1397" cy="188"/>
                          <a:chOff x="2635" y="1060"/>
                          <a:chExt cx="1397" cy="188"/>
                        </a:xfrm>
                      </p:grpSpPr>
                      <p:sp>
                        <p:nvSpPr>
                          <p:cNvPr id="103116" name="Line 583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635" y="1248"/>
                            <a:ext cx="115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17" name="Line 583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795" y="1105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18" name="Oval 583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71" y="1060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19" name="Oval 58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915" y="1094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120" name="Group 584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24" y="1156"/>
                          <a:ext cx="1398" cy="188"/>
                          <a:chOff x="2924" y="1156"/>
                          <a:chExt cx="1398" cy="188"/>
                        </a:xfrm>
                      </p:grpSpPr>
                      <p:sp>
                        <p:nvSpPr>
                          <p:cNvPr id="103121" name="Line 584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924" y="1344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22" name="Line 584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087" y="1201"/>
                            <a:ext cx="144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23" name="Oval 584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63" y="115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24" name="Oval 584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205" y="119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125" name="Group 584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16" y="1252"/>
                          <a:ext cx="1397" cy="188"/>
                          <a:chOff x="3216" y="1252"/>
                          <a:chExt cx="1397" cy="188"/>
                        </a:xfrm>
                      </p:grpSpPr>
                      <p:sp>
                        <p:nvSpPr>
                          <p:cNvPr id="103126" name="Line 584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216" y="1440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27" name="Line 584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378" y="129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28" name="Oval 58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4" y="125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29" name="Oval 584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496" y="1286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130" name="Group 585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07" y="1348"/>
                          <a:ext cx="1397" cy="188"/>
                          <a:chOff x="3507" y="1348"/>
                          <a:chExt cx="1397" cy="188"/>
                        </a:xfrm>
                      </p:grpSpPr>
                      <p:sp>
                        <p:nvSpPr>
                          <p:cNvPr id="103131" name="Line 585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507" y="1536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32" name="Line 585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669" y="1393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33" name="Oval 58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44" y="1348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34" name="Oval 585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787" y="1382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03135" name="Group 585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012"/>
                        <a:ext cx="2636" cy="572"/>
                        <a:chOff x="796" y="1012"/>
                        <a:chExt cx="2636" cy="572"/>
                      </a:xfrm>
                    </p:grpSpPr>
                    <p:grpSp>
                      <p:nvGrpSpPr>
                        <p:cNvPr id="103136" name="Group 585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3" y="1012"/>
                          <a:ext cx="1399" cy="188"/>
                          <a:chOff x="2033" y="1012"/>
                          <a:chExt cx="1399" cy="188"/>
                        </a:xfrm>
                      </p:grpSpPr>
                      <p:sp>
                        <p:nvSpPr>
                          <p:cNvPr id="103137" name="Line 585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270" y="1200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38" name="Line 585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2124" y="105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39" name="Oval 585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27" y="101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40" name="Oval 586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2039" y="1046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141" name="Group 586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69" y="1108"/>
                          <a:ext cx="1399" cy="188"/>
                          <a:chOff x="1669" y="1108"/>
                          <a:chExt cx="1399" cy="188"/>
                        </a:xfrm>
                      </p:grpSpPr>
                      <p:sp>
                        <p:nvSpPr>
                          <p:cNvPr id="103142" name="Line 586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08" y="1296"/>
                            <a:ext cx="1160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43" name="Line 586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760" y="1153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44" name="Oval 586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63" y="1108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45" name="Oval 58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675" y="1142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146" name="Group 586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378" y="1204"/>
                          <a:ext cx="1400" cy="188"/>
                          <a:chOff x="1378" y="1204"/>
                          <a:chExt cx="1400" cy="188"/>
                        </a:xfrm>
                      </p:grpSpPr>
                      <p:sp>
                        <p:nvSpPr>
                          <p:cNvPr id="103147" name="Line 586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616" y="139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48" name="Line 586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470" y="124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49" name="Oval 586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73" y="120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50" name="Oval 587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385" y="1238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151" name="Group 587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88" y="1300"/>
                          <a:ext cx="1398" cy="188"/>
                          <a:chOff x="1088" y="1300"/>
                          <a:chExt cx="1398" cy="188"/>
                        </a:xfrm>
                      </p:grpSpPr>
                      <p:sp>
                        <p:nvSpPr>
                          <p:cNvPr id="103152" name="Line 587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325" y="1488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53" name="Line 587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179" y="1345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54" name="Oval 587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82" y="1300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55" name="Oval 58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095" y="1334"/>
                            <a:ext cx="109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156" name="Group 587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96" y="1396"/>
                          <a:ext cx="1399" cy="188"/>
                          <a:chOff x="796" y="1396"/>
                          <a:chExt cx="1399" cy="188"/>
                        </a:xfrm>
                      </p:grpSpPr>
                      <p:sp>
                        <p:nvSpPr>
                          <p:cNvPr id="103157" name="Line 587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034" y="1584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58" name="Line 587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888" y="1441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59" name="Oval 58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91" y="139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60" name="Oval 58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803" y="143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3161" name="Group 58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584"/>
                      <a:ext cx="2634" cy="572"/>
                      <a:chOff x="2270" y="1584"/>
                      <a:chExt cx="2634" cy="572"/>
                    </a:xfrm>
                  </p:grpSpPr>
                  <p:grpSp>
                    <p:nvGrpSpPr>
                      <p:cNvPr id="103162" name="Group 588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1968"/>
                        <a:ext cx="1398" cy="188"/>
                        <a:chOff x="2270" y="1968"/>
                        <a:chExt cx="1398" cy="188"/>
                      </a:xfrm>
                    </p:grpSpPr>
                    <p:sp>
                      <p:nvSpPr>
                        <p:cNvPr id="103163" name="Line 588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968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64" name="Line 58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34" y="197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65" name="Oval 58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2068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66" name="Oval 58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550" y="1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167" name="Group 588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872"/>
                        <a:ext cx="1397" cy="188"/>
                        <a:chOff x="2635" y="1872"/>
                        <a:chExt cx="1397" cy="188"/>
                      </a:xfrm>
                    </p:grpSpPr>
                    <p:sp>
                      <p:nvSpPr>
                        <p:cNvPr id="103168" name="Line 58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872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69" name="Line 58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96" y="1874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70" name="Oval 58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972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71" name="Oval 58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915" y="190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172" name="Group 589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776"/>
                        <a:ext cx="1398" cy="188"/>
                        <a:chOff x="2924" y="1776"/>
                        <a:chExt cx="1398" cy="188"/>
                      </a:xfrm>
                    </p:grpSpPr>
                    <p:sp>
                      <p:nvSpPr>
                        <p:cNvPr id="103173" name="Line 589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77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74" name="Line 58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088" y="1778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75" name="Oval 58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87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76" name="Oval 58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205" y="180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177" name="Group 589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680"/>
                        <a:ext cx="1397" cy="188"/>
                        <a:chOff x="3216" y="1680"/>
                        <a:chExt cx="1397" cy="188"/>
                      </a:xfrm>
                    </p:grpSpPr>
                    <p:sp>
                      <p:nvSpPr>
                        <p:cNvPr id="103178" name="Line 589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68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79" name="Line 589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79" y="1682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80" name="Oval 59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780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81" name="Oval 59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496" y="171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182" name="Group 590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584"/>
                        <a:ext cx="1397" cy="188"/>
                        <a:chOff x="3507" y="1584"/>
                        <a:chExt cx="1397" cy="188"/>
                      </a:xfrm>
                    </p:grpSpPr>
                    <p:sp>
                      <p:nvSpPr>
                        <p:cNvPr id="103183" name="Line 590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84" name="Line 590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70" y="158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85" name="Oval 59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684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86" name="Oval 59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787" y="161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3187" name="Group 59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2636" cy="572"/>
                      <a:chOff x="796" y="1632"/>
                      <a:chExt cx="2636" cy="572"/>
                    </a:xfrm>
                  </p:grpSpPr>
                  <p:grpSp>
                    <p:nvGrpSpPr>
                      <p:cNvPr id="103188" name="Group 590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2016"/>
                        <a:ext cx="1399" cy="188"/>
                        <a:chOff x="2033" y="2016"/>
                        <a:chExt cx="1399" cy="188"/>
                      </a:xfrm>
                    </p:grpSpPr>
                    <p:sp>
                      <p:nvSpPr>
                        <p:cNvPr id="103189" name="Line 59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201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90" name="Line 59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125" y="2018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91" name="Oval 59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2116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92" name="Oval 59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2039" y="2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193" name="Group 59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920"/>
                        <a:ext cx="1399" cy="188"/>
                        <a:chOff x="1669" y="1920"/>
                        <a:chExt cx="1399" cy="188"/>
                      </a:xfrm>
                    </p:grpSpPr>
                    <p:sp>
                      <p:nvSpPr>
                        <p:cNvPr id="103194" name="Line 591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920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95" name="Line 59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761" y="1922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96" name="Oval 59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202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97" name="Oval 59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675" y="1950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198" name="Group 59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824"/>
                        <a:ext cx="1400" cy="188"/>
                        <a:chOff x="1378" y="1824"/>
                        <a:chExt cx="1400" cy="188"/>
                      </a:xfrm>
                    </p:grpSpPr>
                    <p:sp>
                      <p:nvSpPr>
                        <p:cNvPr id="103199" name="Line 591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82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00" name="Line 592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471" y="182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01" name="Oval 59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92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02" name="Oval 59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385" y="185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203" name="Group 59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728"/>
                        <a:ext cx="1398" cy="188"/>
                        <a:chOff x="1088" y="1728"/>
                        <a:chExt cx="1398" cy="188"/>
                      </a:xfrm>
                    </p:grpSpPr>
                    <p:sp>
                      <p:nvSpPr>
                        <p:cNvPr id="103204" name="Line 592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72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05" name="Line 59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180" y="173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06" name="Oval 59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82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07" name="Oval 59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095" y="1758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208" name="Group 592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632"/>
                        <a:ext cx="1399" cy="188"/>
                        <a:chOff x="796" y="1632"/>
                        <a:chExt cx="1399" cy="188"/>
                      </a:xfrm>
                    </p:grpSpPr>
                    <p:sp>
                      <p:nvSpPr>
                        <p:cNvPr id="103209" name="Line 592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632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10" name="Line 593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89" y="1634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11" name="Oval 59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732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12" name="Oval 59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803" y="166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03213" name="Rectangle 5933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096"/>
                    <a:ext cx="816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03214" name="Group 5934"/>
            <p:cNvGrpSpPr>
              <a:grpSpLocks/>
            </p:cNvGrpSpPr>
            <p:nvPr/>
          </p:nvGrpSpPr>
          <p:grpSpPr bwMode="auto">
            <a:xfrm>
              <a:off x="2873" y="2131"/>
              <a:ext cx="1640" cy="661"/>
              <a:chOff x="2250" y="2453"/>
              <a:chExt cx="1640" cy="661"/>
            </a:xfrm>
          </p:grpSpPr>
          <p:grpSp>
            <p:nvGrpSpPr>
              <p:cNvPr id="103215" name="Group 5935"/>
              <p:cNvGrpSpPr>
                <a:grpSpLocks/>
              </p:cNvGrpSpPr>
              <p:nvPr/>
            </p:nvGrpSpPr>
            <p:grpSpPr bwMode="auto">
              <a:xfrm rot="-1682083">
                <a:off x="2250" y="2858"/>
                <a:ext cx="879" cy="256"/>
                <a:chOff x="912" y="1632"/>
                <a:chExt cx="3648" cy="624"/>
              </a:xfrm>
            </p:grpSpPr>
            <p:grpSp>
              <p:nvGrpSpPr>
                <p:cNvPr id="103216" name="Group 5936"/>
                <p:cNvGrpSpPr>
                  <a:grpSpLocks/>
                </p:cNvGrpSpPr>
                <p:nvPr/>
              </p:nvGrpSpPr>
              <p:grpSpPr bwMode="auto">
                <a:xfrm>
                  <a:off x="912" y="1632"/>
                  <a:ext cx="1632" cy="624"/>
                  <a:chOff x="912" y="816"/>
                  <a:chExt cx="1632" cy="624"/>
                </a:xfrm>
              </p:grpSpPr>
              <p:grpSp>
                <p:nvGrpSpPr>
                  <p:cNvPr id="103217" name="Group 5937"/>
                  <p:cNvGrpSpPr>
                    <a:grpSpLocks/>
                  </p:cNvGrpSpPr>
                  <p:nvPr/>
                </p:nvGrpSpPr>
                <p:grpSpPr bwMode="auto">
                  <a:xfrm>
                    <a:off x="912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3218" name="Group 59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3219" name="Group 593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3220" name="Oval 59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21" name="Oval 59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22" name="Oval 59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23" name="Oval 59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3224" name="Oval 59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25" name="Oval 59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226" name="Group 59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3227" name="Oval 59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28" name="Oval 594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29" name="Oval 594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30" name="Oval 595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231" name="Group 595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3232" name="Oval 59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33" name="Oval 59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3234" name="Group 595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3235" name="Oval 59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36" name="Oval 59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37" name="Oval 59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38" name="Oval 59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39" name="Oval 59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40" name="Oval 59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41" name="Oval 59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42" name="Oval 59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43" name="Oval 59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44" name="Oval 59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45" name="Oval 59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46" name="Oval 59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47" name="Oval 59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48" name="Oval 59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49" name="Oval 59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50" name="Oval 59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51" name="Oval 59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52" name="Oval 59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53" name="Oval 59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54" name="Oval 59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55" name="Oval 59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56" name="Oval 59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57" name="Oval 59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58" name="Oval 59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59" name="Oval 59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3260" name="Group 59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3261" name="Oval 59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62" name="Oval 59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63" name="Oval 59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64" name="Oval 59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65" name="Oval 59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66" name="Oval 598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67" name="Oval 598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68" name="Oval 59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269" name="Group 5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3270" name="Oval 599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71" name="Oval 599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72" name="Oval 599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73" name="Oval 599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74" name="Oval 599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75" name="Oval 59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76" name="Oval 599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77" name="Oval 599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78" name="Oval 599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279" name="Group 59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3280" name="Freeform 600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81" name="Freeform 600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82" name="Freeform 600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83" name="Freeform 600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84" name="Oval 600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85" name="Oval 600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86" name="Oval 600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87" name="Oval 600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88" name="Oval 600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89" name="Oval 600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90" name="Oval 601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91" name="Oval 601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92" name="Oval 601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93" name="Oval 601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3294" name="Group 6014"/>
                  <p:cNvGrpSpPr>
                    <a:grpSpLocks/>
                  </p:cNvGrpSpPr>
                  <p:nvPr/>
                </p:nvGrpSpPr>
                <p:grpSpPr bwMode="auto">
                  <a:xfrm>
                    <a:off x="912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3295" name="Group 60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3296" name="Group 601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3297" name="Oval 60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98" name="Oval 60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99" name="Oval 60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00" name="Oval 60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3301" name="Oval 60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02" name="Oval 60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303" name="Group 60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3304" name="Oval 60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05" name="Oval 60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06" name="Oval 60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07" name="Oval 60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308" name="Group 60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3309" name="Oval 60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10" name="Oval 60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3311" name="Group 603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3312" name="Oval 60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13" name="Oval 60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14" name="Oval 60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15" name="Oval 60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16" name="Oval 60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17" name="Oval 60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18" name="Oval 60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19" name="Oval 60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20" name="Oval 60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21" name="Oval 60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22" name="Oval 60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23" name="Oval 60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24" name="Oval 60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25" name="Oval 60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26" name="Oval 60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27" name="Oval 60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28" name="Oval 60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29" name="Oval 60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30" name="Oval 60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31" name="Oval 60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32" name="Oval 60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33" name="Oval 60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34" name="Oval 60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35" name="Oval 60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36" name="Oval 60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3337" name="Group 60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3338" name="Oval 605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39" name="Oval 605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40" name="Oval 60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41" name="Oval 60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42" name="Oval 60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43" name="Oval 606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44" name="Oval 606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45" name="Oval 606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346" name="Group 60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3347" name="Oval 606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48" name="Oval 606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49" name="Oval 606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50" name="Oval 607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51" name="Oval 607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52" name="Oval 607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53" name="Oval 607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54" name="Oval 607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55" name="Oval 607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356" name="Group 60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3357" name="Freeform 607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58" name="Freeform 607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59" name="Freeform 607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60" name="Freeform 608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61" name="Oval 608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62" name="Oval 608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63" name="Oval 608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64" name="Oval 608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65" name="Oval 608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66" name="Oval 608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67" name="Oval 608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68" name="Oval 608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69" name="Oval 608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70" name="Oval 609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3371" name="Line 6091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3372" name="Group 6092"/>
                <p:cNvGrpSpPr>
                  <a:grpSpLocks/>
                </p:cNvGrpSpPr>
                <p:nvPr/>
              </p:nvGrpSpPr>
              <p:grpSpPr bwMode="auto">
                <a:xfrm>
                  <a:off x="2928" y="1632"/>
                  <a:ext cx="1632" cy="624"/>
                  <a:chOff x="2928" y="816"/>
                  <a:chExt cx="1632" cy="624"/>
                </a:xfrm>
              </p:grpSpPr>
              <p:grpSp>
                <p:nvGrpSpPr>
                  <p:cNvPr id="103373" name="Group 6093"/>
                  <p:cNvGrpSpPr>
                    <a:grpSpLocks/>
                  </p:cNvGrpSpPr>
                  <p:nvPr/>
                </p:nvGrpSpPr>
                <p:grpSpPr bwMode="auto">
                  <a:xfrm>
                    <a:off x="2928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3374" name="Group 60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3375" name="Group 609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3376" name="Oval 60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77" name="Oval 60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78" name="Oval 60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79" name="Oval 60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3380" name="Oval 61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81" name="Oval 61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382" name="Group 610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3383" name="Oval 61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84" name="Oval 61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85" name="Oval 61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86" name="Oval 61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387" name="Group 61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3388" name="Oval 61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89" name="Oval 61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3390" name="Group 61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3391" name="Oval 61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92" name="Oval 61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93" name="Oval 61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94" name="Oval 61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95" name="Oval 61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96" name="Oval 61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97" name="Oval 61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98" name="Oval 61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99" name="Oval 61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00" name="Oval 61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01" name="Oval 61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02" name="Oval 61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03" name="Oval 61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04" name="Oval 61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05" name="Oval 61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06" name="Oval 61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07" name="Oval 61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08" name="Oval 61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09" name="Oval 61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10" name="Oval 61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11" name="Oval 61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12" name="Oval 61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13" name="Oval 61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14" name="Oval 61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15" name="Oval 61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3416" name="Group 61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3417" name="Oval 613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18" name="Oval 61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19" name="Oval 61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20" name="Oval 61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21" name="Oval 61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22" name="Oval 614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23" name="Oval 614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24" name="Oval 614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425" name="Group 61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3426" name="Oval 61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27" name="Oval 61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28" name="Oval 614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29" name="Oval 614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30" name="Oval 615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31" name="Oval 615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32" name="Oval 615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33" name="Oval 615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34" name="Oval 615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435" name="Group 61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3436" name="Freeform 615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37" name="Freeform 615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38" name="Freeform 615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39" name="Freeform 615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40" name="Oval 616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41" name="Oval 616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42" name="Oval 616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43" name="Oval 616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44" name="Oval 616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45" name="Oval 616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46" name="Oval 616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47" name="Oval 616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48" name="Oval 616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49" name="Oval 616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3450" name="Group 6170"/>
                  <p:cNvGrpSpPr>
                    <a:grpSpLocks/>
                  </p:cNvGrpSpPr>
                  <p:nvPr/>
                </p:nvGrpSpPr>
                <p:grpSpPr bwMode="auto">
                  <a:xfrm>
                    <a:off x="2928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3451" name="Group 61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3452" name="Group 617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3453" name="Oval 61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54" name="Oval 61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55" name="Oval 61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56" name="Oval 61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3457" name="Oval 61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58" name="Oval 61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459" name="Group 61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3460" name="Oval 618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61" name="Oval 61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62" name="Oval 61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63" name="Oval 61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464" name="Group 618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3465" name="Oval 61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66" name="Oval 61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3467" name="Group 618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3468" name="Oval 61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69" name="Oval 61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70" name="Oval 61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71" name="Oval 61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72" name="Oval 61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73" name="Oval 61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74" name="Oval 61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75" name="Oval 6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76" name="Oval 61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77" name="Oval 61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78" name="Oval 6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79" name="Oval 61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80" name="Oval 62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81" name="Oval 62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82" name="Oval 62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83" name="Oval 62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84" name="Oval 62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85" name="Oval 62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86" name="Oval 62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87" name="Oval 62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88" name="Oval 62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89" name="Oval 62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90" name="Oval 62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91" name="Oval 62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92" name="Oval 62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3493" name="Group 62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3494" name="Oval 621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95" name="Oval 621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96" name="Oval 621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97" name="Oval 62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98" name="Oval 62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99" name="Oval 621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00" name="Oval 622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01" name="Oval 622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502" name="Group 62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3503" name="Oval 622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04" name="Oval 62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05" name="Oval 62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06" name="Oval 62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07" name="Oval 62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08" name="Oval 622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09" name="Oval 62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10" name="Oval 623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11" name="Oval 623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512" name="Group 62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3513" name="Freeform 623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14" name="Freeform 623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15" name="Freeform 623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16" name="Freeform 623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17" name="Oval 623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18" name="Oval 623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19" name="Oval 623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20" name="Oval 624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21" name="Oval 624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22" name="Oval 624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23" name="Oval 624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24" name="Oval 624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25" name="Oval 624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26" name="Oval 624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3527" name="Line 6247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3528" name="Group 6248"/>
                <p:cNvGrpSpPr>
                  <a:grpSpLocks/>
                </p:cNvGrpSpPr>
                <p:nvPr/>
              </p:nvGrpSpPr>
              <p:grpSpPr bwMode="auto">
                <a:xfrm>
                  <a:off x="1372" y="1792"/>
                  <a:ext cx="2660" cy="288"/>
                  <a:chOff x="1372" y="976"/>
                  <a:chExt cx="2660" cy="288"/>
                </a:xfrm>
              </p:grpSpPr>
              <p:grpSp>
                <p:nvGrpSpPr>
                  <p:cNvPr id="103529" name="Group 6249"/>
                  <p:cNvGrpSpPr>
                    <a:grpSpLocks/>
                  </p:cNvGrpSpPr>
                  <p:nvPr/>
                </p:nvGrpSpPr>
                <p:grpSpPr bwMode="auto">
                  <a:xfrm>
                    <a:off x="1372" y="976"/>
                    <a:ext cx="2660" cy="288"/>
                    <a:chOff x="796" y="964"/>
                    <a:chExt cx="4108" cy="1240"/>
                  </a:xfrm>
                </p:grpSpPr>
                <p:grpSp>
                  <p:nvGrpSpPr>
                    <p:cNvPr id="103530" name="Group 62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964"/>
                      <a:ext cx="4108" cy="620"/>
                      <a:chOff x="796" y="964"/>
                      <a:chExt cx="4108" cy="620"/>
                    </a:xfrm>
                  </p:grpSpPr>
                  <p:grpSp>
                    <p:nvGrpSpPr>
                      <p:cNvPr id="103531" name="Group 62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2634" cy="572"/>
                        <a:chOff x="2270" y="964"/>
                        <a:chExt cx="2634" cy="572"/>
                      </a:xfrm>
                    </p:grpSpPr>
                    <p:grpSp>
                      <p:nvGrpSpPr>
                        <p:cNvPr id="103532" name="Group 625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70" y="964"/>
                          <a:ext cx="1398" cy="188"/>
                          <a:chOff x="2270" y="964"/>
                          <a:chExt cx="1398" cy="188"/>
                        </a:xfrm>
                      </p:grpSpPr>
                      <p:sp>
                        <p:nvSpPr>
                          <p:cNvPr id="103533" name="Line 625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270" y="115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34" name="Line 625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33" y="100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35" name="Oval 625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09" y="96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36" name="Oval 62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550" y="998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537" name="Group 625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35" y="1060"/>
                          <a:ext cx="1397" cy="188"/>
                          <a:chOff x="2635" y="1060"/>
                          <a:chExt cx="1397" cy="188"/>
                        </a:xfrm>
                      </p:grpSpPr>
                      <p:sp>
                        <p:nvSpPr>
                          <p:cNvPr id="103538" name="Line 625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635" y="1248"/>
                            <a:ext cx="115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39" name="Line 625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795" y="1105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40" name="Oval 626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71" y="1060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41" name="Oval 626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915" y="1094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542" name="Group 626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24" y="1156"/>
                          <a:ext cx="1398" cy="188"/>
                          <a:chOff x="2924" y="1156"/>
                          <a:chExt cx="1398" cy="188"/>
                        </a:xfrm>
                      </p:grpSpPr>
                      <p:sp>
                        <p:nvSpPr>
                          <p:cNvPr id="103543" name="Line 626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924" y="1344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44" name="Line 626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087" y="1201"/>
                            <a:ext cx="144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45" name="Oval 62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63" y="115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46" name="Oval 626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205" y="119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547" name="Group 626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16" y="1252"/>
                          <a:ext cx="1397" cy="188"/>
                          <a:chOff x="3216" y="1252"/>
                          <a:chExt cx="1397" cy="188"/>
                        </a:xfrm>
                      </p:grpSpPr>
                      <p:sp>
                        <p:nvSpPr>
                          <p:cNvPr id="103548" name="Line 626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216" y="1440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49" name="Line 626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378" y="129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50" name="Oval 627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4" y="125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51" name="Oval 627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496" y="1286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552" name="Group 627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07" y="1348"/>
                          <a:ext cx="1397" cy="188"/>
                          <a:chOff x="3507" y="1348"/>
                          <a:chExt cx="1397" cy="188"/>
                        </a:xfrm>
                      </p:grpSpPr>
                      <p:sp>
                        <p:nvSpPr>
                          <p:cNvPr id="103553" name="Line 627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507" y="1536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54" name="Line 627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669" y="1393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55" name="Oval 62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44" y="1348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56" name="Oval 62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787" y="1382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03557" name="Group 627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012"/>
                        <a:ext cx="2636" cy="572"/>
                        <a:chOff x="796" y="1012"/>
                        <a:chExt cx="2636" cy="572"/>
                      </a:xfrm>
                    </p:grpSpPr>
                    <p:grpSp>
                      <p:nvGrpSpPr>
                        <p:cNvPr id="103558" name="Group 627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3" y="1012"/>
                          <a:ext cx="1399" cy="188"/>
                          <a:chOff x="2033" y="1012"/>
                          <a:chExt cx="1399" cy="188"/>
                        </a:xfrm>
                      </p:grpSpPr>
                      <p:sp>
                        <p:nvSpPr>
                          <p:cNvPr id="103559" name="Line 627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270" y="1200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60" name="Line 628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2124" y="105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61" name="Oval 62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27" y="101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62" name="Oval 628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2039" y="1046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563" name="Group 628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69" y="1108"/>
                          <a:ext cx="1399" cy="188"/>
                          <a:chOff x="1669" y="1108"/>
                          <a:chExt cx="1399" cy="188"/>
                        </a:xfrm>
                      </p:grpSpPr>
                      <p:sp>
                        <p:nvSpPr>
                          <p:cNvPr id="103564" name="Line 628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08" y="1296"/>
                            <a:ext cx="1160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65" name="Line 628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760" y="1153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66" name="Oval 62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63" y="1108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67" name="Oval 62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675" y="1142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568" name="Group 628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378" y="1204"/>
                          <a:ext cx="1400" cy="188"/>
                          <a:chOff x="1378" y="1204"/>
                          <a:chExt cx="1400" cy="188"/>
                        </a:xfrm>
                      </p:grpSpPr>
                      <p:sp>
                        <p:nvSpPr>
                          <p:cNvPr id="103569" name="Line 628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616" y="139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70" name="Line 629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470" y="124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71" name="Oval 629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73" y="120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72" name="Oval 629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385" y="1238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573" name="Group 629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88" y="1300"/>
                          <a:ext cx="1398" cy="188"/>
                          <a:chOff x="1088" y="1300"/>
                          <a:chExt cx="1398" cy="188"/>
                        </a:xfrm>
                      </p:grpSpPr>
                      <p:sp>
                        <p:nvSpPr>
                          <p:cNvPr id="103574" name="Line 629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325" y="1488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75" name="Line 629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179" y="1345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76" name="Oval 62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82" y="1300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77" name="Oval 62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095" y="1334"/>
                            <a:ext cx="109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578" name="Group 629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96" y="1396"/>
                          <a:ext cx="1399" cy="188"/>
                          <a:chOff x="796" y="1396"/>
                          <a:chExt cx="1399" cy="188"/>
                        </a:xfrm>
                      </p:grpSpPr>
                      <p:sp>
                        <p:nvSpPr>
                          <p:cNvPr id="103579" name="Line 629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034" y="1584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80" name="Line 630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888" y="1441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81" name="Oval 630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91" y="139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82" name="Oval 63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803" y="143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3583" name="Group 63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584"/>
                      <a:ext cx="2634" cy="572"/>
                      <a:chOff x="2270" y="1584"/>
                      <a:chExt cx="2634" cy="572"/>
                    </a:xfrm>
                  </p:grpSpPr>
                  <p:grpSp>
                    <p:nvGrpSpPr>
                      <p:cNvPr id="103584" name="Group 630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1968"/>
                        <a:ext cx="1398" cy="188"/>
                        <a:chOff x="2270" y="1968"/>
                        <a:chExt cx="1398" cy="188"/>
                      </a:xfrm>
                    </p:grpSpPr>
                    <p:sp>
                      <p:nvSpPr>
                        <p:cNvPr id="103585" name="Line 63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968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586" name="Line 63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34" y="197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587" name="Oval 63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2068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588" name="Oval 63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550" y="1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589" name="Group 630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872"/>
                        <a:ext cx="1397" cy="188"/>
                        <a:chOff x="2635" y="1872"/>
                        <a:chExt cx="1397" cy="188"/>
                      </a:xfrm>
                    </p:grpSpPr>
                    <p:sp>
                      <p:nvSpPr>
                        <p:cNvPr id="103590" name="Line 63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872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591" name="Line 63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96" y="1874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592" name="Oval 63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972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593" name="Oval 63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915" y="190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594" name="Group 63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776"/>
                        <a:ext cx="1398" cy="188"/>
                        <a:chOff x="2924" y="1776"/>
                        <a:chExt cx="1398" cy="188"/>
                      </a:xfrm>
                    </p:grpSpPr>
                    <p:sp>
                      <p:nvSpPr>
                        <p:cNvPr id="103595" name="Line 63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77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596" name="Line 63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088" y="1778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597" name="Oval 63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87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598" name="Oval 63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205" y="180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599" name="Group 631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680"/>
                        <a:ext cx="1397" cy="188"/>
                        <a:chOff x="3216" y="1680"/>
                        <a:chExt cx="1397" cy="188"/>
                      </a:xfrm>
                    </p:grpSpPr>
                    <p:sp>
                      <p:nvSpPr>
                        <p:cNvPr id="103600" name="Line 632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68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01" name="Line 63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79" y="1682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02" name="Oval 63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780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03" name="Oval 63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496" y="171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604" name="Group 63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584"/>
                        <a:ext cx="1397" cy="188"/>
                        <a:chOff x="3507" y="1584"/>
                        <a:chExt cx="1397" cy="188"/>
                      </a:xfrm>
                    </p:grpSpPr>
                    <p:sp>
                      <p:nvSpPr>
                        <p:cNvPr id="103605" name="Line 63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06" name="Line 63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70" y="158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07" name="Oval 63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684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08" name="Oval 63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787" y="161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3609" name="Group 63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2636" cy="572"/>
                      <a:chOff x="796" y="1632"/>
                      <a:chExt cx="2636" cy="572"/>
                    </a:xfrm>
                  </p:grpSpPr>
                  <p:grpSp>
                    <p:nvGrpSpPr>
                      <p:cNvPr id="103610" name="Group 63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2016"/>
                        <a:ext cx="1399" cy="188"/>
                        <a:chOff x="2033" y="2016"/>
                        <a:chExt cx="1399" cy="188"/>
                      </a:xfrm>
                    </p:grpSpPr>
                    <p:sp>
                      <p:nvSpPr>
                        <p:cNvPr id="103611" name="Line 63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201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12" name="Line 63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125" y="2018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13" name="Oval 63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2116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14" name="Oval 63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2039" y="2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615" name="Group 633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920"/>
                        <a:ext cx="1399" cy="188"/>
                        <a:chOff x="1669" y="1920"/>
                        <a:chExt cx="1399" cy="188"/>
                      </a:xfrm>
                    </p:grpSpPr>
                    <p:sp>
                      <p:nvSpPr>
                        <p:cNvPr id="103616" name="Line 633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920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17" name="Line 63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761" y="1922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18" name="Oval 63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202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19" name="Oval 63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675" y="1950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620" name="Group 634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824"/>
                        <a:ext cx="1400" cy="188"/>
                        <a:chOff x="1378" y="1824"/>
                        <a:chExt cx="1400" cy="188"/>
                      </a:xfrm>
                    </p:grpSpPr>
                    <p:sp>
                      <p:nvSpPr>
                        <p:cNvPr id="103621" name="Line 63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82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22" name="Line 63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471" y="182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23" name="Oval 63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92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24" name="Oval 63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385" y="185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625" name="Group 63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728"/>
                        <a:ext cx="1398" cy="188"/>
                        <a:chOff x="1088" y="1728"/>
                        <a:chExt cx="1398" cy="188"/>
                      </a:xfrm>
                    </p:grpSpPr>
                    <p:sp>
                      <p:nvSpPr>
                        <p:cNvPr id="103626" name="Line 634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72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27" name="Line 63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180" y="173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28" name="Oval 63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82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29" name="Oval 63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095" y="1758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630" name="Group 635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632"/>
                        <a:ext cx="1399" cy="188"/>
                        <a:chOff x="796" y="1632"/>
                        <a:chExt cx="1399" cy="188"/>
                      </a:xfrm>
                    </p:grpSpPr>
                    <p:sp>
                      <p:nvSpPr>
                        <p:cNvPr id="103631" name="Line 635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632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32" name="Line 635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89" y="1634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33" name="Oval 63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732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34" name="Oval 63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803" y="166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03635" name="Rectangle 6355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096"/>
                    <a:ext cx="816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03636" name="Group 6356"/>
              <p:cNvGrpSpPr>
                <a:grpSpLocks/>
              </p:cNvGrpSpPr>
              <p:nvPr/>
            </p:nvGrpSpPr>
            <p:grpSpPr bwMode="auto">
              <a:xfrm rot="-1682083">
                <a:off x="3011" y="2453"/>
                <a:ext cx="879" cy="256"/>
                <a:chOff x="912" y="1632"/>
                <a:chExt cx="3648" cy="624"/>
              </a:xfrm>
            </p:grpSpPr>
            <p:grpSp>
              <p:nvGrpSpPr>
                <p:cNvPr id="103637" name="Group 6357"/>
                <p:cNvGrpSpPr>
                  <a:grpSpLocks/>
                </p:cNvGrpSpPr>
                <p:nvPr/>
              </p:nvGrpSpPr>
              <p:grpSpPr bwMode="auto">
                <a:xfrm>
                  <a:off x="912" y="1632"/>
                  <a:ext cx="1632" cy="624"/>
                  <a:chOff x="912" y="816"/>
                  <a:chExt cx="1632" cy="624"/>
                </a:xfrm>
              </p:grpSpPr>
              <p:grpSp>
                <p:nvGrpSpPr>
                  <p:cNvPr id="103638" name="Group 6358"/>
                  <p:cNvGrpSpPr>
                    <a:grpSpLocks/>
                  </p:cNvGrpSpPr>
                  <p:nvPr/>
                </p:nvGrpSpPr>
                <p:grpSpPr bwMode="auto">
                  <a:xfrm>
                    <a:off x="912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3639" name="Group 63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3640" name="Group 636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3641" name="Oval 63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42" name="Oval 63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43" name="Oval 63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44" name="Oval 63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3645" name="Oval 63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46" name="Oval 6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647" name="Group 63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3648" name="Oval 636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49" name="Oval 636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50" name="Oval 637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51" name="Oval 637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652" name="Group 63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3653" name="Oval 63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54" name="Oval 63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3655" name="Group 637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3656" name="Oval 63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57" name="Oval 63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58" name="Oval 63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59" name="Oval 63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60" name="Oval 63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61" name="Oval 63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62" name="Oval 63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63" name="Oval 63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64" name="Oval 63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65" name="Oval 63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66" name="Oval 63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67" name="Oval 63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68" name="Oval 63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69" name="Oval 63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70" name="Oval 63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71" name="Oval 63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72" name="Oval 63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73" name="Oval 63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74" name="Oval 63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75" name="Oval 63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76" name="Oval 63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77" name="Oval 63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78" name="Oval 63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79" name="Oval 63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80" name="Oval 64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3681" name="Group 640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3682" name="Oval 64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83" name="Oval 64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84" name="Oval 64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85" name="Oval 64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86" name="Oval 64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87" name="Oval 64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88" name="Oval 640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89" name="Oval 640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690" name="Group 64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3691" name="Oval 641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92" name="Oval 641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93" name="Oval 641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94" name="Oval 641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95" name="Oval 641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96" name="Oval 641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97" name="Oval 64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98" name="Oval 64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99" name="Oval 641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700" name="Group 64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3701" name="Freeform 642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02" name="Freeform 642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03" name="Freeform 642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04" name="Freeform 642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05" name="Oval 642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06" name="Oval 642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07" name="Oval 642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08" name="Oval 642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09" name="Oval 642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10" name="Oval 643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11" name="Oval 643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12" name="Oval 643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13" name="Oval 643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14" name="Oval 643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3715" name="Group 6435"/>
                  <p:cNvGrpSpPr>
                    <a:grpSpLocks/>
                  </p:cNvGrpSpPr>
                  <p:nvPr/>
                </p:nvGrpSpPr>
                <p:grpSpPr bwMode="auto">
                  <a:xfrm>
                    <a:off x="912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3716" name="Group 64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3717" name="Group 643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3718" name="Oval 64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19" name="Oval 64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20" name="Oval 64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21" name="Oval 64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3722" name="Oval 64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23" name="Oval 64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724" name="Group 64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3725" name="Oval 644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26" name="Oval 64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27" name="Oval 64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28" name="Oval 644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729" name="Group 64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3730" name="Oval 64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31" name="Oval 64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3732" name="Group 645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3733" name="Oval 64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34" name="Oval 64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35" name="Oval 64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36" name="Oval 64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37" name="Oval 64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38" name="Oval 64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39" name="Oval 64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40" name="Oval 64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41" name="Oval 64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42" name="Oval 64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43" name="Oval 64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44" name="Oval 64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45" name="Oval 64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46" name="Oval 64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47" name="Oval 64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48" name="Oval 64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49" name="Oval 64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50" name="Oval 64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51" name="Oval 64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52" name="Oval 64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53" name="Oval 64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54" name="Oval 64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55" name="Oval 64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56" name="Oval 64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57" name="Oval 64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3758" name="Group 64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3759" name="Oval 647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60" name="Oval 648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61" name="Oval 64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62" name="Oval 64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63" name="Oval 64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64" name="Oval 64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65" name="Oval 64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66" name="Oval 648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767" name="Group 648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3768" name="Oval 64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69" name="Oval 648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70" name="Oval 649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71" name="Oval 649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72" name="Oval 649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73" name="Oval 649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74" name="Oval 649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75" name="Oval 64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76" name="Oval 649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777" name="Group 64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3778" name="Freeform 649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79" name="Freeform 649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80" name="Freeform 650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81" name="Freeform 650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82" name="Oval 650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83" name="Oval 650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84" name="Oval 650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85" name="Oval 650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86" name="Oval 650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87" name="Oval 650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88" name="Oval 650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89" name="Oval 650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90" name="Oval 651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91" name="Oval 651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3792" name="Line 6512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3793" name="Group 6513"/>
                <p:cNvGrpSpPr>
                  <a:grpSpLocks/>
                </p:cNvGrpSpPr>
                <p:nvPr/>
              </p:nvGrpSpPr>
              <p:grpSpPr bwMode="auto">
                <a:xfrm>
                  <a:off x="2928" y="1632"/>
                  <a:ext cx="1632" cy="624"/>
                  <a:chOff x="2928" y="816"/>
                  <a:chExt cx="1632" cy="624"/>
                </a:xfrm>
              </p:grpSpPr>
              <p:grpSp>
                <p:nvGrpSpPr>
                  <p:cNvPr id="103794" name="Group 6514"/>
                  <p:cNvGrpSpPr>
                    <a:grpSpLocks/>
                  </p:cNvGrpSpPr>
                  <p:nvPr/>
                </p:nvGrpSpPr>
                <p:grpSpPr bwMode="auto">
                  <a:xfrm>
                    <a:off x="2928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3795" name="Group 65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3796" name="Group 651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3797" name="Oval 65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98" name="Oval 65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99" name="Oval 65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00" name="Oval 65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3801" name="Oval 65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02" name="Oval 65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803" name="Group 65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3804" name="Oval 65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05" name="Oval 65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06" name="Oval 65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07" name="Oval 65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808" name="Group 65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3809" name="Oval 65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10" name="Oval 65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3811" name="Group 653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3812" name="Oval 65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13" name="Oval 65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14" name="Oval 65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15" name="Oval 65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16" name="Oval 65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17" name="Oval 65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18" name="Oval 65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19" name="Oval 65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20" name="Oval 65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21" name="Oval 65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22" name="Oval 65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23" name="Oval 65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24" name="Oval 65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25" name="Oval 65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26" name="Oval 65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27" name="Oval 65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28" name="Oval 65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29" name="Oval 65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30" name="Oval 65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31" name="Oval 65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32" name="Oval 65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33" name="Oval 65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34" name="Oval 65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35" name="Oval 65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36" name="Oval 65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3837" name="Group 65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3838" name="Oval 655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39" name="Oval 655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40" name="Oval 65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41" name="Oval 65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42" name="Oval 65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43" name="Oval 656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44" name="Oval 656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45" name="Oval 656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846" name="Group 65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3847" name="Oval 656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48" name="Oval 656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49" name="Oval 656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50" name="Oval 657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51" name="Oval 657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52" name="Oval 657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53" name="Oval 657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54" name="Oval 657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55" name="Oval 657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856" name="Group 65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3857" name="Freeform 657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58" name="Freeform 657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59" name="Freeform 657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60" name="Freeform 658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61" name="Oval 658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62" name="Oval 658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63" name="Oval 658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64" name="Oval 658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65" name="Oval 658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66" name="Oval 658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67" name="Oval 658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68" name="Oval 658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69" name="Oval 658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70" name="Oval 659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3871" name="Group 6591"/>
                  <p:cNvGrpSpPr>
                    <a:grpSpLocks/>
                  </p:cNvGrpSpPr>
                  <p:nvPr/>
                </p:nvGrpSpPr>
                <p:grpSpPr bwMode="auto">
                  <a:xfrm>
                    <a:off x="2928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3872" name="Group 659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3873" name="Group 659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3874" name="Oval 65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75" name="Oval 65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76" name="Oval 65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77" name="Oval 65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3878" name="Oval 65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79" name="Oval 65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880" name="Group 66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3881" name="Oval 660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82" name="Oval 66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83" name="Oval 66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84" name="Oval 66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885" name="Group 660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3886" name="Oval 66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87" name="Oval 66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3888" name="Group 660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3889" name="Oval 66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90" name="Oval 66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91" name="Oval 66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92" name="Oval 66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93" name="Oval 66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94" name="Oval 66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95" name="Oval 66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96" name="Oval 66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97" name="Oval 66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98" name="Oval 66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99" name="Oval 66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00" name="Oval 66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01" name="Oval 66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02" name="Oval 66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03" name="Oval 66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04" name="Oval 66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05" name="Oval 66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06" name="Oval 66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07" name="Oval 66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08" name="Oval 66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09" name="Oval 66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10" name="Oval 66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11" name="Oval 66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12" name="Oval 66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13" name="Oval 66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3914" name="Group 66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3915" name="Oval 663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16" name="Oval 663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17" name="Oval 663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18" name="Oval 66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19" name="Oval 66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20" name="Oval 66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21" name="Oval 66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22" name="Oval 664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923" name="Group 66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3924" name="Oval 664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25" name="Oval 664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26" name="Oval 66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27" name="Oval 66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28" name="Oval 664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29" name="Oval 664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30" name="Oval 665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31" name="Oval 665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32" name="Oval 665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933" name="Group 66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3934" name="Freeform 665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35" name="Freeform 665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36" name="Freeform 665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37" name="Freeform 665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38" name="Oval 665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39" name="Oval 665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40" name="Oval 666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41" name="Oval 666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42" name="Oval 666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43" name="Oval 666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44" name="Oval 666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45" name="Oval 666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46" name="Oval 666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47" name="Oval 666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3948" name="Line 6668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3949" name="Group 6669"/>
                <p:cNvGrpSpPr>
                  <a:grpSpLocks/>
                </p:cNvGrpSpPr>
                <p:nvPr/>
              </p:nvGrpSpPr>
              <p:grpSpPr bwMode="auto">
                <a:xfrm>
                  <a:off x="1372" y="1792"/>
                  <a:ext cx="2660" cy="288"/>
                  <a:chOff x="1372" y="976"/>
                  <a:chExt cx="2660" cy="288"/>
                </a:xfrm>
              </p:grpSpPr>
              <p:grpSp>
                <p:nvGrpSpPr>
                  <p:cNvPr id="103950" name="Group 6670"/>
                  <p:cNvGrpSpPr>
                    <a:grpSpLocks/>
                  </p:cNvGrpSpPr>
                  <p:nvPr/>
                </p:nvGrpSpPr>
                <p:grpSpPr bwMode="auto">
                  <a:xfrm>
                    <a:off x="1372" y="976"/>
                    <a:ext cx="2660" cy="288"/>
                    <a:chOff x="796" y="964"/>
                    <a:chExt cx="4108" cy="1240"/>
                  </a:xfrm>
                </p:grpSpPr>
                <p:grpSp>
                  <p:nvGrpSpPr>
                    <p:cNvPr id="103951" name="Group 66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964"/>
                      <a:ext cx="4108" cy="620"/>
                      <a:chOff x="796" y="964"/>
                      <a:chExt cx="4108" cy="620"/>
                    </a:xfrm>
                  </p:grpSpPr>
                  <p:grpSp>
                    <p:nvGrpSpPr>
                      <p:cNvPr id="103952" name="Group 667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2634" cy="572"/>
                        <a:chOff x="2270" y="964"/>
                        <a:chExt cx="2634" cy="572"/>
                      </a:xfrm>
                    </p:grpSpPr>
                    <p:grpSp>
                      <p:nvGrpSpPr>
                        <p:cNvPr id="103953" name="Group 667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70" y="964"/>
                          <a:ext cx="1398" cy="188"/>
                          <a:chOff x="2270" y="964"/>
                          <a:chExt cx="1398" cy="188"/>
                        </a:xfrm>
                      </p:grpSpPr>
                      <p:sp>
                        <p:nvSpPr>
                          <p:cNvPr id="103954" name="Line 667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270" y="115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55" name="Line 667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33" y="100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56" name="Oval 66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09" y="96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57" name="Oval 66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550" y="998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958" name="Group 667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35" y="1060"/>
                          <a:ext cx="1397" cy="188"/>
                          <a:chOff x="2635" y="1060"/>
                          <a:chExt cx="1397" cy="188"/>
                        </a:xfrm>
                      </p:grpSpPr>
                      <p:sp>
                        <p:nvSpPr>
                          <p:cNvPr id="103959" name="Line 667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635" y="1248"/>
                            <a:ext cx="115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60" name="Line 668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795" y="1105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61" name="Oval 66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71" y="1060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62" name="Oval 668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915" y="1094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963" name="Group 668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24" y="1156"/>
                          <a:ext cx="1398" cy="188"/>
                          <a:chOff x="2924" y="1156"/>
                          <a:chExt cx="1398" cy="188"/>
                        </a:xfrm>
                      </p:grpSpPr>
                      <p:sp>
                        <p:nvSpPr>
                          <p:cNvPr id="103964" name="Line 668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924" y="1344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65" name="Line 668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087" y="1201"/>
                            <a:ext cx="144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66" name="Oval 66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63" y="115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67" name="Oval 66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205" y="119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968" name="Group 668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16" y="1252"/>
                          <a:ext cx="1397" cy="188"/>
                          <a:chOff x="3216" y="1252"/>
                          <a:chExt cx="1397" cy="188"/>
                        </a:xfrm>
                      </p:grpSpPr>
                      <p:sp>
                        <p:nvSpPr>
                          <p:cNvPr id="103969" name="Line 668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216" y="1440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70" name="Line 669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378" y="129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71" name="Oval 669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4" y="125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72" name="Oval 669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496" y="1286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973" name="Group 669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07" y="1348"/>
                          <a:ext cx="1397" cy="188"/>
                          <a:chOff x="3507" y="1348"/>
                          <a:chExt cx="1397" cy="188"/>
                        </a:xfrm>
                      </p:grpSpPr>
                      <p:sp>
                        <p:nvSpPr>
                          <p:cNvPr id="103974" name="Line 669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507" y="1536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75" name="Line 669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669" y="1393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76" name="Oval 66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44" y="1348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77" name="Oval 66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787" y="1382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03978" name="Group 669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012"/>
                        <a:ext cx="2636" cy="572"/>
                        <a:chOff x="796" y="1012"/>
                        <a:chExt cx="2636" cy="572"/>
                      </a:xfrm>
                    </p:grpSpPr>
                    <p:grpSp>
                      <p:nvGrpSpPr>
                        <p:cNvPr id="103979" name="Group 669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3" y="1012"/>
                          <a:ext cx="1399" cy="188"/>
                          <a:chOff x="2033" y="1012"/>
                          <a:chExt cx="1399" cy="188"/>
                        </a:xfrm>
                      </p:grpSpPr>
                      <p:sp>
                        <p:nvSpPr>
                          <p:cNvPr id="103980" name="Line 670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270" y="1200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81" name="Line 670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2124" y="105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82" name="Oval 67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27" y="101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83" name="Oval 67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2039" y="1046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984" name="Group 670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69" y="1108"/>
                          <a:ext cx="1399" cy="188"/>
                          <a:chOff x="1669" y="1108"/>
                          <a:chExt cx="1399" cy="188"/>
                        </a:xfrm>
                      </p:grpSpPr>
                      <p:sp>
                        <p:nvSpPr>
                          <p:cNvPr id="103985" name="Line 670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08" y="1296"/>
                            <a:ext cx="1160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86" name="Line 670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760" y="1153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87" name="Oval 670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63" y="1108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88" name="Oval 67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675" y="1142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989" name="Group 670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378" y="1204"/>
                          <a:ext cx="1400" cy="188"/>
                          <a:chOff x="1378" y="1204"/>
                          <a:chExt cx="1400" cy="188"/>
                        </a:xfrm>
                      </p:grpSpPr>
                      <p:sp>
                        <p:nvSpPr>
                          <p:cNvPr id="103990" name="Line 671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616" y="139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91" name="Line 67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470" y="124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92" name="Oval 67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73" y="120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93" name="Oval 67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385" y="1238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994" name="Group 671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88" y="1300"/>
                          <a:ext cx="1398" cy="188"/>
                          <a:chOff x="1088" y="1300"/>
                          <a:chExt cx="1398" cy="188"/>
                        </a:xfrm>
                      </p:grpSpPr>
                      <p:sp>
                        <p:nvSpPr>
                          <p:cNvPr id="103995" name="Line 671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325" y="1488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96" name="Line 671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179" y="1345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97" name="Oval 67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82" y="1300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98" name="Oval 67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095" y="1334"/>
                            <a:ext cx="109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999" name="Group 671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96" y="1396"/>
                          <a:ext cx="1399" cy="188"/>
                          <a:chOff x="796" y="1396"/>
                          <a:chExt cx="1399" cy="188"/>
                        </a:xfrm>
                      </p:grpSpPr>
                      <p:sp>
                        <p:nvSpPr>
                          <p:cNvPr id="104000" name="Line 672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034" y="1584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001" name="Line 672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888" y="1441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002" name="Oval 67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91" y="139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003" name="Oval 67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803" y="143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4004" name="Group 67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584"/>
                      <a:ext cx="2634" cy="572"/>
                      <a:chOff x="2270" y="1584"/>
                      <a:chExt cx="2634" cy="572"/>
                    </a:xfrm>
                  </p:grpSpPr>
                  <p:grpSp>
                    <p:nvGrpSpPr>
                      <p:cNvPr id="104005" name="Group 672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1968"/>
                        <a:ext cx="1398" cy="188"/>
                        <a:chOff x="2270" y="1968"/>
                        <a:chExt cx="1398" cy="188"/>
                      </a:xfrm>
                    </p:grpSpPr>
                    <p:sp>
                      <p:nvSpPr>
                        <p:cNvPr id="104006" name="Line 67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968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07" name="Line 67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34" y="197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08" name="Oval 67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2068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09" name="Oval 67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550" y="1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010" name="Group 67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872"/>
                        <a:ext cx="1397" cy="188"/>
                        <a:chOff x="2635" y="1872"/>
                        <a:chExt cx="1397" cy="188"/>
                      </a:xfrm>
                    </p:grpSpPr>
                    <p:sp>
                      <p:nvSpPr>
                        <p:cNvPr id="104011" name="Line 67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872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12" name="Line 67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96" y="1874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13" name="Oval 67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972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14" name="Oval 67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915" y="190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015" name="Group 673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776"/>
                        <a:ext cx="1398" cy="188"/>
                        <a:chOff x="2924" y="1776"/>
                        <a:chExt cx="1398" cy="188"/>
                      </a:xfrm>
                    </p:grpSpPr>
                    <p:sp>
                      <p:nvSpPr>
                        <p:cNvPr id="104016" name="Line 673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77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17" name="Line 67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088" y="1778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18" name="Oval 67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87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19" name="Oval 67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205" y="180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020" name="Group 674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680"/>
                        <a:ext cx="1397" cy="188"/>
                        <a:chOff x="3216" y="1680"/>
                        <a:chExt cx="1397" cy="188"/>
                      </a:xfrm>
                    </p:grpSpPr>
                    <p:sp>
                      <p:nvSpPr>
                        <p:cNvPr id="104021" name="Line 67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68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22" name="Line 67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79" y="1682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23" name="Oval 67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780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24" name="Oval 67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496" y="171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025" name="Group 67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584"/>
                        <a:ext cx="1397" cy="188"/>
                        <a:chOff x="3507" y="1584"/>
                        <a:chExt cx="1397" cy="188"/>
                      </a:xfrm>
                    </p:grpSpPr>
                    <p:sp>
                      <p:nvSpPr>
                        <p:cNvPr id="104026" name="Line 674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27" name="Line 67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70" y="158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28" name="Oval 67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684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29" name="Oval 67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787" y="161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4030" name="Group 67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2636" cy="572"/>
                      <a:chOff x="796" y="1632"/>
                      <a:chExt cx="2636" cy="572"/>
                    </a:xfrm>
                  </p:grpSpPr>
                  <p:grpSp>
                    <p:nvGrpSpPr>
                      <p:cNvPr id="104031" name="Group 67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2016"/>
                        <a:ext cx="1399" cy="188"/>
                        <a:chOff x="2033" y="2016"/>
                        <a:chExt cx="1399" cy="188"/>
                      </a:xfrm>
                    </p:grpSpPr>
                    <p:sp>
                      <p:nvSpPr>
                        <p:cNvPr id="104032" name="Line 675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201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33" name="Line 675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125" y="2018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34" name="Oval 67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2116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35" name="Oval 67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2039" y="2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036" name="Group 675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920"/>
                        <a:ext cx="1399" cy="188"/>
                        <a:chOff x="1669" y="1920"/>
                        <a:chExt cx="1399" cy="188"/>
                      </a:xfrm>
                    </p:grpSpPr>
                    <p:sp>
                      <p:nvSpPr>
                        <p:cNvPr id="104037" name="Line 675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920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38" name="Line 67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761" y="1922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39" name="Oval 67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202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40" name="Oval 67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675" y="1950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041" name="Group 676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824"/>
                        <a:ext cx="1400" cy="188"/>
                        <a:chOff x="1378" y="1824"/>
                        <a:chExt cx="1400" cy="188"/>
                      </a:xfrm>
                    </p:grpSpPr>
                    <p:sp>
                      <p:nvSpPr>
                        <p:cNvPr id="104042" name="Line 67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82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43" name="Line 67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471" y="182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44" name="Oval 67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92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45" name="Oval 67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385" y="185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046" name="Group 676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728"/>
                        <a:ext cx="1398" cy="188"/>
                        <a:chOff x="1088" y="1728"/>
                        <a:chExt cx="1398" cy="188"/>
                      </a:xfrm>
                    </p:grpSpPr>
                    <p:sp>
                      <p:nvSpPr>
                        <p:cNvPr id="104047" name="Line 67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72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48" name="Line 67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180" y="173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49" name="Oval 67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82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50" name="Oval 67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095" y="1758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051" name="Group 677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632"/>
                        <a:ext cx="1399" cy="188"/>
                        <a:chOff x="796" y="1632"/>
                        <a:chExt cx="1399" cy="188"/>
                      </a:xfrm>
                    </p:grpSpPr>
                    <p:sp>
                      <p:nvSpPr>
                        <p:cNvPr id="104052" name="Line 677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632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53" name="Line 677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89" y="1634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54" name="Oval 67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732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55" name="Oval 67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803" y="166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04056" name="Rectangle 6776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096"/>
                    <a:ext cx="816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04057" name="Group 6777"/>
            <p:cNvGrpSpPr>
              <a:grpSpLocks/>
            </p:cNvGrpSpPr>
            <p:nvPr/>
          </p:nvGrpSpPr>
          <p:grpSpPr bwMode="auto">
            <a:xfrm>
              <a:off x="3327" y="2177"/>
              <a:ext cx="1640" cy="661"/>
              <a:chOff x="2250" y="2453"/>
              <a:chExt cx="1640" cy="661"/>
            </a:xfrm>
          </p:grpSpPr>
          <p:grpSp>
            <p:nvGrpSpPr>
              <p:cNvPr id="104058" name="Group 6778"/>
              <p:cNvGrpSpPr>
                <a:grpSpLocks/>
              </p:cNvGrpSpPr>
              <p:nvPr/>
            </p:nvGrpSpPr>
            <p:grpSpPr bwMode="auto">
              <a:xfrm rot="-1682083">
                <a:off x="2250" y="2858"/>
                <a:ext cx="879" cy="256"/>
                <a:chOff x="912" y="1632"/>
                <a:chExt cx="3648" cy="624"/>
              </a:xfrm>
            </p:grpSpPr>
            <p:grpSp>
              <p:nvGrpSpPr>
                <p:cNvPr id="104059" name="Group 6779"/>
                <p:cNvGrpSpPr>
                  <a:grpSpLocks/>
                </p:cNvGrpSpPr>
                <p:nvPr/>
              </p:nvGrpSpPr>
              <p:grpSpPr bwMode="auto">
                <a:xfrm>
                  <a:off x="912" y="1632"/>
                  <a:ext cx="1632" cy="624"/>
                  <a:chOff x="912" y="816"/>
                  <a:chExt cx="1632" cy="624"/>
                </a:xfrm>
              </p:grpSpPr>
              <p:grpSp>
                <p:nvGrpSpPr>
                  <p:cNvPr id="104060" name="Group 6780"/>
                  <p:cNvGrpSpPr>
                    <a:grpSpLocks/>
                  </p:cNvGrpSpPr>
                  <p:nvPr/>
                </p:nvGrpSpPr>
                <p:grpSpPr bwMode="auto">
                  <a:xfrm>
                    <a:off x="912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4061" name="Group 67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4062" name="Group 678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4063" name="Oval 67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64" name="Oval 67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65" name="Oval 67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66" name="Oval 67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4067" name="Oval 67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068" name="Oval 67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069" name="Group 67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4070" name="Oval 679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071" name="Oval 679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072" name="Oval 679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073" name="Oval 679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074" name="Group 67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4075" name="Oval 67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076" name="Oval 67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4077" name="Group 679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4078" name="Oval 67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79" name="Oval 67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80" name="Oval 68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81" name="Oval 68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82" name="Oval 68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83" name="Oval 68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84" name="Oval 68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85" name="Oval 68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86" name="Oval 68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87" name="Oval 68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88" name="Oval 68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89" name="Oval 68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90" name="Oval 68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91" name="Oval 68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92" name="Oval 68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93" name="Oval 68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94" name="Oval 68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95" name="Oval 68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96" name="Oval 68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97" name="Oval 68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98" name="Oval 68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99" name="Oval 68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00" name="Oval 68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01" name="Oval 68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02" name="Oval 68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4103" name="Group 68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4104" name="Oval 68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05" name="Oval 68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06" name="Oval 68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07" name="Oval 68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08" name="Oval 682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09" name="Oval 68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10" name="Oval 683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11" name="Oval 683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112" name="Group 68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4113" name="Oval 683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14" name="Oval 683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15" name="Oval 683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16" name="Oval 683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17" name="Oval 683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18" name="Oval 68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19" name="Oval 68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20" name="Oval 68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21" name="Oval 68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122" name="Group 68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4123" name="Freeform 684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24" name="Freeform 684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25" name="Freeform 684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26" name="Freeform 684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27" name="Oval 684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28" name="Oval 684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29" name="Oval 684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30" name="Oval 685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31" name="Oval 685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32" name="Oval 685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33" name="Oval 685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34" name="Oval 685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35" name="Oval 685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36" name="Oval 685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4137" name="Group 6857"/>
                  <p:cNvGrpSpPr>
                    <a:grpSpLocks/>
                  </p:cNvGrpSpPr>
                  <p:nvPr/>
                </p:nvGrpSpPr>
                <p:grpSpPr bwMode="auto">
                  <a:xfrm>
                    <a:off x="912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4138" name="Group 68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4139" name="Group 685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4140" name="Oval 68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41" name="Oval 68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42" name="Oval 68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43" name="Oval 68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4144" name="Oval 68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45" name="Oval 68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146" name="Group 68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4147" name="Oval 686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48" name="Oval 686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49" name="Oval 686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50" name="Oval 687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151" name="Group 68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4152" name="Oval 68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53" name="Oval 68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4154" name="Group 687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4155" name="Oval 68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56" name="Oval 68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57" name="Oval 68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58" name="Oval 68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59" name="Oval 68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60" name="Oval 68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61" name="Oval 68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62" name="Oval 68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63" name="Oval 68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64" name="Oval 68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65" name="Oval 68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66" name="Oval 68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67" name="Oval 68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68" name="Oval 68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69" name="Oval 68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70" name="Oval 68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71" name="Oval 68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72" name="Oval 68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73" name="Oval 68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74" name="Oval 68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75" name="Oval 68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76" name="Oval 68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77" name="Oval 68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78" name="Oval 68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79" name="Oval 68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4180" name="Group 69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4181" name="Oval 690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82" name="Oval 69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83" name="Oval 69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84" name="Oval 69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85" name="Oval 69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86" name="Oval 69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87" name="Oval 69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88" name="Oval 690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189" name="Group 69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4190" name="Oval 691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91" name="Oval 691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92" name="Oval 691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93" name="Oval 691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94" name="Oval 691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95" name="Oval 691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96" name="Oval 691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97" name="Oval 69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98" name="Oval 69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199" name="Group 69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4200" name="Freeform 692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01" name="Freeform 692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02" name="Freeform 692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03" name="Freeform 692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04" name="Oval 692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05" name="Oval 692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06" name="Oval 692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07" name="Oval 692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08" name="Oval 692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09" name="Oval 692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10" name="Oval 693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11" name="Oval 693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12" name="Oval 693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13" name="Oval 693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4214" name="Line 6934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4215" name="Group 6935"/>
                <p:cNvGrpSpPr>
                  <a:grpSpLocks/>
                </p:cNvGrpSpPr>
                <p:nvPr/>
              </p:nvGrpSpPr>
              <p:grpSpPr bwMode="auto">
                <a:xfrm>
                  <a:off x="2928" y="1632"/>
                  <a:ext cx="1632" cy="624"/>
                  <a:chOff x="2928" y="816"/>
                  <a:chExt cx="1632" cy="624"/>
                </a:xfrm>
              </p:grpSpPr>
              <p:grpSp>
                <p:nvGrpSpPr>
                  <p:cNvPr id="104216" name="Group 6936"/>
                  <p:cNvGrpSpPr>
                    <a:grpSpLocks/>
                  </p:cNvGrpSpPr>
                  <p:nvPr/>
                </p:nvGrpSpPr>
                <p:grpSpPr bwMode="auto">
                  <a:xfrm>
                    <a:off x="2928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4217" name="Group 69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4218" name="Group 693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4219" name="Oval 69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20" name="Oval 69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21" name="Oval 69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22" name="Oval 69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4223" name="Oval 69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24" name="Oval 69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225" name="Group 69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4226" name="Oval 69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27" name="Oval 69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28" name="Oval 694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29" name="Oval 694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230" name="Group 69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4231" name="Oval 69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32" name="Oval 69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4233" name="Group 695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4234" name="Oval 69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35" name="Oval 69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36" name="Oval 69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37" name="Oval 69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38" name="Oval 69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39" name="Oval 69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40" name="Oval 69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41" name="Oval 69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42" name="Oval 69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43" name="Oval 69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44" name="Oval 69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45" name="Oval 69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46" name="Oval 69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47" name="Oval 69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48" name="Oval 69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49" name="Oval 69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50" name="Oval 69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51" name="Oval 69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52" name="Oval 69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53" name="Oval 69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54" name="Oval 69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55" name="Oval 69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56" name="Oval 69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57" name="Oval 69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58" name="Oval 69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4259" name="Group 6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4260" name="Oval 698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61" name="Oval 69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62" name="Oval 69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63" name="Oval 69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64" name="Oval 69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65" name="Oval 69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66" name="Oval 698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67" name="Oval 698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268" name="Group 698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4269" name="Oval 698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70" name="Oval 699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71" name="Oval 699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72" name="Oval 699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73" name="Oval 699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74" name="Oval 699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75" name="Oval 69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76" name="Oval 699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77" name="Oval 699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278" name="Group 69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4279" name="Freeform 699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80" name="Freeform 700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81" name="Freeform 700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82" name="Freeform 700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83" name="Oval 700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84" name="Oval 700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85" name="Oval 700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86" name="Oval 700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87" name="Oval 700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88" name="Oval 700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89" name="Oval 700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90" name="Oval 701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91" name="Oval 701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92" name="Oval 701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4293" name="Group 7013"/>
                  <p:cNvGrpSpPr>
                    <a:grpSpLocks/>
                  </p:cNvGrpSpPr>
                  <p:nvPr/>
                </p:nvGrpSpPr>
                <p:grpSpPr bwMode="auto">
                  <a:xfrm>
                    <a:off x="2928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4294" name="Group 70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4295" name="Group 70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4296" name="Oval 70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97" name="Oval 70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98" name="Oval 70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99" name="Oval 70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4300" name="Oval 70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01" name="Oval 70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302" name="Group 70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4303" name="Oval 702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04" name="Oval 70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05" name="Oval 70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06" name="Oval 70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307" name="Group 70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4308" name="Oval 70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09" name="Oval 70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4310" name="Group 70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4311" name="Oval 70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12" name="Oval 70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13" name="Oval 70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14" name="Oval 70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15" name="Oval 70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16" name="Oval 70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17" name="Oval 70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18" name="Oval 70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19" name="Oval 70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20" name="Oval 70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21" name="Oval 70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22" name="Oval 70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23" name="Oval 70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24" name="Oval 70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25" name="Oval 70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26" name="Oval 70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27" name="Oval 70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28" name="Oval 70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29" name="Oval 70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30" name="Oval 70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31" name="Oval 70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32" name="Oval 70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33" name="Oval 70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34" name="Oval 70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35" name="Oval 70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4336" name="Group 70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4337" name="Oval 705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38" name="Oval 705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39" name="Oval 705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40" name="Oval 70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41" name="Oval 70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42" name="Oval 70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43" name="Oval 706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44" name="Oval 706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345" name="Group 706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4346" name="Oval 706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47" name="Oval 706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48" name="Oval 706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49" name="Oval 706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50" name="Oval 707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51" name="Oval 707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52" name="Oval 707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53" name="Oval 707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54" name="Oval 707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355" name="Group 70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4356" name="Freeform 707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57" name="Freeform 707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58" name="Freeform 707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59" name="Freeform 707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60" name="Oval 708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61" name="Oval 708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62" name="Oval 708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63" name="Oval 708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64" name="Oval 708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65" name="Oval 708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66" name="Oval 708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67" name="Oval 708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68" name="Oval 708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69" name="Oval 708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4370" name="Line 7090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4371" name="Group 7091"/>
                <p:cNvGrpSpPr>
                  <a:grpSpLocks/>
                </p:cNvGrpSpPr>
                <p:nvPr/>
              </p:nvGrpSpPr>
              <p:grpSpPr bwMode="auto">
                <a:xfrm>
                  <a:off x="1372" y="1792"/>
                  <a:ext cx="2660" cy="288"/>
                  <a:chOff x="1372" y="976"/>
                  <a:chExt cx="2660" cy="288"/>
                </a:xfrm>
              </p:grpSpPr>
              <p:grpSp>
                <p:nvGrpSpPr>
                  <p:cNvPr id="104372" name="Group 7092"/>
                  <p:cNvGrpSpPr>
                    <a:grpSpLocks/>
                  </p:cNvGrpSpPr>
                  <p:nvPr/>
                </p:nvGrpSpPr>
                <p:grpSpPr bwMode="auto">
                  <a:xfrm>
                    <a:off x="1372" y="976"/>
                    <a:ext cx="2660" cy="288"/>
                    <a:chOff x="796" y="964"/>
                    <a:chExt cx="4108" cy="1240"/>
                  </a:xfrm>
                </p:grpSpPr>
                <p:grpSp>
                  <p:nvGrpSpPr>
                    <p:cNvPr id="104373" name="Group 70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964"/>
                      <a:ext cx="4108" cy="620"/>
                      <a:chOff x="796" y="964"/>
                      <a:chExt cx="4108" cy="620"/>
                    </a:xfrm>
                  </p:grpSpPr>
                  <p:grpSp>
                    <p:nvGrpSpPr>
                      <p:cNvPr id="104374" name="Group 70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2634" cy="572"/>
                        <a:chOff x="2270" y="964"/>
                        <a:chExt cx="2634" cy="572"/>
                      </a:xfrm>
                    </p:grpSpPr>
                    <p:grpSp>
                      <p:nvGrpSpPr>
                        <p:cNvPr id="104375" name="Group 709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70" y="964"/>
                          <a:ext cx="1398" cy="188"/>
                          <a:chOff x="2270" y="964"/>
                          <a:chExt cx="1398" cy="188"/>
                        </a:xfrm>
                      </p:grpSpPr>
                      <p:sp>
                        <p:nvSpPr>
                          <p:cNvPr id="104376" name="Line 709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270" y="115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77" name="Line 709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33" y="100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78" name="Oval 709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09" y="96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79" name="Oval 709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550" y="998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380" name="Group 710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35" y="1060"/>
                          <a:ext cx="1397" cy="188"/>
                          <a:chOff x="2635" y="1060"/>
                          <a:chExt cx="1397" cy="188"/>
                        </a:xfrm>
                      </p:grpSpPr>
                      <p:sp>
                        <p:nvSpPr>
                          <p:cNvPr id="104381" name="Line 710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635" y="1248"/>
                            <a:ext cx="115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82" name="Line 710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795" y="1105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83" name="Oval 71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71" y="1060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84" name="Oval 710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915" y="1094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385" name="Group 710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24" y="1156"/>
                          <a:ext cx="1398" cy="188"/>
                          <a:chOff x="2924" y="1156"/>
                          <a:chExt cx="1398" cy="188"/>
                        </a:xfrm>
                      </p:grpSpPr>
                      <p:sp>
                        <p:nvSpPr>
                          <p:cNvPr id="104386" name="Line 710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924" y="1344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87" name="Line 710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087" y="1201"/>
                            <a:ext cx="144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88" name="Oval 71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63" y="115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89" name="Oval 710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205" y="119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390" name="Group 711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16" y="1252"/>
                          <a:ext cx="1397" cy="188"/>
                          <a:chOff x="3216" y="1252"/>
                          <a:chExt cx="1397" cy="188"/>
                        </a:xfrm>
                      </p:grpSpPr>
                      <p:sp>
                        <p:nvSpPr>
                          <p:cNvPr id="104391" name="Line 71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216" y="1440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92" name="Line 71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378" y="129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93" name="Oval 71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4" y="125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94" name="Oval 71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496" y="1286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395" name="Group 71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07" y="1348"/>
                          <a:ext cx="1397" cy="188"/>
                          <a:chOff x="3507" y="1348"/>
                          <a:chExt cx="1397" cy="188"/>
                        </a:xfrm>
                      </p:grpSpPr>
                      <p:sp>
                        <p:nvSpPr>
                          <p:cNvPr id="104396" name="Line 711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507" y="1536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97" name="Line 711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669" y="1393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98" name="Oval 71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44" y="1348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99" name="Oval 71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787" y="1382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04400" name="Group 712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012"/>
                        <a:ext cx="2636" cy="572"/>
                        <a:chOff x="796" y="1012"/>
                        <a:chExt cx="2636" cy="572"/>
                      </a:xfrm>
                    </p:grpSpPr>
                    <p:grpSp>
                      <p:nvGrpSpPr>
                        <p:cNvPr id="104401" name="Group 712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3" y="1012"/>
                          <a:ext cx="1399" cy="188"/>
                          <a:chOff x="2033" y="1012"/>
                          <a:chExt cx="1399" cy="188"/>
                        </a:xfrm>
                      </p:grpSpPr>
                      <p:sp>
                        <p:nvSpPr>
                          <p:cNvPr id="104402" name="Line 712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270" y="1200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03" name="Line 71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2124" y="105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04" name="Oval 71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27" y="101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05" name="Oval 71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2039" y="1046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406" name="Group 712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69" y="1108"/>
                          <a:ext cx="1399" cy="188"/>
                          <a:chOff x="1669" y="1108"/>
                          <a:chExt cx="1399" cy="188"/>
                        </a:xfrm>
                      </p:grpSpPr>
                      <p:sp>
                        <p:nvSpPr>
                          <p:cNvPr id="104407" name="Line 712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08" y="1296"/>
                            <a:ext cx="1160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08" name="Line 712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760" y="1153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09" name="Oval 712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63" y="1108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10" name="Oval 713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675" y="1142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411" name="Group 713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378" y="1204"/>
                          <a:ext cx="1400" cy="188"/>
                          <a:chOff x="1378" y="1204"/>
                          <a:chExt cx="1400" cy="188"/>
                        </a:xfrm>
                      </p:grpSpPr>
                      <p:sp>
                        <p:nvSpPr>
                          <p:cNvPr id="104412" name="Line 713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616" y="139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13" name="Line 713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470" y="124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14" name="Oval 71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73" y="120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15" name="Oval 713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385" y="1238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416" name="Group 713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88" y="1300"/>
                          <a:ext cx="1398" cy="188"/>
                          <a:chOff x="1088" y="1300"/>
                          <a:chExt cx="1398" cy="188"/>
                        </a:xfrm>
                      </p:grpSpPr>
                      <p:sp>
                        <p:nvSpPr>
                          <p:cNvPr id="104417" name="Line 713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325" y="1488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18" name="Line 713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179" y="1345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19" name="Oval 71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82" y="1300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20" name="Oval 71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095" y="1334"/>
                            <a:ext cx="109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421" name="Group 714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96" y="1396"/>
                          <a:ext cx="1399" cy="188"/>
                          <a:chOff x="796" y="1396"/>
                          <a:chExt cx="1399" cy="188"/>
                        </a:xfrm>
                      </p:grpSpPr>
                      <p:sp>
                        <p:nvSpPr>
                          <p:cNvPr id="104422" name="Line 714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034" y="1584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23" name="Line 714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888" y="1441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24" name="Oval 714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91" y="139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25" name="Oval 714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803" y="143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4426" name="Group 71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584"/>
                      <a:ext cx="2634" cy="572"/>
                      <a:chOff x="2270" y="1584"/>
                      <a:chExt cx="2634" cy="572"/>
                    </a:xfrm>
                  </p:grpSpPr>
                  <p:grpSp>
                    <p:nvGrpSpPr>
                      <p:cNvPr id="104427" name="Group 714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1968"/>
                        <a:ext cx="1398" cy="188"/>
                        <a:chOff x="2270" y="1968"/>
                        <a:chExt cx="1398" cy="188"/>
                      </a:xfrm>
                    </p:grpSpPr>
                    <p:sp>
                      <p:nvSpPr>
                        <p:cNvPr id="104428" name="Line 714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968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29" name="Line 714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34" y="197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30" name="Oval 71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2068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31" name="Oval 71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550" y="1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432" name="Group 715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872"/>
                        <a:ext cx="1397" cy="188"/>
                        <a:chOff x="2635" y="1872"/>
                        <a:chExt cx="1397" cy="188"/>
                      </a:xfrm>
                    </p:grpSpPr>
                    <p:sp>
                      <p:nvSpPr>
                        <p:cNvPr id="104433" name="Line 715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872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34" name="Line 715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96" y="1874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35" name="Oval 71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972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36" name="Oval 71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915" y="190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437" name="Group 715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776"/>
                        <a:ext cx="1398" cy="188"/>
                        <a:chOff x="2924" y="1776"/>
                        <a:chExt cx="1398" cy="188"/>
                      </a:xfrm>
                    </p:grpSpPr>
                    <p:sp>
                      <p:nvSpPr>
                        <p:cNvPr id="104438" name="Line 71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77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39" name="Line 715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088" y="1778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40" name="Oval 71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87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41" name="Oval 71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205" y="180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442" name="Group 716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680"/>
                        <a:ext cx="1397" cy="188"/>
                        <a:chOff x="3216" y="1680"/>
                        <a:chExt cx="1397" cy="188"/>
                      </a:xfrm>
                    </p:grpSpPr>
                    <p:sp>
                      <p:nvSpPr>
                        <p:cNvPr id="104443" name="Line 71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68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44" name="Line 716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79" y="1682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45" name="Oval 71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780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46" name="Oval 71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496" y="171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447" name="Group 716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584"/>
                        <a:ext cx="1397" cy="188"/>
                        <a:chOff x="3507" y="1584"/>
                        <a:chExt cx="1397" cy="188"/>
                      </a:xfrm>
                    </p:grpSpPr>
                    <p:sp>
                      <p:nvSpPr>
                        <p:cNvPr id="104448" name="Line 71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49" name="Line 71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70" y="158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50" name="Oval 71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684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51" name="Oval 71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787" y="161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4452" name="Group 71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2636" cy="572"/>
                      <a:chOff x="796" y="1632"/>
                      <a:chExt cx="2636" cy="572"/>
                    </a:xfrm>
                  </p:grpSpPr>
                  <p:grpSp>
                    <p:nvGrpSpPr>
                      <p:cNvPr id="104453" name="Group 717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2016"/>
                        <a:ext cx="1399" cy="188"/>
                        <a:chOff x="2033" y="2016"/>
                        <a:chExt cx="1399" cy="188"/>
                      </a:xfrm>
                    </p:grpSpPr>
                    <p:sp>
                      <p:nvSpPr>
                        <p:cNvPr id="104454" name="Line 71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201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55" name="Line 717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125" y="2018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56" name="Oval 71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2116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57" name="Oval 71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2039" y="2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458" name="Group 717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920"/>
                        <a:ext cx="1399" cy="188"/>
                        <a:chOff x="1669" y="1920"/>
                        <a:chExt cx="1399" cy="188"/>
                      </a:xfrm>
                    </p:grpSpPr>
                    <p:sp>
                      <p:nvSpPr>
                        <p:cNvPr id="104459" name="Line 71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920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60" name="Line 718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761" y="1922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61" name="Oval 71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202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62" name="Oval 71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675" y="1950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463" name="Group 71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824"/>
                        <a:ext cx="1400" cy="188"/>
                        <a:chOff x="1378" y="1824"/>
                        <a:chExt cx="1400" cy="188"/>
                      </a:xfrm>
                    </p:grpSpPr>
                    <p:sp>
                      <p:nvSpPr>
                        <p:cNvPr id="104464" name="Line 71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82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65" name="Line 71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471" y="182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66" name="Oval 71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92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67" name="Oval 71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385" y="185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468" name="Group 718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728"/>
                        <a:ext cx="1398" cy="188"/>
                        <a:chOff x="1088" y="1728"/>
                        <a:chExt cx="1398" cy="188"/>
                      </a:xfrm>
                    </p:grpSpPr>
                    <p:sp>
                      <p:nvSpPr>
                        <p:cNvPr id="104469" name="Line 71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72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70" name="Line 71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180" y="173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71" name="Oval 71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82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72" name="Oval 71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095" y="1758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473" name="Group 719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632"/>
                        <a:ext cx="1399" cy="188"/>
                        <a:chOff x="796" y="1632"/>
                        <a:chExt cx="1399" cy="188"/>
                      </a:xfrm>
                    </p:grpSpPr>
                    <p:sp>
                      <p:nvSpPr>
                        <p:cNvPr id="104474" name="Line 71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632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75" name="Line 71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89" y="1634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76" name="Oval 71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732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77" name="Oval 71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803" y="166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04478" name="Rectangle 7198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096"/>
                    <a:ext cx="816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04479" name="Group 7199"/>
              <p:cNvGrpSpPr>
                <a:grpSpLocks/>
              </p:cNvGrpSpPr>
              <p:nvPr/>
            </p:nvGrpSpPr>
            <p:grpSpPr bwMode="auto">
              <a:xfrm rot="-1682083">
                <a:off x="3011" y="2453"/>
                <a:ext cx="879" cy="256"/>
                <a:chOff x="912" y="1632"/>
                <a:chExt cx="3648" cy="624"/>
              </a:xfrm>
            </p:grpSpPr>
            <p:grpSp>
              <p:nvGrpSpPr>
                <p:cNvPr id="104480" name="Group 7200"/>
                <p:cNvGrpSpPr>
                  <a:grpSpLocks/>
                </p:cNvGrpSpPr>
                <p:nvPr/>
              </p:nvGrpSpPr>
              <p:grpSpPr bwMode="auto">
                <a:xfrm>
                  <a:off x="912" y="1632"/>
                  <a:ext cx="1632" cy="624"/>
                  <a:chOff x="912" y="816"/>
                  <a:chExt cx="1632" cy="624"/>
                </a:xfrm>
              </p:grpSpPr>
              <p:grpSp>
                <p:nvGrpSpPr>
                  <p:cNvPr id="104481" name="Group 7201"/>
                  <p:cNvGrpSpPr>
                    <a:grpSpLocks/>
                  </p:cNvGrpSpPr>
                  <p:nvPr/>
                </p:nvGrpSpPr>
                <p:grpSpPr bwMode="auto">
                  <a:xfrm>
                    <a:off x="912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4482" name="Group 720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4483" name="Group 720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4484" name="Oval 72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85" name="Oval 72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86" name="Oval 72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87" name="Oval 72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4488" name="Oval 72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489" name="Oval 72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490" name="Group 72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4491" name="Oval 721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492" name="Oval 721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493" name="Oval 721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494" name="Oval 721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495" name="Group 72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4496" name="Oval 72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497" name="Oval 72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4498" name="Group 72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4499" name="Oval 72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00" name="Oval 72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01" name="Oval 72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02" name="Oval 72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03" name="Oval 72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04" name="Oval 72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05" name="Oval 72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06" name="Oval 72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07" name="Oval 72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08" name="Oval 72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09" name="Oval 72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10" name="Oval 72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11" name="Oval 72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12" name="Oval 72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13" name="Oval 72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14" name="Oval 72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15" name="Oval 72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16" name="Oval 72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17" name="Oval 72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18" name="Oval 72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19" name="Oval 72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20" name="Oval 72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21" name="Oval 72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22" name="Oval 72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23" name="Oval 72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4524" name="Group 72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4525" name="Oval 724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26" name="Oval 72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27" name="Oval 72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28" name="Oval 724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29" name="Oval 724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30" name="Oval 725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31" name="Oval 725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32" name="Oval 725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533" name="Group 72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4534" name="Oval 725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35" name="Oval 725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36" name="Oval 725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37" name="Oval 725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38" name="Oval 725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39" name="Oval 725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40" name="Oval 72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41" name="Oval 72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42" name="Oval 72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543" name="Group 726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4544" name="Freeform 726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45" name="Freeform 726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46" name="Freeform 726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47" name="Freeform 726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48" name="Oval 726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49" name="Oval 726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50" name="Oval 727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51" name="Oval 727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52" name="Oval 727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53" name="Oval 727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54" name="Oval 727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55" name="Oval 727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56" name="Oval 727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57" name="Oval 727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4558" name="Group 7278"/>
                  <p:cNvGrpSpPr>
                    <a:grpSpLocks/>
                  </p:cNvGrpSpPr>
                  <p:nvPr/>
                </p:nvGrpSpPr>
                <p:grpSpPr bwMode="auto">
                  <a:xfrm>
                    <a:off x="912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4559" name="Group 72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4560" name="Group 728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4561" name="Oval 72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62" name="Oval 72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63" name="Oval 72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64" name="Oval 72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4565" name="Oval 72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66" name="Oval 72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567" name="Group 728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4568" name="Oval 72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69" name="Oval 728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70" name="Oval 729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71" name="Oval 729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572" name="Group 729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4573" name="Oval 72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74" name="Oval 72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4575" name="Group 729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4576" name="Oval 72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77" name="Oval 72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78" name="Oval 72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79" name="Oval 72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80" name="Oval 73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81" name="Oval 73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82" name="Oval 73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83" name="Oval 73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84" name="Oval 73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85" name="Oval 73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86" name="Oval 73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87" name="Oval 73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88" name="Oval 73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89" name="Oval 73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90" name="Oval 73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91" name="Oval 73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92" name="Oval 73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93" name="Oval 73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94" name="Oval 73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95" name="Oval 73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96" name="Oval 73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97" name="Oval 73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98" name="Oval 73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99" name="Oval 73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00" name="Oval 73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4601" name="Group 73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4602" name="Oval 732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03" name="Oval 732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04" name="Oval 73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05" name="Oval 73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06" name="Oval 73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07" name="Oval 73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08" name="Oval 732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09" name="Oval 73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610" name="Group 73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4611" name="Oval 733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12" name="Oval 733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13" name="Oval 733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14" name="Oval 733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15" name="Oval 733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16" name="Oval 733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17" name="Oval 733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18" name="Oval 73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19" name="Oval 73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620" name="Group 73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4621" name="Freeform 734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22" name="Freeform 734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23" name="Freeform 734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24" name="Freeform 734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25" name="Oval 734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26" name="Oval 734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27" name="Oval 734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28" name="Oval 734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29" name="Oval 734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30" name="Oval 735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31" name="Oval 735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32" name="Oval 735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33" name="Oval 735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34" name="Oval 735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4635" name="Line 7355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4636" name="Group 7356"/>
                <p:cNvGrpSpPr>
                  <a:grpSpLocks/>
                </p:cNvGrpSpPr>
                <p:nvPr/>
              </p:nvGrpSpPr>
              <p:grpSpPr bwMode="auto">
                <a:xfrm>
                  <a:off x="2928" y="1632"/>
                  <a:ext cx="1632" cy="624"/>
                  <a:chOff x="2928" y="816"/>
                  <a:chExt cx="1632" cy="624"/>
                </a:xfrm>
              </p:grpSpPr>
              <p:grpSp>
                <p:nvGrpSpPr>
                  <p:cNvPr id="104637" name="Group 7357"/>
                  <p:cNvGrpSpPr>
                    <a:grpSpLocks/>
                  </p:cNvGrpSpPr>
                  <p:nvPr/>
                </p:nvGrpSpPr>
                <p:grpSpPr bwMode="auto">
                  <a:xfrm>
                    <a:off x="2928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4638" name="Group 73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4639" name="Group 735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4640" name="Oval 73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41" name="Oval 73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42" name="Oval 73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43" name="Oval 73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4644" name="Oval 73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45" name="Oval 73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646" name="Group 73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4647" name="Oval 736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48" name="Oval 736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49" name="Oval 736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50" name="Oval 737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651" name="Group 73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4652" name="Oval 73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53" name="Oval 73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4654" name="Group 737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4655" name="Oval 73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56" name="Oval 73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57" name="Oval 73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58" name="Oval 73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59" name="Oval 73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60" name="Oval 73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61" name="Oval 73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62" name="Oval 73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63" name="Oval 73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64" name="Oval 73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65" name="Oval 73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66" name="Oval 73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67" name="Oval 73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68" name="Oval 73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69" name="Oval 73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70" name="Oval 73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71" name="Oval 73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72" name="Oval 73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73" name="Oval 73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74" name="Oval 73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75" name="Oval 73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76" name="Oval 73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77" name="Oval 73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78" name="Oval 73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79" name="Oval 73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4680" name="Group 74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4681" name="Oval 740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82" name="Oval 74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83" name="Oval 74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84" name="Oval 74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85" name="Oval 74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86" name="Oval 74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87" name="Oval 74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88" name="Oval 740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689" name="Group 74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4690" name="Oval 741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91" name="Oval 741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92" name="Oval 741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93" name="Oval 741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94" name="Oval 741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95" name="Oval 741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96" name="Oval 741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97" name="Oval 74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98" name="Oval 74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699" name="Group 74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4700" name="Freeform 742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01" name="Freeform 742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02" name="Freeform 742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03" name="Freeform 742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04" name="Oval 742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05" name="Oval 742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06" name="Oval 742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07" name="Oval 742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08" name="Oval 742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09" name="Oval 742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10" name="Oval 743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11" name="Oval 743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12" name="Oval 743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13" name="Oval 743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4714" name="Group 7434"/>
                  <p:cNvGrpSpPr>
                    <a:grpSpLocks/>
                  </p:cNvGrpSpPr>
                  <p:nvPr/>
                </p:nvGrpSpPr>
                <p:grpSpPr bwMode="auto">
                  <a:xfrm>
                    <a:off x="2928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4715" name="Group 74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4716" name="Group 743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4717" name="Oval 74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18" name="Oval 74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19" name="Oval 74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20" name="Oval 74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4721" name="Oval 74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22" name="Oval 74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723" name="Group 74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4724" name="Oval 744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25" name="Oval 744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26" name="Oval 74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27" name="Oval 74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728" name="Group 74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4729" name="Oval 7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30" name="Oval 74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4731" name="Group 74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4732" name="Oval 74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33" name="Oval 74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34" name="Oval 74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35" name="Oval 74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36" name="Oval 74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37" name="Oval 74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38" name="Oval 74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39" name="Oval 74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40" name="Oval 74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41" name="Oval 74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42" name="Oval 74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43" name="Oval 74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44" name="Oval 74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45" name="Oval 74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46" name="Oval 74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47" name="Oval 74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48" name="Oval 74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49" name="Oval 74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50" name="Oval 74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51" name="Oval 74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52" name="Oval 74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53" name="Oval 74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54" name="Oval 74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55" name="Oval 74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56" name="Oval 74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4757" name="Group 74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4758" name="Oval 747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59" name="Oval 747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60" name="Oval 748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61" name="Oval 74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62" name="Oval 74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63" name="Oval 74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64" name="Oval 74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65" name="Oval 74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766" name="Group 74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4767" name="Oval 748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68" name="Oval 74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69" name="Oval 748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70" name="Oval 749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71" name="Oval 749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72" name="Oval 749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73" name="Oval 749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74" name="Oval 749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75" name="Oval 74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776" name="Group 74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4777" name="Freeform 749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78" name="Freeform 749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79" name="Freeform 749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80" name="Freeform 750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81" name="Oval 750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82" name="Oval 750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83" name="Oval 750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84" name="Oval 750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85" name="Oval 750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86" name="Oval 750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87" name="Oval 750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88" name="Oval 750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89" name="Oval 750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90" name="Oval 751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4791" name="Line 7511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4792" name="Group 7512"/>
                <p:cNvGrpSpPr>
                  <a:grpSpLocks/>
                </p:cNvGrpSpPr>
                <p:nvPr/>
              </p:nvGrpSpPr>
              <p:grpSpPr bwMode="auto">
                <a:xfrm>
                  <a:off x="1372" y="1792"/>
                  <a:ext cx="2660" cy="288"/>
                  <a:chOff x="1372" y="976"/>
                  <a:chExt cx="2660" cy="288"/>
                </a:xfrm>
              </p:grpSpPr>
              <p:grpSp>
                <p:nvGrpSpPr>
                  <p:cNvPr id="104793" name="Group 7513"/>
                  <p:cNvGrpSpPr>
                    <a:grpSpLocks/>
                  </p:cNvGrpSpPr>
                  <p:nvPr/>
                </p:nvGrpSpPr>
                <p:grpSpPr bwMode="auto">
                  <a:xfrm>
                    <a:off x="1372" y="976"/>
                    <a:ext cx="2660" cy="288"/>
                    <a:chOff x="796" y="964"/>
                    <a:chExt cx="4108" cy="1240"/>
                  </a:xfrm>
                </p:grpSpPr>
                <p:grpSp>
                  <p:nvGrpSpPr>
                    <p:cNvPr id="104794" name="Group 75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964"/>
                      <a:ext cx="4108" cy="620"/>
                      <a:chOff x="796" y="964"/>
                      <a:chExt cx="4108" cy="620"/>
                    </a:xfrm>
                  </p:grpSpPr>
                  <p:grpSp>
                    <p:nvGrpSpPr>
                      <p:cNvPr id="104795" name="Group 75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2634" cy="572"/>
                        <a:chOff x="2270" y="964"/>
                        <a:chExt cx="2634" cy="572"/>
                      </a:xfrm>
                    </p:grpSpPr>
                    <p:grpSp>
                      <p:nvGrpSpPr>
                        <p:cNvPr id="104796" name="Group 751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70" y="964"/>
                          <a:ext cx="1398" cy="188"/>
                          <a:chOff x="2270" y="964"/>
                          <a:chExt cx="1398" cy="188"/>
                        </a:xfrm>
                      </p:grpSpPr>
                      <p:sp>
                        <p:nvSpPr>
                          <p:cNvPr id="104797" name="Line 751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270" y="115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798" name="Line 751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33" y="100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799" name="Oval 75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09" y="96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00" name="Oval 75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550" y="998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801" name="Group 752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35" y="1060"/>
                          <a:ext cx="1397" cy="188"/>
                          <a:chOff x="2635" y="1060"/>
                          <a:chExt cx="1397" cy="188"/>
                        </a:xfrm>
                      </p:grpSpPr>
                      <p:sp>
                        <p:nvSpPr>
                          <p:cNvPr id="104802" name="Line 752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635" y="1248"/>
                            <a:ext cx="115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03" name="Line 75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795" y="1105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04" name="Oval 75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71" y="1060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05" name="Oval 75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915" y="1094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806" name="Group 752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24" y="1156"/>
                          <a:ext cx="1398" cy="188"/>
                          <a:chOff x="2924" y="1156"/>
                          <a:chExt cx="1398" cy="188"/>
                        </a:xfrm>
                      </p:grpSpPr>
                      <p:sp>
                        <p:nvSpPr>
                          <p:cNvPr id="104807" name="Line 752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924" y="1344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08" name="Line 752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087" y="1201"/>
                            <a:ext cx="144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09" name="Oval 752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63" y="115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10" name="Oval 753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205" y="119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811" name="Group 753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16" y="1252"/>
                          <a:ext cx="1397" cy="188"/>
                          <a:chOff x="3216" y="1252"/>
                          <a:chExt cx="1397" cy="188"/>
                        </a:xfrm>
                      </p:grpSpPr>
                      <p:sp>
                        <p:nvSpPr>
                          <p:cNvPr id="104812" name="Line 753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216" y="1440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13" name="Line 753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378" y="129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14" name="Oval 75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4" y="125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15" name="Oval 753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496" y="1286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816" name="Group 753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07" y="1348"/>
                          <a:ext cx="1397" cy="188"/>
                          <a:chOff x="3507" y="1348"/>
                          <a:chExt cx="1397" cy="188"/>
                        </a:xfrm>
                      </p:grpSpPr>
                      <p:sp>
                        <p:nvSpPr>
                          <p:cNvPr id="104817" name="Line 753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507" y="1536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18" name="Line 753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669" y="1393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19" name="Oval 75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44" y="1348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20" name="Oval 75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787" y="1382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04821" name="Group 754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012"/>
                        <a:ext cx="2636" cy="572"/>
                        <a:chOff x="796" y="1012"/>
                        <a:chExt cx="2636" cy="572"/>
                      </a:xfrm>
                    </p:grpSpPr>
                    <p:grpSp>
                      <p:nvGrpSpPr>
                        <p:cNvPr id="104822" name="Group 754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3" y="1012"/>
                          <a:ext cx="1399" cy="188"/>
                          <a:chOff x="2033" y="1012"/>
                          <a:chExt cx="1399" cy="188"/>
                        </a:xfrm>
                      </p:grpSpPr>
                      <p:sp>
                        <p:nvSpPr>
                          <p:cNvPr id="104823" name="Line 754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270" y="1200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24" name="Line 754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2124" y="105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25" name="Oval 754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27" y="101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26" name="Oval 754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2039" y="1046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827" name="Group 754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69" y="1108"/>
                          <a:ext cx="1399" cy="188"/>
                          <a:chOff x="1669" y="1108"/>
                          <a:chExt cx="1399" cy="188"/>
                        </a:xfrm>
                      </p:grpSpPr>
                      <p:sp>
                        <p:nvSpPr>
                          <p:cNvPr id="104828" name="Line 754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08" y="1296"/>
                            <a:ext cx="1160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29" name="Line 754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760" y="1153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30" name="Oval 755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63" y="1108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31" name="Oval 755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675" y="1142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832" name="Group 755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378" y="1204"/>
                          <a:ext cx="1400" cy="188"/>
                          <a:chOff x="1378" y="1204"/>
                          <a:chExt cx="1400" cy="188"/>
                        </a:xfrm>
                      </p:grpSpPr>
                      <p:sp>
                        <p:nvSpPr>
                          <p:cNvPr id="104833" name="Line 755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616" y="139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34" name="Line 755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470" y="124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35" name="Oval 755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73" y="120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36" name="Oval 75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385" y="1238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837" name="Group 755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88" y="1300"/>
                          <a:ext cx="1398" cy="188"/>
                          <a:chOff x="1088" y="1300"/>
                          <a:chExt cx="1398" cy="188"/>
                        </a:xfrm>
                      </p:grpSpPr>
                      <p:sp>
                        <p:nvSpPr>
                          <p:cNvPr id="104838" name="Line 755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325" y="1488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39" name="Line 755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179" y="1345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40" name="Oval 756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82" y="1300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41" name="Oval 756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095" y="1334"/>
                            <a:ext cx="109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842" name="Group 756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96" y="1396"/>
                          <a:ext cx="1399" cy="188"/>
                          <a:chOff x="796" y="1396"/>
                          <a:chExt cx="1399" cy="188"/>
                        </a:xfrm>
                      </p:grpSpPr>
                      <p:sp>
                        <p:nvSpPr>
                          <p:cNvPr id="104843" name="Line 756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034" y="1584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44" name="Line 756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888" y="1441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45" name="Oval 75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91" y="139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46" name="Oval 756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803" y="143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4847" name="Group 75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584"/>
                      <a:ext cx="2634" cy="572"/>
                      <a:chOff x="2270" y="1584"/>
                      <a:chExt cx="2634" cy="572"/>
                    </a:xfrm>
                  </p:grpSpPr>
                  <p:grpSp>
                    <p:nvGrpSpPr>
                      <p:cNvPr id="104848" name="Group 756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1968"/>
                        <a:ext cx="1398" cy="188"/>
                        <a:chOff x="2270" y="1968"/>
                        <a:chExt cx="1398" cy="188"/>
                      </a:xfrm>
                    </p:grpSpPr>
                    <p:sp>
                      <p:nvSpPr>
                        <p:cNvPr id="104849" name="Line 75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968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50" name="Line 757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34" y="197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51" name="Oval 75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2068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52" name="Oval 75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550" y="1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853" name="Group 757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872"/>
                        <a:ext cx="1397" cy="188"/>
                        <a:chOff x="2635" y="1872"/>
                        <a:chExt cx="1397" cy="188"/>
                      </a:xfrm>
                    </p:grpSpPr>
                    <p:sp>
                      <p:nvSpPr>
                        <p:cNvPr id="104854" name="Line 75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872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55" name="Line 757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96" y="1874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56" name="Oval 75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972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57" name="Oval 75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915" y="190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858" name="Group 757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776"/>
                        <a:ext cx="1398" cy="188"/>
                        <a:chOff x="2924" y="1776"/>
                        <a:chExt cx="1398" cy="188"/>
                      </a:xfrm>
                    </p:grpSpPr>
                    <p:sp>
                      <p:nvSpPr>
                        <p:cNvPr id="104859" name="Line 75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77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60" name="Line 758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088" y="1778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61" name="Oval 75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87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62" name="Oval 75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205" y="180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863" name="Group 75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680"/>
                        <a:ext cx="1397" cy="188"/>
                        <a:chOff x="3216" y="1680"/>
                        <a:chExt cx="1397" cy="188"/>
                      </a:xfrm>
                    </p:grpSpPr>
                    <p:sp>
                      <p:nvSpPr>
                        <p:cNvPr id="104864" name="Line 75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68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65" name="Line 75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79" y="1682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66" name="Oval 75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780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67" name="Oval 75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496" y="171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868" name="Group 758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584"/>
                        <a:ext cx="1397" cy="188"/>
                        <a:chOff x="3507" y="1584"/>
                        <a:chExt cx="1397" cy="188"/>
                      </a:xfrm>
                    </p:grpSpPr>
                    <p:sp>
                      <p:nvSpPr>
                        <p:cNvPr id="104869" name="Line 75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70" name="Line 75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70" y="158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71" name="Oval 75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684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72" name="Oval 75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787" y="161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4873" name="Group 75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2636" cy="572"/>
                      <a:chOff x="796" y="1632"/>
                      <a:chExt cx="2636" cy="572"/>
                    </a:xfrm>
                  </p:grpSpPr>
                  <p:grpSp>
                    <p:nvGrpSpPr>
                      <p:cNvPr id="104874" name="Group 75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2016"/>
                        <a:ext cx="1399" cy="188"/>
                        <a:chOff x="2033" y="2016"/>
                        <a:chExt cx="1399" cy="188"/>
                      </a:xfrm>
                    </p:grpSpPr>
                    <p:sp>
                      <p:nvSpPr>
                        <p:cNvPr id="104875" name="Line 75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201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76" name="Line 75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125" y="2018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77" name="Oval 75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2116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78" name="Oval 75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2039" y="2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879" name="Group 759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920"/>
                        <a:ext cx="1399" cy="188"/>
                        <a:chOff x="1669" y="1920"/>
                        <a:chExt cx="1399" cy="188"/>
                      </a:xfrm>
                    </p:grpSpPr>
                    <p:sp>
                      <p:nvSpPr>
                        <p:cNvPr id="104880" name="Line 76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920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81" name="Line 76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761" y="1922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82" name="Oval 76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202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83" name="Oval 76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675" y="1950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884" name="Group 760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824"/>
                        <a:ext cx="1400" cy="188"/>
                        <a:chOff x="1378" y="1824"/>
                        <a:chExt cx="1400" cy="188"/>
                      </a:xfrm>
                    </p:grpSpPr>
                    <p:sp>
                      <p:nvSpPr>
                        <p:cNvPr id="104885" name="Line 76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82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86" name="Line 76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471" y="182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87" name="Oval 76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92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88" name="Oval 76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385" y="185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889" name="Group 760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728"/>
                        <a:ext cx="1398" cy="188"/>
                        <a:chOff x="1088" y="1728"/>
                        <a:chExt cx="1398" cy="188"/>
                      </a:xfrm>
                    </p:grpSpPr>
                    <p:sp>
                      <p:nvSpPr>
                        <p:cNvPr id="104890" name="Line 76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72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91" name="Line 76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180" y="173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92" name="Oval 76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82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93" name="Oval 76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095" y="1758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894" name="Group 76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632"/>
                        <a:ext cx="1399" cy="188"/>
                        <a:chOff x="796" y="1632"/>
                        <a:chExt cx="1399" cy="188"/>
                      </a:xfrm>
                    </p:grpSpPr>
                    <p:sp>
                      <p:nvSpPr>
                        <p:cNvPr id="104895" name="Line 76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632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96" name="Line 76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89" y="1634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97" name="Oval 76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732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98" name="Oval 76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803" y="166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04899" name="Rectangle 7619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096"/>
                    <a:ext cx="816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104900" name="Line 7620"/>
          <p:cNvSpPr>
            <a:spLocks noChangeShapeType="1"/>
          </p:cNvSpPr>
          <p:nvPr/>
        </p:nvSpPr>
        <p:spPr bwMode="auto">
          <a:xfrm>
            <a:off x="2339975" y="4824413"/>
            <a:ext cx="31686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4901" name="AutoShape 7621"/>
          <p:cNvSpPr>
            <a:spLocks noChangeArrowheads="1"/>
          </p:cNvSpPr>
          <p:nvPr/>
        </p:nvSpPr>
        <p:spPr bwMode="auto">
          <a:xfrm>
            <a:off x="2051050" y="4629150"/>
            <a:ext cx="2520950" cy="21590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4902" name="Group 7622"/>
          <p:cNvGrpSpPr>
            <a:grpSpLocks/>
          </p:cNvGrpSpPr>
          <p:nvPr/>
        </p:nvGrpSpPr>
        <p:grpSpPr bwMode="auto">
          <a:xfrm>
            <a:off x="4572000" y="3068638"/>
            <a:ext cx="3384550" cy="215900"/>
            <a:chOff x="2880" y="1933"/>
            <a:chExt cx="2132" cy="136"/>
          </a:xfrm>
        </p:grpSpPr>
        <p:sp>
          <p:nvSpPr>
            <p:cNvPr id="104903" name="Line 7623"/>
            <p:cNvSpPr>
              <a:spLocks noChangeShapeType="1"/>
            </p:cNvSpPr>
            <p:nvPr/>
          </p:nvSpPr>
          <p:spPr bwMode="auto">
            <a:xfrm>
              <a:off x="2880" y="1950"/>
              <a:ext cx="199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4904" name="AutoShape 7624"/>
            <p:cNvSpPr>
              <a:spLocks noChangeArrowheads="1"/>
            </p:cNvSpPr>
            <p:nvPr/>
          </p:nvSpPr>
          <p:spPr bwMode="auto">
            <a:xfrm flipH="1" flipV="1">
              <a:off x="3424" y="1933"/>
              <a:ext cx="1588" cy="136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4905" name="Line 7625"/>
          <p:cNvSpPr>
            <a:spLocks noChangeShapeType="1"/>
          </p:cNvSpPr>
          <p:nvPr/>
        </p:nvSpPr>
        <p:spPr bwMode="auto">
          <a:xfrm flipH="1">
            <a:off x="539750" y="2205038"/>
            <a:ext cx="11525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4906" name="Line 7626"/>
          <p:cNvSpPr>
            <a:spLocks noChangeShapeType="1"/>
          </p:cNvSpPr>
          <p:nvPr/>
        </p:nvSpPr>
        <p:spPr bwMode="auto">
          <a:xfrm flipH="1">
            <a:off x="684213" y="4724400"/>
            <a:ext cx="136683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4907" name="Line 7627"/>
          <p:cNvSpPr>
            <a:spLocks noChangeShapeType="1"/>
          </p:cNvSpPr>
          <p:nvPr/>
        </p:nvSpPr>
        <p:spPr bwMode="auto">
          <a:xfrm flipV="1">
            <a:off x="1979613" y="3213100"/>
            <a:ext cx="1800225" cy="10080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8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0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4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4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8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4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4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4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4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00" grpId="0" animBg="1"/>
      <p:bldP spid="104901" grpId="0" animBg="1"/>
      <p:bldP spid="104905" grpId="0" animBg="1"/>
      <p:bldP spid="104906" grpId="0" animBg="1"/>
      <p:bldP spid="10490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116013" y="620713"/>
            <a:ext cx="72723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 b="1">
                <a:latin typeface="Times New Roman" pitchFamily="18" charset="0"/>
              </a:rPr>
              <a:t>Tollazottsági szög</a:t>
            </a:r>
            <a:endParaRPr lang="en-US" sz="3200" b="1">
              <a:latin typeface="Times New Roman" pitchFamily="18" charset="0"/>
            </a:endParaRPr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>
            <a:off x="2411413" y="2636838"/>
            <a:ext cx="35290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1476375" y="3933825"/>
            <a:ext cx="35290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 flipV="1">
            <a:off x="1476375" y="2636838"/>
            <a:ext cx="1008063" cy="12969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 flipV="1">
            <a:off x="1979613" y="2636838"/>
            <a:ext cx="1008062" cy="12969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 flipV="1">
            <a:off x="2555875" y="2636838"/>
            <a:ext cx="1008063" cy="12969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 flipV="1">
            <a:off x="3203575" y="2636838"/>
            <a:ext cx="1008063" cy="12969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V="1">
            <a:off x="3779838" y="2636838"/>
            <a:ext cx="1008062" cy="12969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 flipV="1">
            <a:off x="4356100" y="2636838"/>
            <a:ext cx="1008063" cy="12969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flipV="1">
            <a:off x="4932363" y="2636838"/>
            <a:ext cx="1008062" cy="12969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2627313" y="4221163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Aponeurosis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06509" name="Text Box 13"/>
          <p:cNvSpPr txBox="1">
            <a:spLocks noChangeArrowheads="1"/>
          </p:cNvSpPr>
          <p:nvPr/>
        </p:nvSpPr>
        <p:spPr bwMode="auto">
          <a:xfrm>
            <a:off x="827088" y="2781300"/>
            <a:ext cx="1081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Rostok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06510" name="Text Box 14"/>
          <p:cNvSpPr txBox="1">
            <a:spLocks noChangeArrowheads="1"/>
          </p:cNvSpPr>
          <p:nvPr/>
        </p:nvSpPr>
        <p:spPr bwMode="auto">
          <a:xfrm>
            <a:off x="2555776" y="1628800"/>
            <a:ext cx="38166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dirty="0" err="1" smtClean="0">
                <a:latin typeface="Times New Roman" pitchFamily="18" charset="0"/>
              </a:rPr>
              <a:t>Aponeurosis</a:t>
            </a:r>
            <a:r>
              <a:rPr lang="hu-HU" sz="2400" dirty="0" smtClean="0">
                <a:latin typeface="Times New Roman" pitchFamily="18" charset="0"/>
              </a:rPr>
              <a:t> (Párhuzamos elasztikus elem)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>
            <a:off x="4859338" y="39338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6512" name="Text Box 16"/>
          <p:cNvSpPr txBox="1">
            <a:spLocks noChangeArrowheads="1"/>
          </p:cNvSpPr>
          <p:nvPr/>
        </p:nvSpPr>
        <p:spPr bwMode="auto">
          <a:xfrm>
            <a:off x="5724525" y="3429000"/>
            <a:ext cx="576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  <a:sym typeface="Symbol" pitchFamily="18" charset="2"/>
              </a:rPr>
              <a:t></a:t>
            </a:r>
          </a:p>
        </p:txBody>
      </p:sp>
      <p:sp>
        <p:nvSpPr>
          <p:cNvPr id="106513" name="Arc 17"/>
          <p:cNvSpPr>
            <a:spLocks/>
          </p:cNvSpPr>
          <p:nvPr/>
        </p:nvSpPr>
        <p:spPr bwMode="auto">
          <a:xfrm rot="7451503">
            <a:off x="5010150" y="3492500"/>
            <a:ext cx="760413" cy="582613"/>
          </a:xfrm>
          <a:custGeom>
            <a:avLst/>
            <a:gdLst>
              <a:gd name="T0" fmla="*/ 0 w 21465"/>
              <a:gd name="T1" fmla="*/ 2147483647 h 18203"/>
              <a:gd name="T2" fmla="*/ 2147483647 w 21465"/>
              <a:gd name="T3" fmla="*/ 0 h 18203"/>
              <a:gd name="T4" fmla="*/ 2147483647 w 21465"/>
              <a:gd name="T5" fmla="*/ 2147483647 h 18203"/>
              <a:gd name="T6" fmla="*/ 0 60000 65536"/>
              <a:gd name="T7" fmla="*/ 0 60000 65536"/>
              <a:gd name="T8" fmla="*/ 0 60000 65536"/>
              <a:gd name="T9" fmla="*/ 0 w 21465"/>
              <a:gd name="T10" fmla="*/ 0 h 18203"/>
              <a:gd name="T11" fmla="*/ 21465 w 21465"/>
              <a:gd name="T12" fmla="*/ 18203 h 182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65" h="18203" fill="none" extrusionOk="0">
                <a:moveTo>
                  <a:pt x="0" y="15790"/>
                </a:moveTo>
                <a:cubicBezTo>
                  <a:pt x="728" y="9311"/>
                  <a:pt x="4343" y="3509"/>
                  <a:pt x="9836" y="-1"/>
                </a:cubicBezTo>
              </a:path>
              <a:path w="21465" h="18203" stroke="0" extrusionOk="0">
                <a:moveTo>
                  <a:pt x="0" y="15790"/>
                </a:moveTo>
                <a:cubicBezTo>
                  <a:pt x="728" y="9311"/>
                  <a:pt x="4343" y="3509"/>
                  <a:pt x="9836" y="-1"/>
                </a:cubicBezTo>
                <a:lnTo>
                  <a:pt x="21465" y="18203"/>
                </a:lnTo>
                <a:close/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6514" name="Picture 18" descr="maganari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8338" y="4213225"/>
            <a:ext cx="4665662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15" name="Line 19"/>
          <p:cNvSpPr>
            <a:spLocks noChangeShapeType="1"/>
          </p:cNvSpPr>
          <p:nvPr/>
        </p:nvSpPr>
        <p:spPr bwMode="auto">
          <a:xfrm flipV="1">
            <a:off x="4572000" y="4868863"/>
            <a:ext cx="2160588" cy="5762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8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6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06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6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06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8" grpId="0"/>
      <p:bldP spid="106509" grpId="0"/>
      <p:bldP spid="106510" grpId="0"/>
      <p:bldP spid="106511" grpId="0" animBg="1"/>
      <p:bldP spid="106512" grpId="0"/>
      <p:bldP spid="106513" grpId="0" animBg="1"/>
      <p:bldP spid="10651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auto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4488" y="1992313"/>
            <a:ext cx="5915025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914400" y="381000"/>
            <a:ext cx="7315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>
                <a:latin typeface="Times New Roman" pitchFamily="18" charset="0"/>
              </a:rPr>
              <a:t>Anatómiai és élettani keresztmetszet</a:t>
            </a:r>
            <a:endParaRPr lang="en-GB" sz="2800" b="1">
              <a:latin typeface="Times New Roman" pitchFamily="18" charset="0"/>
            </a:endParaRPr>
          </a:p>
        </p:txBody>
      </p:sp>
      <p:sp>
        <p:nvSpPr>
          <p:cNvPr id="131076" name="Oval 4"/>
          <p:cNvSpPr>
            <a:spLocks noChangeArrowheads="1"/>
          </p:cNvSpPr>
          <p:nvPr/>
        </p:nvSpPr>
        <p:spPr bwMode="auto">
          <a:xfrm flipV="1">
            <a:off x="1905000" y="3429000"/>
            <a:ext cx="7620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31077" name="Oval 5"/>
          <p:cNvSpPr>
            <a:spLocks noChangeArrowheads="1"/>
          </p:cNvSpPr>
          <p:nvPr/>
        </p:nvSpPr>
        <p:spPr bwMode="auto">
          <a:xfrm>
            <a:off x="1981200" y="5334000"/>
            <a:ext cx="762000" cy="7620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31078" name="Line 6"/>
          <p:cNvSpPr>
            <a:spLocks noChangeShapeType="1"/>
          </p:cNvSpPr>
          <p:nvPr/>
        </p:nvSpPr>
        <p:spPr bwMode="auto">
          <a:xfrm>
            <a:off x="5715000" y="2971800"/>
            <a:ext cx="30480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1079" name="Line 7"/>
          <p:cNvSpPr>
            <a:spLocks noChangeShapeType="1"/>
          </p:cNvSpPr>
          <p:nvPr/>
        </p:nvSpPr>
        <p:spPr bwMode="auto">
          <a:xfrm>
            <a:off x="5638800" y="3733800"/>
            <a:ext cx="38100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1080" name="Oval 8"/>
          <p:cNvSpPr>
            <a:spLocks noChangeArrowheads="1"/>
          </p:cNvSpPr>
          <p:nvPr/>
        </p:nvSpPr>
        <p:spPr bwMode="auto">
          <a:xfrm rot="2839345">
            <a:off x="4496594" y="3659981"/>
            <a:ext cx="1752600" cy="6810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31081" name="Oval 9"/>
          <p:cNvSpPr>
            <a:spLocks noChangeArrowheads="1"/>
          </p:cNvSpPr>
          <p:nvPr/>
        </p:nvSpPr>
        <p:spPr bwMode="auto">
          <a:xfrm>
            <a:off x="4572000" y="4953000"/>
            <a:ext cx="1752600" cy="1752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6" grpId="0" animBg="1"/>
      <p:bldP spid="131077" grpId="0" animBg="1"/>
      <p:bldP spid="131078" grpId="0" animBg="1"/>
      <p:bldP spid="131079" grpId="0" animBg="1"/>
      <p:bldP spid="131080" grpId="0" animBg="1"/>
      <p:bldP spid="13108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685800" y="304800"/>
            <a:ext cx="7618413" cy="5191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Az élettani keresztmetszet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kiszámítása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( PCSA )</a:t>
            </a: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914400" y="19812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b="1" i="1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PCSA =</a:t>
            </a: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2819400" y="16764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hu-HU" sz="2400" b="1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izomtömeg</a:t>
            </a:r>
            <a:r>
              <a:rPr lang="en-US" sz="2400" b="1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 x cos </a:t>
            </a:r>
            <a:r>
              <a:rPr lang="en-US" sz="2400" b="1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</a:rPr>
              <a:t>a</a:t>
            </a:r>
          </a:p>
        </p:txBody>
      </p:sp>
      <p:sp>
        <p:nvSpPr>
          <p:cNvPr id="132101" name="Line 5"/>
          <p:cNvSpPr>
            <a:spLocks noChangeShapeType="1"/>
          </p:cNvSpPr>
          <p:nvPr/>
        </p:nvSpPr>
        <p:spPr bwMode="auto">
          <a:xfrm>
            <a:off x="2286000" y="2209800"/>
            <a:ext cx="4343400" cy="0"/>
          </a:xfrm>
          <a:prstGeom prst="line">
            <a:avLst/>
          </a:prstGeom>
          <a:noFill/>
          <a:ln w="12700">
            <a:solidFill>
              <a:srgbClr val="FF663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2102" name="Rectangle 6"/>
          <p:cNvSpPr>
            <a:spLocks noChangeArrowheads="1"/>
          </p:cNvSpPr>
          <p:nvPr/>
        </p:nvSpPr>
        <p:spPr bwMode="auto">
          <a:xfrm>
            <a:off x="2286000" y="2362200"/>
            <a:ext cx="5638800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hu-HU" sz="2400" b="1" dirty="0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rosthossz</a:t>
            </a:r>
            <a:r>
              <a:rPr lang="en-US" sz="2400" b="1" dirty="0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 x </a:t>
            </a:r>
            <a:r>
              <a:rPr lang="hu-HU" sz="2400" b="1" dirty="0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sűrűség</a:t>
            </a:r>
            <a:r>
              <a:rPr lang="en-US" sz="2400" b="1" dirty="0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 (1.067 </a:t>
            </a:r>
            <a:r>
              <a:rPr lang="en-US" sz="2400" b="1" dirty="0" smtClean="0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g</a:t>
            </a:r>
            <a:r>
              <a:rPr lang="hu-HU" sz="2400" b="1" smtClean="0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/</a:t>
            </a:r>
            <a:r>
              <a:rPr lang="en-US" sz="2400" b="1" smtClean="0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 cm</a:t>
            </a:r>
            <a:r>
              <a:rPr lang="en-US" sz="2400" b="1" baseline="30000" smtClean="0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3</a:t>
            </a:r>
            <a:r>
              <a:rPr lang="en-US" sz="2400" b="1" smtClean="0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400" b="1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)</a:t>
            </a:r>
          </a:p>
        </p:txBody>
      </p:sp>
      <p:graphicFrame>
        <p:nvGraphicFramePr>
          <p:cNvPr id="132107" name="Object 11"/>
          <p:cNvGraphicFramePr>
            <a:graphicFrameLocks noChangeAspect="1"/>
          </p:cNvGraphicFramePr>
          <p:nvPr/>
        </p:nvGraphicFramePr>
        <p:xfrm>
          <a:off x="5105400" y="4648200"/>
          <a:ext cx="3429000" cy="142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" name="Image" r:id="rId7" imgW="1029964" imgH="426612" progId="">
                  <p:embed/>
                </p:oleObj>
              </mc:Choice>
              <mc:Fallback>
                <p:oleObj name="Image" r:id="rId7" imgW="1029964" imgH="426612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648200"/>
                        <a:ext cx="3429000" cy="142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8" name="Line 12"/>
          <p:cNvSpPr>
            <a:spLocks noChangeShapeType="1"/>
          </p:cNvSpPr>
          <p:nvPr/>
        </p:nvSpPr>
        <p:spPr bwMode="auto">
          <a:xfrm flipH="1" flipV="1">
            <a:off x="5292725" y="4797425"/>
            <a:ext cx="1828800" cy="381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09" name="Arc 13"/>
          <p:cNvSpPr>
            <a:spLocks/>
          </p:cNvSpPr>
          <p:nvPr/>
        </p:nvSpPr>
        <p:spPr bwMode="auto">
          <a:xfrm rot="20119140" flipH="1">
            <a:off x="6705600" y="5026025"/>
            <a:ext cx="358775" cy="244475"/>
          </a:xfrm>
          <a:custGeom>
            <a:avLst/>
            <a:gdLst>
              <a:gd name="T0" fmla="*/ 1209095231 w 21600"/>
              <a:gd name="T1" fmla="*/ 0 h 14637"/>
              <a:gd name="T2" fmla="*/ 1644096207 w 21600"/>
              <a:gd name="T3" fmla="*/ 1139151578 h 14637"/>
              <a:gd name="T4" fmla="*/ 0 w 21600"/>
              <a:gd name="T5" fmla="*/ 1139151578 h 14637"/>
              <a:gd name="T6" fmla="*/ 0 60000 65536"/>
              <a:gd name="T7" fmla="*/ 0 60000 65536"/>
              <a:gd name="T8" fmla="*/ 0 60000 65536"/>
              <a:gd name="T9" fmla="*/ 0 w 21600"/>
              <a:gd name="T10" fmla="*/ 0 h 14637"/>
              <a:gd name="T11" fmla="*/ 21600 w 21600"/>
              <a:gd name="T12" fmla="*/ 14637 h 146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4637" fill="none" extrusionOk="0">
                <a:moveTo>
                  <a:pt x="15884" y="0"/>
                </a:moveTo>
                <a:cubicBezTo>
                  <a:pt x="19559" y="3988"/>
                  <a:pt x="21600" y="9213"/>
                  <a:pt x="21600" y="14637"/>
                </a:cubicBezTo>
              </a:path>
              <a:path w="21600" h="14637" stroke="0" extrusionOk="0">
                <a:moveTo>
                  <a:pt x="15884" y="0"/>
                </a:moveTo>
                <a:cubicBezTo>
                  <a:pt x="19559" y="3988"/>
                  <a:pt x="21600" y="9213"/>
                  <a:pt x="21600" y="14637"/>
                </a:cubicBezTo>
                <a:lnTo>
                  <a:pt x="0" y="1463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"/>
                                        <p:tgtEl>
                                          <p:spTgt spid="132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25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25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"/>
                                        <p:tgtEl>
                                          <p:spTgt spid="132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100"/>
                            </p:stCondLst>
                            <p:childTnLst>
                              <p:par>
                                <p:cTn id="27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60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32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1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 animBg="1" autoUpdateAnimBg="0"/>
      <p:bldP spid="132099" grpId="0" build="p" autoUpdateAnimBg="0"/>
      <p:bldP spid="132100" grpId="0" build="p" autoUpdateAnimBg="0" advAuto="0"/>
      <p:bldP spid="132101" grpId="0" animBg="1"/>
      <p:bldP spid="132102" grpId="0" build="p" autoUpdateAnimBg="0" advAuto="0"/>
      <p:bldP spid="132108" grpId="0" animBg="1"/>
      <p:bldP spid="13210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762000" y="1268413"/>
            <a:ext cx="76184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Élettani keresztmetszet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 ( PCSA )</a:t>
            </a:r>
          </a:p>
        </p:txBody>
      </p:sp>
      <p:graphicFrame>
        <p:nvGraphicFramePr>
          <p:cNvPr id="6146" name="Object 12"/>
          <p:cNvGraphicFramePr>
            <a:graphicFrameLocks noChangeAspect="1"/>
          </p:cNvGraphicFramePr>
          <p:nvPr/>
        </p:nvGraphicFramePr>
        <p:xfrm>
          <a:off x="2700338" y="2608263"/>
          <a:ext cx="3233737" cy="164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" name="Egyenlet" r:id="rId4" imgW="850680" imgH="431640" progId="Equation.3">
                  <p:embed/>
                </p:oleObj>
              </mc:Choice>
              <mc:Fallback>
                <p:oleObj name="Egyenlet" r:id="rId4" imgW="850680" imgH="4316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2608263"/>
                        <a:ext cx="3233737" cy="1641475"/>
                      </a:xfrm>
                      <a:prstGeom prst="rect">
                        <a:avLst/>
                      </a:prstGeom>
                      <a:solidFill>
                        <a:srgbClr val="66FF33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6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762000" y="1524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400" b="1" i="1">
                <a:latin typeface="Times New Roman" pitchFamily="18" charset="0"/>
              </a:rPr>
              <a:t>Jellemzők</a:t>
            </a:r>
            <a:endParaRPr lang="en-US" sz="2400" b="1" i="1">
              <a:latin typeface="Times New Roman" pitchFamily="18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615950" y="1149350"/>
            <a:ext cx="1587500" cy="34925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292350" y="1149350"/>
            <a:ext cx="1511300" cy="34925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3892550" y="1149350"/>
            <a:ext cx="1511300" cy="34925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5492750" y="1149350"/>
            <a:ext cx="1511300" cy="34925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7092950" y="1149350"/>
            <a:ext cx="1511300" cy="34925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762000" y="1219200"/>
            <a:ext cx="7772400" cy="86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000" b="1" dirty="0">
                <a:solidFill>
                  <a:srgbClr val="000099"/>
                </a:solidFill>
                <a:latin typeface="Times New Roman" pitchFamily="18" charset="0"/>
              </a:rPr>
              <a:t>izom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	          </a:t>
            </a:r>
            <a:r>
              <a:rPr lang="hu-HU" sz="2000" b="1" dirty="0">
                <a:solidFill>
                  <a:srgbClr val="000099"/>
                </a:solidFill>
                <a:latin typeface="Times New Roman" pitchFamily="18" charset="0"/>
              </a:rPr>
              <a:t>rosthossz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    </a:t>
            </a:r>
            <a:r>
              <a:rPr lang="hu-HU" sz="2000" b="1" dirty="0">
                <a:solidFill>
                  <a:srgbClr val="000099"/>
                </a:solidFill>
                <a:latin typeface="Times New Roman" pitchFamily="18" charset="0"/>
              </a:rPr>
              <a:t>  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hu-HU" sz="2000" b="1" dirty="0">
                <a:solidFill>
                  <a:srgbClr val="000099"/>
                </a:solidFill>
                <a:latin typeface="Times New Roman" pitchFamily="18" charset="0"/>
              </a:rPr>
              <a:t>hosszarány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    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penn</a:t>
            </a:r>
            <a:r>
              <a:rPr lang="hu-HU" sz="2000" b="1" dirty="0" err="1">
                <a:solidFill>
                  <a:srgbClr val="000099"/>
                </a:solidFill>
                <a:latin typeface="Times New Roman" pitchFamily="18" charset="0"/>
              </a:rPr>
              <a:t>áltság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         PCSA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   	               (mm)                                    </a:t>
            </a:r>
            <a:r>
              <a:rPr lang="hu-HU" sz="2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hu-HU" sz="2000" b="1" dirty="0" err="1" smtClean="0">
                <a:solidFill>
                  <a:srgbClr val="000099"/>
                </a:solidFill>
                <a:latin typeface="Times New Roman" pitchFamily="18" charset="0"/>
              </a:rPr>
              <a:t>rad</a:t>
            </a:r>
            <a:r>
              <a:rPr lang="en-US" sz="2000" b="1" dirty="0" smtClean="0">
                <a:solidFill>
                  <a:srgbClr val="000099"/>
                </a:solidFill>
                <a:latin typeface="Times New Roman" pitchFamily="18" charset="0"/>
              </a:rPr>
              <a:t>(</a:t>
            </a:r>
            <a:r>
              <a:rPr lang="hu-HU" sz="2000" b="1" dirty="0" smtClean="0">
                <a:solidFill>
                  <a:srgbClr val="000099"/>
                </a:solidFill>
                <a:latin typeface="Times New Roman" pitchFamily="18" charset="0"/>
              </a:rPr>
              <a:t>szög</a:t>
            </a:r>
            <a:r>
              <a:rPr lang="en-US" sz="2000" b="1" dirty="0" smtClean="0">
                <a:solidFill>
                  <a:srgbClr val="000099"/>
                </a:solidFill>
                <a:latin typeface="Times New Roman" pitchFamily="18" charset="0"/>
              </a:rPr>
              <a:t>)          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(cm</a:t>
            </a:r>
            <a:r>
              <a:rPr lang="en-US" sz="2000" b="1" baseline="30000" dirty="0">
                <a:solidFill>
                  <a:srgbClr val="000099"/>
                </a:solidFill>
                <a:latin typeface="Times New Roman" pitchFamily="18" charset="0"/>
              </a:rPr>
              <a:t>2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609600" y="2133600"/>
            <a:ext cx="8001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85800" y="2286002"/>
            <a:ext cx="7696200" cy="461963"/>
            <a:chOff x="432" y="1440"/>
            <a:chExt cx="4848" cy="291"/>
          </a:xfrm>
        </p:grpSpPr>
        <p:sp>
          <p:nvSpPr>
            <p:cNvPr id="44062" name="Rectangle 11"/>
            <p:cNvSpPr>
              <a:spLocks noChangeArrowheads="1"/>
            </p:cNvSpPr>
            <p:nvPr/>
          </p:nvSpPr>
          <p:spPr bwMode="auto">
            <a:xfrm>
              <a:off x="432" y="1440"/>
              <a:ext cx="96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i="1" dirty="0">
                  <a:solidFill>
                    <a:schemeClr val="bg1"/>
                  </a:solidFill>
                  <a:latin typeface="Times New Roman" pitchFamily="18" charset="0"/>
                </a:rPr>
                <a:t>Sartorius</a:t>
              </a:r>
            </a:p>
          </p:txBody>
        </p:sp>
        <p:sp>
          <p:nvSpPr>
            <p:cNvPr id="44063" name="Rectangle 12"/>
            <p:cNvSpPr>
              <a:spLocks noChangeArrowheads="1"/>
            </p:cNvSpPr>
            <p:nvPr/>
          </p:nvSpPr>
          <p:spPr bwMode="auto">
            <a:xfrm>
              <a:off x="1680" y="1440"/>
              <a:ext cx="81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</a:rPr>
                <a:t>448</a:t>
              </a:r>
            </a:p>
          </p:txBody>
        </p:sp>
        <p:sp>
          <p:nvSpPr>
            <p:cNvPr id="44064" name="Rectangle 13"/>
            <p:cNvSpPr>
              <a:spLocks noChangeArrowheads="1"/>
            </p:cNvSpPr>
            <p:nvPr/>
          </p:nvSpPr>
          <p:spPr bwMode="auto">
            <a:xfrm>
              <a:off x="2688" y="1440"/>
              <a:ext cx="81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</a:rPr>
                <a:t>0.88</a:t>
              </a:r>
            </a:p>
          </p:txBody>
        </p:sp>
        <p:sp>
          <p:nvSpPr>
            <p:cNvPr id="44065" name="Rectangle 14"/>
            <p:cNvSpPr>
              <a:spLocks noChangeArrowheads="1"/>
            </p:cNvSpPr>
            <p:nvPr/>
          </p:nvSpPr>
          <p:spPr bwMode="auto">
            <a:xfrm>
              <a:off x="3696" y="1440"/>
              <a:ext cx="7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</a:rPr>
                <a:t>0.00</a:t>
              </a:r>
            </a:p>
          </p:txBody>
        </p:sp>
        <p:sp>
          <p:nvSpPr>
            <p:cNvPr id="44066" name="Rectangle 15"/>
            <p:cNvSpPr>
              <a:spLocks noChangeArrowheads="1"/>
            </p:cNvSpPr>
            <p:nvPr/>
          </p:nvSpPr>
          <p:spPr bwMode="auto">
            <a:xfrm>
              <a:off x="4752" y="1440"/>
              <a:ext cx="52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</a:rPr>
                <a:t>1.7</a:t>
              </a: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685800" y="2819400"/>
            <a:ext cx="7696200" cy="579438"/>
            <a:chOff x="432" y="1776"/>
            <a:chExt cx="4848" cy="365"/>
          </a:xfrm>
        </p:grpSpPr>
        <p:sp>
          <p:nvSpPr>
            <p:cNvPr id="44057" name="Rectangle 17"/>
            <p:cNvSpPr>
              <a:spLocks noChangeArrowheads="1"/>
            </p:cNvSpPr>
            <p:nvPr/>
          </p:nvSpPr>
          <p:spPr bwMode="auto">
            <a:xfrm>
              <a:off x="432" y="1776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i="1">
                  <a:solidFill>
                    <a:srgbClr val="003300"/>
                  </a:solidFill>
                  <a:latin typeface="Times New Roman" pitchFamily="18" charset="0"/>
                </a:rPr>
                <a:t>Vastus lat.</a:t>
              </a:r>
            </a:p>
          </p:txBody>
        </p:sp>
        <p:sp>
          <p:nvSpPr>
            <p:cNvPr id="44058" name="Rectangle 18"/>
            <p:cNvSpPr>
              <a:spLocks noChangeArrowheads="1"/>
            </p:cNvSpPr>
            <p:nvPr/>
          </p:nvSpPr>
          <p:spPr bwMode="auto">
            <a:xfrm>
              <a:off x="1776" y="1776"/>
              <a:ext cx="5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003300"/>
                  </a:solidFill>
                  <a:latin typeface="Times New Roman" pitchFamily="18" charset="0"/>
                </a:rPr>
                <a:t>72</a:t>
              </a:r>
            </a:p>
          </p:txBody>
        </p:sp>
        <p:sp>
          <p:nvSpPr>
            <p:cNvPr id="44059" name="Rectangle 19"/>
            <p:cNvSpPr>
              <a:spLocks noChangeArrowheads="1"/>
            </p:cNvSpPr>
            <p:nvPr/>
          </p:nvSpPr>
          <p:spPr bwMode="auto">
            <a:xfrm>
              <a:off x="2688" y="1776"/>
              <a:ext cx="5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003300"/>
                  </a:solidFill>
                  <a:latin typeface="Times New Roman" pitchFamily="18" charset="0"/>
                </a:rPr>
                <a:t>0.23</a:t>
              </a:r>
            </a:p>
          </p:txBody>
        </p:sp>
        <p:sp>
          <p:nvSpPr>
            <p:cNvPr id="44060" name="Rectangle 20"/>
            <p:cNvSpPr>
              <a:spLocks noChangeArrowheads="1"/>
            </p:cNvSpPr>
            <p:nvPr/>
          </p:nvSpPr>
          <p:spPr bwMode="auto">
            <a:xfrm>
              <a:off x="3648" y="1776"/>
              <a:ext cx="57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 b="1">
                  <a:solidFill>
                    <a:srgbClr val="003300"/>
                  </a:solidFill>
                  <a:latin typeface="Times New Roman" pitchFamily="18" charset="0"/>
                </a:rPr>
                <a:t>0.12 </a:t>
              </a:r>
              <a:r>
                <a:rPr lang="en-US" sz="1600" b="1">
                  <a:solidFill>
                    <a:srgbClr val="003300"/>
                  </a:solidFill>
                  <a:latin typeface="Times New Roman" pitchFamily="18" charset="0"/>
                </a:rPr>
                <a:t>(6.7)</a:t>
              </a:r>
            </a:p>
          </p:txBody>
        </p:sp>
        <p:sp>
          <p:nvSpPr>
            <p:cNvPr id="44061" name="Rectangle 21"/>
            <p:cNvSpPr>
              <a:spLocks noChangeArrowheads="1"/>
            </p:cNvSpPr>
            <p:nvPr/>
          </p:nvSpPr>
          <p:spPr bwMode="auto">
            <a:xfrm>
              <a:off x="4704" y="1776"/>
              <a:ext cx="5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003300"/>
                  </a:solidFill>
                  <a:latin typeface="Times New Roman" pitchFamily="18" charset="0"/>
                </a:rPr>
                <a:t>30.6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609600" y="3352800"/>
            <a:ext cx="7848600" cy="579438"/>
            <a:chOff x="384" y="2112"/>
            <a:chExt cx="4944" cy="365"/>
          </a:xfrm>
        </p:grpSpPr>
        <p:sp>
          <p:nvSpPr>
            <p:cNvPr id="44052" name="Rectangle 23"/>
            <p:cNvSpPr>
              <a:spLocks noChangeArrowheads="1"/>
            </p:cNvSpPr>
            <p:nvPr/>
          </p:nvSpPr>
          <p:spPr bwMode="auto">
            <a:xfrm>
              <a:off x="384" y="2112"/>
              <a:ext cx="10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i="1">
                  <a:solidFill>
                    <a:srgbClr val="330099"/>
                  </a:solidFill>
                  <a:latin typeface="Times New Roman" pitchFamily="18" charset="0"/>
                </a:rPr>
                <a:t>Gastr. med.</a:t>
              </a:r>
            </a:p>
          </p:txBody>
        </p:sp>
        <p:sp>
          <p:nvSpPr>
            <p:cNvPr id="44053" name="Rectangle 24"/>
            <p:cNvSpPr>
              <a:spLocks noChangeArrowheads="1"/>
            </p:cNvSpPr>
            <p:nvPr/>
          </p:nvSpPr>
          <p:spPr bwMode="auto">
            <a:xfrm>
              <a:off x="1776" y="2112"/>
              <a:ext cx="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330099"/>
                  </a:solidFill>
                  <a:latin typeface="Times New Roman" pitchFamily="18" charset="0"/>
                </a:rPr>
                <a:t>37</a:t>
              </a:r>
            </a:p>
          </p:txBody>
        </p:sp>
        <p:sp>
          <p:nvSpPr>
            <p:cNvPr id="44054" name="Rectangle 25"/>
            <p:cNvSpPr>
              <a:spLocks noChangeArrowheads="1"/>
            </p:cNvSpPr>
            <p:nvPr/>
          </p:nvSpPr>
          <p:spPr bwMode="auto">
            <a:xfrm>
              <a:off x="2688" y="2112"/>
              <a:ext cx="5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330099"/>
                  </a:solidFill>
                  <a:latin typeface="Times New Roman" pitchFamily="18" charset="0"/>
                </a:rPr>
                <a:t>0.16</a:t>
              </a:r>
            </a:p>
          </p:txBody>
        </p:sp>
        <p:sp>
          <p:nvSpPr>
            <p:cNvPr id="44055" name="Rectangle 26"/>
            <p:cNvSpPr>
              <a:spLocks noChangeArrowheads="1"/>
            </p:cNvSpPr>
            <p:nvPr/>
          </p:nvSpPr>
          <p:spPr bwMode="auto">
            <a:xfrm>
              <a:off x="3696" y="2112"/>
              <a:ext cx="52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 b="1">
                  <a:solidFill>
                    <a:srgbClr val="330099"/>
                  </a:solidFill>
                  <a:latin typeface="Times New Roman" pitchFamily="18" charset="0"/>
                </a:rPr>
                <a:t>0.25 </a:t>
              </a:r>
              <a:r>
                <a:rPr lang="en-US" sz="1600" b="1">
                  <a:solidFill>
                    <a:srgbClr val="330099"/>
                  </a:solidFill>
                  <a:latin typeface="Times New Roman" pitchFamily="18" charset="0"/>
                </a:rPr>
                <a:t>(14.4)</a:t>
              </a:r>
            </a:p>
          </p:txBody>
        </p:sp>
        <p:sp>
          <p:nvSpPr>
            <p:cNvPr id="44056" name="Rectangle 27"/>
            <p:cNvSpPr>
              <a:spLocks noChangeArrowheads="1"/>
            </p:cNvSpPr>
            <p:nvPr/>
          </p:nvSpPr>
          <p:spPr bwMode="auto">
            <a:xfrm>
              <a:off x="4656" y="2112"/>
              <a:ext cx="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330099"/>
                  </a:solidFill>
                  <a:latin typeface="Times New Roman" pitchFamily="18" charset="0"/>
                </a:rPr>
                <a:t>32.4</a:t>
              </a: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762000" y="3886200"/>
            <a:ext cx="7467600" cy="701675"/>
            <a:chOff x="480" y="2448"/>
            <a:chExt cx="4704" cy="442"/>
          </a:xfrm>
        </p:grpSpPr>
        <p:sp>
          <p:nvSpPr>
            <p:cNvPr id="44047" name="Rectangle 29"/>
            <p:cNvSpPr>
              <a:spLocks noChangeArrowheads="1"/>
            </p:cNvSpPr>
            <p:nvPr/>
          </p:nvSpPr>
          <p:spPr bwMode="auto">
            <a:xfrm>
              <a:off x="480" y="2448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i="1">
                  <a:solidFill>
                    <a:srgbClr val="CC0000"/>
                  </a:solidFill>
                  <a:latin typeface="Times New Roman" pitchFamily="18" charset="0"/>
                </a:rPr>
                <a:t>Soleus</a:t>
              </a:r>
            </a:p>
          </p:txBody>
        </p:sp>
        <p:sp>
          <p:nvSpPr>
            <p:cNvPr id="44048" name="Rectangle 30"/>
            <p:cNvSpPr>
              <a:spLocks noChangeArrowheads="1"/>
            </p:cNvSpPr>
            <p:nvPr/>
          </p:nvSpPr>
          <p:spPr bwMode="auto">
            <a:xfrm>
              <a:off x="1728" y="2448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CC0000"/>
                  </a:solidFill>
                  <a:latin typeface="Times New Roman" pitchFamily="18" charset="0"/>
                </a:rPr>
                <a:t>25</a:t>
              </a:r>
            </a:p>
          </p:txBody>
        </p:sp>
        <p:sp>
          <p:nvSpPr>
            <p:cNvPr id="44049" name="Rectangle 31"/>
            <p:cNvSpPr>
              <a:spLocks noChangeArrowheads="1"/>
            </p:cNvSpPr>
            <p:nvPr/>
          </p:nvSpPr>
          <p:spPr bwMode="auto">
            <a:xfrm>
              <a:off x="2688" y="2448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CC0000"/>
                  </a:solidFill>
                  <a:latin typeface="Times New Roman" pitchFamily="18" charset="0"/>
                </a:rPr>
                <a:t>0.08</a:t>
              </a:r>
            </a:p>
          </p:txBody>
        </p:sp>
        <p:sp>
          <p:nvSpPr>
            <p:cNvPr id="44050" name="Rectangle 32"/>
            <p:cNvSpPr>
              <a:spLocks noChangeArrowheads="1"/>
            </p:cNvSpPr>
            <p:nvPr/>
          </p:nvSpPr>
          <p:spPr bwMode="auto">
            <a:xfrm>
              <a:off x="3648" y="2448"/>
              <a:ext cx="72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CC0000"/>
                  </a:solidFill>
                  <a:latin typeface="Times New Roman" pitchFamily="18" charset="0"/>
                </a:rPr>
                <a:t>0.48 </a:t>
              </a:r>
              <a:r>
                <a:rPr lang="en-US" sz="1600" b="1">
                  <a:solidFill>
                    <a:srgbClr val="CC0000"/>
                  </a:solidFill>
                  <a:latin typeface="Times New Roman" pitchFamily="18" charset="0"/>
                </a:rPr>
                <a:t>(27.6)</a:t>
              </a:r>
            </a:p>
          </p:txBody>
        </p:sp>
        <p:sp>
          <p:nvSpPr>
            <p:cNvPr id="44051" name="Rectangle 33"/>
            <p:cNvSpPr>
              <a:spLocks noChangeArrowheads="1"/>
            </p:cNvSpPr>
            <p:nvPr/>
          </p:nvSpPr>
          <p:spPr bwMode="auto">
            <a:xfrm>
              <a:off x="4656" y="2448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CC0000"/>
                  </a:solidFill>
                  <a:latin typeface="Times New Roman" pitchFamily="18" charset="0"/>
                </a:rPr>
                <a:t>58.0</a:t>
              </a:r>
            </a:p>
          </p:txBody>
        </p:sp>
      </p:grpSp>
      <p:sp>
        <p:nvSpPr>
          <p:cNvPr id="44046" name="Rectangle 34"/>
          <p:cNvSpPr>
            <a:spLocks noChangeArrowheads="1"/>
          </p:cNvSpPr>
          <p:nvPr/>
        </p:nvSpPr>
        <p:spPr bwMode="auto">
          <a:xfrm>
            <a:off x="4953000" y="56388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1 degree = 0.0174 rad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109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109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6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04664"/>
            <a:ext cx="8064896" cy="566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6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1043608" y="3429000"/>
            <a:ext cx="7543800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hu-HU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Egységnyi izomerő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 = </a:t>
            </a:r>
            <a:r>
              <a:rPr lang="hu-HU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3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0</a:t>
            </a:r>
            <a:r>
              <a:rPr lang="hu-HU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- 40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 N/ cm</a:t>
            </a:r>
            <a:r>
              <a:rPr lang="en-US" sz="32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2 </a:t>
            </a:r>
            <a:endParaRPr lang="en-US" sz="20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990600" y="381000"/>
            <a:ext cx="662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>
                <a:latin typeface="Times New Roman" pitchFamily="18" charset="0"/>
              </a:rPr>
              <a:t>Az izom specifikus feszülése (tenziója)</a:t>
            </a:r>
            <a:endParaRPr lang="en-GB" sz="2800" b="1">
              <a:latin typeface="Times New Roman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71600" y="1916832"/>
            <a:ext cx="7543800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Az izom által kifejtett erő/ élettani keresztmetszet (</a:t>
            </a:r>
            <a:r>
              <a:rPr lang="en-US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N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/ </a:t>
            </a:r>
            <a:r>
              <a:rPr lang="en-US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cm</a:t>
            </a:r>
            <a:r>
              <a:rPr lang="en-US" sz="3200" b="1" baseline="30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2 </a:t>
            </a:r>
            <a:r>
              <a:rPr lang="hu-HU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)</a:t>
            </a:r>
            <a:endParaRPr lang="en-US" sz="20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110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build="p" autoUpdateAnimBg="0"/>
      <p:bldP spid="4" grpId="0" build="p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2"/>
          <p:cNvSpPr>
            <a:spLocks noChangeArrowheads="1" noChangeShapeType="1" noTextEdit="1"/>
          </p:cNvSpPr>
          <p:nvPr/>
        </p:nvSpPr>
        <p:spPr bwMode="auto">
          <a:xfrm>
            <a:off x="4191000" y="2743200"/>
            <a:ext cx="1981200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spc="480">
                <a:ln w="19050">
                  <a:solidFill>
                    <a:srgbClr val="008000"/>
                  </a:solidFill>
                  <a:round/>
                  <a:headEnd type="none" w="sm" len="sm"/>
                  <a:tailEnd type="none" w="sm" len="sm"/>
                </a:ln>
                <a:solidFill>
                  <a:srgbClr val="00CC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Excentrikus</a:t>
            </a:r>
          </a:p>
        </p:txBody>
      </p:sp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1371600" y="1485900"/>
            <a:ext cx="1524000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spc="560">
                <a:ln w="19050">
                  <a:noFill/>
                  <a:round/>
                  <a:headEnd type="none" w="sm" len="sm"/>
                  <a:tailEnd type="none" w="sm" len="sm"/>
                </a:ln>
                <a:solidFill>
                  <a:srgbClr val="C0C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IZOMETRIÁS</a:t>
            </a:r>
          </a:p>
          <a:p>
            <a:pPr algn="ctr"/>
            <a:r>
              <a:rPr lang="en-US" sz="2800" kern="10" spc="560">
                <a:ln w="19050">
                  <a:noFill/>
                  <a:round/>
                  <a:headEnd type="none" w="sm" len="sm"/>
                  <a:tailEnd type="none" w="sm" len="sm"/>
                </a:ln>
                <a:solidFill>
                  <a:srgbClr val="C0C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(statikus)</a:t>
            </a:r>
          </a:p>
        </p:txBody>
      </p:sp>
      <p:sp>
        <p:nvSpPr>
          <p:cNvPr id="33796" name="WordArt 4"/>
          <p:cNvSpPr>
            <a:spLocks noChangeArrowheads="1" noChangeShapeType="1" noTextEdit="1"/>
          </p:cNvSpPr>
          <p:nvPr/>
        </p:nvSpPr>
        <p:spPr bwMode="auto">
          <a:xfrm>
            <a:off x="5038725" y="1504950"/>
            <a:ext cx="2200275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spc="560">
                <a:ln w="19050">
                  <a:noFill/>
                  <a:round/>
                  <a:headEnd type="none" w="sm" len="sm"/>
                  <a:tailEnd type="none" w="sm" len="sm"/>
                </a:ln>
                <a:solidFill>
                  <a:srgbClr val="C0C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ANIZOMETRIÁS</a:t>
            </a:r>
          </a:p>
          <a:p>
            <a:pPr algn="ctr"/>
            <a:r>
              <a:rPr lang="en-US" sz="2800" kern="10" spc="560">
                <a:ln w="19050">
                  <a:noFill/>
                  <a:round/>
                  <a:headEnd type="none" w="sm" len="sm"/>
                  <a:tailEnd type="none" w="sm" len="sm"/>
                </a:ln>
                <a:solidFill>
                  <a:srgbClr val="C0C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(dinamikus)</a:t>
            </a:r>
          </a:p>
        </p:txBody>
      </p:sp>
      <p:sp>
        <p:nvSpPr>
          <p:cNvPr id="33797" name="WordArt 5"/>
          <p:cNvSpPr>
            <a:spLocks noChangeArrowheads="1" noChangeShapeType="1" noTextEdit="1"/>
          </p:cNvSpPr>
          <p:nvPr/>
        </p:nvSpPr>
        <p:spPr bwMode="auto">
          <a:xfrm>
            <a:off x="6629400" y="2743200"/>
            <a:ext cx="1752600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spc="480">
                <a:ln w="19050">
                  <a:solidFill>
                    <a:schemeClr val="accent1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Koncentrikus</a:t>
            </a:r>
          </a:p>
        </p:txBody>
      </p:sp>
      <p:sp>
        <p:nvSpPr>
          <p:cNvPr id="25606" name="WordArt 6"/>
          <p:cNvSpPr>
            <a:spLocks noChangeArrowheads="1" noChangeShapeType="1" noTextEdit="1"/>
          </p:cNvSpPr>
          <p:nvPr/>
        </p:nvSpPr>
        <p:spPr bwMode="auto">
          <a:xfrm>
            <a:off x="1676400" y="381000"/>
            <a:ext cx="51149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spc="64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AZ IZOMKONTRAKCIÓ TÍPUSAI</a:t>
            </a:r>
          </a:p>
        </p:txBody>
      </p:sp>
      <p:sp>
        <p:nvSpPr>
          <p:cNvPr id="33799" name="WordArt 7"/>
          <p:cNvSpPr>
            <a:spLocks noChangeArrowheads="1" noChangeShapeType="1" noTextEdit="1"/>
          </p:cNvSpPr>
          <p:nvPr/>
        </p:nvSpPr>
        <p:spPr bwMode="auto">
          <a:xfrm>
            <a:off x="5105400" y="3733800"/>
            <a:ext cx="3505200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spc="480">
                <a:ln w="1905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solidFill>
                  <a:srgbClr val="00C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Nyújtásos - rövidüléses ciklus</a:t>
            </a:r>
          </a:p>
        </p:txBody>
      </p:sp>
      <p:sp>
        <p:nvSpPr>
          <p:cNvPr id="33800" name="AutoShape 8"/>
          <p:cNvSpPr>
            <a:spLocks noChangeArrowheads="1"/>
          </p:cNvSpPr>
          <p:nvPr/>
        </p:nvSpPr>
        <p:spPr bwMode="auto">
          <a:xfrm rot="5400000">
            <a:off x="5257800" y="3276600"/>
            <a:ext cx="4572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B2B2B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AutoShape 9"/>
          <p:cNvSpPr>
            <a:spLocks noChangeArrowheads="1"/>
          </p:cNvSpPr>
          <p:nvPr/>
        </p:nvSpPr>
        <p:spPr bwMode="auto">
          <a:xfrm rot="5400000">
            <a:off x="7239000" y="3276600"/>
            <a:ext cx="4572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B2B2B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WordArt 10"/>
          <p:cNvSpPr>
            <a:spLocks noChangeArrowheads="1" noChangeShapeType="1" noTextEdit="1"/>
          </p:cNvSpPr>
          <p:nvPr/>
        </p:nvSpPr>
        <p:spPr bwMode="auto">
          <a:xfrm>
            <a:off x="2209800" y="4724400"/>
            <a:ext cx="2362200" cy="552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spc="360">
                <a:ln w="12700">
                  <a:noFill/>
                  <a:round/>
                  <a:headEnd type="none" w="sm" len="sm"/>
                  <a:tailEnd type="none" w="sm" len="sm"/>
                </a:ln>
                <a:solidFill>
                  <a:srgbClr val="C0C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iZOKINETIKUS</a:t>
            </a:r>
          </a:p>
          <a:p>
            <a:pPr algn="ctr"/>
            <a:r>
              <a:rPr lang="en-US" kern="10" spc="360">
                <a:ln w="12700">
                  <a:noFill/>
                  <a:round/>
                  <a:headEnd type="none" w="sm" len="sm"/>
                  <a:tailEnd type="none" w="sm" len="sm"/>
                </a:ln>
                <a:solidFill>
                  <a:srgbClr val="C0C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(állandó sebesség)</a:t>
            </a:r>
          </a:p>
        </p:txBody>
      </p:sp>
      <p:sp>
        <p:nvSpPr>
          <p:cNvPr id="33803" name="WordArt 11"/>
          <p:cNvSpPr>
            <a:spLocks noChangeArrowheads="1" noChangeShapeType="1" noTextEdit="1"/>
          </p:cNvSpPr>
          <p:nvPr/>
        </p:nvSpPr>
        <p:spPr bwMode="auto">
          <a:xfrm>
            <a:off x="5486400" y="4724400"/>
            <a:ext cx="2362200" cy="552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spc="360">
                <a:ln w="12700">
                  <a:noFill/>
                  <a:round/>
                  <a:headEnd type="none" w="sm" len="sm"/>
                  <a:tailEnd type="none" w="sm" len="sm"/>
                </a:ln>
                <a:solidFill>
                  <a:srgbClr val="96969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IZOTÓNIÁS</a:t>
            </a:r>
          </a:p>
          <a:p>
            <a:pPr algn="ctr"/>
            <a:r>
              <a:rPr lang="en-US" kern="10" spc="360">
                <a:ln w="12700">
                  <a:noFill/>
                  <a:round/>
                  <a:headEnd type="none" w="sm" len="sm"/>
                  <a:tailEnd type="none" w="sm" len="sm"/>
                </a:ln>
                <a:solidFill>
                  <a:srgbClr val="96969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(állandó gyorsulás)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nimBg="1"/>
      <p:bldP spid="33795" grpId="0" animBg="1"/>
      <p:bldP spid="33796" grpId="0" animBg="1"/>
      <p:bldP spid="33797" grpId="0" animBg="1"/>
      <p:bldP spid="33799" grpId="0" animBg="1"/>
      <p:bldP spid="33800" grpId="0" animBg="1"/>
      <p:bldP spid="33801" grpId="0" animBg="1"/>
      <p:bldP spid="33802" grpId="0" animBg="1"/>
      <p:bldP spid="3380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WordArt 3"/>
          <p:cNvSpPr>
            <a:spLocks noChangeArrowheads="1" noChangeShapeType="1" noTextEdit="1"/>
          </p:cNvSpPr>
          <p:nvPr/>
        </p:nvSpPr>
        <p:spPr bwMode="auto">
          <a:xfrm>
            <a:off x="1676400" y="381000"/>
            <a:ext cx="51149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spc="64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IZOMETRIÁS KONTRAKCIÓ</a:t>
            </a:r>
          </a:p>
        </p:txBody>
      </p:sp>
      <p:pic>
        <p:nvPicPr>
          <p:cNvPr id="2" name="ICsactmyo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4007" y="1880751"/>
            <a:ext cx="4404807" cy="3101609"/>
          </a:xfrm>
          <a:prstGeom prst="rect">
            <a:avLst/>
          </a:prstGeom>
        </p:spPr>
      </p:pic>
      <p:pic>
        <p:nvPicPr>
          <p:cNvPr id="3" name="ICmusc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2" y="1880751"/>
            <a:ext cx="4404805" cy="3101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3"/>
          <p:cNvSpPr>
            <a:spLocks noChangeArrowheads="1" noChangeShapeType="1" noTextEdit="1"/>
          </p:cNvSpPr>
          <p:nvPr/>
        </p:nvSpPr>
        <p:spPr bwMode="auto">
          <a:xfrm>
            <a:off x="1676400" y="334963"/>
            <a:ext cx="51149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spc="64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KONCENTRIKUS KONTRAKCIÓ</a:t>
            </a:r>
          </a:p>
        </p:txBody>
      </p:sp>
      <p:pic>
        <p:nvPicPr>
          <p:cNvPr id="2" name="CCmus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1845543"/>
            <a:ext cx="3906044" cy="2750410"/>
          </a:xfrm>
          <a:prstGeom prst="rect">
            <a:avLst/>
          </a:prstGeom>
        </p:spPr>
      </p:pic>
      <p:pic>
        <p:nvPicPr>
          <p:cNvPr id="3" name="CCactmyo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4008" y="1876756"/>
            <a:ext cx="3861717" cy="2719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3"/>
          <p:cNvSpPr>
            <a:spLocks noChangeArrowheads="1" noChangeShapeType="1" noTextEdit="1"/>
          </p:cNvSpPr>
          <p:nvPr/>
        </p:nvSpPr>
        <p:spPr bwMode="auto">
          <a:xfrm>
            <a:off x="1692275" y="404813"/>
            <a:ext cx="51149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spc="64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EXCENTRIKUS KONTRAKCIÓ</a:t>
            </a:r>
          </a:p>
        </p:txBody>
      </p:sp>
      <p:pic>
        <p:nvPicPr>
          <p:cNvPr id="2" name="ECCmus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1" y="1988840"/>
            <a:ext cx="3291584" cy="2317743"/>
          </a:xfrm>
          <a:prstGeom prst="rect">
            <a:avLst/>
          </a:prstGeom>
        </p:spPr>
      </p:pic>
      <p:pic>
        <p:nvPicPr>
          <p:cNvPr id="3" name="ECCatmyoII+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8024" y="1988840"/>
            <a:ext cx="3312368" cy="2332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2"/>
          <p:cNvSpPr>
            <a:spLocks noChangeArrowheads="1" noChangeShapeType="1" noTextEdit="1"/>
          </p:cNvSpPr>
          <p:nvPr/>
        </p:nvSpPr>
        <p:spPr bwMode="auto">
          <a:xfrm>
            <a:off x="1926475" y="385482"/>
            <a:ext cx="51149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spc="640" dirty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NYÚJTÁSOS-RÖVIDÜLÉSES CIKLUS</a:t>
            </a:r>
          </a:p>
        </p:txBody>
      </p:sp>
      <p:pic>
        <p:nvPicPr>
          <p:cNvPr id="2" name="Másolat - SSCmus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0032" y="2233523"/>
            <a:ext cx="4049997" cy="285177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910028" y="5099435"/>
            <a:ext cx="5147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solidFill>
                  <a:srgbClr val="FFFF00"/>
                </a:solidFill>
              </a:rPr>
              <a:t>Stretch-Shortening</a:t>
            </a:r>
            <a:r>
              <a:rPr lang="hu-HU" sz="3200" dirty="0" smtClean="0">
                <a:solidFill>
                  <a:srgbClr val="FFFF00"/>
                </a:solidFill>
              </a:rPr>
              <a:t> </a:t>
            </a:r>
            <a:r>
              <a:rPr lang="hu-HU" sz="3200" dirty="0" err="1" smtClean="0">
                <a:solidFill>
                  <a:srgbClr val="FFFF00"/>
                </a:solidFill>
              </a:rPr>
              <a:t>cycle</a:t>
            </a:r>
            <a:r>
              <a:rPr lang="hu-HU" sz="3200" dirty="0" smtClean="0">
                <a:solidFill>
                  <a:srgbClr val="FFFF00"/>
                </a:solidFill>
              </a:rPr>
              <a:t> - SSC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SSCmus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187" y="2204864"/>
            <a:ext cx="3852543" cy="2712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42988" y="1268413"/>
            <a:ext cx="3313112" cy="2592387"/>
            <a:chOff x="657" y="799"/>
            <a:chExt cx="2087" cy="1633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066" y="799"/>
              <a:ext cx="1678" cy="1361"/>
              <a:chOff x="1066" y="799"/>
              <a:chExt cx="1678" cy="1361"/>
            </a:xfrm>
          </p:grpSpPr>
          <p:sp>
            <p:nvSpPr>
              <p:cNvPr id="30758" name="Line 4"/>
              <p:cNvSpPr>
                <a:spLocks noChangeShapeType="1"/>
              </p:cNvSpPr>
              <p:nvPr/>
            </p:nvSpPr>
            <p:spPr bwMode="auto">
              <a:xfrm>
                <a:off x="1066" y="799"/>
                <a:ext cx="0" cy="13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9" name="Line 5"/>
              <p:cNvSpPr>
                <a:spLocks noChangeShapeType="1"/>
              </p:cNvSpPr>
              <p:nvPr/>
            </p:nvSpPr>
            <p:spPr bwMode="auto">
              <a:xfrm>
                <a:off x="1066" y="2160"/>
                <a:ext cx="167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56" name="Text Box 10"/>
            <p:cNvSpPr txBox="1">
              <a:spLocks noChangeArrowheads="1"/>
            </p:cNvSpPr>
            <p:nvPr/>
          </p:nvSpPr>
          <p:spPr bwMode="auto">
            <a:xfrm>
              <a:off x="657" y="799"/>
              <a:ext cx="31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/>
                <a:t>V</a:t>
              </a:r>
              <a:endParaRPr lang="en-US" b="1"/>
            </a:p>
          </p:txBody>
        </p:sp>
        <p:sp>
          <p:nvSpPr>
            <p:cNvPr id="30757" name="Text Box 11"/>
            <p:cNvSpPr txBox="1">
              <a:spLocks noChangeArrowheads="1"/>
            </p:cNvSpPr>
            <p:nvPr/>
          </p:nvSpPr>
          <p:spPr bwMode="auto">
            <a:xfrm>
              <a:off x="2426" y="2201"/>
              <a:ext cx="31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/>
                <a:t>t</a:t>
              </a:r>
              <a:endParaRPr lang="en-US" b="1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787900" y="1268413"/>
            <a:ext cx="3313113" cy="2592387"/>
            <a:chOff x="657" y="799"/>
            <a:chExt cx="2087" cy="1633"/>
          </a:xfrm>
        </p:grpSpPr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066" y="799"/>
              <a:ext cx="1678" cy="1361"/>
              <a:chOff x="1066" y="799"/>
              <a:chExt cx="1678" cy="1361"/>
            </a:xfrm>
          </p:grpSpPr>
          <p:sp>
            <p:nvSpPr>
              <p:cNvPr id="30753" name="Line 15"/>
              <p:cNvSpPr>
                <a:spLocks noChangeShapeType="1"/>
              </p:cNvSpPr>
              <p:nvPr/>
            </p:nvSpPr>
            <p:spPr bwMode="auto">
              <a:xfrm>
                <a:off x="1066" y="799"/>
                <a:ext cx="0" cy="13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4" name="Line 16"/>
              <p:cNvSpPr>
                <a:spLocks noChangeShapeType="1"/>
              </p:cNvSpPr>
              <p:nvPr/>
            </p:nvSpPr>
            <p:spPr bwMode="auto">
              <a:xfrm>
                <a:off x="1066" y="2160"/>
                <a:ext cx="167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51" name="Text Box 17"/>
            <p:cNvSpPr txBox="1">
              <a:spLocks noChangeArrowheads="1"/>
            </p:cNvSpPr>
            <p:nvPr/>
          </p:nvSpPr>
          <p:spPr bwMode="auto">
            <a:xfrm>
              <a:off x="657" y="799"/>
              <a:ext cx="31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/>
                <a:t>V</a:t>
              </a:r>
              <a:endParaRPr lang="en-US" b="1"/>
            </a:p>
          </p:txBody>
        </p:sp>
        <p:sp>
          <p:nvSpPr>
            <p:cNvPr id="30752" name="Text Box 18"/>
            <p:cNvSpPr txBox="1">
              <a:spLocks noChangeArrowheads="1"/>
            </p:cNvSpPr>
            <p:nvPr/>
          </p:nvSpPr>
          <p:spPr bwMode="auto">
            <a:xfrm>
              <a:off x="2426" y="2201"/>
              <a:ext cx="31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/>
                <a:t>t</a:t>
              </a:r>
              <a:endParaRPr lang="en-US" b="1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1042988" y="4005263"/>
            <a:ext cx="3313112" cy="2592387"/>
            <a:chOff x="657" y="2523"/>
            <a:chExt cx="2087" cy="1633"/>
          </a:xfrm>
        </p:grpSpPr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1066" y="2523"/>
              <a:ext cx="1678" cy="1361"/>
              <a:chOff x="1066" y="799"/>
              <a:chExt cx="1678" cy="1361"/>
            </a:xfrm>
          </p:grpSpPr>
          <p:sp>
            <p:nvSpPr>
              <p:cNvPr id="30748" name="Line 21"/>
              <p:cNvSpPr>
                <a:spLocks noChangeShapeType="1"/>
              </p:cNvSpPr>
              <p:nvPr/>
            </p:nvSpPr>
            <p:spPr bwMode="auto">
              <a:xfrm>
                <a:off x="1066" y="799"/>
                <a:ext cx="0" cy="13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9" name="Line 22"/>
              <p:cNvSpPr>
                <a:spLocks noChangeShapeType="1"/>
              </p:cNvSpPr>
              <p:nvPr/>
            </p:nvSpPr>
            <p:spPr bwMode="auto">
              <a:xfrm>
                <a:off x="1066" y="2160"/>
                <a:ext cx="167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46" name="Text Box 23"/>
            <p:cNvSpPr txBox="1">
              <a:spLocks noChangeArrowheads="1"/>
            </p:cNvSpPr>
            <p:nvPr/>
          </p:nvSpPr>
          <p:spPr bwMode="auto">
            <a:xfrm>
              <a:off x="657" y="2523"/>
              <a:ext cx="31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/>
                <a:t>F</a:t>
              </a:r>
              <a:endParaRPr lang="en-US" b="1"/>
            </a:p>
          </p:txBody>
        </p:sp>
        <p:sp>
          <p:nvSpPr>
            <p:cNvPr id="30747" name="Text Box 24"/>
            <p:cNvSpPr txBox="1">
              <a:spLocks noChangeArrowheads="1"/>
            </p:cNvSpPr>
            <p:nvPr/>
          </p:nvSpPr>
          <p:spPr bwMode="auto">
            <a:xfrm>
              <a:off x="2426" y="3925"/>
              <a:ext cx="31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/>
                <a:t>t</a:t>
              </a:r>
              <a:endParaRPr lang="en-US" b="1"/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4787900" y="4005263"/>
            <a:ext cx="3313113" cy="2592387"/>
            <a:chOff x="657" y="2523"/>
            <a:chExt cx="2087" cy="1633"/>
          </a:xfrm>
        </p:grpSpPr>
        <p:grpSp>
          <p:nvGrpSpPr>
            <p:cNvPr id="9" name="Group 33"/>
            <p:cNvGrpSpPr>
              <a:grpSpLocks/>
            </p:cNvGrpSpPr>
            <p:nvPr/>
          </p:nvGrpSpPr>
          <p:grpSpPr bwMode="auto">
            <a:xfrm>
              <a:off x="1066" y="2523"/>
              <a:ext cx="1678" cy="1361"/>
              <a:chOff x="1066" y="799"/>
              <a:chExt cx="1678" cy="1361"/>
            </a:xfrm>
          </p:grpSpPr>
          <p:sp>
            <p:nvSpPr>
              <p:cNvPr id="30743" name="Line 34"/>
              <p:cNvSpPr>
                <a:spLocks noChangeShapeType="1"/>
              </p:cNvSpPr>
              <p:nvPr/>
            </p:nvSpPr>
            <p:spPr bwMode="auto">
              <a:xfrm>
                <a:off x="1066" y="799"/>
                <a:ext cx="0" cy="13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4" name="Line 35"/>
              <p:cNvSpPr>
                <a:spLocks noChangeShapeType="1"/>
              </p:cNvSpPr>
              <p:nvPr/>
            </p:nvSpPr>
            <p:spPr bwMode="auto">
              <a:xfrm>
                <a:off x="1066" y="2160"/>
                <a:ext cx="167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41" name="Text Box 36"/>
            <p:cNvSpPr txBox="1">
              <a:spLocks noChangeArrowheads="1"/>
            </p:cNvSpPr>
            <p:nvPr/>
          </p:nvSpPr>
          <p:spPr bwMode="auto">
            <a:xfrm>
              <a:off x="657" y="2523"/>
              <a:ext cx="31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/>
                <a:t>F</a:t>
              </a:r>
              <a:endParaRPr lang="en-US" b="1"/>
            </a:p>
          </p:txBody>
        </p:sp>
        <p:sp>
          <p:nvSpPr>
            <p:cNvPr id="30742" name="Text Box 37"/>
            <p:cNvSpPr txBox="1">
              <a:spLocks noChangeArrowheads="1"/>
            </p:cNvSpPr>
            <p:nvPr/>
          </p:nvSpPr>
          <p:spPr bwMode="auto">
            <a:xfrm>
              <a:off x="2426" y="3925"/>
              <a:ext cx="31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/>
                <a:t>t</a:t>
              </a:r>
              <a:endParaRPr lang="en-US" b="1"/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2051050" y="2420938"/>
            <a:ext cx="1944688" cy="1008062"/>
            <a:chOff x="1292" y="1525"/>
            <a:chExt cx="1089" cy="635"/>
          </a:xfrm>
        </p:grpSpPr>
        <p:sp>
          <p:nvSpPr>
            <p:cNvPr id="30738" name="Line 38"/>
            <p:cNvSpPr>
              <a:spLocks noChangeShapeType="1"/>
            </p:cNvSpPr>
            <p:nvPr/>
          </p:nvSpPr>
          <p:spPr bwMode="auto">
            <a:xfrm flipV="1">
              <a:off x="1292" y="1525"/>
              <a:ext cx="0" cy="6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9" name="Line 39"/>
            <p:cNvSpPr>
              <a:spLocks noChangeShapeType="1"/>
            </p:cNvSpPr>
            <p:nvPr/>
          </p:nvSpPr>
          <p:spPr bwMode="auto">
            <a:xfrm>
              <a:off x="1292" y="1525"/>
              <a:ext cx="108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57" name="Freeform 41"/>
          <p:cNvSpPr>
            <a:spLocks/>
          </p:cNvSpPr>
          <p:nvPr/>
        </p:nvSpPr>
        <p:spPr bwMode="auto">
          <a:xfrm>
            <a:off x="2052638" y="4748213"/>
            <a:ext cx="1943100" cy="1344612"/>
          </a:xfrm>
          <a:custGeom>
            <a:avLst/>
            <a:gdLst>
              <a:gd name="T0" fmla="*/ 0 w 1224"/>
              <a:gd name="T1" fmla="*/ 2147483647 h 847"/>
              <a:gd name="T2" fmla="*/ 2147483647 w 1224"/>
              <a:gd name="T3" fmla="*/ 2147483647 h 847"/>
              <a:gd name="T4" fmla="*/ 2147483647 w 1224"/>
              <a:gd name="T5" fmla="*/ 2147483647 h 847"/>
              <a:gd name="T6" fmla="*/ 2147483647 w 1224"/>
              <a:gd name="T7" fmla="*/ 2147483647 h 847"/>
              <a:gd name="T8" fmla="*/ 2147483647 w 1224"/>
              <a:gd name="T9" fmla="*/ 2147483647 h 847"/>
              <a:gd name="T10" fmla="*/ 2147483647 w 1224"/>
              <a:gd name="T11" fmla="*/ 2147483647 h 847"/>
              <a:gd name="T12" fmla="*/ 2147483647 w 1224"/>
              <a:gd name="T13" fmla="*/ 2147483647 h 8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24"/>
              <a:gd name="T22" fmla="*/ 0 h 847"/>
              <a:gd name="T23" fmla="*/ 1224 w 1224"/>
              <a:gd name="T24" fmla="*/ 847 h 8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24" h="847">
                <a:moveTo>
                  <a:pt x="0" y="847"/>
                </a:moveTo>
                <a:cubicBezTo>
                  <a:pt x="18" y="729"/>
                  <a:pt x="37" y="612"/>
                  <a:pt x="90" y="484"/>
                </a:cubicBezTo>
                <a:cubicBezTo>
                  <a:pt x="143" y="356"/>
                  <a:pt x="219" y="152"/>
                  <a:pt x="317" y="76"/>
                </a:cubicBezTo>
                <a:cubicBezTo>
                  <a:pt x="415" y="0"/>
                  <a:pt x="589" y="23"/>
                  <a:pt x="680" y="31"/>
                </a:cubicBezTo>
                <a:cubicBezTo>
                  <a:pt x="771" y="39"/>
                  <a:pt x="802" y="77"/>
                  <a:pt x="862" y="122"/>
                </a:cubicBezTo>
                <a:cubicBezTo>
                  <a:pt x="922" y="167"/>
                  <a:pt x="983" y="243"/>
                  <a:pt x="1043" y="303"/>
                </a:cubicBezTo>
                <a:cubicBezTo>
                  <a:pt x="1103" y="363"/>
                  <a:pt x="1194" y="454"/>
                  <a:pt x="1224" y="484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58" name="Line 42"/>
          <p:cNvSpPr>
            <a:spLocks noChangeShapeType="1"/>
          </p:cNvSpPr>
          <p:nvPr/>
        </p:nvSpPr>
        <p:spPr bwMode="auto">
          <a:xfrm flipV="1">
            <a:off x="6011863" y="2349500"/>
            <a:ext cx="1728787" cy="1079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47"/>
          <p:cNvGrpSpPr>
            <a:grpSpLocks/>
          </p:cNvGrpSpPr>
          <p:nvPr/>
        </p:nvGrpSpPr>
        <p:grpSpPr bwMode="auto">
          <a:xfrm>
            <a:off x="5867400" y="4868863"/>
            <a:ext cx="1873250" cy="1296987"/>
            <a:chOff x="3696" y="3067"/>
            <a:chExt cx="1180" cy="817"/>
          </a:xfrm>
        </p:grpSpPr>
        <p:sp>
          <p:nvSpPr>
            <p:cNvPr id="30736" name="Line 45"/>
            <p:cNvSpPr>
              <a:spLocks noChangeShapeType="1"/>
            </p:cNvSpPr>
            <p:nvPr/>
          </p:nvSpPr>
          <p:spPr bwMode="auto">
            <a:xfrm flipV="1">
              <a:off x="3696" y="3067"/>
              <a:ext cx="91" cy="8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7" name="Line 46"/>
            <p:cNvSpPr>
              <a:spLocks noChangeShapeType="1"/>
            </p:cNvSpPr>
            <p:nvPr/>
          </p:nvSpPr>
          <p:spPr bwMode="auto">
            <a:xfrm>
              <a:off x="3787" y="3067"/>
              <a:ext cx="10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64" name="Text Box 48"/>
          <p:cNvSpPr txBox="1">
            <a:spLocks noChangeArrowheads="1"/>
          </p:cNvSpPr>
          <p:nvPr/>
        </p:nvSpPr>
        <p:spPr bwMode="auto">
          <a:xfrm>
            <a:off x="1547813" y="333375"/>
            <a:ext cx="3024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/>
              <a:t>Izokinetikus</a:t>
            </a:r>
            <a:endParaRPr lang="en-US" sz="2400" b="1"/>
          </a:p>
        </p:txBody>
      </p:sp>
      <p:sp>
        <p:nvSpPr>
          <p:cNvPr id="34865" name="Text Box 49"/>
          <p:cNvSpPr txBox="1">
            <a:spLocks noChangeArrowheads="1"/>
          </p:cNvSpPr>
          <p:nvPr/>
        </p:nvSpPr>
        <p:spPr bwMode="auto">
          <a:xfrm>
            <a:off x="5364163" y="333375"/>
            <a:ext cx="3024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/>
              <a:t>Izotóniás</a:t>
            </a:r>
            <a:endParaRPr lang="en-US" sz="2400" b="1"/>
          </a:p>
        </p:txBody>
      </p:sp>
      <p:sp>
        <p:nvSpPr>
          <p:cNvPr id="34866" name="Text Box 50"/>
          <p:cNvSpPr txBox="1">
            <a:spLocks noChangeArrowheads="1"/>
          </p:cNvSpPr>
          <p:nvPr/>
        </p:nvSpPr>
        <p:spPr bwMode="auto">
          <a:xfrm>
            <a:off x="2051050" y="1762125"/>
            <a:ext cx="2160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Állandó sebesség</a:t>
            </a:r>
            <a:endParaRPr lang="en-US"/>
          </a:p>
        </p:txBody>
      </p:sp>
      <p:sp>
        <p:nvSpPr>
          <p:cNvPr id="34867" name="Text Box 51"/>
          <p:cNvSpPr txBox="1">
            <a:spLocks noChangeArrowheads="1"/>
          </p:cNvSpPr>
          <p:nvPr/>
        </p:nvSpPr>
        <p:spPr bwMode="auto">
          <a:xfrm>
            <a:off x="5940425" y="4221163"/>
            <a:ext cx="2160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Állandó feszülés</a:t>
            </a:r>
            <a:endParaRPr lang="en-US"/>
          </a:p>
        </p:txBody>
      </p:sp>
      <p:sp>
        <p:nvSpPr>
          <p:cNvPr id="34868" name="Text Box 52"/>
          <p:cNvSpPr txBox="1">
            <a:spLocks noChangeArrowheads="1"/>
          </p:cNvSpPr>
          <p:nvPr/>
        </p:nvSpPr>
        <p:spPr bwMode="auto">
          <a:xfrm>
            <a:off x="5940425" y="1484313"/>
            <a:ext cx="21605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Változó sebesség, állandó gyorsulás</a:t>
            </a:r>
            <a:endParaRPr lang="en-US"/>
          </a:p>
        </p:txBody>
      </p:sp>
      <p:sp>
        <p:nvSpPr>
          <p:cNvPr id="34869" name="Text Box 53"/>
          <p:cNvSpPr txBox="1">
            <a:spLocks noChangeArrowheads="1"/>
          </p:cNvSpPr>
          <p:nvPr/>
        </p:nvSpPr>
        <p:spPr bwMode="auto">
          <a:xfrm>
            <a:off x="2051050" y="4214813"/>
            <a:ext cx="2160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Változó feszülés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48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48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48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4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48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48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48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48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48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48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348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348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348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57" grpId="0" animBg="1"/>
      <p:bldP spid="34858" grpId="0" animBg="1"/>
      <p:bldP spid="34864" grpId="0"/>
      <p:bldP spid="34865" grpId="0"/>
      <p:bldP spid="34866" grpId="0"/>
      <p:bldP spid="34867" grpId="0"/>
      <p:bldP spid="34868" grpId="0"/>
      <p:bldP spid="3486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914400"/>
            <a:ext cx="4992687" cy="562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057400" y="457200"/>
            <a:ext cx="2514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Állandó sebesség</a:t>
            </a:r>
          </a:p>
          <a:p>
            <a:pPr>
              <a:spcBef>
                <a:spcPct val="50000"/>
              </a:spcBef>
            </a:pPr>
            <a:endParaRPr lang="en-GB" sz="2400">
              <a:latin typeface="Times New Roman" pitchFamily="18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837113" y="457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Állandó gyorsulás</a:t>
            </a:r>
            <a:endParaRPr lang="en-GB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55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1"/>
          <a:stretch/>
        </p:blipFill>
        <p:spPr bwMode="auto">
          <a:xfrm>
            <a:off x="835424" y="1075764"/>
            <a:ext cx="7488832" cy="522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55776" y="267090"/>
            <a:ext cx="3914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Vázizomsejt</a:t>
            </a:r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felépítése</a:t>
            </a:r>
            <a:endParaRPr lang="en-US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90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1409700" y="304800"/>
            <a:ext cx="6324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>
                <a:latin typeface="Times New Roman" pitchFamily="18" charset="0"/>
              </a:rPr>
              <a:t>Mi az izmok alapfunkciója?</a:t>
            </a:r>
            <a:endParaRPr lang="en-GB" sz="2800" b="1">
              <a:latin typeface="Times New Roman" pitchFamily="18" charset="0"/>
            </a:endParaRPr>
          </a:p>
        </p:txBody>
      </p:sp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1371600" y="1066800"/>
            <a:ext cx="6324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>
                <a:solidFill>
                  <a:srgbClr val="FFFF00"/>
                </a:solidFill>
                <a:latin typeface="Times New Roman" pitchFamily="18" charset="0"/>
              </a:rPr>
              <a:t>Kontrakció</a:t>
            </a:r>
            <a:endParaRPr lang="en-GB" sz="28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1447800" y="1773238"/>
            <a:ext cx="6324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 dirty="0">
                <a:latin typeface="Times New Roman" pitchFamily="18" charset="0"/>
              </a:rPr>
              <a:t>Mi az </a:t>
            </a:r>
            <a:r>
              <a:rPr lang="hu-HU" sz="2800" b="1" dirty="0" err="1">
                <a:latin typeface="Times New Roman" pitchFamily="18" charset="0"/>
              </a:rPr>
              <a:t>izomkontrakció</a:t>
            </a:r>
            <a:r>
              <a:rPr lang="hu-HU" sz="2800" b="1" dirty="0">
                <a:latin typeface="Times New Roman" pitchFamily="18" charset="0"/>
              </a:rPr>
              <a:t>?</a:t>
            </a:r>
            <a:endParaRPr lang="en-GB" sz="2800" b="1" dirty="0">
              <a:latin typeface="Times New Roman" pitchFamily="18" charset="0"/>
            </a:endParaRP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1371600" y="2420938"/>
            <a:ext cx="6324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>
                <a:solidFill>
                  <a:srgbClr val="FFFF00"/>
                </a:solidFill>
                <a:latin typeface="Times New Roman" pitchFamily="18" charset="0"/>
              </a:rPr>
              <a:t>A kontrakció az izom aktív állapota</a:t>
            </a:r>
            <a:endParaRPr lang="en-GB" sz="28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1447800" y="3141663"/>
            <a:ext cx="6324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>
                <a:latin typeface="Times New Roman" pitchFamily="18" charset="0"/>
              </a:rPr>
              <a:t>Mi történik az izomban a kontrakció alatt?</a:t>
            </a:r>
            <a:endParaRPr lang="en-GB" sz="2800" b="1">
              <a:latin typeface="Times New Roman" pitchFamily="18" charset="0"/>
            </a:endParaRPr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1371600" y="4132263"/>
            <a:ext cx="6324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 dirty="0">
                <a:solidFill>
                  <a:srgbClr val="FFFF00"/>
                </a:solidFill>
                <a:latin typeface="Times New Roman" pitchFamily="18" charset="0"/>
              </a:rPr>
              <a:t>Az izom feszülése növekszik, amely által</a:t>
            </a:r>
          </a:p>
          <a:p>
            <a:pPr algn="ctr" eaLnBrk="0" hangingPunct="0">
              <a:spcBef>
                <a:spcPct val="50000"/>
              </a:spcBef>
            </a:pPr>
            <a:r>
              <a:rPr lang="hu-HU" sz="2800" b="1" dirty="0">
                <a:solidFill>
                  <a:srgbClr val="FFFF00"/>
                </a:solidFill>
                <a:latin typeface="Times New Roman" pitchFamily="18" charset="0"/>
              </a:rPr>
              <a:t>(1)erőt fejtenek ki az eredési és tapadási helyekre ,</a:t>
            </a:r>
          </a:p>
          <a:p>
            <a:pPr algn="ctr" eaLnBrk="0" hangingPunct="0">
              <a:spcBef>
                <a:spcPct val="50000"/>
              </a:spcBef>
            </a:pPr>
            <a:r>
              <a:rPr lang="hu-HU" sz="2800" b="1" dirty="0">
                <a:solidFill>
                  <a:srgbClr val="FFFF00"/>
                </a:solidFill>
                <a:latin typeface="Times New Roman" pitchFamily="18" charset="0"/>
              </a:rPr>
              <a:t>(2)forgatónyomatékot hoznak </a:t>
            </a:r>
            <a:r>
              <a:rPr lang="hu-HU" sz="2800" b="1" dirty="0" smtClean="0">
                <a:solidFill>
                  <a:srgbClr val="FFFF00"/>
                </a:solidFill>
                <a:latin typeface="Times New Roman" pitchFamily="18" charset="0"/>
              </a:rPr>
              <a:t>létre az ízületekben.</a:t>
            </a:r>
            <a:endParaRPr lang="en-GB" sz="28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" fill="hold"/>
                                        <p:tgtEl>
                                          <p:spTgt spid="122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" fill="hold"/>
                                        <p:tgtEl>
                                          <p:spTgt spid="122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2" grpId="0" build="p" autoUpdateAnimBg="0"/>
      <p:bldP spid="122883" grpId="0" build="p" autoUpdateAnimBg="0"/>
      <p:bldP spid="122884" grpId="0" build="p" autoUpdateAnimBg="0" advAuto="1000"/>
      <p:bldP spid="122885" grpId="0" build="p" autoUpdateAnimBg="0"/>
      <p:bldP spid="122886" grpId="0" build="p" autoUpdateAnimBg="0" advAuto="2000"/>
      <p:bldP spid="122887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1014</Words>
  <Application>Microsoft Office PowerPoint</Application>
  <PresentationFormat>Diavetítés a képernyőre (4:3 oldalarány)</PresentationFormat>
  <Paragraphs>290</Paragraphs>
  <Slides>77</Slides>
  <Notes>3</Notes>
  <HiddenSlides>4</HiddenSlides>
  <MMClips>12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5</vt:i4>
      </vt:variant>
      <vt:variant>
        <vt:lpstr>Diacímek</vt:lpstr>
      </vt:variant>
      <vt:variant>
        <vt:i4>77</vt:i4>
      </vt:variant>
    </vt:vector>
  </HeadingPairs>
  <TitlesOfParts>
    <vt:vector size="83" baseType="lpstr">
      <vt:lpstr>Office-téma</vt:lpstr>
      <vt:lpstr>Bitkép alakzat</vt:lpstr>
      <vt:lpstr>Bitmap Image</vt:lpstr>
      <vt:lpstr>Chart</vt:lpstr>
      <vt:lpstr>Image</vt:lpstr>
      <vt:lpstr>Egyenlet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Tihanyi József</dc:creator>
  <cp:lastModifiedBy>Bence</cp:lastModifiedBy>
  <cp:revision>38</cp:revision>
  <dcterms:created xsi:type="dcterms:W3CDTF">2012-08-26T15:30:05Z</dcterms:created>
  <dcterms:modified xsi:type="dcterms:W3CDTF">2012-11-06T09:44:02Z</dcterms:modified>
</cp:coreProperties>
</file>