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83" r:id="rId4"/>
    <p:sldId id="265" r:id="rId5"/>
    <p:sldId id="267" r:id="rId6"/>
    <p:sldId id="269" r:id="rId7"/>
    <p:sldId id="271" r:id="rId8"/>
    <p:sldId id="273" r:id="rId9"/>
    <p:sldId id="275" r:id="rId10"/>
    <p:sldId id="277" r:id="rId11"/>
    <p:sldId id="278" r:id="rId12"/>
    <p:sldId id="320" r:id="rId13"/>
    <p:sldId id="280" r:id="rId14"/>
    <p:sldId id="321" r:id="rId15"/>
    <p:sldId id="322" r:id="rId16"/>
    <p:sldId id="325" r:id="rId17"/>
    <p:sldId id="329" r:id="rId18"/>
    <p:sldId id="281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328A195-0E33-CF8B-9B9E-5214AFD61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81AE909-D348-8548-74AA-ED50F54AB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A1F5D92-4FF3-42D1-9C60-D19753F19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388DE96-62B6-7F68-067D-020427D2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4E564D3-DED5-33D0-3F6C-EC9EE737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6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94984BC-EAD1-B6DD-01A1-BC3DCF6FE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3D2833C-F419-E489-1DD7-20D06695E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82E4F66-B44E-DEE7-E99B-CE02252C6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AE82005-90F6-B87C-BC71-5818103B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4B27F60-9E1F-31F8-223B-A101DF3C1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810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7C5FC636-0498-2E3D-6051-077994D8E7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8E6172F-AAC5-9EEB-8A0C-36AE67E1F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5B4156F-1E90-7743-6951-BE3593E88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B10D70A-11DA-9141-D874-3724ED2C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52CFA69-F354-68C9-2F96-084EAB46A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6766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 és alcím (sötét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690563" y="3006395"/>
            <a:ext cx="6079888" cy="3180395"/>
          </a:xfrm>
          <a:noFill/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  <a:latin typeface="Kanit" pitchFamily="2" charset="-34"/>
                <a:cs typeface="Kanit" pitchFamily="2" charset="-34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Mintaszöveg szerkesztése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90564" y="1668379"/>
            <a:ext cx="6079888" cy="1074821"/>
          </a:xfrm>
        </p:spPr>
        <p:txBody>
          <a:bodyPr lIns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130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rtalom kép nélkül (világo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4"/>
          <p:cNvSpPr>
            <a:spLocks noGrp="1"/>
          </p:cNvSpPr>
          <p:nvPr>
            <p:ph type="body" sz="quarter" idx="10"/>
          </p:nvPr>
        </p:nvSpPr>
        <p:spPr>
          <a:xfrm>
            <a:off x="554371" y="1040860"/>
            <a:ext cx="11050725" cy="4250988"/>
          </a:xfrm>
          <a:noFill/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0">
                <a:solidFill>
                  <a:srgbClr val="164194"/>
                </a:solidFill>
                <a:latin typeface="Kanit" pitchFamily="2" charset="-34"/>
                <a:cs typeface="Kanit" pitchFamily="2" charset="-34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Mintaszöveg szerkesztése</a:t>
            </a:r>
          </a:p>
        </p:txBody>
      </p:sp>
      <p:sp>
        <p:nvSpPr>
          <p:cNvPr id="3" name="Cím 1"/>
          <p:cNvSpPr>
            <a:spLocks noGrp="1"/>
          </p:cNvSpPr>
          <p:nvPr>
            <p:ph type="title"/>
          </p:nvPr>
        </p:nvSpPr>
        <p:spPr>
          <a:xfrm>
            <a:off x="554371" y="365126"/>
            <a:ext cx="11050725" cy="533232"/>
          </a:xfrm>
        </p:spPr>
        <p:txBody>
          <a:bodyPr lIns="0">
            <a:noAutofit/>
          </a:bodyPr>
          <a:lstStyle>
            <a:lvl1pPr>
              <a:defRPr sz="4000">
                <a:solidFill>
                  <a:srgbClr val="164194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384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FA3660-52F2-6124-1501-86F8711C2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D4EBC6-FD4E-5E7F-961B-4DECABE3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94942D9-BB08-1F48-1878-BA6963D5B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AC55EF8-9C61-DAD1-72A3-B0E397E0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8249F06-E0D7-06A4-22DA-84F35651D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65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80C2692-09F3-17F3-B2A7-3462C7B7B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3E37907-AD86-E519-2A7B-1DE482D7D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9A593EB-8A1B-716E-1305-5038793B9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F34C267-764F-F160-6980-9746F78D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FFE703B-C82C-3E3D-5988-62A6FF223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146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CE5ABD4-39E1-15EE-BF82-5B1FFBB4F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6721621-1C40-D123-1E2E-8E15EB2AD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B878E93-C6EA-43E0-91E4-61D914D1B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84A5A87-6255-6813-D469-37DAD47B5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52CCA-5EE5-576E-4BCC-99BBDA8E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8D1127A-88CF-ED77-B361-13C8CCD9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952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2D8302-5710-2C70-28AE-5B3EA17C9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9BEA8AE-6C30-F3A0-F900-8F3FC0218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80A6A9E-84FB-C658-9994-017181EAE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55C1A58-4CB1-EB08-BFB7-376B410D74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D720B08D-EE2D-C4E9-3A3A-AE786CA33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6B42B636-4929-5AA0-CFD3-D7F3A56E7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F5FCCD5F-07AB-F074-FA47-3E2808BB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200EEDF6-6046-9BDB-EA48-D808D5B7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061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67B311-A1B1-442F-4F94-C469388E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01E308E-1EA5-00FD-FD9D-9A6FDBF6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2D64608-B513-B0B4-CBAB-04D41B10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301CC29-DBFC-7DE4-75D5-A805D08BE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420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1E46EFDF-76B0-395D-4906-E9D13D84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7980EFC-1FC4-55FA-2E63-EF09A632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784FDAF-FB3A-C8E5-C75B-132ACB624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51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371E46-2629-44ED-7022-7828EED97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071960-2F30-DA8A-8D28-2315FC5D4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4DCB9D9-FAFF-4E66-9AE5-43874F09B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DCF2A6E-A783-A70F-7082-E69CBAA5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C78FD23-885E-D7CF-83F1-C408BBB0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CA939AC-23AA-1E4D-9562-DB7BF759E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63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A9199B-0BE5-4341-848D-134F86FEA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26F22B00-3753-23B2-8EF6-3EA00E66F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AF8CE2-96DF-EE02-1D32-F3110B81B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1D5175E-0548-E388-C8CA-81FA5536A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623641C-2C38-06D9-158E-37BEE57A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43805C1-094B-6D3A-03CF-604A151E2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422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8D6AD97-67AF-08F1-5363-82C884A2D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C8AAC5B-3BAB-3754-9521-26B273A38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11066CD-2841-94DC-F091-DBD2CAC8E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6125D-9B12-4867-9DF9-4EF1D9BBCEAC}" type="datetimeFigureOut">
              <a:rPr lang="hu-HU" smtClean="0"/>
              <a:t>2024.03.05.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AA6F8D4-0DEA-912F-2CC5-876416248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3B1A207-E4ED-FB3D-9413-C9260135E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9EA6B-E9CB-4BCD-B84B-02763634B09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804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fi.oh.gov.hu/publikacio/milyen-jo-pedagogus-elvarasok-szerepek-kompetenciak-az-empirikus-kutatasok-tukreben" TargetMode="External"/><Relationship Id="rId2" Type="http://schemas.openxmlformats.org/officeDocument/2006/relationships/hyperlink" Target="https://ofi.oh.gov.hu/publikacio/reflektiv-pedagogus-reflektiv-gyakorlat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sik.ildiko@tf.hu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199176" y="4173648"/>
            <a:ext cx="7469109" cy="1530035"/>
          </a:xfrm>
        </p:spPr>
        <p:txBody>
          <a:bodyPr>
            <a:normAutofit fontScale="92500"/>
          </a:bodyPr>
          <a:lstStyle/>
          <a:p>
            <a:pPr algn="just"/>
            <a:r>
              <a:rPr lang="hu-HU" sz="3500" b="1" dirty="0">
                <a:latin typeface="Arial" panose="020B0604020202020204" pitchFamily="34" charset="0"/>
                <a:cs typeface="Arial" panose="020B0604020202020204" pitchFamily="34" charset="0"/>
              </a:rPr>
              <a:t>Oktatók:</a:t>
            </a:r>
          </a:p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Prof. Hamar Pál 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DSc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, egyetemi tanár</a:t>
            </a:r>
          </a:p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Borosán Lívia PhD, tanszékvezető egyetemi docens</a:t>
            </a:r>
          </a:p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Budainé 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Csepela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Yvette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PhD, egyetemi docens</a:t>
            </a:r>
          </a:p>
          <a:p>
            <a:pPr marL="361950" indent="-180975" algn="just">
              <a:buFont typeface="Arial" panose="020B0604020202020204" pitchFamily="34" charset="0"/>
              <a:buChar char="•"/>
            </a:pPr>
            <a:endParaRPr lang="hu-HU" sz="2700" dirty="0"/>
          </a:p>
          <a:p>
            <a:pPr algn="ctr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236207"/>
            <a:ext cx="7731660" cy="1249378"/>
          </a:xfrm>
        </p:spPr>
        <p:txBody>
          <a:bodyPr/>
          <a:lstStyle/>
          <a:p>
            <a:pPr algn="ctr"/>
            <a:r>
              <a:rPr lang="hu-HU" sz="46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PÁLYAszocializációs</a:t>
            </a:r>
            <a:r>
              <a:rPr lang="hu-HU" sz="4600" b="1" cap="all" dirty="0">
                <a:latin typeface="Arial" panose="020B0604020202020204" pitchFamily="34" charset="0"/>
                <a:cs typeface="Arial" panose="020B0604020202020204" pitchFamily="34" charset="0"/>
              </a:rPr>
              <a:t> gyakorlat I.</a:t>
            </a:r>
          </a:p>
        </p:txBody>
      </p:sp>
    </p:spTree>
    <p:extLst>
      <p:ext uri="{BB962C8B-B14F-4D97-AF65-F5344CB8AC3E}">
        <p14:creationId xmlns:p14="http://schemas.microsoft.com/office/powerpoint/2010/main" val="2472183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0" y="1541532"/>
            <a:ext cx="11923415" cy="4026350"/>
          </a:xfrm>
        </p:spPr>
        <p:txBody>
          <a:bodyPr>
            <a:noAutofit/>
          </a:bodyPr>
          <a:lstStyle/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hallgató megismerkedik 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 célok megvalósításához kapcsolódó következő dokumentumokkal: Pedagógiai Program, Munkaterv, Házirend (tartalma, készítési folyamata).</a:t>
            </a:r>
          </a:p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feladat teljesítésének ideje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: 7. hét </a:t>
            </a:r>
          </a:p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dolgozat (esszé) leadás határideje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: 8. hét péntekig</a:t>
            </a:r>
          </a:p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leadás módja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hu-H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 felületre feltöltve</a:t>
            </a:r>
            <a:endParaRPr lang="hu-H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554993"/>
            <a:ext cx="12192000" cy="896005"/>
          </a:xfrm>
        </p:spPr>
        <p:txBody>
          <a:bodyPr/>
          <a:lstStyle/>
          <a:p>
            <a:pPr indent="90488" algn="ctr"/>
            <a:r>
              <a:rPr lang="hu-HU" b="1" cap="all" dirty="0">
                <a:latin typeface="Arial" panose="020B0604020202020204" pitchFamily="34" charset="0"/>
                <a:cs typeface="Arial" panose="020B0604020202020204" pitchFamily="34" charset="0"/>
              </a:rPr>
              <a:t>Iskolai feladat ‒ gyakorlat II.</a:t>
            </a:r>
          </a:p>
        </p:txBody>
      </p:sp>
    </p:spTree>
    <p:extLst>
      <p:ext uri="{BB962C8B-B14F-4D97-AF65-F5344CB8AC3E}">
        <p14:creationId xmlns:p14="http://schemas.microsoft.com/office/powerpoint/2010/main" val="376369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0" y="1541532"/>
            <a:ext cx="11923415" cy="4026350"/>
          </a:xfrm>
        </p:spPr>
        <p:txBody>
          <a:bodyPr>
            <a:noAutofit/>
          </a:bodyPr>
          <a:lstStyle/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A hallgató </a:t>
            </a:r>
            <a:r>
              <a:rPr lang="hu-H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strukturált interjút 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készít egy, az intézményben oktató pedagógussal, a következő dián látható témakörökből, szabadon választva. A strukturált interjú 8-10 kérdést tartalmazzon. A hallgató az interjú kérdéseinek-válaszainak bemutatásán túl minimum 2 oldalban értékelje, elemezze a hallottakat.</a:t>
            </a:r>
          </a:p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feladat teljesítésének ideje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: 9. hét </a:t>
            </a:r>
          </a:p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dolgozat (esszé) leadás határideje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: 10. hét péntekig</a:t>
            </a:r>
          </a:p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leadás módja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hu-H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 felületre feltöltve</a:t>
            </a:r>
            <a:endParaRPr lang="hu-H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554993"/>
            <a:ext cx="12192000" cy="896005"/>
          </a:xfrm>
        </p:spPr>
        <p:txBody>
          <a:bodyPr/>
          <a:lstStyle/>
          <a:p>
            <a:pPr indent="90488" algn="ctr"/>
            <a:r>
              <a:rPr lang="hu-HU" b="1" cap="all" dirty="0">
                <a:latin typeface="Arial" panose="020B0604020202020204" pitchFamily="34" charset="0"/>
                <a:cs typeface="Arial" panose="020B0604020202020204" pitchFamily="34" charset="0"/>
              </a:rPr>
              <a:t>Iskolai feladat ‒ gyakorlat III.</a:t>
            </a:r>
          </a:p>
        </p:txBody>
      </p:sp>
    </p:spTree>
    <p:extLst>
      <p:ext uri="{BB962C8B-B14F-4D97-AF65-F5344CB8AC3E}">
        <p14:creationId xmlns:p14="http://schemas.microsoft.com/office/powerpoint/2010/main" val="1658480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1FA8A042-D52C-AF9E-F373-522D9E3337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" y="968721"/>
            <a:ext cx="12191998" cy="4929139"/>
          </a:xfrm>
        </p:spPr>
        <p:txBody>
          <a:bodyPr>
            <a:normAutofit fontScale="92500" lnSpcReduction="10000"/>
          </a:bodyPr>
          <a:lstStyle/>
          <a:p>
            <a:pPr indent="180975">
              <a:lnSpc>
                <a:spcPct val="110000"/>
              </a:lnSpc>
              <a:spcAft>
                <a:spcPts val="300"/>
              </a:spcAft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pedagógus nevelési, oktatási feladatairól vallott felfogása:</a:t>
            </a:r>
          </a:p>
          <a:p>
            <a:pPr marL="533400" indent="-1714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nevelési célja, filozófiája, saját értékrendje, illetve az intézmény értékrendjéről vallott nézetei; </a:t>
            </a:r>
          </a:p>
          <a:p>
            <a:pPr marL="533400" indent="-1714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oktatási célja;</a:t>
            </a:r>
          </a:p>
          <a:p>
            <a:pPr marL="533400" indent="-1714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jövőképe, terve, pedagóguspályáról vallott gondolatai;</a:t>
            </a:r>
          </a:p>
          <a:p>
            <a:pPr marL="533400" indent="-1714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gyermekképe;</a:t>
            </a:r>
          </a:p>
          <a:p>
            <a:pPr marL="533400" indent="-1714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a pedagóguspálya mint hivatás értelmezése, mit jelent;</a:t>
            </a:r>
          </a:p>
          <a:p>
            <a:pPr marL="533400" indent="-1714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a pedagóguspálya szépségei-nehézségei;</a:t>
            </a:r>
          </a:p>
          <a:p>
            <a:pPr marL="533400" indent="-1714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mitől eredményes, sikeres egy pedagógus;</a:t>
            </a:r>
          </a:p>
          <a:p>
            <a:pPr marL="533400" indent="-17145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milyen egy eredményes, sikeres intézmény.</a:t>
            </a:r>
          </a:p>
          <a:p>
            <a:pPr marL="342900" indent="-161925">
              <a:lnSpc>
                <a:spcPct val="110000"/>
              </a:lnSpc>
              <a:spcAft>
                <a:spcPts val="300"/>
              </a:spcAft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pedagógusok sokszínű pedagógiai munkájának ismertetése: </a:t>
            </a:r>
          </a:p>
          <a:p>
            <a:pPr marL="533400" indent="-1714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a különböző tanítási órán kívüli programok; </a:t>
            </a:r>
          </a:p>
          <a:p>
            <a:pPr marL="533400" indent="-1714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szakkörök, sportkörök; </a:t>
            </a:r>
          </a:p>
          <a:p>
            <a:pPr marL="533400" indent="-17145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pedagógiai tevékenységkínálat, ebben való részvétel, funkciók, feladatok.</a:t>
            </a:r>
          </a:p>
          <a:p>
            <a:pPr algn="ctr">
              <a:lnSpc>
                <a:spcPct val="110000"/>
              </a:lnSpc>
              <a:spcAft>
                <a:spcPts val="300"/>
              </a:spcAft>
            </a:pPr>
            <a:r>
              <a:rPr lang="hu-H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Az interjú mindegyik témakörből meríthet kérdéseket, problémákat.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30516A8-3DA3-323F-50E4-9B9CD6B53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8764"/>
            <a:ext cx="12191999" cy="599594"/>
          </a:xfrm>
        </p:spPr>
        <p:txBody>
          <a:bodyPr/>
          <a:lstStyle/>
          <a:p>
            <a:pPr algn="ctr"/>
            <a:r>
              <a:rPr lang="hu-HU" sz="3600" b="1" cap="all" dirty="0">
                <a:latin typeface="Arial" panose="020B0604020202020204" pitchFamily="34" charset="0"/>
                <a:cs typeface="Arial" panose="020B0604020202020204" pitchFamily="34" charset="0"/>
              </a:rPr>
              <a:t>Az interjú témakörei</a:t>
            </a:r>
          </a:p>
        </p:txBody>
      </p:sp>
    </p:spTree>
    <p:extLst>
      <p:ext uri="{BB962C8B-B14F-4D97-AF65-F5344CB8AC3E}">
        <p14:creationId xmlns:p14="http://schemas.microsoft.com/office/powerpoint/2010/main" val="4161057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0" y="1541532"/>
            <a:ext cx="11923415" cy="4026350"/>
          </a:xfrm>
        </p:spPr>
        <p:txBody>
          <a:bodyPr>
            <a:noAutofit/>
          </a:bodyPr>
          <a:lstStyle/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 4. gyakorlat alkalmával a hallgató lehetőség szerint </a:t>
            </a: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aktívan részt vesz 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minimum egy, a Pedagógiai Programban vagy Munkatervben meghatározott </a:t>
            </a: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pedagógiai tevékenységben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. (A félév során, amikor erre lehetősége van, más időpontban is teljesítheti ezt a feladatát!)</a:t>
            </a:r>
          </a:p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feladat teljesítésének ideje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: 11. hét </a:t>
            </a:r>
          </a:p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dolgozat (esszé) leadás határideje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: 12. hét péntekig</a:t>
            </a:r>
          </a:p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leadás módja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hu-H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 felületre feltöltve</a:t>
            </a:r>
            <a:endParaRPr lang="hu-H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Jelenléti ívvel együtt! 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554993"/>
            <a:ext cx="12192000" cy="896005"/>
          </a:xfrm>
        </p:spPr>
        <p:txBody>
          <a:bodyPr/>
          <a:lstStyle/>
          <a:p>
            <a:pPr indent="90488" algn="ctr"/>
            <a:r>
              <a:rPr lang="hu-HU" b="1" cap="all" dirty="0">
                <a:latin typeface="Arial" panose="020B0604020202020204" pitchFamily="34" charset="0"/>
                <a:cs typeface="Arial" panose="020B0604020202020204" pitchFamily="34" charset="0"/>
              </a:rPr>
              <a:t>Iskolai feladat ‒ gyakorlat IV.</a:t>
            </a:r>
          </a:p>
        </p:txBody>
      </p:sp>
    </p:spTree>
    <p:extLst>
      <p:ext uri="{BB962C8B-B14F-4D97-AF65-F5344CB8AC3E}">
        <p14:creationId xmlns:p14="http://schemas.microsoft.com/office/powerpoint/2010/main" val="3064359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6361C29-E14D-1C24-1F3A-93EFAEFFBF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276537"/>
            <a:ext cx="12004895" cy="4114897"/>
          </a:xfrm>
        </p:spPr>
        <p:txBody>
          <a:bodyPr>
            <a:normAutofit/>
          </a:bodyPr>
          <a:lstStyle/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 négy iskolai feladat leadásán túl, minden hallgatónak egy 5 diából álló ppt-t kell készítenie a félév során elvégzett feladatairól, élményeiről, ismeretszerzésének folyamatáról.</a:t>
            </a:r>
          </a:p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Azok, akik egy helyszínen voltak, együtt is elkészíthetik a ppt-t, de csak maximum 2 fő. Ebben az esetben, a bemutatás során a tanulságokat egyenként kell megfogalmazniuk.</a:t>
            </a:r>
          </a:p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 gyakorlat ppt alapján történő bemutatása a 12. és 13. tanítási hét óráin történik.</a:t>
            </a:r>
          </a:p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 ppt-t az e-</a:t>
            </a:r>
            <a:r>
              <a:rPr lang="hu-H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 felületre is fel kell tölteni! A határidő: 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13. tanítási hét, péntek 12:00 óra.</a:t>
            </a:r>
          </a:p>
          <a:p>
            <a:pPr algn="ctr"/>
            <a:endParaRPr lang="hu-HU" sz="2600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29F17A5A-FD43-10D8-281B-814DFA2DF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6048"/>
            <a:ext cx="12192000" cy="545273"/>
          </a:xfrm>
        </p:spPr>
        <p:txBody>
          <a:bodyPr/>
          <a:lstStyle/>
          <a:p>
            <a:pPr algn="ctr"/>
            <a:r>
              <a:rPr lang="hu-HU" b="1" cap="all" dirty="0">
                <a:latin typeface="Arial" panose="020B0604020202020204" pitchFamily="34" charset="0"/>
                <a:cs typeface="Arial" panose="020B0604020202020204" pitchFamily="34" charset="0"/>
              </a:rPr>
              <a:t>Feladatok A 12. és 13. tanítási hétre</a:t>
            </a:r>
          </a:p>
        </p:txBody>
      </p:sp>
    </p:spTree>
    <p:extLst>
      <p:ext uri="{BB962C8B-B14F-4D97-AF65-F5344CB8AC3E}">
        <p14:creationId xmlns:p14="http://schemas.microsoft.com/office/powerpoint/2010/main" val="193684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F699203C-934D-3008-D042-99E4E87FF9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367073"/>
            <a:ext cx="11986789" cy="4101219"/>
          </a:xfrm>
        </p:spPr>
        <p:txBody>
          <a:bodyPr>
            <a:normAutofit/>
          </a:bodyPr>
          <a:lstStyle/>
          <a:p>
            <a:pPr marL="361950" indent="-180975" algn="just">
              <a:spcAft>
                <a:spcPts val="600"/>
              </a:spcAft>
              <a:buFont typeface="+mj-lt"/>
              <a:buAutoNum type="arabicPeriod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Az intézmény bemutatása</a:t>
            </a:r>
          </a:p>
          <a:p>
            <a:pPr marL="361950" indent="-180975" algn="just">
              <a:spcAft>
                <a:spcPts val="600"/>
              </a:spcAft>
              <a:buFont typeface="+mj-lt"/>
              <a:buAutoNum type="arabicPeriod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Feladatok, amelyeket elvégzett, amelyekben részt vett</a:t>
            </a:r>
          </a:p>
          <a:p>
            <a:pPr marL="361950" indent="-180975" algn="just">
              <a:spcAft>
                <a:spcPts val="600"/>
              </a:spcAft>
              <a:buFont typeface="+mj-lt"/>
              <a:buAutoNum type="arabicPeriod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A pedagógiai jövőképét befolyásoló esemény → Érdekes volt, mert…; ráeszméltem arra, hogy…; nem is gondoltam volna, hogy…; mi tetszett és mi nem; amiben megerősített a gyakorlat.</a:t>
            </a:r>
          </a:p>
          <a:p>
            <a:pPr marL="361950" indent="-180975" algn="just">
              <a:spcAft>
                <a:spcPts val="600"/>
              </a:spcAft>
              <a:buFont typeface="+mj-lt"/>
              <a:buAutoNum type="arabicPeriod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Összegzés, a félév tanulságai. Miben változott meg a véleménye a pedagógus pályáról, a köznevelési/szakképző intézményekről stb.</a:t>
            </a:r>
          </a:p>
          <a:p>
            <a:pPr marL="361950" indent="-180975" algn="just">
              <a:spcAft>
                <a:spcPts val="600"/>
              </a:spcAft>
              <a:buFont typeface="+mj-lt"/>
              <a:buAutoNum type="arabicPeriod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Észrevételek a tantárgy hasznosságával kapcsolatban</a:t>
            </a:r>
          </a:p>
          <a:p>
            <a:pPr marL="361950" indent="-180975" algn="just">
              <a:spcAft>
                <a:spcPts val="600"/>
              </a:spcAft>
              <a:buFont typeface="+mj-lt"/>
              <a:buAutoNum type="arabicPeriod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Utolsó dia: Köszönöm a figyelmet!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5147B37-AFE9-1593-D7E3-4608A87D8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51848"/>
            <a:ext cx="12191999" cy="490952"/>
          </a:xfrm>
        </p:spPr>
        <p:txBody>
          <a:bodyPr/>
          <a:lstStyle/>
          <a:p>
            <a:pPr algn="ctr"/>
            <a:r>
              <a:rPr lang="hu-HU" b="1" cap="all" dirty="0">
                <a:latin typeface="Arial" panose="020B0604020202020204" pitchFamily="34" charset="0"/>
                <a:cs typeface="Arial" panose="020B0604020202020204" pitchFamily="34" charset="0"/>
              </a:rPr>
              <a:t>A PPT tartalmi elemei</a:t>
            </a:r>
          </a:p>
        </p:txBody>
      </p:sp>
    </p:spTree>
    <p:extLst>
      <p:ext uri="{BB962C8B-B14F-4D97-AF65-F5344CB8AC3E}">
        <p14:creationId xmlns:p14="http://schemas.microsoft.com/office/powerpoint/2010/main" val="2062870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10"/>
          </p:nvPr>
        </p:nvSpPr>
        <p:spPr>
          <a:xfrm>
            <a:off x="419101" y="1358900"/>
            <a:ext cx="11172148" cy="4038600"/>
          </a:xfrm>
        </p:spPr>
        <p:txBody>
          <a:bodyPr>
            <a:normAutofit/>
          </a:bodyPr>
          <a:lstStyle/>
          <a:p>
            <a:pPr marL="266700" indent="-2667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 hallgatók értékelése az egyetemi oktatók hatásköre, gyakorlati jeggyel.</a:t>
            </a:r>
          </a:p>
          <a:p>
            <a:pPr marL="266700" indent="-2667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 mentorok a helyszíneken a témaköröknek megfelelően megtervezik, előkészítik a gyakorlati munkát, majd a hallgatókkal közösen feldolgozzák a meghatározott négy feladatot.</a:t>
            </a:r>
          </a:p>
          <a:p>
            <a:pPr marL="266700" indent="-2667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 félév elfogadásának követelménye: a gyakorlatok utáni esszék határidőre történő leadása, a meghatározott tartalmi és formai kritériumok mentén, illetve a ppt előadás elkészítése, leadása és bemutatása.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" y="596900"/>
            <a:ext cx="12191999" cy="618958"/>
          </a:xfrm>
        </p:spPr>
        <p:txBody>
          <a:bodyPr/>
          <a:lstStyle/>
          <a:p>
            <a:pPr algn="ctr"/>
            <a:r>
              <a:rPr lang="hu-HU" sz="4400" b="1" dirty="0">
                <a:latin typeface="Arial" panose="020B0604020202020204" pitchFamily="34" charset="0"/>
                <a:cs typeface="Arial" panose="020B0604020202020204" pitchFamily="34" charset="0"/>
              </a:rPr>
              <a:t>ÉRTÉKELÉS</a:t>
            </a:r>
          </a:p>
        </p:txBody>
      </p:sp>
    </p:spTree>
    <p:extLst>
      <p:ext uri="{BB962C8B-B14F-4D97-AF65-F5344CB8AC3E}">
        <p14:creationId xmlns:p14="http://schemas.microsoft.com/office/powerpoint/2010/main" val="1281954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8768718-566E-72B6-DDFF-67379E4DC3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706170"/>
            <a:ext cx="12072135" cy="4843604"/>
          </a:xfrm>
        </p:spPr>
        <p:txBody>
          <a:bodyPr>
            <a:normAutofit fontScale="77500" lnSpcReduction="20000"/>
          </a:bodyPr>
          <a:lstStyle/>
          <a:p>
            <a:pPr marL="361950" indent="-271463" algn="just">
              <a:lnSpc>
                <a:spcPct val="12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Gombocz Orsolya (2019): </a:t>
            </a: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pedagógus formálódó arca: Egy vizsgálat tapasztalatai. 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In.: Pedagógiai Mozaik. Szaktudás Kiadó, Budapest. 233-244.</a:t>
            </a:r>
          </a:p>
          <a:p>
            <a:pPr marL="361950" indent="-271463" algn="just">
              <a:lnSpc>
                <a:spcPct val="12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hu-HU" sz="2500" b="1">
                <a:latin typeface="Arial" panose="020B0604020202020204" pitchFamily="34" charset="0"/>
                <a:cs typeface="Arial" panose="020B0604020202020204" pitchFamily="34" charset="0"/>
              </a:rPr>
              <a:t>Hunya 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Márta (2014): </a:t>
            </a:r>
            <a:r>
              <a:rPr lang="hu-H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Reflektív pedagógus, reflektív gyakorlat. 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https://ofi.oh.gov.hu/publikacio/reflektiv-pedagogus-reflektiv-gyakorlat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271463" algn="just">
              <a:lnSpc>
                <a:spcPct val="12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hu-H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Kisváriné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 Kelemen Ágnes (2019): </a:t>
            </a:r>
            <a:r>
              <a:rPr lang="hu-HU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A pedagógussá válás folyamata a pályaszocializáció és az élethosszig tartó tanulás tükrében. </a:t>
            </a: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In.: Pedagógiai Mozaik. Szaktudás Kiadó, Budapest.  259-267.</a:t>
            </a:r>
          </a:p>
          <a:p>
            <a:pPr marL="361950" indent="-271463" algn="just">
              <a:lnSpc>
                <a:spcPct val="12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hu-H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Nikitscher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 Péter (2016): </a:t>
            </a:r>
            <a:r>
              <a:rPr lang="hu-H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Milyen a jó pedagógus – elvárások, szerepek, kompetenciák, az empirikus kutatások tükrében. 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https://ofi.oh.gov.hu/publikacio/milyen-jo-pedagogus-elvarasok-szerepek-kompetenciak-az-empirikus-kutatasok-tukreben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271463" algn="just">
              <a:lnSpc>
                <a:spcPct val="12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Péter Petra, </a:t>
            </a:r>
            <a:r>
              <a:rPr lang="hu-H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Szivák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 Judit, Rapos Nóra, T. Kárász Judit (2021): A pályakezdő tanárok tanulásának jellemzői. </a:t>
            </a:r>
            <a:r>
              <a:rPr lang="hu-H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Pedagógusképzés,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 20(3). 5-28.</a:t>
            </a:r>
          </a:p>
          <a:p>
            <a:pPr marL="361950" indent="-271463" algn="just">
              <a:lnSpc>
                <a:spcPct val="12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hu-H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Szivák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 Judit (2010): </a:t>
            </a:r>
            <a:r>
              <a:rPr lang="hu-H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A reflektív gondolkodás fejlesztése.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 Géniusz könyvek, Budapest. </a:t>
            </a:r>
            <a:r>
              <a:rPr lang="hu-HU" sz="25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https://tehetseg.hu/sites/default/files/04_kotet_net.pdf</a:t>
            </a:r>
          </a:p>
          <a:p>
            <a:pPr marL="361950" indent="-271463" algn="just">
              <a:lnSpc>
                <a:spcPct val="12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hu-H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Szivák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 Judit, Péter Petra (2022): </a:t>
            </a:r>
            <a:r>
              <a:rPr lang="hu-H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A kezdő pedagógus. 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In.: Falus Iván (</a:t>
            </a:r>
            <a:r>
              <a:rPr lang="hu-H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főszerk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.), Horváth Ida (</a:t>
            </a:r>
            <a:r>
              <a:rPr lang="hu-H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szerk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.): A didaktika kézikönyve. Elméleti alapok a tanítás tanulásához. Akadémiai Kiadó, Budapest. 761-797.</a:t>
            </a:r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5E4480CA-BB3E-84D8-55D3-14989604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9588"/>
            <a:ext cx="12191999" cy="521367"/>
          </a:xfrm>
        </p:spPr>
        <p:txBody>
          <a:bodyPr/>
          <a:lstStyle/>
          <a:p>
            <a:pPr marL="180975"/>
            <a:r>
              <a:rPr lang="hu-HU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Irodalom</a:t>
            </a:r>
          </a:p>
        </p:txBody>
      </p:sp>
    </p:spTree>
    <p:extLst>
      <p:ext uri="{BB962C8B-B14F-4D97-AF65-F5344CB8AC3E}">
        <p14:creationId xmlns:p14="http://schemas.microsoft.com/office/powerpoint/2010/main" val="387208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841973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lvl="0" algn="ctr">
              <a:spcAft>
                <a:spcPts val="600"/>
              </a:spcAft>
            </a:pPr>
            <a:r>
              <a:rPr lang="hu-HU" sz="4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JÓ TANULÁST ÉS TAPASZTALATGYŰJTÉST KÍVÁNUNK!   </a:t>
            </a:r>
          </a:p>
        </p:txBody>
      </p:sp>
      <p:pic>
        <p:nvPicPr>
          <p:cNvPr id="1026" name="Picture 2" descr="Megszólalt a fenntartó a szombati oktatásról: két hét fűtési költség  spórolható meg - Portfolio.h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23" y="2642769"/>
            <a:ext cx="2344849" cy="132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hlkc.hu/wp-content/uploads/2013/08/DSC_66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279290" y="4212153"/>
            <a:ext cx="1941593" cy="1315106"/>
          </a:xfrm>
          <a:prstGeom prst="rect">
            <a:avLst/>
          </a:prstGeom>
          <a:noFill/>
        </p:spPr>
      </p:pic>
      <p:pic>
        <p:nvPicPr>
          <p:cNvPr id="1030" name="Picture 6" descr="A fél tantestület felmondott a vidéki iskolában: nem kértek az ilyen  váltásból - HelloVidé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72" y="4212153"/>
            <a:ext cx="2338878" cy="131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edagógiai Program – Romaov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632" y="2647845"/>
            <a:ext cx="1972658" cy="131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30 éves a Holt költők társasága - 5 dolog, amit tanulhattunk belőle -  Felelős Szülők Iskoláj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883" y="2647845"/>
            <a:ext cx="2337965" cy="131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12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0" y="1584356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000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u-HU" sz="40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Én azt hiszem, annál nincs nagyobb öröm, mint valakit megtanítani valamire, amit nem tud.”</a:t>
            </a:r>
          </a:p>
          <a:p>
            <a:pPr algn="r"/>
            <a:r>
              <a:rPr lang="hu-HU" sz="40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4000" b="1" i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Móricz Zsigmond</a:t>
            </a:r>
            <a:r>
              <a:rPr lang="hu-HU" sz="40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02600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0" y="1256265"/>
            <a:ext cx="11905308" cy="3079050"/>
          </a:xfrm>
        </p:spPr>
        <p:txBody>
          <a:bodyPr>
            <a:noAutofit/>
          </a:bodyPr>
          <a:lstStyle/>
          <a:p>
            <a:pPr marL="271463" indent="-180975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tudatos pályaválasztás elősegítése, irányítása </a:t>
            </a:r>
          </a:p>
          <a:p>
            <a:pPr marL="271463" indent="-180975" algn="just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Az iskola funkcióiról, működéséről, a tanár- és diákszerepről vallott, korábban kialakult nézetek tudatosítása</a:t>
            </a:r>
          </a:p>
          <a:p>
            <a:pPr marL="271463" indent="-180975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saját pedagógusi felfogás bővítése</a:t>
            </a:r>
          </a:p>
          <a:p>
            <a:pPr marL="271463" indent="-180975" algn="just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Az iskola világának és célrendszerének megtapasztalása, megértése, tudatos szemlélése</a:t>
            </a:r>
          </a:p>
          <a:p>
            <a:pPr marL="271463" indent="-180975" algn="just">
              <a:buFont typeface="Arial" panose="020B0604020202020204" pitchFamily="34" charset="0"/>
              <a:buChar char="•"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köznevelési-szakképzési rendszer és az iskola legfontosabb dokumentumainak megismerése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360260"/>
            <a:ext cx="12192000" cy="896005"/>
          </a:xfrm>
        </p:spPr>
        <p:txBody>
          <a:bodyPr/>
          <a:lstStyle/>
          <a:p>
            <a:pPr indent="90488" algn="ctr"/>
            <a:r>
              <a:rPr lang="hu-HU" sz="3900" b="1" cap="all" dirty="0">
                <a:latin typeface="Arial" panose="020B0604020202020204" pitchFamily="34" charset="0"/>
                <a:cs typeface="Arial" panose="020B0604020202020204" pitchFamily="34" charset="0"/>
              </a:rPr>
              <a:t>A tantárgy oktatásának általános célja</a:t>
            </a:r>
          </a:p>
        </p:txBody>
      </p:sp>
      <p:sp>
        <p:nvSpPr>
          <p:cNvPr id="2" name="Téglalap 1"/>
          <p:cNvSpPr/>
          <p:nvPr/>
        </p:nvSpPr>
        <p:spPr>
          <a:xfrm>
            <a:off x="0" y="4988459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intézményi gyakorlathoz illeszkedő iskolai megfigyelések, egyszerű vizsgálatok két féléves tantárgy keretében </a:t>
            </a:r>
          </a:p>
        </p:txBody>
      </p:sp>
      <p:sp>
        <p:nvSpPr>
          <p:cNvPr id="3" name="Téglalap 2"/>
          <p:cNvSpPr/>
          <p:nvPr/>
        </p:nvSpPr>
        <p:spPr>
          <a:xfrm>
            <a:off x="5765461" y="3972796"/>
            <a:ext cx="66107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488" algn="just"/>
            <a:r>
              <a:rPr lang="hu-HU" sz="6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</a:p>
        </p:txBody>
      </p:sp>
    </p:spTree>
    <p:extLst>
      <p:ext uri="{BB962C8B-B14F-4D97-AF65-F5344CB8AC3E}">
        <p14:creationId xmlns:p14="http://schemas.microsoft.com/office/powerpoint/2010/main" val="3778047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18107" y="1632067"/>
            <a:ext cx="11905308" cy="1681502"/>
          </a:xfrm>
        </p:spPr>
        <p:txBody>
          <a:bodyPr>
            <a:noAutofit/>
          </a:bodyPr>
          <a:lstStyle/>
          <a:p>
            <a:pPr marL="271463" indent="-180975" algn="just">
              <a:buFont typeface="Arial" panose="020B0604020202020204" pitchFamily="34" charset="0"/>
              <a:buChar char="•"/>
            </a:pPr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Az adott intézmény helye és szerepe a köznevelés vagy szakképzés rendszerében (a hospitálási gyakorlat helyszínétől függően). Az intézmény alapelve, cél- és feladatrendszere, illetve ezek megjelenése az intézményi dokumentumokban.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582153"/>
            <a:ext cx="12192000" cy="896005"/>
          </a:xfrm>
        </p:spPr>
        <p:txBody>
          <a:bodyPr/>
          <a:lstStyle/>
          <a:p>
            <a:pPr indent="90488" algn="ctr"/>
            <a:r>
              <a:rPr lang="hu-HU" sz="3800" b="1" cap="all" dirty="0">
                <a:latin typeface="Arial" panose="020B0604020202020204" pitchFamily="34" charset="0"/>
                <a:cs typeface="Arial" panose="020B0604020202020204" pitchFamily="34" charset="0"/>
              </a:rPr>
              <a:t>Az első félév célja, tárgya, jellege</a:t>
            </a:r>
          </a:p>
        </p:txBody>
      </p:sp>
      <p:sp>
        <p:nvSpPr>
          <p:cNvPr id="6" name="Téglalap 5"/>
          <p:cNvSpPr/>
          <p:nvPr/>
        </p:nvSpPr>
        <p:spPr>
          <a:xfrm>
            <a:off x="0" y="3467478"/>
            <a:ext cx="12192000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80975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tantárgy kreditértéke és óraszáma: 2 / 26</a:t>
            </a:r>
          </a:p>
          <a:p>
            <a:pPr marL="271463" indent="-180975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tantárgy jellege: gyakorlatorientált</a:t>
            </a:r>
          </a:p>
          <a:p>
            <a:pPr marL="271463" indent="-180975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félévzárás módja: gyakorlati jegy</a:t>
            </a:r>
          </a:p>
          <a:p>
            <a:pPr marL="271463" indent="-180975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Vizsgatípus: írásbeli</a:t>
            </a:r>
          </a:p>
        </p:txBody>
      </p:sp>
    </p:spTree>
    <p:extLst>
      <p:ext uri="{BB962C8B-B14F-4D97-AF65-F5344CB8AC3E}">
        <p14:creationId xmlns:p14="http://schemas.microsoft.com/office/powerpoint/2010/main" val="12466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-18107" y="582734"/>
            <a:ext cx="12192000" cy="896005"/>
          </a:xfrm>
        </p:spPr>
        <p:txBody>
          <a:bodyPr/>
          <a:lstStyle/>
          <a:p>
            <a:pPr indent="90488" algn="ctr"/>
            <a:r>
              <a:rPr lang="hu-HU" sz="3800" b="1" cap="all" dirty="0">
                <a:latin typeface="Arial" panose="020B0604020202020204" pitchFamily="34" charset="0"/>
                <a:cs typeface="Arial" panose="020B0604020202020204" pitchFamily="34" charset="0"/>
              </a:rPr>
              <a:t>A Hallgatói beosztás időrendje és menete</a:t>
            </a:r>
          </a:p>
        </p:txBody>
      </p:sp>
      <p:sp>
        <p:nvSpPr>
          <p:cNvPr id="6" name="Téglalap 5"/>
          <p:cNvSpPr/>
          <p:nvPr/>
        </p:nvSpPr>
        <p:spPr>
          <a:xfrm>
            <a:off x="0" y="1478739"/>
            <a:ext cx="12210107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80975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Egyetemen tartott órák: 4., 12. és 13. tanítási hét</a:t>
            </a:r>
          </a:p>
          <a:p>
            <a:pPr marL="271463" indent="-180975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gyakorlatok egyetemi tanítási hetei: 5., 7., 9. és 11. hét</a:t>
            </a:r>
          </a:p>
          <a:p>
            <a:pPr marL="271463" indent="-180975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kijelölt iskolában 20 órát kell eltölteni (hétfői és keddi napokon délelőtt), amelyre az Egyetem órarendje szerint nyolc alkalom áll rendelkezésre </a:t>
            </a:r>
          </a:p>
          <a:p>
            <a:pPr marL="271463" indent="-180975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időbeosztás tetszőleges – a hallgatókkal előzetesen egyeztetve, más alkalmakra is be lehet őket hívni.</a:t>
            </a:r>
          </a:p>
        </p:txBody>
      </p:sp>
      <p:sp>
        <p:nvSpPr>
          <p:cNvPr id="2" name="Téglalap 1"/>
          <p:cNvSpPr/>
          <p:nvPr/>
        </p:nvSpPr>
        <p:spPr>
          <a:xfrm>
            <a:off x="0" y="4017896"/>
            <a:ext cx="12192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szervezésben segítő kolléganők és elérhetőségeik:</a:t>
            </a:r>
          </a:p>
          <a:p>
            <a:pPr marL="442913" indent="-171450" algn="just">
              <a:spcAft>
                <a:spcPts val="600"/>
              </a:spcAft>
              <a:buFontTx/>
              <a:buChar char="-"/>
            </a:pPr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Csik Ildikó: </a:t>
            </a:r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csik.ildiko@tf.hu</a:t>
            </a:r>
            <a:endParaRPr lang="hu-HU" sz="2400" b="1" dirty="0">
              <a:solidFill>
                <a:srgbClr val="1641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indent="-171450" algn="just">
              <a:spcAft>
                <a:spcPts val="600"/>
              </a:spcAft>
              <a:buFontTx/>
              <a:buChar char="-"/>
            </a:pPr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Ábrahám-Bura Annamária: </a:t>
            </a:r>
            <a:r>
              <a:rPr lang="hu-HU" sz="2400" b="1" u="sng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bura.annamaria@gmail.com</a:t>
            </a:r>
          </a:p>
        </p:txBody>
      </p:sp>
    </p:spTree>
    <p:extLst>
      <p:ext uri="{BB962C8B-B14F-4D97-AF65-F5344CB8AC3E}">
        <p14:creationId xmlns:p14="http://schemas.microsoft.com/office/powerpoint/2010/main" val="3817907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407696"/>
            <a:ext cx="12192000" cy="896005"/>
          </a:xfrm>
        </p:spPr>
        <p:txBody>
          <a:bodyPr/>
          <a:lstStyle/>
          <a:p>
            <a:pPr indent="90488" algn="ctr"/>
            <a:r>
              <a:rPr lang="hu-HU" sz="4400" b="1" cap="all" dirty="0">
                <a:latin typeface="Arial" panose="020B0604020202020204" pitchFamily="34" charset="0"/>
                <a:cs typeface="Arial" panose="020B0604020202020204" pitchFamily="34" charset="0"/>
              </a:rPr>
              <a:t>jelenléti ív</a:t>
            </a:r>
          </a:p>
        </p:txBody>
      </p:sp>
      <p:sp>
        <p:nvSpPr>
          <p:cNvPr id="6" name="Téglalap 5"/>
          <p:cNvSpPr/>
          <p:nvPr/>
        </p:nvSpPr>
        <p:spPr>
          <a:xfrm>
            <a:off x="1" y="1303701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jelenléti ív vezetése kötelező és a félév végén leadandó</a:t>
            </a:r>
          </a:p>
        </p:txBody>
      </p:sp>
      <p:sp>
        <p:nvSpPr>
          <p:cNvPr id="7" name="Téglalap 6"/>
          <p:cNvSpPr/>
          <p:nvPr/>
        </p:nvSpPr>
        <p:spPr>
          <a:xfrm>
            <a:off x="0" y="1955549"/>
            <a:ext cx="121920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hallgató neve és </a:t>
            </a:r>
            <a:r>
              <a:rPr lang="hu-HU" b="1" dirty="0" err="1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Neptun</a:t>
            </a:r>
            <a:r>
              <a:rPr lang="hu-HU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kódja:</a:t>
            </a:r>
          </a:p>
          <a:p>
            <a:pPr marL="271463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b="1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Pályaszocializációs </a:t>
            </a:r>
            <a:r>
              <a:rPr lang="hu-HU" b="1" dirty="0">
                <a:solidFill>
                  <a:srgbClr val="16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gyakorlat tantárgyi csoportja: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199176" y="2678824"/>
          <a:ext cx="11787612" cy="2357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903">
                  <a:extLst>
                    <a:ext uri="{9D8B030D-6E8A-4147-A177-3AD203B41FA5}">
                      <a16:colId xmlns:a16="http://schemas.microsoft.com/office/drawing/2014/main" val="3905945809"/>
                    </a:ext>
                  </a:extLst>
                </a:gridCol>
                <a:gridCol w="2946903">
                  <a:extLst>
                    <a:ext uri="{9D8B030D-6E8A-4147-A177-3AD203B41FA5}">
                      <a16:colId xmlns:a16="http://schemas.microsoft.com/office/drawing/2014/main" val="1164685363"/>
                    </a:ext>
                  </a:extLst>
                </a:gridCol>
                <a:gridCol w="2946903">
                  <a:extLst>
                    <a:ext uri="{9D8B030D-6E8A-4147-A177-3AD203B41FA5}">
                      <a16:colId xmlns:a16="http://schemas.microsoft.com/office/drawing/2014/main" val="546100830"/>
                    </a:ext>
                  </a:extLst>
                </a:gridCol>
                <a:gridCol w="2946903">
                  <a:extLst>
                    <a:ext uri="{9D8B030D-6E8A-4147-A177-3AD203B41FA5}">
                      <a16:colId xmlns:a16="http://schemas.microsoft.com/office/drawing/2014/main" val="1302451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Iskola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Időpont – év, hónap, nap, óra, perc (mettől-meddig)</a:t>
                      </a:r>
                      <a:endParaRPr lang="hu-H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Mentortanár aláírása</a:t>
                      </a:r>
                      <a:endParaRPr lang="hu-H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Hallgató aláírása</a:t>
                      </a:r>
                      <a:endParaRPr lang="hu-H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5379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480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7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314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2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942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4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0" y="1432890"/>
            <a:ext cx="11923415" cy="4026350"/>
          </a:xfrm>
        </p:spPr>
        <p:txBody>
          <a:bodyPr>
            <a:noAutofit/>
          </a:bodyPr>
          <a:lstStyle/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700" b="1" i="1" dirty="0">
                <a:latin typeface="Arial" panose="020B0604020202020204" pitchFamily="34" charset="0"/>
                <a:cs typeface="Arial" panose="020B0604020202020204" pitchFamily="34" charset="0"/>
              </a:rPr>
              <a:t>Az aláírás feltételei: </a:t>
            </a: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20 óra jelenlét a kijelölt iskolában + 6 óra jelenlét az egyetemi órákon + 4 dolgozat és a jelenléti ív határidőre történő leadása + 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ppt előadás készítése, leadása és bemutatása.</a:t>
            </a: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A négy iskolai feladat (lásd később) teljesítése után </a:t>
            </a:r>
            <a:r>
              <a:rPr lang="hu-HU" sz="2700" b="1" i="1" dirty="0">
                <a:latin typeface="Arial" panose="020B0604020202020204" pitchFamily="34" charset="0"/>
                <a:cs typeface="Arial" panose="020B0604020202020204" pitchFamily="34" charset="0"/>
              </a:rPr>
              <a:t>egy-egy dolgozat</a:t>
            </a: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ot kell írni, amelynek </a:t>
            </a:r>
            <a:r>
              <a:rPr lang="hu-HU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formai követelményei a következők: </a:t>
            </a: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esszé jellegű reflexió, minimum 3 oldal terjedelem, Times New Roman betűtípus, 12-es betűméret, sorkizárt igazítás.</a:t>
            </a:r>
          </a:p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Összesen min. 12 oldal/félév beadandó dolgozat, ahol </a:t>
            </a:r>
            <a:r>
              <a:rPr lang="hu-HU" sz="2700" b="1" i="1" dirty="0">
                <a:latin typeface="Arial" panose="020B0604020202020204" pitchFamily="34" charset="0"/>
                <a:cs typeface="Arial" panose="020B0604020202020204" pitchFamily="34" charset="0"/>
              </a:rPr>
              <a:t>a témák egymásutánisága kötelező</a:t>
            </a:r>
            <a:r>
              <a:rPr lang="hu-HU" sz="27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271463" indent="-180975" algn="just">
              <a:buFont typeface="Arial" panose="020B0604020202020204" pitchFamily="34" charset="0"/>
              <a:buChar char="•"/>
            </a:pPr>
            <a:endParaRPr lang="hu-H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536885"/>
            <a:ext cx="12192000" cy="896005"/>
          </a:xfrm>
        </p:spPr>
        <p:txBody>
          <a:bodyPr/>
          <a:lstStyle/>
          <a:p>
            <a:pPr indent="90488" algn="ctr"/>
            <a:r>
              <a:rPr lang="hu-HU" b="1" cap="all" dirty="0">
                <a:latin typeface="Arial" panose="020B0604020202020204" pitchFamily="34" charset="0"/>
                <a:cs typeface="Arial" panose="020B0604020202020204" pitchFamily="34" charset="0"/>
              </a:rPr>
              <a:t>A félév </a:t>
            </a:r>
            <a:r>
              <a:rPr lang="hu-HU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elfogadásÁNAK</a:t>
            </a:r>
            <a:r>
              <a:rPr lang="hu-HU" b="1" cap="all" dirty="0">
                <a:latin typeface="Arial" panose="020B0604020202020204" pitchFamily="34" charset="0"/>
                <a:cs typeface="Arial" panose="020B0604020202020204" pitchFamily="34" charset="0"/>
              </a:rPr>
              <a:t> követelményei I.</a:t>
            </a:r>
          </a:p>
        </p:txBody>
      </p:sp>
    </p:spTree>
    <p:extLst>
      <p:ext uri="{BB962C8B-B14F-4D97-AF65-F5344CB8AC3E}">
        <p14:creationId xmlns:p14="http://schemas.microsoft.com/office/powerpoint/2010/main" val="425043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0" y="1523425"/>
            <a:ext cx="11923415" cy="4026350"/>
          </a:xfrm>
        </p:spPr>
        <p:txBody>
          <a:bodyPr>
            <a:noAutofit/>
          </a:bodyPr>
          <a:lstStyle/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Az esszé tartalma</a:t>
            </a:r>
            <a:r>
              <a:rPr lang="hu-HU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 mi a tanulság; a pedagógiai jövőképét befolyásoló esemény; érdekes volt, mert…; ráeszméltem arra, hogy…; nem is gondoltam volna, hogy…; mi tetszett és mi nem; amiben megerősítette a gyakorlat…; miben változott meg a véleménye a pedagógus pályáról, valamint a köznevelési/szakképző intézményekről stb. (</a:t>
            </a:r>
            <a:r>
              <a:rPr lang="hu-H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lásd még 14-15. diát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Elvárás a külső, iskolai helyszínen</a:t>
            </a: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: pedagógushoz méltó, kulturált megjelenés és viselkedés!</a:t>
            </a:r>
          </a:p>
          <a:p>
            <a:pPr marL="90488" algn="just"/>
            <a:endParaRPr lang="hu-H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627420"/>
            <a:ext cx="12192000" cy="896005"/>
          </a:xfrm>
        </p:spPr>
        <p:txBody>
          <a:bodyPr/>
          <a:lstStyle/>
          <a:p>
            <a:pPr indent="90488" algn="ctr"/>
            <a:r>
              <a:rPr lang="hu-HU" b="1" cap="all" dirty="0">
                <a:latin typeface="Arial" panose="020B0604020202020204" pitchFamily="34" charset="0"/>
                <a:cs typeface="Arial" panose="020B0604020202020204" pitchFamily="34" charset="0"/>
              </a:rPr>
              <a:t>A félévelfogadás követelményei II.</a:t>
            </a:r>
          </a:p>
        </p:txBody>
      </p:sp>
    </p:spTree>
    <p:extLst>
      <p:ext uri="{BB962C8B-B14F-4D97-AF65-F5344CB8AC3E}">
        <p14:creationId xmlns:p14="http://schemas.microsoft.com/office/powerpoint/2010/main" val="3569188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sz="quarter" idx="10"/>
          </p:nvPr>
        </p:nvSpPr>
        <p:spPr>
          <a:xfrm>
            <a:off x="0" y="1324249"/>
            <a:ext cx="11923415" cy="4026350"/>
          </a:xfrm>
        </p:spPr>
        <p:txBody>
          <a:bodyPr>
            <a:noAutofit/>
          </a:bodyPr>
          <a:lstStyle/>
          <a:p>
            <a:pPr marL="271463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 hallgató megismeri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az intézmény köznevelési- vagy szakképzési rendszerben elfoglalt helyét, meghatározott cél- és feladatrendszerét. Az általános célok mellett bepillantást nyer az adott intézmény sajátosságaiba, nevelési filozófiájába, megismeri gyermekképét, hagyományait, szokásrendszerét, a mesterséges és természetes szimbólumait (ünnepélyek rendje, honlap, emblémák stb.).</a:t>
            </a:r>
          </a:p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 feladat teljesítésének ideje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: 5. hét</a:t>
            </a:r>
          </a:p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 dolgozat (esszé) leadás határideje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: 6. hét péntekig </a:t>
            </a:r>
          </a:p>
          <a:p>
            <a:pPr marL="271463" lvl="0" indent="-1809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 leadás módja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: E-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felületre feltöltve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428244"/>
            <a:ext cx="12192000" cy="896005"/>
          </a:xfrm>
        </p:spPr>
        <p:txBody>
          <a:bodyPr/>
          <a:lstStyle/>
          <a:p>
            <a:pPr indent="90488" algn="ctr"/>
            <a:r>
              <a:rPr lang="hu-HU" b="1" cap="all" dirty="0">
                <a:latin typeface="Arial" panose="020B0604020202020204" pitchFamily="34" charset="0"/>
                <a:cs typeface="Arial" panose="020B0604020202020204" pitchFamily="34" charset="0"/>
              </a:rPr>
              <a:t>Iskolai feladat ‒ gyakorlat I.</a:t>
            </a:r>
          </a:p>
        </p:txBody>
      </p:sp>
    </p:spTree>
    <p:extLst>
      <p:ext uri="{BB962C8B-B14F-4D97-AF65-F5344CB8AC3E}">
        <p14:creationId xmlns:p14="http://schemas.microsoft.com/office/powerpoint/2010/main" val="4076043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1402</Words>
  <Application>Microsoft Office PowerPoint</Application>
  <PresentationFormat>Szélesvásznú</PresentationFormat>
  <Paragraphs>107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Kanit</vt:lpstr>
      <vt:lpstr>Office-téma</vt:lpstr>
      <vt:lpstr>PÁLYAszocializációs gyakorlat I.</vt:lpstr>
      <vt:lpstr>PowerPoint-bemutató</vt:lpstr>
      <vt:lpstr>A tantárgy oktatásának általános célja</vt:lpstr>
      <vt:lpstr>Az első félév célja, tárgya, jellege</vt:lpstr>
      <vt:lpstr>A Hallgatói beosztás időrendje és menete</vt:lpstr>
      <vt:lpstr>jelenléti ív</vt:lpstr>
      <vt:lpstr>A félév elfogadásÁNAK követelményei I.</vt:lpstr>
      <vt:lpstr>A félévelfogadás követelményei II.</vt:lpstr>
      <vt:lpstr>Iskolai feladat ‒ gyakorlat I.</vt:lpstr>
      <vt:lpstr>Iskolai feladat ‒ gyakorlat II.</vt:lpstr>
      <vt:lpstr>Iskolai feladat ‒ gyakorlat III.</vt:lpstr>
      <vt:lpstr>Az interjú témakörei</vt:lpstr>
      <vt:lpstr>Iskolai feladat ‒ gyakorlat IV.</vt:lpstr>
      <vt:lpstr>Feladatok A 12. és 13. tanítási hétre</vt:lpstr>
      <vt:lpstr>A PPT tartalmi elemei</vt:lpstr>
      <vt:lpstr>ÉRTÉKELÉS</vt:lpstr>
      <vt:lpstr>Irodalom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Dr. Borosán Lívia</dc:creator>
  <cp:lastModifiedBy>Csík Ildikó</cp:lastModifiedBy>
  <cp:revision>28</cp:revision>
  <dcterms:created xsi:type="dcterms:W3CDTF">2024-02-28T06:58:13Z</dcterms:created>
  <dcterms:modified xsi:type="dcterms:W3CDTF">2024-03-05T08:55:59Z</dcterms:modified>
</cp:coreProperties>
</file>