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4" r:id="rId3"/>
    <p:sldId id="297" r:id="rId4"/>
    <p:sldId id="283" r:id="rId5"/>
    <p:sldId id="294" r:id="rId6"/>
    <p:sldId id="265" r:id="rId7"/>
    <p:sldId id="267" r:id="rId8"/>
    <p:sldId id="269" r:id="rId9"/>
    <p:sldId id="271" r:id="rId10"/>
    <p:sldId id="273" r:id="rId11"/>
    <p:sldId id="295" r:id="rId12"/>
    <p:sldId id="305" r:id="rId13"/>
    <p:sldId id="280" r:id="rId14"/>
    <p:sldId id="286" r:id="rId15"/>
    <p:sldId id="285" r:id="rId16"/>
    <p:sldId id="281" r:id="rId17"/>
  </p:sldIdLst>
  <p:sldSz cx="12192000" cy="6858000"/>
  <p:notesSz cx="6858000" cy="9144000"/>
  <p:embeddedFontLst>
    <p:embeddedFont>
      <p:font typeface="Kanit" pitchFamily="2" charset="-34"/>
      <p:regular r:id="rId18"/>
      <p:bold r:id="rId19"/>
      <p:italic r:id="rId20"/>
      <p:boldItalic r:id="rId21"/>
    </p:embeddedFont>
    <p:embeddedFont>
      <p:font typeface="Kanit Light" pitchFamily="2" charset="-34"/>
      <p:regular r:id="rId22"/>
      <p:italic r:id="rId23"/>
    </p:embeddedFont>
    <p:embeddedFont>
      <p:font typeface="Kanit SemiBold" pitchFamily="2" charset="-34"/>
      <p:bold r:id="rId24"/>
      <p:boldItalic r:id="rId25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alcím (söté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>
          <a:xfrm>
            <a:off x="690563" y="3006395"/>
            <a:ext cx="6079888" cy="3180395"/>
          </a:xfr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Kanit" pitchFamily="2" charset="-34"/>
                <a:cs typeface="Kanit" pitchFamily="2" charset="-34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Mintaszöveg szerkesztése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90564" y="1668379"/>
            <a:ext cx="6079888" cy="1074821"/>
          </a:xfrm>
        </p:spPr>
        <p:txBody>
          <a:bodyPr lIns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21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2 álló képpel (világo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4"/>
          <p:cNvSpPr>
            <a:spLocks noGrp="1"/>
          </p:cNvSpPr>
          <p:nvPr>
            <p:ph type="body" sz="quarter" idx="10"/>
          </p:nvPr>
        </p:nvSpPr>
        <p:spPr>
          <a:xfrm>
            <a:off x="554371" y="1157593"/>
            <a:ext cx="5651871" cy="4202348"/>
          </a:xfr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164194"/>
                </a:solidFill>
                <a:latin typeface="Kanit" pitchFamily="2" charset="-34"/>
                <a:cs typeface="Kanit" pitchFamily="2" charset="-34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Mintaszöveg szerkesztése</a:t>
            </a:r>
          </a:p>
        </p:txBody>
      </p:sp>
      <p:sp>
        <p:nvSpPr>
          <p:cNvPr id="9" name="Kép helye 8"/>
          <p:cNvSpPr>
            <a:spLocks noGrp="1"/>
          </p:cNvSpPr>
          <p:nvPr>
            <p:ph type="pic" sz="quarter" idx="11"/>
          </p:nvPr>
        </p:nvSpPr>
        <p:spPr>
          <a:xfrm>
            <a:off x="6556443" y="1157593"/>
            <a:ext cx="2411094" cy="4202348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4" name="Kép helye 8"/>
          <p:cNvSpPr>
            <a:spLocks noGrp="1"/>
          </p:cNvSpPr>
          <p:nvPr>
            <p:ph type="pic" sz="quarter" idx="12"/>
          </p:nvPr>
        </p:nvSpPr>
        <p:spPr>
          <a:xfrm>
            <a:off x="9312443" y="1157593"/>
            <a:ext cx="2406316" cy="4202348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54371" y="365126"/>
            <a:ext cx="11164387" cy="533232"/>
          </a:xfrm>
        </p:spPr>
        <p:txBody>
          <a:bodyPr lIns="0">
            <a:noAutofit/>
          </a:bodyPr>
          <a:lstStyle>
            <a:lvl1pPr>
              <a:defRPr sz="4000">
                <a:solidFill>
                  <a:srgbClr val="164194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652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4 képpel (söté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4"/>
          <p:cNvSpPr>
            <a:spLocks noGrp="1"/>
          </p:cNvSpPr>
          <p:nvPr>
            <p:ph type="body" sz="quarter" idx="10"/>
          </p:nvPr>
        </p:nvSpPr>
        <p:spPr>
          <a:xfrm>
            <a:off x="554372" y="1058779"/>
            <a:ext cx="5029306" cy="4554079"/>
          </a:xfr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chemeClr val="bg1"/>
                </a:solidFill>
                <a:latin typeface="Kanit" pitchFamily="2" charset="-34"/>
                <a:cs typeface="Kanit" pitchFamily="2" charset="-34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Mintaszöveg szerkesztése</a:t>
            </a:r>
          </a:p>
        </p:txBody>
      </p:sp>
      <p:sp>
        <p:nvSpPr>
          <p:cNvPr id="9" name="Kép helye 8"/>
          <p:cNvSpPr>
            <a:spLocks noGrp="1"/>
          </p:cNvSpPr>
          <p:nvPr>
            <p:ph type="pic" sz="quarter" idx="11"/>
          </p:nvPr>
        </p:nvSpPr>
        <p:spPr>
          <a:xfrm>
            <a:off x="6108971" y="1058778"/>
            <a:ext cx="1702340" cy="2382253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6" name="Kép helye 8"/>
          <p:cNvSpPr>
            <a:spLocks noGrp="1"/>
          </p:cNvSpPr>
          <p:nvPr>
            <p:ph type="pic" sz="quarter" idx="12"/>
          </p:nvPr>
        </p:nvSpPr>
        <p:spPr>
          <a:xfrm>
            <a:off x="7986408" y="1058778"/>
            <a:ext cx="3618689" cy="2382253"/>
          </a:xfr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8" name="Kép helye 8"/>
          <p:cNvSpPr>
            <a:spLocks noGrp="1"/>
          </p:cNvSpPr>
          <p:nvPr>
            <p:ph type="pic" sz="quarter" idx="13"/>
          </p:nvPr>
        </p:nvSpPr>
        <p:spPr>
          <a:xfrm>
            <a:off x="6108971" y="3626880"/>
            <a:ext cx="3618689" cy="1985978"/>
          </a:xfr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10" name="Kép helye 8"/>
          <p:cNvSpPr>
            <a:spLocks noGrp="1"/>
          </p:cNvSpPr>
          <p:nvPr>
            <p:ph type="pic" sz="quarter" idx="14"/>
          </p:nvPr>
        </p:nvSpPr>
        <p:spPr>
          <a:xfrm>
            <a:off x="9902757" y="3626880"/>
            <a:ext cx="1702340" cy="1985978"/>
          </a:xfr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554372" y="365126"/>
            <a:ext cx="11050726" cy="533232"/>
          </a:xfrm>
        </p:spPr>
        <p:txBody>
          <a:bodyPr lIns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7898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4 képpel (világo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4"/>
          <p:cNvSpPr>
            <a:spLocks noGrp="1"/>
          </p:cNvSpPr>
          <p:nvPr>
            <p:ph type="body" sz="quarter" idx="10"/>
          </p:nvPr>
        </p:nvSpPr>
        <p:spPr>
          <a:xfrm>
            <a:off x="554372" y="1050587"/>
            <a:ext cx="5029306" cy="4562271"/>
          </a:xfr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164194"/>
                </a:solidFill>
                <a:latin typeface="Kanit" pitchFamily="2" charset="-34"/>
                <a:cs typeface="Kanit" pitchFamily="2" charset="-34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Mintaszöveg szerkesztése</a:t>
            </a:r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554371" y="365126"/>
            <a:ext cx="11164387" cy="533232"/>
          </a:xfrm>
        </p:spPr>
        <p:txBody>
          <a:bodyPr lIns="0">
            <a:noAutofit/>
          </a:bodyPr>
          <a:lstStyle>
            <a:lvl1pPr>
              <a:defRPr sz="4000">
                <a:solidFill>
                  <a:srgbClr val="164194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Kép helye 8"/>
          <p:cNvSpPr>
            <a:spLocks noGrp="1"/>
          </p:cNvSpPr>
          <p:nvPr>
            <p:ph type="pic" sz="quarter" idx="11"/>
          </p:nvPr>
        </p:nvSpPr>
        <p:spPr>
          <a:xfrm>
            <a:off x="6108971" y="1058778"/>
            <a:ext cx="1702340" cy="2382253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3" name="Kép helye 8"/>
          <p:cNvSpPr>
            <a:spLocks noGrp="1"/>
          </p:cNvSpPr>
          <p:nvPr>
            <p:ph type="pic" sz="quarter" idx="12"/>
          </p:nvPr>
        </p:nvSpPr>
        <p:spPr>
          <a:xfrm>
            <a:off x="7986408" y="1058778"/>
            <a:ext cx="3618689" cy="2382253"/>
          </a:xfr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14" name="Kép helye 8"/>
          <p:cNvSpPr>
            <a:spLocks noGrp="1"/>
          </p:cNvSpPr>
          <p:nvPr>
            <p:ph type="pic" sz="quarter" idx="13"/>
          </p:nvPr>
        </p:nvSpPr>
        <p:spPr>
          <a:xfrm>
            <a:off x="6108971" y="3626880"/>
            <a:ext cx="3618689" cy="1985978"/>
          </a:xfr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15" name="Kép helye 8"/>
          <p:cNvSpPr>
            <a:spLocks noGrp="1"/>
          </p:cNvSpPr>
          <p:nvPr>
            <p:ph type="pic" sz="quarter" idx="14"/>
          </p:nvPr>
        </p:nvSpPr>
        <p:spPr>
          <a:xfrm>
            <a:off x="9902757" y="3626880"/>
            <a:ext cx="1702340" cy="1985978"/>
          </a:xfr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376813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kép nélkül (söté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4"/>
          <p:cNvSpPr>
            <a:spLocks noGrp="1"/>
          </p:cNvSpPr>
          <p:nvPr>
            <p:ph type="body" sz="quarter" idx="10"/>
          </p:nvPr>
        </p:nvSpPr>
        <p:spPr>
          <a:xfrm>
            <a:off x="554371" y="1099227"/>
            <a:ext cx="11050725" cy="4513632"/>
          </a:xfr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chemeClr val="bg1"/>
                </a:solidFill>
                <a:latin typeface="Kanit" pitchFamily="2" charset="-34"/>
                <a:cs typeface="Kanit" pitchFamily="2" charset="-34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Mintaszöveg szerkesztése</a:t>
            </a:r>
          </a:p>
        </p:txBody>
      </p:sp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554371" y="365126"/>
            <a:ext cx="11050725" cy="533232"/>
          </a:xfrm>
        </p:spPr>
        <p:txBody>
          <a:bodyPr lIns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155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kép nélkül (világo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4"/>
          <p:cNvSpPr>
            <a:spLocks noGrp="1"/>
          </p:cNvSpPr>
          <p:nvPr>
            <p:ph type="body" sz="quarter" idx="10"/>
          </p:nvPr>
        </p:nvSpPr>
        <p:spPr>
          <a:xfrm>
            <a:off x="554371" y="1040860"/>
            <a:ext cx="11050725" cy="4250988"/>
          </a:xfr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164194"/>
                </a:solidFill>
                <a:latin typeface="Kanit" pitchFamily="2" charset="-34"/>
                <a:cs typeface="Kanit" pitchFamily="2" charset="-34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Mintaszöveg szerkesztése</a:t>
            </a:r>
          </a:p>
        </p:txBody>
      </p:sp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554371" y="365126"/>
            <a:ext cx="11050725" cy="533232"/>
          </a:xfrm>
        </p:spPr>
        <p:txBody>
          <a:bodyPr lIns="0">
            <a:noAutofit/>
          </a:bodyPr>
          <a:lstStyle>
            <a:lvl1pPr>
              <a:defRPr sz="4000">
                <a:solidFill>
                  <a:srgbClr val="164194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781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alcím (világo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>
          <a:xfrm>
            <a:off x="690563" y="3006395"/>
            <a:ext cx="6079888" cy="3180395"/>
          </a:xfr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64194"/>
                </a:solidFill>
                <a:latin typeface="Kanit" pitchFamily="2" charset="-34"/>
                <a:cs typeface="Kanit" pitchFamily="2" charset="-34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Mintaszöveg szerkesztése</a:t>
            </a:r>
          </a:p>
        </p:txBody>
      </p:sp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690564" y="1668379"/>
            <a:ext cx="6079888" cy="1074821"/>
          </a:xfrm>
        </p:spPr>
        <p:txBody>
          <a:bodyPr lIns="0">
            <a:noAutofit/>
          </a:bodyPr>
          <a:lstStyle>
            <a:lvl1pPr>
              <a:defRPr sz="4000">
                <a:solidFill>
                  <a:srgbClr val="164194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683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 1 fekvő képpel (söté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4"/>
          <p:cNvSpPr>
            <a:spLocks noGrp="1"/>
          </p:cNvSpPr>
          <p:nvPr>
            <p:ph type="body" sz="quarter" idx="10"/>
          </p:nvPr>
        </p:nvSpPr>
        <p:spPr>
          <a:xfrm>
            <a:off x="554371" y="1128409"/>
            <a:ext cx="5854450" cy="4523361"/>
          </a:xfr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chemeClr val="bg1"/>
                </a:solidFill>
                <a:latin typeface="Kanit" pitchFamily="2" charset="-34"/>
                <a:cs typeface="Kanit" pitchFamily="2" charset="-34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Mintaszöveg szerkesztése</a:t>
            </a:r>
          </a:p>
        </p:txBody>
      </p:sp>
      <p:sp>
        <p:nvSpPr>
          <p:cNvPr id="9" name="Kép helye 8"/>
          <p:cNvSpPr>
            <a:spLocks noGrp="1"/>
          </p:cNvSpPr>
          <p:nvPr>
            <p:ph type="pic" sz="quarter" idx="11"/>
          </p:nvPr>
        </p:nvSpPr>
        <p:spPr>
          <a:xfrm>
            <a:off x="6877050" y="1128408"/>
            <a:ext cx="4841708" cy="4523361"/>
          </a:xfr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54371" y="365126"/>
            <a:ext cx="11164387" cy="533232"/>
          </a:xfrm>
        </p:spPr>
        <p:txBody>
          <a:bodyPr lIns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09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1 fekvő képpel (világo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4"/>
          <p:cNvSpPr>
            <a:spLocks noGrp="1"/>
          </p:cNvSpPr>
          <p:nvPr>
            <p:ph type="body" sz="quarter" idx="10"/>
          </p:nvPr>
        </p:nvSpPr>
        <p:spPr>
          <a:xfrm>
            <a:off x="554371" y="1128410"/>
            <a:ext cx="5886534" cy="4202348"/>
          </a:xfr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164194"/>
                </a:solidFill>
                <a:latin typeface="Kanit" pitchFamily="2" charset="-34"/>
                <a:cs typeface="Kanit" pitchFamily="2" charset="-34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Mintaszöveg szerkesztése</a:t>
            </a:r>
          </a:p>
        </p:txBody>
      </p:sp>
      <p:sp>
        <p:nvSpPr>
          <p:cNvPr id="9" name="Kép helye 8"/>
          <p:cNvSpPr>
            <a:spLocks noGrp="1"/>
          </p:cNvSpPr>
          <p:nvPr>
            <p:ph type="pic" sz="quarter" idx="11"/>
          </p:nvPr>
        </p:nvSpPr>
        <p:spPr>
          <a:xfrm>
            <a:off x="6877050" y="1128410"/>
            <a:ext cx="4841708" cy="4202347"/>
          </a:xfr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554371" y="365126"/>
            <a:ext cx="11164387" cy="533232"/>
          </a:xfrm>
        </p:spPr>
        <p:txBody>
          <a:bodyPr lIns="0">
            <a:noAutofit/>
          </a:bodyPr>
          <a:lstStyle>
            <a:lvl1pPr>
              <a:defRPr sz="4000">
                <a:solidFill>
                  <a:srgbClr val="164194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624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1 álló képpel (söté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4"/>
          <p:cNvSpPr>
            <a:spLocks noGrp="1"/>
          </p:cNvSpPr>
          <p:nvPr>
            <p:ph type="body" sz="quarter" idx="10"/>
          </p:nvPr>
        </p:nvSpPr>
        <p:spPr>
          <a:xfrm>
            <a:off x="554371" y="1155031"/>
            <a:ext cx="6672597" cy="4523874"/>
          </a:xfr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chemeClr val="bg1"/>
                </a:solidFill>
                <a:latin typeface="Kanit" pitchFamily="2" charset="-34"/>
                <a:cs typeface="Kanit" pitchFamily="2" charset="-34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Mintaszöveg szerkesztése</a:t>
            </a:r>
          </a:p>
        </p:txBody>
      </p:sp>
      <p:sp>
        <p:nvSpPr>
          <p:cNvPr id="9" name="Kép helye 8"/>
          <p:cNvSpPr>
            <a:spLocks noGrp="1"/>
          </p:cNvSpPr>
          <p:nvPr>
            <p:ph type="pic" sz="quarter" idx="11"/>
          </p:nvPr>
        </p:nvSpPr>
        <p:spPr>
          <a:xfrm>
            <a:off x="7772400" y="1155030"/>
            <a:ext cx="3946358" cy="4523875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54371" y="365126"/>
            <a:ext cx="11164387" cy="533232"/>
          </a:xfrm>
        </p:spPr>
        <p:txBody>
          <a:bodyPr lIns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426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1 álló képpel (világo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4"/>
          <p:cNvSpPr>
            <a:spLocks noGrp="1"/>
          </p:cNvSpPr>
          <p:nvPr>
            <p:ph type="body" sz="quarter" idx="10"/>
          </p:nvPr>
        </p:nvSpPr>
        <p:spPr>
          <a:xfrm>
            <a:off x="554371" y="1118681"/>
            <a:ext cx="6640513" cy="4280170"/>
          </a:xfr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164194"/>
                </a:solidFill>
                <a:latin typeface="Kanit" pitchFamily="2" charset="-34"/>
                <a:cs typeface="Kanit" pitchFamily="2" charset="-34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Mintaszöveg szerkesztése</a:t>
            </a:r>
          </a:p>
        </p:txBody>
      </p:sp>
      <p:sp>
        <p:nvSpPr>
          <p:cNvPr id="9" name="Kép helye 8"/>
          <p:cNvSpPr>
            <a:spLocks noGrp="1"/>
          </p:cNvSpPr>
          <p:nvPr>
            <p:ph type="pic" sz="quarter" idx="11"/>
          </p:nvPr>
        </p:nvSpPr>
        <p:spPr>
          <a:xfrm>
            <a:off x="7772400" y="1118681"/>
            <a:ext cx="3946358" cy="4280170"/>
          </a:xfr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554371" y="365126"/>
            <a:ext cx="11164387" cy="533232"/>
          </a:xfrm>
        </p:spPr>
        <p:txBody>
          <a:bodyPr lIns="0">
            <a:noAutofit/>
          </a:bodyPr>
          <a:lstStyle>
            <a:lvl1pPr>
              <a:defRPr sz="4000">
                <a:solidFill>
                  <a:srgbClr val="164194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044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2 fekvő képpel (söté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4"/>
          <p:cNvSpPr>
            <a:spLocks noGrp="1"/>
          </p:cNvSpPr>
          <p:nvPr>
            <p:ph type="body" sz="quarter" idx="10"/>
          </p:nvPr>
        </p:nvSpPr>
        <p:spPr>
          <a:xfrm>
            <a:off x="554371" y="1106905"/>
            <a:ext cx="6439816" cy="4515681"/>
          </a:xfr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chemeClr val="bg1"/>
                </a:solidFill>
                <a:latin typeface="Kanit" pitchFamily="2" charset="-34"/>
                <a:cs typeface="Kanit" pitchFamily="2" charset="-34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Mintaszöveg szerkesztése</a:t>
            </a:r>
          </a:p>
        </p:txBody>
      </p:sp>
      <p:sp>
        <p:nvSpPr>
          <p:cNvPr id="9" name="Kép helye 8"/>
          <p:cNvSpPr>
            <a:spLocks noGrp="1"/>
          </p:cNvSpPr>
          <p:nvPr>
            <p:ph type="pic" sz="quarter" idx="11"/>
          </p:nvPr>
        </p:nvSpPr>
        <p:spPr>
          <a:xfrm>
            <a:off x="7519481" y="1106905"/>
            <a:ext cx="3657600" cy="2045369"/>
          </a:xfr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54372" y="365126"/>
            <a:ext cx="10622710" cy="533232"/>
          </a:xfrm>
        </p:spPr>
        <p:txBody>
          <a:bodyPr lIns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Kép helye 8"/>
          <p:cNvSpPr>
            <a:spLocks noGrp="1"/>
          </p:cNvSpPr>
          <p:nvPr>
            <p:ph type="pic" sz="quarter" idx="12"/>
          </p:nvPr>
        </p:nvSpPr>
        <p:spPr>
          <a:xfrm>
            <a:off x="7519481" y="3577217"/>
            <a:ext cx="3657600" cy="2045369"/>
          </a:xfr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116314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2 fekvő képpel (világo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4"/>
          <p:cNvSpPr>
            <a:spLocks noGrp="1"/>
          </p:cNvSpPr>
          <p:nvPr>
            <p:ph type="body" sz="quarter" idx="10"/>
          </p:nvPr>
        </p:nvSpPr>
        <p:spPr>
          <a:xfrm>
            <a:off x="554371" y="1070043"/>
            <a:ext cx="6439816" cy="4416357"/>
          </a:xfr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164194"/>
                </a:solidFill>
                <a:latin typeface="Kanit" pitchFamily="2" charset="-34"/>
                <a:cs typeface="Kanit" pitchFamily="2" charset="-34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Mintaszöveg szerkesztése</a:t>
            </a:r>
          </a:p>
        </p:txBody>
      </p:sp>
      <p:sp>
        <p:nvSpPr>
          <p:cNvPr id="9" name="Kép helye 8"/>
          <p:cNvSpPr>
            <a:spLocks noGrp="1"/>
          </p:cNvSpPr>
          <p:nvPr>
            <p:ph type="pic" sz="quarter" idx="11"/>
          </p:nvPr>
        </p:nvSpPr>
        <p:spPr>
          <a:xfrm>
            <a:off x="7519481" y="1070043"/>
            <a:ext cx="3657600" cy="1945531"/>
          </a:xfr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6" name="Kép helye 8"/>
          <p:cNvSpPr>
            <a:spLocks noGrp="1"/>
          </p:cNvSpPr>
          <p:nvPr>
            <p:ph type="pic" sz="quarter" idx="12"/>
          </p:nvPr>
        </p:nvSpPr>
        <p:spPr>
          <a:xfrm>
            <a:off x="7519481" y="3239365"/>
            <a:ext cx="3657600" cy="2247035"/>
          </a:xfr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54372" y="365126"/>
            <a:ext cx="10622710" cy="533232"/>
          </a:xfrm>
        </p:spPr>
        <p:txBody>
          <a:bodyPr lIns="0">
            <a:noAutofit/>
          </a:bodyPr>
          <a:lstStyle>
            <a:lvl1pPr>
              <a:defRPr sz="4000">
                <a:solidFill>
                  <a:srgbClr val="164194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850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 2 álló képpel (söté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4"/>
          <p:cNvSpPr>
            <a:spLocks noGrp="1"/>
          </p:cNvSpPr>
          <p:nvPr>
            <p:ph type="body" sz="quarter" idx="10"/>
          </p:nvPr>
        </p:nvSpPr>
        <p:spPr>
          <a:xfrm>
            <a:off x="554371" y="1157592"/>
            <a:ext cx="5651871" cy="4474723"/>
          </a:xfrm>
          <a:noFill/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chemeClr val="bg1"/>
                </a:solidFill>
                <a:latin typeface="Kanit" pitchFamily="2" charset="-34"/>
                <a:cs typeface="Kanit" pitchFamily="2" charset="-34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Mintaszöveg szerkesztése</a:t>
            </a:r>
          </a:p>
        </p:txBody>
      </p:sp>
      <p:sp>
        <p:nvSpPr>
          <p:cNvPr id="9" name="Kép helye 8"/>
          <p:cNvSpPr>
            <a:spLocks noGrp="1"/>
          </p:cNvSpPr>
          <p:nvPr>
            <p:ph type="pic" sz="quarter" idx="11"/>
          </p:nvPr>
        </p:nvSpPr>
        <p:spPr>
          <a:xfrm>
            <a:off x="6556444" y="1157593"/>
            <a:ext cx="2475262" cy="4474722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554371" y="365126"/>
            <a:ext cx="11164387" cy="533232"/>
          </a:xfrm>
        </p:spPr>
        <p:txBody>
          <a:bodyPr lIns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8" name="Kép helye 8"/>
          <p:cNvSpPr>
            <a:spLocks noGrp="1"/>
          </p:cNvSpPr>
          <p:nvPr>
            <p:ph type="pic" sz="quarter" idx="12"/>
          </p:nvPr>
        </p:nvSpPr>
        <p:spPr>
          <a:xfrm>
            <a:off x="9243496" y="1157593"/>
            <a:ext cx="2475262" cy="4474722"/>
          </a:xfrm>
        </p:spPr>
        <p:txBody>
          <a:bodyPr/>
          <a:lstStyle/>
          <a:p>
            <a:r>
              <a:rPr lang="hu-HU"/>
              <a:t>Kép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293435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790C3-41E1-4AB4-849D-43DC6370E4CA}" type="datetimeFigureOut">
              <a:rPr lang="hu-HU" smtClean="0"/>
              <a:t>2024.03.05.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D68-06A4-48DC-9026-8358C7E510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573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6" r:id="rId7"/>
    <p:sldLayoutId id="2147483667" r:id="rId8"/>
    <p:sldLayoutId id="2147483664" r:id="rId9"/>
    <p:sldLayoutId id="2147483665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>
          <a:xfrm>
            <a:off x="199176" y="4173648"/>
            <a:ext cx="7469109" cy="1530035"/>
          </a:xfrm>
        </p:spPr>
        <p:txBody>
          <a:bodyPr>
            <a:normAutofit/>
          </a:bodyPr>
          <a:lstStyle/>
          <a:p>
            <a:pPr algn="just"/>
            <a:r>
              <a:rPr lang="hu-HU" sz="3500" b="1" dirty="0">
                <a:latin typeface="Arial" panose="020B0604020202020204" pitchFamily="34" charset="0"/>
                <a:cs typeface="Arial" panose="020B0604020202020204" pitchFamily="34" charset="0"/>
              </a:rPr>
              <a:t>Oktató:</a:t>
            </a:r>
          </a:p>
          <a:p>
            <a:pPr marL="361950" indent="-180975" algn="just">
              <a:buFont typeface="Arial" panose="020B0604020202020204" pitchFamily="34" charset="0"/>
              <a:buChar char="•"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Dr. Borosán Lívia PhD, tanszékvezető egyetemi docens</a:t>
            </a:r>
          </a:p>
          <a:p>
            <a:pPr marL="361950" indent="-180975" algn="just">
              <a:buFont typeface="Arial" panose="020B0604020202020204" pitchFamily="34" charset="0"/>
              <a:buChar char="•"/>
            </a:pPr>
            <a:endParaRPr lang="hu-HU" sz="2700" dirty="0"/>
          </a:p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236207"/>
            <a:ext cx="7731660" cy="1249378"/>
          </a:xfrm>
        </p:spPr>
        <p:txBody>
          <a:bodyPr/>
          <a:lstStyle/>
          <a:p>
            <a:pPr algn="ctr"/>
            <a:r>
              <a:rPr lang="hu-HU" sz="4600" b="1" cap="all" dirty="0">
                <a:latin typeface="Arial" panose="020B0604020202020204" pitchFamily="34" charset="0"/>
                <a:cs typeface="Arial" panose="020B0604020202020204" pitchFamily="34" charset="0"/>
              </a:rPr>
              <a:t>ISKOLAI Pályaszocializációs gyakorlat</a:t>
            </a:r>
            <a:endParaRPr lang="hu-HU" sz="4600" b="1" strike="sngStrike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8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>
          <a:xfrm>
            <a:off x="9053" y="1894617"/>
            <a:ext cx="11923415" cy="2432939"/>
          </a:xfrm>
        </p:spPr>
        <p:txBody>
          <a:bodyPr>
            <a:noAutofit/>
          </a:bodyPr>
          <a:lstStyle/>
          <a:p>
            <a:pPr marL="271463" lvl="0" indent="-1809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Az esszé tartalma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: mi a tanulság; a pedagógiai jövőképét befolyásoló esemény; érdekes volt, mert…; ráeszméltem arra, hogy…; nem is gondoltam volna, hogy…; mi tetszett és mi nem; mennyiben változott meg a véleménye egy köznevelési/szakképző intézményről stb.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-9054" y="853756"/>
            <a:ext cx="12192000" cy="896005"/>
          </a:xfrm>
        </p:spPr>
        <p:txBody>
          <a:bodyPr/>
          <a:lstStyle/>
          <a:p>
            <a:pPr indent="90488" algn="ctr"/>
            <a:r>
              <a:rPr lang="hu-HU" b="1" cap="all" dirty="0">
                <a:latin typeface="Arial" panose="020B0604020202020204" pitchFamily="34" charset="0"/>
                <a:cs typeface="Arial" panose="020B0604020202020204" pitchFamily="34" charset="0"/>
              </a:rPr>
              <a:t>A félév </a:t>
            </a:r>
            <a:r>
              <a:rPr lang="hu-HU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elfogadásÁNAK</a:t>
            </a:r>
            <a:r>
              <a:rPr lang="hu-HU" b="1" cap="all" dirty="0">
                <a:latin typeface="Arial" panose="020B0604020202020204" pitchFamily="34" charset="0"/>
                <a:cs typeface="Arial" panose="020B0604020202020204" pitchFamily="34" charset="0"/>
              </a:rPr>
              <a:t> követelményei II.</a:t>
            </a:r>
          </a:p>
        </p:txBody>
      </p:sp>
    </p:spTree>
    <p:extLst>
      <p:ext uri="{BB962C8B-B14F-4D97-AF65-F5344CB8AC3E}">
        <p14:creationId xmlns:p14="http://schemas.microsoft.com/office/powerpoint/2010/main" val="356918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58E48E0D-032E-B595-07EE-B55B07AFAA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3947" y="898357"/>
            <a:ext cx="9685004" cy="4826167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 hallgató megismeri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az intézmény köznevelési- vagy szakképzési rendszerben elfoglalt helyét, meghatározott cél- és feladatrendszerét. Az általános célok mellett bepillantást nyer az adott intézmény sajátosságaiba, nevelési filozófiájába, megismeri gyermekképét, hagyományait, szokásrendszerét, a mesterséges és természetes szimbólumait (ünnepélyek rendje, honlap, emblémák stb.).</a:t>
            </a:r>
          </a:p>
          <a:p>
            <a:pPr algn="just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 feladat teljesítése érdekében a</a:t>
            </a:r>
            <a:r>
              <a:rPr lang="hu-HU" sz="2400" b="1" i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hallgató megismerkedik </a:t>
            </a:r>
            <a:r>
              <a:rPr lang="hu-HU" sz="2400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célok megvalósításához kapcsolódó főbb dokumentumokkal: Pedagógiai Program, Munkaterv, Házirend, illetve Szervezeti és Működési Szabályzat (tartalma, készítési folyamata), az intézményi környezettel.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5343EB2-C23F-C6F1-FDED-EB6E41A0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cap="all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Iskolai feladat I.</a:t>
            </a:r>
            <a:br>
              <a:rPr lang="hu-HU" sz="4000" dirty="0">
                <a:solidFill>
                  <a:srgbClr val="164194"/>
                </a:solidFill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121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452771" y="1306036"/>
            <a:ext cx="10647029" cy="4250988"/>
          </a:xfrm>
        </p:spPr>
        <p:txBody>
          <a:bodyPr/>
          <a:lstStyle/>
          <a:p>
            <a:pPr marL="457200" indent="-279400" algn="just">
              <a:buFont typeface="Arial" panose="020B0604020202020204" pitchFamily="34" charset="0"/>
              <a:buChar char="•"/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A pedagógus kötelességei és jogai. A jogszabályban rögzített kötelességek és jogok értelmezése, gyakorlatban történő megvalósításának formái. A pedagógus etika témakörén belül az intézményben érvényes etikai alapelvekről történő beszélgetés.</a:t>
            </a:r>
          </a:p>
          <a:p>
            <a:pPr marL="457200" indent="-279400" algn="just">
              <a:buFont typeface="Arial" panose="020B0604020202020204" pitchFamily="34" charset="0"/>
              <a:buChar char="•"/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Emellett a következő négy szervezet közül egy szervezet célrendszerét és feladatait is megismeri(1. nevelőtestület, 2. szakmai munkaközösség, 3. DÖK, 4. szülői szervezet.). </a:t>
            </a:r>
            <a:endParaRPr lang="hu-HU" sz="2800" dirty="0"/>
          </a:p>
          <a:p>
            <a:pPr marL="457200" indent="-279400" algn="just">
              <a:buFont typeface="Arial" panose="020B0604020202020204" pitchFamily="34" charset="0"/>
              <a:buChar char="•"/>
            </a:pP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0" y="405646"/>
            <a:ext cx="12191999" cy="900390"/>
          </a:xfrm>
        </p:spPr>
        <p:txBody>
          <a:bodyPr/>
          <a:lstStyle/>
          <a:p>
            <a:pPr algn="ctr"/>
            <a:r>
              <a:rPr lang="hu-HU" b="1" cap="all" dirty="0">
                <a:latin typeface="Arial" panose="020B0604020202020204" pitchFamily="34" charset="0"/>
                <a:cs typeface="Arial" panose="020B0604020202020204" pitchFamily="34" charset="0"/>
              </a:rPr>
              <a:t>Iskolai feladat ‒ gyakorlat II.</a:t>
            </a:r>
            <a:endParaRPr lang="hu-HU" sz="2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1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>
          <a:xfrm>
            <a:off x="0" y="1369517"/>
            <a:ext cx="11923415" cy="1328416"/>
          </a:xfrm>
        </p:spPr>
        <p:txBody>
          <a:bodyPr>
            <a:noAutofit/>
          </a:bodyPr>
          <a:lstStyle/>
          <a:p>
            <a:pPr marL="271463" lvl="0" indent="-1809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3. feladat során a hallgató lehetőség szerint </a:t>
            </a:r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aktívan részt vesz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minimum egy, a Pedagógiai Programban vagy Munkatervben meghatározott </a:t>
            </a:r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pedagógiai tevékenységben vagy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az ISKOLAI FELADAT II. során kiválasztott szervezet valamely programján.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554993"/>
            <a:ext cx="12192000" cy="896005"/>
          </a:xfrm>
        </p:spPr>
        <p:txBody>
          <a:bodyPr/>
          <a:lstStyle/>
          <a:p>
            <a:pPr indent="90488" algn="ctr"/>
            <a:r>
              <a:rPr lang="hu-HU" sz="3600" b="1" cap="all" dirty="0">
                <a:latin typeface="Arial" panose="020B0604020202020204" pitchFamily="34" charset="0"/>
                <a:cs typeface="Arial" panose="020B0604020202020204" pitchFamily="34" charset="0"/>
              </a:rPr>
              <a:t>Iskolai feladat III.</a:t>
            </a:r>
          </a:p>
        </p:txBody>
      </p:sp>
      <p:sp>
        <p:nvSpPr>
          <p:cNvPr id="2" name="Téglalap 1"/>
          <p:cNvSpPr/>
          <p:nvPr/>
        </p:nvSpPr>
        <p:spPr>
          <a:xfrm>
            <a:off x="0" y="269793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cap="all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Iskolai feladat IV.</a:t>
            </a:r>
            <a:endParaRPr lang="hu-HU" sz="3600" dirty="0">
              <a:solidFill>
                <a:srgbClr val="164194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3344264"/>
            <a:ext cx="119234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1809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hallgató </a:t>
            </a:r>
            <a:r>
              <a:rPr lang="hu-HU" sz="2200" b="1" i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strukturált interjút készít </a:t>
            </a:r>
            <a:r>
              <a:rPr lang="hu-HU" sz="2200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egy, az intézményben oktató pedagógussal a következő dián látható témakörökből, szabadon választva. A strukturált interjú min. 10 kérdést tartalmazzon és az interjú kérdés-válasz bemutatásán túl min. 2 oldalban értékelje, elemezze a hallottakat.</a:t>
            </a:r>
          </a:p>
        </p:txBody>
      </p:sp>
    </p:spTree>
    <p:extLst>
      <p:ext uri="{BB962C8B-B14F-4D97-AF65-F5344CB8AC3E}">
        <p14:creationId xmlns:p14="http://schemas.microsoft.com/office/powerpoint/2010/main" val="3064359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1266826" y="734734"/>
            <a:ext cx="9791700" cy="5494616"/>
          </a:xfrm>
        </p:spPr>
        <p:txBody>
          <a:bodyPr>
            <a:normAutofit fontScale="40000" lnSpcReduction="20000"/>
          </a:bodyPr>
          <a:lstStyle/>
          <a:p>
            <a:pPr marL="923925" lvl="0" indent="-742950" algn="just">
              <a:spcAft>
                <a:spcPts val="600"/>
              </a:spcAft>
              <a:buFont typeface="+mj-lt"/>
              <a:buAutoNum type="arabicPeriod"/>
            </a:pPr>
            <a:r>
              <a:rPr lang="hu-HU" sz="4200" b="1" dirty="0">
                <a:latin typeface="Arial" panose="020B0604020202020204" pitchFamily="34" charset="0"/>
                <a:cs typeface="Arial" panose="020B0604020202020204" pitchFamily="34" charset="0"/>
              </a:rPr>
              <a:t>A pedagógusi jogok és kötelességek mentén, a pedagógus kötelező óraszámához rendelt feladatok és ezek adminisztrációjának bemutatása.</a:t>
            </a:r>
          </a:p>
          <a:p>
            <a:pPr marL="923925" indent="-742950" algn="just">
              <a:spcAft>
                <a:spcPts val="600"/>
              </a:spcAft>
              <a:buFont typeface="+mj-lt"/>
              <a:buAutoNum type="arabicPeriod"/>
            </a:pPr>
            <a:r>
              <a:rPr lang="hu-HU" sz="4300" b="1" dirty="0">
                <a:latin typeface="Arial" panose="020B0604020202020204" pitchFamily="34" charset="0"/>
                <a:cs typeface="Arial" panose="020B0604020202020204" pitchFamily="34" charset="0"/>
              </a:rPr>
              <a:t>A pedagógus nevelési, oktatási feladatairól vallott felfogása:</a:t>
            </a:r>
          </a:p>
          <a:p>
            <a:pPr marL="53340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4200" b="1" dirty="0">
                <a:latin typeface="Arial" panose="020B0604020202020204" pitchFamily="34" charset="0"/>
                <a:cs typeface="Arial" panose="020B0604020202020204" pitchFamily="34" charset="0"/>
              </a:rPr>
              <a:t>nevelési célja, filozófiája, saját értékrendje, illetve az intézmény értékrendjéről vallott nézetei; </a:t>
            </a:r>
          </a:p>
          <a:p>
            <a:pPr marL="53340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4200" b="1" dirty="0">
                <a:latin typeface="Arial" panose="020B0604020202020204" pitchFamily="34" charset="0"/>
                <a:cs typeface="Arial" panose="020B0604020202020204" pitchFamily="34" charset="0"/>
              </a:rPr>
              <a:t>oktatási célja;</a:t>
            </a:r>
          </a:p>
          <a:p>
            <a:pPr marL="53340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4200" b="1" dirty="0">
                <a:latin typeface="Arial" panose="020B0604020202020204" pitchFamily="34" charset="0"/>
                <a:cs typeface="Arial" panose="020B0604020202020204" pitchFamily="34" charset="0"/>
              </a:rPr>
              <a:t>jövőképe, terve, pedagóguspályáról vallott gondolatai;</a:t>
            </a:r>
          </a:p>
          <a:p>
            <a:pPr marL="53340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4200" b="1" dirty="0">
                <a:latin typeface="Arial" panose="020B0604020202020204" pitchFamily="34" charset="0"/>
                <a:cs typeface="Arial" panose="020B0604020202020204" pitchFamily="34" charset="0"/>
              </a:rPr>
              <a:t>gyermekképe;</a:t>
            </a:r>
          </a:p>
          <a:p>
            <a:pPr marL="53340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4200" b="1" dirty="0">
                <a:latin typeface="Arial" panose="020B0604020202020204" pitchFamily="34" charset="0"/>
                <a:cs typeface="Arial" panose="020B0604020202020204" pitchFamily="34" charset="0"/>
              </a:rPr>
              <a:t>a pedagóguspálya mint hivatás értelmezése, mit jelent;</a:t>
            </a:r>
          </a:p>
          <a:p>
            <a:pPr marL="53340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4200" b="1" dirty="0">
                <a:latin typeface="Arial" panose="020B0604020202020204" pitchFamily="34" charset="0"/>
                <a:cs typeface="Arial" panose="020B0604020202020204" pitchFamily="34" charset="0"/>
              </a:rPr>
              <a:t>a pedagóguspálya szépségei-nehézségei;</a:t>
            </a:r>
          </a:p>
          <a:p>
            <a:pPr marL="53340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4200" b="1" dirty="0">
                <a:latin typeface="Arial" panose="020B0604020202020204" pitchFamily="34" charset="0"/>
                <a:cs typeface="Arial" panose="020B0604020202020204" pitchFamily="34" charset="0"/>
              </a:rPr>
              <a:t>mitől eredményes, sikeres egy pedagógus;</a:t>
            </a:r>
          </a:p>
          <a:p>
            <a:pPr marL="533400" indent="-1714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4200" b="1" dirty="0">
                <a:latin typeface="Arial" panose="020B0604020202020204" pitchFamily="34" charset="0"/>
                <a:cs typeface="Arial" panose="020B0604020202020204" pitchFamily="34" charset="0"/>
              </a:rPr>
              <a:t>milyen egy eredményes, sikeres intézmény.</a:t>
            </a:r>
          </a:p>
          <a:p>
            <a:pPr marL="923925" indent="-742950" algn="just">
              <a:spcAft>
                <a:spcPts val="600"/>
              </a:spcAft>
              <a:buFont typeface="+mj-lt"/>
              <a:buAutoNum type="arabicPeriod" startAt="3"/>
            </a:pPr>
            <a:r>
              <a:rPr lang="hu-HU" sz="4300" b="1" dirty="0">
                <a:latin typeface="Arial" panose="020B0604020202020204" pitchFamily="34" charset="0"/>
                <a:cs typeface="Arial" panose="020B0604020202020204" pitchFamily="34" charset="0"/>
              </a:rPr>
              <a:t>A pedagógusok sokszínű pedagógiai munkájának ismertetése: </a:t>
            </a:r>
          </a:p>
          <a:p>
            <a:pPr marL="53340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4200" b="1" dirty="0">
                <a:latin typeface="Arial" panose="020B0604020202020204" pitchFamily="34" charset="0"/>
                <a:cs typeface="Arial" panose="020B0604020202020204" pitchFamily="34" charset="0"/>
              </a:rPr>
              <a:t>a különböző tanítási órán kívüli programok; </a:t>
            </a:r>
          </a:p>
          <a:p>
            <a:pPr marL="533400" indent="-171450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4200" b="1" dirty="0">
                <a:latin typeface="Arial" panose="020B0604020202020204" pitchFamily="34" charset="0"/>
                <a:cs typeface="Arial" panose="020B0604020202020204" pitchFamily="34" charset="0"/>
              </a:rPr>
              <a:t>szakkörök, sportkörök; </a:t>
            </a:r>
          </a:p>
          <a:p>
            <a:pPr marL="533400" indent="-1714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4200" b="1" dirty="0">
                <a:latin typeface="Arial" panose="020B0604020202020204" pitchFamily="34" charset="0"/>
                <a:cs typeface="Arial" panose="020B0604020202020204" pitchFamily="34" charset="0"/>
              </a:rPr>
              <a:t>pedagógiai tevékenységkínálat, ebben való részvétel, funkciók, feladatok.</a:t>
            </a:r>
          </a:p>
          <a:p>
            <a:pPr marL="923925" lvl="0" indent="-742950" algn="just">
              <a:spcAft>
                <a:spcPts val="600"/>
              </a:spcAft>
              <a:buFont typeface="+mj-lt"/>
              <a:buAutoNum type="arabicPeriod" startAt="4"/>
            </a:pPr>
            <a:r>
              <a:rPr lang="hu-HU" sz="4300" b="1" dirty="0">
                <a:latin typeface="Arial" panose="020B0604020202020204" pitchFamily="34" charset="0"/>
                <a:cs typeface="Arial" panose="020B0604020202020204" pitchFamily="34" charset="0"/>
              </a:rPr>
              <a:t>Pedagógus - etikai dilemmák a gyakorlatban.</a:t>
            </a:r>
          </a:p>
          <a:p>
            <a:pPr marL="90488" lvl="0" algn="ctr">
              <a:spcAft>
                <a:spcPts val="600"/>
              </a:spcAft>
            </a:pPr>
            <a:endParaRPr lang="hu-HU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lvl="0" algn="ctr">
              <a:spcAft>
                <a:spcPts val="600"/>
              </a:spcAft>
            </a:pPr>
            <a:r>
              <a:rPr lang="hu-HU" sz="4200" b="1" dirty="0">
                <a:latin typeface="Arial" panose="020B0604020202020204" pitchFamily="34" charset="0"/>
                <a:cs typeface="Arial" panose="020B0604020202020204" pitchFamily="34" charset="0"/>
              </a:rPr>
              <a:t>Az interjú akár mind a négy témakörből meríthet kérdéseket, problémákat!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0" y="162301"/>
            <a:ext cx="12192000" cy="572433"/>
          </a:xfrm>
        </p:spPr>
        <p:txBody>
          <a:bodyPr/>
          <a:lstStyle/>
          <a:p>
            <a:pPr algn="ctr"/>
            <a:r>
              <a:rPr lang="hu-HU" sz="3600" b="1" cap="all" dirty="0">
                <a:latin typeface="Arial" panose="020B0604020202020204" pitchFamily="34" charset="0"/>
                <a:cs typeface="Arial" panose="020B0604020202020204" pitchFamily="34" charset="0"/>
              </a:rPr>
              <a:t>INTERJÚ TÉMAKÖRÖK</a:t>
            </a:r>
          </a:p>
        </p:txBody>
      </p:sp>
    </p:spTree>
    <p:extLst>
      <p:ext uri="{BB962C8B-B14F-4D97-AF65-F5344CB8AC3E}">
        <p14:creationId xmlns:p14="http://schemas.microsoft.com/office/powerpoint/2010/main" val="193132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1" y="1855960"/>
            <a:ext cx="12192000" cy="3277355"/>
          </a:xfrm>
        </p:spPr>
        <p:txBody>
          <a:bodyPr/>
          <a:lstStyle/>
          <a:p>
            <a:pPr marL="271463" indent="-180975" algn="ctr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dolgozatokat és a jelenléti ívet együtt kell leadni! </a:t>
            </a:r>
          </a:p>
          <a:p>
            <a:pPr marL="271463" lvl="0" indent="-180975" algn="ct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dolgozatok (esszék) és a jelenléti ív leadási határideje:</a:t>
            </a:r>
          </a:p>
          <a:p>
            <a:pPr marL="90488" lvl="0" algn="ctr">
              <a:spcAft>
                <a:spcPts val="300"/>
              </a:spcAft>
            </a:pP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2024. május 20.</a:t>
            </a:r>
          </a:p>
          <a:p>
            <a:pPr marL="433388" lvl="0" indent="-342900" algn="ctr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leadás módja:</a:t>
            </a:r>
          </a:p>
          <a:p>
            <a:pPr marL="90488" lvl="0" algn="ctr">
              <a:spcAft>
                <a:spcPts val="600"/>
              </a:spcAft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u-HU" sz="24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felületre feltöltve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" y="506994"/>
            <a:ext cx="12191999" cy="1176949"/>
          </a:xfrm>
        </p:spPr>
        <p:txBody>
          <a:bodyPr/>
          <a:lstStyle/>
          <a:p>
            <a:pPr algn="ctr"/>
            <a:r>
              <a:rPr lang="hu-HU" sz="3200" b="1" cap="all" dirty="0">
                <a:latin typeface="Arial" panose="020B0604020202020204" pitchFamily="34" charset="0"/>
                <a:cs typeface="Arial" panose="020B0604020202020204" pitchFamily="34" charset="0"/>
              </a:rPr>
              <a:t>A dolgozatok és a jelenléti ív leadásának határideje és módja</a:t>
            </a:r>
          </a:p>
        </p:txBody>
      </p:sp>
    </p:spTree>
    <p:extLst>
      <p:ext uri="{BB962C8B-B14F-4D97-AF65-F5344CB8AC3E}">
        <p14:creationId xmlns:p14="http://schemas.microsoft.com/office/powerpoint/2010/main" val="875816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841973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0" algn="ctr">
              <a:spcAft>
                <a:spcPts val="600"/>
              </a:spcAft>
            </a:pPr>
            <a:r>
              <a:rPr lang="hu-HU" sz="4400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 TANULÁST ÉS TAPASZTALATGYŰJTÉST KÍVÁNOK!   </a:t>
            </a:r>
          </a:p>
        </p:txBody>
      </p:sp>
      <p:pic>
        <p:nvPicPr>
          <p:cNvPr id="1026" name="Picture 2" descr="Megszólalt a fenntartó a szombati oktatásról: két hét fűtési költség  spórolható meg - Portfolio.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3" y="2642769"/>
            <a:ext cx="2344849" cy="13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hlkc.hu/wp-content/uploads/2013/08/DSC_6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79290" y="4212153"/>
            <a:ext cx="1941593" cy="1315106"/>
          </a:xfrm>
          <a:prstGeom prst="rect">
            <a:avLst/>
          </a:prstGeom>
          <a:noFill/>
        </p:spPr>
      </p:pic>
      <p:pic>
        <p:nvPicPr>
          <p:cNvPr id="1030" name="Picture 6" descr="A fél tantestület felmondott a vidéki iskolában: nem kértek az ilyen  váltásból - HelloVidé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72" y="4212153"/>
            <a:ext cx="2338878" cy="131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dagógiai Program – Romaov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32" y="2647845"/>
            <a:ext cx="1972658" cy="131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0 éves a Holt költők társasága - 5 dolog, amit tanulhattunk belőle -  Felelős Szülők Iskoláj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883" y="2647845"/>
            <a:ext cx="2337965" cy="131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12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470778" y="2299579"/>
            <a:ext cx="7016436" cy="3395051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Oktató: Dr. Borosán Lívia PhD, tanszékvezető egyetemi docens</a:t>
            </a:r>
          </a:p>
          <a:p>
            <a:pPr>
              <a:spcAft>
                <a:spcPts val="300"/>
              </a:spcAft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Email: borosan.livia@tf.hu</a:t>
            </a:r>
          </a:p>
          <a:p>
            <a:pPr>
              <a:spcAft>
                <a:spcPts val="300"/>
              </a:spcAft>
            </a:pPr>
            <a:endParaRPr lang="hu-HU" sz="2000" b="1" dirty="0"/>
          </a:p>
          <a:p>
            <a:pPr>
              <a:spcAft>
                <a:spcPts val="300"/>
              </a:spcAft>
            </a:pPr>
            <a:endParaRPr lang="hu-HU" sz="2000" b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70779" y="1665835"/>
            <a:ext cx="7016435" cy="633744"/>
          </a:xfrm>
        </p:spPr>
        <p:txBody>
          <a:bodyPr/>
          <a:lstStyle/>
          <a:p>
            <a:pPr algn="ctr"/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2023 tavaszi félév</a:t>
            </a:r>
          </a:p>
        </p:txBody>
      </p:sp>
    </p:spTree>
    <p:extLst>
      <p:ext uri="{BB962C8B-B14F-4D97-AF65-F5344CB8AC3E}">
        <p14:creationId xmlns:p14="http://schemas.microsoft.com/office/powerpoint/2010/main" val="220795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>
          <a:xfrm>
            <a:off x="215899" y="1168400"/>
            <a:ext cx="11760200" cy="2781300"/>
          </a:xfrm>
        </p:spPr>
        <p:txBody>
          <a:bodyPr/>
          <a:lstStyle/>
          <a:p>
            <a:pPr algn="just"/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A tantárgy elsődleges célja, a tanárjelöltek számára megismertetni a pedagógus pálya sokszínűségét, a pedagógiai munka azon oldalát, amely szerves része egy tanár feladatainak, de alapvetően nem az óratartáshoz kapcsolódik. A (pálya)szocializáció egy spontán tanulási folyamatot feltételez, amelybe olyan tudatos vizsgálati elemeket építettünk be, amelyek egyben a tantárgy teljesítésének kritériumait, a félév követelményeit is megjelenítik.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533400"/>
            <a:ext cx="12191999" cy="517358"/>
          </a:xfrm>
        </p:spPr>
        <p:txBody>
          <a:bodyPr/>
          <a:lstStyle/>
          <a:p>
            <a:pPr algn="ctr"/>
            <a:r>
              <a:rPr lang="hu-HU" b="1" cap="all" dirty="0">
                <a:latin typeface="Arial" panose="020B0604020202020204" pitchFamily="34" charset="0"/>
                <a:cs typeface="Arial" panose="020B0604020202020204" pitchFamily="34" charset="0"/>
              </a:rPr>
              <a:t>A tantárgy célja</a:t>
            </a:r>
          </a:p>
        </p:txBody>
      </p:sp>
      <p:pic>
        <p:nvPicPr>
          <p:cNvPr id="1026" name="Picture 2" descr="Így folyik a tanítás egy átlagos svájci iskolában! Ámulva hallgattuk az  anyuka élménybeszámolóját! - Felelős Szülők Iskolá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182276"/>
            <a:ext cx="2466974" cy="16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nárok szerint a világ: mitől működik és mitől nehéz a tanítás? - Összké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4" y="4182276"/>
            <a:ext cx="2460626" cy="164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élyebb a gond az oktatásban, mint eddig hittük? Digitalizációban is  hatalmas a lemaradá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1" y="4157118"/>
            <a:ext cx="2984499" cy="167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16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>
          <a:xfrm>
            <a:off x="0" y="1256265"/>
            <a:ext cx="11905308" cy="3079050"/>
          </a:xfrm>
        </p:spPr>
        <p:txBody>
          <a:bodyPr>
            <a:noAutofit/>
          </a:bodyPr>
          <a:lstStyle/>
          <a:p>
            <a:pPr marL="271463" indent="-180975" algn="just">
              <a:buFont typeface="Arial" panose="020B0604020202020204" pitchFamily="34" charset="0"/>
              <a:buChar char="•"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Az iskola funkcióiról, működéséről, a tanár- és diákszerepről vallott, korábban kialakult nézetek tudatosítása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saját pedagógusi felfogás bővítése</a:t>
            </a:r>
          </a:p>
          <a:p>
            <a:pPr marL="271463" indent="-180975" algn="just">
              <a:buFont typeface="Arial" panose="020B0604020202020204" pitchFamily="34" charset="0"/>
              <a:buChar char="•"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Az iskola világának és célrendszerének megtapasztalása, megértése, tudatos szemlélése</a:t>
            </a:r>
          </a:p>
          <a:p>
            <a:pPr marL="271463" indent="-180975" algn="just">
              <a:buFont typeface="Arial" panose="020B0604020202020204" pitchFamily="34" charset="0"/>
              <a:buChar char="•"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köznevelési-szakképzési rendszer és az iskola legfontosabb dokumentumainak megismerése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360260"/>
            <a:ext cx="12192000" cy="896005"/>
          </a:xfrm>
        </p:spPr>
        <p:txBody>
          <a:bodyPr/>
          <a:lstStyle/>
          <a:p>
            <a:pPr indent="90488" algn="ctr"/>
            <a:r>
              <a:rPr lang="hu-HU" sz="3900" b="1" cap="all" dirty="0">
                <a:latin typeface="Arial" panose="020B0604020202020204" pitchFamily="34" charset="0"/>
                <a:cs typeface="Arial" panose="020B0604020202020204" pitchFamily="34" charset="0"/>
              </a:rPr>
              <a:t>A tantárgy oktatásának általános célja</a:t>
            </a:r>
          </a:p>
        </p:txBody>
      </p:sp>
      <p:sp>
        <p:nvSpPr>
          <p:cNvPr id="2" name="Téglalap 1"/>
          <p:cNvSpPr/>
          <p:nvPr/>
        </p:nvSpPr>
        <p:spPr>
          <a:xfrm>
            <a:off x="0" y="4988459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intézményi gyakorlathoz illeszkedő iskolai megfigyelések, egyszerű vizsgálatok egy féléves tantárgy keretében </a:t>
            </a:r>
          </a:p>
        </p:txBody>
      </p:sp>
      <p:sp>
        <p:nvSpPr>
          <p:cNvPr id="3" name="Téglalap 2"/>
          <p:cNvSpPr/>
          <p:nvPr/>
        </p:nvSpPr>
        <p:spPr>
          <a:xfrm>
            <a:off x="5765461" y="3972796"/>
            <a:ext cx="6610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488" algn="just"/>
            <a:r>
              <a:rPr lang="hu-HU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77804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br>
              <a:rPr lang="hu-HU" dirty="0"/>
            </a:b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kurzus célja olyan elméleti és gyakorlati ismeretek nyújtása, amellyel a hallgató értelmezni tudja az iskola belső világának koherens rendszerét, az iskolák szervezeti sajátosságait, a szervezeti kommunikációt, a szervezetkultúrát, valamint </a:t>
            </a:r>
            <a:r>
              <a:rPr lang="hu-HU" sz="2600">
                <a:latin typeface="Arial" panose="020B0604020202020204" pitchFamily="34" charset="0"/>
                <a:cs typeface="Arial" panose="020B0604020202020204" pitchFamily="34" charset="0"/>
              </a:rPr>
              <a:t>az iskolai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munkát segítő személyeket, intézményeket. A hallgatók a tantárgy keretein belül az iskolával, mint szervezettel ismerkednek meg. Széleskörű ismereteket és gyakorlati tapasztalatokat szereznek a pedagógusok oktatási-nevelési feladatairól, emellett lehetőségük nyílik a gyakorlatban megismerni, beazonosítani a tanári kompetenciákhoz tartozó mindennapi fel-adatokat - a szabályozás, a tervezés, a megvalósítás: oktatási-nevelési módszerein keresztül, a dokumentáció, az ellenőrzés, az értékelés, a tanulókkal való kapcsolattartás stb. területein. Cél továbbá a gyakorlatban tapasztalt pedagógiai megoldások összehasonlítása saját ismereteikkel, tudásukkal, ezek önreflektív elemzése, véleményformálás.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cap="all" dirty="0">
                <a:latin typeface="Arial" panose="020B0604020202020204" pitchFamily="34" charset="0"/>
                <a:cs typeface="Arial" panose="020B0604020202020204" pitchFamily="34" charset="0"/>
              </a:rPr>
              <a:t>A KURZUS CÉLJA</a:t>
            </a:r>
          </a:p>
        </p:txBody>
      </p:sp>
    </p:spTree>
    <p:extLst>
      <p:ext uri="{BB962C8B-B14F-4D97-AF65-F5344CB8AC3E}">
        <p14:creationId xmlns:p14="http://schemas.microsoft.com/office/powerpoint/2010/main" val="204587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582153"/>
            <a:ext cx="12192000" cy="896005"/>
          </a:xfrm>
        </p:spPr>
        <p:txBody>
          <a:bodyPr/>
          <a:lstStyle/>
          <a:p>
            <a:pPr indent="90488" algn="ctr"/>
            <a:r>
              <a:rPr lang="hu-HU" sz="3800" b="1" cap="all" dirty="0">
                <a:latin typeface="Arial" panose="020B0604020202020204" pitchFamily="34" charset="0"/>
                <a:cs typeface="Arial" panose="020B0604020202020204" pitchFamily="34" charset="0"/>
              </a:rPr>
              <a:t>A félév célja, tárgya, jellege</a:t>
            </a:r>
          </a:p>
        </p:txBody>
      </p:sp>
      <p:sp>
        <p:nvSpPr>
          <p:cNvPr id="6" name="Téglalap 5"/>
          <p:cNvSpPr/>
          <p:nvPr/>
        </p:nvSpPr>
        <p:spPr>
          <a:xfrm>
            <a:off x="-219075" y="1895853"/>
            <a:ext cx="121920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180975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tantárgy kreditértéke és óraszáma: 2 / 30</a:t>
            </a:r>
          </a:p>
          <a:p>
            <a:pPr marL="271463" indent="-180975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tantárgy jellege: gyakorlatorientált</a:t>
            </a:r>
          </a:p>
          <a:p>
            <a:pPr marL="271463" indent="-180975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félévzárás módja: gyakorlati jegy</a:t>
            </a:r>
          </a:p>
          <a:p>
            <a:pPr marL="271463" indent="-180975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Vizsgatípus: írásbeli</a:t>
            </a:r>
          </a:p>
        </p:txBody>
      </p:sp>
    </p:spTree>
    <p:extLst>
      <p:ext uri="{BB962C8B-B14F-4D97-AF65-F5344CB8AC3E}">
        <p14:creationId xmlns:p14="http://schemas.microsoft.com/office/powerpoint/2010/main" val="12466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-18107" y="582734"/>
            <a:ext cx="12192000" cy="896005"/>
          </a:xfrm>
        </p:spPr>
        <p:txBody>
          <a:bodyPr/>
          <a:lstStyle/>
          <a:p>
            <a:pPr indent="90488" algn="ctr"/>
            <a:r>
              <a:rPr lang="hu-HU" sz="3800" b="1" cap="all" dirty="0">
                <a:latin typeface="Arial" panose="020B0604020202020204" pitchFamily="34" charset="0"/>
                <a:cs typeface="Arial" panose="020B0604020202020204" pitchFamily="34" charset="0"/>
              </a:rPr>
              <a:t>A Hallgatói beosztás időrendje és menete</a:t>
            </a:r>
          </a:p>
        </p:txBody>
      </p:sp>
      <p:sp>
        <p:nvSpPr>
          <p:cNvPr id="6" name="Téglalap 5"/>
          <p:cNvSpPr/>
          <p:nvPr/>
        </p:nvSpPr>
        <p:spPr>
          <a:xfrm>
            <a:off x="1" y="1792586"/>
            <a:ext cx="12192000" cy="102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180975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kijelölt iskolában 20 órát kell eltölteni</a:t>
            </a:r>
            <a:endParaRPr lang="hu-HU" sz="2800" b="1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180975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időbeosztás tetszőleges</a:t>
            </a:r>
          </a:p>
        </p:txBody>
      </p:sp>
      <p:sp>
        <p:nvSpPr>
          <p:cNvPr id="2" name="Téglalap 1"/>
          <p:cNvSpPr/>
          <p:nvPr/>
        </p:nvSpPr>
        <p:spPr>
          <a:xfrm>
            <a:off x="18107" y="3125076"/>
            <a:ext cx="121920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1809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500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szervezésben segítő kolléganők és elérhetőségeik:</a:t>
            </a:r>
          </a:p>
          <a:p>
            <a:pPr marL="442913" indent="-171450" algn="just">
              <a:spcAft>
                <a:spcPts val="600"/>
              </a:spcAft>
              <a:buFontTx/>
              <a:buChar char="-"/>
            </a:pPr>
            <a:r>
              <a:rPr lang="hu-HU" sz="2500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Csík Ildikó: (csik.ildiko@tf.hu)</a:t>
            </a:r>
          </a:p>
          <a:p>
            <a:pPr marL="442913" indent="-171450" algn="just">
              <a:spcAft>
                <a:spcPts val="600"/>
              </a:spcAft>
              <a:buFontTx/>
              <a:buChar char="-"/>
            </a:pPr>
            <a:r>
              <a:rPr lang="hu-HU" sz="2500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Ábrahám-Bura Annamária (+36-20-56-15-352; </a:t>
            </a:r>
            <a:r>
              <a:rPr lang="hu-HU" sz="2500" b="1" u="sng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bura.annamaria@gmail.com)</a:t>
            </a:r>
          </a:p>
        </p:txBody>
      </p:sp>
    </p:spTree>
    <p:extLst>
      <p:ext uri="{BB962C8B-B14F-4D97-AF65-F5344CB8AC3E}">
        <p14:creationId xmlns:p14="http://schemas.microsoft.com/office/powerpoint/2010/main" val="381790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407696"/>
            <a:ext cx="12192000" cy="896005"/>
          </a:xfrm>
        </p:spPr>
        <p:txBody>
          <a:bodyPr/>
          <a:lstStyle/>
          <a:p>
            <a:pPr indent="90488" algn="ctr"/>
            <a:r>
              <a:rPr lang="hu-HU" sz="4400" b="1" cap="all" dirty="0">
                <a:latin typeface="Arial" panose="020B0604020202020204" pitchFamily="34" charset="0"/>
                <a:cs typeface="Arial" panose="020B0604020202020204" pitchFamily="34" charset="0"/>
              </a:rPr>
              <a:t>jelenléti ív</a:t>
            </a:r>
          </a:p>
        </p:txBody>
      </p:sp>
      <p:sp>
        <p:nvSpPr>
          <p:cNvPr id="6" name="Téglalap 5"/>
          <p:cNvSpPr/>
          <p:nvPr/>
        </p:nvSpPr>
        <p:spPr>
          <a:xfrm>
            <a:off x="1" y="1303701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jelenléti ív vezetése kötelező és a félév végén leadandó</a:t>
            </a:r>
          </a:p>
        </p:txBody>
      </p:sp>
      <p:sp>
        <p:nvSpPr>
          <p:cNvPr id="7" name="Téglalap 6"/>
          <p:cNvSpPr/>
          <p:nvPr/>
        </p:nvSpPr>
        <p:spPr>
          <a:xfrm>
            <a:off x="0" y="1955549"/>
            <a:ext cx="121920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hallgató neve és </a:t>
            </a:r>
            <a:r>
              <a:rPr lang="hu-HU" b="1" dirty="0" err="1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Neptun</a:t>
            </a:r>
            <a:r>
              <a:rPr lang="hu-HU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kódja:</a:t>
            </a:r>
          </a:p>
          <a:p>
            <a:pPr marL="271463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164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Pályaszocializációs gyakorlat tantárgyi csoportja:</a:t>
            </a: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030984"/>
              </p:ext>
            </p:extLst>
          </p:nvPr>
        </p:nvGraphicFramePr>
        <p:xfrm>
          <a:off x="199176" y="2678824"/>
          <a:ext cx="11787612" cy="2357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903">
                  <a:extLst>
                    <a:ext uri="{9D8B030D-6E8A-4147-A177-3AD203B41FA5}">
                      <a16:colId xmlns:a16="http://schemas.microsoft.com/office/drawing/2014/main" val="3905945809"/>
                    </a:ext>
                  </a:extLst>
                </a:gridCol>
                <a:gridCol w="2946903">
                  <a:extLst>
                    <a:ext uri="{9D8B030D-6E8A-4147-A177-3AD203B41FA5}">
                      <a16:colId xmlns:a16="http://schemas.microsoft.com/office/drawing/2014/main" val="1164685363"/>
                    </a:ext>
                  </a:extLst>
                </a:gridCol>
                <a:gridCol w="2946903">
                  <a:extLst>
                    <a:ext uri="{9D8B030D-6E8A-4147-A177-3AD203B41FA5}">
                      <a16:colId xmlns:a16="http://schemas.microsoft.com/office/drawing/2014/main" val="546100830"/>
                    </a:ext>
                  </a:extLst>
                </a:gridCol>
                <a:gridCol w="2946903">
                  <a:extLst>
                    <a:ext uri="{9D8B030D-6E8A-4147-A177-3AD203B41FA5}">
                      <a16:colId xmlns:a16="http://schemas.microsoft.com/office/drawing/2014/main" val="1302451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Iskola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Időpont – év, hónap, nap, óra, perc (mettől-meddig)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Mentortanár aláírása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Hallgató aláírása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5379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48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76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31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422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94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4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>
          <a:xfrm>
            <a:off x="0" y="1432890"/>
            <a:ext cx="11923415" cy="4026350"/>
          </a:xfrm>
        </p:spPr>
        <p:txBody>
          <a:bodyPr>
            <a:noAutofit/>
          </a:bodyPr>
          <a:lstStyle/>
          <a:p>
            <a:pPr marL="271463" indent="-1809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700" b="1" i="1" dirty="0">
                <a:latin typeface="Arial" panose="020B0604020202020204" pitchFamily="34" charset="0"/>
                <a:cs typeface="Arial" panose="020B0604020202020204" pitchFamily="34" charset="0"/>
              </a:rPr>
              <a:t>Az aláírás feltételei: </a:t>
            </a:r>
            <a:r>
              <a:rPr lang="hu-HU" sz="2700" b="1" dirty="0">
                <a:latin typeface="Arial" panose="020B0604020202020204" pitchFamily="34" charset="0"/>
                <a:cs typeface="Arial" panose="020B0604020202020204" pitchFamily="34" charset="0"/>
              </a:rPr>
              <a:t>20 óra jelenlét a kijelölt iskolában + 4 dolgozat és a jelenléti ív határidőre történő leadása.</a:t>
            </a:r>
          </a:p>
          <a:p>
            <a:pPr marL="271463" indent="-1809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700" b="1" dirty="0">
                <a:latin typeface="Arial" panose="020B0604020202020204" pitchFamily="34" charset="0"/>
                <a:cs typeface="Arial" panose="020B0604020202020204" pitchFamily="34" charset="0"/>
              </a:rPr>
              <a:t>A négy iskolai feladat (lásd később) teljesítése után </a:t>
            </a:r>
            <a:r>
              <a:rPr lang="hu-HU" sz="2700" b="1" i="1" dirty="0">
                <a:latin typeface="Arial" panose="020B0604020202020204" pitchFamily="34" charset="0"/>
                <a:cs typeface="Arial" panose="020B0604020202020204" pitchFamily="34" charset="0"/>
              </a:rPr>
              <a:t>egy-egy dolgozat</a:t>
            </a:r>
            <a:r>
              <a:rPr lang="hu-HU" sz="2700" b="1" dirty="0">
                <a:latin typeface="Arial" panose="020B0604020202020204" pitchFamily="34" charset="0"/>
                <a:cs typeface="Arial" panose="020B0604020202020204" pitchFamily="34" charset="0"/>
              </a:rPr>
              <a:t>ot kell írni, amelynek formai követelményei a következők: esszé jellegű fogalmazvány, minimum 2 oldal terjedelemben (interjúnál: interjú szövege + minimum 1 oldal elemzés), Times New Roman betűtípus, 12-es betűméret, sorkizárt igazítás.</a:t>
            </a:r>
          </a:p>
          <a:p>
            <a:pPr marL="90488" algn="just"/>
            <a:endParaRPr lang="hu-H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536885"/>
            <a:ext cx="12192000" cy="896005"/>
          </a:xfrm>
        </p:spPr>
        <p:txBody>
          <a:bodyPr/>
          <a:lstStyle/>
          <a:p>
            <a:pPr indent="90488" algn="ctr"/>
            <a:r>
              <a:rPr lang="hu-HU" b="1" cap="all" dirty="0">
                <a:latin typeface="Arial" panose="020B0604020202020204" pitchFamily="34" charset="0"/>
                <a:cs typeface="Arial" panose="020B0604020202020204" pitchFamily="34" charset="0"/>
              </a:rPr>
              <a:t>A félévelfogadás követelményei I.</a:t>
            </a:r>
          </a:p>
        </p:txBody>
      </p:sp>
    </p:spTree>
    <p:extLst>
      <p:ext uri="{BB962C8B-B14F-4D97-AF65-F5344CB8AC3E}">
        <p14:creationId xmlns:p14="http://schemas.microsoft.com/office/powerpoint/2010/main" val="4250434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. egyéni séma">
      <a:majorFont>
        <a:latin typeface="Kanit SemiBold"/>
        <a:ea typeface=""/>
        <a:cs typeface=""/>
      </a:majorFont>
      <a:minorFont>
        <a:latin typeface="Kani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 prezentációs sablon (magyar).potx" id="{17FD18DD-8028-4FDA-BD2B-9E99F35CA7DD}" vid="{439F4AE1-E88E-4AD2-9B06-227215A4AC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TF_prezentációs_sablon_magyar</Template>
  <TotalTime>406</TotalTime>
  <Words>988</Words>
  <Application>Microsoft Office PowerPoint</Application>
  <PresentationFormat>Szélesvásznú</PresentationFormat>
  <Paragraphs>78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Kanit Light</vt:lpstr>
      <vt:lpstr>Kanit</vt:lpstr>
      <vt:lpstr>Kanit SemiBold</vt:lpstr>
      <vt:lpstr>Arial</vt:lpstr>
      <vt:lpstr>Office-téma</vt:lpstr>
      <vt:lpstr>ISKOLAI Pályaszocializációs gyakorlat</vt:lpstr>
      <vt:lpstr>2023 tavaszi félév</vt:lpstr>
      <vt:lpstr>A tantárgy célja</vt:lpstr>
      <vt:lpstr>A tantárgy oktatásának általános célja</vt:lpstr>
      <vt:lpstr>A KURZUS CÉLJA</vt:lpstr>
      <vt:lpstr>A félév célja, tárgya, jellege</vt:lpstr>
      <vt:lpstr>A Hallgatói beosztás időrendje és menete</vt:lpstr>
      <vt:lpstr>jelenléti ív</vt:lpstr>
      <vt:lpstr>A félévelfogadás követelményei I.</vt:lpstr>
      <vt:lpstr>A félév elfogadásÁNAK követelményei II.</vt:lpstr>
      <vt:lpstr>Iskolai feladat I. </vt:lpstr>
      <vt:lpstr>Iskolai feladat ‒ gyakorlat II.</vt:lpstr>
      <vt:lpstr>Iskolai feladat III.</vt:lpstr>
      <vt:lpstr>INTERJÚ TÉMAKÖRÖK</vt:lpstr>
      <vt:lpstr>A dolgozatok és a jelenléti ív leadásának határideje és módja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Dr. Borosán Lívia</dc:creator>
  <cp:lastModifiedBy>Csík Ildikó</cp:lastModifiedBy>
  <cp:revision>98</cp:revision>
  <dcterms:created xsi:type="dcterms:W3CDTF">2022-09-06T08:03:03Z</dcterms:created>
  <dcterms:modified xsi:type="dcterms:W3CDTF">2024-03-05T08:51:51Z</dcterms:modified>
</cp:coreProperties>
</file>