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60"/>
  </p:notesMasterIdLst>
  <p:sldIdLst>
    <p:sldId id="257" r:id="rId2"/>
    <p:sldId id="417" r:id="rId3"/>
    <p:sldId id="377" r:id="rId4"/>
    <p:sldId id="419" r:id="rId5"/>
    <p:sldId id="351" r:id="rId6"/>
    <p:sldId id="358" r:id="rId7"/>
    <p:sldId id="359" r:id="rId8"/>
    <p:sldId id="407" r:id="rId9"/>
    <p:sldId id="425" r:id="rId10"/>
    <p:sldId id="424" r:id="rId11"/>
    <p:sldId id="427" r:id="rId12"/>
    <p:sldId id="541" r:id="rId13"/>
    <p:sldId id="601" r:id="rId14"/>
    <p:sldId id="602" r:id="rId15"/>
    <p:sldId id="559" r:id="rId16"/>
    <p:sldId id="583" r:id="rId17"/>
    <p:sldId id="560" r:id="rId18"/>
    <p:sldId id="542" r:id="rId19"/>
    <p:sldId id="562" r:id="rId20"/>
    <p:sldId id="590" r:id="rId21"/>
    <p:sldId id="567" r:id="rId22"/>
    <p:sldId id="607" r:id="rId23"/>
    <p:sldId id="568" r:id="rId24"/>
    <p:sldId id="571" r:id="rId25"/>
    <p:sldId id="573" r:id="rId26"/>
    <p:sldId id="575" r:id="rId27"/>
    <p:sldId id="576" r:id="rId28"/>
    <p:sldId id="661" r:id="rId29"/>
    <p:sldId id="543" r:id="rId30"/>
    <p:sldId id="544" r:id="rId31"/>
    <p:sldId id="545" r:id="rId32"/>
    <p:sldId id="546" r:id="rId33"/>
    <p:sldId id="547" r:id="rId34"/>
    <p:sldId id="548" r:id="rId35"/>
    <p:sldId id="549" r:id="rId36"/>
    <p:sldId id="550" r:id="rId37"/>
    <p:sldId id="551" r:id="rId38"/>
    <p:sldId id="552" r:id="rId39"/>
    <p:sldId id="553" r:id="rId40"/>
    <p:sldId id="554" r:id="rId41"/>
    <p:sldId id="556" r:id="rId42"/>
    <p:sldId id="557" r:id="rId43"/>
    <p:sldId id="659" r:id="rId44"/>
    <p:sldId id="528" r:id="rId45"/>
    <p:sldId id="529" r:id="rId46"/>
    <p:sldId id="530" r:id="rId47"/>
    <p:sldId id="531" r:id="rId48"/>
    <p:sldId id="532" r:id="rId49"/>
    <p:sldId id="533" r:id="rId50"/>
    <p:sldId id="704" r:id="rId51"/>
    <p:sldId id="705" r:id="rId52"/>
    <p:sldId id="706" r:id="rId53"/>
    <p:sldId id="707" r:id="rId54"/>
    <p:sldId id="708" r:id="rId55"/>
    <p:sldId id="709" r:id="rId56"/>
    <p:sldId id="713" r:id="rId57"/>
    <p:sldId id="710" r:id="rId58"/>
    <p:sldId id="712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9043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12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6C44-09E8-4649-8AD5-4F5873EB6018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04AE7-E93C-AD4A-9AB6-4BBF5FFB5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4AE7-E93C-AD4A-9AB6-4BBF5FFB57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85E889-E46D-408D-8CDE-BCAA56B17C29}" type="slidenum">
              <a:rPr lang="en-GB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sz="1200">
              <a:latin typeface="+mn-lt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4AE7-E93C-AD4A-9AB6-4BBF5FFB57E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Click to edit Master text styles</a:t>
            </a:r>
          </a:p>
          <a:p>
            <a:pPr lvl="1" eaLnBrk="1" latinLnBrk="0" hangingPunct="1"/>
            <a:r>
              <a:rPr lang="hu-HU" smtClean="0"/>
              <a:t>Second level</a:t>
            </a:r>
          </a:p>
          <a:p>
            <a:pPr lvl="2" eaLnBrk="1" latinLnBrk="0" hangingPunct="1"/>
            <a:r>
              <a:rPr lang="hu-HU" smtClean="0"/>
              <a:t>Third level</a:t>
            </a:r>
          </a:p>
          <a:p>
            <a:pPr lvl="3" eaLnBrk="1" latinLnBrk="0" hangingPunct="1"/>
            <a:r>
              <a:rPr lang="hu-HU" smtClean="0"/>
              <a:t>Fourth level</a:t>
            </a:r>
          </a:p>
          <a:p>
            <a:pPr lvl="4" eaLnBrk="1" latinLnBrk="0" hangingPunct="1"/>
            <a:r>
              <a:rPr lang="hu-HU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A349F5-913B-9145-BAC3-0AE5484B00B9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10615-C63A-164E-A2B0-B27532CE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Click to edit Master text styles</a:t>
            </a:r>
          </a:p>
          <a:p>
            <a:pPr lvl="1" eaLnBrk="1" latinLnBrk="0" hangingPunct="1"/>
            <a:r>
              <a:rPr kumimoji="0" lang="hu-HU" smtClean="0"/>
              <a:t>Second level</a:t>
            </a:r>
          </a:p>
          <a:p>
            <a:pPr lvl="2" eaLnBrk="1" latinLnBrk="0" hangingPunct="1"/>
            <a:r>
              <a:rPr kumimoji="0" lang="hu-HU" smtClean="0"/>
              <a:t>Third level</a:t>
            </a:r>
          </a:p>
          <a:p>
            <a:pPr lvl="3" eaLnBrk="1" latinLnBrk="0" hangingPunct="1"/>
            <a:r>
              <a:rPr kumimoji="0" lang="hu-HU" smtClean="0"/>
              <a:t>Fourth level</a:t>
            </a:r>
          </a:p>
          <a:p>
            <a:pPr lvl="4" eaLnBrk="1" latinLnBrk="0" hangingPunct="1"/>
            <a:r>
              <a:rPr kumimoji="0" lang="hu-HU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1.xls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felveteli/egyetemek_foiskolak/!IntezmenyiOldalak/szervezet.php?szer_id=329" TargetMode="External"/><Relationship Id="rId4" Type="http://schemas.openxmlformats.org/officeDocument/2006/relationships/hyperlink" Target="http://www.felvi.hu/felveteli/egyetemek_foiskolak/!IntezmenyiOldalak/szervezet.php?szer_id=1153" TargetMode="External"/><Relationship Id="rId5" Type="http://schemas.openxmlformats.org/officeDocument/2006/relationships/hyperlink" Target="http://www.felvi.hu/felveteli/egyetemek_foiskolak/!IntezmenyiOldalak/szervezet.php?szer_id=293" TargetMode="External"/><Relationship Id="rId6" Type="http://schemas.openxmlformats.org/officeDocument/2006/relationships/hyperlink" Target="http://www.felvi.hu/felveteli/egyetemek_foiskolak/!IntezmenyiOldalak/szervezet.php?szer_id=1430" TargetMode="External"/><Relationship Id="rId7" Type="http://schemas.openxmlformats.org/officeDocument/2006/relationships/hyperlink" Target="http://www.felvi.hu/felveteli/egyetemek_foiskolak/!IntezmenyiOldalak/szervezet.php?szer_id=258" TargetMode="External"/><Relationship Id="rId8" Type="http://schemas.openxmlformats.org/officeDocument/2006/relationships/hyperlink" Target="http://www.felvi.hu/felveteli/egyetemek_foiskolak/!IntezmenyiOldalak/szervezet.php?szer_id=137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elvi.hu/felveteli/egyetemek_foiskolak/!IntezmenyiOldalak/szervezet.php?szer_id=335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felveteli/egyetemek_foiskolak/!IntezmenyiOldalak/szervezet.php?szer_id=1153" TargetMode="External"/><Relationship Id="rId4" Type="http://schemas.openxmlformats.org/officeDocument/2006/relationships/hyperlink" Target="http://www.felvi.hu/felveteli/egyetemek_foiskolak/!IntezmenyiOldalak/szervezet.php?szer_id=263" TargetMode="External"/><Relationship Id="rId5" Type="http://schemas.openxmlformats.org/officeDocument/2006/relationships/hyperlink" Target="http://www.felvi.hu/felveteli/egyetemek_foiskolak/!IntezmenyiOldalak/szervezet.php?szer_id=1430" TargetMode="External"/><Relationship Id="rId6" Type="http://schemas.openxmlformats.org/officeDocument/2006/relationships/hyperlink" Target="http://www.felvi.hu/felveteli/egyetemek_foiskolak/!IntezmenyiOldalak/szervezet.php?szer_id=137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ti.hu" TargetMode="External"/><Relationship Id="rId4" Type="http://schemas.openxmlformats.org/officeDocument/2006/relationships/hyperlink" Target="http://www.euro.who.int/en/health-topics/disease-prevention/physical-activity/publications" TargetMode="External"/><Relationship Id="rId5" Type="http://schemas.openxmlformats.org/officeDocument/2006/relationships/hyperlink" Target="http://www.ksh.hu/ele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.europa.eu/public_opinion/archives/ebs/ebs_412_en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819399"/>
            <a:ext cx="6400800" cy="2199215"/>
          </a:xfrm>
        </p:spPr>
        <p:txBody>
          <a:bodyPr>
            <a:normAutofit fontScale="85000" lnSpcReduction="20000"/>
          </a:bodyPr>
          <a:lstStyle/>
          <a:p>
            <a:r>
              <a:rPr lang="en-US" sz="2065" dirty="0" smtClean="0"/>
              <a:t>Msc Rekreáció szakok  </a:t>
            </a:r>
          </a:p>
          <a:p>
            <a:r>
              <a:rPr lang="en-US" sz="2065" dirty="0" smtClean="0"/>
              <a:t>2016.</a:t>
            </a:r>
          </a:p>
          <a:p>
            <a:endParaRPr lang="en-US" dirty="0" smtClean="0"/>
          </a:p>
          <a:p>
            <a:endParaRPr lang="hu-HU" dirty="0" smtClean="0"/>
          </a:p>
          <a:p>
            <a:r>
              <a:rPr lang="hu-HU" dirty="0" smtClean="0"/>
              <a:t>Dr. Lacza Gyöngyvér</a:t>
            </a:r>
          </a:p>
          <a:p>
            <a:endParaRPr lang="hu-HU" dirty="0" smtClean="0"/>
          </a:p>
          <a:p>
            <a:r>
              <a:rPr lang="hu-HU" dirty="0" smtClean="0"/>
              <a:t>Egyetemi docens</a:t>
            </a:r>
          </a:p>
          <a:p>
            <a:r>
              <a:rPr lang="hu-HU" dirty="0" smtClean="0"/>
              <a:t>Testnevelési Egyetem</a:t>
            </a:r>
          </a:p>
          <a:p>
            <a:r>
              <a:rPr lang="hu-HU" dirty="0" smtClean="0"/>
              <a:t>Rekreáció tanszék  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Sportrekreáció elmélet és módszertan </a:t>
            </a:r>
            <a:endParaRPr lang="hu-H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37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schemeClr val="bg1"/>
                </a:solidFill>
                <a:latin typeface="News Gothic MT"/>
              </a:rPr>
              <a:t>Lacza Gyöngyvér</a:t>
            </a:r>
          </a:p>
        </p:txBody>
      </p:sp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6FDE69B-18A6-4023-AEB7-E5F34E301AAA}" type="slidenum">
              <a:rPr lang="hu-HU" sz="1200">
                <a:solidFill>
                  <a:schemeClr val="bg1"/>
                </a:solidFill>
                <a:latin typeface="News Gothic MT"/>
              </a:rPr>
              <a:pPr algn="ctr"/>
              <a:t>10</a:t>
            </a:fld>
            <a:endParaRPr lang="hu-HU" sz="1200">
              <a:solidFill>
                <a:schemeClr val="bg1"/>
              </a:solidFill>
              <a:latin typeface="News Gothic MT"/>
            </a:endParaRPr>
          </a:p>
        </p:txBody>
      </p:sp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Nemzetközi szakirodalom feldolgozása</a:t>
            </a:r>
            <a:endParaRPr lang="hu-HU" dirty="0" smtClean="0"/>
          </a:p>
        </p:txBody>
      </p:sp>
      <p:sp>
        <p:nvSpPr>
          <p:cNvPr id="31748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hu-HU" smtClean="0"/>
          </a:p>
          <a:p>
            <a:pPr lvl="1"/>
            <a:r>
              <a:rPr lang="hu-HU" smtClean="0"/>
              <a:t>Ki, mit választott? </a:t>
            </a:r>
          </a:p>
          <a:p>
            <a:pPr lvl="1"/>
            <a:r>
              <a:rPr lang="hu-HU" smtClean="0"/>
              <a:t>Összegző lista</a:t>
            </a:r>
          </a:p>
          <a:p>
            <a:pPr lvl="1"/>
            <a:endParaRPr lang="hu-HU" smtClean="0"/>
          </a:p>
          <a:p>
            <a:pPr lvl="1"/>
            <a:r>
              <a:rPr lang="hu-HU" smtClean="0"/>
              <a:t>Van –e kérdés, kérés? 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prstClr val="white"/>
                </a:solidFill>
                <a:latin typeface="News Gothic MT"/>
              </a:rPr>
              <a:t>Lacza Gyöngyvér</a:t>
            </a:r>
          </a:p>
        </p:txBody>
      </p:sp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6FDE69B-18A6-4023-AEB7-E5F34E301AAA}" type="slidenum">
              <a:rPr lang="hu-HU" sz="1200">
                <a:solidFill>
                  <a:prstClr val="white"/>
                </a:solidFill>
                <a:latin typeface="News Gothic MT"/>
              </a:rPr>
              <a:pPr algn="ctr"/>
              <a:t>11</a:t>
            </a:fld>
            <a:endParaRPr lang="hu-HU" sz="120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 a rekreáció? </a:t>
            </a:r>
            <a:endParaRPr lang="hu-HU" dirty="0" smtClean="0"/>
          </a:p>
        </p:txBody>
      </p:sp>
      <p:sp>
        <p:nvSpPr>
          <p:cNvPr id="31748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hu-HU" dirty="0" smtClean="0"/>
          </a:p>
          <a:p>
            <a:pPr lvl="1"/>
            <a:r>
              <a:rPr lang="hu-HU" dirty="0" smtClean="0"/>
              <a:t>Készítsünk montázst! 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Hogyan motiváljuk a ‚passzív’, elutasító célcsoportot? </a:t>
            </a:r>
          </a:p>
          <a:p>
            <a:pPr lvl="2"/>
            <a:r>
              <a:rPr lang="hu-HU" dirty="0" smtClean="0"/>
              <a:t>Gyűjtsünk érveket! </a:t>
            </a:r>
          </a:p>
          <a:p>
            <a:pPr lvl="2"/>
            <a:endParaRPr lang="hu-HU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1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8CADAE"/>
                </a:solidFill>
              </a:rPr>
              <a:t/>
            </a:r>
            <a:br>
              <a:rPr lang="en-US" sz="3200" dirty="0" smtClean="0">
                <a:solidFill>
                  <a:srgbClr val="8CADAE"/>
                </a:solidFill>
              </a:rPr>
            </a:br>
            <a:r>
              <a:rPr lang="en-US" sz="3200" dirty="0" smtClean="0">
                <a:solidFill>
                  <a:srgbClr val="8CADAE"/>
                </a:solidFill>
              </a:rPr>
              <a:t>A rekreáció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endParaRPr lang="hu-HU" dirty="0" smtClean="0">
              <a:latin typeface="Comic Sans MS" charset="0"/>
            </a:endParaRP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endParaRPr lang="hu-HU" dirty="0" smtClean="0">
              <a:latin typeface="Comic Sans MS" charset="0"/>
            </a:endParaRP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r>
              <a:rPr lang="hu-HU" dirty="0" smtClean="0"/>
              <a:t>Eszmei &amp; gyakorlati</a:t>
            </a: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válasz-tevékenységrendszer</a:t>
            </a: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r>
              <a:rPr lang="hu-HU" dirty="0" smtClean="0"/>
              <a:t>a civilizációs fejlődés </a:t>
            </a: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életminőséget rontó hatásaira</a:t>
            </a: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endParaRPr lang="hu-HU" sz="1000" b="1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Lacza Gyöngyvér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5D1E94-760B-E147-8220-BE3BF39512AC}" type="slidenum"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hu-HU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Fogalmi háttér: Életmód</a:t>
            </a:r>
          </a:p>
        </p:txBody>
      </p:sp>
      <p:sp>
        <p:nvSpPr>
          <p:cNvPr id="482307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u-HU" dirty="0" smtClean="0"/>
              <a:t>„</a:t>
            </a:r>
            <a:r>
              <a:rPr lang="hu-HU" sz="1800" dirty="0" smtClean="0"/>
              <a:t>Az életmód olyan általános és komplex szociológiai kategória, amely az anyagi és szellemi oldal elválaszthatatlan egysége. Az életmód ezen cselekvések szokásos formáinak sajátos egysége.” (Szántó, 1967)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1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u-HU" sz="1800" dirty="0" smtClean="0"/>
              <a:t>„Az életmód olyan viselkedési minták összessége, amelyek annak a csoportnak a szociális és kulturális normáival vannak szoros kapcsolatban, amelyhez az egyén tartozik, vagy tartozni szeretne (vonatkoztatási csoport). Az angol szóhasználatban életstílus függ attól, hogy az egyén mit tekint értéknek, mi a véleménye és hogyan viszonyul az adott viselkedéshez…”(Kovács, 2008)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1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u-HU" sz="1800" dirty="0" smtClean="0"/>
              <a:t>„</a:t>
            </a:r>
            <a:r>
              <a:rPr lang="hu-HU" sz="1800" b="1" dirty="0" smtClean="0"/>
              <a:t>Az életmód az egyének ismétlődő tevékenységeinek rendszere és ezek szokásos formája. Nem maga az aktivitás, hanem a cselekvés hogyanja.” (Szántó, 1967)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1800" b="1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1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1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Életmód kutatások</a:t>
            </a:r>
          </a:p>
        </p:txBody>
      </p:sp>
      <p:sp>
        <p:nvSpPr>
          <p:cNvPr id="483331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anyagi és gazdasági feltételek élet meghatározó szerepe – az </a:t>
            </a:r>
            <a:r>
              <a:rPr lang="hu-HU" i="1" dirty="0" smtClean="0"/>
              <a:t>életszínvonal</a:t>
            </a:r>
            <a:r>
              <a:rPr lang="hu-HU" dirty="0" smtClean="0"/>
              <a:t> csupán egyik meghatározó eleme az életmódnak... 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Környezeti feltételek élet meghatározó szerepe: </a:t>
            </a:r>
          </a:p>
          <a:p>
            <a:pPr lvl="1"/>
            <a:r>
              <a:rPr lang="hu-HU" dirty="0" smtClean="0"/>
              <a:t>Ökológiai környezet (pl. urbanizáció)</a:t>
            </a:r>
          </a:p>
          <a:p>
            <a:pPr lvl="1"/>
            <a:r>
              <a:rPr lang="hu-HU" dirty="0" smtClean="0"/>
              <a:t>Modernizáció</a:t>
            </a:r>
          </a:p>
          <a:p>
            <a:pPr lvl="1"/>
            <a:r>
              <a:rPr lang="hu-HU" dirty="0" smtClean="0"/>
              <a:t>Tárgyi világ, amely körülvesz</a:t>
            </a:r>
          </a:p>
          <a:p>
            <a:pPr lvl="1"/>
            <a:r>
              <a:rPr lang="hu-HU" dirty="0" smtClean="0"/>
              <a:t>Múlt, hagyományok</a:t>
            </a:r>
          </a:p>
          <a:p>
            <a:pPr lvl="1"/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hu-HU" sz="2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REKREÁCIÓS IRÁNYZATOK összefoglalása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t>Lacza Gyöngyvér</a:t>
            </a:r>
          </a:p>
        </p:txBody>
      </p:sp>
      <p:sp>
        <p:nvSpPr>
          <p:cNvPr id="141314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477E2B7-25F6-41FA-A1D4-127A39B46951}" type="slidenum"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pPr algn="ctr"/>
              <a:t>16</a:t>
            </a:fld>
            <a:endParaRPr lang="hu-HU" sz="1200">
              <a:solidFill>
                <a:schemeClr val="bg1"/>
              </a:solidFill>
              <a:latin typeface="Book Antiqu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50"/>
            <a:ext cx="8042275" cy="133667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hu-HU" dirty="0" smtClean="0"/>
              <a:t>A rekreáció és a civilizációs fejlődés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2462" y="1444625"/>
            <a:ext cx="8401538" cy="4651375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hu-HU" sz="2400" dirty="0" smtClean="0"/>
              <a:t>A civilizációs fejlődés nagy fordulópontjai: </a:t>
            </a:r>
          </a:p>
          <a:p>
            <a:pPr marL="342900" indent="-34290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hu-HU" sz="2400" dirty="0" smtClean="0"/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hu-HU" sz="2400" dirty="0" smtClean="0">
                <a:latin typeface="Times CE"/>
              </a:rPr>
              <a:t>Ipari Forradalom (1750-80)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>
                <a:latin typeface="Times CE"/>
              </a:rPr>
              <a:t>találmányok (gőzgép)- Iparosodás, városiasodás,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hu-HU" sz="2400" dirty="0" smtClean="0">
              <a:latin typeface="Times CE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hu-HU" sz="2400" dirty="0" smtClean="0">
                <a:latin typeface="Times CE"/>
              </a:rPr>
              <a:t>Tudományos és Technikai Forradalom (1900)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>
                <a:latin typeface="Times CE"/>
              </a:rPr>
              <a:t>Robbnómotor, elektromosság-közlekedés forradalma, távközlés-kényelmesedő élet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hu-HU" sz="2400" dirty="0" smtClean="0">
              <a:latin typeface="Times CE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hu-HU" sz="2400" dirty="0" smtClean="0">
                <a:latin typeface="Times CE"/>
              </a:rPr>
              <a:t>Informatikai Forradalom (1975)</a:t>
            </a:r>
            <a:endParaRPr lang="hu-HU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Számítógép, mobiltelefon- ülő életmód, stressz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rekreáció irányzatai</a:t>
            </a:r>
          </a:p>
        </p:txBody>
      </p:sp>
      <p:sp>
        <p:nvSpPr>
          <p:cNvPr id="114690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Rekreációs irányzat:</a:t>
            </a:r>
          </a:p>
          <a:p>
            <a:pPr>
              <a:buFont typeface="Wingdings 2" pitchFamily="18" charset="2"/>
              <a:buNone/>
            </a:pPr>
            <a:r>
              <a:rPr lang="hu-HU" sz="2000" b="1" dirty="0" smtClean="0">
                <a:solidFill>
                  <a:schemeClr val="tx1"/>
                </a:solidFill>
              </a:rPr>
              <a:t>	</a:t>
            </a:r>
            <a:r>
              <a:rPr lang="hu-HU" sz="2000" dirty="0" smtClean="0">
                <a:solidFill>
                  <a:schemeClr val="tx1"/>
                </a:solidFill>
              </a:rPr>
              <a:t>azt jelenti, hogy sokan, tömegek végeznek hasonló típusú választevékenységet a civilizációs fejlődés negatívumainak ellensúlyozásául. </a:t>
            </a:r>
          </a:p>
          <a:p>
            <a:pPr>
              <a:buFont typeface="Wingdings 2" pitchFamily="18" charset="2"/>
              <a:buNone/>
            </a:pPr>
            <a:endParaRPr lang="hu-HU" sz="2000" b="1" dirty="0" smtClean="0">
              <a:solidFill>
                <a:schemeClr val="tx1"/>
              </a:solidFill>
            </a:endParaRPr>
          </a:p>
          <a:p>
            <a:r>
              <a:rPr lang="hu-HU" sz="2000" b="1" dirty="0" smtClean="0">
                <a:solidFill>
                  <a:schemeClr val="tx1"/>
                </a:solidFill>
              </a:rPr>
              <a:t> Nem az eszközök tartoznak az irányzatokba, sokkal inkább a használó célja szerint minősül odatartozóvá. </a:t>
            </a:r>
          </a:p>
          <a:p>
            <a:pPr>
              <a:buFont typeface="Wingdings 2" pitchFamily="18" charset="2"/>
              <a:buNone/>
            </a:pPr>
            <a:r>
              <a:rPr lang="hu-HU" sz="2000" b="1" dirty="0" smtClean="0">
                <a:solidFill>
                  <a:schemeClr val="tx1"/>
                </a:solidFill>
              </a:rPr>
              <a:t>	</a:t>
            </a:r>
            <a:r>
              <a:rPr lang="hu-HU" sz="2000" dirty="0" smtClean="0"/>
              <a:t>Például a vadvízi evezés tartozhat az outdoor irányzathoz éppúgy, mint az élménykeresőhöz továbbá lehet hangsúlyosan rekreatív, vagy éppen teljesítményelvű a végzése.)</a:t>
            </a:r>
          </a:p>
          <a:p>
            <a:endParaRPr lang="hu-HU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2"/>
          <p:cNvSpPr txBox="1">
            <a:spLocks noChangeArrowheads="1"/>
          </p:cNvSpPr>
          <p:nvPr/>
        </p:nvSpPr>
        <p:spPr bwMode="auto">
          <a:xfrm>
            <a:off x="0" y="430213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 b="1">
                <a:solidFill>
                  <a:srgbClr val="336600"/>
                </a:solidFill>
                <a:latin typeface="Book Antiqua" pitchFamily="18" charset="0"/>
                <a:ea typeface="ＭＳ Ｐゴシック"/>
                <a:cs typeface="ＭＳ Ｐゴシック"/>
              </a:rPr>
              <a:t>A rekreációs irányzok kortérképe</a:t>
            </a:r>
          </a:p>
        </p:txBody>
      </p:sp>
      <p:pic>
        <p:nvPicPr>
          <p:cNvPr id="1157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3088"/>
            <a:ext cx="81359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t>Lacza Gyöngyvér</a:t>
            </a:r>
          </a:p>
        </p:txBody>
      </p:sp>
      <p:sp>
        <p:nvSpPr>
          <p:cNvPr id="116738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392E497D-5583-43C9-BC6A-F31F5E16DBCC}" type="slidenum"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pPr algn="ctr"/>
              <a:t>19</a:t>
            </a:fld>
            <a:endParaRPr lang="hu-HU" sz="1200">
              <a:solidFill>
                <a:schemeClr val="bg1"/>
              </a:solidFill>
              <a:latin typeface="Book Antiqu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50"/>
            <a:ext cx="8042275" cy="133667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hu-H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CE"/>
              </a:rPr>
              <a:t>A Rekreáció irányzatai</a:t>
            </a: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CE"/>
              </a:rPr>
              <a:t> 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  <a:latin typeface="Times CE"/>
            </a:endParaRPr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280275" cy="4343400"/>
          </a:xfrm>
        </p:spPr>
        <p:txBody>
          <a:bodyPr>
            <a:normAutofit/>
          </a:bodyPr>
          <a:lstStyle/>
          <a:p>
            <a:pPr marL="342900" indent="-342900" eaLnBrk="1" hangingPunct="1">
              <a:defRPr/>
            </a:pPr>
            <a:r>
              <a:rPr lang="hu-HU" dirty="0" smtClean="0"/>
              <a:t>Outdoor irányzat</a:t>
            </a:r>
          </a:p>
          <a:p>
            <a:pPr marL="342900" indent="-342900" eaLnBrk="1" hangingPunct="1">
              <a:buNone/>
              <a:defRPr/>
            </a:pPr>
            <a:endParaRPr lang="hu-HU" dirty="0" smtClean="0"/>
          </a:p>
          <a:p>
            <a:pPr marL="342900" indent="-342900" eaLnBrk="1" hangingPunct="1">
              <a:defRPr/>
            </a:pPr>
            <a:r>
              <a:rPr lang="hu-HU" dirty="0" smtClean="0"/>
              <a:t>Egészség célzatú irányzatok</a:t>
            </a:r>
          </a:p>
          <a:p>
            <a:pPr marL="617220" lvl="1" indent="-342900">
              <a:defRPr/>
            </a:pPr>
            <a:r>
              <a:rPr lang="hu-HU" dirty="0" smtClean="0"/>
              <a:t>Fittségi irányzatok</a:t>
            </a:r>
          </a:p>
          <a:p>
            <a:pPr marL="617220" lvl="1" indent="-342900">
              <a:defRPr/>
            </a:pPr>
            <a:r>
              <a:rPr lang="hu-HU" dirty="0" smtClean="0"/>
              <a:t>Wellness irányzat</a:t>
            </a:r>
          </a:p>
          <a:p>
            <a:pPr marL="342900" indent="-342900" eaLnBrk="1" hangingPunct="1">
              <a:buNone/>
              <a:defRPr/>
            </a:pPr>
            <a:endParaRPr lang="hu-HU" dirty="0" smtClean="0"/>
          </a:p>
          <a:p>
            <a:pPr marL="342900" indent="-342900" eaLnBrk="1" hangingPunct="1">
              <a:defRPr/>
            </a:pPr>
            <a:r>
              <a:rPr lang="hu-HU" dirty="0" smtClean="0"/>
              <a:t>Élménykereső irányzat</a:t>
            </a:r>
          </a:p>
          <a:p>
            <a:pPr marL="342900" indent="-342900" eaLnBrk="1" hangingPunct="1">
              <a:buNone/>
              <a:defRPr/>
            </a:pPr>
            <a:endParaRPr lang="hu-HU" dirty="0" smtClean="0"/>
          </a:p>
          <a:p>
            <a:pPr marL="342900" indent="-342900" eaLnBrk="1" hangingPunct="1">
              <a:defRPr/>
            </a:pPr>
            <a:r>
              <a:rPr lang="hu-HU" dirty="0" smtClean="0"/>
              <a:t>Teljesítményelvű irányzat</a:t>
            </a:r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schemeClr val="bg1"/>
                </a:solidFill>
                <a:latin typeface="+mn-lt"/>
              </a:rPr>
              <a:t>Lacza Gyöngyvér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F2ECDE3-DD15-4543-915D-B9D421422607}" type="slidenum">
              <a:rPr lang="hu-HU" sz="1200">
                <a:solidFill>
                  <a:schemeClr val="bg1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hu-HU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Tudásellenőrző, ismétlő TOTO</a:t>
            </a:r>
            <a:endParaRPr lang="en-GB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90% fölött nem kell újraolvasni a Bsc-s szakirodalmakat de lehet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89-51 % közözött IGEN!</a:t>
            </a:r>
          </a:p>
          <a:p>
            <a:endParaRPr lang="hu-HU" dirty="0" smtClean="0"/>
          </a:p>
          <a:p>
            <a:r>
              <a:rPr lang="hu-HU" dirty="0" smtClean="0"/>
              <a:t>50 % alatt 2-szer !!!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223" y="2529784"/>
            <a:ext cx="6681177" cy="39948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0392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Ipari Forradalom- Rekreációs válaszok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t>Lacza Gyöngyvér</a:t>
            </a:r>
          </a:p>
        </p:txBody>
      </p:sp>
      <p:sp>
        <p:nvSpPr>
          <p:cNvPr id="123906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F8592B3-7BF9-4DCD-B52E-5C2C5DDB65CA}" type="slidenum"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pPr algn="ctr"/>
              <a:t>21</a:t>
            </a:fld>
            <a:endParaRPr lang="hu-HU" sz="1200">
              <a:solidFill>
                <a:schemeClr val="bg1"/>
              </a:solidFill>
              <a:latin typeface="Book Antiqu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50"/>
            <a:ext cx="8042275" cy="133667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hu-HU" dirty="0" smtClean="0"/>
              <a:t>Outdoor irányzat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0615" y="1600200"/>
            <a:ext cx="7221660" cy="4343400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lnSpc>
                <a:spcPct val="70000"/>
              </a:lnSpc>
              <a:defRPr/>
            </a:pPr>
            <a:r>
              <a:rPr lang="hu-HU" sz="2600" b="1" dirty="0" smtClean="0"/>
              <a:t>Jellemzők:</a:t>
            </a:r>
            <a:endParaRPr lang="hu-HU" sz="2600" dirty="0" smtClean="0"/>
          </a:p>
          <a:p>
            <a:pPr lvl="1" eaLnBrk="1" hangingPunct="1">
              <a:lnSpc>
                <a:spcPct val="70000"/>
              </a:lnSpc>
              <a:defRPr/>
            </a:pPr>
            <a:r>
              <a:rPr lang="hu-HU" dirty="0" smtClean="0"/>
              <a:t>Természethez köthető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hu-HU" dirty="0" smtClean="0"/>
              <a:t>Gyakran alkalmi jellegű</a:t>
            </a:r>
          </a:p>
          <a:p>
            <a:pPr lvl="1" eaLnBrk="1" hangingPunct="1">
              <a:lnSpc>
                <a:spcPct val="70000"/>
              </a:lnSpc>
              <a:buNone/>
              <a:defRPr/>
            </a:pPr>
            <a:endParaRPr lang="hu-HU" dirty="0" smtClean="0"/>
          </a:p>
          <a:p>
            <a:pPr marL="342900" indent="-342900" eaLnBrk="1" hangingPunct="1">
              <a:lnSpc>
                <a:spcPct val="70000"/>
              </a:lnSpc>
              <a:defRPr/>
            </a:pPr>
            <a:r>
              <a:rPr lang="hu-HU" sz="2600" b="1" dirty="0" smtClean="0"/>
              <a:t>Eszközei:</a:t>
            </a:r>
            <a:r>
              <a:rPr lang="hu-HU" sz="2600" dirty="0" smtClean="0"/>
              <a:t> 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hu-HU" dirty="0" smtClean="0"/>
              <a:t>Hegyi-erdei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hu-HU" dirty="0" smtClean="0"/>
              <a:t>Kerekes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hu-HU" dirty="0" smtClean="0"/>
              <a:t>Havas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hu-HU" dirty="0" smtClean="0"/>
              <a:t>Vízi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hu-HU" dirty="0" smtClean="0"/>
              <a:t>Légi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hu-HU" dirty="0" smtClean="0"/>
              <a:t>Nem sport típusú (kertészkedés, horgászat)</a:t>
            </a:r>
          </a:p>
          <a:p>
            <a:pPr lvl="1" eaLnBrk="1" hangingPunct="1">
              <a:lnSpc>
                <a:spcPct val="70000"/>
              </a:lnSpc>
              <a:buNone/>
              <a:defRPr/>
            </a:pPr>
            <a:r>
              <a:rPr lang="hu-HU" dirty="0" smtClean="0"/>
              <a:t>tevékenységek</a:t>
            </a:r>
          </a:p>
          <a:p>
            <a:pPr lvl="1" eaLnBrk="1" hangingPunct="1">
              <a:lnSpc>
                <a:spcPct val="70000"/>
              </a:lnSpc>
              <a:buNone/>
              <a:defRPr/>
            </a:pPr>
            <a:endParaRPr lang="hu-HU" dirty="0" smtClean="0"/>
          </a:p>
          <a:p>
            <a:pPr marL="342900" indent="-342900" eaLnBrk="1" hangingPunct="1">
              <a:lnSpc>
                <a:spcPct val="70000"/>
              </a:lnSpc>
              <a:defRPr/>
            </a:pPr>
            <a:r>
              <a:rPr lang="hu-HU" sz="2600" b="1" dirty="0" smtClean="0"/>
              <a:t>Célközönség:</a:t>
            </a:r>
            <a:r>
              <a:rPr lang="hu-HU" sz="2600" dirty="0" smtClean="0"/>
              <a:t> teljes életút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/>
          </p:cNvSpPr>
          <p:nvPr>
            <p:ph type="title" idx="4294967295"/>
          </p:nvPr>
        </p:nvSpPr>
        <p:spPr>
          <a:xfrm>
            <a:off x="0" y="107950"/>
            <a:ext cx="8042275" cy="1336675"/>
          </a:xfrm>
        </p:spPr>
        <p:txBody>
          <a:bodyPr anchor="ctr"/>
          <a:lstStyle/>
          <a:p>
            <a:r>
              <a:rPr lang="hu-HU" sz="3300" dirty="0" smtClean="0"/>
              <a:t>TTF- IFO Rekreációs válaszok</a:t>
            </a:r>
          </a:p>
        </p:txBody>
      </p:sp>
      <p:pic>
        <p:nvPicPr>
          <p:cNvPr id="16384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94154" y="1444625"/>
            <a:ext cx="7186613" cy="43243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t>Lacza Gyöngyvér</a:t>
            </a:r>
          </a:p>
        </p:txBody>
      </p:sp>
      <p:sp>
        <p:nvSpPr>
          <p:cNvPr id="124930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BFCEBCE-5C54-4321-9092-41FAA4707404}" type="slidenum"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pPr algn="ctr"/>
              <a:t>23</a:t>
            </a:fld>
            <a:endParaRPr lang="hu-HU" sz="1200">
              <a:solidFill>
                <a:schemeClr val="bg1"/>
              </a:solidFill>
              <a:latin typeface="Book Antiqu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50"/>
            <a:ext cx="8792308" cy="178728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hu-HU" dirty="0" smtClean="0"/>
              <a:t>Egészség-célzatú irányzatok</a:t>
            </a:r>
          </a:p>
        </p:txBody>
      </p:sp>
      <p:sp>
        <p:nvSpPr>
          <p:cNvPr id="147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2923" y="1895230"/>
            <a:ext cx="7319352" cy="4048369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hu-HU" sz="2400" b="1" dirty="0" smtClean="0"/>
              <a:t>Fittségi irányzatok:</a:t>
            </a:r>
          </a:p>
          <a:p>
            <a:pPr lvl="2">
              <a:defRPr/>
            </a:pPr>
            <a:r>
              <a:rPr lang="hu-HU" sz="2400" b="1" dirty="0" smtClean="0"/>
              <a:t>Üzemi-munkahelyi irányzat</a:t>
            </a:r>
          </a:p>
          <a:p>
            <a:pPr lvl="2">
              <a:defRPr/>
            </a:pPr>
            <a:r>
              <a:rPr lang="hu-HU" sz="2400" b="1" dirty="0" smtClean="0"/>
              <a:t>Fitnesz irányzat</a:t>
            </a:r>
          </a:p>
          <a:p>
            <a:pPr lvl="2">
              <a:defRPr/>
            </a:pPr>
            <a:r>
              <a:rPr lang="hu-HU" sz="2400" b="1" dirty="0" smtClean="0"/>
              <a:t>Sportági</a:t>
            </a:r>
          </a:p>
          <a:p>
            <a:pPr lvl="1" eaLnBrk="1" hangingPunct="1">
              <a:buNone/>
              <a:defRPr/>
            </a:pPr>
            <a:endParaRPr lang="hu-HU" sz="2400" b="1" dirty="0" smtClean="0"/>
          </a:p>
          <a:p>
            <a:pPr lvl="1" eaLnBrk="1" hangingPunct="1">
              <a:defRPr/>
            </a:pPr>
            <a:r>
              <a:rPr lang="hu-HU" sz="2400" b="1" dirty="0" smtClean="0"/>
              <a:t>Wellnesz</a:t>
            </a:r>
          </a:p>
          <a:p>
            <a:pPr lvl="1" eaLnBrk="1" hangingPunct="1">
              <a:buFontTx/>
              <a:buNone/>
              <a:defRPr/>
            </a:pPr>
            <a:endParaRPr lang="hu-H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t>Lacza Gyöngyvér</a:t>
            </a:r>
          </a:p>
        </p:txBody>
      </p:sp>
      <p:sp>
        <p:nvSpPr>
          <p:cNvPr id="128002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B9EBE7E-D8AD-4A7A-AE7A-5AB3E4CDA10B}" type="slidenum"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pPr algn="ctr"/>
              <a:t>24</a:t>
            </a:fld>
            <a:endParaRPr lang="hu-HU" sz="1200">
              <a:solidFill>
                <a:schemeClr val="bg1"/>
              </a:solidFill>
              <a:latin typeface="Book Antiqu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50"/>
            <a:ext cx="8042275" cy="133667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hu-HU" b="1" dirty="0" smtClean="0"/>
              <a:t>Fittségi irányzat </a:t>
            </a: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0615" y="1600200"/>
            <a:ext cx="7221660" cy="4343400"/>
          </a:xfrm>
        </p:spPr>
        <p:txBody>
          <a:bodyPr>
            <a:normAutofit/>
          </a:bodyPr>
          <a:lstStyle/>
          <a:p>
            <a:pPr marL="342900" indent="-342900" eaLnBrk="1" hangingPunct="1">
              <a:defRPr/>
            </a:pPr>
            <a:r>
              <a:rPr lang="hu-HU" sz="2400" b="1" dirty="0" smtClean="0"/>
              <a:t>Jellemzők: 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hu-HU" sz="2400" b="1" dirty="0" smtClean="0"/>
              <a:t>	Az egészség testi vonzata dominál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endParaRPr lang="hu-HU" sz="2400" b="1" dirty="0" smtClean="0"/>
          </a:p>
          <a:p>
            <a:pPr lvl="1" eaLnBrk="1" hangingPunct="1">
              <a:defRPr/>
            </a:pPr>
            <a:r>
              <a:rPr lang="hu-HU" sz="2400" b="1" dirty="0" smtClean="0"/>
              <a:t>Üzemi-munkahelyi irányzat</a:t>
            </a:r>
          </a:p>
          <a:p>
            <a:pPr lvl="1" eaLnBrk="1" hangingPunct="1">
              <a:defRPr/>
            </a:pPr>
            <a:r>
              <a:rPr lang="hu-HU" sz="2400" b="1" dirty="0" smtClean="0"/>
              <a:t>Fitnesz irányzat</a:t>
            </a:r>
          </a:p>
          <a:p>
            <a:pPr lvl="1" eaLnBrk="1" hangingPunct="1">
              <a:defRPr/>
            </a:pPr>
            <a:r>
              <a:rPr lang="hu-HU" sz="2400" b="1" dirty="0" smtClean="0"/>
              <a:t>Sportági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t>Lacza Gyöngyvér</a:t>
            </a:r>
          </a:p>
        </p:txBody>
      </p:sp>
      <p:sp>
        <p:nvSpPr>
          <p:cNvPr id="130050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C47E03F6-B477-49AC-B425-1F3A46B6839B}" type="slidenum"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pPr algn="ctr"/>
              <a:t>25</a:t>
            </a:fld>
            <a:endParaRPr lang="hu-HU" sz="1200">
              <a:solidFill>
                <a:schemeClr val="bg1"/>
              </a:solidFill>
              <a:latin typeface="Book Antiqu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50"/>
            <a:ext cx="8042275" cy="133667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hu-HU" dirty="0" smtClean="0"/>
              <a:t>Wellnesz irányzat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8769" y="1600200"/>
            <a:ext cx="7143506" cy="4343400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hu-H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70000"/>
              </a:lnSpc>
              <a:buNone/>
              <a:defRPr/>
            </a:pPr>
            <a:r>
              <a:rPr lang="hu-HU" sz="2400" b="1" dirty="0" smtClean="0"/>
              <a:t>Wellnesz: </a:t>
            </a:r>
          </a:p>
          <a:p>
            <a:pPr marL="342900" indent="-342900">
              <a:lnSpc>
                <a:spcPct val="70000"/>
              </a:lnSpc>
              <a:buNone/>
              <a:defRPr/>
            </a:pPr>
            <a:r>
              <a:rPr lang="hu-HU" sz="2400" dirty="0" smtClean="0"/>
              <a:t>	Optimális egészség pozitív komponenseinek harmonikus összessége</a:t>
            </a:r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hu-HU" sz="2400" b="1" dirty="0" smtClean="0"/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hu-HU" sz="2400" b="1" dirty="0" smtClean="0"/>
              <a:t>Eszközei: </a:t>
            </a:r>
          </a:p>
          <a:p>
            <a:pPr marL="342900" indent="-342900">
              <a:lnSpc>
                <a:spcPct val="70000"/>
              </a:lnSpc>
              <a:defRPr/>
            </a:pPr>
            <a:r>
              <a:rPr lang="hu-HU" sz="2400" dirty="0" smtClean="0"/>
              <a:t>Egészséges életmód</a:t>
            </a:r>
          </a:p>
          <a:p>
            <a:pPr marL="342900" indent="-342900">
              <a:lnSpc>
                <a:spcPct val="70000"/>
              </a:lnSpc>
              <a:defRPr/>
            </a:pPr>
            <a:r>
              <a:rPr lang="hu-HU" sz="2400" dirty="0" smtClean="0"/>
              <a:t>Aerob típusú tevékenységek</a:t>
            </a:r>
          </a:p>
          <a:p>
            <a:pPr marL="342900" indent="-342900">
              <a:lnSpc>
                <a:spcPct val="70000"/>
              </a:lnSpc>
              <a:defRPr/>
            </a:pPr>
            <a:r>
              <a:rPr lang="hu-HU" sz="2400" dirty="0" smtClean="0"/>
              <a:t>Élmény, kényeztetés</a:t>
            </a:r>
          </a:p>
          <a:p>
            <a:pPr marL="342900" indent="-342900">
              <a:lnSpc>
                <a:spcPct val="70000"/>
              </a:lnSpc>
              <a:defRPr/>
            </a:pPr>
            <a:r>
              <a:rPr lang="hu-HU" sz="2400" dirty="0" smtClean="0"/>
              <a:t>Lazító, stresszoldó technikák</a:t>
            </a:r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hu-HU" sz="2400" b="1" dirty="0" smtClean="0"/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hu-HU" sz="2400" b="1" dirty="0" smtClean="0"/>
              <a:t>Célközönsége:</a:t>
            </a:r>
            <a:r>
              <a:rPr lang="hu-HU" sz="2400" dirty="0" smtClean="0"/>
              <a:t> </a:t>
            </a:r>
          </a:p>
          <a:p>
            <a:pPr marL="342900" indent="-342900">
              <a:lnSpc>
                <a:spcPct val="70000"/>
              </a:lnSpc>
              <a:defRPr/>
            </a:pPr>
            <a:r>
              <a:rPr lang="hu-HU" sz="2400" dirty="0" smtClean="0"/>
              <a:t>Fittségi- fiatal felnőtt-középkorú</a:t>
            </a:r>
          </a:p>
          <a:p>
            <a:pPr marL="342900" indent="-342900">
              <a:lnSpc>
                <a:spcPct val="70000"/>
              </a:lnSpc>
              <a:defRPr/>
            </a:pPr>
            <a:r>
              <a:rPr lang="hu-HU" sz="2400" dirty="0" smtClean="0"/>
              <a:t>Sportági- fiatal felnőtt-középkorú</a:t>
            </a:r>
          </a:p>
          <a:p>
            <a:pPr marL="342900" indent="-342900">
              <a:lnSpc>
                <a:spcPct val="70000"/>
              </a:lnSpc>
              <a:defRPr/>
            </a:pPr>
            <a:r>
              <a:rPr lang="hu-HU" sz="2400" dirty="0" smtClean="0"/>
              <a:t>Wellness- teljes életút</a:t>
            </a:r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Char char=""/>
              <a:defRPr/>
            </a:pPr>
            <a:endParaRPr lang="hu-HU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lnSpc>
                <a:spcPct val="70000"/>
              </a:lnSpc>
              <a:defRPr/>
            </a:pPr>
            <a:endParaRPr lang="hu-HU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t>Lacza Gyöngyvér</a:t>
            </a:r>
          </a:p>
        </p:txBody>
      </p:sp>
      <p:sp>
        <p:nvSpPr>
          <p:cNvPr id="132098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987735A9-E478-4ED4-8E3E-364575F83A84}" type="slidenum"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pPr algn="ctr"/>
              <a:t>26</a:t>
            </a:fld>
            <a:endParaRPr lang="hu-HU" sz="1200">
              <a:solidFill>
                <a:schemeClr val="bg1"/>
              </a:solidFill>
              <a:latin typeface="Book Antiqu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50"/>
            <a:ext cx="8042275" cy="133667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hu-HU" b="1" dirty="0" smtClean="0"/>
              <a:t>Élménykereső irányzat</a:t>
            </a:r>
          </a:p>
        </p:txBody>
      </p:sp>
      <p:sp>
        <p:nvSpPr>
          <p:cNvPr id="151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8308" y="1600200"/>
            <a:ext cx="7123967" cy="4343400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hu-HU" sz="2600" b="1" dirty="0" smtClean="0"/>
              <a:t>Jellemzői és azok Célközönsége:</a:t>
            </a:r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hu-HU" sz="2600" dirty="0" smtClean="0"/>
          </a:p>
          <a:p>
            <a:pPr marL="342900" indent="-342900">
              <a:lnSpc>
                <a:spcPct val="70000"/>
              </a:lnSpc>
              <a:defRPr/>
            </a:pPr>
            <a:r>
              <a:rPr lang="hu-HU" sz="2600" dirty="0" smtClean="0"/>
              <a:t> játékok-mindenki</a:t>
            </a:r>
          </a:p>
          <a:p>
            <a:pPr marL="342900" indent="-342900">
              <a:lnSpc>
                <a:spcPct val="70000"/>
              </a:lnSpc>
              <a:defRPr/>
            </a:pPr>
            <a:r>
              <a:rPr lang="hu-HU" sz="2600" dirty="0" smtClean="0"/>
              <a:t> fun- ifjúság</a:t>
            </a:r>
          </a:p>
          <a:p>
            <a:pPr marL="342900" indent="-342900">
              <a:lnSpc>
                <a:spcPct val="70000"/>
              </a:lnSpc>
              <a:defRPr/>
            </a:pPr>
            <a:r>
              <a:rPr lang="hu-HU" sz="2600" dirty="0" smtClean="0"/>
              <a:t> kaland- mindenki</a:t>
            </a:r>
          </a:p>
          <a:p>
            <a:pPr marL="342900" indent="-342900">
              <a:lnSpc>
                <a:spcPct val="70000"/>
              </a:lnSpc>
              <a:defRPr/>
            </a:pPr>
            <a:r>
              <a:rPr lang="hu-HU" sz="2600" dirty="0" smtClean="0"/>
              <a:t> extrém- fiatal felnőtt</a:t>
            </a:r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hu-HU" sz="2600" dirty="0" smtClean="0"/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hu-HU" sz="2600" b="1" dirty="0" smtClean="0"/>
              <a:t>Eszközei</a:t>
            </a:r>
            <a:endParaRPr lang="hu-HU" sz="2600" dirty="0" smtClean="0"/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hu-HU" sz="2600" dirty="0" smtClean="0"/>
              <a:t> a fenti tevékenységek</a:t>
            </a:r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hu-HU" sz="2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endParaRPr lang="hu-HU" sz="2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t>Lacza Gyöngyvér</a:t>
            </a:r>
          </a:p>
        </p:txBody>
      </p:sp>
      <p:sp>
        <p:nvSpPr>
          <p:cNvPr id="133122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75FF7112-375A-45F6-9F13-F095EE2243D6}" type="slidenum">
              <a:rPr lang="hu-HU" sz="1200">
                <a:solidFill>
                  <a:schemeClr val="bg1"/>
                </a:solidFill>
                <a:latin typeface="Book Antiqua" pitchFamily="18" charset="0"/>
                <a:ea typeface="ＭＳ Ｐゴシック"/>
                <a:cs typeface="ＭＳ Ｐゴシック"/>
              </a:rPr>
              <a:pPr algn="ctr"/>
              <a:t>27</a:t>
            </a:fld>
            <a:endParaRPr lang="hu-HU" sz="1200">
              <a:solidFill>
                <a:schemeClr val="bg1"/>
              </a:solidFill>
              <a:latin typeface="Book Antiqu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50"/>
            <a:ext cx="8042275" cy="133667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hu-HU" dirty="0" smtClean="0"/>
              <a:t>Teljesítményelvű</a:t>
            </a:r>
          </a:p>
        </p:txBody>
      </p:sp>
      <p:sp>
        <p:nvSpPr>
          <p:cNvPr id="152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1077" y="1600200"/>
            <a:ext cx="7241198" cy="4343400"/>
          </a:xfrm>
        </p:spPr>
        <p:txBody>
          <a:bodyPr>
            <a:normAutofit/>
          </a:bodyPr>
          <a:lstStyle/>
          <a:p>
            <a:pPr marL="342900" indent="-342900" eaLnBrk="1" hangingPunct="1">
              <a:defRPr/>
            </a:pPr>
            <a:r>
              <a:rPr lang="hu-HU" sz="2400" dirty="0" smtClean="0"/>
              <a:t>Jellemzője: </a:t>
            </a:r>
          </a:p>
          <a:p>
            <a:pPr marL="342900" indent="-342900" eaLnBrk="1" hangingPunct="1">
              <a:buNone/>
              <a:defRPr/>
            </a:pPr>
            <a:r>
              <a:rPr lang="hu-HU" sz="2400" dirty="0" smtClean="0"/>
              <a:t>	 a versenyzés, az egyéni teljesítmény fokozása</a:t>
            </a:r>
          </a:p>
          <a:p>
            <a:pPr marL="342900" indent="-342900" eaLnBrk="1" hangingPunct="1">
              <a:buNone/>
              <a:defRPr/>
            </a:pPr>
            <a:endParaRPr lang="hu-HU" sz="2400" dirty="0" smtClean="0"/>
          </a:p>
          <a:p>
            <a:pPr marL="342900" indent="-342900" eaLnBrk="1" hangingPunct="1">
              <a:defRPr/>
            </a:pPr>
            <a:r>
              <a:rPr lang="hu-HU" sz="2400" dirty="0" smtClean="0"/>
              <a:t>Eszközei: </a:t>
            </a:r>
          </a:p>
          <a:p>
            <a:pPr lvl="1" eaLnBrk="1" hangingPunct="1">
              <a:defRPr/>
            </a:pPr>
            <a:r>
              <a:rPr lang="hu-HU" sz="2400" dirty="0" smtClean="0"/>
              <a:t>Tömegfutóversenyek</a:t>
            </a:r>
          </a:p>
          <a:p>
            <a:pPr lvl="1" eaLnBrk="1" hangingPunct="1">
              <a:defRPr/>
            </a:pPr>
            <a:r>
              <a:rPr lang="hu-HU" sz="2400" dirty="0" smtClean="0"/>
              <a:t>Tömegsport versenyek</a:t>
            </a:r>
          </a:p>
          <a:p>
            <a:pPr lvl="1" eaLnBrk="1" hangingPunct="1">
              <a:buFontTx/>
              <a:buNone/>
              <a:defRPr/>
            </a:pPr>
            <a:endParaRPr lang="hu-HU" sz="2400" dirty="0" smtClean="0"/>
          </a:p>
          <a:p>
            <a:pPr lvl="1" eaLnBrk="1" hangingPunct="1">
              <a:buFontTx/>
              <a:buNone/>
              <a:defRPr/>
            </a:pPr>
            <a:r>
              <a:rPr lang="hu-HU" sz="2400" dirty="0" smtClean="0"/>
              <a:t>Célközönsége: </a:t>
            </a:r>
          </a:p>
          <a:p>
            <a:pPr lvl="1" eaLnBrk="1" hangingPunct="1">
              <a:buFontTx/>
              <a:buNone/>
              <a:defRPr/>
            </a:pPr>
            <a:r>
              <a:rPr lang="hu-HU" sz="2400" dirty="0" smtClean="0"/>
              <a:t>ifjak, fiatal felnőttek, egykori sportolók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2016-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Nemztetközi </a:t>
            </a:r>
          </a:p>
          <a:p>
            <a:r>
              <a:rPr lang="en-US" sz="2400" dirty="0" smtClean="0"/>
              <a:t>Ajánlások a fizikai aktivitásra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CADAE"/>
                </a:solidFill>
              </a:rPr>
              <a:t>Mit takarnak az alábbi fogalmak?</a:t>
            </a:r>
          </a:p>
        </p:txBody>
      </p:sp>
      <p:sp>
        <p:nvSpPr>
          <p:cNvPr id="13414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8AE7FB-3B3E-7949-9E8B-40D87227F638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13414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rekreációs sport tevékenység</a:t>
            </a:r>
          </a:p>
          <a:p>
            <a:pPr>
              <a:buFont typeface="Arial" charset="0"/>
              <a:buNone/>
            </a:pPr>
            <a:endParaRPr lang="en-US" sz="2400" dirty="0" smtClean="0">
              <a:solidFill>
                <a:srgbClr val="008000"/>
              </a:solidFill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aerob testedzés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 						fizikai aktivitás</a:t>
            </a:r>
          </a:p>
          <a:p>
            <a:pPr>
              <a:buFont typeface="Arial" charset="0"/>
              <a:buNone/>
            </a:pPr>
            <a:endParaRPr lang="en-US" sz="2400" dirty="0" smtClean="0">
              <a:solidFill>
                <a:srgbClr val="008000"/>
              </a:solidFill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 				magas intenzitású sport tevékenység</a:t>
            </a:r>
          </a:p>
          <a:p>
            <a:pPr>
              <a:buFont typeface="Arial" charset="0"/>
              <a:buNone/>
            </a:pPr>
            <a:endParaRPr lang="en-US" sz="2400" dirty="0" smtClean="0">
              <a:solidFill>
                <a:srgbClr val="008000"/>
              </a:solidFill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	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alacsony intenzitású sport tevékenység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A felnőtt lakosság életmódja számokban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mtClean="0"/>
          </a:p>
          <a:p>
            <a:r>
              <a:rPr lang="en-US" smtClean="0"/>
              <a:t>A lakosság 50%-a inaktív</a:t>
            </a:r>
          </a:p>
          <a:p>
            <a:endParaRPr lang="en-US" smtClean="0"/>
          </a:p>
          <a:p>
            <a:r>
              <a:rPr lang="en-US" smtClean="0"/>
              <a:t>Az első számú indok az időhiány de átlagosan 4 óra szabadidő keretünk van!</a:t>
            </a:r>
          </a:p>
          <a:p>
            <a:endParaRPr lang="en-US" smtClean="0"/>
          </a:p>
          <a:p>
            <a:r>
              <a:rPr lang="en-US" smtClean="0"/>
              <a:t>44 % nem szeret mozogni </a:t>
            </a:r>
          </a:p>
          <a:p>
            <a:endParaRPr lang="en-US" smtClean="0"/>
          </a:p>
          <a:p>
            <a:r>
              <a:rPr lang="en-US" smtClean="0"/>
              <a:t>Európában minden 3. gyermek elhízott</a:t>
            </a:r>
          </a:p>
          <a:p>
            <a:endParaRPr lang="en-US" smtClean="0"/>
          </a:p>
          <a:p>
            <a:r>
              <a:rPr lang="en-US" smtClean="0"/>
              <a:t>A hazai felnőtt lakoság 60%-a elhízott</a:t>
            </a:r>
          </a:p>
          <a:p>
            <a:r>
              <a:rPr lang="en-US" smtClean="0"/>
              <a:t>A hazai idősek 75%-a elhízott</a:t>
            </a:r>
          </a:p>
          <a:p>
            <a:endParaRPr lang="hu-HU" smtClean="0"/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Cím 1"/>
          <p:cNvSpPr>
            <a:spLocks noGrp="1"/>
          </p:cNvSpPr>
          <p:nvPr>
            <p:ph type="title"/>
          </p:nvPr>
        </p:nvSpPr>
        <p:spPr>
          <a:xfrm>
            <a:off x="301752" y="418218"/>
            <a:ext cx="8534400" cy="758952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8CADAE"/>
                </a:solidFill>
              </a:rPr>
              <a:t>A fizikai aktivitás piramisa</a:t>
            </a:r>
            <a:br>
              <a:rPr lang="hu-HU" sz="3200" dirty="0">
                <a:solidFill>
                  <a:srgbClr val="8CADAE"/>
                </a:solidFill>
              </a:rPr>
            </a:br>
            <a:r>
              <a:rPr lang="hu-HU" sz="3200" dirty="0">
                <a:solidFill>
                  <a:srgbClr val="8CADAE"/>
                </a:solidFill>
              </a:rPr>
              <a:t>(egészséges felnőttek részére)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2133600"/>
            <a:ext cx="621823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6194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0872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CADAE"/>
                </a:solidFill>
              </a:rPr>
              <a:t>WHO ajánlások a fizikai aktivitással kapcsolatban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506" y="3385048"/>
            <a:ext cx="2924902" cy="2522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49682"/>
            <a:ext cx="2583477" cy="344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Cím 1"/>
          <p:cNvSpPr>
            <a:spLocks noGrp="1"/>
          </p:cNvSpPr>
          <p:nvPr>
            <p:ph type="title"/>
          </p:nvPr>
        </p:nvSpPr>
        <p:spPr>
          <a:xfrm>
            <a:off x="765175" y="200025"/>
            <a:ext cx="7612063" cy="775817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8CADAE"/>
                </a:solidFill>
                <a:ea typeface="Arial" charset="0"/>
                <a:cs typeface="Arial" charset="0"/>
              </a:rPr>
              <a:t>10 tény a fizikai aktivitással kapcsolatosan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1752" y="1617662"/>
            <a:ext cx="4038600" cy="443566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 2" charset="2"/>
              <a:buAutoNum type="arabicPeriod"/>
              <a:defRPr/>
            </a:pPr>
            <a:r>
              <a:rPr lang="hu-HU" sz="2595" b="1" dirty="0" smtClean="0">
                <a:solidFill>
                  <a:srgbClr val="000000"/>
                </a:solidFill>
                <a:ea typeface="+mn-ea"/>
                <a:cs typeface="Arial"/>
              </a:rPr>
              <a:t>A </a:t>
            </a:r>
            <a:r>
              <a:rPr lang="hu-HU" sz="2595" b="1" dirty="0">
                <a:solidFill>
                  <a:srgbClr val="000000"/>
                </a:solidFill>
                <a:ea typeface="+mn-ea"/>
                <a:cs typeface="Arial"/>
              </a:rPr>
              <a:t>fizikai aktivitás hiánya a 4. vezető kockázati tényező a globális mortalitás szempontjából globálisan</a:t>
            </a:r>
            <a:r>
              <a:rPr lang="hu-HU" sz="2595" b="1" dirty="0" smtClean="0">
                <a:solidFill>
                  <a:srgbClr val="000000"/>
                </a:solidFill>
                <a:ea typeface="+mn-ea"/>
                <a:cs typeface="Arial"/>
              </a:rPr>
              <a:t> (</a:t>
            </a:r>
            <a:r>
              <a:rPr lang="hu-HU" sz="2595" b="1" dirty="0">
                <a:solidFill>
                  <a:srgbClr val="000000"/>
                </a:solidFill>
                <a:ea typeface="+mn-ea"/>
                <a:cs typeface="Arial"/>
              </a:rPr>
              <a:t>6 %</a:t>
            </a:r>
            <a:r>
              <a:rPr lang="hu-HU" sz="2595" b="1" dirty="0" smtClean="0">
                <a:solidFill>
                  <a:srgbClr val="000000"/>
                </a:solidFill>
                <a:ea typeface="+mn-ea"/>
                <a:cs typeface="Arial"/>
              </a:rPr>
              <a:t>)</a:t>
            </a:r>
          </a:p>
          <a:p>
            <a:pPr marL="457200" indent="-457200">
              <a:buFont typeface="Arial" charset="0"/>
              <a:buNone/>
              <a:defRPr/>
            </a:pPr>
            <a:endParaRPr lang="en-US" sz="2595" b="1" dirty="0" smtClean="0">
              <a:solidFill>
                <a:srgbClr val="000000"/>
              </a:solidFill>
              <a:ea typeface="+mn-ea"/>
              <a:cs typeface="Arial"/>
            </a:endParaRPr>
          </a:p>
          <a:p>
            <a:pPr lvl="2">
              <a:defRPr/>
            </a:pPr>
            <a:r>
              <a:rPr lang="hu-HU" sz="2595" dirty="0">
                <a:solidFill>
                  <a:srgbClr val="000000"/>
                </a:solidFill>
                <a:cs typeface="Arial"/>
              </a:rPr>
              <a:t>Magas vérnyomás </a:t>
            </a:r>
            <a:r>
              <a:rPr lang="en-US" sz="2595" dirty="0">
                <a:solidFill>
                  <a:srgbClr val="000000"/>
                </a:solidFill>
                <a:cs typeface="Arial"/>
              </a:rPr>
              <a:t>(13%)</a:t>
            </a:r>
            <a:endParaRPr lang="hu-HU" sz="2595" dirty="0">
              <a:solidFill>
                <a:srgbClr val="000000"/>
              </a:solidFill>
              <a:cs typeface="Arial"/>
            </a:endParaRPr>
          </a:p>
          <a:p>
            <a:pPr lvl="2">
              <a:defRPr/>
            </a:pPr>
            <a:r>
              <a:rPr lang="hu-HU" sz="2595" dirty="0">
                <a:solidFill>
                  <a:srgbClr val="000000"/>
                </a:solidFill>
                <a:cs typeface="Arial"/>
              </a:rPr>
              <a:t>Dohányzás  </a:t>
            </a:r>
            <a:r>
              <a:rPr lang="en-US" sz="2595" dirty="0">
                <a:solidFill>
                  <a:srgbClr val="000000"/>
                </a:solidFill>
                <a:cs typeface="Arial"/>
              </a:rPr>
              <a:t>(9%)</a:t>
            </a:r>
            <a:endParaRPr lang="hu-HU" sz="2595" dirty="0">
              <a:solidFill>
                <a:srgbClr val="000000"/>
              </a:solidFill>
              <a:cs typeface="Arial"/>
            </a:endParaRPr>
          </a:p>
          <a:p>
            <a:pPr lvl="2">
              <a:defRPr/>
            </a:pPr>
            <a:r>
              <a:rPr lang="hu-HU" sz="2595" dirty="0">
                <a:solidFill>
                  <a:srgbClr val="000000"/>
                </a:solidFill>
                <a:cs typeface="Arial"/>
              </a:rPr>
              <a:t>Magas vércukor szint </a:t>
            </a:r>
            <a:r>
              <a:rPr lang="en-US" sz="2595" dirty="0">
                <a:solidFill>
                  <a:srgbClr val="000000"/>
                </a:solidFill>
                <a:cs typeface="Arial"/>
              </a:rPr>
              <a:t>(6%</a:t>
            </a:r>
            <a:r>
              <a:rPr lang="en-US" sz="1946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hu-HU" sz="1946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defRPr/>
            </a:pPr>
            <a:endParaRPr lang="hu-HU" sz="1900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37220" name="Tartalom helye 3"/>
          <p:cNvSpPr>
            <a:spLocks noGrp="1"/>
          </p:cNvSpPr>
          <p:nvPr>
            <p:ph sz="half" idx="2"/>
          </p:nvPr>
        </p:nvSpPr>
        <p:spPr>
          <a:xfrm>
            <a:off x="4719638" y="1617663"/>
            <a:ext cx="4043362" cy="3664276"/>
          </a:xfrm>
        </p:spPr>
        <p:txBody>
          <a:bodyPr>
            <a:noAutofit/>
          </a:bodyPr>
          <a:lstStyle/>
          <a:p>
            <a:pPr marL="0" indent="0">
              <a:buFont typeface="Wingdings 2" charset="2"/>
              <a:buNone/>
            </a:pPr>
            <a:r>
              <a:rPr lang="hu-HU" sz="1800" b="1" dirty="0">
                <a:solidFill>
                  <a:srgbClr val="000000"/>
                </a:solidFill>
                <a:ea typeface="Arial" charset="0"/>
                <a:cs typeface="Arial" charset="0"/>
              </a:rPr>
              <a:t>2. A rendszeres fizikai aktivitás segít az egészség </a:t>
            </a:r>
            <a:r>
              <a:rPr lang="hu-HU" sz="1800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megőrzésében</a:t>
            </a:r>
          </a:p>
          <a:p>
            <a:pPr marL="0" indent="0">
              <a:buFont typeface="Wingdings 2" charset="2"/>
              <a:buNone/>
            </a:pPr>
            <a:endParaRPr lang="hu-HU" sz="1800" b="1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0" indent="0">
              <a:buFont typeface="Wingdings 2" charset="2"/>
              <a:buNone/>
            </a:pPr>
            <a:endParaRPr lang="hu-HU" sz="1800" b="1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0" indent="0">
              <a:buFont typeface="Wingdings 2" charset="2"/>
              <a:buNone/>
            </a:pPr>
            <a:r>
              <a:rPr lang="hu-HU" sz="1800" b="1" dirty="0">
                <a:solidFill>
                  <a:srgbClr val="000000"/>
                </a:solidFill>
                <a:ea typeface="Arial" charset="0"/>
                <a:cs typeface="Arial" charset="0"/>
              </a:rPr>
              <a:t>A fizikailag aktív személy: </a:t>
            </a:r>
            <a:r>
              <a:rPr lang="en-US" sz="1800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</a:p>
          <a:p>
            <a:pPr marL="0" indent="0"/>
            <a:r>
              <a:rPr lang="hu-HU" sz="1800" dirty="0">
                <a:solidFill>
                  <a:srgbClr val="000000"/>
                </a:solidFill>
                <a:ea typeface="Arial" charset="0"/>
                <a:cs typeface="Arial" charset="0"/>
              </a:rPr>
              <a:t>Kisebb eséllyel kap infarktust, stroke-ot, lesz cukorbeteg , mellrákos és depressziós (stb.) </a:t>
            </a:r>
          </a:p>
          <a:p>
            <a:pPr marL="0" indent="0"/>
            <a:r>
              <a:rPr lang="hu-HU" sz="1800" dirty="0">
                <a:solidFill>
                  <a:srgbClr val="000000"/>
                </a:solidFill>
                <a:ea typeface="Arial" charset="0"/>
                <a:cs typeface="Arial" charset="0"/>
              </a:rPr>
              <a:t>Kisebb eséllyel esik el és kap combnyaktörést illetve küzd gerinc problémákkal </a:t>
            </a:r>
          </a:p>
          <a:p>
            <a:pPr marL="0" indent="0"/>
            <a:r>
              <a:rPr lang="hu-HU" sz="1800" dirty="0">
                <a:solidFill>
                  <a:srgbClr val="000000"/>
                </a:solidFill>
                <a:ea typeface="Arial" charset="0"/>
                <a:cs typeface="Arial" charset="0"/>
              </a:rPr>
              <a:t>Jobban tudja tartani a súlyát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ím 1"/>
          <p:cNvSpPr>
            <a:spLocks noGrp="1"/>
          </p:cNvSpPr>
          <p:nvPr>
            <p:ph type="title"/>
          </p:nvPr>
        </p:nvSpPr>
        <p:spPr>
          <a:xfrm>
            <a:off x="765175" y="200025"/>
            <a:ext cx="7612063" cy="1255993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/>
            </a:r>
            <a:br>
              <a:rPr lang="hu-HU" sz="3600" b="1" dirty="0" smtClean="0">
                <a:solidFill>
                  <a:srgbClr val="008000"/>
                </a:solidFill>
                <a:ea typeface="Arial" charset="0"/>
                <a:cs typeface="Arial" charset="0"/>
              </a:rPr>
            </a:br>
            <a:r>
              <a:rPr lang="hu-HU" sz="3111" dirty="0" smtClean="0">
                <a:solidFill>
                  <a:srgbClr val="8CADAE"/>
                </a:solidFill>
                <a:ea typeface="Arial" charset="0"/>
                <a:cs typeface="Arial" charset="0"/>
              </a:rPr>
              <a:t>10 tény a fizikai aktivitással kapcsolatosan </a:t>
            </a:r>
            <a:r>
              <a:rPr lang="hu-HU" sz="28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hu-HU" sz="28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</a:br>
            <a:endParaRPr lang="hu-HU" sz="28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8243" name="Tartalom helye 2"/>
          <p:cNvSpPr>
            <a:spLocks noGrp="1"/>
          </p:cNvSpPr>
          <p:nvPr>
            <p:ph sz="half" idx="1"/>
          </p:nvPr>
        </p:nvSpPr>
        <p:spPr>
          <a:xfrm>
            <a:off x="549275" y="1752600"/>
            <a:ext cx="3840163" cy="4191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charset="2"/>
              <a:buNone/>
            </a:pPr>
            <a:r>
              <a:rPr lang="hu-HU" sz="1800" b="1" dirty="0">
                <a:solidFill>
                  <a:srgbClr val="000000"/>
                </a:solidFill>
                <a:ea typeface="Arial" charset="0"/>
                <a:cs typeface="Arial" charset="0"/>
              </a:rPr>
              <a:t>3. A fizikai aktivitás nem összekeverendő a </a:t>
            </a:r>
            <a:r>
              <a:rPr lang="hu-HU" sz="1800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sporttal</a:t>
            </a:r>
          </a:p>
          <a:p>
            <a:pPr marL="0" indent="0">
              <a:lnSpc>
                <a:spcPct val="90000"/>
              </a:lnSpc>
              <a:buFont typeface="Wingdings 2" charset="2"/>
              <a:buNone/>
            </a:pPr>
            <a:endParaRPr lang="en-US" sz="1800" b="1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hu-HU" sz="1800" dirty="0">
                <a:solidFill>
                  <a:srgbClr val="000000"/>
                </a:solidFill>
                <a:ea typeface="Arial" charset="0"/>
                <a:cs typeface="Arial" charset="0"/>
              </a:rPr>
              <a:t>Fizikai aktivitás minden olyan tevékenység, amelyet az izomrendszer végez és energiát </a:t>
            </a:r>
            <a:r>
              <a:rPr lang="hu-HU" sz="18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éget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hu-HU" sz="18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</a:pPr>
            <a:r>
              <a:rPr lang="hu-HU" sz="1800" dirty="0">
                <a:solidFill>
                  <a:srgbClr val="000000"/>
                </a:solidFill>
                <a:ea typeface="Arial" charset="0"/>
                <a:cs typeface="Arial" charset="0"/>
              </a:rPr>
              <a:t>Ebbe bele tartozik a sport, edzés és más fizikailag aktív tevékenységek úgymint a játék, séta, házimunka, kertészkedés, tánc stb. </a:t>
            </a:r>
            <a:r>
              <a:rPr lang="en-US" sz="1800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endParaRPr lang="hu-HU" sz="18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19638" y="1828800"/>
            <a:ext cx="3805237" cy="44386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charset="2"/>
              <a:buNone/>
              <a:defRPr/>
            </a:pPr>
            <a:r>
              <a:rPr lang="hu-HU" sz="1800" b="1" dirty="0" smtClean="0">
                <a:ea typeface="+mn-ea"/>
                <a:cs typeface="Arial"/>
              </a:rPr>
              <a:t>4. Az alacsony és a magas intenzitással végzett fizikai aktivitásnak egyaránt pozitív hatása van az egészségre</a:t>
            </a:r>
            <a:endParaRPr lang="en-US" sz="1800" b="1" dirty="0" smtClean="0">
              <a:ea typeface="+mn-ea"/>
              <a:cs typeface="Arial"/>
            </a:endParaRPr>
          </a:p>
          <a:p>
            <a:pPr marL="0" indent="0">
              <a:lnSpc>
                <a:spcPct val="90000"/>
              </a:lnSpc>
              <a:buFont typeface="Wingdings 2" charset="2"/>
              <a:buNone/>
              <a:defRPr/>
            </a:pPr>
            <a:endParaRPr lang="hu-HU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Cím 1"/>
          <p:cNvSpPr>
            <a:spLocks noGrp="1"/>
          </p:cNvSpPr>
          <p:nvPr>
            <p:ph type="title"/>
          </p:nvPr>
        </p:nvSpPr>
        <p:spPr>
          <a:xfrm>
            <a:off x="765175" y="200024"/>
            <a:ext cx="7612063" cy="1194035"/>
          </a:xfrm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008000"/>
                </a:solidFill>
              </a:rPr>
              <a:t/>
            </a:r>
            <a:br>
              <a:rPr lang="hu-HU" sz="3600" b="1" dirty="0" smtClean="0">
                <a:solidFill>
                  <a:srgbClr val="008000"/>
                </a:solidFill>
              </a:rPr>
            </a:br>
            <a:r>
              <a:rPr lang="hu-HU" sz="3111" dirty="0" smtClean="0">
                <a:solidFill>
                  <a:srgbClr val="8CADAE"/>
                </a:solidFill>
                <a:ea typeface="Arial" charset="0"/>
                <a:cs typeface="Arial" charset="0"/>
              </a:rPr>
              <a:t>10 tény a fizikai aktivitással kapcsolatosan </a:t>
            </a:r>
            <a:r>
              <a:rPr lang="hu-HU" sz="2800" dirty="0" smtClean="0">
                <a:solidFill>
                  <a:srgbClr val="FFFFFF"/>
                </a:solidFill>
              </a:rPr>
              <a:t/>
            </a:r>
            <a:br>
              <a:rPr lang="hu-HU" sz="2800" dirty="0" smtClean="0">
                <a:solidFill>
                  <a:srgbClr val="FFFFFF"/>
                </a:solidFill>
              </a:rPr>
            </a:br>
            <a:endParaRPr lang="hu-HU" sz="2800" dirty="0" smtClean="0">
              <a:solidFill>
                <a:srgbClr val="FFFFFF"/>
              </a:solidFill>
            </a:endParaRPr>
          </a:p>
        </p:txBody>
      </p:sp>
      <p:sp>
        <p:nvSpPr>
          <p:cNvPr id="139267" name="Tartalom helye 2"/>
          <p:cNvSpPr>
            <a:spLocks noGrp="1"/>
          </p:cNvSpPr>
          <p:nvPr>
            <p:ph sz="half" idx="1"/>
          </p:nvPr>
        </p:nvSpPr>
        <p:spPr>
          <a:xfrm>
            <a:off x="549275" y="1905000"/>
            <a:ext cx="3840163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charset="2"/>
              <a:buNone/>
            </a:pPr>
            <a:r>
              <a:rPr lang="hu-HU" sz="1800" b="1" dirty="0">
                <a:solidFill>
                  <a:srgbClr val="000000"/>
                </a:solidFill>
                <a:ea typeface="Arial" charset="0"/>
                <a:cs typeface="Arial" charset="0"/>
              </a:rPr>
              <a:t>5.</a:t>
            </a:r>
            <a:r>
              <a:rPr lang="hu-HU" sz="1800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5</a:t>
            </a:r>
            <a:r>
              <a:rPr lang="en-US" sz="1800" b="1" dirty="0">
                <a:solidFill>
                  <a:srgbClr val="000000"/>
                </a:solidFill>
                <a:ea typeface="Arial" charset="0"/>
                <a:cs typeface="Arial" charset="0"/>
              </a:rPr>
              <a:t>-17 </a:t>
            </a:r>
            <a:r>
              <a:rPr lang="hu-HU" sz="1800" b="1" dirty="0">
                <a:solidFill>
                  <a:srgbClr val="000000"/>
                </a:solidFill>
                <a:ea typeface="Arial" charset="0"/>
                <a:cs typeface="Arial" charset="0"/>
              </a:rPr>
              <a:t>éves </a:t>
            </a:r>
            <a:r>
              <a:rPr lang="hu-HU" sz="1800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korban</a:t>
            </a:r>
          </a:p>
          <a:p>
            <a:pPr marL="0" indent="0">
              <a:lnSpc>
                <a:spcPct val="90000"/>
              </a:lnSpc>
              <a:buFont typeface="Wingdings 2" charset="2"/>
              <a:buNone/>
            </a:pPr>
            <a:endParaRPr lang="hu-HU" sz="1800" b="1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hu-HU" sz="1800" dirty="0">
                <a:solidFill>
                  <a:srgbClr val="000000"/>
                </a:solidFill>
                <a:ea typeface="Arial" charset="0"/>
                <a:cs typeface="Arial" charset="0"/>
              </a:rPr>
              <a:t>Minimum 1 óra fizikai aktivitás </a:t>
            </a:r>
            <a:r>
              <a:rPr lang="hu-HU" sz="18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ajánlott naponta.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hu-HU" sz="18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hu-HU" sz="18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Több </a:t>
            </a:r>
            <a:r>
              <a:rPr lang="hu-HU" sz="1800" dirty="0">
                <a:solidFill>
                  <a:srgbClr val="000000"/>
                </a:solidFill>
                <a:ea typeface="Arial" charset="0"/>
                <a:cs typeface="Arial" charset="0"/>
              </a:rPr>
              <a:t>mint 60 perc mozgás további jótékony egészségre gyakorolt hatással </a:t>
            </a:r>
            <a:r>
              <a:rPr lang="hu-HU" sz="18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jár</a:t>
            </a:r>
            <a:r>
              <a:rPr lang="hu-HU" sz="1800" dirty="0">
                <a:solidFill>
                  <a:srgbClr val="000000"/>
                </a:solidFill>
                <a:ea typeface="Arial" charset="0"/>
                <a:cs typeface="Arial" charset="0"/>
              </a:rPr>
              <a:t>.</a:t>
            </a:r>
            <a:endParaRPr lang="hu-HU" sz="18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39268" name="Tartalom helye 3"/>
          <p:cNvSpPr>
            <a:spLocks noGrp="1"/>
          </p:cNvSpPr>
          <p:nvPr>
            <p:ph sz="half" idx="2"/>
          </p:nvPr>
        </p:nvSpPr>
        <p:spPr>
          <a:xfrm>
            <a:off x="4719638" y="1905000"/>
            <a:ext cx="3805237" cy="304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hu-H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6. </a:t>
            </a:r>
            <a:r>
              <a:rPr lang="en-US" sz="1800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18-64 </a:t>
            </a:r>
            <a:r>
              <a:rPr lang="hu-HU" sz="1800" b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éves kor között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	M</a:t>
            </a:r>
            <a:r>
              <a:rPr lang="en-US" sz="18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inimum 150 perc alacsony intenzitású tréning ajánlott hetente, vagy minimum 75 perc magas intenzitású fizikai aktivitás vagy ezek kombinációi.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	Minden tevékenység minimum 10 percig kell, hogy tartason. </a:t>
            </a:r>
            <a:endParaRPr lang="hu-HU" sz="1800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ím 1"/>
          <p:cNvSpPr>
            <a:spLocks noGrp="1"/>
          </p:cNvSpPr>
          <p:nvPr>
            <p:ph type="title"/>
          </p:nvPr>
        </p:nvSpPr>
        <p:spPr>
          <a:xfrm>
            <a:off x="765175" y="200025"/>
            <a:ext cx="7612063" cy="1209524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000000"/>
                </a:solidFill>
              </a:rPr>
              <a:t/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hu-HU" sz="3111" dirty="0" smtClean="0">
                <a:solidFill>
                  <a:srgbClr val="8CADAE"/>
                </a:solidFill>
                <a:ea typeface="Arial" charset="0"/>
                <a:cs typeface="Arial" charset="0"/>
              </a:rPr>
              <a:t>10 tény a fizikai aktivitással kapcsolatosan </a:t>
            </a:r>
            <a:r>
              <a:rPr lang="hu-HU" sz="2800" dirty="0" smtClean="0">
                <a:solidFill>
                  <a:srgbClr val="FFFFFF"/>
                </a:solidFill>
              </a:rPr>
              <a:t/>
            </a:r>
            <a:br>
              <a:rPr lang="hu-HU" sz="2800" dirty="0" smtClean="0">
                <a:solidFill>
                  <a:srgbClr val="FFFFFF"/>
                </a:solidFill>
              </a:rPr>
            </a:br>
            <a:endParaRPr lang="hu-HU" sz="2800" dirty="0" smtClean="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9275" y="2084388"/>
            <a:ext cx="3840163" cy="385921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charset="2"/>
              <a:buNone/>
              <a:defRPr/>
            </a:pPr>
            <a:r>
              <a:rPr lang="hu-HU" sz="1946" b="1" dirty="0">
                <a:solidFill>
                  <a:srgbClr val="000000"/>
                </a:solidFill>
                <a:ea typeface="+mn-ea"/>
                <a:cs typeface="Arial"/>
              </a:rPr>
              <a:t>7.</a:t>
            </a:r>
            <a:r>
              <a:rPr lang="hu-HU" sz="1946" b="1" dirty="0" smtClean="0">
                <a:solidFill>
                  <a:srgbClr val="000000"/>
                </a:solidFill>
                <a:ea typeface="+mn-ea"/>
                <a:cs typeface="Arial"/>
              </a:rPr>
              <a:t> 65 év feletti korosztály </a:t>
            </a:r>
          </a:p>
          <a:p>
            <a:pPr marL="0" indent="0">
              <a:lnSpc>
                <a:spcPct val="80000"/>
              </a:lnSpc>
              <a:buFont typeface="Wingdings 2" charset="2"/>
              <a:buNone/>
              <a:defRPr/>
            </a:pPr>
            <a:endParaRPr lang="hu-HU" sz="1946" b="1" dirty="0" smtClean="0">
              <a:solidFill>
                <a:srgbClr val="000000"/>
              </a:solidFill>
              <a:ea typeface="+mn-ea"/>
              <a:cs typeface="Arial"/>
            </a:endParaRPr>
          </a:p>
          <a:p>
            <a:pPr marL="0" indent="0">
              <a:lnSpc>
                <a:spcPct val="80000"/>
              </a:lnSpc>
              <a:buFont typeface="Wingdings 2" charset="2"/>
              <a:buNone/>
              <a:defRPr/>
            </a:pPr>
            <a:r>
              <a:rPr lang="en-US" sz="1946" dirty="0" smtClean="0">
                <a:solidFill>
                  <a:srgbClr val="000000"/>
                </a:solidFill>
                <a:ea typeface="+mn-ea"/>
                <a:cs typeface="Arial"/>
              </a:rPr>
              <a:t>A felnőttekre és az idősebb felnőttekre ugyanazok az ajánlások vonatkoznak.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n-US" sz="1946" dirty="0" smtClean="0">
                <a:solidFill>
                  <a:srgbClr val="000000"/>
                </a:solidFill>
                <a:ea typeface="+mn-ea"/>
                <a:cs typeface="Arial"/>
              </a:rPr>
              <a:t>Idősebb korban a fizikai aktivitás különösen ajánlott a mozgékonyság megőrzése, az egyensúly érzék fenntartása és az esések elkerülése érdekében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sz="1946" dirty="0" smtClean="0">
              <a:solidFill>
                <a:srgbClr val="000000"/>
              </a:solidFill>
              <a:ea typeface="+mn-ea"/>
              <a:cs typeface="Arial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n-US" sz="1946" dirty="0" smtClean="0">
                <a:solidFill>
                  <a:srgbClr val="000000"/>
                </a:solidFill>
                <a:ea typeface="+mn-ea"/>
                <a:cs typeface="Arial"/>
              </a:rPr>
              <a:t>Minimum 3 alkalommal/hét</a:t>
            </a:r>
          </a:p>
          <a:p>
            <a:pPr marL="0" indent="0">
              <a:lnSpc>
                <a:spcPct val="80000"/>
              </a:lnSpc>
              <a:buFont typeface="Wingdings 2" charset="2"/>
              <a:buNone/>
              <a:defRPr/>
            </a:pPr>
            <a:endParaRPr lang="hu-HU" sz="1900" dirty="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19638" y="2084388"/>
            <a:ext cx="3805237" cy="41830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charset="2"/>
              <a:buNone/>
              <a:defRPr/>
            </a:pPr>
            <a:r>
              <a:rPr lang="hu-HU" sz="1800" b="1" dirty="0">
                <a:solidFill>
                  <a:srgbClr val="000000"/>
                </a:solidFill>
                <a:ea typeface="+mn-ea"/>
                <a:cs typeface="Arial"/>
              </a:rPr>
              <a:t>8.</a:t>
            </a:r>
            <a:r>
              <a:rPr lang="hu-HU" sz="1800" b="1" dirty="0" smtClean="0">
                <a:solidFill>
                  <a:srgbClr val="000000"/>
                </a:solidFill>
                <a:ea typeface="+mn-ea"/>
                <a:cs typeface="Arial"/>
              </a:rPr>
              <a:t> Ezek az ajánlások minden egészséges felnőtt számára javasoltak. </a:t>
            </a:r>
            <a:endParaRPr lang="hu-HU" sz="1800" b="1" dirty="0">
              <a:solidFill>
                <a:srgbClr val="000000"/>
              </a:solidFill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Cím 1"/>
          <p:cNvSpPr>
            <a:spLocks noGrp="1"/>
          </p:cNvSpPr>
          <p:nvPr>
            <p:ph type="title"/>
          </p:nvPr>
        </p:nvSpPr>
        <p:spPr>
          <a:xfrm>
            <a:off x="765175" y="200025"/>
            <a:ext cx="7612063" cy="1163056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solidFill>
                  <a:srgbClr val="000000"/>
                </a:solidFill>
              </a:rPr>
              <a:t/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hu-HU" sz="3111" dirty="0" smtClean="0">
                <a:solidFill>
                  <a:srgbClr val="8CADAE"/>
                </a:solidFill>
              </a:rPr>
              <a:t>10 tény a fizikai aktivitással kapcsolatosan </a:t>
            </a:r>
            <a:r>
              <a:rPr lang="hu-HU" sz="2800" dirty="0" smtClean="0">
                <a:solidFill>
                  <a:srgbClr val="000000"/>
                </a:solidFill>
              </a:rPr>
              <a:t/>
            </a:r>
            <a:br>
              <a:rPr lang="hu-HU" sz="2800" dirty="0" smtClean="0">
                <a:solidFill>
                  <a:srgbClr val="000000"/>
                </a:solidFill>
              </a:rPr>
            </a:br>
            <a:endParaRPr lang="hu-HU" sz="2800" dirty="0" smtClean="0">
              <a:solidFill>
                <a:srgbClr val="0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9275" y="2209800"/>
            <a:ext cx="3840163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charset="2"/>
              <a:buNone/>
              <a:defRPr/>
            </a:pPr>
            <a:r>
              <a:rPr lang="hu-H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n-ea"/>
                <a:cs typeface="Arial"/>
              </a:rPr>
              <a:t>9.</a:t>
            </a:r>
            <a:r>
              <a:rPr lang="hu-H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n-ea"/>
                <a:cs typeface="Arial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+mj-lt"/>
                <a:ea typeface="+mn-ea"/>
                <a:cs typeface="Arial"/>
              </a:rPr>
              <a:t>Bármennyi fizikai aktivitás végzése jobb, mint a semmi. </a:t>
            </a:r>
          </a:p>
          <a:p>
            <a:pPr marL="0" indent="0">
              <a:lnSpc>
                <a:spcPct val="80000"/>
              </a:lnSpc>
              <a:buFont typeface="Wingdings 2" charset="2"/>
              <a:buNone/>
              <a:defRPr/>
            </a:pPr>
            <a:endParaRPr lang="hu-HU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84584" y="1760538"/>
            <a:ext cx="3610091" cy="418306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charset="2"/>
              <a:buNone/>
              <a:defRPr/>
            </a:pPr>
            <a:endParaRPr lang="hu-HU" sz="2400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0" indent="0">
              <a:lnSpc>
                <a:spcPct val="80000"/>
              </a:lnSpc>
              <a:buFont typeface="Wingdings 2" charset="2"/>
              <a:buNone/>
              <a:defRPr/>
            </a:pPr>
            <a:r>
              <a:rPr lang="hu-HU" sz="1800" b="1" dirty="0" smtClean="0">
                <a:solidFill>
                  <a:srgbClr val="000000"/>
                </a:solidFill>
                <a:latin typeface="+mj-lt"/>
                <a:ea typeface="+mn-ea"/>
                <a:cs typeface="Arial"/>
              </a:rPr>
              <a:t>10</a:t>
            </a:r>
            <a:r>
              <a:rPr lang="hu-HU" sz="1800" b="1" dirty="0">
                <a:solidFill>
                  <a:srgbClr val="000000"/>
                </a:solidFill>
                <a:latin typeface="+mj-lt"/>
                <a:ea typeface="+mn-ea"/>
                <a:cs typeface="Arial"/>
              </a:rPr>
              <a:t>.</a:t>
            </a:r>
            <a:r>
              <a:rPr lang="hu-HU" sz="1800" b="1" dirty="0" smtClean="0">
                <a:solidFill>
                  <a:srgbClr val="000000"/>
                </a:solidFill>
                <a:latin typeface="+mj-lt"/>
                <a:ea typeface="+mn-ea"/>
                <a:cs typeface="Arial"/>
              </a:rPr>
              <a:t> A támogató környezet és közösség segíthet az emberek aktivizálásában</a:t>
            </a:r>
            <a:endParaRPr lang="hu-HU" sz="1800" b="1" dirty="0">
              <a:solidFill>
                <a:srgbClr val="000000"/>
              </a:solidFill>
              <a:latin typeface="+mj-lt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9777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8CADAE"/>
                </a:solidFill>
              </a:rPr>
              <a:t>Mely betegségek kialakulásának kockázati tényezőit csökkenti a fizikai aktivitás? </a:t>
            </a:r>
          </a:p>
        </p:txBody>
      </p:sp>
      <p:sp>
        <p:nvSpPr>
          <p:cNvPr id="142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864597-82BF-4C47-83F7-5A433989D947}" type="slidenum">
              <a:rPr lang="hu-HU" smtClean="0"/>
              <a:pPr/>
              <a:t>37</a:t>
            </a:fld>
            <a:endParaRPr lang="hu-HU" smtClean="0"/>
          </a:p>
        </p:txBody>
      </p:sp>
      <p:sp>
        <p:nvSpPr>
          <p:cNvPr id="142339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Kardiovaszkuláris megbetegedések</a:t>
            </a:r>
          </a:p>
          <a:p>
            <a:r>
              <a:rPr lang="en-US" sz="2400" dirty="0" smtClean="0"/>
              <a:t>2. típusú diabétesz</a:t>
            </a:r>
          </a:p>
          <a:p>
            <a:r>
              <a:rPr lang="en-US" sz="2400" dirty="0" smtClean="0"/>
              <a:t>Daganatos megbetegedések (pl. mell-, méh-, prosztata-, vastagbél daganat)</a:t>
            </a:r>
          </a:p>
          <a:p>
            <a:r>
              <a:rPr lang="en-US" sz="2400" dirty="0" smtClean="0"/>
              <a:t>Kórós elhízás</a:t>
            </a:r>
          </a:p>
          <a:p>
            <a:r>
              <a:rPr lang="en-US" sz="2400" dirty="0" smtClean="0"/>
              <a:t>Csontritkulás</a:t>
            </a:r>
          </a:p>
          <a:p>
            <a:r>
              <a:rPr lang="en-US" sz="2400" dirty="0" smtClean="0"/>
              <a:t>Pszichés megbetegedések (pl. depresszió)</a:t>
            </a:r>
          </a:p>
          <a:p>
            <a:r>
              <a:rPr lang="en-US" sz="2400" dirty="0" smtClean="0"/>
              <a:t>Időskori szellemi hanyatlás</a:t>
            </a:r>
          </a:p>
          <a:p>
            <a:r>
              <a:rPr lang="en-US" sz="2400" dirty="0" smtClean="0"/>
              <a:t>Alzheimer-kór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CADAE"/>
                </a:solidFill>
              </a:rPr>
              <a:t>A fizikai aktivitás egyéb pozitív hatásai</a:t>
            </a: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BCF9B5-6BE5-7248-B09A-65C6A459F54D}" type="slidenum">
              <a:rPr lang="hu-HU" smtClean="0"/>
              <a:pPr/>
              <a:t>38</a:t>
            </a:fld>
            <a:endParaRPr lang="hu-HU" smtClean="0"/>
          </a:p>
        </p:txBody>
      </p:sp>
      <p:sp>
        <p:nvSpPr>
          <p:cNvPr id="143363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Segít a stresszkezelésben, stresszoldásban</a:t>
            </a:r>
          </a:p>
          <a:p>
            <a:r>
              <a:rPr lang="en-US" sz="2400" dirty="0" smtClean="0"/>
              <a:t>Segít a pozitív énkép, testkép kialakításában</a:t>
            </a:r>
          </a:p>
          <a:p>
            <a:r>
              <a:rPr lang="en-US" sz="2400" dirty="0" smtClean="0"/>
              <a:t>Javítja az önbizalmat</a:t>
            </a:r>
          </a:p>
          <a:p>
            <a:r>
              <a:rPr lang="en-US" sz="2400" dirty="0" smtClean="0"/>
              <a:t>Aktívizálja az agyi működést</a:t>
            </a:r>
          </a:p>
          <a:p>
            <a:r>
              <a:rPr lang="en-US" sz="2400" dirty="0" smtClean="0"/>
              <a:t>Segít a különböző testi, lelki traumákkal való megküzdésben</a:t>
            </a:r>
          </a:p>
          <a:p>
            <a:r>
              <a:rPr lang="en-US" sz="2400" dirty="0" smtClean="0"/>
              <a:t>Időskorban segíti a közösséghez kapcsolódást, elősegíti az értékesség érzését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CADAE"/>
                </a:solidFill>
              </a:rPr>
              <a:t>A fizikai aktivitás jótékony hatása az élethosszra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365075-7258-E044-8933-ADD6A0DD7D3B}" type="slidenum">
              <a:rPr lang="hu-HU" smtClean="0"/>
              <a:pPr/>
              <a:t>39</a:t>
            </a:fld>
            <a:endParaRPr lang="hu-HU" smtClean="0"/>
          </a:p>
        </p:txBody>
      </p:sp>
      <p:sp>
        <p:nvSpPr>
          <p:cNvPr id="14438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Heti 75 perc, tehát naponta csak 10 percnyi tempós séta már 1,8 évvel növeli az élettartamot 40 év felett</a:t>
            </a:r>
          </a:p>
          <a:p>
            <a:endParaRPr lang="en-US" sz="2400" dirty="0" smtClean="0"/>
          </a:p>
          <a:p>
            <a:r>
              <a:rPr lang="en-US" sz="2400" dirty="0" smtClean="0"/>
              <a:t>Heti 150 perc séta már 3,4 évvel</a:t>
            </a:r>
          </a:p>
          <a:p>
            <a:endParaRPr lang="en-US" sz="2400" dirty="0" smtClean="0"/>
          </a:p>
          <a:p>
            <a:r>
              <a:rPr lang="en-US" sz="2400" dirty="0" smtClean="0"/>
              <a:t>Heti 450 perc pedig már 4 és fél évvel hosszabb életet jelenthet!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/>
          <p:cNvSpPr txBox="1">
            <a:spLocks noGrp="1"/>
          </p:cNvSpPr>
          <p:nvPr/>
        </p:nvSpPr>
        <p:spPr bwMode="auto">
          <a:xfrm>
            <a:off x="4445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200">
                <a:solidFill>
                  <a:prstClr val="white"/>
                </a:solidFill>
                <a:latin typeface="News Gothic MT"/>
              </a:rPr>
              <a:t>Lacza Gyöngyvér</a:t>
            </a:r>
          </a:p>
        </p:txBody>
      </p:sp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4305300" y="635635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6FDE69B-18A6-4023-AEB7-E5F34E301AAA}" type="slidenum">
              <a:rPr lang="hu-HU" sz="1200">
                <a:solidFill>
                  <a:prstClr val="white"/>
                </a:solidFill>
                <a:latin typeface="News Gothic MT"/>
              </a:rPr>
              <a:pPr algn="ctr"/>
              <a:t>4</a:t>
            </a:fld>
            <a:endParaRPr lang="hu-HU" sz="120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 a rekreáció? </a:t>
            </a:r>
            <a:endParaRPr lang="hu-HU" dirty="0" smtClean="0"/>
          </a:p>
        </p:txBody>
      </p:sp>
      <p:sp>
        <p:nvSpPr>
          <p:cNvPr id="31748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hu-HU" dirty="0" smtClean="0"/>
          </a:p>
          <a:p>
            <a:pPr lvl="1"/>
            <a:r>
              <a:rPr lang="hu-HU" dirty="0" smtClean="0"/>
              <a:t>Készítsünk montázst! 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Hogyan motiváljuk a ‚passzív’, elutasító célcsoportot? </a:t>
            </a:r>
          </a:p>
          <a:p>
            <a:pPr lvl="2"/>
            <a:r>
              <a:rPr lang="hu-HU" dirty="0" smtClean="0"/>
              <a:t>Gyűjtsünk érveket! </a:t>
            </a:r>
          </a:p>
          <a:p>
            <a:pPr lvl="2"/>
            <a:endParaRPr lang="hu-HU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1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8CADAE"/>
                </a:solidFill>
              </a:rPr>
              <a:t>Hogyan segíthet az Egészségügyi hálózat? </a:t>
            </a:r>
            <a:br>
              <a:rPr lang="en-US" sz="2400" dirty="0" smtClean="0">
                <a:solidFill>
                  <a:srgbClr val="8CADAE"/>
                </a:solidFill>
              </a:rPr>
            </a:br>
            <a:r>
              <a:rPr lang="en-US" sz="2400" dirty="0" smtClean="0">
                <a:solidFill>
                  <a:srgbClr val="8CADAE"/>
                </a:solidFill>
              </a:rPr>
              <a:t>Jó gyakorlatok a Európából: </a:t>
            </a:r>
            <a:r>
              <a:rPr lang="en-US" sz="2400" i="1" dirty="0" smtClean="0">
                <a:solidFill>
                  <a:srgbClr val="8CADAE"/>
                </a:solidFill>
              </a:rPr>
              <a:t>‘ Fizikai aktivitás receptre’</a:t>
            </a:r>
            <a:endParaRPr lang="en-US" sz="2400" dirty="0" smtClean="0">
              <a:solidFill>
                <a:srgbClr val="8CAD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19340"/>
            <a:ext cx="8503920" cy="43797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i="1" dirty="0" smtClean="0"/>
              <a:t>Dánia:</a:t>
            </a:r>
          </a:p>
          <a:p>
            <a:pPr marL="273050" indent="-9525">
              <a:lnSpc>
                <a:spcPct val="80000"/>
              </a:lnSpc>
              <a:buFont typeface="Arial" charset="0"/>
              <a:buNone/>
            </a:pPr>
            <a:r>
              <a:rPr lang="en-US" sz="1800" i="1" dirty="0" smtClean="0"/>
              <a:t>“A háziorvosokat arra bátorítják, hogy számos, életvitellel kapcsolatba hozható betegség esetében testmozgást írjanak elő, akár az adott betegség tényleges diagnosztizálásakor, akár a betegség kialakulásának megelőzése céljából.”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i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i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i="1" dirty="0" smtClean="0"/>
              <a:t>Svédország:</a:t>
            </a:r>
          </a:p>
          <a:p>
            <a:pPr marL="185738" indent="0">
              <a:lnSpc>
                <a:spcPct val="80000"/>
              </a:lnSpc>
              <a:buFont typeface="Arial" charset="0"/>
              <a:buNone/>
            </a:pPr>
            <a:r>
              <a:rPr lang="en-US" sz="1800" i="1" dirty="0" smtClean="0"/>
              <a:t>“Östergötland megyében az alapellátást biztosító orvosok már jó ideje</a:t>
            </a:r>
          </a:p>
          <a:p>
            <a:pPr marL="185738" indent="0">
              <a:lnSpc>
                <a:spcPct val="80000"/>
              </a:lnSpc>
              <a:buFont typeface="Arial" charset="0"/>
              <a:buNone/>
            </a:pPr>
            <a:r>
              <a:rPr lang="en-US" sz="1800" i="1" dirty="0" smtClean="0"/>
              <a:t>írnak elő testmozgást a betegek számára. Egy értékelés során azt</a:t>
            </a:r>
          </a:p>
          <a:p>
            <a:pPr marL="185738" indent="0">
              <a:lnSpc>
                <a:spcPct val="80000"/>
              </a:lnSpc>
              <a:buFont typeface="Arial" charset="0"/>
              <a:buNone/>
            </a:pPr>
            <a:r>
              <a:rPr lang="en-US" sz="1800" i="1" dirty="0" smtClean="0"/>
              <a:t>találták, hogy 12 hónap elteltével 49%-a azoknak, akik számára testmozgást írtak elő, arról számolt be, hogy betartotta az orvosi utasítást, és további 21% végzett rendszeresen testmozgást.”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i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	(Az EU testmozgásra vonatkozó iránymutatásai, 2008)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i="1" dirty="0" smtClean="0"/>
          </a:p>
        </p:txBody>
      </p:sp>
      <p:pic>
        <p:nvPicPr>
          <p:cNvPr id="14541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152" y="5101271"/>
            <a:ext cx="152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CADAE"/>
                </a:solidFill>
              </a:rPr>
              <a:t>Mit és hogyan javasoljunk? </a:t>
            </a: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48471E-F637-1747-B3D2-1EF3AA9EBF78}" type="slidenum">
              <a:rPr lang="hu-HU" smtClean="0"/>
              <a:pPr/>
              <a:t>41</a:t>
            </a:fld>
            <a:endParaRPr lang="hu-HU" smtClean="0"/>
          </a:p>
        </p:txBody>
      </p:sp>
      <p:sp>
        <p:nvSpPr>
          <p:cNvPr id="147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0. lépésként javasoljuk sport/rekreációs szakember felkeresését! 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r>
              <a:rPr lang="en-US" sz="2400" dirty="0" smtClean="0"/>
              <a:t>Továbbá javasoljunk teljeskörű orvosi és fizikai állapotfelmérést.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r>
              <a:rPr lang="en-US" sz="2400" dirty="0" smtClean="0"/>
              <a:t>Javasoljuk az alapelvek betartását.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Alapelvek a(z) (újra)kezdéshez..</a:t>
            </a: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402D81-0C2A-6F4D-947E-30FD2CEADE7D}" type="slidenum">
              <a:rPr lang="hu-HU" smtClean="0"/>
              <a:pPr/>
              <a:t>42</a:t>
            </a:fld>
            <a:endParaRPr lang="hu-HU" smtClean="0"/>
          </a:p>
        </p:txBody>
      </p:sp>
      <p:sp>
        <p:nvSpPr>
          <p:cNvPr id="14848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Ajánlott aktivitás egészséges felnőttek részére: heti 5 alkalommal minimum 30 perc közepes intenzitású fizikai aktivitás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r>
              <a:rPr lang="en-US" sz="2000" dirty="0" smtClean="0"/>
              <a:t>Ajánlott aktivitás egészséges időskorúak részére részére: heti minimum 3 alkalommal 20-30 perc alacsony vagy közepes intenzitású fizikai aktivitás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r>
              <a:rPr lang="en-US" sz="2000" dirty="0" smtClean="0"/>
              <a:t>Kezdjük könnyű fizikai aktivitással pl. gyaloglás, kerékpározás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r>
              <a:rPr lang="en-US" sz="2000" dirty="0" smtClean="0"/>
              <a:t>Fokozatosan növeljük az időtartamot, a terhelést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r>
              <a:rPr lang="en-US" sz="2000" dirty="0" smtClean="0"/>
              <a:t>Végezzünk bemelegítést és levezetést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r>
              <a:rPr lang="en-US" sz="2000" dirty="0" smtClean="0"/>
              <a:t>Ügyeljünk a folyadékpótlásra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34138"/>
          </a:xfrm>
        </p:spPr>
        <p:txBody>
          <a:bodyPr>
            <a:normAutofit fontScale="92500" lnSpcReduction="10000"/>
          </a:bodyPr>
          <a:lstStyle/>
          <a:p>
            <a:r>
              <a:rPr lang="en-US" sz="2065" dirty="0" smtClean="0"/>
              <a:t>Msc Rekreáció szakok  </a:t>
            </a:r>
          </a:p>
          <a:p>
            <a:r>
              <a:rPr lang="en-US" sz="2065" dirty="0" smtClean="0"/>
              <a:t>2016.</a:t>
            </a:r>
          </a:p>
          <a:p>
            <a:endParaRPr lang="en-US" dirty="0" smtClean="0"/>
          </a:p>
          <a:p>
            <a:endParaRPr lang="hu-HU" dirty="0" smtClean="0"/>
          </a:p>
          <a:p>
            <a:r>
              <a:rPr lang="hu-HU" dirty="0" smtClean="0"/>
              <a:t>Dr. Lacza Gyöngyvér</a:t>
            </a:r>
          </a:p>
          <a:p>
            <a:endParaRPr lang="hu-HU" dirty="0" smtClean="0"/>
          </a:p>
          <a:p>
            <a:r>
              <a:rPr lang="hu-HU" dirty="0" smtClean="0"/>
              <a:t>Egyetemi docens</a:t>
            </a:r>
          </a:p>
          <a:p>
            <a:r>
              <a:rPr lang="hu-HU" dirty="0" smtClean="0"/>
              <a:t>Testnevelési Egyetem</a:t>
            </a:r>
          </a:p>
          <a:p>
            <a:r>
              <a:rPr lang="hu-HU" dirty="0" smtClean="0"/>
              <a:t>Rekreáció tanszék 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31462"/>
          </a:xfrm>
        </p:spPr>
        <p:txBody>
          <a:bodyPr>
            <a:normAutofit/>
          </a:bodyPr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Sportrekreáció elmélet és módszertan</a:t>
            </a:r>
            <a:br>
              <a:rPr lang="hu-HU" sz="3200" dirty="0" smtClean="0"/>
            </a:br>
            <a:r>
              <a:rPr lang="hu-HU" sz="3200" dirty="0" smtClean="0"/>
              <a:t> </a:t>
            </a:r>
            <a:r>
              <a:rPr lang="en-US" sz="3200" dirty="0" smtClean="0"/>
              <a:t>3. előadás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rekreációs szakember akcióterületei, kompetenciája, képzése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rekreációs szakember akcióterületei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charset="2"/>
              <a:buNone/>
              <a:defRPr/>
            </a:pPr>
            <a:r>
              <a:rPr lang="en-US" sz="1400" b="1" dirty="0" smtClean="0"/>
              <a:t>3 terület (Hendeson, Sessoms 1994):</a:t>
            </a:r>
          </a:p>
          <a:p>
            <a:pPr lvl="1" eaLnBrk="1" hangingPunct="1">
              <a:defRPr/>
            </a:pPr>
            <a:r>
              <a:rPr lang="en-US" sz="1400" dirty="0" smtClean="0"/>
              <a:t>Non-profit</a:t>
            </a:r>
          </a:p>
          <a:p>
            <a:pPr lvl="1" eaLnBrk="1" hangingPunct="1">
              <a:defRPr/>
            </a:pPr>
            <a:r>
              <a:rPr lang="en-US" sz="1400" dirty="0" smtClean="0"/>
              <a:t>For-profit vagy Üzleti</a:t>
            </a:r>
          </a:p>
          <a:p>
            <a:pPr lvl="1" eaLnBrk="1" hangingPunct="1">
              <a:defRPr/>
            </a:pPr>
            <a:r>
              <a:rPr lang="en-US" sz="1400" dirty="0" smtClean="0"/>
              <a:t>Állami</a:t>
            </a:r>
          </a:p>
          <a:p>
            <a:pPr lvl="1" eaLnBrk="1" hangingPunct="1">
              <a:defRPr/>
            </a:pPr>
            <a:endParaRPr lang="en-US" sz="1400" dirty="0" smtClean="0"/>
          </a:p>
          <a:p>
            <a:pPr eaLnBrk="1" hangingPunct="1">
              <a:buFont typeface="Wingdings 2" charset="2"/>
              <a:buNone/>
              <a:defRPr/>
            </a:pPr>
            <a:r>
              <a:rPr lang="en-US" sz="1400" b="1" dirty="0" smtClean="0"/>
              <a:t>Rekreációs irányzatok (Kovács, 2003):</a:t>
            </a:r>
          </a:p>
          <a:p>
            <a:pPr lvl="1">
              <a:defRPr/>
            </a:pPr>
            <a:r>
              <a:rPr lang="hu-HU" sz="1000" dirty="0" smtClean="0"/>
              <a:t>Outdoor irányzat</a:t>
            </a:r>
            <a:endParaRPr lang="en-US" sz="1000" dirty="0" smtClean="0"/>
          </a:p>
          <a:p>
            <a:pPr lvl="1">
              <a:defRPr/>
            </a:pPr>
            <a:r>
              <a:rPr lang="hu-HU" sz="1000" dirty="0" smtClean="0"/>
              <a:t>Egészségközpontú területek: </a:t>
            </a:r>
            <a:endParaRPr lang="en-US" sz="1000" dirty="0" smtClean="0"/>
          </a:p>
          <a:p>
            <a:pPr lvl="2">
              <a:defRPr/>
            </a:pPr>
            <a:r>
              <a:rPr lang="hu-HU" sz="1000" dirty="0" smtClean="0"/>
              <a:t>Üzemi, mukahelyi </a:t>
            </a:r>
            <a:endParaRPr lang="en-US" sz="1000" dirty="0" smtClean="0"/>
          </a:p>
          <a:p>
            <a:pPr lvl="2">
              <a:defRPr/>
            </a:pPr>
            <a:r>
              <a:rPr lang="hu-HU" sz="1000" dirty="0" smtClean="0"/>
              <a:t>Fittségi, sportági</a:t>
            </a:r>
            <a:endParaRPr lang="en-US" sz="1000" dirty="0" smtClean="0"/>
          </a:p>
          <a:p>
            <a:pPr lvl="2">
              <a:defRPr/>
            </a:pPr>
            <a:r>
              <a:rPr lang="hu-HU" sz="1000" dirty="0" smtClean="0"/>
              <a:t>Wellness</a:t>
            </a:r>
            <a:endParaRPr lang="en-US" sz="1000" dirty="0" smtClean="0"/>
          </a:p>
          <a:p>
            <a:pPr lvl="1">
              <a:defRPr/>
            </a:pPr>
            <a:r>
              <a:rPr lang="hu-HU" sz="1000" dirty="0" smtClean="0"/>
              <a:t>Élménykereső irányzat</a:t>
            </a:r>
            <a:endParaRPr lang="en-US" sz="1000" dirty="0" smtClean="0"/>
          </a:p>
          <a:p>
            <a:pPr lvl="1">
              <a:defRPr/>
            </a:pPr>
            <a:r>
              <a:rPr lang="hu-HU" sz="1000" dirty="0" smtClean="0"/>
              <a:t>Teljesítményelvű irányzat</a:t>
            </a:r>
            <a:endParaRPr lang="en-US" sz="1000" dirty="0" smtClean="0"/>
          </a:p>
          <a:p>
            <a:pPr lvl="1" eaLnBrk="1" hangingPunct="1">
              <a:defRPr/>
            </a:pPr>
            <a:endParaRPr lang="en-US" sz="1400" b="1" dirty="0" smtClean="0"/>
          </a:p>
          <a:p>
            <a:pPr eaLnBrk="1" hangingPunct="1">
              <a:buFont typeface="Wingdings 2" charset="2"/>
              <a:buNone/>
              <a:defRPr/>
            </a:pPr>
            <a:r>
              <a:rPr lang="en-US" sz="1400" b="1" dirty="0" smtClean="0"/>
              <a:t>Szintek: </a:t>
            </a:r>
            <a:r>
              <a:rPr lang="hu-HU" sz="1400" b="1" dirty="0" smtClean="0"/>
              <a:t> Edginton és Griffith (1983): </a:t>
            </a:r>
            <a:endParaRPr lang="en-US" sz="1400" b="1" dirty="0" smtClean="0"/>
          </a:p>
          <a:p>
            <a:pPr lvl="1" eaLnBrk="1" hangingPunct="1">
              <a:defRPr/>
            </a:pPr>
            <a:r>
              <a:rPr lang="en-US" sz="1400" dirty="0" smtClean="0"/>
              <a:t>Végrehajtói</a:t>
            </a:r>
          </a:p>
          <a:p>
            <a:pPr lvl="1" eaLnBrk="1" hangingPunct="1">
              <a:defRPr/>
            </a:pPr>
            <a:r>
              <a:rPr lang="en-US" sz="1400" dirty="0" smtClean="0"/>
              <a:t>Vezetői, szervezői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Az ideális szakember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Font typeface="Wingdings 2" charset="2"/>
              <a:buNone/>
              <a:defRPr/>
            </a:pPr>
            <a:r>
              <a:rPr lang="hu-HU" sz="6000" b="1" dirty="0" smtClean="0"/>
              <a:t>Vannier (1977): </a:t>
            </a:r>
          </a:p>
          <a:p>
            <a:pPr lvl="1">
              <a:defRPr/>
            </a:pPr>
            <a:r>
              <a:rPr lang="hu-HU" sz="6000" dirty="0" smtClean="0"/>
              <a:t>Személyes tulajdonságok</a:t>
            </a:r>
          </a:p>
          <a:p>
            <a:pPr lvl="1">
              <a:defRPr/>
            </a:pPr>
            <a:r>
              <a:rPr lang="hu-HU" sz="6000" dirty="0" smtClean="0"/>
              <a:t>Speciális képességek, illetve tudás</a:t>
            </a:r>
          </a:p>
          <a:p>
            <a:pPr lvl="1">
              <a:defRPr/>
            </a:pPr>
            <a:r>
              <a:rPr lang="hu-HU" sz="6000" dirty="0" smtClean="0"/>
              <a:t>rekreációs tevékenységek vezetéséhez szükséges speciális szakmai tudás </a:t>
            </a:r>
            <a:endParaRPr lang="en-US" sz="6000" dirty="0" smtClean="0"/>
          </a:p>
          <a:p>
            <a:pPr>
              <a:buFont typeface="Wingdings 2" charset="2"/>
              <a:buNone/>
              <a:defRPr/>
            </a:pPr>
            <a:endParaRPr lang="hu-HU" sz="6000" b="1" dirty="0" smtClean="0"/>
          </a:p>
          <a:p>
            <a:pPr>
              <a:buFont typeface="Wingdings 2" charset="2"/>
              <a:buNone/>
              <a:defRPr/>
            </a:pPr>
            <a:r>
              <a:rPr lang="hu-HU" sz="6000" b="1" dirty="0" smtClean="0"/>
              <a:t>Corbin és Williams (1987):</a:t>
            </a:r>
          </a:p>
          <a:p>
            <a:pPr lvl="1">
              <a:defRPr/>
            </a:pPr>
            <a:r>
              <a:rPr lang="hu-HU" sz="6000" dirty="0" smtClean="0"/>
              <a:t>Ideális jellemvonások</a:t>
            </a:r>
          </a:p>
          <a:p>
            <a:pPr lvl="1">
              <a:defRPr/>
            </a:pPr>
            <a:r>
              <a:rPr lang="hu-HU" sz="6000" dirty="0" smtClean="0"/>
              <a:t>Feladatok és felelősség </a:t>
            </a:r>
          </a:p>
          <a:p>
            <a:pPr>
              <a:buFont typeface="Wingdings 2" charset="2"/>
              <a:buNone/>
              <a:defRPr/>
            </a:pPr>
            <a:endParaRPr lang="hu-HU" sz="6000" dirty="0" smtClean="0"/>
          </a:p>
          <a:p>
            <a:pPr>
              <a:buFont typeface="Wingdings 2" charset="2"/>
              <a:buNone/>
              <a:defRPr/>
            </a:pPr>
            <a:r>
              <a:rPr lang="hu-HU" sz="6000" b="1" dirty="0" smtClean="0"/>
              <a:t>Európai Képzési Keret Rendszer (2010):</a:t>
            </a:r>
          </a:p>
          <a:p>
            <a:pPr lvl="1">
              <a:defRPr/>
            </a:pPr>
            <a:r>
              <a:rPr lang="hu-HU" sz="6000" dirty="0" smtClean="0"/>
              <a:t>tudás</a:t>
            </a:r>
            <a:endParaRPr lang="en-US" sz="6000" dirty="0" smtClean="0"/>
          </a:p>
          <a:p>
            <a:pPr lvl="1">
              <a:defRPr/>
            </a:pPr>
            <a:r>
              <a:rPr lang="hu-HU" sz="6000" dirty="0" smtClean="0"/>
              <a:t>készségek</a:t>
            </a:r>
            <a:endParaRPr lang="en-US" sz="6000" dirty="0" smtClean="0"/>
          </a:p>
          <a:p>
            <a:pPr lvl="1">
              <a:defRPr/>
            </a:pPr>
            <a:r>
              <a:rPr lang="hu-HU" sz="6000" dirty="0" smtClean="0"/>
              <a:t>kompetencia</a:t>
            </a:r>
            <a:endParaRPr lang="en-US" sz="6000" dirty="0" smtClean="0"/>
          </a:p>
          <a:p>
            <a:pPr>
              <a:buFont typeface="Wingdings 2" charset="2"/>
              <a:buNone/>
              <a:defRPr/>
            </a:pPr>
            <a:endParaRPr lang="hu-HU" dirty="0" smtClean="0"/>
          </a:p>
          <a:p>
            <a:pPr>
              <a:buFont typeface="Wingdings 2" charset="2"/>
              <a:buNone/>
              <a:defRPr/>
            </a:pPr>
            <a:endParaRPr lang="hu-HU" b="1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buFont typeface="Verdana" charset="0"/>
              <a:buNone/>
              <a:defRPr/>
            </a:pPr>
            <a:endParaRPr lang="en-US" sz="2000" dirty="0" smtClean="0"/>
          </a:p>
          <a:p>
            <a:pPr lvl="1">
              <a:defRPr/>
            </a:pPr>
            <a:endParaRPr lang="hu-HU" b="1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Az ideális rekreációs szakember elvárt személyiségjegyei, kompetenciái</a:t>
            </a:r>
            <a:endParaRPr lang="en-US" sz="2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5842" name="Content Placeholder 5" descr="Személyiségjegyek ábra.pd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1612" r="-816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Az ideális rekreációs szakember elvárt tudásanyaga</a:t>
            </a:r>
            <a:endParaRPr lang="en-US" sz="2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6866" name="Content Placeholder 3" descr="Tudás.ábra.MAGYAR.pd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1612" r="-816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Állami terület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76923" y="1406774"/>
          <a:ext cx="3243385" cy="4904148"/>
        </p:xfrm>
        <a:graphic>
          <a:graphicData uri="http://schemas.openxmlformats.org/drawingml/2006/table">
            <a:tbl>
              <a:tblPr/>
              <a:tblGrid>
                <a:gridCol w="3243385"/>
              </a:tblGrid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Ideális személyiségjegyek és képességek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Teherbíró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Jó kommunikációs képességekkel rendelkezik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Jó szervezői és vezetői készségű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Komplex gondolkodásra képes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Általános intelligenciával rendelkezik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Pontos, precíz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Türelmes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Rugalmas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Képes összehangolni különböző véleményeket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(negotiation)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0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Jó beszédkészségű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2526" marR="20252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37100" y="1406774"/>
          <a:ext cx="3456296" cy="5293168"/>
        </p:xfrm>
        <a:graphic>
          <a:graphicData uri="http://schemas.openxmlformats.org/drawingml/2006/table">
            <a:tbl>
              <a:tblPr/>
              <a:tblGrid>
                <a:gridCol w="3456296"/>
              </a:tblGrid>
              <a:tr h="318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Elvárt tudás (tantárgyak)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Menedzsment 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Üzleti adminisztráció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Kommunikáció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9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szababdidő és a rekreáció elméleti és módszertani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hátterének ismerete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9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hazai rekreációs terület felépítésének beható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Ismerete (szereplők, felelősségi körök,  feladatkörök)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Pályázatok kiírása, írása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Közgazdaságtan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Szociológia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Idegen nyelv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43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Környezetvédelemmel kapcsolatos ismeretek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9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rekreációs tevékenységek hatása a környezetre, ezek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összehangolása (természeti rekreáció)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 noGrp="1"/>
          </p:cNvSpPr>
          <p:nvPr/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Lacza Gyöngyvér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0C75EAC-4A0F-3A4F-8326-2EE3AB276D0C}" type="slidenum"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hu-HU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civilizációs fejlődés hatásai</a:t>
            </a:r>
            <a:endParaRPr lang="hu-HU" dirty="0"/>
          </a:p>
        </p:txBody>
      </p:sp>
      <p:sp>
        <p:nvSpPr>
          <p:cNvPr id="870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smtClean="0"/>
              <a:t>Janus-arcú civilizáció</a:t>
            </a:r>
          </a:p>
          <a:p>
            <a:pPr lvl="1"/>
            <a:r>
              <a:rPr lang="hu-HU" smtClean="0"/>
              <a:t>Áldások</a:t>
            </a:r>
          </a:p>
          <a:p>
            <a:pPr lvl="2"/>
            <a:r>
              <a:rPr lang="hu-HU" smtClean="0"/>
              <a:t>Urbanizáció</a:t>
            </a:r>
          </a:p>
          <a:p>
            <a:pPr lvl="2"/>
            <a:r>
              <a:rPr lang="hu-HU" smtClean="0"/>
              <a:t>Közlekedés</a:t>
            </a:r>
          </a:p>
          <a:p>
            <a:pPr lvl="2"/>
            <a:r>
              <a:rPr lang="hu-HU" smtClean="0"/>
              <a:t>Gépesítés</a:t>
            </a:r>
          </a:p>
          <a:p>
            <a:pPr lvl="2"/>
            <a:r>
              <a:rPr lang="hu-HU" smtClean="0"/>
              <a:t>Mezőgazdaság fejlődése </a:t>
            </a:r>
          </a:p>
          <a:p>
            <a:pPr lvl="2"/>
            <a:endParaRPr lang="hu-HU" smtClean="0"/>
          </a:p>
          <a:p>
            <a:pPr lvl="1"/>
            <a:r>
              <a:rPr lang="hu-HU" smtClean="0"/>
              <a:t>Ártalmak</a:t>
            </a:r>
          </a:p>
          <a:p>
            <a:pPr lvl="2"/>
            <a:r>
              <a:rPr lang="hu-HU" smtClean="0"/>
              <a:t>Fizikai aktivitás csökkenése-Ülő életmód</a:t>
            </a:r>
          </a:p>
          <a:p>
            <a:pPr lvl="2"/>
            <a:r>
              <a:rPr lang="hu-HU" smtClean="0"/>
              <a:t>Túlzott mennyiségű stressz</a:t>
            </a:r>
          </a:p>
          <a:p>
            <a:pPr lvl="2"/>
            <a:r>
              <a:rPr lang="hu-HU" smtClean="0"/>
              <a:t>Túlfogyasztás</a:t>
            </a:r>
          </a:p>
          <a:p>
            <a:pPr lvl="2"/>
            <a:r>
              <a:rPr lang="hu-HU" smtClean="0"/>
              <a:t>Környezeti ártalmak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Turisztikai animáció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hu-HU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1435100" y="1417638"/>
          <a:ext cx="7499350" cy="4830762"/>
        </p:xfrm>
        <a:graphic>
          <a:graphicData uri="http://schemas.openxmlformats.org/presentationml/2006/ole">
            <p:oleObj spid="_x0000_s156674" name="Worksheet" r:id="rId3" imgW="9308592" imgH="5715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II. Kínálati oldal</a:t>
            </a:r>
          </a:p>
        </p:txBody>
      </p:sp>
      <p:pic>
        <p:nvPicPr>
          <p:cNvPr id="28675" name="Content Placeholder 6" descr="DSC0159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9753" r="-1975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/>
              <a:t>Rekreációs képzések </a:t>
            </a:r>
          </a:p>
        </p:txBody>
      </p:sp>
      <p:sp>
        <p:nvSpPr>
          <p:cNvPr id="2969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/>
            <a:r>
              <a:rPr lang="hu-HU" dirty="0"/>
              <a:t>(Alapfok)</a:t>
            </a:r>
          </a:p>
          <a:p>
            <a:pPr marL="342900" indent="-342900"/>
            <a:r>
              <a:rPr lang="hu-HU" dirty="0"/>
              <a:t>OKJ-s képzés Rekreációs mozgásprogram vezető (átalakítás alatt</a:t>
            </a:r>
            <a:r>
              <a:rPr lang="hu-HU" dirty="0" smtClean="0"/>
              <a:t>)</a:t>
            </a:r>
          </a:p>
          <a:p>
            <a:pPr marL="342900" indent="-342900">
              <a:buNone/>
            </a:pPr>
            <a:endParaRPr lang="hu-HU" dirty="0" smtClean="0"/>
          </a:p>
          <a:p>
            <a:pPr marL="342900" indent="-342900"/>
            <a:r>
              <a:rPr lang="hu-HU" dirty="0"/>
              <a:t>Bsc szint</a:t>
            </a:r>
          </a:p>
          <a:p>
            <a:pPr marL="342900" indent="-342900"/>
            <a:r>
              <a:rPr lang="hu-HU" dirty="0"/>
              <a:t>Msc szint</a:t>
            </a:r>
          </a:p>
          <a:p>
            <a:pPr marL="342900" indent="-342900"/>
            <a:r>
              <a:rPr lang="hu-HU" dirty="0"/>
              <a:t>PhD szint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u-HU"/>
              <a:t>A rekreációs szakterület</a:t>
            </a:r>
            <a:br>
              <a:rPr lang="hu-HU"/>
            </a:br>
            <a:r>
              <a:rPr lang="hu-HU"/>
              <a:t>törvényi szabályozása</a:t>
            </a:r>
          </a:p>
        </p:txBody>
      </p:sp>
      <p:sp>
        <p:nvSpPr>
          <p:cNvPr id="30723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Wingdings 2" charset="2"/>
              <a:buNone/>
            </a:pPr>
            <a:r>
              <a:rPr lang="hu-HU"/>
              <a:t> </a:t>
            </a:r>
          </a:p>
          <a:p>
            <a:pPr marL="342900" indent="-342900"/>
            <a:r>
              <a:rPr lang="hu-HU"/>
              <a:t>157/2004.( V.18.) Korm. Rendelet</a:t>
            </a:r>
          </a:p>
          <a:p>
            <a:pPr marL="342900" indent="-342900">
              <a:buFont typeface="Wingdings 2" charset="2"/>
              <a:buNone/>
            </a:pPr>
            <a:r>
              <a:rPr lang="hu-HU"/>
              <a:t>	A sport területén képesítéshez kötött tevékenységek gyakorlásához szükséges képesítések jegyzékéről</a:t>
            </a:r>
          </a:p>
          <a:p>
            <a:pPr marL="342900" indent="-342900"/>
            <a:r>
              <a:rPr lang="hu-HU"/>
              <a:t>2008. Kiegészítés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/>
              <a:t>A rekreációs szakterület, törvényi szabályozása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1752" y="1527048"/>
          <a:ext cx="8529633" cy="4994085"/>
        </p:xfrm>
        <a:graphic>
          <a:graphicData uri="http://schemas.openxmlformats.org/drawingml/2006/table">
            <a:tbl>
              <a:tblPr/>
              <a:tblGrid>
                <a:gridCol w="4049893"/>
                <a:gridCol w="4479740"/>
              </a:tblGrid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Tevékenység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Képesítés megnevezése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8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Nevelési-oktatási intézménynél sportszolgáltatás nyújtása, a diákok versenyekre való felkészítése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testnevelő tanár (f), okleveles testnevelő tanár (f), szakedző (f), testnevelő-edző (f), okleveles szakedző (f), rekreáció-szervező (f), rekreációszervező és egészségfejlesztő (f), okleveles rekreáció-irányító (f), sportedző (k)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  <a:tr h="1478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 Természetes személy vagy a Polgári Törvénykönyvről szóló 1959. évi IV. törvény (a továbbiakban: Ptk.) 685. § </a:t>
                      </a:r>
                      <a:r>
                        <a:rPr kumimoji="0" lang="hu-HU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c)</a:t>
                      </a: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pontja szerinti gazdálkodó szervezet által végzett egészségmegőrző és sportfoglalkozások (edzésprogramok) szervezése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sportoktató (a), sportedző (k), szakedző (f), testnevelő-edző (f), okleveles szakedző (f), sportszervező, -menedzser (k), sportszervező(f), sportmenedzser (f) okleveles sportmenedzser (f), testnevelő tanár (f), okleveles testnevelő tanár (f), rekreációszervező (f),  rekreációszervező és egészségfejlesztő ( f), okleveles rekreáció-irányító (f), rekreációs mozgásprogram-vezető (r)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</a:tr>
              <a:tr h="118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 Természetes személy vagy a Ptk. 685 § c) pontja szerinti gazdálkodó szervezet által végzett egészségmegőrző és sportfoglalkozások (edzésprogramok) vezetése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sportoktató (a), sportedző (k), szakedző (f), testnevelő-edző (f), okleveles szakedző (f), gyógytornász (f), testnevelő tanár (f), okleveles testnevelő tanár (f), rekreáció-szervező (f), rekreációszervező és egészségfejlesztő (f), okleveles rekreáció-irányító (f), rekreációs mozgásprogram-vezető (r)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  <a:tr h="118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 Helyi önkormányzatok sportigazgatási szerveinél szakreferensi feladatok ellátása*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sportszervező, -menedzser (k), sportszervező (f), sportmenedzser (f), okleveles sportmenedzser (f), testnevelő tanár (f), okleveles testnevelő tanár (f), rekreáció-szervező (f), szakedző (f), okleveles szakedző (f), testnevelő-edző (f), rekreációszervező és egészségfejlesztő (f), okleveles rekreáció-irányító (f)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u-HU" sz="4200"/>
              <a:t>Rekreációs képzések Bsc szinten  </a:t>
            </a:r>
          </a:p>
        </p:txBody>
      </p:sp>
      <p:sp>
        <p:nvSpPr>
          <p:cNvPr id="32771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b="1" dirty="0" smtClean="0"/>
              <a:t>A képzést 2016. szeptemberben elindító intézmények: 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2"/>
              </a:rPr>
              <a:t>Eötvös Loránd Tudományegyetem Pedagógiai és Pszichológiai Kar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Eszterházy Károly Főiskola Természettudományi Kar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Nyugat-magyarországi Egyetem Berzsenyi Dániel Pedagógusképző Kar</a:t>
            </a:r>
            <a:endParaRPr lang="en-US" sz="1800" dirty="0" smtClean="0"/>
          </a:p>
          <a:p>
            <a:r>
              <a:rPr lang="en-US" sz="1800" dirty="0" smtClean="0">
                <a:hlinkClick r:id="rId5"/>
              </a:rPr>
              <a:t>Pécsi Tudományegyetem Egészségtudományi Kar</a:t>
            </a:r>
            <a:endParaRPr lang="en-US" sz="1800" dirty="0" smtClean="0"/>
          </a:p>
          <a:p>
            <a:r>
              <a:rPr lang="en-US" sz="1800" dirty="0" smtClean="0">
                <a:hlinkClick r:id="rId6"/>
              </a:rPr>
              <a:t>Széchenyi István Egyetem Apáczai Csere János Kar</a:t>
            </a:r>
            <a:endParaRPr lang="en-US" sz="1800" dirty="0" smtClean="0"/>
          </a:p>
          <a:p>
            <a:r>
              <a:rPr lang="en-US" sz="1800" dirty="0" smtClean="0">
                <a:hlinkClick r:id="rId7"/>
              </a:rPr>
              <a:t>Szegedi Tudományegyetem Juhász Gyula Pedagógusképző Kar</a:t>
            </a:r>
            <a:endParaRPr lang="en-US" sz="1800" dirty="0" smtClean="0"/>
          </a:p>
          <a:p>
            <a:r>
              <a:rPr lang="en-US" sz="1800" dirty="0" smtClean="0">
                <a:hlinkClick r:id="rId8"/>
              </a:rPr>
              <a:t>Testnevelési Egyetem</a:t>
            </a:r>
            <a:endParaRPr lang="en-US" sz="1800" dirty="0" smtClean="0"/>
          </a:p>
          <a:p>
            <a:pPr marL="342900" indent="-342900">
              <a:lnSpc>
                <a:spcPct val="90000"/>
              </a:lnSpc>
              <a:buFont typeface="Wingdings 2" charset="2"/>
              <a:buNone/>
            </a:pPr>
            <a:endParaRPr lang="hu-HU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hu-HU" sz="1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Képzési cél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646B86"/>
                </a:solidFill>
              </a:rPr>
              <a:t>“A BSc képzési szinten olyan szakembereket képezünk, akik elsősorban gyakorlatorientált tudással rendelkeznek, képesek szakmaiságukat az állandóan változó természeti és társadalmi környezethez adaptálni, valamint tanulmányaikat egyetemes alapokról kiindulva szakspecifikus képzési irányokban folytatni.</a:t>
            </a:r>
          </a:p>
          <a:p>
            <a:r>
              <a:rPr lang="en-US" dirty="0" smtClean="0">
                <a:solidFill>
                  <a:srgbClr val="646B86"/>
                </a:solidFill>
              </a:rPr>
              <a:t>Az új  rendszerben képzett szakember a BSc szinttel már az idegenforgalom, a fizikai munkatevékenységet szolgáló személyi edző, a vállalkozói létforma stb. területén is hasznos munkavégzésre képes. A szakirányon végzettek képessé válnak a rekreációhoz, a sporthoz kapcsolódó egyéb területeken is szervezői, programvezetői, animátori és egyéb instruktori feladatok betöltésére. Így hozzájárulhatnak a szabadidő kulturált eltöltéséhez, a jobb életminőség, az egészségtudatos magatartás kialakításához”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Arial" charset="0"/>
              </a:rPr>
              <a:t>Msc képzések </a:t>
            </a:r>
          </a:p>
        </p:txBody>
      </p:sp>
      <p:sp>
        <p:nvSpPr>
          <p:cNvPr id="3379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 képzést 2016. szeptemberben elindító intézmények: </a:t>
            </a:r>
          </a:p>
          <a:p>
            <a:r>
              <a:rPr lang="en-US" dirty="0" smtClean="0">
                <a:hlinkClick r:id="rId3"/>
              </a:rPr>
              <a:t>Nyugat-magyarországi Egyetem Berzsenyi Dániel Pedagógusképző Kar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Pécsi Tudományegyetem Természettudományi Kar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Széchenyi István Egyetem Apáczai Csere János Kar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Testnevelési Egyetem</a:t>
            </a:r>
            <a:endParaRPr lang="en-US" dirty="0" smtClean="0"/>
          </a:p>
          <a:p>
            <a:endParaRPr lang="hu-HU" dirty="0">
              <a:solidFill>
                <a:srgbClr val="61898A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Képzési cél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46B86"/>
                </a:solidFill>
              </a:rPr>
              <a:t>“A képzés célja olyan szakemberek képzése, akik megszerzett természettudományi, orvos– és egészségtudományi ismereteik birtokában képesek az egészséges emberek rekreáció célzatú sportolásának, kulturált szabadidő eltöltésének segítésére, utazási kedvének kiszolgálására, a különböző típusú egészségközpontú szállodai animációk, szolgáltatások munkafeladatainak ellátására. “</a:t>
            </a:r>
            <a:endParaRPr lang="en-US" dirty="0">
              <a:solidFill>
                <a:srgbClr val="646B8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Életmódunk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Életterében</a:t>
            </a:r>
          </a:p>
          <a:p>
            <a:pPr lvl="1"/>
            <a:r>
              <a:rPr lang="en-US" dirty="0" smtClean="0"/>
              <a:t>beszűkült, alapvetően városi</a:t>
            </a:r>
          </a:p>
          <a:p>
            <a:endParaRPr lang="en-US" dirty="0" smtClean="0"/>
          </a:p>
          <a:p>
            <a:r>
              <a:rPr lang="en-US" dirty="0" smtClean="0"/>
              <a:t>Életmódjában</a:t>
            </a:r>
          </a:p>
          <a:p>
            <a:pPr lvl="1"/>
            <a:r>
              <a:rPr lang="en-US" dirty="0" smtClean="0"/>
              <a:t> alapvetően ülő</a:t>
            </a:r>
          </a:p>
          <a:p>
            <a:pPr lvl="1"/>
            <a:r>
              <a:rPr lang="en-US" dirty="0" smtClean="0"/>
              <a:t> teljesítménykényszeres</a:t>
            </a:r>
          </a:p>
          <a:p>
            <a:pPr lvl="1"/>
            <a:r>
              <a:rPr lang="en-US" dirty="0" smtClean="0"/>
              <a:t> túlfogyasztó 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Lacza Gyöngyvér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762095C-AD87-6941-B2C4-686125686860}" type="slidenum"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hu-HU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8CADAE"/>
                </a:solidFill>
              </a:rPr>
              <a:t/>
            </a:r>
            <a:br>
              <a:rPr lang="en-US" sz="3200" dirty="0" smtClean="0">
                <a:solidFill>
                  <a:srgbClr val="8CADAE"/>
                </a:solidFill>
              </a:rPr>
            </a:br>
            <a:r>
              <a:rPr lang="en-US" sz="3200" dirty="0" smtClean="0">
                <a:solidFill>
                  <a:srgbClr val="8CADAE"/>
                </a:solidFill>
              </a:rPr>
              <a:t>A rekreáció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endParaRPr lang="hu-HU" dirty="0" smtClean="0">
              <a:latin typeface="Comic Sans MS" charset="0"/>
            </a:endParaRP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endParaRPr lang="hu-HU" dirty="0" smtClean="0">
              <a:latin typeface="Comic Sans MS" charset="0"/>
            </a:endParaRP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r>
              <a:rPr lang="hu-HU" dirty="0" smtClean="0"/>
              <a:t>Eszmei &amp; gyakorlati</a:t>
            </a: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válasz-tevékenységrendszer</a:t>
            </a: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r>
              <a:rPr lang="hu-HU" dirty="0" smtClean="0"/>
              <a:t>a civilizációs fejlődés </a:t>
            </a: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</a:rPr>
              <a:t>életminőséget rontó hatásaira</a:t>
            </a:r>
          </a:p>
          <a:p>
            <a:pPr marL="0" indent="0" algn="ctr">
              <a:lnSpc>
                <a:spcPct val="90000"/>
              </a:lnSpc>
              <a:buFont typeface="Wingdings" charset="2"/>
              <a:buNone/>
              <a:defRPr/>
            </a:pPr>
            <a:endParaRPr lang="hu-HU" sz="1000" b="1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Lacza Gyöngyvér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4305300" y="635635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A5D1E94-760B-E147-8220-BE3BF39512AC}" type="slidenum">
              <a:rPr lang="hu-HU" sz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hu-HU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Felhasznált és ajánlott irodalom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Eurobarometer on Sport and Physical Activity</a:t>
            </a:r>
          </a:p>
          <a:p>
            <a:pPr marL="273050" indent="-4763">
              <a:buNone/>
            </a:pPr>
            <a:r>
              <a:rPr lang="en-US" dirty="0" smtClean="0">
                <a:hlinkClick r:id="rId2"/>
              </a:rPr>
              <a:t>http://ec.europa.eu/public_opinion/archives/ebs/ebs_412_en.pdf</a:t>
            </a:r>
            <a:endParaRPr lang="en-US" dirty="0" smtClean="0"/>
          </a:p>
          <a:p>
            <a:pPr marL="273050" indent="-4763">
              <a:buNone/>
            </a:pPr>
            <a:endParaRPr lang="en-US" dirty="0" smtClean="0"/>
          </a:p>
          <a:p>
            <a:r>
              <a:rPr lang="en-GB" dirty="0" smtClean="0"/>
              <a:t>Országos Táplálkozás és Tápláltsági Állapot Vizsgálat, 2009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www.oeti.hu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World Health Organisation, </a:t>
            </a:r>
          </a:p>
          <a:p>
            <a:pPr marL="273050" indent="-4763">
              <a:buNone/>
            </a:pPr>
            <a:r>
              <a:rPr lang="en-US" dirty="0" smtClean="0">
                <a:hlinkClick r:id="rId4"/>
              </a:rPr>
              <a:t>http://www.euro.who.int/en/health-topics/disease-prevention/physical-activity/publications</a:t>
            </a:r>
            <a:endParaRPr lang="en-US" dirty="0" smtClean="0"/>
          </a:p>
          <a:p>
            <a:pPr marL="273050" indent="-4763">
              <a:buNone/>
            </a:pPr>
            <a:r>
              <a:rPr lang="en-US" dirty="0" smtClean="0">
                <a:hlinkClick r:id="rId3"/>
              </a:rPr>
              <a:t>	</a:t>
            </a:r>
            <a:endParaRPr lang="en-US" dirty="0" smtClean="0"/>
          </a:p>
          <a:p>
            <a:r>
              <a:rPr lang="en-US" dirty="0" smtClean="0"/>
              <a:t>Európai Lakossági Egészségfelmérés, 2012, 2014</a:t>
            </a:r>
          </a:p>
          <a:p>
            <a:pPr marL="273050" indent="-4763">
              <a:buNone/>
            </a:pPr>
            <a:r>
              <a:rPr lang="en-US" dirty="0" smtClean="0">
                <a:hlinkClick r:id="rId5"/>
              </a:rPr>
              <a:t>	http://www.ksh.hu/elef</a:t>
            </a:r>
            <a:endParaRPr lang="en-US" dirty="0" smtClean="0"/>
          </a:p>
          <a:p>
            <a:pPr marL="273050" indent="-4763">
              <a:buNone/>
            </a:pPr>
            <a:endParaRPr lang="en-US" dirty="0" smtClean="0"/>
          </a:p>
          <a:p>
            <a:pPr marL="273050" indent="-4763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34138"/>
          </a:xfrm>
        </p:spPr>
        <p:txBody>
          <a:bodyPr>
            <a:normAutofit fontScale="92500" lnSpcReduction="10000"/>
          </a:bodyPr>
          <a:lstStyle/>
          <a:p>
            <a:r>
              <a:rPr lang="en-US" sz="2065" dirty="0" smtClean="0"/>
              <a:t>Msc Rekreáció szakok  </a:t>
            </a:r>
          </a:p>
          <a:p>
            <a:r>
              <a:rPr lang="en-US" sz="2065" dirty="0" smtClean="0"/>
              <a:t>2016.</a:t>
            </a:r>
          </a:p>
          <a:p>
            <a:endParaRPr lang="en-US" dirty="0" smtClean="0"/>
          </a:p>
          <a:p>
            <a:endParaRPr lang="hu-HU" dirty="0" smtClean="0"/>
          </a:p>
          <a:p>
            <a:r>
              <a:rPr lang="hu-HU" dirty="0" smtClean="0"/>
              <a:t>Dr. Lacza Gyöngyvér</a:t>
            </a:r>
          </a:p>
          <a:p>
            <a:endParaRPr lang="hu-HU" dirty="0" smtClean="0"/>
          </a:p>
          <a:p>
            <a:r>
              <a:rPr lang="hu-HU" dirty="0" smtClean="0"/>
              <a:t>Egyetemi docens</a:t>
            </a:r>
          </a:p>
          <a:p>
            <a:r>
              <a:rPr lang="hu-HU" dirty="0" smtClean="0"/>
              <a:t>Testnevelési Egyetem</a:t>
            </a:r>
          </a:p>
          <a:p>
            <a:r>
              <a:rPr lang="hu-HU" dirty="0" smtClean="0"/>
              <a:t>Rekreáció tanszék 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31462"/>
          </a:xfrm>
        </p:spPr>
        <p:txBody>
          <a:bodyPr>
            <a:normAutofit/>
          </a:bodyPr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Sportrekreáció elmélet és módszertan</a:t>
            </a:r>
            <a:br>
              <a:rPr lang="hu-HU" sz="3200" dirty="0" smtClean="0"/>
            </a:br>
            <a:r>
              <a:rPr lang="hu-HU" sz="3200" dirty="0" smtClean="0"/>
              <a:t> </a:t>
            </a:r>
            <a:r>
              <a:rPr lang="en-US" sz="3200" dirty="0" smtClean="0"/>
              <a:t>2. előadás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2590</Words>
  <Application>Microsoft Macintosh PowerPoint</Application>
  <PresentationFormat>On-screen Show (4:3)</PresentationFormat>
  <Paragraphs>496</Paragraphs>
  <Slides>58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Civic</vt:lpstr>
      <vt:lpstr>Worksheet</vt:lpstr>
      <vt:lpstr>Sportrekreáció elmélet és módszertan </vt:lpstr>
      <vt:lpstr>Tudásellenőrző, ismétlő TOTO</vt:lpstr>
      <vt:lpstr> A felnőtt lakosság életmódja számokban</vt:lpstr>
      <vt:lpstr>Mi a rekreáció? </vt:lpstr>
      <vt:lpstr>A civilizációs fejlődés hatásai</vt:lpstr>
      <vt:lpstr>Életmódunk</vt:lpstr>
      <vt:lpstr> A rekreáció</vt:lpstr>
      <vt:lpstr>Felhasznált és ajánlott irodalom</vt:lpstr>
      <vt:lpstr> Sportrekreáció elmélet és módszertan  2. előadás</vt:lpstr>
      <vt:lpstr> Nemzetközi szakirodalom feldolgozása</vt:lpstr>
      <vt:lpstr>Mi a rekreáció? </vt:lpstr>
      <vt:lpstr> A rekreáció</vt:lpstr>
      <vt:lpstr>Fogalmi háttér: Életmód</vt:lpstr>
      <vt:lpstr>Életmód kutatások</vt:lpstr>
      <vt:lpstr>REKREÁCIÓS IRÁNYZATOK összefoglalása</vt:lpstr>
      <vt:lpstr>A rekreáció és a civilizációs fejlődés</vt:lpstr>
      <vt:lpstr>A rekreáció irányzatai</vt:lpstr>
      <vt:lpstr>Slide 18</vt:lpstr>
      <vt:lpstr>A Rekreáció irányzatai </vt:lpstr>
      <vt:lpstr>Ipari Forradalom- Rekreációs válaszok</vt:lpstr>
      <vt:lpstr>Outdoor irányzat</vt:lpstr>
      <vt:lpstr>TTF- IFO Rekreációs válaszok</vt:lpstr>
      <vt:lpstr>Egészség-célzatú irányzatok</vt:lpstr>
      <vt:lpstr>Fittségi irányzat </vt:lpstr>
      <vt:lpstr>Wellnesz irányzat</vt:lpstr>
      <vt:lpstr>Élménykereső irányzat</vt:lpstr>
      <vt:lpstr>Teljesítményelvű</vt:lpstr>
      <vt:lpstr>2016-</vt:lpstr>
      <vt:lpstr>Mit takarnak az alábbi fogalmak?</vt:lpstr>
      <vt:lpstr>A fizikai aktivitás piramisa (egészséges felnőttek részére)</vt:lpstr>
      <vt:lpstr>WHO ajánlások a fizikai aktivitással kapcsolatban</vt:lpstr>
      <vt:lpstr>10 tény a fizikai aktivitással kapcsolatosan </vt:lpstr>
      <vt:lpstr> 10 tény a fizikai aktivitással kapcsolatosan  </vt:lpstr>
      <vt:lpstr> 10 tény a fizikai aktivitással kapcsolatosan  </vt:lpstr>
      <vt:lpstr> 10 tény a fizikai aktivitással kapcsolatosan  </vt:lpstr>
      <vt:lpstr> 10 tény a fizikai aktivitással kapcsolatosan  </vt:lpstr>
      <vt:lpstr>Mely betegségek kialakulásának kockázati tényezőit csökkenti a fizikai aktivitás? </vt:lpstr>
      <vt:lpstr>A fizikai aktivitás egyéb pozitív hatásai</vt:lpstr>
      <vt:lpstr>A fizikai aktivitás jótékony hatása az élethosszra</vt:lpstr>
      <vt:lpstr>Hogyan segíthet az Egészségügyi hálózat?  Jó gyakorlatok a Európából: ‘ Fizikai aktivitás receptre’</vt:lpstr>
      <vt:lpstr>Mit és hogyan javasoljunk? </vt:lpstr>
      <vt:lpstr>Alapelvek a(z) (újra)kezdéshez..</vt:lpstr>
      <vt:lpstr> Sportrekreáció elmélet és módszertan  3. előadás</vt:lpstr>
      <vt:lpstr>A rekreációs szakember akcióterületei, kompetenciája, képzése</vt:lpstr>
      <vt:lpstr>A rekreációs szakember akcióterületei</vt:lpstr>
      <vt:lpstr>Az ideális szakember</vt:lpstr>
      <vt:lpstr>Az ideális rekreációs szakember elvárt személyiségjegyei, kompetenciái</vt:lpstr>
      <vt:lpstr>Az ideális rekreációs szakember elvárt tudásanyaga</vt:lpstr>
      <vt:lpstr>Állami terület</vt:lpstr>
      <vt:lpstr>Turisztikai animáció</vt:lpstr>
      <vt:lpstr>II. Kínálati oldal</vt:lpstr>
      <vt:lpstr>Rekreációs képzések </vt:lpstr>
      <vt:lpstr>A rekreációs szakterület törvényi szabályozása</vt:lpstr>
      <vt:lpstr>A rekreációs szakterület, törvényi szabályozása</vt:lpstr>
      <vt:lpstr>Rekreációs képzések Bsc szinten  </vt:lpstr>
      <vt:lpstr>Képzési cél</vt:lpstr>
      <vt:lpstr>Msc képzések </vt:lpstr>
      <vt:lpstr>Képzési cél</vt:lpstr>
    </vt:vector>
  </TitlesOfParts>
  <Company>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munkahelyi rekreáció szervezése</dc:title>
  <dc:creator>Gyongyver Lacza</dc:creator>
  <cp:lastModifiedBy>Gyongyver Lacza</cp:lastModifiedBy>
  <cp:revision>36</cp:revision>
  <dcterms:created xsi:type="dcterms:W3CDTF">2016-12-08T00:18:59Z</dcterms:created>
  <dcterms:modified xsi:type="dcterms:W3CDTF">2016-12-08T00:19:15Z</dcterms:modified>
</cp:coreProperties>
</file>