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27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136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146.xml" ContentType="application/vnd.openxmlformats-officedocument.presentationml.slide+xml"/>
  <Override PartName="/ppt/slides/slide47.xml" ContentType="application/vnd.openxmlformats-officedocument.presentationml.slide+xml"/>
  <Override PartName="/ppt/slides/slide1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5.xml" ContentType="application/vnd.openxmlformats-officedocument.presentationml.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122.xml" ContentType="application/vnd.openxmlformats-officedocument.presentationml.slide+xml"/>
  <Override PartName="/ppt/slides/slide23.xml" ContentType="application/vnd.openxmlformats-officedocument.presentationml.slide+xml"/>
  <Override PartName="/ppt/slides/slide1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108.xml" ContentType="application/vnd.openxmlformats-officedocument.presentationml.slide+xml"/>
  <Override PartName="/ppt/slides/slide1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50.xml" ContentType="application/vnd.openxmlformats-officedocument.presentationml.slid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60.xml" ContentType="application/vnd.openxmlformats-officedocument.presentationml.slide+xml"/>
  <Override PartName="/ppt/slides/slide128.xml" ContentType="application/vnd.openxmlformats-officedocument.presentationml.slide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37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147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156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166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Default Extension="emf" ContentType="image/x-emf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slides/slide123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132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s/slide142.xml" ContentType="application/vnd.openxmlformats-officedocument.presentationml.slid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slides/slide151.xml" ContentType="application/vnd.openxmlformats-officedocument.presentationml.slide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s/slide16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slides/slide170.xml" ContentType="application/vnd.openxmlformats-officedocument.presentationml.slide+xml"/>
  <Override PartName="/ppt/slides/slide138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148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157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167.xml" ContentType="application/vnd.openxmlformats-officedocument.presentationml.slide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4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14.xml" ContentType="application/vnd.openxmlformats-officedocument.presentationml.slide+xml"/>
  <Override PartName="/ppt/slides/slide15.xml" ContentType="application/vnd.openxmlformats-officedocument.presentationml.slide+xml"/>
  <Override PartName="/ppt/slides/slide124.xml" ContentType="application/vnd.openxmlformats-officedocument.presentationml.slide+xml"/>
  <Override PartName="/ppt/slides/slide25.xml" ContentType="application/vnd.openxmlformats-officedocument.presentationml.slide+xml"/>
  <Override PartName="/ppt/slides/slide133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143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s/slide152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s/slide129.xml" ContentType="application/vnd.openxmlformats-officedocument.presentationml.slide+xml"/>
  <Override PartName="/ppt/slides/slide16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71.xml" ContentType="application/vnd.openxmlformats-officedocument.presentationml.slide+xml"/>
  <Override PartName="/ppt/slides/slide139.xml" ContentType="application/vnd.openxmlformats-officedocument.presentationml.slide+xml"/>
  <Override PartName="/ppt/slides/slide72.xml" ContentType="application/vnd.openxmlformats-officedocument.presentationml.slide+xml"/>
  <Override PartName="/ppt/slides/slide149.xml" ContentType="application/vnd.openxmlformats-officedocument.presentationml.slide+xml"/>
  <Override PartName="/ppt/slides/slide82.xml" ContentType="application/vnd.openxmlformats-officedocument.presentationml.slide+xml"/>
  <Override PartName="/ppt/slides/slide158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68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s/slide10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125.xml" ContentType="application/vnd.openxmlformats-officedocument.presentationml.slide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134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Default Extension="wmf" ContentType="image/x-wmf"/>
  <Override PartName="/ppt/slides/slide14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153.xml" ContentType="application/vnd.openxmlformats-officedocument.presentationml.slide+xml"/>
  <Override PartName="/ppt/slides/slide5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172.xml" ContentType="application/vnd.openxmlformats-officedocument.presentationml.slide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159.xml" ContentType="application/vnd.openxmlformats-officedocument.presentationml.slide+xml"/>
  <Override PartName="/ppt/slides/slide93.xml" ContentType="application/vnd.openxmlformats-officedocument.presentationml.slide+xml"/>
  <Override PartName="/ppt/slides/slide169.xml" ContentType="application/vnd.openxmlformats-officedocument.presentationml.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2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slides/slide126.xml" ContentType="application/vnd.openxmlformats-officedocument.presentationml.slide+xml"/>
  <Override PartName="/ppt/slides/slide27.xml" ContentType="application/vnd.openxmlformats-officedocument.presentationml.slide+xml"/>
  <Override PartName="/ppt/slides/slide135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s/slide14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154.xml" ContentType="application/vnd.openxmlformats-officedocument.presentationml.slide+xml"/>
  <Override PartName="/ppt/slides/slide55.xml" ContentType="application/vnd.openxmlformats-officedocument.presentationml.slide+xml"/>
  <Override PartName="/ppt/slides/slide164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21.xml" ContentType="application/vnd.openxmlformats-officedocument.presentationml.slide+xml"/>
  <Override PartName="/ppt/slides/slide22.xml" ContentType="application/vnd.openxmlformats-officedocument.presentationml.slide+xml"/>
  <Override PartName="/ppt/slides/slide130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s/slide1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74"/>
  </p:notesMasterIdLst>
  <p:sldIdLst>
    <p:sldId id="257" r:id="rId2"/>
    <p:sldId id="259" r:id="rId3"/>
    <p:sldId id="260" r:id="rId4"/>
    <p:sldId id="261" r:id="rId5"/>
    <p:sldId id="262" r:id="rId6"/>
    <p:sldId id="274" r:id="rId7"/>
    <p:sldId id="263" r:id="rId8"/>
    <p:sldId id="271" r:id="rId9"/>
    <p:sldId id="272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439" r:id="rId65"/>
    <p:sldId id="461" r:id="rId66"/>
    <p:sldId id="462" r:id="rId67"/>
    <p:sldId id="463" r:id="rId68"/>
    <p:sldId id="464" r:id="rId69"/>
    <p:sldId id="465" r:id="rId70"/>
    <p:sldId id="466" r:id="rId71"/>
    <p:sldId id="467" r:id="rId72"/>
    <p:sldId id="468" r:id="rId73"/>
    <p:sldId id="469" r:id="rId74"/>
    <p:sldId id="470" r:id="rId75"/>
    <p:sldId id="471" r:id="rId76"/>
    <p:sldId id="472" r:id="rId77"/>
    <p:sldId id="473" r:id="rId78"/>
    <p:sldId id="474" r:id="rId79"/>
    <p:sldId id="475" r:id="rId80"/>
    <p:sldId id="493" r:id="rId81"/>
    <p:sldId id="494" r:id="rId82"/>
    <p:sldId id="476" r:id="rId83"/>
    <p:sldId id="496" r:id="rId84"/>
    <p:sldId id="477" r:id="rId85"/>
    <p:sldId id="478" r:id="rId86"/>
    <p:sldId id="479" r:id="rId87"/>
    <p:sldId id="480" r:id="rId88"/>
    <p:sldId id="481" r:id="rId89"/>
    <p:sldId id="495" r:id="rId90"/>
    <p:sldId id="498" r:id="rId91"/>
    <p:sldId id="499" r:id="rId92"/>
    <p:sldId id="500" r:id="rId93"/>
    <p:sldId id="501" r:id="rId94"/>
    <p:sldId id="502" r:id="rId95"/>
    <p:sldId id="503" r:id="rId96"/>
    <p:sldId id="524" r:id="rId97"/>
    <p:sldId id="525" r:id="rId98"/>
    <p:sldId id="506" r:id="rId99"/>
    <p:sldId id="507" r:id="rId100"/>
    <p:sldId id="508" r:id="rId101"/>
    <p:sldId id="509" r:id="rId102"/>
    <p:sldId id="510" r:id="rId103"/>
    <p:sldId id="511" r:id="rId104"/>
    <p:sldId id="520" r:id="rId105"/>
    <p:sldId id="512" r:id="rId106"/>
    <p:sldId id="513" r:id="rId107"/>
    <p:sldId id="519" r:id="rId108"/>
    <p:sldId id="526" r:id="rId109"/>
    <p:sldId id="527" r:id="rId110"/>
    <p:sldId id="528" r:id="rId111"/>
    <p:sldId id="523" r:id="rId112"/>
    <p:sldId id="521" r:id="rId113"/>
    <p:sldId id="522" r:id="rId114"/>
    <p:sldId id="542" r:id="rId115"/>
    <p:sldId id="543" r:id="rId116"/>
    <p:sldId id="544" r:id="rId117"/>
    <p:sldId id="545" r:id="rId118"/>
    <p:sldId id="546" r:id="rId119"/>
    <p:sldId id="547" r:id="rId120"/>
    <p:sldId id="548" r:id="rId121"/>
    <p:sldId id="549" r:id="rId122"/>
    <p:sldId id="550" r:id="rId123"/>
    <p:sldId id="551" r:id="rId124"/>
    <p:sldId id="552" r:id="rId125"/>
    <p:sldId id="553" r:id="rId126"/>
    <p:sldId id="554" r:id="rId127"/>
    <p:sldId id="532" r:id="rId128"/>
    <p:sldId id="533" r:id="rId129"/>
    <p:sldId id="534" r:id="rId130"/>
    <p:sldId id="535" r:id="rId131"/>
    <p:sldId id="536" r:id="rId132"/>
    <p:sldId id="537" r:id="rId133"/>
    <p:sldId id="538" r:id="rId134"/>
    <p:sldId id="539" r:id="rId135"/>
    <p:sldId id="540" r:id="rId136"/>
    <p:sldId id="541" r:id="rId137"/>
    <p:sldId id="529" r:id="rId138"/>
    <p:sldId id="530" r:id="rId139"/>
    <p:sldId id="531" r:id="rId140"/>
    <p:sldId id="555" r:id="rId141"/>
    <p:sldId id="556" r:id="rId142"/>
    <p:sldId id="569" r:id="rId143"/>
    <p:sldId id="567" r:id="rId144"/>
    <p:sldId id="570" r:id="rId145"/>
    <p:sldId id="571" r:id="rId146"/>
    <p:sldId id="568" r:id="rId147"/>
    <p:sldId id="575" r:id="rId148"/>
    <p:sldId id="572" r:id="rId149"/>
    <p:sldId id="573" r:id="rId150"/>
    <p:sldId id="574" r:id="rId151"/>
    <p:sldId id="576" r:id="rId152"/>
    <p:sldId id="577" r:id="rId153"/>
    <p:sldId id="557" r:id="rId154"/>
    <p:sldId id="566" r:id="rId155"/>
    <p:sldId id="578" r:id="rId156"/>
    <p:sldId id="580" r:id="rId157"/>
    <p:sldId id="579" r:id="rId158"/>
    <p:sldId id="581" r:id="rId159"/>
    <p:sldId id="582" r:id="rId160"/>
    <p:sldId id="583" r:id="rId161"/>
    <p:sldId id="584" r:id="rId162"/>
    <p:sldId id="585" r:id="rId163"/>
    <p:sldId id="586" r:id="rId164"/>
    <p:sldId id="587" r:id="rId165"/>
    <p:sldId id="589" r:id="rId166"/>
    <p:sldId id="558" r:id="rId167"/>
    <p:sldId id="559" r:id="rId168"/>
    <p:sldId id="561" r:id="rId169"/>
    <p:sldId id="588" r:id="rId170"/>
    <p:sldId id="562" r:id="rId171"/>
    <p:sldId id="563" r:id="rId172"/>
    <p:sldId id="564" r:id="rId1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9043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12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notesMaster" Target="notesMasters/notesMaster1.xml"/><Relationship Id="rId175" Type="http://schemas.openxmlformats.org/officeDocument/2006/relationships/printerSettings" Target="printerSettings/printerSettings1.bin"/><Relationship Id="rId176" Type="http://schemas.openxmlformats.org/officeDocument/2006/relationships/presProps" Target="presProps.xml"/><Relationship Id="rId177" Type="http://schemas.openxmlformats.org/officeDocument/2006/relationships/viewProps" Target="viewProps.xml"/><Relationship Id="rId178" Type="http://schemas.openxmlformats.org/officeDocument/2006/relationships/theme" Target="theme/theme1.xml"/><Relationship Id="rId179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6C44-09E8-4649-8AD5-4F5873EB6018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04AE7-E93C-AD4A-9AB6-4BBF5FFB5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4AE7-E93C-AD4A-9AB6-4BBF5FFB57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79" y="4344358"/>
            <a:ext cx="5031243" cy="4114587"/>
          </a:xfrm>
          <a:noFill/>
          <a:ln/>
        </p:spPr>
        <p:txBody>
          <a:bodyPr/>
          <a:lstStyle/>
          <a:p>
            <a:endParaRPr lang="hu-HU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ahoma" charset="0"/>
              </a:rPr>
              <a:t>Fight or fight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Helyszín a footerből... 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2409-7759-5347-8E65-F5B18FA24412}" type="slidenum">
              <a:rPr lang="en-US" smtClean="0"/>
              <a:pPr/>
              <a:t>93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ahoma" charset="0"/>
              </a:rPr>
              <a:t>Fight or fight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Helyszín a footerből... 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7A3B2-1E54-4F47-9EE7-4E620D9DC373}" type="slidenum">
              <a:rPr lang="en-US" smtClean="0"/>
              <a:pPr/>
              <a:t>94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ahoma" charset="0"/>
              </a:rPr>
              <a:t>1., példa: zaj teszt-ahol tudom, hogy kikacsolható jobb az érzés, kisebb a stressz</a:t>
            </a:r>
          </a:p>
          <a:p>
            <a:endParaRPr lang="en-US" smtClean="0">
              <a:latin typeface="Tahoma" charset="0"/>
            </a:endParaRP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Helyszín a footerből... 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9B7BF-3E21-3F4F-9276-839E02E6EA37}" type="slidenum">
              <a:rPr lang="en-US" smtClean="0"/>
              <a:pPr/>
              <a:t>102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ahoma" charset="0"/>
              </a:rPr>
              <a:t>Csoportmunka, 3 csapat</a:t>
            </a:r>
          </a:p>
          <a:p>
            <a:r>
              <a:rPr lang="en-US" smtClean="0">
                <a:latin typeface="Tahoma" charset="0"/>
              </a:rPr>
              <a:t>Megbeszélés</a:t>
            </a:r>
          </a:p>
          <a:p>
            <a:r>
              <a:rPr lang="en-US" smtClean="0">
                <a:latin typeface="Tahoma" charset="0"/>
              </a:rPr>
              <a:t>Találjatok ebből néhányat (2 db), ami nektek probléma</a:t>
            </a:r>
          </a:p>
          <a:p>
            <a:r>
              <a:rPr lang="en-US" smtClean="0">
                <a:latin typeface="Tahoma" charset="0"/>
              </a:rPr>
              <a:t>Válassz párt és beszéljétek meg! (nem kötelező)</a:t>
            </a:r>
          </a:p>
          <a:p>
            <a:endParaRPr lang="en-US" smtClean="0">
              <a:latin typeface="Tahoma" charset="0"/>
            </a:endParaRPr>
          </a:p>
          <a:p>
            <a:endParaRPr lang="en-US" smtClean="0">
              <a:latin typeface="Tahoma" charset="0"/>
            </a:endParaRP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Helyszín a footerből... 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21474-457E-2844-949D-6AE9EA1053FA}" type="slidenum">
              <a:rPr lang="en-US" smtClean="0"/>
              <a:pPr/>
              <a:t>103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ahoma" charset="0"/>
              </a:rPr>
              <a:t>Kínai írásjel a változásra 2 részből áll: veszély + lehetőség</a:t>
            </a:r>
          </a:p>
          <a:p>
            <a:endParaRPr lang="en-US" smtClean="0">
              <a:latin typeface="Tahoma" charset="0"/>
            </a:endParaRPr>
          </a:p>
          <a:p>
            <a:r>
              <a:rPr lang="en-US" smtClean="0">
                <a:latin typeface="Tahoma" charset="0"/>
              </a:rPr>
              <a:t>Többnyire kommunikációs helyzeteket, problémákat mondanak!-átvezetés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Helyszín a footerből... 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E7B81-47B9-B843-A268-04780010423B}" type="slidenum">
              <a:rPr lang="en-US" smtClean="0"/>
              <a:pPr/>
              <a:t>106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1538" y="274638"/>
            <a:ext cx="2578100" cy="1933575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458" y="2343088"/>
            <a:ext cx="5825085" cy="6398105"/>
          </a:xfrm>
          <a:noFill/>
          <a:ln/>
        </p:spPr>
        <p:txBody>
          <a:bodyPr/>
          <a:lstStyle/>
          <a:p>
            <a:r>
              <a:rPr lang="hu-HU" sz="800" dirty="0"/>
              <a:t>A vezetőnek és a munkatársnak olyan célokat kell kitűznie, amelyek megfelelnek a SMÁRT előírásainak. </a:t>
            </a:r>
          </a:p>
          <a:p>
            <a:r>
              <a:rPr lang="hu-HU" sz="800" dirty="0"/>
              <a:t>A SMART célok a következő jellemzőkkel bírnak: </a:t>
            </a:r>
          </a:p>
          <a:p>
            <a:r>
              <a:rPr lang="hu-HU" sz="800" b="1" dirty="0"/>
              <a:t>S</a:t>
            </a:r>
            <a:r>
              <a:rPr lang="hu-HU" sz="800" dirty="0"/>
              <a:t>pecific, </a:t>
            </a:r>
            <a:r>
              <a:rPr lang="hu-HU" sz="800" b="1" dirty="0"/>
              <a:t>M</a:t>
            </a:r>
            <a:r>
              <a:rPr lang="hu-HU" sz="800" dirty="0"/>
              <a:t>easurable, </a:t>
            </a:r>
            <a:r>
              <a:rPr lang="hu-HU" sz="800" b="1" dirty="0"/>
              <a:t>A</a:t>
            </a:r>
            <a:r>
              <a:rPr lang="hu-HU" sz="800" dirty="0"/>
              <a:t>ction oriented, </a:t>
            </a:r>
            <a:r>
              <a:rPr lang="hu-HU" sz="800" b="1" dirty="0"/>
              <a:t>R</a:t>
            </a:r>
            <a:r>
              <a:rPr lang="hu-HU" sz="800" dirty="0"/>
              <a:t>ealistic, </a:t>
            </a:r>
            <a:r>
              <a:rPr lang="hu-HU" sz="800" b="1" dirty="0"/>
              <a:t>T</a:t>
            </a:r>
            <a:r>
              <a:rPr lang="hu-HU" sz="800" dirty="0"/>
              <a:t>ime and Resource constrained</a:t>
            </a:r>
          </a:p>
          <a:p>
            <a:endParaRPr lang="hu-HU" sz="800" b="1" i="1" dirty="0"/>
          </a:p>
          <a:p>
            <a:r>
              <a:rPr lang="hu-HU" sz="800" b="1" i="1" dirty="0"/>
              <a:t>Specific:</a:t>
            </a:r>
            <a:r>
              <a:rPr lang="hu-HU" sz="800" dirty="0"/>
              <a:t> (munkakörre szabott, konkrét célok) </a:t>
            </a:r>
          </a:p>
          <a:p>
            <a:r>
              <a:rPr lang="hu-HU" sz="800" dirty="0"/>
              <a:t>Ez mit is jelent? Nem lehet olyan általános célokat kitűzni, melyek az adott munkakörhöz nem kötődnek. Elég gyakori hiba, hogy a cégek csak egyetlenegy értékelő dimenziót használnak, ez pedig az egész cég eredményessége. Ez egyrészt cég-, vagy legalábbis divízió-szintű cél, másrészt, egy területi képviselő munkaköréhez így önmagában nehezen hozzáilleszthető. Ezt le kell bontani egyéni szintre, s azt kijelölni egyéni célnak. Pl. Növeld saját területeden az értékesítést 5 %-kal.</a:t>
            </a:r>
            <a:endParaRPr lang="hu-HU" sz="800" b="1" i="1" dirty="0"/>
          </a:p>
          <a:p>
            <a:r>
              <a:rPr lang="hu-HU" sz="800" b="1" i="1" dirty="0"/>
              <a:t>Measurable:</a:t>
            </a:r>
            <a:r>
              <a:rPr lang="hu-HU" sz="800" dirty="0"/>
              <a:t> (mérhető) </a:t>
            </a:r>
          </a:p>
          <a:p>
            <a:r>
              <a:rPr lang="hu-HU" sz="800" dirty="0"/>
              <a:t>Ez talán önmagáért beszél. A cél legyen számokhoz kötve, amely alapján ellenőrizhető az alkalmazott teljesítése. Negatív példa: „A következőkben légy kedvesebb az ügyfelekkel”, mint kitűzött cél nem mérhető, elég relatív, hogy a munkatárs mikor felel meg az elvárásoknak. Ilyen célokat tehát ne tűzzünk ki.  </a:t>
            </a:r>
            <a:endParaRPr lang="hu-HU" sz="800" b="1" i="1" dirty="0"/>
          </a:p>
          <a:p>
            <a:r>
              <a:rPr lang="hu-HU" sz="800" b="1" i="1" dirty="0"/>
              <a:t>Action oriented:</a:t>
            </a:r>
            <a:r>
              <a:rPr lang="hu-HU" sz="800" dirty="0"/>
              <a:t> (akció-, vagy viselkedés-központú) </a:t>
            </a:r>
          </a:p>
          <a:p>
            <a:r>
              <a:rPr lang="hu-HU" sz="800" dirty="0"/>
              <a:t>Ez annyit jelent, hogy a cél valamiféle cselekvési tervet is kell, hogy tartalmazzon. Erre egy negatív példa: „Javíts a modorodon”, ugyanez SMART formában „Vegyél rész egy Ügyfélkezelés tréningen, s alkalmazd az ott tanult technikákat.” Vagy „Csökkentsd 25 %-kal az ügyfélpanaszok számát a következő negyedévben. Erre dolgozz ki egy akciótervet, s ismertesd velem jövő hét végéig.”</a:t>
            </a:r>
            <a:endParaRPr lang="hu-HU" sz="800" b="1" i="1" dirty="0"/>
          </a:p>
          <a:p>
            <a:r>
              <a:rPr lang="hu-HU" sz="800" b="1" i="1" dirty="0"/>
              <a:t>Realistic:</a:t>
            </a:r>
            <a:r>
              <a:rPr lang="hu-HU" sz="800" dirty="0"/>
              <a:t> (reális) </a:t>
            </a:r>
          </a:p>
          <a:p>
            <a:r>
              <a:rPr lang="hu-HU" sz="800" dirty="0"/>
              <a:t>Ez azt jelenti, hogy legyen elérhető, de egyben kihívás is. Azok a célok motiválnak, melyek jelenlegi teljesítményszintünk fölé vannak „belőve”, de nem túl sokkal. Ha egy cél nagymértékben haladja meg jelenlegi teljesítményünket, nagy valószínűséggel bele sem vágunk. Ha viszont alatta marad a saját képességeink adta lehetőségeknek, úgy egyáltalán nem jelent kihívást számunkra, hisz erőfeszítés nélkül el tudjuk érni.</a:t>
            </a:r>
            <a:endParaRPr lang="hu-HU" sz="800" b="1" i="1" dirty="0"/>
          </a:p>
          <a:p>
            <a:r>
              <a:rPr lang="hu-HU" sz="800" b="1" i="1" dirty="0"/>
              <a:t>Time and Resource constrained:</a:t>
            </a:r>
            <a:r>
              <a:rPr lang="hu-HU" sz="800" dirty="0"/>
              <a:t>(Határidős és korlátozott erőforrás felhasználású) </a:t>
            </a:r>
          </a:p>
          <a:p>
            <a:r>
              <a:rPr lang="hu-HU" sz="800" dirty="0"/>
              <a:t>A vezető és beosztott tűzzön ki határidőt mindenképpen a cél megvalósításával kapcsolatban. A korlátozott erőforrás-felhasználás azt jelenti, hogy a céloknak nem szabad messze túlmutatniuk a rendelkezésre álló erőforrásokon, hiszen nem használhatunk fel a célok elérésére bármekkora erőforrást. (Ez akár emberi erőforrás is lehet.) Ésszerű befektetés/haszon arányt kell biztosítanunk. </a:t>
            </a:r>
          </a:p>
          <a:p>
            <a:endParaRPr lang="hu-HU" sz="800" dirty="0"/>
          </a:p>
          <a:p>
            <a:pPr lvl="2">
              <a:buClr>
                <a:srgbClr val="B01900"/>
              </a:buClr>
              <a:buSzPct val="80000"/>
              <a:buFont typeface="Arial" charset="0"/>
              <a:buChar char="►"/>
            </a:pPr>
            <a:endParaRPr lang="hu-HU" sz="800" dirty="0"/>
          </a:p>
          <a:p>
            <a:r>
              <a:rPr lang="hu-HU" sz="800" dirty="0"/>
              <a:t>Példa: eredeti cél: „Szeretnék többet mozogni az egészségem érdekében.” Nem jó, mert</a:t>
            </a:r>
          </a:p>
          <a:p>
            <a:pPr lvl="1">
              <a:buFontTx/>
              <a:buChar char="•"/>
            </a:pPr>
            <a:r>
              <a:rPr lang="hu-HU" sz="800" dirty="0"/>
              <a:t>Nem specifikus, általános cél. Javítva: „szeretnék többet futni”.</a:t>
            </a:r>
          </a:p>
          <a:p>
            <a:pPr lvl="1">
              <a:buFontTx/>
              <a:buChar char="•"/>
            </a:pPr>
            <a:r>
              <a:rPr lang="hu-HU" sz="800" dirty="0"/>
              <a:t>Nem mérhető. Javítva: „szeretnék minden nap 5 kilométert lefutni”.</a:t>
            </a:r>
          </a:p>
          <a:p>
            <a:pPr lvl="1">
              <a:buFontTx/>
              <a:buChar char="•"/>
            </a:pPr>
            <a:r>
              <a:rPr lang="hu-HU" sz="800" dirty="0"/>
              <a:t>Nem megvalósítható (irreálisan sok). Javítva: „szeretnék minden héten 5 kilométert lefutni”.</a:t>
            </a:r>
          </a:p>
          <a:p>
            <a:pPr lvl="1">
              <a:buFontTx/>
              <a:buChar char="•"/>
            </a:pPr>
            <a:r>
              <a:rPr lang="hu-HU" sz="800" dirty="0"/>
              <a:t>Ez már elég eredményorientált, mert ezáltal elérhetővé válik az eredeti „szeretnék többet mozogni” cél. (Nem lenne eredményorientált az a cél, hogy „mostantól több szatyrot fogok hazacipelni a közértből”, mert a szatyorcipelés nem tesz egészségesebbé.)</a:t>
            </a:r>
          </a:p>
          <a:p>
            <a:pPr lvl="1">
              <a:buFontTx/>
              <a:buChar char="•"/>
            </a:pPr>
            <a:r>
              <a:rPr lang="hu-HU" sz="800" dirty="0"/>
              <a:t>Nem időhöz kötött. Javítva: „szeretnék minden szombat reggel 8-től lefutni 5 kilométert”.</a:t>
            </a:r>
          </a:p>
          <a:p>
            <a:pPr lvl="1">
              <a:buFontTx/>
              <a:buChar char="•"/>
            </a:pPr>
            <a:r>
              <a:rPr lang="hu-HU" sz="800" dirty="0"/>
              <a:t>Nem elfogadott (pl. a házastársat zavarja, ha szombaton korán kelek). Javítva: „szeretnék minden szombat reggel 10-től lefutni 5 kilométert”.</a:t>
            </a:r>
          </a:p>
          <a:p>
            <a:endParaRPr lang="hu-HU" sz="8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/>
              <a:t>A dián található példa szemlélteti, hogyan elemezzük céljainkat.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/>
              <a:t>A SMART cél helyesen.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A6334C-6043-B147-8E81-376F1199988F}" type="slidenum">
              <a:rPr lang="en-GB" sz="1200"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112</a:t>
            </a:fld>
            <a:endParaRPr lang="en-GB" sz="1200">
              <a:latin typeface="+mn-lt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spcBef>
                <a:spcPct val="0"/>
              </a:spcBef>
            </a:pPr>
            <a:endParaRPr lang="hu-HU" sz="800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A6334C-6043-B147-8E81-376F1199988F}" type="slidenum">
              <a:rPr lang="en-GB" sz="1200"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140</a:t>
            </a:fld>
            <a:endParaRPr lang="en-GB" sz="1200">
              <a:latin typeface="+mn-lt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A6334C-6043-B147-8E81-376F1199988F}" type="slidenum">
              <a:rPr lang="en-GB" sz="1200"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171</a:t>
            </a:fld>
            <a:endParaRPr lang="en-GB" sz="1200">
              <a:latin typeface="+mn-lt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hu-HU" sz="900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90500" indent="-190500" eaLnBrk="1" hangingPunct="1">
              <a:spcBef>
                <a:spcPct val="0"/>
              </a:spcBef>
            </a:pPr>
            <a:endParaRPr lang="hu-HU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u-HU" sz="80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hu-HU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A6334C-6043-B147-8E81-376F1199988F}" type="slidenum">
              <a:rPr lang="en-GB" sz="1200"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lang="en-GB" sz="1200">
              <a:latin typeface="+mn-lt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629400" cy="914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3909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000500" y="1447800"/>
            <a:ext cx="33909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2FF1-4A1A-1242-BDEB-4CAECAD35DCA}" type="slidenum">
              <a:rPr lang="hu-HU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4E79-2DDC-9844-8109-EEDAF3D484CB}" type="datetime1">
              <a:rPr lang="hu-HU"/>
              <a:pPr>
                <a:defRPr/>
              </a:pPr>
              <a:t>12/8/16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Click to edit Master text styles</a:t>
            </a:r>
          </a:p>
          <a:p>
            <a:pPr lvl="1" eaLnBrk="1" latinLnBrk="0" hangingPunct="1"/>
            <a:r>
              <a:rPr kumimoji="0" lang="hu-HU" smtClean="0"/>
              <a:t>Second level</a:t>
            </a:r>
          </a:p>
          <a:p>
            <a:pPr lvl="2" eaLnBrk="1" latinLnBrk="0" hangingPunct="1"/>
            <a:r>
              <a:rPr kumimoji="0" lang="hu-HU" smtClean="0"/>
              <a:t>Third level</a:t>
            </a:r>
          </a:p>
          <a:p>
            <a:pPr lvl="3" eaLnBrk="1" latinLnBrk="0" hangingPunct="1"/>
            <a:r>
              <a:rPr kumimoji="0" lang="hu-HU" smtClean="0"/>
              <a:t>Fourth level</a:t>
            </a:r>
          </a:p>
          <a:p>
            <a:pPr lvl="4" eaLnBrk="1" latinLnBrk="0" hangingPunct="1"/>
            <a:r>
              <a:rPr kumimoji="0" lang="hu-HU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ttyimages.com/Search/Search.aspx?contractUrl=2&amp;language=en-US&amp;family=creative&amp;p=stress&amp;assetType=image&amp;src=quick%23%23" TargetMode="External"/><Relationship Id="rId3" Type="http://schemas.openxmlformats.org/officeDocument/2006/relationships/image" Target="../media/image25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tyimages.com/Search/Search.aspx?contractUrl=2&amp;language=en-US&amp;family=creative&amp;p=stress&amp;assetType=image&amp;src=quick%23%23" TargetMode="Externa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tyimages.com/Search/Search.aspx?contractUrl=2&amp;language=en-US&amp;family=creative&amp;p=stress&amp;assetType=image&amp;src=quick%23%23" TargetMode="External"/><Relationship Id="rId4" Type="http://schemas.openxmlformats.org/officeDocument/2006/relationships/image" Target="../media/image25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rmai@tf.hu" TargetMode="Externa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rmai@tf.hu" TargetMode="Externa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x.hu/x.php?id=index_sport_cikklink&amp;url=http://www.parlament.hu/irom40/12459/12459.pdf" TargetMode="Externa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rmai@tf.h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rmai@tf.hu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ttyimages.com/Search/Search.aspx?contractUrl=2&amp;language=en-US&amp;family=creative&amp;p=stress&amp;assetType=image&amp;src=quick%23%23" TargetMode="External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fpra.org/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tyimages.com/Search/Search.aspx?contractUrl=2&amp;language=en-US&amp;family=creative&amp;p=stress&amp;assetType=image&amp;src=quick%23%23" TargetMode="External"/><Relationship Id="rId4" Type="http://schemas.openxmlformats.org/officeDocument/2006/relationships/image" Target="../media/image24.jpeg"/><Relationship Id="rId5" Type="http://schemas.openxmlformats.org/officeDocument/2006/relationships/image" Target="../media/image19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ttyimages.com/Search/Search.aspx?contractUrl=2&amp;language=en-US&amp;family=creative&amp;p=stress&amp;assetType=image&amp;src=quick%23%23" TargetMode="External"/><Relationship Id="rId3" Type="http://schemas.openxmlformats.org/officeDocument/2006/relationships/image" Target="../media/image26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819399"/>
            <a:ext cx="6400800" cy="2199215"/>
          </a:xfrm>
        </p:spPr>
        <p:txBody>
          <a:bodyPr>
            <a:normAutofit fontScale="85000" lnSpcReduction="20000"/>
          </a:bodyPr>
          <a:lstStyle/>
          <a:p>
            <a:r>
              <a:rPr lang="en-US" sz="2065" dirty="0" smtClean="0"/>
              <a:t>Msc Rekreáció szakok  </a:t>
            </a:r>
          </a:p>
          <a:p>
            <a:r>
              <a:rPr lang="en-US" sz="2065" dirty="0" smtClean="0"/>
              <a:t>2016-2017.</a:t>
            </a:r>
          </a:p>
          <a:p>
            <a:endParaRPr lang="en-US" dirty="0" smtClean="0"/>
          </a:p>
          <a:p>
            <a:endParaRPr lang="hu-HU" dirty="0" smtClean="0"/>
          </a:p>
          <a:p>
            <a:r>
              <a:rPr lang="hu-HU" dirty="0" smtClean="0"/>
              <a:t>Dr. Lacza Gyöngyvér</a:t>
            </a:r>
          </a:p>
          <a:p>
            <a:endParaRPr lang="hu-HU" dirty="0" smtClean="0"/>
          </a:p>
          <a:p>
            <a:r>
              <a:rPr lang="hu-HU" dirty="0" smtClean="0"/>
              <a:t>Egyetemi docens</a:t>
            </a:r>
          </a:p>
          <a:p>
            <a:r>
              <a:rPr lang="hu-HU" dirty="0" smtClean="0"/>
              <a:t>Testnevelési Egyetem</a:t>
            </a:r>
          </a:p>
          <a:p>
            <a:r>
              <a:rPr lang="hu-HU" dirty="0" smtClean="0"/>
              <a:t>Rekreáció tanszék  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Sportrekreáció elmélet és módszertan </a:t>
            </a:r>
            <a:endParaRPr lang="hu-HU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37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7458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>
                <a:srgbClr val="6FB7D7"/>
              </a:buClr>
              <a:buSzPct val="110000"/>
              <a:buFont typeface="Wingdings 2" charset="2"/>
              <a:buNone/>
            </a:pPr>
            <a:r>
              <a:rPr lang="en-US" sz="2800" b="1"/>
              <a:t>Rekreációs választások, döntések </a:t>
            </a:r>
            <a:br>
              <a:rPr lang="en-US" sz="2800" b="1"/>
            </a:br>
            <a:r>
              <a:rPr lang="en-US" sz="2800" b="1"/>
              <a:t>meghatározó tényezők:</a:t>
            </a:r>
            <a:br>
              <a:rPr lang="en-US" sz="2800" b="1"/>
            </a:b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 szociális, gazdasági és kulturális elméletek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hu-HU" cap="none" dirty="0" smtClean="0">
                <a:latin typeface="Century Gothic" charset="0"/>
              </a:rPr>
              <a:t>Mit tehet az egyén, illetve egy cég a munkahelyi stressz ellen? </a:t>
            </a:r>
            <a:endParaRPr lang="hu-HU" cap="none" dirty="0">
              <a:latin typeface="Century Gothic" charset="0"/>
            </a:endParaRPr>
          </a:p>
        </p:txBody>
      </p:sp>
      <p:pic>
        <p:nvPicPr>
          <p:cNvPr id="191493" name="th91" descr="View image det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3384" y="2526636"/>
            <a:ext cx="2579078" cy="388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6851650" cy="914400"/>
          </a:xfrm>
          <a:noFill/>
        </p:spPr>
        <p:txBody>
          <a:bodyPr/>
          <a:lstStyle/>
          <a:p>
            <a:pPr eaLnBrk="1" hangingPunct="1"/>
            <a:r>
              <a:rPr lang="hu-HU" cap="none">
                <a:latin typeface="Century Gothic" charset="0"/>
              </a:rPr>
              <a:t>A stressz okozói – a stresszorok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140000"/>
              </a:lnSpc>
              <a:buFont typeface="Wingdings" charset="2"/>
              <a:buNone/>
            </a:pPr>
            <a:r>
              <a:rPr lang="hu-HU" u="sng">
                <a:solidFill>
                  <a:srgbClr val="2E4E80"/>
                </a:solidFill>
                <a:latin typeface="Century Gothic" charset="0"/>
              </a:rPr>
              <a:t>A stresszorok definíciója:</a:t>
            </a:r>
          </a:p>
          <a:p>
            <a:pPr marL="0" indent="0" algn="just" eaLnBrk="1" hangingPunct="1">
              <a:lnSpc>
                <a:spcPct val="140000"/>
              </a:lnSpc>
              <a:buFont typeface="Wingdings" charset="2"/>
              <a:buNone/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Olyan ingerek, amelyek általában kellemetlennek megélt testi változásokat és</a:t>
            </a:r>
            <a:r>
              <a:rPr lang="hu-HU" i="1">
                <a:solidFill>
                  <a:srgbClr val="2E4E80"/>
                </a:solidFill>
                <a:latin typeface="Century Gothic" charset="0"/>
              </a:rPr>
              <a:t> </a:t>
            </a:r>
            <a:r>
              <a:rPr lang="hu-HU">
                <a:solidFill>
                  <a:srgbClr val="2E4E80"/>
                </a:solidFill>
                <a:latin typeface="Century Gothic" charset="0"/>
              </a:rPr>
              <a:t>lelki reakciókat váltanak ki, így stresszt okoznak. </a:t>
            </a:r>
          </a:p>
          <a:p>
            <a:pPr marL="0" indent="0" eaLnBrk="1" hangingPunct="1">
              <a:buFont typeface="Wingdings" charset="2"/>
              <a:buNone/>
            </a:pPr>
            <a:endParaRPr lang="hu-HU">
              <a:solidFill>
                <a:srgbClr val="2E4E80"/>
              </a:solidFill>
              <a:latin typeface="Century Gothic" charset="0"/>
            </a:endParaRPr>
          </a:p>
        </p:txBody>
      </p:sp>
      <p:pic>
        <p:nvPicPr>
          <p:cNvPr id="192516" name="th29" descr="View image detail">
            <a:hlinkClick r:id="rId2" tooltip="&quot;View image detail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38750"/>
            <a:ext cx="1076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5651500" y="4021138"/>
            <a:ext cx="2230438" cy="984250"/>
          </a:xfrm>
          <a:prstGeom prst="rect">
            <a:avLst/>
          </a:prstGeom>
          <a:solidFill>
            <a:srgbClr val="6B6B9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Tesztkitöltés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6851650" cy="914400"/>
          </a:xfrm>
          <a:noFill/>
        </p:spPr>
        <p:txBody>
          <a:bodyPr/>
          <a:lstStyle/>
          <a:p>
            <a:pPr eaLnBrk="1" hangingPunct="1"/>
            <a:r>
              <a:rPr lang="hu-HU" cap="none">
                <a:latin typeface="Century Gothic" charset="0"/>
              </a:rPr>
              <a:t>A stresszorok jellegzetességei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6934200" cy="45720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Befolyásolható események</a:t>
            </a:r>
          </a:p>
          <a:p>
            <a:pPr marL="0" indent="0" algn="just" eaLnBrk="1" hangingPunct="1">
              <a:lnSpc>
                <a:spcPct val="140000"/>
              </a:lnSpc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Bejósolható események</a:t>
            </a:r>
          </a:p>
          <a:p>
            <a:pPr marL="0" indent="0" algn="just" eaLnBrk="1" hangingPunct="1">
              <a:lnSpc>
                <a:spcPct val="140000"/>
              </a:lnSpc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Próbatételek</a:t>
            </a:r>
          </a:p>
          <a:p>
            <a:pPr marL="0" indent="0" algn="just" eaLnBrk="1" hangingPunct="1">
              <a:lnSpc>
                <a:spcPct val="140000"/>
              </a:lnSpc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Vágyaink és a valóság ütközése</a:t>
            </a:r>
          </a:p>
          <a:p>
            <a:pPr marL="0" indent="0" algn="just" eaLnBrk="1" hangingPunct="1">
              <a:lnSpc>
                <a:spcPct val="140000"/>
              </a:lnSpc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Belső konfliktusok</a:t>
            </a:r>
          </a:p>
          <a:p>
            <a:pPr marL="0" indent="0" algn="just" eaLnBrk="1" hangingPunct="1">
              <a:lnSpc>
                <a:spcPct val="140000"/>
              </a:lnSpc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Katasztrófák</a:t>
            </a:r>
          </a:p>
          <a:p>
            <a:pPr marL="0" indent="0" eaLnBrk="1" hangingPunct="1"/>
            <a:endParaRPr lang="hu-HU">
              <a:solidFill>
                <a:srgbClr val="2E4E80"/>
              </a:solidFill>
              <a:latin typeface="Century Gothic" charset="0"/>
            </a:endParaRPr>
          </a:p>
        </p:txBody>
      </p:sp>
      <p:pic>
        <p:nvPicPr>
          <p:cNvPr id="194564" name="th29" descr="View image detail">
            <a:hlinkClick r:id="rId3" tooltip="&quot;View image detail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38750"/>
            <a:ext cx="1076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cap="none">
                <a:latin typeface="Century Gothic" charset="0"/>
              </a:rPr>
              <a:t>A stresszorok csoportosítása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Font typeface="Wingdings" charset="2"/>
              <a:buNone/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Hogyan csoportosíthatjuk a stresszorokat?</a:t>
            </a:r>
          </a:p>
          <a:p>
            <a:pPr eaLnBrk="1" hangingPunct="1">
              <a:lnSpc>
                <a:spcPct val="130000"/>
              </a:lnSpc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Környezetből</a:t>
            </a:r>
          </a:p>
          <a:p>
            <a:pPr eaLnBrk="1" hangingPunct="1">
              <a:lnSpc>
                <a:spcPct val="130000"/>
              </a:lnSpc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Életmódból</a:t>
            </a:r>
          </a:p>
          <a:p>
            <a:pPr eaLnBrk="1" hangingPunct="1">
              <a:lnSpc>
                <a:spcPct val="130000"/>
              </a:lnSpc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Munkából adódó</a:t>
            </a:r>
          </a:p>
        </p:txBody>
      </p:sp>
      <p:pic>
        <p:nvPicPr>
          <p:cNvPr id="4" name="th29" descr="View image detail">
            <a:hlinkClick r:id="rId3" tooltip="&quot;View image detail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743200"/>
            <a:ext cx="13985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965" name="Picture 5" descr="veszekedes_1_17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648200"/>
            <a:ext cx="1714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Traffic_Jam___3739_mediu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962400"/>
            <a:ext cx="142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0" y="4572000"/>
            <a:ext cx="2590800" cy="984250"/>
          </a:xfrm>
          <a:prstGeom prst="rect">
            <a:avLst/>
          </a:prstGeom>
          <a:solidFill>
            <a:srgbClr val="6B6B9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Csoportmunka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042988" y="812800"/>
            <a:ext cx="7294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hu-HU" altLang="zh-CN" sz="12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spcBef>
                <a:spcPct val="50000"/>
              </a:spcBef>
            </a:pPr>
            <a:endParaRPr lang="hu-HU" sz="1200">
              <a:latin typeface="Times New Roman" charset="0"/>
            </a:endParaRP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814388" y="1684338"/>
            <a:ext cx="7453312" cy="483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just" defTabSz="914400">
              <a:spcBef>
                <a:spcPct val="50000"/>
              </a:spcBef>
              <a:buFontTx/>
              <a:buAutoNum type="arabicPeriod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Kognitív rekonstruálás: </a:t>
            </a:r>
          </a:p>
          <a:p>
            <a:pPr marL="1104900" lvl="1" indent="-457200" algn="just" defTabSz="914400">
              <a:spcBef>
                <a:spcPct val="50000"/>
              </a:spcBef>
              <a:buFontTx/>
              <a:buAutoNum type="alphaLcParenR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Stressz tünetek leltára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  <a:p>
            <a:pPr marL="1104900" lvl="1" indent="-457200" algn="just" defTabSz="914400">
              <a:spcBef>
                <a:spcPct val="50000"/>
              </a:spcBef>
              <a:buFontTx/>
              <a:buAutoNum type="alphaLcParenR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„Miben vagyok most?” (Alaposan szemügyre venni a jelen     élethelyzetet, azonosítani a stresszt okozó tényezőket, a stresszorokat)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  <a:p>
            <a:pPr marL="1104900" lvl="1" indent="-457200" algn="just" defTabSz="914400">
              <a:spcBef>
                <a:spcPct val="50000"/>
              </a:spcBef>
              <a:buFontTx/>
              <a:buAutoNum type="alphaLcParenR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 stresszre érzékenyítő tényezők számbavétele.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  <a:p>
            <a:pPr marL="457200" indent="-457200" algn="just" defTabSz="914400">
              <a:spcBef>
                <a:spcPct val="50000"/>
              </a:spcBef>
              <a:buFontTx/>
              <a:buAutoNum type="arabicPeriod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 változtatás szándékának megfogalmazása.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  <a:p>
            <a:pPr marL="457200" indent="-457200" algn="just" defTabSz="914400">
              <a:spcBef>
                <a:spcPct val="50000"/>
              </a:spcBef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          A változtatás folyamata és akadályai.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  <a:p>
            <a:pPr marL="457200" indent="-457200" algn="just" defTabSz="914400">
              <a:spcBef>
                <a:spcPct val="50000"/>
              </a:spcBef>
              <a:buFontTx/>
              <a:buAutoNum type="arabicPeriod" startAt="3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 stresszorok kezelése: eltávolítás, alkalmazkodás.</a:t>
            </a:r>
          </a:p>
          <a:p>
            <a:pPr marL="457200" indent="-457200" algn="just" defTabSz="914400">
              <a:spcBef>
                <a:spcPct val="50000"/>
              </a:spcBef>
              <a:buFontTx/>
              <a:buAutoNum type="arabicPeriod" startAt="3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 stressz-kezelés alapelveire épülő életstílus kialakítása: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  <a:p>
            <a:pPr marL="1104900" lvl="1" indent="-457200" algn="just" defTabSz="914400">
              <a:spcBef>
                <a:spcPct val="50000"/>
              </a:spcBef>
              <a:buFontTx/>
              <a:buAutoNum type="alphaLcParenR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Egészséges táplálkozás (vitaminok, diéta, böjt, egészséges táplálkozási szokások kialakítása)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  <a:p>
            <a:pPr marL="1104900" lvl="1" indent="-457200" algn="just" defTabSz="914400">
              <a:spcBef>
                <a:spcPct val="50000"/>
              </a:spcBef>
              <a:buFontTx/>
              <a:buAutoNum type="alphaLcParenR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Aktív és passzív relaxáció, egyszerű meditációs technikák, jóga, önhipnózis és masszás elemek beépítése a mindennapokba.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  <a:p>
            <a:pPr marL="1104900" lvl="1" indent="-457200" algn="just" defTabSz="914400">
              <a:spcBef>
                <a:spcPct val="50000"/>
              </a:spcBef>
              <a:buFontTx/>
              <a:buAutoNum type="alphaLcParenR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Érzelmi támasz, a nehézségek megosztása: coaching, pszichoterápia.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  <a:p>
            <a:pPr marL="1104900" lvl="1" indent="-457200" algn="just" defTabSz="914400">
              <a:spcBef>
                <a:spcPct val="50000"/>
              </a:spcBef>
              <a:buFontTx/>
              <a:buAutoNum type="alphaLcParenR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Rendszeres testmozgás.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  <a:p>
            <a:pPr marL="1104900" lvl="1" indent="-457200" algn="just" defTabSz="914400">
              <a:spcBef>
                <a:spcPct val="50000"/>
              </a:spcBef>
              <a:buFontTx/>
              <a:buAutoNum type="alphaLcParenR"/>
            </a:pPr>
            <a:r>
              <a:rPr lang="hu-H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Természet, zene, humor. </a:t>
            </a:r>
            <a:endParaRPr lang="hu-HU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  <a:cs typeface="SimSun" charset="-122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812800"/>
          </a:xfrm>
        </p:spPr>
        <p:txBody>
          <a:bodyPr/>
          <a:lstStyle/>
          <a:p>
            <a:r>
              <a:rPr lang="en-US" dirty="0" smtClean="0"/>
              <a:t>A stresszoldás lépései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Megbeszélés-szünet</a:t>
            </a:r>
            <a:endParaRPr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endParaRPr lang="en-US">
              <a:latin typeface="Century Gothic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F40A82-1EA7-7B49-A51E-FF213D261251}" type="slidenum">
              <a:rPr lang="hu-HU" smtClean="0"/>
              <a:pPr/>
              <a:t>105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Dobjuk ki! </a:t>
            </a:r>
            <a:endParaRPr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mtClean="0">
                <a:latin typeface="Century Gothic" charset="0"/>
              </a:rPr>
              <a:t>Megbeszélés</a:t>
            </a:r>
          </a:p>
          <a:p>
            <a:pPr>
              <a:buFont typeface="Wingdings" charset="2"/>
              <a:buChar char="§"/>
            </a:pPr>
            <a:endParaRPr lang="en-US" smtClean="0">
              <a:latin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mtClean="0">
                <a:latin typeface="Century Gothic" charset="0"/>
              </a:rPr>
              <a:t>Tőlem függ- van ráhatásom- tőlem független halmazok</a:t>
            </a:r>
          </a:p>
          <a:p>
            <a:pPr>
              <a:buFont typeface="Wingdings" charset="2"/>
              <a:buChar char="§"/>
            </a:pPr>
            <a:endParaRPr lang="en-US" smtClean="0">
              <a:latin typeface="Century Gothic" charset="0"/>
            </a:endParaRPr>
          </a:p>
          <a:p>
            <a:pPr>
              <a:buFont typeface="Wingdings" charset="2"/>
              <a:buChar char="§"/>
            </a:pPr>
            <a:endParaRPr lang="en-US" smtClean="0">
              <a:latin typeface="Century Gothic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32C83F-78A9-104C-9633-106EB4332006}" type="slidenum">
              <a:rPr lang="hu-HU" smtClean="0"/>
              <a:pPr/>
              <a:t>106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371600" y="1627188"/>
            <a:ext cx="4030663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hu-HU" sz="1400" b="1" i="1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109663" y="1525588"/>
            <a:ext cx="616267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defTabSz="914400">
              <a:spcBef>
                <a:spcPct val="50000"/>
              </a:spcBef>
            </a:pPr>
            <a:endParaRPr lang="hu-HU" sz="1400" b="1" i="1"/>
          </a:p>
          <a:p>
            <a:pPr marL="457200" indent="-457200" defTabSz="914400">
              <a:spcBef>
                <a:spcPct val="50000"/>
              </a:spcBef>
            </a:pPr>
            <a:r>
              <a:rPr lang="hu-HU" b="1">
                <a:latin typeface="News Gothic MT" charset="0"/>
              </a:rPr>
              <a:t>Személyiségből adódó tényezők:</a:t>
            </a:r>
          </a:p>
          <a:p>
            <a:pPr marL="457200" indent="-457200" defTabSz="914400">
              <a:spcBef>
                <a:spcPct val="50000"/>
              </a:spcBef>
            </a:pPr>
            <a:endParaRPr lang="hu-HU">
              <a:latin typeface="News Gothic MT" charset="0"/>
            </a:endParaRPr>
          </a:p>
          <a:p>
            <a:pPr marL="457200" indent="-457200" defTabSz="914400">
              <a:spcBef>
                <a:spcPct val="50000"/>
              </a:spcBef>
              <a:buFontTx/>
              <a:buAutoNum type="arabicPeriod"/>
            </a:pPr>
            <a:r>
              <a:rPr lang="hu-HU">
                <a:latin typeface="News Gothic MT" charset="0"/>
              </a:rPr>
              <a:t>Szociális háttér, támogatás</a:t>
            </a:r>
          </a:p>
          <a:p>
            <a:pPr marL="457200" indent="-457200" defTabSz="914400">
              <a:spcBef>
                <a:spcPct val="50000"/>
              </a:spcBef>
              <a:buFontTx/>
              <a:buAutoNum type="arabicPeriod"/>
            </a:pPr>
            <a:r>
              <a:rPr lang="hu-HU">
                <a:latin typeface="News Gothic MT" charset="0"/>
              </a:rPr>
              <a:t>Rugalmasság, alkalmazkodó képesség</a:t>
            </a:r>
          </a:p>
          <a:p>
            <a:pPr marL="457200" indent="-457200" defTabSz="914400">
              <a:spcBef>
                <a:spcPct val="50000"/>
              </a:spcBef>
              <a:buFontTx/>
              <a:buAutoNum type="arabicPeriod"/>
            </a:pPr>
            <a:r>
              <a:rPr lang="hu-HU">
                <a:latin typeface="News Gothic MT" charset="0"/>
              </a:rPr>
              <a:t>Érzelmek kifejezése</a:t>
            </a:r>
          </a:p>
          <a:p>
            <a:pPr marL="457200" indent="-457200" defTabSz="914400">
              <a:spcBef>
                <a:spcPct val="50000"/>
              </a:spcBef>
              <a:buFontTx/>
              <a:buAutoNum type="arabicPeriod"/>
            </a:pPr>
            <a:r>
              <a:rPr lang="hu-HU">
                <a:latin typeface="News Gothic MT" charset="0"/>
              </a:rPr>
              <a:t>Személyes hatékonyság</a:t>
            </a:r>
          </a:p>
          <a:p>
            <a:pPr marL="457200" indent="-457200" defTabSz="914400">
              <a:spcBef>
                <a:spcPct val="50000"/>
              </a:spcBef>
              <a:buFontTx/>
              <a:buAutoNum type="arabicPeriod"/>
            </a:pPr>
            <a:r>
              <a:rPr lang="hu-HU">
                <a:latin typeface="News Gothic MT" charset="0"/>
              </a:rPr>
              <a:t>Önértékelés, önbizalom, gondolkodás</a:t>
            </a:r>
          </a:p>
          <a:p>
            <a:pPr marL="457200" indent="-457200" defTabSz="914400">
              <a:spcBef>
                <a:spcPct val="50000"/>
              </a:spcBef>
              <a:buFontTx/>
              <a:buAutoNum type="arabicPeriod"/>
            </a:pPr>
            <a:r>
              <a:rPr lang="hu-HU">
                <a:latin typeface="News Gothic MT" charset="0"/>
              </a:rPr>
              <a:t>Törődés magammal – a stressz tűrő képesség fejlesztése</a:t>
            </a:r>
          </a:p>
          <a:p>
            <a:pPr marL="457200" indent="-457200" defTabSz="914400">
              <a:spcBef>
                <a:spcPct val="50000"/>
              </a:spcBef>
            </a:pPr>
            <a:endParaRPr lang="hu-HU">
              <a:latin typeface="News Gothic MT" charset="0"/>
            </a:endParaRPr>
          </a:p>
        </p:txBody>
      </p:sp>
      <p:pic>
        <p:nvPicPr>
          <p:cNvPr id="105477" name="Picture 5" descr="PE017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9025" y="5270500"/>
            <a:ext cx="14509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Egyéni érzékenyítő tényezők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0"/>
            <a:ext cx="6076950" cy="914400"/>
          </a:xfrm>
        </p:spPr>
        <p:txBody>
          <a:bodyPr/>
          <a:lstStyle/>
          <a:p>
            <a:r>
              <a:rPr lang="hu-HU"/>
              <a:t>A célkitűzés</a:t>
            </a:r>
          </a:p>
        </p:txBody>
      </p:sp>
      <p:sp>
        <p:nvSpPr>
          <p:cNvPr id="56323" name="Text Box 11"/>
          <p:cNvSpPr txBox="1">
            <a:spLocks noChangeArrowheads="1"/>
          </p:cNvSpPr>
          <p:nvPr/>
        </p:nvSpPr>
        <p:spPr bwMode="auto">
          <a:xfrm>
            <a:off x="363538" y="2041525"/>
            <a:ext cx="108108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ts val="1150"/>
              </a:spcBef>
            </a:pPr>
            <a:r>
              <a:rPr lang="hu-HU" sz="2800" b="1">
                <a:solidFill>
                  <a:srgbClr val="B01900"/>
                </a:solidFill>
              </a:rPr>
              <a:t>S</a:t>
            </a:r>
          </a:p>
          <a:p>
            <a:pPr algn="ctr">
              <a:spcBef>
                <a:spcPts val="1150"/>
              </a:spcBef>
            </a:pPr>
            <a:r>
              <a:rPr lang="hu-HU" sz="2800" b="1">
                <a:solidFill>
                  <a:srgbClr val="B01900"/>
                </a:solidFill>
              </a:rPr>
              <a:t>M</a:t>
            </a:r>
          </a:p>
          <a:p>
            <a:pPr algn="ctr">
              <a:spcBef>
                <a:spcPts val="1150"/>
              </a:spcBef>
            </a:pPr>
            <a:r>
              <a:rPr lang="hu-HU" sz="2800" b="1">
                <a:solidFill>
                  <a:srgbClr val="B01900"/>
                </a:solidFill>
              </a:rPr>
              <a:t>A</a:t>
            </a:r>
          </a:p>
          <a:p>
            <a:pPr algn="ctr">
              <a:spcBef>
                <a:spcPts val="1150"/>
              </a:spcBef>
            </a:pPr>
            <a:r>
              <a:rPr lang="hu-HU" sz="2800" b="1">
                <a:solidFill>
                  <a:srgbClr val="B01900"/>
                </a:solidFill>
              </a:rPr>
              <a:t>R</a:t>
            </a:r>
          </a:p>
          <a:p>
            <a:pPr algn="ctr">
              <a:spcBef>
                <a:spcPts val="1150"/>
              </a:spcBef>
            </a:pPr>
            <a:r>
              <a:rPr lang="hu-HU" sz="2800" b="1">
                <a:solidFill>
                  <a:srgbClr val="B01900"/>
                </a:solidFill>
              </a:rPr>
              <a:t>T</a:t>
            </a:r>
            <a:endParaRPr lang="en-US" sz="2800" b="1">
              <a:solidFill>
                <a:srgbClr val="B01900"/>
              </a:solidFill>
            </a:endParaRPr>
          </a:p>
        </p:txBody>
      </p:sp>
      <p:sp>
        <p:nvSpPr>
          <p:cNvPr id="56324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563688"/>
            <a:ext cx="6934200" cy="538162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A cél legyen …</a:t>
            </a:r>
          </a:p>
        </p:txBody>
      </p:sp>
      <p:sp>
        <p:nvSpPr>
          <p:cNvPr id="56325" name="Text Box 14"/>
          <p:cNvSpPr txBox="1">
            <a:spLocks noChangeArrowheads="1"/>
          </p:cNvSpPr>
          <p:nvPr/>
        </p:nvSpPr>
        <p:spPr bwMode="auto">
          <a:xfrm>
            <a:off x="1385888" y="2041525"/>
            <a:ext cx="643255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1150"/>
              </a:spcBef>
            </a:pPr>
            <a:r>
              <a:rPr lang="hu-HU" sz="2800">
                <a:solidFill>
                  <a:srgbClr val="2C2C84"/>
                </a:solidFill>
              </a:rPr>
              <a:t>Specifikus</a:t>
            </a:r>
          </a:p>
          <a:p>
            <a:pPr algn="l">
              <a:spcBef>
                <a:spcPts val="1150"/>
              </a:spcBef>
            </a:pPr>
            <a:r>
              <a:rPr lang="hu-HU" sz="2800">
                <a:solidFill>
                  <a:srgbClr val="2C2C84"/>
                </a:solidFill>
              </a:rPr>
              <a:t>Mérhető</a:t>
            </a:r>
          </a:p>
          <a:p>
            <a:pPr algn="l">
              <a:spcBef>
                <a:spcPts val="1150"/>
              </a:spcBef>
            </a:pPr>
            <a:r>
              <a:rPr lang="hu-HU" sz="2800">
                <a:solidFill>
                  <a:srgbClr val="2C2C84"/>
                </a:solidFill>
              </a:rPr>
              <a:t>Akció központú</a:t>
            </a:r>
          </a:p>
          <a:p>
            <a:pPr algn="l">
              <a:spcBef>
                <a:spcPts val="1150"/>
              </a:spcBef>
            </a:pPr>
            <a:r>
              <a:rPr lang="hu-HU" sz="2800">
                <a:solidFill>
                  <a:srgbClr val="2C2C84"/>
                </a:solidFill>
              </a:rPr>
              <a:t>Reális -  elérhető</a:t>
            </a:r>
          </a:p>
          <a:p>
            <a:pPr algn="l">
              <a:spcBef>
                <a:spcPts val="1150"/>
              </a:spcBef>
            </a:pPr>
            <a:r>
              <a:rPr lang="hu-HU" sz="2800">
                <a:solidFill>
                  <a:srgbClr val="2C2C84"/>
                </a:solidFill>
              </a:rPr>
              <a:t>Timed – határidőhöz kötött</a:t>
            </a:r>
            <a:endParaRPr lang="en-US" sz="2800">
              <a:solidFill>
                <a:srgbClr val="2C2C84"/>
              </a:solidFill>
            </a:endParaRPr>
          </a:p>
        </p:txBody>
      </p:sp>
      <p:sp>
        <p:nvSpPr>
          <p:cNvPr id="192518" name="Dia számának helye 3"/>
          <p:cNvSpPr txBox="1">
            <a:spLocks noGrp="1"/>
          </p:cNvSpPr>
          <p:nvPr/>
        </p:nvSpPr>
        <p:spPr bwMode="auto">
          <a:xfrm>
            <a:off x="8534400" y="44005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A29527A7-9CBB-504E-A6B4-3389893D8AE6}" type="slidenum">
              <a:rPr lang="hu-HU" sz="1400" b="1">
                <a:solidFill>
                  <a:schemeClr val="bg1"/>
                </a:solidFill>
                <a:latin typeface="Tahoma" charset="0"/>
              </a:rPr>
              <a:pPr algn="ctr"/>
              <a:t>108</a:t>
            </a:fld>
            <a:endParaRPr lang="en-US" sz="1400" b="1">
              <a:solidFill>
                <a:schemeClr val="bg1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/>
      <p:bldP spid="56324" grpId="0" build="p" bldLvl="2"/>
      <p:bldP spid="56325" grpId="0" build="p" bldLvl="2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Ez</a:t>
            </a:r>
            <a:r>
              <a:rPr lang="en-US"/>
              <a:t> SMART</a:t>
            </a:r>
            <a:r>
              <a:rPr lang="hu-HU"/>
              <a:t> cél</a:t>
            </a:r>
            <a:r>
              <a:rPr lang="en-US"/>
              <a:t>?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6859588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sz="2600" b="1"/>
              <a:t>Fogyni fogok</a:t>
            </a:r>
            <a:r>
              <a:rPr lang="en-US" sz="2000" b="1"/>
              <a:t>.</a:t>
            </a:r>
          </a:p>
        </p:txBody>
      </p:sp>
      <p:graphicFrame>
        <p:nvGraphicFramePr>
          <p:cNvPr id="180252" name="Group 28"/>
          <p:cNvGraphicFramePr>
            <a:graphicFrameLocks noGrp="1"/>
          </p:cNvGraphicFramePr>
          <p:nvPr>
            <p:ph sz="half" idx="2"/>
          </p:nvPr>
        </p:nvGraphicFramePr>
        <p:xfrm>
          <a:off x="603250" y="2166938"/>
          <a:ext cx="6734175" cy="3367090"/>
        </p:xfrm>
        <a:graphic>
          <a:graphicData uri="http://schemas.openxmlformats.org/drawingml/2006/table">
            <a:tbl>
              <a:tblPr/>
              <a:tblGrid>
                <a:gridCol w="3968750"/>
                <a:gridCol w="2765425"/>
              </a:tblGrid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Specifikus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40000"/>
                          </a:solidFill>
                          <a:effectLst/>
                          <a:latin typeface="Tahoma" charset="0"/>
                        </a:rPr>
                        <a:t>Nem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A40000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Mérhető?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22878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40000"/>
                          </a:solidFill>
                          <a:effectLst/>
                          <a:latin typeface="Tahoma" charset="0"/>
                        </a:rPr>
                        <a:t>Nem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A40000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Cselekvésorientált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40000"/>
                          </a:solidFill>
                          <a:effectLst/>
                          <a:latin typeface="Tahoma" charset="0"/>
                        </a:rPr>
                        <a:t>Ki tudja?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A40000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Elérhető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40000"/>
                          </a:solidFill>
                          <a:effectLst/>
                          <a:latin typeface="Tahoma" charset="0"/>
                        </a:rPr>
                        <a:t>Talán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A40000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Határidőhöz kötött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40000"/>
                          </a:solidFill>
                          <a:effectLst/>
                          <a:latin typeface="Tahoma" charset="0"/>
                        </a:rPr>
                        <a:t>Nem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A40000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584" name="Dia számának helye 3"/>
          <p:cNvSpPr txBox="1">
            <a:spLocks noGrp="1"/>
          </p:cNvSpPr>
          <p:nvPr/>
        </p:nvSpPr>
        <p:spPr bwMode="auto">
          <a:xfrm>
            <a:off x="8534400" y="44005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72400364-3EF7-1D49-8D2C-80DF9A0CE636}" type="slidenum">
              <a:rPr lang="hu-HU" sz="1400" b="1">
                <a:solidFill>
                  <a:schemeClr val="bg1"/>
                </a:solidFill>
                <a:latin typeface="Tahoma" charset="0"/>
              </a:rPr>
              <a:pPr algn="ctr"/>
              <a:t>109</a:t>
            </a:fld>
            <a:endParaRPr lang="en-US" sz="1400" b="1">
              <a:solidFill>
                <a:schemeClr val="bg1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1200">
                <a:solidFill>
                  <a:schemeClr val="bg1"/>
                </a:solidFill>
                <a:latin typeface="News Gothic MT" charset="0"/>
              </a:rPr>
              <a:t>Lacza Gyöngyvér</a:t>
            </a:r>
          </a:p>
        </p:txBody>
      </p:sp>
      <p:sp>
        <p:nvSpPr>
          <p:cNvPr id="148483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2FD4899E-6A88-194B-98F5-46E8B5E840A5}" type="slidenum">
              <a:rPr lang="hu-HU" sz="1200">
                <a:solidFill>
                  <a:schemeClr val="bg1"/>
                </a:solidFill>
                <a:latin typeface="News Gothic MT" charset="0"/>
              </a:rPr>
              <a:pPr algn="ctr"/>
              <a:t>11</a:t>
            </a:fld>
            <a:endParaRPr lang="hu-HU" sz="1200">
              <a:solidFill>
                <a:schemeClr val="bg1"/>
              </a:solidFill>
              <a:latin typeface="News Gothic MT" charset="0"/>
            </a:endParaRPr>
          </a:p>
        </p:txBody>
      </p:sp>
      <p:sp>
        <p:nvSpPr>
          <p:cNvPr id="14848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/>
              <a:t>M</a:t>
            </a:r>
            <a:r>
              <a:rPr lang="hu-HU" sz="3600" dirty="0" smtClean="0"/>
              <a:t>eghatározó elméletek I. </a:t>
            </a:r>
            <a:endParaRPr lang="hu-HU" sz="3600" dirty="0"/>
          </a:p>
        </p:txBody>
      </p:sp>
      <p:sp>
        <p:nvSpPr>
          <p:cNvPr id="148485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u-HU" sz="1800" b="1" dirty="0"/>
              <a:t>Szociális Determináció elmélete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 dirty="0"/>
              <a:t>	a szocio-gazdasági tényezők egyértelműen meghatározzák rekreációs választásainkat, és a részvételi aktivitást.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dirty="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 dirty="0"/>
              <a:t>	pl.  Nem, faji hovatartozás, foglalkozás, jövedelem, képzettségi szint stb.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dirty="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 dirty="0"/>
              <a:t>	szignifikáns korellációt találtak az USA-ban</a:t>
            </a:r>
            <a:br>
              <a:rPr lang="hu-HU" sz="1800" dirty="0"/>
            </a:br>
            <a:r>
              <a:rPr lang="hu-HU" sz="1800" dirty="0"/>
              <a:t>pl. kor-sporttolási szokások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 dirty="0"/>
              <a:t>		  képzettség-művészeti tevékenységek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 dirty="0"/>
              <a:t>		  társadalmi státusz- részvétel szervezetekben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 dirty="0"/>
              <a:t>	      vidéken-népszerűbb a horgászat, vadászat pl.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dirty="0"/>
          </a:p>
          <a:p>
            <a:pPr lvl="1" eaLnBrk="1" hangingPunct="1">
              <a:lnSpc>
                <a:spcPct val="90000"/>
              </a:lnSpc>
            </a:pPr>
            <a:r>
              <a:rPr lang="hu-HU" sz="1800" b="1" dirty="0"/>
              <a:t>Keressünk hazai példákat erre!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Ez</a:t>
            </a:r>
            <a:r>
              <a:rPr lang="en-US"/>
              <a:t> SMART</a:t>
            </a:r>
            <a:r>
              <a:rPr lang="hu-HU"/>
              <a:t> cél</a:t>
            </a:r>
            <a:r>
              <a:rPr lang="en-US"/>
              <a:t>?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600" y="1384300"/>
            <a:ext cx="6794500" cy="95408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1300" i="1"/>
              <a:t>	</a:t>
            </a:r>
            <a:r>
              <a:rPr lang="hu-HU" sz="2600" b="1"/>
              <a:t>Az egészségem érdekében</a:t>
            </a:r>
            <a:r>
              <a:rPr lang="en-US" sz="2600" b="1"/>
              <a:t>, </a:t>
            </a:r>
            <a:r>
              <a:rPr lang="hu-HU" sz="2600" b="1"/>
              <a:t>Augusztus 15-ig 5 kilót fogok fogyni. </a:t>
            </a:r>
            <a:endParaRPr lang="en-US" sz="2600" b="1"/>
          </a:p>
        </p:txBody>
      </p:sp>
      <p:graphicFrame>
        <p:nvGraphicFramePr>
          <p:cNvPr id="58394" name="Group 26"/>
          <p:cNvGraphicFramePr>
            <a:graphicFrameLocks noGrp="1"/>
          </p:cNvGraphicFramePr>
          <p:nvPr>
            <p:ph sz="half" idx="2"/>
          </p:nvPr>
        </p:nvGraphicFramePr>
        <p:xfrm>
          <a:off x="423863" y="2406650"/>
          <a:ext cx="6892925" cy="3684905"/>
        </p:xfrm>
        <a:graphic>
          <a:graphicData uri="http://schemas.openxmlformats.org/drawingml/2006/table">
            <a:tbl>
              <a:tblPr/>
              <a:tblGrid>
                <a:gridCol w="1803400"/>
                <a:gridCol w="5089525"/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Specifikus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Igen 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hu-HU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5 kilót fogyni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Mérhető?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22878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Igen 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hu-HU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a most mért súlyom összehasonlítása az akkorival) </a:t>
                      </a:r>
                      <a:endParaRPr kumimoji="0" lang="en-US" sz="1900" b="1" i="1" u="none" strike="noStrike" cap="none" normalizeH="0" baseline="0">
                        <a:ln>
                          <a:noFill/>
                        </a:ln>
                        <a:solidFill>
                          <a:srgbClr val="580D04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Cselekvés-orientált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Igen</a:t>
                      </a:r>
                      <a:r>
                        <a:rPr kumimoji="0" lang="hu-H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 (mert tettek nélkül nem fogok lefogyni)</a:t>
                      </a:r>
                      <a:endParaRPr kumimoji="0" lang="en-US" sz="1900" b="1" i="1" u="none" strike="noStrike" cap="none" normalizeH="0" baseline="0">
                        <a:ln>
                          <a:noFill/>
                        </a:ln>
                        <a:solidFill>
                          <a:srgbClr val="580D04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Elérhető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Igen 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hu-HU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kb. fél kg hetente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Határidőhöz kötött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22878"/>
                          </a:solidFill>
                          <a:effectLst/>
                          <a:latin typeface="Tahoma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Igen 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hu-HU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ugus</a:t>
                      </a:r>
                      <a:r>
                        <a:rPr kumimoji="0" lang="hu-HU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z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hu-HU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us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 15</a:t>
                      </a:r>
                      <a:r>
                        <a:rPr kumimoji="0" lang="hu-HU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-re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580D04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632" name="Dia számának helye 3"/>
          <p:cNvSpPr txBox="1">
            <a:spLocks noGrp="1"/>
          </p:cNvSpPr>
          <p:nvPr/>
        </p:nvSpPr>
        <p:spPr bwMode="auto">
          <a:xfrm>
            <a:off x="8534400" y="44005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DE8010D0-C6B4-E649-BCE9-B65863321B8D}" type="slidenum">
              <a:rPr lang="hu-HU" sz="1400" b="1">
                <a:solidFill>
                  <a:schemeClr val="bg1"/>
                </a:solidFill>
                <a:latin typeface="Tahoma" charset="0"/>
              </a:rPr>
              <a:pPr algn="ctr"/>
              <a:t>110</a:t>
            </a:fld>
            <a:endParaRPr lang="en-US" sz="1400" b="1">
              <a:solidFill>
                <a:schemeClr val="bg1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6194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0872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CADAE"/>
                </a:solidFill>
              </a:rPr>
              <a:t>Saját sresszkezelési stratégiám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506" y="3385048"/>
            <a:ext cx="2924902" cy="2522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49682"/>
            <a:ext cx="2583477" cy="344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Lacza Gyöngyvér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DA7669B-EBE3-5549-AC6E-5D94F59514AF}" type="slidenum"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112</a:t>
            </a:fld>
            <a:endParaRPr lang="hu-HU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Kérdéseikre szívesen válaszolok...</a:t>
            </a:r>
            <a:endParaRPr lang="en-GB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48" y="2077193"/>
            <a:ext cx="3535658" cy="353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Lacza.gyongyver@tf.hu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Köszönöm a megtisztelő figyelmüket!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1800" b="1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3793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hu-HU" sz="3600" b="1" smtClean="0"/>
              <a:t>Nemek szerinti megoszlás</a:t>
            </a:r>
            <a:br>
              <a:rPr lang="hu-HU" sz="3600" b="1" smtClean="0"/>
            </a:br>
            <a:r>
              <a:rPr lang="hu-HU" sz="3600" b="1" smtClean="0"/>
              <a:t>Nők sportja, férfiak sportja</a:t>
            </a:r>
            <a:endParaRPr lang="en-US" sz="3600" b="1" smtClean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schemeClr val="bg1"/>
                </a:solidFill>
                <a:latin typeface="News Gothic MT"/>
              </a:rPr>
              <a:t>Lacza Gyöngyvér</a:t>
            </a:r>
          </a:p>
        </p:txBody>
      </p:sp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A459CD3-D1B6-4164-B02C-AE574CCE0FCD}" type="slidenum">
              <a:rPr lang="hu-HU" sz="1200">
                <a:solidFill>
                  <a:schemeClr val="bg1"/>
                </a:solidFill>
                <a:latin typeface="News Gothic MT"/>
              </a:rPr>
              <a:pPr algn="ctr"/>
              <a:t>115</a:t>
            </a:fld>
            <a:endParaRPr lang="hu-HU" sz="1200">
              <a:solidFill>
                <a:schemeClr val="bg1"/>
              </a:solidFill>
              <a:latin typeface="News Gothic MT"/>
            </a:endParaRPr>
          </a:p>
        </p:txBody>
      </p:sp>
      <p:sp>
        <p:nvSpPr>
          <p:cNvPr id="348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/>
              <a:t>Nemek szerinti megoszlás</a:t>
            </a:r>
          </a:p>
        </p:txBody>
      </p:sp>
      <p:sp>
        <p:nvSpPr>
          <p:cNvPr id="34820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</a:pPr>
            <a:r>
              <a:rPr lang="hu-HU" sz="1800" b="1" smtClean="0"/>
              <a:t>Nők sportja </a:t>
            </a: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hu-HU" sz="1800" b="1" smtClean="0"/>
          </a:p>
          <a:p>
            <a:pPr lvl="3" eaLnBrk="1" hangingPunct="1">
              <a:lnSpc>
                <a:spcPct val="90000"/>
              </a:lnSpc>
            </a:pPr>
            <a:r>
              <a:rPr lang="hu-HU" sz="1800" b="1" smtClean="0"/>
              <a:t>Férfiak sportja </a:t>
            </a:r>
          </a:p>
          <a:p>
            <a:pPr lvl="3" eaLnBrk="1" hangingPunct="1">
              <a:lnSpc>
                <a:spcPct val="90000"/>
              </a:lnSpc>
            </a:pPr>
            <a:endParaRPr lang="hu-HU" sz="1800" b="1" smtClean="0"/>
          </a:p>
          <a:p>
            <a:pPr lvl="3" eaLnBrk="1" hangingPunct="1">
              <a:lnSpc>
                <a:spcPct val="90000"/>
              </a:lnSpc>
            </a:pPr>
            <a:endParaRPr lang="hu-HU" sz="1800" b="1" smtClean="0"/>
          </a:p>
          <a:p>
            <a:pPr lvl="3" eaLnBrk="1" hangingPunct="1">
              <a:lnSpc>
                <a:spcPct val="90000"/>
              </a:lnSpc>
            </a:pPr>
            <a:endParaRPr lang="hu-HU" sz="1800" b="1" smtClean="0"/>
          </a:p>
          <a:p>
            <a:pPr lvl="3" eaLnBrk="1" hangingPunct="1">
              <a:lnSpc>
                <a:spcPct val="90000"/>
              </a:lnSpc>
            </a:pPr>
            <a:r>
              <a:rPr lang="hu-HU" sz="1800" smtClean="0"/>
              <a:t>Gyűjtsünk sportágakat! </a:t>
            </a:r>
          </a:p>
          <a:p>
            <a:pPr lvl="3" eaLnBrk="1" hangingPunct="1">
              <a:lnSpc>
                <a:spcPct val="90000"/>
              </a:lnSpc>
            </a:pPr>
            <a:r>
              <a:rPr lang="hu-HU" sz="1800" smtClean="0"/>
              <a:t>Legsikeresebb –versenysport </a:t>
            </a:r>
          </a:p>
          <a:p>
            <a:pPr lvl="3" eaLnBrk="1" hangingPunct="1">
              <a:lnSpc>
                <a:spcPct val="90000"/>
              </a:lnSpc>
            </a:pPr>
            <a:r>
              <a:rPr lang="hu-HU" sz="1800" smtClean="0"/>
              <a:t>Legnépszerűbb-szabadidősport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hu-HU" sz="1600" b="1" smtClean="0"/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hu-HU" sz="1600" smtClean="0"/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hu-HU" sz="1800" b="1" smtClean="0"/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hu-HU" sz="1800" b="1" smtClean="0"/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hu-HU" sz="1800" b="1" smtClean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241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200" smtClean="0"/>
              <a:t>Mik lehetnek a szabadidősportban a korlátozó tényezők?</a:t>
            </a:r>
            <a:r>
              <a:rPr lang="hu-HU" smtClean="0"/>
              <a:t>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Nemek szerint</a:t>
            </a:r>
          </a:p>
          <a:p>
            <a:pPr eaLnBrk="1" hangingPunct="1"/>
            <a:endParaRPr lang="hu-HU" smtClean="0"/>
          </a:p>
          <a:p>
            <a:pPr lvl="1" eaLnBrk="1" hangingPunct="1"/>
            <a:r>
              <a:rPr lang="hu-HU" smtClean="0"/>
              <a:t>NŐK: speciális kérdések, amelyek a férfiaknál nem állnak fenn</a:t>
            </a:r>
          </a:p>
          <a:p>
            <a:pPr lvl="1" eaLnBrk="1" hangingPunct="1"/>
            <a:endParaRPr lang="hu-HU" smtClean="0"/>
          </a:p>
          <a:p>
            <a:pPr lvl="1" eaLnBrk="1" hangingPunct="1"/>
            <a:r>
              <a:rPr lang="hu-HU" smtClean="0"/>
              <a:t>FÉRFIAK: speciális kérdések, amelyek a nőknél nem állnak fenn</a:t>
            </a:r>
          </a:p>
          <a:p>
            <a:pPr lvl="1" eaLnBrk="1" hangingPunct="1"/>
            <a:endParaRPr lang="hu-HU" smtClean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NŐK Sportja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5" descr="kreat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200"/>
            <a:ext cx="3228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IMG_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75" y="1600200"/>
            <a:ext cx="40132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 descr="120107mde147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8475" y="4216400"/>
            <a:ext cx="25717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/>
              <a:t>Mi a női sport? </a:t>
            </a:r>
          </a:p>
        </p:txBody>
      </p:sp>
      <p:pic>
        <p:nvPicPr>
          <p:cNvPr id="37890" name="Picture 4" descr="mia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6763" y="1576388"/>
            <a:ext cx="4014787" cy="2673350"/>
          </a:xfrm>
        </p:spPr>
      </p:pic>
      <p:pic>
        <p:nvPicPr>
          <p:cNvPr id="37891" name="Picture 6" descr="Iranian-Women-Sports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2147888"/>
            <a:ext cx="371316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19iht-sumo-pop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6763" y="4616450"/>
            <a:ext cx="266382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9 EU ország, hazai statisztika</a:t>
            </a:r>
          </a:p>
        </p:txBody>
      </p:sp>
      <p:sp>
        <p:nvSpPr>
          <p:cNvPr id="38914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u-HU" sz="2000" b="1" dirty="0" smtClean="0"/>
              <a:t>Több mint 10 000 fiatal nőt </a:t>
            </a:r>
            <a:r>
              <a:rPr lang="hu-HU" sz="2000" dirty="0" smtClean="0"/>
              <a:t>kérdeztek meg</a:t>
            </a:r>
            <a:r>
              <a:rPr lang="hu-HU" sz="2000" b="1" dirty="0" smtClean="0"/>
              <a:t> 9 európai országban.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/>
          </a:p>
          <a:p>
            <a:pPr>
              <a:lnSpc>
                <a:spcPct val="80000"/>
              </a:lnSpc>
            </a:pPr>
            <a:r>
              <a:rPr lang="hu-HU" sz="2000" dirty="0" smtClean="0"/>
              <a:t>A megkérdezett 16-30 éves nők </a:t>
            </a:r>
            <a:r>
              <a:rPr lang="hu-HU" sz="2000" b="1" dirty="0" smtClean="0"/>
              <a:t>önmagukról alkotott képe </a:t>
            </a:r>
            <a:r>
              <a:rPr lang="hu-HU" sz="2000" dirty="0" smtClean="0"/>
              <a:t>a sportolás következtében lényegesen </a:t>
            </a:r>
            <a:r>
              <a:rPr lang="hu-HU" sz="2000" b="1" dirty="0" smtClean="0"/>
              <a:t>pozitív</a:t>
            </a:r>
            <a:r>
              <a:rPr lang="hu-HU" sz="2000" dirty="0" smtClean="0"/>
              <a:t>abb, mint nem sportoló társaiké.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/>
          </a:p>
          <a:p>
            <a:pPr>
              <a:lnSpc>
                <a:spcPct val="80000"/>
              </a:lnSpc>
            </a:pPr>
            <a:r>
              <a:rPr lang="hu-HU" sz="2000" dirty="0" smtClean="0"/>
              <a:t>A 16-30 év közötti korosztályba tartozó </a:t>
            </a:r>
            <a:r>
              <a:rPr lang="hu-HU" sz="2000" b="1" dirty="0" smtClean="0"/>
              <a:t>európai nők mintegy fele</a:t>
            </a:r>
            <a:r>
              <a:rPr lang="hu-HU" sz="2000" dirty="0" smtClean="0"/>
              <a:t> űz valamilyen sporttevékenységet.</a:t>
            </a:r>
            <a:r>
              <a:rPr lang="hu-HU" sz="2000" b="1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hu-HU" sz="2000" b="1" dirty="0" smtClean="0"/>
          </a:p>
          <a:p>
            <a:pPr>
              <a:lnSpc>
                <a:spcPct val="80000"/>
              </a:lnSpc>
            </a:pPr>
            <a:r>
              <a:rPr lang="hu-HU" sz="2000" b="1" dirty="0" smtClean="0"/>
              <a:t>Magyarországon</a:t>
            </a:r>
            <a:r>
              <a:rPr lang="hu-HU" sz="2000" dirty="0" smtClean="0"/>
              <a:t> a 18-22 év közötti, rendszeresen sportoló lányok aránya mintegy </a:t>
            </a:r>
            <a:r>
              <a:rPr lang="hu-HU" sz="2000" b="1" dirty="0" smtClean="0"/>
              <a:t>53 százalék.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/>
          </a:p>
          <a:p>
            <a:pPr>
              <a:lnSpc>
                <a:spcPct val="80000"/>
              </a:lnSpc>
            </a:pPr>
            <a:r>
              <a:rPr lang="hu-HU" sz="2000" dirty="0" smtClean="0"/>
              <a:t>A megkérdezett </a:t>
            </a:r>
            <a:r>
              <a:rPr lang="hu-HU" sz="2000" b="1" dirty="0" smtClean="0"/>
              <a:t>fiatal magyar nők leginkább a futást, kocogást </a:t>
            </a:r>
            <a:r>
              <a:rPr lang="hu-HU" sz="2000" dirty="0" smtClean="0"/>
              <a:t>kedvelik, de nagyon </a:t>
            </a:r>
            <a:r>
              <a:rPr lang="hu-HU" sz="2000" b="1" dirty="0" smtClean="0"/>
              <a:t>népszerű az úszás</a:t>
            </a:r>
            <a:r>
              <a:rPr lang="hu-HU" sz="2000" dirty="0" smtClean="0"/>
              <a:t> és az </a:t>
            </a:r>
            <a:r>
              <a:rPr lang="hu-HU" sz="2000" b="1" dirty="0" smtClean="0"/>
              <a:t>aerobik </a:t>
            </a:r>
            <a:r>
              <a:rPr lang="hu-HU" sz="2000" dirty="0" smtClean="0"/>
              <a:t>is, emellett pedig még </a:t>
            </a:r>
            <a:r>
              <a:rPr lang="hu-HU" sz="2000" b="1" dirty="0" smtClean="0"/>
              <a:t>röplabdázni, kosárlabdázni és</a:t>
            </a:r>
            <a:r>
              <a:rPr lang="hu-HU" sz="2000" dirty="0" smtClean="0"/>
              <a:t> </a:t>
            </a:r>
            <a:r>
              <a:rPr lang="hu-HU" sz="2000" b="1" dirty="0" smtClean="0"/>
              <a:t>kézilabdázni </a:t>
            </a:r>
            <a:r>
              <a:rPr lang="hu-HU" sz="2000" dirty="0" smtClean="0"/>
              <a:t>szeretnek.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1200">
                <a:solidFill>
                  <a:schemeClr val="bg1"/>
                </a:solidFill>
                <a:latin typeface="News Gothic MT" charset="0"/>
              </a:rPr>
              <a:t>Lacza Gyöngyvér</a:t>
            </a:r>
          </a:p>
        </p:txBody>
      </p:sp>
      <p:sp>
        <p:nvSpPr>
          <p:cNvPr id="149507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ACB5D052-95EF-E046-8025-0A6B173321DB}" type="slidenum">
              <a:rPr lang="hu-HU" sz="1200">
                <a:solidFill>
                  <a:schemeClr val="bg1"/>
                </a:solidFill>
                <a:latin typeface="News Gothic MT" charset="0"/>
              </a:rPr>
              <a:pPr algn="ctr"/>
              <a:t>12</a:t>
            </a:fld>
            <a:endParaRPr lang="hu-HU" sz="1200">
              <a:solidFill>
                <a:schemeClr val="bg1"/>
              </a:solidFill>
              <a:latin typeface="News Gothic MT" charset="0"/>
            </a:endParaRPr>
          </a:p>
        </p:txBody>
      </p:sp>
      <p:sp>
        <p:nvSpPr>
          <p:cNvPr id="14950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/>
              <a:t>DE árnyalja a képet: </a:t>
            </a:r>
          </a:p>
        </p:txBody>
      </p:sp>
      <p:sp>
        <p:nvSpPr>
          <p:cNvPr id="14950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u-HU" sz="1800" b="1"/>
              <a:t>Igaz, hogy van korelláció de: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2" eaLnBrk="1" hangingPunct="1">
              <a:lnSpc>
                <a:spcPct val="90000"/>
              </a:lnSpc>
            </a:pPr>
            <a:r>
              <a:rPr lang="hu-HU" sz="1600" b="1"/>
              <a:t>A szegények minden tevékenyégből kimaradtak</a:t>
            </a:r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 b="1"/>
          </a:p>
          <a:p>
            <a:pPr lvl="2" eaLnBrk="1" hangingPunct="1">
              <a:lnSpc>
                <a:spcPct val="90000"/>
              </a:lnSpc>
            </a:pPr>
            <a:r>
              <a:rPr lang="hu-HU" sz="1600" b="1"/>
              <a:t>Korábbi diszkrimináció, a Nők bizonyos sportágakból ki voltak zárva</a:t>
            </a:r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 b="1"/>
          </a:p>
          <a:p>
            <a:pPr lvl="2" eaLnBrk="1" hangingPunct="1">
              <a:lnSpc>
                <a:spcPct val="90000"/>
              </a:lnSpc>
            </a:pPr>
            <a:r>
              <a:rPr lang="hu-HU" sz="1600" b="1"/>
              <a:t>Régiós különbségek, pl. adottságok, klíma</a:t>
            </a:r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 b="1"/>
          </a:p>
          <a:p>
            <a:pPr lvl="2" eaLnBrk="1" hangingPunct="1">
              <a:lnSpc>
                <a:spcPct val="90000"/>
              </a:lnSpc>
            </a:pPr>
            <a:r>
              <a:rPr lang="hu-HU" sz="1600" b="1"/>
              <a:t>A gyermek szabadidős választásait a szülő nagymértékben meghatározza</a:t>
            </a:r>
          </a:p>
          <a:p>
            <a:pPr lvl="2" eaLnBrk="1" hangingPunct="1">
              <a:lnSpc>
                <a:spcPct val="90000"/>
              </a:lnSpc>
            </a:pPr>
            <a:endParaRPr lang="hu-HU" sz="1600" b="1"/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 b="1"/>
          </a:p>
          <a:p>
            <a:pPr lvl="2" eaLnBrk="1" hangingPunct="1">
              <a:lnSpc>
                <a:spcPct val="90000"/>
              </a:lnSpc>
            </a:pPr>
            <a:r>
              <a:rPr lang="hu-HU" sz="1600" b="1"/>
              <a:t>Itthon mik lehetnek ezek a determináló tényezők? 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Választás, preferencia</a:t>
            </a:r>
          </a:p>
        </p:txBody>
      </p:sp>
      <p:sp>
        <p:nvSpPr>
          <p:cNvPr id="39938" name="Rectangle 3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34400" cy="50378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hu-HU" sz="1400" b="1" dirty="0" smtClean="0"/>
              <a:t>Milyen sporttípust választunk? Mi motivál minket ebben?</a:t>
            </a:r>
            <a:r>
              <a:rPr lang="hu-HU" sz="1400" dirty="0" smtClean="0"/>
              <a:t>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hu-HU" sz="1400" dirty="0" smtClean="0"/>
          </a:p>
          <a:p>
            <a:pPr>
              <a:lnSpc>
                <a:spcPct val="80000"/>
              </a:lnSpc>
            </a:pPr>
            <a:r>
              <a:rPr lang="hu-HU" sz="1400" dirty="0" smtClean="0"/>
              <a:t> </a:t>
            </a:r>
            <a:r>
              <a:rPr lang="hu-HU" sz="1400" b="1" dirty="0" smtClean="0"/>
              <a:t>Személyiségfüggő </a:t>
            </a:r>
          </a:p>
          <a:p>
            <a:pPr marL="742950" lvl="1" indent="-285750">
              <a:lnSpc>
                <a:spcPct val="80000"/>
              </a:lnSpc>
            </a:pPr>
            <a:r>
              <a:rPr lang="hu-HU" sz="1400" b="1" dirty="0" smtClean="0"/>
              <a:t>- egyéni sportokat kedvelők</a:t>
            </a:r>
            <a:r>
              <a:rPr lang="hu-HU" sz="1400" dirty="0" smtClean="0"/>
              <a:t> (introveráltak, zárkózottabb típusú személyiségek)</a:t>
            </a:r>
          </a:p>
          <a:p>
            <a:pPr marL="742950" lvl="1" indent="-285750">
              <a:lnSpc>
                <a:spcPct val="80000"/>
              </a:lnSpc>
            </a:pPr>
            <a:r>
              <a:rPr lang="hu-HU" sz="1400" b="1" dirty="0" smtClean="0"/>
              <a:t>-társas vagy csapat sportokat kedvelők</a:t>
            </a:r>
            <a:r>
              <a:rPr lang="hu-HU" sz="1400" dirty="0" smtClean="0"/>
              <a:t> (extrovertáltak, nyitottabb személyiségek)</a:t>
            </a:r>
          </a:p>
          <a:p>
            <a:pPr marL="742950" lvl="1" indent="-285750">
              <a:lnSpc>
                <a:spcPct val="80000"/>
              </a:lnSpc>
              <a:buFont typeface="Wingdings 2" pitchFamily="18" charset="2"/>
              <a:buNone/>
            </a:pPr>
            <a:endParaRPr lang="hu-HU" sz="1400" dirty="0" smtClean="0"/>
          </a:p>
          <a:p>
            <a:pPr marL="742950" lvl="1" indent="-285750">
              <a:lnSpc>
                <a:spcPct val="80000"/>
              </a:lnSpc>
              <a:buFont typeface="Wingdings 2" pitchFamily="18" charset="2"/>
              <a:buNone/>
            </a:pPr>
            <a:r>
              <a:rPr lang="hu-HU" sz="1400" dirty="0" smtClean="0"/>
              <a:t>Vagy</a:t>
            </a:r>
          </a:p>
          <a:p>
            <a:pPr marL="742950" lvl="1" indent="-285750">
              <a:lnSpc>
                <a:spcPct val="80000"/>
              </a:lnSpc>
              <a:buFont typeface="Wingdings 2" pitchFamily="18" charset="2"/>
              <a:buNone/>
            </a:pPr>
            <a:endParaRPr lang="hu-HU" sz="1400" dirty="0" smtClean="0"/>
          </a:p>
          <a:p>
            <a:pPr marL="742950" lvl="1" indent="-285750">
              <a:lnSpc>
                <a:spcPct val="80000"/>
              </a:lnSpc>
            </a:pPr>
            <a:r>
              <a:rPr lang="hu-HU" sz="1400" b="1" dirty="0" smtClean="0"/>
              <a:t>kinti</a:t>
            </a:r>
            <a:r>
              <a:rPr lang="hu-HU" sz="1400" dirty="0" smtClean="0"/>
              <a:t> sporttevékenység (jelenthet egyfajta szabadságélmény keresését is)</a:t>
            </a:r>
          </a:p>
          <a:p>
            <a:pPr marL="742950" lvl="1" indent="-285750">
              <a:lnSpc>
                <a:spcPct val="80000"/>
              </a:lnSpc>
            </a:pPr>
            <a:r>
              <a:rPr lang="hu-HU" sz="1400" b="1" dirty="0" smtClean="0"/>
              <a:t>benti</a:t>
            </a:r>
            <a:r>
              <a:rPr lang="hu-HU" sz="1400" dirty="0" smtClean="0"/>
              <a:t> sporttípus választás (társaság, kényelem preferálása)</a:t>
            </a:r>
          </a:p>
          <a:p>
            <a:pPr marL="742950" lvl="1" indent="-285750">
              <a:lnSpc>
                <a:spcPct val="80000"/>
              </a:lnSpc>
            </a:pPr>
            <a:endParaRPr lang="hu-HU" sz="14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hu-HU" sz="1400" dirty="0" smtClean="0"/>
              <a:t>	avagy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hu-HU" sz="1400" dirty="0" smtClean="0"/>
          </a:p>
          <a:p>
            <a:pPr marL="742950" lvl="1" indent="-285750">
              <a:lnSpc>
                <a:spcPct val="80000"/>
              </a:lnSpc>
            </a:pPr>
            <a:r>
              <a:rPr lang="hu-HU" sz="1400" b="1" dirty="0" smtClean="0"/>
              <a:t>élménykeresés </a:t>
            </a:r>
            <a:r>
              <a:rPr lang="hu-HU" sz="1400" dirty="0" smtClean="0"/>
              <a:t>a motiváció oka</a:t>
            </a:r>
            <a:r>
              <a:rPr lang="hu-HU" sz="1400" b="1" dirty="0" smtClean="0"/>
              <a:t> </a:t>
            </a:r>
            <a:r>
              <a:rPr lang="hu-HU" sz="1400" dirty="0" smtClean="0"/>
              <a:t>(személyiséget jellemző tulajdonság a pszichológiában, más néven: </a:t>
            </a:r>
            <a:r>
              <a:rPr lang="hu-HU" sz="1400" b="1" dirty="0" smtClean="0"/>
              <a:t>ingerkereső személyiség</a:t>
            </a:r>
            <a:r>
              <a:rPr lang="hu-HU" sz="1400" dirty="0" smtClean="0"/>
              <a:t> (tesztelik és skálán mérik a pszichológusok). Az ilyen személyiségek keresik a fokozottabb kockázattal járó tevékenységeket, így a sportban preferálják, pl. rafting, szikla- és falmászás, bungie jumping, stb. </a:t>
            </a:r>
          </a:p>
          <a:p>
            <a:pPr marL="742950" lvl="1" indent="-285750">
              <a:lnSpc>
                <a:spcPct val="80000"/>
              </a:lnSpc>
              <a:buNone/>
            </a:pPr>
            <a:endParaRPr lang="hu-HU" sz="1400" dirty="0" smtClean="0"/>
          </a:p>
          <a:p>
            <a:pPr marL="742950" lvl="1" indent="-285750">
              <a:lnSpc>
                <a:spcPct val="80000"/>
              </a:lnSpc>
            </a:pPr>
            <a:r>
              <a:rPr lang="hu-HU" sz="1400" b="1" dirty="0" smtClean="0"/>
              <a:t>monotonitás kedvelése: </a:t>
            </a:r>
            <a:r>
              <a:rPr lang="hu-HU" sz="1400" dirty="0" smtClean="0"/>
              <a:t>aki jól tűri az egyhangúbb mozgásformákat, az szívesen fut, kondizik, úszik, stb.</a:t>
            </a:r>
            <a:r>
              <a:rPr lang="hu-HU" sz="1600" dirty="0" smtClean="0"/>
              <a:t> </a:t>
            </a:r>
          </a:p>
          <a:p>
            <a:pPr>
              <a:lnSpc>
                <a:spcPct val="80000"/>
              </a:lnSpc>
            </a:pPr>
            <a:endParaRPr lang="hu-HU" sz="1600" dirty="0" smtClean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200" b="1" smtClean="0"/>
              <a:t>Rendszeresség a sportolásban</a:t>
            </a:r>
          </a:p>
        </p:txBody>
      </p:sp>
      <p:sp>
        <p:nvSpPr>
          <p:cNvPr id="40962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hu-HU" b="1" dirty="0" smtClean="0"/>
              <a:t>Kitartás egy bizonyos tevékenységben személyiségfüggő,</a:t>
            </a:r>
            <a:r>
              <a:rPr lang="hu-HU" dirty="0" smtClean="0"/>
              <a:t> így a rendszeres sportolás pl. fegyelmezettséget adhat a személyiségnek, amely az élet minden területére kihat </a:t>
            </a:r>
          </a:p>
          <a:p>
            <a:pPr>
              <a:buFont typeface="Wingdings 2" pitchFamily="18" charset="2"/>
              <a:buNone/>
            </a:pPr>
            <a:endParaRPr lang="hu-HU" dirty="0" smtClean="0"/>
          </a:p>
          <a:p>
            <a:pPr>
              <a:buFont typeface="Wingdings 2" pitchFamily="18" charset="2"/>
              <a:buNone/>
            </a:pPr>
            <a:r>
              <a:rPr lang="hu-HU" dirty="0" smtClean="0"/>
              <a:t>A sportolás rendszerességében </a:t>
            </a:r>
            <a:r>
              <a:rPr lang="hu-HU" b="1" dirty="0" smtClean="0"/>
              <a:t>2 szélsőséges típust találtak:  </a:t>
            </a:r>
            <a:r>
              <a:rPr lang="hu-HU" dirty="0" smtClean="0"/>
              <a:t>a </a:t>
            </a:r>
            <a:r>
              <a:rPr lang="hu-HU" b="1" dirty="0" smtClean="0"/>
              <a:t>“függők” </a:t>
            </a:r>
            <a:r>
              <a:rPr lang="hu-HU" dirty="0" smtClean="0"/>
              <a:t>és a </a:t>
            </a:r>
            <a:r>
              <a:rPr lang="hu-HU" b="1" dirty="0" smtClean="0"/>
              <a:t>“fellángolók”</a:t>
            </a:r>
            <a:r>
              <a:rPr lang="hu-HU" dirty="0" smtClean="0"/>
              <a:t>, Fellángoló az, aki, pl. újévi fogadalomként elkezdi az edzést, de hamar abba is hagyja, szemben azokkal, akik még Karácsonykor is edzenek, ezek a Függők. 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Férfiak sportja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7" name="Picture 5" descr="SAM_0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863" y="1600200"/>
            <a:ext cx="3598862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BEJ_gyergyotekeropatak_gu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9088" y="4168775"/>
            <a:ext cx="3001962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9" descr="1227794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273300"/>
            <a:ext cx="38560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 a férfi sport?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1" name="Picture 5" descr="gugolas_maxra_55_20090509213831_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862138"/>
            <a:ext cx="33480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9" descr="2284414606_d948654b2b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3668713"/>
            <a:ext cx="38798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 descr="foci_v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8388" y="1444625"/>
            <a:ext cx="30067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Férfiak sportmotivációi </a:t>
            </a:r>
          </a:p>
        </p:txBody>
      </p:sp>
      <p:sp>
        <p:nvSpPr>
          <p:cNvPr id="44034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smtClean="0"/>
              <a:t>A legnépszerűbbek: labdarúgás, erősítés, kerékpár, futás</a:t>
            </a:r>
          </a:p>
          <a:p>
            <a:pPr>
              <a:buFont typeface="Wingdings 2" pitchFamily="18" charset="2"/>
              <a:buNone/>
            </a:pPr>
            <a:endParaRPr lang="hu-HU" smtClean="0"/>
          </a:p>
          <a:p>
            <a:r>
              <a:rPr lang="hu-HU" smtClean="0"/>
              <a:t>Motivációk: </a:t>
            </a:r>
          </a:p>
          <a:p>
            <a:pPr lvl="1"/>
            <a:r>
              <a:rPr lang="hu-HU" smtClean="0"/>
              <a:t>Megjelenés</a:t>
            </a:r>
          </a:p>
          <a:p>
            <a:pPr lvl="1"/>
            <a:r>
              <a:rPr lang="hu-HU" smtClean="0"/>
              <a:t>Egészség</a:t>
            </a:r>
          </a:p>
          <a:p>
            <a:pPr lvl="1"/>
            <a:r>
              <a:rPr lang="hu-HU" smtClean="0"/>
              <a:t>Társaság</a:t>
            </a:r>
          </a:p>
          <a:p>
            <a:pPr lvl="1">
              <a:buFont typeface="Wingdings 2" pitchFamily="18" charset="2"/>
              <a:buNone/>
            </a:pPr>
            <a:endParaRPr lang="hu-HU" smtClean="0"/>
          </a:p>
          <a:p>
            <a:pPr lvl="1">
              <a:buFont typeface="Wingdings 2" pitchFamily="18" charset="2"/>
              <a:buNone/>
            </a:pPr>
            <a:endParaRPr lang="hu-HU" smtClean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Tervezzünk együtt! </a:t>
            </a:r>
          </a:p>
        </p:txBody>
      </p:sp>
      <p:sp>
        <p:nvSpPr>
          <p:cNvPr id="45058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smtClean="0"/>
              <a:t>Nemek szerint</a:t>
            </a:r>
          </a:p>
          <a:p>
            <a:pPr eaLnBrk="1" hangingPunct="1">
              <a:lnSpc>
                <a:spcPct val="90000"/>
              </a:lnSpc>
            </a:pPr>
            <a:endParaRPr lang="hu-HU" smtClean="0"/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NŐK</a:t>
            </a:r>
          </a:p>
          <a:p>
            <a:pPr lvl="2" eaLnBrk="1" hangingPunct="1">
              <a:lnSpc>
                <a:spcPct val="90000"/>
              </a:lnSpc>
            </a:pPr>
            <a:r>
              <a:rPr lang="hu-HU" smtClean="0"/>
              <a:t>Sportlétesítményt</a:t>
            </a:r>
          </a:p>
          <a:p>
            <a:pPr lvl="2" eaLnBrk="1" hangingPunct="1">
              <a:lnSpc>
                <a:spcPct val="90000"/>
              </a:lnSpc>
            </a:pPr>
            <a:r>
              <a:rPr lang="hu-HU" smtClean="0"/>
              <a:t>Sportfesztivált</a:t>
            </a:r>
          </a:p>
          <a:p>
            <a:pPr lvl="2" eaLnBrk="1" hangingPunct="1">
              <a:lnSpc>
                <a:spcPct val="90000"/>
              </a:lnSpc>
            </a:pPr>
            <a:r>
              <a:rPr lang="hu-HU" smtClean="0"/>
              <a:t>Sporttúrát </a:t>
            </a:r>
          </a:p>
          <a:p>
            <a:pPr lvl="2" eaLnBrk="1" hangingPunct="1">
              <a:lnSpc>
                <a:spcPct val="90000"/>
              </a:lnSpc>
            </a:pPr>
            <a:endParaRPr lang="hu-HU" smtClean="0"/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FÉRFIAK</a:t>
            </a:r>
          </a:p>
          <a:p>
            <a:pPr lvl="2" eaLnBrk="1" hangingPunct="1">
              <a:lnSpc>
                <a:spcPct val="90000"/>
              </a:lnSpc>
            </a:pPr>
            <a:r>
              <a:rPr lang="hu-HU" smtClean="0"/>
              <a:t>Sportlétesítményt</a:t>
            </a:r>
          </a:p>
          <a:p>
            <a:pPr lvl="2" eaLnBrk="1" hangingPunct="1">
              <a:lnSpc>
                <a:spcPct val="90000"/>
              </a:lnSpc>
            </a:pPr>
            <a:r>
              <a:rPr lang="hu-HU" smtClean="0"/>
              <a:t>Sportfesztivált</a:t>
            </a:r>
          </a:p>
          <a:p>
            <a:pPr lvl="2" eaLnBrk="1" hangingPunct="1">
              <a:lnSpc>
                <a:spcPct val="90000"/>
              </a:lnSpc>
            </a:pPr>
            <a:r>
              <a:rPr lang="hu-HU" smtClean="0"/>
              <a:t>Sporttúrát</a:t>
            </a:r>
          </a:p>
          <a:p>
            <a:pPr lvl="1" eaLnBrk="1" hangingPunct="1">
              <a:lnSpc>
                <a:spcPct val="90000"/>
              </a:lnSpc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z="4200" smtClean="0"/>
              <a:t>Mik lehetnek a speciális szempontok? </a:t>
            </a:r>
          </a:p>
        </p:txBody>
      </p:sp>
      <p:sp>
        <p:nvSpPr>
          <p:cNvPr id="46082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Helyszín</a:t>
            </a:r>
          </a:p>
          <a:p>
            <a:pPr eaLnBrk="1" hangingPunct="1"/>
            <a:r>
              <a:rPr lang="hu-HU" sz="2000" smtClean="0"/>
              <a:t>Időpont </a:t>
            </a:r>
          </a:p>
          <a:p>
            <a:pPr eaLnBrk="1" hangingPunct="1">
              <a:buFont typeface="Wingdings 2" pitchFamily="18" charset="2"/>
              <a:buNone/>
            </a:pPr>
            <a:endParaRPr lang="hu-HU" sz="2000" smtClean="0"/>
          </a:p>
          <a:p>
            <a:pPr eaLnBrk="1" hangingPunct="1"/>
            <a:r>
              <a:rPr lang="hu-HU" sz="2000" smtClean="0"/>
              <a:t>Korcsoport </a:t>
            </a:r>
          </a:p>
          <a:p>
            <a:pPr eaLnBrk="1" hangingPunct="1"/>
            <a:r>
              <a:rPr lang="hu-HU" sz="2000" smtClean="0"/>
              <a:t>Kiegészítő szolgáltatások</a:t>
            </a:r>
          </a:p>
          <a:p>
            <a:pPr eaLnBrk="1" hangingPunct="1"/>
            <a:r>
              <a:rPr lang="hu-HU" sz="2000" smtClean="0"/>
              <a:t>Szponzorok</a:t>
            </a:r>
          </a:p>
          <a:p>
            <a:pPr eaLnBrk="1" hangingPunct="1"/>
            <a:r>
              <a:rPr lang="hu-HU" sz="2000" smtClean="0"/>
              <a:t>Hirdetés</a:t>
            </a:r>
          </a:p>
          <a:p>
            <a:pPr eaLnBrk="1" hangingPunct="1"/>
            <a:r>
              <a:rPr lang="hu-HU" sz="2000" smtClean="0"/>
              <a:t>Vendégek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ctrTitle"/>
          </p:nvPr>
        </p:nvSpPr>
        <p:spPr>
          <a:xfrm>
            <a:off x="1322388" y="1524000"/>
            <a:ext cx="6499225" cy="1725613"/>
          </a:xfrm>
        </p:spPr>
        <p:txBody>
          <a:bodyPr/>
          <a:lstStyle/>
          <a:p>
            <a:pPr>
              <a:buClr>
                <a:srgbClr val="6FB7D7"/>
              </a:buClr>
              <a:buFont typeface="Wingdings 2" charset="2"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Deviáns Rekreáció 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2035" name="Subtitle 6"/>
          <p:cNvSpPr>
            <a:spLocks noGrp="1"/>
          </p:cNvSpPr>
          <p:nvPr>
            <p:ph type="subTitle" idx="1"/>
          </p:nvPr>
        </p:nvSpPr>
        <p:spPr>
          <a:xfrm>
            <a:off x="1322388" y="3298825"/>
            <a:ext cx="6499225" cy="917575"/>
          </a:xfrm>
        </p:spPr>
        <p:txBody>
          <a:bodyPr/>
          <a:lstStyle/>
          <a:p>
            <a:pPr>
              <a:buClr>
                <a:srgbClr val="6FB7D7"/>
              </a:buClr>
              <a:buFont typeface="Wingdings 2" charset="2"/>
              <a:buNone/>
            </a:pPr>
            <a:endParaRPr lang="en-US">
              <a:solidFill>
                <a:srgbClr val="89898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Deviáns rekreáció</a:t>
            </a:r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/>
              <a:t>Mi a deviancia? </a:t>
            </a:r>
          </a:p>
          <a:p>
            <a:pPr eaLnBrk="1" hangingPunct="1"/>
            <a:r>
              <a:rPr lang="en-US"/>
              <a:t>Deviál szóból képezve: a társadalmi normáktól való eltérés (latin szó, elhajlás, eltérés) </a:t>
            </a:r>
            <a:endParaRPr lang="hu-HU"/>
          </a:p>
          <a:p>
            <a:pPr eaLnBrk="1" hangingPunct="1">
              <a:buFont typeface="Wingdings 2" charset="2"/>
              <a:buNone/>
            </a:pPr>
            <a:endParaRPr lang="en-US"/>
          </a:p>
          <a:p>
            <a:pPr eaLnBrk="1" hangingPunct="1"/>
            <a:r>
              <a:rPr lang="hu-HU"/>
              <a:t>Az átlagostól, az uralkodó normáktól elvárt és még tolerált magatartási formáktól eltérő viselkedések halmazait jelentik. </a:t>
            </a:r>
          </a:p>
          <a:p>
            <a:pPr eaLnBrk="1" hangingPunct="1">
              <a:buFont typeface="Wingdings 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/>
          </a:p>
        </p:txBody>
      </p:sp>
      <p:sp>
        <p:nvSpPr>
          <p:cNvPr id="174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/>
          </a:p>
        </p:txBody>
      </p:sp>
      <p:pic>
        <p:nvPicPr>
          <p:cNvPr id="1740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63" y="620713"/>
            <a:ext cx="7926387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1200">
                <a:solidFill>
                  <a:schemeClr val="bg1"/>
                </a:solidFill>
                <a:latin typeface="News Gothic MT" charset="0"/>
              </a:rPr>
              <a:t>Lacza Gyöngyvér</a:t>
            </a:r>
          </a:p>
        </p:txBody>
      </p:sp>
      <p:sp>
        <p:nvSpPr>
          <p:cNvPr id="150531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00C8BDA7-79E9-914F-B5E2-B4B02038B013}" type="slidenum">
              <a:rPr lang="hu-HU" sz="1200">
                <a:solidFill>
                  <a:schemeClr val="bg1"/>
                </a:solidFill>
                <a:latin typeface="News Gothic MT" charset="0"/>
              </a:rPr>
              <a:pPr algn="ctr"/>
              <a:t>13</a:t>
            </a:fld>
            <a:endParaRPr lang="hu-HU" sz="1200">
              <a:solidFill>
                <a:schemeClr val="bg1"/>
              </a:solidFill>
              <a:latin typeface="News Gothic MT" charset="0"/>
            </a:endParaRPr>
          </a:p>
        </p:txBody>
      </p:sp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 smtClean="0"/>
              <a:t>Meghatározó elméletek II.</a:t>
            </a:r>
            <a:endParaRPr lang="hu-HU" sz="3600" dirty="0"/>
          </a:p>
        </p:txBody>
      </p:sp>
      <p:sp>
        <p:nvSpPr>
          <p:cNvPr id="150533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u-HU" sz="1800" b="1"/>
              <a:t>Gazdasági és lehetőség elmélet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/>
              <a:t>	A gazdasági tényezők egyértelműen behatárolják a lehetőségeket.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/>
              <a:t>	Minden más csupán ezután számít.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/>
              <a:t>	Ugyanakkor a foglalkozás határozza meg a jövedelmet, azt pedig nagymértékben befolyásolja az iskolázottság és ezt pedig egyéb szociális tényezők.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/>
              <a:t>	Egyértelmű, hogy a bizonyos foglalkozások és rekreációs választások között van összefüggés.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/>
          </a:p>
          <a:p>
            <a:pPr lvl="1" eaLnBrk="1" hangingPunct="1">
              <a:lnSpc>
                <a:spcPct val="90000"/>
              </a:lnSpc>
            </a:pPr>
            <a:r>
              <a:rPr lang="hu-HU" sz="1800" b="1"/>
              <a:t>Keressünk hazai példákat erre!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800" b="1"/>
              <a:t>Mi cáfolja ezt az elméletet? Kivételek?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/>
              <a:t/>
            </a:r>
            <a:br>
              <a:rPr lang="hu-HU"/>
            </a:br>
            <a:r>
              <a:rPr lang="en-US"/>
              <a:t>A deviáns rekreáció lehetséges formái</a:t>
            </a:r>
          </a:p>
        </p:txBody>
      </p:sp>
      <p:sp>
        <p:nvSpPr>
          <p:cNvPr id="175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/>
              <a:t>Függőségek:</a:t>
            </a:r>
            <a:endParaRPr lang="hu-HU"/>
          </a:p>
          <a:p>
            <a:pPr marL="1143000" lvl="2" indent="-228600" eaLnBrk="1" hangingPunct="1"/>
            <a:r>
              <a:rPr lang="en-US"/>
              <a:t>Drog</a:t>
            </a:r>
          </a:p>
          <a:p>
            <a:pPr marL="1143000" lvl="2" indent="-228600" eaLnBrk="1" hangingPunct="1"/>
            <a:r>
              <a:rPr lang="en-US"/>
              <a:t>Alkohol</a:t>
            </a:r>
          </a:p>
          <a:p>
            <a:pPr marL="1143000" lvl="2" indent="-228600" eaLnBrk="1" hangingPunct="1"/>
            <a:r>
              <a:rPr lang="en-US"/>
              <a:t>Játékfüggőség</a:t>
            </a:r>
          </a:p>
          <a:p>
            <a:pPr marL="1143000" lvl="2" indent="-228600" eaLnBrk="1" hangingPunct="1"/>
            <a:r>
              <a:rPr lang="en-US"/>
              <a:t>Szexfüggőség </a:t>
            </a:r>
          </a:p>
          <a:p>
            <a:pPr marL="1143000" lvl="2" indent="-228600" eaLnBrk="1" hangingPunct="1"/>
            <a:r>
              <a:rPr lang="en-US"/>
              <a:t>stb.</a:t>
            </a:r>
            <a:endParaRPr lang="hu-HU"/>
          </a:p>
          <a:p>
            <a:pPr marL="1143000" lvl="2" indent="-228600" eaLnBrk="1" hangingPunct="1">
              <a:buFont typeface="Wingdings 2" charset="2"/>
              <a:buNone/>
            </a:pPr>
            <a:endParaRPr lang="hu-HU"/>
          </a:p>
          <a:p>
            <a:pPr marL="1143000" lvl="2" indent="-228600" eaLnBrk="1" hangingPunct="1">
              <a:buFont typeface="Wingdings 2" charset="2"/>
              <a:buNone/>
            </a:pPr>
            <a:r>
              <a:rPr lang="hu-HU"/>
              <a:t>Deviáns rekreáció –e ?? </a:t>
            </a:r>
          </a:p>
          <a:p>
            <a:pPr marL="1143000" lvl="2" indent="-228600" eaLnBrk="1" hangingPunct="1"/>
            <a:r>
              <a:rPr lang="hu-HU"/>
              <a:t>Graffiti</a:t>
            </a:r>
          </a:p>
          <a:p>
            <a:pPr marL="1143000" lvl="2" indent="-228600" eaLnBrk="1" hangingPunct="1"/>
            <a:r>
              <a:rPr lang="hu-HU"/>
              <a:t>Gördeszkázás a korlátokon, műemlék területeken </a:t>
            </a:r>
          </a:p>
          <a:p>
            <a:pPr marL="1143000" lvl="2" indent="-228600" eaLnBrk="1" hangingPunct="1"/>
            <a:r>
              <a:rPr lang="hu-HU"/>
              <a:t>Testépítés</a:t>
            </a:r>
          </a:p>
          <a:p>
            <a:pPr marL="1143000" lvl="2" indent="-228600" eaLnBrk="1" hangingPunct="1"/>
            <a:r>
              <a:rPr lang="hu-HU"/>
              <a:t>Stb.</a:t>
            </a:r>
          </a:p>
          <a:p>
            <a:pPr marL="1143000" lvl="2" indent="-228600" eaLnBrk="1" hangingPunct="1"/>
            <a:endParaRPr lang="en-US"/>
          </a:p>
          <a:p>
            <a:pPr eaLnBrk="1" hangingPunct="1"/>
            <a:endParaRPr lang="en-US"/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De…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000"/>
              <a:t>Ez a jelenség értelmezhetetlen társadalmi reakciók nélkül, hiszen a mindenkori megítélés alapján dől el az, hogy milyen viselkedést, milyen körülmények között tűrnek vagy tiltanak. </a:t>
            </a:r>
          </a:p>
          <a:p>
            <a:pPr eaLnBrk="1" hangingPunct="1"/>
            <a:r>
              <a:rPr lang="hu-HU" sz="2000"/>
              <a:t>„A társadalompolitika legátfogóbb szintjén, a megelőzés, a beavatkozás szempontjából csak azok az ön- vagy közveszélyes viselkedések relevánsak, amelyek az adott társadalmi viszonyok között intézményes reakciókat váltanak ki.</a:t>
            </a:r>
          </a:p>
          <a:p>
            <a:pPr eaLnBrk="1" hangingPunct="1"/>
            <a:r>
              <a:rPr lang="hu-HU" sz="2000"/>
              <a:t>Az intézményes - általában beavatkozó reakciók - a szaktudományok lehetőségeinek megfelelően lehetnek gyógyító, kezelő, nevelő, vagy bűntető jellegűek. „</a:t>
            </a:r>
            <a:endParaRPr lang="en-US" sz="2000"/>
          </a:p>
          <a:p>
            <a:pPr eaLnBrk="1" hangingPunct="1"/>
            <a:endParaRPr lang="en-US" sz="200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Függőség vagy rekreáció?</a:t>
            </a:r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/>
          </a:p>
        </p:txBody>
      </p:sp>
      <p:pic>
        <p:nvPicPr>
          <p:cNvPr id="1771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3852863"/>
            <a:ext cx="24193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25" y="36115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125" y="1571625"/>
            <a:ext cx="2190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1600200"/>
            <a:ext cx="31273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0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6125" y="3733800"/>
            <a:ext cx="18256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1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6150" y="1600200"/>
            <a:ext cx="23399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függőség működése</a:t>
            </a:r>
          </a:p>
        </p:txBody>
      </p:sp>
      <p:sp>
        <p:nvSpPr>
          <p:cNvPr id="178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/>
          </a:p>
        </p:txBody>
      </p:sp>
      <p:pic>
        <p:nvPicPr>
          <p:cNvPr id="17818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513" y="1600200"/>
            <a:ext cx="64230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/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/>
          </a:p>
        </p:txBody>
      </p:sp>
      <p:pic>
        <p:nvPicPr>
          <p:cNvPr id="17920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75" y="825500"/>
            <a:ext cx="4467225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Elméleti háttér</a:t>
            </a:r>
          </a:p>
        </p:txBody>
      </p:sp>
      <p:sp>
        <p:nvSpPr>
          <p:cNvPr id="180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/>
              <a:t>Emile Durkheim</a:t>
            </a:r>
          </a:p>
          <a:p>
            <a:pPr eaLnBrk="1" hangingPunct="1"/>
            <a:r>
              <a:rPr lang="hu-HU"/>
              <a:t>A társadalmi kontrollelmélet alapján a deviancia által veszélyeztetett személyek diagnosztizálhatók. Felderítésükhöz vizsgálni kell azt, hogy az egyénben a követendő normák milyen mértékben tudatosultak, mennyiben váltak a meggyőződés részévé és milyen mértékben gyakorolják azokat az életvitelben.</a:t>
            </a:r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deviáns szubkultúra modellje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Char char=""/>
              <a:defRPr/>
            </a:pPr>
            <a:r>
              <a:rPr lang="hu-HU" dirty="0" smtClean="0">
                <a:ea typeface="+mn-ea"/>
                <a:cs typeface="+mn-cs"/>
              </a:rPr>
              <a:t>A szubkultúra keletkezésére nagy esély van a hátrányos helyzetű kisebbségekhez tartozó csoportokban, valamint a generációváltás akadályai esetén a fiatal korosztályokban.</a:t>
            </a:r>
          </a:p>
          <a:p>
            <a:pPr eaLnBrk="1" hangingPunct="1">
              <a:buFont typeface="Wingdings 2" pitchFamily="18" charset="2"/>
              <a:buChar char=""/>
              <a:defRPr/>
            </a:pPr>
            <a:r>
              <a:rPr lang="hu-HU" dirty="0" smtClean="0">
                <a:ea typeface="+mn-ea"/>
                <a:cs typeface="+mn-cs"/>
              </a:rPr>
              <a:t>A szubkultúrára éppen a tagok közötti erős kötődések a jellemzőek, és ezek a deviáns viselkedési formák táplálói. Konkurens kultúrát jelentenek a normakonform, többségi mintákhoz képest.</a:t>
            </a:r>
          </a:p>
          <a:p>
            <a:pPr lvl="8">
              <a:buFont typeface="Arial" pitchFamily="34" charset="0"/>
              <a:buNone/>
              <a:defRPr/>
            </a:pPr>
            <a:r>
              <a:rPr lang="hu-HU" i="1" dirty="0" smtClean="0"/>
              <a:t>Cloward, Cohen és Ohlin </a:t>
            </a:r>
            <a:endParaRPr lang="en-US" i="1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ctrTitle" idx="4294967295"/>
          </p:nvPr>
        </p:nvSpPr>
        <p:spPr>
          <a:xfrm>
            <a:off x="936625" y="1385888"/>
            <a:ext cx="6753225" cy="2217737"/>
          </a:xfrm>
        </p:spPr>
        <p:txBody>
          <a:bodyPr/>
          <a:lstStyle/>
          <a:p>
            <a:pPr eaLnBrk="1" hangingPunct="1">
              <a:buClr>
                <a:srgbClr val="6FB7D7"/>
              </a:buClr>
              <a:buSzPct val="110000"/>
              <a:buFont typeface="Wingdings 2" charset="2"/>
              <a:buNone/>
            </a:pPr>
            <a:r>
              <a:rPr lang="hu-HU" sz="3600" b="1"/>
              <a:t>Speciális célcsoportok a rekreációban</a:t>
            </a:r>
            <a:endParaRPr lang="en-US" sz="3600" b="1"/>
          </a:p>
        </p:txBody>
      </p:sp>
      <p:sp>
        <p:nvSpPr>
          <p:cNvPr id="168963" name="Subtitle 5"/>
          <p:cNvSpPr>
            <a:spLocks noGrp="1"/>
          </p:cNvSpPr>
          <p:nvPr>
            <p:ph type="subTitle" idx="4294967295"/>
          </p:nvPr>
        </p:nvSpPr>
        <p:spPr>
          <a:xfrm>
            <a:off x="493713" y="5257800"/>
            <a:ext cx="7196137" cy="987425"/>
          </a:xfrm>
        </p:spPr>
        <p:txBody>
          <a:bodyPr/>
          <a:lstStyle/>
          <a:p>
            <a:pPr marL="0" indent="0" algn="ctr" eaLnBrk="1" hangingPunct="1">
              <a:spcBef>
                <a:spcPts val="300"/>
              </a:spcBef>
              <a:buFont typeface="Wingdings 2" charset="2"/>
              <a:buNone/>
            </a:pPr>
            <a:endParaRPr lang="en-US" sz="1800" b="1">
              <a:solidFill>
                <a:srgbClr val="898989"/>
              </a:solidFill>
            </a:endParaRPr>
          </a:p>
          <a:p>
            <a:pPr marL="0" indent="0" algn="ctr" eaLnBrk="1" hangingPunct="1">
              <a:spcBef>
                <a:spcPts val="300"/>
              </a:spcBef>
              <a:buFont typeface="Wingdings 2" charset="2"/>
              <a:buNone/>
            </a:pPr>
            <a:r>
              <a:rPr lang="en-US" b="1">
                <a:solidFill>
                  <a:srgbClr val="898989"/>
                </a:solidFill>
              </a:rPr>
              <a:t>Lacza Gyöngyvér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Különleges “rekreációs” helyzetek</a:t>
            </a:r>
            <a:r>
              <a:rPr lang="hu-HU"/>
              <a:t>, célcsoportok</a:t>
            </a:r>
            <a:endParaRPr lang="en-US"/>
          </a:p>
        </p:txBody>
      </p:sp>
      <p:sp>
        <p:nvSpPr>
          <p:cNvPr id="1699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charset="2"/>
              <a:buNone/>
            </a:pPr>
            <a:endParaRPr lang="en-US"/>
          </a:p>
          <a:p>
            <a:pPr eaLnBrk="1" hangingPunct="1"/>
            <a:r>
              <a:rPr lang="en-US"/>
              <a:t>Munkanélküliek rekreációja</a:t>
            </a:r>
          </a:p>
          <a:p>
            <a:pPr eaLnBrk="1" hangingPunct="1"/>
            <a:r>
              <a:rPr lang="en-US"/>
              <a:t>Hajléktalanság </a:t>
            </a:r>
          </a:p>
          <a:p>
            <a:pPr eaLnBrk="1" hangingPunct="1"/>
            <a:r>
              <a:rPr lang="en-US"/>
              <a:t>Börtönrekreáció</a:t>
            </a:r>
            <a:endParaRPr lang="hu-HU"/>
          </a:p>
          <a:p>
            <a:pPr eaLnBrk="1" hangingPunct="1"/>
            <a:r>
              <a:rPr lang="hu-HU"/>
              <a:t>Függőségekről leszokó fiatalok</a:t>
            </a:r>
          </a:p>
          <a:p>
            <a:pPr eaLnBrk="1" hangingPunct="1"/>
            <a:r>
              <a:rPr lang="hu-HU"/>
              <a:t>Gyermekotthonok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 helyes szabadidőeltöltés alternatíva lehet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Készítsünk rekreációs tervet!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/>
              <a:t>3 fős csapatok! </a:t>
            </a:r>
          </a:p>
          <a:p>
            <a:pPr lvl="1" eaLnBrk="1" hangingPunct="1"/>
            <a:r>
              <a:rPr lang="en-US"/>
              <a:t>Válasszon minedenki egy társadalmi csoportot! </a:t>
            </a:r>
          </a:p>
          <a:p>
            <a:pPr lvl="1" eaLnBrk="1" hangingPunct="1"/>
            <a:r>
              <a:rPr lang="en-US"/>
              <a:t>Gondoljátok át a hátteret! Milyen igények, szükségletek lehetségesek ott? </a:t>
            </a:r>
          </a:p>
          <a:p>
            <a:pPr lvl="1" eaLnBrk="1" hangingPunct="1"/>
            <a:r>
              <a:rPr lang="en-US"/>
              <a:t>Milyen eszköz, létesítmény állhat rendelkezéser? </a:t>
            </a:r>
          </a:p>
          <a:p>
            <a:pPr lvl="1" eaLnBrk="1" hangingPunct="1"/>
            <a:r>
              <a:rPr lang="en-US"/>
              <a:t>Milyen sportágak, rekreációs tevékenységek lehetségesek, mi jelenthet alternatívát?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1200">
                <a:solidFill>
                  <a:schemeClr val="bg1"/>
                </a:solidFill>
                <a:latin typeface="News Gothic MT" charset="0"/>
              </a:rPr>
              <a:t>Lacza Gyöngyvér</a:t>
            </a:r>
          </a:p>
        </p:txBody>
      </p:sp>
      <p:sp>
        <p:nvSpPr>
          <p:cNvPr id="151555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0909F260-85A3-5B42-83F1-B143931166DD}" type="slidenum">
              <a:rPr lang="hu-HU" sz="1200">
                <a:solidFill>
                  <a:schemeClr val="bg1"/>
                </a:solidFill>
                <a:latin typeface="News Gothic MT" charset="0"/>
              </a:rPr>
              <a:pPr algn="ctr"/>
              <a:t>14</a:t>
            </a:fld>
            <a:endParaRPr lang="hu-HU" sz="1200">
              <a:solidFill>
                <a:schemeClr val="bg1"/>
              </a:solidFill>
              <a:latin typeface="News Gothic MT" charset="0"/>
            </a:endParaRPr>
          </a:p>
        </p:txBody>
      </p:sp>
      <p:sp>
        <p:nvSpPr>
          <p:cNvPr id="1515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/>
              <a:t>További megközelítések </a:t>
            </a:r>
          </a:p>
        </p:txBody>
      </p:sp>
      <p:sp>
        <p:nvSpPr>
          <p:cNvPr id="151557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u-HU" sz="1800" b="1"/>
              <a:t>Életút modellek: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2" eaLnBrk="1" hangingPunct="1">
              <a:lnSpc>
                <a:spcPct val="90000"/>
              </a:lnSpc>
            </a:pPr>
            <a:r>
              <a:rPr lang="hu-HU" sz="1600" b="1"/>
              <a:t>Családi élet modell</a:t>
            </a:r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400"/>
              <a:t>Azaz a családban betöltött szerepeink határozzák meg a döntéseinket. </a:t>
            </a:r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400"/>
              <a:t>Pl. anya szerep, nagymama szerep</a:t>
            </a:r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endParaRPr lang="hu-HU" sz="1400" b="1"/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endParaRPr lang="hu-HU" sz="1400" b="1"/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endParaRPr lang="hu-HU" sz="1400" b="1"/>
          </a:p>
          <a:p>
            <a:pPr lvl="2" eaLnBrk="1" hangingPunct="1">
              <a:lnSpc>
                <a:spcPct val="90000"/>
              </a:lnSpc>
            </a:pPr>
            <a:r>
              <a:rPr lang="hu-HU" sz="1600" b="1"/>
              <a:t>Életút modell</a:t>
            </a:r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400"/>
              <a:t>A fizikai és pszichés változások, pl. öregedés határozza meg  döntéseinket. </a:t>
            </a:r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400"/>
              <a:t>Pl. időskorban a gerinctorna, jóga népszerűbb</a:t>
            </a:r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endParaRPr lang="hu-HU" sz="18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 b="1"/>
              <a:t>Támasszuk alá, vagy cáfoljuk meg ezeket a megközelítéseket!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Lacza Gyöngyvér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DA7669B-EBE3-5549-AC6E-5D94F59514AF}" type="slidenum"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140</a:t>
            </a:fld>
            <a:endParaRPr lang="hu-HU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Kérdéseikre szívesen válaszolok...</a:t>
            </a:r>
            <a:endParaRPr lang="en-GB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48" y="2077193"/>
            <a:ext cx="3535658" cy="353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Lacza.gyongyver@tf.hu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Köszönöm a megtisztelő figyelmüket!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2007-2020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Sportstratégiák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98448"/>
          </a:xfrm>
        </p:spPr>
        <p:txBody>
          <a:bodyPr>
            <a:normAutofit/>
          </a:bodyPr>
          <a:lstStyle/>
          <a:p>
            <a:r>
              <a:rPr lang="en-US" sz="2222" b="1" dirty="0" smtClean="0"/>
              <a:t>SPORT XXI. NEMZETI SPORTSTRATÉGIA</a:t>
            </a:r>
            <a:br>
              <a:rPr lang="en-US" sz="2222" b="1" dirty="0" smtClean="0"/>
            </a:br>
            <a:r>
              <a:rPr lang="en-US" sz="2222" b="1" dirty="0" smtClean="0"/>
              <a:t>2007-2020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“ A Sportstratégia eszmeisége egy ideális, távoli jövőképet vázol fel, célrendszere pedig azt a hosszú távon elérni kívánt állapotot jeleníti meg, amelyet az elkövetkezendő években a sportpolitika eszközrendszerének felhasználásával szükséges megvalósítani.”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Forrás: http://mkogy.jogtar.hu/?page=show&amp;docid=a07h0065.OGY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98448"/>
          </a:xfrm>
        </p:spPr>
        <p:txBody>
          <a:bodyPr>
            <a:normAutofit/>
          </a:bodyPr>
          <a:lstStyle/>
          <a:p>
            <a:r>
              <a:rPr lang="en-US" sz="2222" b="1" dirty="0" smtClean="0"/>
              <a:t>I. SPORT ÉS ÉLETMINŐSÉG – PARADIGMAVÁLTÁS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Az Európai Sport Charta szerint: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“ sport minden olyan fizikai tevékenység, amely esetenként vagy szervezett formában a fizikai és szellemi erőnlét fejlesztését szolgálja, társadalmi kapcsolatok teremtése vagy különböző szintű versenyeken elérendő eredmények céljából. “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Charta a lehető legtágabban értelmezi a sport fogalmát.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Bevezetés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330953"/>
          </a:xfrm>
        </p:spPr>
        <p:txBody>
          <a:bodyPr>
            <a:normAutofit fontScale="62500" lnSpcReduction="20000"/>
          </a:bodyPr>
          <a:lstStyle/>
          <a:p>
            <a:r>
              <a:rPr lang="en-US" sz="3200" i="1" dirty="0" smtClean="0"/>
              <a:t>“Az európai értékrend szerint az állam legfontosabb célja az, hogy állampolgárai életminőségét, egészségi állapotát javítsa.</a:t>
            </a:r>
          </a:p>
          <a:p>
            <a:pPr>
              <a:buNone/>
            </a:pPr>
            <a:endParaRPr lang="en-US" sz="3200" i="1" dirty="0" smtClean="0"/>
          </a:p>
          <a:p>
            <a:r>
              <a:rPr lang="en-US" sz="3200" i="1" dirty="0" smtClean="0"/>
              <a:t> Minőségi munkára csak megfelelően edzett, tetterős társadalom, csoport, egyén képes. Mindezt leghatékonyabban az aktív sportolás megkülönböztetett, átfogó - nem csak pénzügyi - támogatása révén érhetjük el. 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E témakörben folytatott kutatások eredményei alapján kijelenthető, hogy a sport életünk elidegeníthetetlen része, amely támogatásra érdemes, támogatásra szorul, hiszen átfogó eszközként, a modern társadalom negatív hatásainak ellensúlyozására, kiküszöbölésére hatékony megoldásokat kínál. 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A mindenkori kormányzatnak, a gazdaság szereplőinek, irányítóinak, résztvevőinek nem szabad kihasználatlanul hagyni a sportban rejlő lehetőségeket. Ennek megfelelően a stratégia megalkotóinak legfontosabb célkitűzése az, hogy a sport legyen „mindenki szenvedélye”!”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7" y="1516628"/>
            <a:ext cx="7929570" cy="39714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III. JÖVŐKÉP ÉS CÉLRENDSZER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98448"/>
          </a:xfrm>
        </p:spPr>
        <p:txBody>
          <a:bodyPr>
            <a:normAutofit/>
          </a:bodyPr>
          <a:lstStyle/>
          <a:p>
            <a:r>
              <a:rPr lang="en-US" sz="2222" i="1" dirty="0" smtClean="0"/>
              <a:t>III.2. STRATÉGIAI CÉLOK A SPORT EGYES TERÜLETEIN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Stratégia elsődleges célja: </a:t>
            </a:r>
          </a:p>
          <a:p>
            <a:pPr lvl="1"/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az egészségmegőrzés, egészségfejlesztés szolgálata!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A versenysport területén az elért eredmények megőrzése mellett fokozott erőfeszítéseket kell tennünk </a:t>
            </a:r>
            <a:r>
              <a:rPr lang="en-US" u="sng" dirty="0" smtClean="0">
                <a:solidFill>
                  <a:schemeClr val="tx1"/>
                </a:solidFill>
              </a:rPr>
              <a:t>az iskolai és diáksport minőségének javítása</a:t>
            </a:r>
            <a:r>
              <a:rPr lang="en-US" dirty="0" smtClean="0"/>
              <a:t>, a lehetőségek bővítése, és a jelenleginél jóval </a:t>
            </a:r>
            <a:r>
              <a:rPr lang="en-US" u="sng" dirty="0" smtClean="0">
                <a:solidFill>
                  <a:srgbClr val="FF6600"/>
                </a:solidFill>
              </a:rPr>
              <a:t>nagyobb számú népesség szabadidősportba </a:t>
            </a:r>
            <a:r>
              <a:rPr lang="en-US" dirty="0" smtClean="0"/>
              <a:t>történő bevonása érdekében. A fogyatékossággal élők sportját mindhárom területen integráltan, de kiemelt figyelemmel (pozitív diszkriminációval) kezeljük.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Iskolai testnevelés és diáksport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1. Iskolai testnevelés és diáksport területén cél a gyermekek jó testi, lelki és szellemi egészségének, fizikai erőnlétének elérése a mindennapos testedzés biztosításával; a testmozgás megszerettetése, az egészséges életmód fontosságának tudatosítása, a diákok tanórán kívüli mozgásának elősegítése. </a:t>
            </a:r>
          </a:p>
          <a:p>
            <a:r>
              <a:rPr lang="en-US" dirty="0" smtClean="0"/>
              <a:t>Szükséges továbbá a felsőfokú tanulmányokat folytatók testnevelésének-testedzésének biztosítása az egyetemi-főiskolai autonómia maximális figyelembevétele mellett. Ezek eredményeként hatékonyan előzhető meg az egészségkárosító magatartásformák kialakulása.</a:t>
            </a:r>
          </a:p>
          <a:p>
            <a:r>
              <a:rPr lang="en-US" dirty="0" smtClean="0"/>
              <a:t> Ehhez elengedhetetlen az infrastrukturális és egyéb szakmai feltételek megteremtése.</a:t>
            </a:r>
            <a:endParaRPr lang="en-US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 szabadidősport, rekreációs 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2. A szabadidősport, rekreációs sport célja a bővítés a </a:t>
            </a:r>
            <a:r>
              <a:rPr lang="en-US" u="sng" dirty="0" smtClean="0">
                <a:solidFill>
                  <a:srgbClr val="FF6600"/>
                </a:solidFill>
              </a:rPr>
              <a:t>kereslet növelése </a:t>
            </a:r>
            <a:r>
              <a:rPr lang="en-US" dirty="0" smtClean="0"/>
              <a:t>által, </a:t>
            </a:r>
            <a:r>
              <a:rPr lang="en-US" u="sng" dirty="0" smtClean="0">
                <a:solidFill>
                  <a:srgbClr val="FF6600"/>
                </a:solidFill>
              </a:rPr>
              <a:t>mely a kínálat élénkülését is indukálja</a:t>
            </a:r>
            <a:r>
              <a:rPr lang="en-US" dirty="0" smtClean="0"/>
              <a:t>. A kereslet növelése érdekében tehát </a:t>
            </a:r>
            <a:r>
              <a:rPr lang="en-US" u="sng" dirty="0" smtClean="0">
                <a:solidFill>
                  <a:srgbClr val="FF6600"/>
                </a:solidFill>
              </a:rPr>
              <a:t>cél a népesség aktív sport iránti beállítódásának kialakítása.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Ennek érdekében szükséges egyrészt egy, a sportolásra ösztönző pénzügyi kedvezményrendszer kialakítása, másrészt az egészséges, a mozgásgazdag életmód szemléletének és igényének elterjesztése.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Szintén szükséges a sportolási terek (multifunkcionális szabadidőközpontok, szabadidőparkok) fejlesztése, a lehetőségek javítása.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Célunk a fogyatékossági csoportok szerint a rendszeres, szabadidősportba bevont fogyatékossággal élő személyek számának növelése.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1200">
                <a:solidFill>
                  <a:schemeClr val="bg1"/>
                </a:solidFill>
                <a:latin typeface="News Gothic MT" charset="0"/>
              </a:rPr>
              <a:t>Lacza Gyöngyvér</a:t>
            </a:r>
          </a:p>
        </p:txBody>
      </p:sp>
      <p:sp>
        <p:nvSpPr>
          <p:cNvPr id="152579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C9439D0F-B5A7-4749-B492-20C3CB3CE36B}" type="slidenum">
              <a:rPr lang="hu-HU" sz="1200">
                <a:solidFill>
                  <a:schemeClr val="bg1"/>
                </a:solidFill>
                <a:latin typeface="News Gothic MT" charset="0"/>
              </a:rPr>
              <a:pPr algn="ctr"/>
              <a:t>15</a:t>
            </a:fld>
            <a:endParaRPr lang="hu-HU" sz="1200">
              <a:solidFill>
                <a:schemeClr val="bg1"/>
              </a:solidFill>
              <a:latin typeface="News Gothic MT" charset="0"/>
            </a:endParaRPr>
          </a:p>
        </p:txBody>
      </p:sp>
      <p:sp>
        <p:nvSpPr>
          <p:cNvPr id="15258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/>
              <a:t>M</a:t>
            </a:r>
            <a:r>
              <a:rPr lang="hu-HU" sz="3600" dirty="0" smtClean="0"/>
              <a:t>eghatározó elméletek III.</a:t>
            </a:r>
            <a:endParaRPr lang="hu-HU" sz="3600" dirty="0"/>
          </a:p>
        </p:txBody>
      </p:sp>
      <p:sp>
        <p:nvSpPr>
          <p:cNvPr id="152581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u-HU" sz="2000" b="1"/>
              <a:t>Core plus Balance szemlélet</a:t>
            </a:r>
          </a:p>
          <a:p>
            <a:pPr lvl="2" eaLnBrk="1" hangingPunct="1">
              <a:lnSpc>
                <a:spcPct val="90000"/>
              </a:lnSpc>
            </a:pPr>
            <a:r>
              <a:rPr lang="hu-HU"/>
              <a:t>Azaz vannak olyan olcsó, mindenki számára elérhető rekreációs tevékenységek, amelyeket egy bizonyos életciklusban mindenki űz. Ezek a ‘</a:t>
            </a:r>
            <a:r>
              <a:rPr lang="hu-HU" b="1"/>
              <a:t>core ‘ –alap </a:t>
            </a:r>
            <a:r>
              <a:rPr lang="hu-HU"/>
              <a:t>tevékenységek </a:t>
            </a:r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r>
              <a:rPr lang="hu-HU" sz="1800"/>
              <a:t>Pl. TV nézés, barátokkal találkozás</a:t>
            </a:r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endParaRPr lang="hu-HU" sz="1800"/>
          </a:p>
          <a:p>
            <a:pPr lvl="2" eaLnBrk="1" hangingPunct="1">
              <a:lnSpc>
                <a:spcPct val="90000"/>
              </a:lnSpc>
            </a:pPr>
            <a:r>
              <a:rPr lang="hu-HU" b="1"/>
              <a:t>Balance tevékenységek </a:t>
            </a:r>
            <a:r>
              <a:rPr lang="hu-HU"/>
              <a:t>pedig azok, amelyekkel ezeket kiegészítjük és ez nagymértékben függ a korábban említett szociális és gazdasági tényezőktől. </a:t>
            </a:r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 b="1"/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 versenysport, utánpótlás-nevelés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versenysport, utánpótlás-nevelés területén cél az élsportban már hagyományosan elért eredményességi szint, különösen az olimpiai eredményesség fenntartása, valamint a nemzetközileg is népszerű sportágakban (labdajátékok) az eredményesség javítása.</a:t>
            </a:r>
          </a:p>
          <a:p>
            <a:endParaRPr lang="en-US" dirty="0" smtClean="0"/>
          </a:p>
          <a:p>
            <a:r>
              <a:rPr lang="en-US" dirty="0" smtClean="0"/>
              <a:t> A fenntartható sikerek elérése és a versenysport utánpótlás-bázisának biztosítása érdekében szükséges az igazolt sportolók számának növelése és az utánpótlás-nevelés egységes rendszerének működtetése (tömegbázis megteremtése és tehetséggondozás).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IV.1. FEJLESZTÉSI IRÁNYOK A SPORT FŐ TERÜLETEIN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Kiemelt állami feladatok a szabadidősport területén a célok elérése érdekében:</a:t>
            </a:r>
          </a:p>
          <a:p>
            <a:endParaRPr lang="en-US" dirty="0" smtClean="0"/>
          </a:p>
          <a:p>
            <a:r>
              <a:rPr lang="en-US" dirty="0" smtClean="0"/>
              <a:t>- Katalizátorszerep a folyamatok beindításában, minőségbiztosítások rendszerének kidolgozása.</a:t>
            </a:r>
          </a:p>
          <a:p>
            <a:r>
              <a:rPr lang="en-US" dirty="0" smtClean="0"/>
              <a:t>- Minél több résztvevő bevonása a szabadidősportba, a szervezett, regisztrált szabadidő-sportolók létszámának dinamikus növelése.</a:t>
            </a:r>
          </a:p>
          <a:p>
            <a:r>
              <a:rPr lang="en-US" dirty="0" smtClean="0"/>
              <a:t>- Keresletnövelés támogatása indirekt gazdasági ösztönzőkkel.</a:t>
            </a:r>
          </a:p>
          <a:p>
            <a:r>
              <a:rPr lang="en-US" dirty="0" smtClean="0"/>
              <a:t>- Szemléletváltás ösztönzése direkt és indirekt kommunikációs eszközökkel.</a:t>
            </a:r>
          </a:p>
          <a:p>
            <a:r>
              <a:rPr lang="en-US" dirty="0" smtClean="0"/>
              <a:t>- Növekvő arányú, koncentráltabb finanszírozás.</a:t>
            </a:r>
          </a:p>
          <a:p>
            <a:r>
              <a:rPr lang="en-US" dirty="0" smtClean="0"/>
              <a:t>- Az infrastrukturális feltételek megteremtése tudatos létesítményfejlesztéssel.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- Munkahelyi sportolás lehetőségét biztosító ösztönző rendszer kialakítása.</a:t>
            </a:r>
          </a:p>
          <a:p>
            <a:r>
              <a:rPr lang="en-US" dirty="0" smtClean="0"/>
              <a:t>- Esélyteremtő, területi felzárkózást szolgáló, a sporttevékenységet általában megismertető, a szükségletet kialakító és kielégítő akciók támogatása.</a:t>
            </a:r>
          </a:p>
          <a:p>
            <a:r>
              <a:rPr lang="en-US" dirty="0" smtClean="0"/>
              <a:t>- Kétpólusú, a regisztrált szabadidő-sportolók számára egyszerűbb, évenkénti, térítésmentes, valamint minden állampolgár számára térítés ellenében igénybe vehető komplex fittségi felmérés, az utóbbihoz szükséges műszerek beszerzésének pályázati úton történő biztosítása.</a:t>
            </a:r>
          </a:p>
          <a:p>
            <a:r>
              <a:rPr lang="en-US" dirty="0" smtClean="0"/>
              <a:t>Fenti célok megvalósításának konkrét módozatait a végrehajtáshoz szükséges indikátor rendszert is tartalmazó kétévenként kidolgozásra kerülő cselekvési programok tartalmazzák.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2012.</a:t>
            </a:r>
          </a:p>
          <a:p>
            <a:endParaRPr lang="en-US" dirty="0" smtClean="0"/>
          </a:p>
          <a:p>
            <a:r>
              <a:rPr lang="en-US" dirty="0" smtClean="0"/>
              <a:t>A MAgyAr OliMpiAi BizOttság spOrtfejlesztési irányAi és területei</a:t>
            </a:r>
            <a:endParaRPr lang="en-US" dirty="0"/>
          </a:p>
        </p:txBody>
      </p:sp>
      <p:sp>
        <p:nvSpPr>
          <p:cNvPr id="20582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>
                <a:srgbClr val="6FB7D7"/>
              </a:buClr>
              <a:buSzPct val="110000"/>
              <a:buFont typeface="Wingdings 2" charset="2"/>
              <a:buNone/>
            </a:pP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MOB Sportstratégia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korábbi sportstratégiáról…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“Sajnos a stratégiában megfogalmazott célok megvalósításá- ra szinte alig került sor. Ennek legfőbb oka valószínűsíthető- en a forráshiány volt. A Sportstratégia egyik legjelentősebb gondolata a sportoló nemzet és sportnemzet fogalom- pár összekapcsolása volt. “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Változások a sportrendszer felépítésében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 korábbi öt helyett egyetlen köztestület, a Magyar Olimpiai Bizottság vette át az irányító szerepet, állami feladatokat ellátó civil szervezetként.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595" dirty="0" smtClean="0"/>
              <a:t>Megszűnt: </a:t>
            </a:r>
          </a:p>
          <a:p>
            <a:pPr lvl="1"/>
            <a:r>
              <a:rPr lang="en-US" dirty="0" smtClean="0"/>
              <a:t>A Magyar Paralimpiai Bizottság</a:t>
            </a:r>
          </a:p>
          <a:p>
            <a:pPr lvl="1"/>
            <a:r>
              <a:rPr lang="en-US" dirty="0" smtClean="0"/>
              <a:t>A Nemzeti Sportszövetség</a:t>
            </a:r>
          </a:p>
          <a:p>
            <a:pPr lvl="1"/>
            <a:r>
              <a:rPr lang="en-US" dirty="0" smtClean="0"/>
              <a:t>a Nemzeti Szabadidősport Szövetség</a:t>
            </a:r>
          </a:p>
          <a:p>
            <a:pPr lvl="1"/>
            <a:r>
              <a:rPr lang="en-US" dirty="0" smtClean="0"/>
              <a:t>és a Fogya- tékosok Nemzeti Sportszövetsége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 A megszűnő köztestületek feladatait úgy vette át a MOB, hogy ezen területek </a:t>
            </a:r>
            <a:r>
              <a:rPr lang="en-US" u="sng" dirty="0" smtClean="0">
                <a:solidFill>
                  <a:srgbClr val="FF0000"/>
                </a:solidFill>
              </a:rPr>
              <a:t>a MOB szakmai tagozataiként </a:t>
            </a:r>
            <a:r>
              <a:rPr lang="en-US" dirty="0" smtClean="0">
                <a:solidFill>
                  <a:schemeClr val="tx1"/>
                </a:solidFill>
              </a:rPr>
              <a:t>működnek tovább, vezetőik pedig az olimpiai bizottság alelnökei lettek!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Változások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 MOB kompetenciája lett a továbbiakban az is, hogy a szakmai tagozatok működé- sére és feladataira tekintettel döntsön az állami támogatás elosztásáról!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működés alapja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MOB jelenlegi működését a sportról szóló többször módosított 2004. évi I. törvény szabályozza, továbbá működéséhez alapot biztosít a 2007-ben elfogadott Nemzeti Sportstratégia és a MOB alapszabálya.</a:t>
            </a:r>
            <a:endParaRPr lang="en-US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MOB feladatai a szabadidősport területén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„a szabadidősportot népszerűsítő tevékenységet végez, aminek keretében a szabadidősporttal foglalkozó integrált sportszövetségi és diák-, főiskolai-egyetemi sportprogramok megvalósításán, valamint elsődlegesen szabadidősport-tevékenység szervezésére létrehozott sportszervezetek támogatásán keresztül szélesíti a sport tömegbázisát, a testmozgás, egészséges életmód népszerűsítésére vonatkozó programok támogatásával hozzájárul a sport kedvező hatásainak, értékeinek elterjesztéséhez”.</a:t>
            </a:r>
            <a:endParaRPr lang="en-US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Stratégiai célok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513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lakosság mind szélesebb körében kialakuljon a testmozgásban gazdag életmód, a testedzés szerves szükségletté váljon, a sportolás közösségi és társadalmi programként általánosan elfogadott legyen.</a:t>
            </a:r>
          </a:p>
          <a:p>
            <a:endParaRPr lang="en-US" dirty="0" smtClean="0"/>
          </a:p>
          <a:p>
            <a:r>
              <a:rPr lang="en-US" dirty="0" smtClean="0"/>
              <a:t> Ezért növelni szükséges az egész népesség körében azok számát, akik élettani szempontból kellő gyakorisággal, időtartamban és intenzitással sportolnak. </a:t>
            </a:r>
          </a:p>
          <a:p>
            <a:r>
              <a:rPr lang="en-US" dirty="0" smtClean="0"/>
              <a:t>Fontos azon emberek számának is a növelése, akiknek a testedzése a kellő élettani hatást ugyan nem éri el, de mégis testmozgásban gazdagabb az életmódjuk. </a:t>
            </a:r>
          </a:p>
          <a:p>
            <a:endParaRPr lang="en-US" dirty="0" smtClean="0"/>
          </a:p>
          <a:p>
            <a:r>
              <a:rPr lang="en-US" dirty="0" smtClean="0"/>
              <a:t>Ezen kívül elengedhetetlen az önkormányzatok fokozatos bevonása a helyi szabadidősport alakításába.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A sportra fordított források jelentős növelése esetén, középtávú cél lehet, hogy a mindenki sportja és az élsport fele-fele arányban részesüljön az önkormányzati támogatásokból. Hosszú távú cél, hogy ez az arány 70-30% legyen a mindenki sportja javára.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1200">
                <a:solidFill>
                  <a:schemeClr val="bg1"/>
                </a:solidFill>
                <a:latin typeface="News Gothic MT" charset="0"/>
              </a:rPr>
              <a:t>Lacza Gyöngyvér</a:t>
            </a:r>
          </a:p>
        </p:txBody>
      </p:sp>
      <p:sp>
        <p:nvSpPr>
          <p:cNvPr id="153603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DC658A41-283E-5F4C-92E7-DD7E60F960FC}" type="slidenum">
              <a:rPr lang="hu-HU" sz="1200">
                <a:solidFill>
                  <a:schemeClr val="bg1"/>
                </a:solidFill>
                <a:latin typeface="News Gothic MT" charset="0"/>
              </a:rPr>
              <a:pPr algn="ctr"/>
              <a:t>16</a:t>
            </a:fld>
            <a:endParaRPr lang="hu-HU" sz="1200">
              <a:solidFill>
                <a:schemeClr val="bg1"/>
              </a:solidFill>
              <a:latin typeface="News Gothic MT" charset="0"/>
            </a:endParaRPr>
          </a:p>
        </p:txBody>
      </p:sp>
      <p:sp>
        <p:nvSpPr>
          <p:cNvPr id="15360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28785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/>
              <a:t>Etnikai hovatartozás, kultúra a rekreációs döntéseinkben </a:t>
            </a:r>
          </a:p>
        </p:txBody>
      </p:sp>
      <p:sp>
        <p:nvSpPr>
          <p:cNvPr id="153605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</a:pPr>
            <a:r>
              <a:rPr lang="hu-HU" dirty="0"/>
              <a:t>A modern világban, a modernizáció, a globalizáció hatására eltűnnek a korábbi ‘hovatartozások’, azaz a korábban meghatározó közösségek</a:t>
            </a:r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endParaRPr lang="hu-HU" dirty="0"/>
          </a:p>
          <a:p>
            <a:pPr lvl="3" eaLnBrk="1" hangingPunct="1">
              <a:lnSpc>
                <a:spcPct val="90000"/>
              </a:lnSpc>
            </a:pPr>
            <a:r>
              <a:rPr lang="hu-HU" b="1" dirty="0"/>
              <a:t>A világ egy kulturális olvasztótégely - ‘Cultural melting pot’</a:t>
            </a:r>
            <a:r>
              <a:rPr lang="hu-HU" dirty="0"/>
              <a:t>-azaz a kultúrák keveredése a jellemző</a:t>
            </a:r>
          </a:p>
          <a:p>
            <a:pPr lvl="3" eaLnBrk="1" hangingPunct="1">
              <a:lnSpc>
                <a:spcPct val="90000"/>
              </a:lnSpc>
            </a:pPr>
            <a:endParaRPr lang="hu-HU" dirty="0"/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endParaRPr lang="hu-HU" dirty="0"/>
          </a:p>
          <a:p>
            <a:pPr lvl="3" eaLnBrk="1" hangingPunct="1">
              <a:lnSpc>
                <a:spcPct val="90000"/>
              </a:lnSpc>
            </a:pPr>
            <a:r>
              <a:rPr lang="hu-HU" dirty="0"/>
              <a:t>Ez hol figyelhető meg Mo.-n? </a:t>
            </a:r>
          </a:p>
          <a:p>
            <a:pPr lvl="3" eaLnBrk="1" hangingPunct="1">
              <a:lnSpc>
                <a:spcPct val="90000"/>
              </a:lnSpc>
            </a:pPr>
            <a:r>
              <a:rPr lang="hu-HU" dirty="0"/>
              <a:t>Jó vagy rossz? Előnyei versus hátrányai? </a:t>
            </a:r>
          </a:p>
          <a:p>
            <a:pPr lvl="3" eaLnBrk="1" hangingPunct="1">
              <a:lnSpc>
                <a:spcPct val="90000"/>
              </a:lnSpc>
            </a:pPr>
            <a:endParaRPr lang="hu-HU" sz="1800" dirty="0"/>
          </a:p>
          <a:p>
            <a:pPr lvl="3" eaLnBrk="1" hangingPunct="1">
              <a:lnSpc>
                <a:spcPct val="90000"/>
              </a:lnSpc>
            </a:pPr>
            <a:endParaRPr lang="hu-HU" sz="1800" dirty="0"/>
          </a:p>
          <a:p>
            <a:pPr lvl="3" eaLnBrk="1" hangingPunct="1">
              <a:lnSpc>
                <a:spcPct val="90000"/>
              </a:lnSpc>
            </a:pPr>
            <a:endParaRPr lang="hu-HU" sz="1800" dirty="0"/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 b="1" dirty="0"/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 dirty="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 dirty="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 dirty="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Középtávú célok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 területtel foglalkozó szakemberképzés – sportvezető, edző, sportorvos, média stb. – mennyiségi/minőségi növelése. </a:t>
            </a:r>
          </a:p>
          <a:p>
            <a:r>
              <a:rPr lang="en-US" dirty="0" smtClean="0"/>
              <a:t>Az integrált sportmodell kialakítása.</a:t>
            </a:r>
          </a:p>
          <a:p>
            <a:r>
              <a:rPr lang="en-US" dirty="0" smtClean="0"/>
              <a:t>A szabadidősport kommunikációjának megreformálása.</a:t>
            </a:r>
          </a:p>
          <a:p>
            <a:r>
              <a:rPr lang="en-US" dirty="0" smtClean="0"/>
              <a:t>A szabadidőben történő sportolás feltételrendszerének szélesítése, népszerűsítése. </a:t>
            </a:r>
          </a:p>
          <a:p>
            <a:r>
              <a:rPr lang="en-US" dirty="0" smtClean="0"/>
              <a:t>Részvétel a nemzetközi szabadidősport életben „Sport for All”. •2015-ben a TAFISA Világkongresszus rendezése Magyarországon.</a:t>
            </a:r>
          </a:p>
          <a:p>
            <a:r>
              <a:rPr lang="en-US" dirty="0" smtClean="0"/>
              <a:t>A szabadidősportra fordítható források bővítése. </a:t>
            </a:r>
          </a:p>
          <a:p>
            <a:r>
              <a:rPr lang="en-US" dirty="0" smtClean="0"/>
              <a:t>A szabadidősport bármely korosztály és valamennyi társadalmi réteg számára legyen elérhető az országosan megfelelő számú és minőségű sportlétesítményekben.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Rövid távú célok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szabadidősport-szakterület ismertségének és elismertségének növelése. </a:t>
            </a:r>
          </a:p>
          <a:p>
            <a:r>
              <a:rPr lang="en-US" dirty="0" smtClean="0"/>
              <a:t>A szabadidősport-rendezvények színvonalának fejlesztése.</a:t>
            </a:r>
          </a:p>
          <a:p>
            <a:r>
              <a:rPr lang="en-US" dirty="0" smtClean="0"/>
              <a:t>A saját érdekérvényesítő tevékenység javítása.</a:t>
            </a:r>
          </a:p>
          <a:p>
            <a:r>
              <a:rPr lang="en-US" dirty="0" smtClean="0"/>
              <a:t>Az esélyegyenlőség megfelelő biztosítása a szabadidősport-eseményeken, versenyeken.</a:t>
            </a:r>
          </a:p>
          <a:p>
            <a:r>
              <a:rPr lang="en-US" dirty="0" smtClean="0"/>
              <a:t>Magas szintű tárcaközi együttműködés megvalósítása az</a:t>
            </a:r>
          </a:p>
          <a:p>
            <a:r>
              <a:rPr lang="en-US" dirty="0" smtClean="0"/>
              <a:t>A rendelkezésre álló források hatékonyságának növelése.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Finanszírozási problémák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az elmúlt 10 év szabadidősportos állami ráfordításai (millió ft-ban):</a:t>
            </a:r>
          </a:p>
          <a:p>
            <a:endParaRPr lang="en-US" dirty="0" smtClean="0"/>
          </a:p>
          <a:p>
            <a:r>
              <a:rPr lang="en-US" dirty="0" smtClean="0"/>
              <a:t>2003. 3226,6</a:t>
            </a:r>
          </a:p>
          <a:p>
            <a:r>
              <a:rPr lang="en-US" dirty="0" smtClean="0"/>
              <a:t>2004. 397,9 </a:t>
            </a:r>
          </a:p>
          <a:p>
            <a:r>
              <a:rPr lang="en-US" dirty="0" smtClean="0"/>
              <a:t>2005. 1838,9</a:t>
            </a:r>
          </a:p>
          <a:p>
            <a:r>
              <a:rPr lang="en-US" dirty="0" smtClean="0"/>
              <a:t>2006. 701,4</a:t>
            </a:r>
          </a:p>
          <a:p>
            <a:r>
              <a:rPr lang="en-US" dirty="0" smtClean="0"/>
              <a:t>2007. 580,9</a:t>
            </a:r>
          </a:p>
          <a:p>
            <a:r>
              <a:rPr lang="en-US" dirty="0" smtClean="0"/>
              <a:t>2008. 605</a:t>
            </a:r>
          </a:p>
          <a:p>
            <a:r>
              <a:rPr lang="en-US" dirty="0" smtClean="0"/>
              <a:t>2009. 686</a:t>
            </a:r>
          </a:p>
          <a:p>
            <a:r>
              <a:rPr lang="en-US" dirty="0" smtClean="0"/>
              <a:t>2010. 639,5</a:t>
            </a:r>
          </a:p>
          <a:p>
            <a:r>
              <a:rPr lang="en-US" dirty="0" smtClean="0"/>
              <a:t>2011. 662,45</a:t>
            </a:r>
          </a:p>
          <a:p>
            <a:r>
              <a:rPr lang="en-US" dirty="0" smtClean="0"/>
              <a:t>2012. 413,3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tények…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“A terület elsődleges finanszírozója maga az egyén, a család. “</a:t>
            </a:r>
          </a:p>
          <a:p>
            <a:endParaRPr lang="en-US" dirty="0" smtClean="0"/>
          </a:p>
          <a:p>
            <a:r>
              <a:rPr lang="en-US" dirty="0" smtClean="0"/>
              <a:t>A 2012. évben a MOB fejezeti kezelésű előirányzata 3,4%-át teszi ki a szabadidősportra fordítható 350 millió Ft. Ha </a:t>
            </a:r>
            <a:r>
              <a:rPr lang="en-US" u="sng" dirty="0" smtClean="0">
                <a:solidFill>
                  <a:srgbClr val="FF0000"/>
                </a:solidFill>
              </a:rPr>
              <a:t>az egész állami sportköltségvetéshez </a:t>
            </a:r>
            <a:r>
              <a:rPr lang="en-US" dirty="0" smtClean="0"/>
              <a:t>(21 151 800 000 Ft) </a:t>
            </a:r>
            <a:r>
              <a:rPr lang="en-US" u="sng" dirty="0" smtClean="0">
                <a:solidFill>
                  <a:srgbClr val="FF0000"/>
                </a:solidFill>
              </a:rPr>
              <a:t>viszonyítjuk a teljes szabadidősportos forrást</a:t>
            </a:r>
            <a:r>
              <a:rPr lang="en-US" dirty="0" smtClean="0"/>
              <a:t>, akkor ez az arány a sport- kormányzatnál maradt forrással (63 300 000 Ft) bővítve is </a:t>
            </a:r>
            <a:r>
              <a:rPr lang="en-US" u="sng" dirty="0" smtClean="0">
                <a:solidFill>
                  <a:srgbClr val="FF0000"/>
                </a:solidFill>
              </a:rPr>
              <a:t>csak 1,9%.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Csoportos irodalom feldolgozás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559308"/>
            <a:ext cx="6958475" cy="353973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12" y="1593510"/>
            <a:ext cx="3008399" cy="4505537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Friss hírek…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“</a:t>
            </a:r>
            <a:r>
              <a:rPr lang="en-US" sz="2400" i="1" dirty="0" smtClean="0">
                <a:hlinkClick r:id="rId2"/>
              </a:rPr>
              <a:t>A hétfőn benyújtott javaslat</a:t>
            </a:r>
            <a:r>
              <a:rPr lang="en-US" sz="2400" i="1" dirty="0" smtClean="0"/>
              <a:t> szerint a Magyar Olimpiai Bizottság (MOB) ereje és befolyása, pénzosztó szerepe megszűnik, eközben a sportot irányító államtitkárság jelentősen erősödik.</a:t>
            </a:r>
          </a:p>
          <a:p>
            <a:pPr>
              <a:buNone/>
            </a:pPr>
            <a:endParaRPr lang="en-US" sz="2400" i="1" dirty="0" smtClean="0"/>
          </a:p>
          <a:p>
            <a:r>
              <a:rPr lang="en-US" sz="2400" i="1" dirty="0" smtClean="0"/>
              <a:t>Azokat a feladatokat, amelyekkel a 2012-ben elfogadott sporttörvény a MOB-ot felruházta, ezúttal visszavette, és visszaadta a Balog Zoltán vezette Emminek.”</a:t>
            </a:r>
          </a:p>
          <a:p>
            <a:endParaRPr lang="en-US" sz="2400" i="1" dirty="0" smtClean="0"/>
          </a:p>
          <a:p>
            <a:pPr lvl="6">
              <a:buNone/>
            </a:pPr>
            <a:r>
              <a:rPr lang="en-US" sz="2400" i="1" dirty="0" smtClean="0"/>
              <a:t>					(2016.október)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eaLnBrk="1" hangingPunct="1">
              <a:spcBef>
                <a:spcPts val="300"/>
              </a:spcBef>
              <a:buFont typeface="Wingdings 2" charset="2"/>
              <a:buNone/>
            </a:pPr>
            <a:endParaRPr lang="en-US" sz="1800" b="1" dirty="0">
              <a:solidFill>
                <a:srgbClr val="898989"/>
              </a:solidFill>
            </a:endParaRPr>
          </a:p>
        </p:txBody>
      </p:sp>
      <p:sp>
        <p:nvSpPr>
          <p:cNvPr id="2068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buClr>
                <a:srgbClr val="6FB7D7"/>
              </a:buClr>
              <a:buSzPct val="110000"/>
              <a:buFont typeface="Wingdings 2" charset="2"/>
              <a:buNone/>
            </a:pPr>
            <a:r>
              <a:rPr lang="hu-HU" sz="3600" b="1"/>
              <a:t>   Települési sportstratégiák, sportkoncepciók </a:t>
            </a:r>
            <a:endParaRPr lang="en-US" sz="3600" b="1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"/>
          <p:cNvSpPr>
            <a:spLocks noChangeArrowheads="1"/>
          </p:cNvSpPr>
          <p:nvPr/>
        </p:nvSpPr>
        <p:spPr bwMode="auto">
          <a:xfrm>
            <a:off x="949325" y="1117600"/>
            <a:ext cx="7450138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Kistérségi sport- és szabadidő stratégia</a:t>
            </a:r>
          </a:p>
          <a:p>
            <a:r>
              <a:rPr lang="en-US" b="1"/>
              <a:t> ”A kistérségi sportstratégia célja az életminőség javítása, az egészséges életmód kialakítása, a lakosság fizikai aktivitását döntő módon befolyásoló szabadidősport bővítése, szervezett keretek között történő lebonyolítása, a résztvevők körének kiszélesítése, számának növelése összhangban a nemzeti sportstratégiával, a nemzeti népegészségügyi program és a nemzeti turizmusfejlesztési stratégiával.</a:t>
            </a:r>
          </a:p>
          <a:p>
            <a:r>
              <a:rPr lang="en-US" b="1"/>
              <a:t> Arra kell törekednünk, hogy néhány éven belül elérjük a rendszeresen fizikai aktivitásban részt vevők létszámának növelését, a fizikailag aktív közösségek rendszeres jelenlétét a kistérségekben, melynek pozitív eredménye lesz a nemzet közegészségügyére nézve, az egészség megőrzésére egyaránt.” </a:t>
            </a:r>
            <a:endParaRPr lang="en-US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226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Mik </a:t>
            </a:r>
            <a:r>
              <a:rPr lang="hu-HU" sz="3200" dirty="0"/>
              <a:t>lehetnek a szabadidősportban a korlátozó tényezők?</a:t>
            </a:r>
            <a:r>
              <a:rPr lang="hu-HU" dirty="0"/>
              <a:t> </a:t>
            </a:r>
          </a:p>
        </p:txBody>
      </p:sp>
      <p:sp>
        <p:nvSpPr>
          <p:cNvPr id="209923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u-HU"/>
              <a:t>Lakóhely szerint</a:t>
            </a:r>
          </a:p>
          <a:p>
            <a:pPr eaLnBrk="1" hangingPunct="1"/>
            <a:endParaRPr lang="hu-HU"/>
          </a:p>
          <a:p>
            <a:pPr lvl="1" eaLnBrk="1" hangingPunct="1"/>
            <a:r>
              <a:rPr lang="hu-HU"/>
              <a:t>Kistelepülés:speciális kérdések, amelyek a városban nem állnak fenn</a:t>
            </a:r>
          </a:p>
          <a:p>
            <a:pPr lvl="1" eaLnBrk="1" hangingPunct="1"/>
            <a:endParaRPr lang="hu-HU"/>
          </a:p>
          <a:p>
            <a:pPr lvl="1" eaLnBrk="1" hangingPunct="1"/>
            <a:r>
              <a:rPr lang="hu-HU"/>
              <a:t>Nagyváros: speciális kérdések, amelyek a kistelepülésen nem állnak fenn</a:t>
            </a:r>
          </a:p>
          <a:p>
            <a:pPr lvl="1" eaLnBrk="1" hangingPunct="1"/>
            <a:endParaRPr lang="hu-HU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Települési sportstratégiák feldolgozása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44" y="1984467"/>
            <a:ext cx="4653584" cy="4076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1200">
                <a:solidFill>
                  <a:schemeClr val="bg1"/>
                </a:solidFill>
                <a:latin typeface="News Gothic MT" charset="0"/>
              </a:rPr>
              <a:t>Lacza Gyöngyvér</a:t>
            </a:r>
          </a:p>
        </p:txBody>
      </p:sp>
      <p:sp>
        <p:nvSpPr>
          <p:cNvPr id="154627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BD6D8B00-B332-C142-909E-991B379E7EE5}" type="slidenum">
              <a:rPr lang="hu-HU" sz="1200">
                <a:solidFill>
                  <a:schemeClr val="bg1"/>
                </a:solidFill>
                <a:latin typeface="News Gothic MT" charset="0"/>
              </a:rPr>
              <a:pPr algn="ctr"/>
              <a:t>17</a:t>
            </a:fld>
            <a:endParaRPr lang="hu-HU" sz="1200">
              <a:solidFill>
                <a:schemeClr val="bg1"/>
              </a:solidFill>
              <a:latin typeface="News Gothic MT" charset="0"/>
            </a:endParaRPr>
          </a:p>
        </p:txBody>
      </p:sp>
      <p:sp>
        <p:nvSpPr>
          <p:cNvPr id="15462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u-HU" sz="2400" dirty="0"/>
              <a:t>Etnikai hovatartozás, kultúra a rekreációs döntéseinkben </a:t>
            </a:r>
          </a:p>
        </p:txBody>
      </p:sp>
      <p:sp>
        <p:nvSpPr>
          <p:cNvPr id="15462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</a:pPr>
            <a:r>
              <a:rPr lang="hu-HU" sz="2400" b="1"/>
              <a:t>Anglo-conformity, </a:t>
            </a:r>
            <a:r>
              <a:rPr lang="hu-HU" sz="2400"/>
              <a:t>azaz az angolszász kultúra befolyásol minket a legerősebben.</a:t>
            </a:r>
          </a:p>
          <a:p>
            <a:pPr lvl="3" eaLnBrk="1" hangingPunct="1">
              <a:lnSpc>
                <a:spcPct val="90000"/>
              </a:lnSpc>
            </a:pPr>
            <a:endParaRPr lang="hu-HU" sz="2400"/>
          </a:p>
          <a:p>
            <a:pPr lvl="3" eaLnBrk="1" hangingPunct="1">
              <a:lnSpc>
                <a:spcPct val="90000"/>
              </a:lnSpc>
            </a:pPr>
            <a:r>
              <a:rPr lang="hu-HU" sz="2400"/>
              <a:t>Pl. sportolási szokásainkban is</a:t>
            </a:r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endParaRPr lang="hu-HU" sz="2400"/>
          </a:p>
          <a:p>
            <a:pPr lvl="3" eaLnBrk="1" hangingPunct="1">
              <a:lnSpc>
                <a:spcPct val="90000"/>
              </a:lnSpc>
              <a:buFont typeface="Wingdings 2" charset="2"/>
              <a:buNone/>
            </a:pPr>
            <a:endParaRPr lang="hu-HU" sz="2400"/>
          </a:p>
          <a:p>
            <a:pPr lvl="3" eaLnBrk="1" hangingPunct="1">
              <a:lnSpc>
                <a:spcPct val="90000"/>
              </a:lnSpc>
            </a:pPr>
            <a:r>
              <a:rPr lang="hu-HU" sz="2400"/>
              <a:t>Ez hol figyelhető meg Mo.-n? </a:t>
            </a:r>
          </a:p>
          <a:p>
            <a:pPr lvl="3" eaLnBrk="1" hangingPunct="1">
              <a:lnSpc>
                <a:spcPct val="90000"/>
              </a:lnSpc>
            </a:pPr>
            <a:r>
              <a:rPr lang="hu-HU" sz="2400"/>
              <a:t>Jó vagy rossz? Előnyei versus hátrányai? </a:t>
            </a:r>
          </a:p>
          <a:p>
            <a:pPr lvl="3" eaLnBrk="1" hangingPunct="1">
              <a:lnSpc>
                <a:spcPct val="90000"/>
              </a:lnSpc>
            </a:pPr>
            <a:endParaRPr lang="hu-HU" sz="1800"/>
          </a:p>
          <a:p>
            <a:pPr lvl="3" eaLnBrk="1" hangingPunct="1">
              <a:lnSpc>
                <a:spcPct val="90000"/>
              </a:lnSpc>
            </a:pPr>
            <a:endParaRPr lang="hu-HU" sz="1800"/>
          </a:p>
          <a:p>
            <a:pPr lvl="3" eaLnBrk="1" hangingPunct="1">
              <a:lnSpc>
                <a:spcPct val="90000"/>
              </a:lnSpc>
            </a:pPr>
            <a:endParaRPr lang="hu-HU" sz="1800"/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 b="1"/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Sportkoncepció</a:t>
            </a:r>
          </a:p>
        </p:txBody>
      </p:sp>
      <p:sp>
        <p:nvSpPr>
          <p:cNvPr id="2109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dirty="0"/>
              <a:t>Nézzünk néhény példát: </a:t>
            </a:r>
          </a:p>
          <a:p>
            <a:pPr eaLnBrk="1" hangingPunct="1">
              <a:buFont typeface="Wingdings 2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Felépítés</a:t>
            </a:r>
          </a:p>
          <a:p>
            <a:pPr eaLnBrk="1" hangingPunct="1"/>
            <a:r>
              <a:rPr lang="en-US" dirty="0"/>
              <a:t>Tartalom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Újszerű </a:t>
            </a:r>
            <a:r>
              <a:rPr lang="en-US" dirty="0" smtClean="0"/>
              <a:t>ötletek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Pozitívumok</a:t>
            </a:r>
          </a:p>
          <a:p>
            <a:pPr eaLnBrk="1" hangingPunct="1"/>
            <a:r>
              <a:rPr lang="en-US" dirty="0" smtClean="0"/>
              <a:t>Hiányosságok</a:t>
            </a:r>
            <a:endParaRPr lang="en-US" dirty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Lacza Gyöngyvér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DA7669B-EBE3-5549-AC6E-5D94F59514AF}" type="slidenum"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171</a:t>
            </a:fld>
            <a:endParaRPr lang="hu-HU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Kérdéseikre szívesen válaszolok...</a:t>
            </a:r>
            <a:endParaRPr lang="en-GB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48" y="2077193"/>
            <a:ext cx="3535658" cy="353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Lacza.gyongyver@tf.hu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Köszönöm a megtisztelő figyelmüket!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1200">
                <a:solidFill>
                  <a:schemeClr val="bg1"/>
                </a:solidFill>
                <a:latin typeface="News Gothic MT" charset="0"/>
              </a:rPr>
              <a:t>Lacza Gyöngyvér</a:t>
            </a:r>
          </a:p>
        </p:txBody>
      </p:sp>
      <p:sp>
        <p:nvSpPr>
          <p:cNvPr id="155651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ADF60866-5983-784A-9E4D-9BE7356D9FBD}" type="slidenum">
              <a:rPr lang="hu-HU" sz="1200">
                <a:solidFill>
                  <a:schemeClr val="bg1"/>
                </a:solidFill>
                <a:latin typeface="News Gothic MT" charset="0"/>
              </a:rPr>
              <a:pPr algn="ctr"/>
              <a:t>18</a:t>
            </a:fld>
            <a:endParaRPr lang="hu-HU" sz="1200">
              <a:solidFill>
                <a:schemeClr val="bg1"/>
              </a:solidFill>
              <a:latin typeface="News Gothic MT" charset="0"/>
            </a:endParaRPr>
          </a:p>
        </p:txBody>
      </p:sp>
      <p:sp>
        <p:nvSpPr>
          <p:cNvPr id="15565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/>
              <a:t>Ki mit választ? </a:t>
            </a:r>
          </a:p>
        </p:txBody>
      </p:sp>
      <p:sp>
        <p:nvSpPr>
          <p:cNvPr id="23557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USA: 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Megfigyelhető, hogy a kisebbségek ritkábban vesznek részt outdoor tevékenységekben mint a ‘fehérek’ 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Okok? </a:t>
            </a:r>
          </a:p>
          <a:p>
            <a:pPr lvl="5">
              <a:lnSpc>
                <a:spcPct val="90000"/>
              </a:lnSpc>
              <a:defRPr/>
            </a:pPr>
            <a:r>
              <a:rPr lang="hu-HU" sz="2600" dirty="0" smtClean="0"/>
              <a:t>Pl. anygai okok</a:t>
            </a:r>
          </a:p>
          <a:p>
            <a:pPr lvl="5">
              <a:lnSpc>
                <a:spcPct val="90000"/>
              </a:lnSpc>
              <a:defRPr/>
            </a:pPr>
            <a:r>
              <a:rPr lang="hu-HU" sz="2600" dirty="0" smtClean="0"/>
              <a:t>Kulturális különbségek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Ez megfigyelhető Mo.-n? 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hu-HU" sz="1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hu-HU" sz="1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hu-HU" sz="1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hu-HU" sz="16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hu-HU" sz="16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hu-HU" sz="18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hu-HU" sz="18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hu-HU" sz="18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1200">
                <a:solidFill>
                  <a:schemeClr val="bg1"/>
                </a:solidFill>
                <a:latin typeface="News Gothic MT" charset="0"/>
              </a:rPr>
              <a:t>Lacza Gyöngyvér</a:t>
            </a:r>
          </a:p>
        </p:txBody>
      </p:sp>
      <p:sp>
        <p:nvSpPr>
          <p:cNvPr id="156675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67DC511E-609E-FF43-BB96-6F20730219FF}" type="slidenum">
              <a:rPr lang="hu-HU" sz="1200">
                <a:solidFill>
                  <a:schemeClr val="bg1"/>
                </a:solidFill>
                <a:latin typeface="News Gothic MT" charset="0"/>
              </a:rPr>
              <a:pPr algn="ctr"/>
              <a:t>19</a:t>
            </a:fld>
            <a:endParaRPr lang="hu-HU" sz="1200">
              <a:solidFill>
                <a:schemeClr val="bg1"/>
              </a:solidFill>
              <a:latin typeface="News Gothic MT" charset="0"/>
            </a:endParaRPr>
          </a:p>
        </p:txBody>
      </p:sp>
      <p:sp>
        <p:nvSpPr>
          <p:cNvPr id="15667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/>
              <a:t>Diszkrimináció </a:t>
            </a:r>
          </a:p>
        </p:txBody>
      </p:sp>
      <p:sp>
        <p:nvSpPr>
          <p:cNvPr id="156677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</a:pPr>
            <a:r>
              <a:rPr lang="hu-HU" sz="1800" b="1"/>
              <a:t>Létezik –e diszkrimináció a sportban, rekreációban?</a:t>
            </a:r>
          </a:p>
          <a:p>
            <a:pPr lvl="4" eaLnBrk="1" hangingPunct="1">
              <a:lnSpc>
                <a:spcPct val="90000"/>
              </a:lnSpc>
            </a:pPr>
            <a:endParaRPr lang="hu-HU" sz="1800" b="1"/>
          </a:p>
          <a:p>
            <a:pPr lvl="4" eaLnBrk="1" hangingPunct="1">
              <a:lnSpc>
                <a:spcPct val="90000"/>
              </a:lnSpc>
            </a:pPr>
            <a:r>
              <a:rPr lang="hu-HU" sz="1800" b="1"/>
              <a:t>Nemek</a:t>
            </a:r>
          </a:p>
          <a:p>
            <a:pPr lvl="4" eaLnBrk="1" hangingPunct="1">
              <a:lnSpc>
                <a:spcPct val="90000"/>
              </a:lnSpc>
            </a:pPr>
            <a:r>
              <a:rPr lang="hu-HU" sz="1800" b="1"/>
              <a:t>Kor</a:t>
            </a:r>
          </a:p>
          <a:p>
            <a:pPr lvl="4" eaLnBrk="1" hangingPunct="1">
              <a:lnSpc>
                <a:spcPct val="90000"/>
              </a:lnSpc>
            </a:pPr>
            <a:r>
              <a:rPr lang="hu-HU" sz="1800" b="1"/>
              <a:t>Etnikai hovatartozás</a:t>
            </a:r>
          </a:p>
          <a:p>
            <a:pPr lvl="4" eaLnBrk="1" hangingPunct="1">
              <a:lnSpc>
                <a:spcPct val="90000"/>
              </a:lnSpc>
            </a:pPr>
            <a:r>
              <a:rPr lang="hu-HU" sz="1800" b="1"/>
              <a:t>státusz</a:t>
            </a:r>
          </a:p>
          <a:p>
            <a:pPr lvl="3" eaLnBrk="1" hangingPunct="1">
              <a:lnSpc>
                <a:spcPct val="90000"/>
              </a:lnSpc>
            </a:pPr>
            <a:endParaRPr lang="hu-HU" sz="1800" b="1"/>
          </a:p>
          <a:p>
            <a:pPr lvl="3" eaLnBrk="1" hangingPunct="1">
              <a:lnSpc>
                <a:spcPct val="90000"/>
              </a:lnSpc>
            </a:pPr>
            <a:endParaRPr lang="hu-HU" sz="1800" b="1"/>
          </a:p>
          <a:p>
            <a:pPr lvl="3" eaLnBrk="1" hangingPunct="1">
              <a:lnSpc>
                <a:spcPct val="90000"/>
              </a:lnSpc>
            </a:pPr>
            <a:endParaRPr lang="hu-HU" sz="1800" b="1"/>
          </a:p>
          <a:p>
            <a:pPr lvl="3" eaLnBrk="1" hangingPunct="1">
              <a:lnSpc>
                <a:spcPct val="90000"/>
              </a:lnSpc>
            </a:pPr>
            <a:endParaRPr lang="hu-HU" sz="1800" b="1"/>
          </a:p>
          <a:p>
            <a:pPr lvl="3" eaLnBrk="1" hangingPunct="1">
              <a:lnSpc>
                <a:spcPct val="90000"/>
              </a:lnSpc>
            </a:pPr>
            <a:r>
              <a:rPr lang="hu-HU" sz="1800" b="1"/>
              <a:t>Keressünk példákat rá! </a:t>
            </a:r>
          </a:p>
          <a:p>
            <a:pPr lvl="3" eaLnBrk="1" hangingPunct="1">
              <a:lnSpc>
                <a:spcPct val="90000"/>
              </a:lnSpc>
            </a:pPr>
            <a:endParaRPr lang="hu-HU" sz="1800"/>
          </a:p>
          <a:p>
            <a:pPr lvl="3" eaLnBrk="1" hangingPunct="1">
              <a:lnSpc>
                <a:spcPct val="90000"/>
              </a:lnSpc>
            </a:pPr>
            <a:endParaRPr lang="hu-HU" sz="1800"/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 b="1"/>
          </a:p>
          <a:p>
            <a:pPr lvl="2" eaLnBrk="1" hangingPunct="1">
              <a:lnSpc>
                <a:spcPct val="90000"/>
              </a:lnSpc>
              <a:buFont typeface="Wingdings 2" charset="2"/>
              <a:buNone/>
            </a:pPr>
            <a:endParaRPr lang="hu-HU" sz="16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hu-HU"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508000"/>
            <a:ext cx="8534400" cy="479552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rekreációs színterek csoportosítása</a:t>
            </a:r>
            <a:br>
              <a:rPr lang="en-US" sz="2400" dirty="0" smtClean="0"/>
            </a:br>
            <a:r>
              <a:rPr lang="en-US" sz="2400" dirty="0" smtClean="0"/>
              <a:t>(Bánhidi, 2016 alapján)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1752" y="1527048"/>
          <a:ext cx="8540496" cy="500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863"/>
                <a:gridCol w="2888801"/>
                <a:gridCol w="2846832"/>
              </a:tblGrid>
              <a:tr h="7265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Kültéri</a:t>
                      </a:r>
                      <a:r>
                        <a:rPr lang="en-US" sz="1400" baseline="0" dirty="0" smtClean="0"/>
                        <a:t> környezet</a:t>
                      </a:r>
                    </a:p>
                    <a:p>
                      <a:r>
                        <a:rPr lang="en-US" sz="1400" baseline="0" dirty="0" smtClean="0"/>
                        <a:t>(outdoor)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Beltéri környezet</a:t>
                      </a:r>
                      <a:r>
                        <a:rPr lang="en-US" sz="1400" baseline="0" dirty="0" smtClean="0"/>
                        <a:t> (indoor)</a:t>
                      </a:r>
                      <a:endParaRPr lang="en-US" sz="1400" dirty="0"/>
                    </a:p>
                  </a:txBody>
                  <a:tcPr/>
                </a:tc>
              </a:tr>
              <a:tr h="75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Beépítés nélkül (természeti</a:t>
                      </a:r>
                      <a:r>
                        <a:rPr lang="en-US" sz="1400" b="1" baseline="0" dirty="0" smtClean="0"/>
                        <a:t> környezet)</a:t>
                      </a:r>
                      <a:endParaRPr lang="en-US" sz="1400" b="1" dirty="0" smtClean="0"/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Épített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Fedett létesítmények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</a:tr>
              <a:tr h="597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Domborzat szerint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Túraútvonalak, kerékpár</a:t>
                      </a:r>
                      <a:r>
                        <a:rPr lang="en-US" sz="1400" baseline="0" dirty="0" smtClean="0"/>
                        <a:t> és mászó utak stb.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Sportolásra épült csarnokok, termek: tornatermek, mászótermek stb.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597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Közeg szerint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Tematikus parkok, erdei tornapályák, magas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kötélpályák, street workout parkok stb.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Tematikus rekreációs termek:</a:t>
                      </a:r>
                      <a:r>
                        <a:rPr lang="en-US" sz="1400" baseline="0" dirty="0" smtClean="0"/>
                        <a:t> pl. Bingo terem</a:t>
                      </a:r>
                      <a:endParaRPr lang="en-US" sz="1400" dirty="0"/>
                    </a:p>
                  </a:txBody>
                  <a:tcPr/>
                </a:tc>
              </a:tr>
              <a:tr h="597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Klimatikus környezet szerint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Sportpályák:</a:t>
                      </a:r>
                      <a:r>
                        <a:rPr lang="en-US" sz="1400" baseline="0" dirty="0" smtClean="0"/>
                        <a:t> labdarúgó pályák, golfpályák stb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Idegenforgalomhoz köthető létesítmények,</a:t>
                      </a:r>
                      <a:r>
                        <a:rPr lang="en-US" sz="1400" baseline="0" dirty="0" smtClean="0"/>
                        <a:t> szállodai sport és rekreáció</a:t>
                      </a:r>
                      <a:endParaRPr lang="en-US" sz="1400" dirty="0"/>
                    </a:p>
                  </a:txBody>
                  <a:tcPr/>
                </a:tc>
              </a:tr>
              <a:tr h="597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Vegeteációs környezet</a:t>
                      </a:r>
                      <a:r>
                        <a:rPr lang="en-US" sz="1400" baseline="0" dirty="0" smtClean="0"/>
                        <a:t> szerint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Játszóterek, kültéri fitnesz</a:t>
                      </a:r>
                      <a:r>
                        <a:rPr lang="en-US" sz="1400" baseline="0" dirty="0" smtClean="0"/>
                        <a:t> termek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Természeti adottságokra épült létesítmények:</a:t>
                      </a:r>
                      <a:r>
                        <a:rPr lang="en-US" sz="1400" baseline="0" dirty="0" smtClean="0"/>
                        <a:t> termálfürdők, kilátók stb.</a:t>
                      </a:r>
                      <a:endParaRPr lang="en-US" sz="1400" dirty="0"/>
                    </a:p>
                  </a:txBody>
                  <a:tcPr/>
                </a:tc>
              </a:tr>
              <a:tr h="597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Urbanisztikus környezet</a:t>
                      </a:r>
                      <a:r>
                        <a:rPr lang="en-US" sz="1400" baseline="0" dirty="0" smtClean="0"/>
                        <a:t> szerint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Pihenő területek,</a:t>
                      </a:r>
                      <a:r>
                        <a:rPr lang="en-US" sz="1400" baseline="0" dirty="0" smtClean="0"/>
                        <a:t> parkok, sétányok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Kulturális intézmények: könyvtár,</a:t>
                      </a:r>
                      <a:r>
                        <a:rPr lang="en-US" sz="1400" baseline="0" dirty="0" smtClean="0"/>
                        <a:t> színház stb.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buClr>
                <a:srgbClr val="6FB7D7"/>
              </a:buClr>
              <a:buSzPct val="110000"/>
              <a:buFont typeface="Wingdings 2" charset="2"/>
              <a:buNone/>
            </a:pPr>
            <a:r>
              <a:rPr lang="en-US"/>
              <a:t>Motiváció a rekreációban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Motiváció a rekreációban </a:t>
            </a:r>
          </a:p>
        </p:txBody>
      </p:sp>
      <p:sp>
        <p:nvSpPr>
          <p:cNvPr id="108547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hu-HU"/>
              <a:t>Motiváció: a tevékenység szabályozásának eszköze</a:t>
            </a:r>
          </a:p>
          <a:p>
            <a:pPr>
              <a:buFont typeface="Wingdings 2" charset="2"/>
              <a:buNone/>
            </a:pPr>
            <a:endParaRPr lang="hu-HU"/>
          </a:p>
          <a:p>
            <a:r>
              <a:rPr lang="hu-HU"/>
              <a:t>Szervezetté, hatásossá, szelektívvé teszi a viselkedésünket</a:t>
            </a:r>
          </a:p>
          <a:p>
            <a:r>
              <a:rPr lang="hu-HU"/>
              <a:t>Szükséglet kielégítése céljából</a:t>
            </a:r>
          </a:p>
          <a:p>
            <a:pPr>
              <a:buFont typeface="Wingdings 2" charset="2"/>
              <a:buNone/>
            </a:pPr>
            <a:endParaRPr lang="hu-HU"/>
          </a:p>
          <a:p>
            <a:pPr>
              <a:buFont typeface="Wingdings 2" charset="2"/>
              <a:buNone/>
            </a:pPr>
            <a:endParaRPr lang="hu-HU"/>
          </a:p>
          <a:p>
            <a:endParaRPr lang="hu-HU"/>
          </a:p>
          <a:p>
            <a:pPr>
              <a:buFont typeface="Wingdings 2" charset="2"/>
              <a:buNone/>
            </a:pPr>
            <a:endParaRPr lang="hu-HU"/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Felosztása</a:t>
            </a:r>
          </a:p>
        </p:txBody>
      </p:sp>
      <p:sp>
        <p:nvSpPr>
          <p:cNvPr id="109571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/>
              <a:t>Organikus eredetű:  (fiziológiai, biológiai)</a:t>
            </a:r>
          </a:p>
          <a:p>
            <a:pPr>
              <a:buFont typeface="Wingdings 2" charset="2"/>
              <a:buNone/>
            </a:pPr>
            <a:r>
              <a:rPr lang="hu-HU"/>
              <a:t>	Biológiai motivációk: fajfenntartás, éhség, félelem stb. (ösztönök)</a:t>
            </a:r>
          </a:p>
          <a:p>
            <a:endParaRPr lang="hu-HU"/>
          </a:p>
          <a:p>
            <a:r>
              <a:rPr lang="hu-HU"/>
              <a:t>Pszichológiai, társadalmi jellegű  (tanult, szocializációval kapcsolatos)</a:t>
            </a:r>
          </a:p>
          <a:p>
            <a:pPr>
              <a:buFont typeface="Wingdings 2" charset="2"/>
              <a:buNone/>
            </a:pPr>
            <a:r>
              <a:rPr lang="hu-HU"/>
              <a:t>	érdekek, érdeklődés, vágy, beállítódás</a:t>
            </a:r>
          </a:p>
          <a:p>
            <a:endParaRPr lang="hu-HU"/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Motivációs bázis</a:t>
            </a:r>
          </a:p>
        </p:txBody>
      </p:sp>
      <p:sp>
        <p:nvSpPr>
          <p:cNvPr id="11059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Szükségletek: valaminek a hiányállapotát fejezik ki, eredendően az ösztönökre </a:t>
            </a:r>
            <a:r>
              <a:rPr lang="hu-HU" dirty="0" smtClean="0"/>
              <a:t>építve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/>
              <a:t>Érdek: társadalmi élet kategóriája. Kognitív, belátáson </a:t>
            </a:r>
            <a:r>
              <a:rPr lang="hu-HU" dirty="0" smtClean="0"/>
              <a:t>alapul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/>
              <a:t>Motivációs bázis létrehozásában szerepe van: ösztönök-szükségletek, érdekek, érdeklődés, vágy, beállítódás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 idx="4294967295"/>
          </p:nvPr>
        </p:nvSpPr>
        <p:spPr>
          <a:xfrm>
            <a:off x="765175" y="79375"/>
            <a:ext cx="7612063" cy="1151548"/>
          </a:xfrm>
        </p:spPr>
        <p:txBody>
          <a:bodyPr/>
          <a:lstStyle/>
          <a:p>
            <a:r>
              <a:rPr lang="hu-HU" dirty="0"/>
              <a:t>Motivációs struktúra</a:t>
            </a:r>
          </a:p>
        </p:txBody>
      </p:sp>
      <p:grpSp>
        <p:nvGrpSpPr>
          <p:cNvPr id="2" name="Group 7"/>
          <p:cNvGrpSpPr>
            <a:grpSpLocks noGrp="1" noChangeAspect="1"/>
          </p:cNvGrpSpPr>
          <p:nvPr>
            <p:ph idx="4294967295"/>
          </p:nvPr>
        </p:nvGrpSpPr>
        <p:grpSpPr bwMode="auto">
          <a:xfrm>
            <a:off x="765175" y="1651793"/>
            <a:ext cx="7612063" cy="4183063"/>
            <a:chOff x="1152" y="1297"/>
            <a:chExt cx="2880" cy="720"/>
          </a:xfrm>
        </p:grpSpPr>
        <p:sp>
          <p:nvSpPr>
            <p:cNvPr id="11162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152" y="1297"/>
              <a:ext cx="28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1621" name="_s334862"/>
            <p:cNvCxnSpPr>
              <a:cxnSpLocks noChangeShapeType="1"/>
              <a:stCxn id="111627" idx="0"/>
              <a:endCxn id="111624" idx="2"/>
            </p:cNvCxnSpPr>
            <p:nvPr/>
          </p:nvCxnSpPr>
          <p:spPr bwMode="auto">
            <a:xfrm rot="5400000" flipH="1">
              <a:off x="3024" y="1153"/>
              <a:ext cx="144" cy="1008"/>
            </a:xfrm>
            <a:prstGeom prst="bentConnector3">
              <a:avLst>
                <a:gd name="adj1" fmla="val 20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11622" name="_s334861"/>
            <p:cNvCxnSpPr>
              <a:cxnSpLocks noChangeShapeType="1"/>
              <a:stCxn id="111626" idx="0"/>
              <a:endCxn id="111624" idx="2"/>
            </p:cNvCxnSpPr>
            <p:nvPr/>
          </p:nvCxnSpPr>
          <p:spPr bwMode="auto">
            <a:xfrm rot="-5400000">
              <a:off x="2521" y="1656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1623" name="_s334860"/>
            <p:cNvCxnSpPr>
              <a:cxnSpLocks noChangeShapeType="1"/>
              <a:stCxn id="111625" idx="0"/>
              <a:endCxn id="111624" idx="2"/>
            </p:cNvCxnSpPr>
            <p:nvPr/>
          </p:nvCxnSpPr>
          <p:spPr bwMode="auto">
            <a:xfrm rot="-5400000">
              <a:off x="2017" y="1153"/>
              <a:ext cx="144" cy="1007"/>
            </a:xfrm>
            <a:prstGeom prst="bentConnector3">
              <a:avLst>
                <a:gd name="adj1" fmla="val 20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1624" name="_s334856"/>
            <p:cNvSpPr>
              <a:spLocks noChangeArrowheads="1"/>
            </p:cNvSpPr>
            <p:nvPr/>
          </p:nvSpPr>
          <p:spPr bwMode="auto">
            <a:xfrm>
              <a:off x="2160" y="12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defTabSz="914400"/>
              <a:r>
                <a:rPr lang="hu-HU" sz="1900"/>
                <a:t>Motivációs struktúra</a:t>
              </a:r>
            </a:p>
          </p:txBody>
        </p:sp>
        <p:sp>
          <p:nvSpPr>
            <p:cNvPr id="111625" name="_s334857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defTabSz="914400"/>
              <a:r>
                <a:rPr lang="hu-HU" sz="1900"/>
                <a:t>Aggodalom, félelem</a:t>
              </a:r>
            </a:p>
          </p:txBody>
        </p:sp>
        <p:sp>
          <p:nvSpPr>
            <p:cNvPr id="111626" name="_s334858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defTabSz="914400"/>
              <a:r>
                <a:rPr lang="hu-HU" sz="1900"/>
                <a:t>Kedv, élmény</a:t>
              </a:r>
            </a:p>
            <a:p>
              <a:pPr algn="ctr" defTabSz="914400"/>
              <a:r>
                <a:rPr lang="hu-HU" sz="1900"/>
                <a:t>hangulat</a:t>
              </a:r>
            </a:p>
          </p:txBody>
        </p:sp>
        <p:sp>
          <p:nvSpPr>
            <p:cNvPr id="111627" name="_s334859"/>
            <p:cNvSpPr>
              <a:spLocks noChangeArrowheads="1"/>
            </p:cNvSpPr>
            <p:nvPr/>
          </p:nvSpPr>
          <p:spPr bwMode="auto">
            <a:xfrm>
              <a:off x="3168" y="17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defTabSz="914400"/>
              <a:r>
                <a:rPr lang="hu-HU" sz="1900"/>
                <a:t>Értelem, beállítódás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>
          <a:xfrm>
            <a:off x="0" y="79374"/>
            <a:ext cx="9144000" cy="1674813"/>
          </a:xfrm>
        </p:spPr>
        <p:txBody>
          <a:bodyPr>
            <a:normAutofit/>
          </a:bodyPr>
          <a:lstStyle/>
          <a:p>
            <a:r>
              <a:rPr lang="hu-HU" sz="4400" dirty="0"/>
              <a:t>Maslow-piramis, Szükséglet struktúra</a:t>
            </a:r>
          </a:p>
        </p:txBody>
      </p:sp>
      <p:grpSp>
        <p:nvGrpSpPr>
          <p:cNvPr id="2" name="Group 36"/>
          <p:cNvGrpSpPr>
            <a:grpSpLocks noGrp="1" noChangeAspect="1"/>
          </p:cNvGrpSpPr>
          <p:nvPr>
            <p:ph idx="4294967295"/>
          </p:nvPr>
        </p:nvGrpSpPr>
        <p:grpSpPr bwMode="auto">
          <a:xfrm>
            <a:off x="1182688" y="1754188"/>
            <a:ext cx="6369050" cy="4498975"/>
            <a:chOff x="482" y="50"/>
            <a:chExt cx="4795" cy="3889"/>
          </a:xfrm>
        </p:grpSpPr>
        <p:sp>
          <p:nvSpPr>
            <p:cNvPr id="11264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482" y="50"/>
              <a:ext cx="4795" cy="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5" name="_s340005"/>
            <p:cNvSpPr>
              <a:spLocks noChangeArrowheads="1"/>
            </p:cNvSpPr>
            <p:nvPr/>
          </p:nvSpPr>
          <p:spPr bwMode="auto">
            <a:xfrm flipV="1">
              <a:off x="2264" y="395"/>
              <a:ext cx="1231" cy="10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94 w 21600"/>
                <a:gd name="T13" fmla="*/ 7207 h 21600"/>
                <a:gd name="T14" fmla="*/ 14406 w 21600"/>
                <a:gd name="T15" fmla="*/ 143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 algn="ctr" defTabSz="914400"/>
              <a:r>
                <a:rPr lang="hu-HU" sz="1200" b="1"/>
                <a:t>Önmegvalósítás</a:t>
              </a:r>
            </a:p>
          </p:txBody>
        </p:sp>
        <p:sp>
          <p:nvSpPr>
            <p:cNvPr id="112646" name="_s340006"/>
            <p:cNvSpPr>
              <a:spLocks noChangeArrowheads="1"/>
            </p:cNvSpPr>
            <p:nvPr/>
          </p:nvSpPr>
          <p:spPr bwMode="auto">
            <a:xfrm flipV="1">
              <a:off x="1648" y="1462"/>
              <a:ext cx="2463" cy="10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498 h 21600"/>
                <a:gd name="T14" fmla="*/ 17101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 algn="ctr" defTabSz="914400"/>
              <a:endParaRPr lang="hu-HU" sz="1400" b="1"/>
            </a:p>
            <a:p>
              <a:pPr algn="ctr" defTabSz="914400"/>
              <a:endParaRPr lang="hu-HU" sz="1400" b="1"/>
            </a:p>
            <a:p>
              <a:pPr algn="ctr" defTabSz="914400"/>
              <a:endParaRPr lang="hu-HU" sz="1400" b="1"/>
            </a:p>
            <a:p>
              <a:pPr algn="ctr" defTabSz="914400"/>
              <a:endParaRPr lang="hu-HU" sz="1400" b="1"/>
            </a:p>
            <a:p>
              <a:pPr algn="ctr" defTabSz="914400"/>
              <a:r>
                <a:rPr lang="hu-HU" sz="1400" b="1"/>
                <a:t>Elismerésre törekvés</a:t>
              </a:r>
            </a:p>
            <a:p>
              <a:pPr algn="ctr" defTabSz="914400"/>
              <a:endParaRPr lang="hu-HU" sz="1400" b="1"/>
            </a:p>
            <a:p>
              <a:pPr algn="ctr" defTabSz="914400"/>
              <a:endParaRPr lang="hu-HU" sz="1400" b="1"/>
            </a:p>
            <a:p>
              <a:pPr algn="ctr" defTabSz="914400"/>
              <a:r>
                <a:rPr lang="hu-HU" sz="1400" b="1"/>
                <a:t>Valahová tartozás, szeretet</a:t>
              </a:r>
            </a:p>
            <a:p>
              <a:pPr algn="ctr" defTabSz="914400"/>
              <a:endParaRPr lang="hu-HU" sz="1400" b="1"/>
            </a:p>
            <a:p>
              <a:pPr algn="ctr" defTabSz="914400"/>
              <a:endParaRPr lang="hu-HU" sz="1400" b="1"/>
            </a:p>
            <a:p>
              <a:pPr algn="ctr" defTabSz="914400"/>
              <a:endParaRPr lang="hu-HU" sz="1400" b="1"/>
            </a:p>
          </p:txBody>
        </p:sp>
        <p:sp>
          <p:nvSpPr>
            <p:cNvPr id="112647" name="_s340007"/>
            <p:cNvSpPr>
              <a:spLocks noChangeArrowheads="1"/>
            </p:cNvSpPr>
            <p:nvPr/>
          </p:nvSpPr>
          <p:spPr bwMode="auto">
            <a:xfrm flipV="1">
              <a:off x="1032" y="2528"/>
              <a:ext cx="3695" cy="10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01 w 21600"/>
                <a:gd name="T13" fmla="*/ 3603 h 21600"/>
                <a:gd name="T14" fmla="*/ 17999 w 21600"/>
                <a:gd name="T15" fmla="*/ 179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 algn="ctr" defTabSz="914400"/>
              <a:r>
                <a:rPr lang="hu-HU" sz="1400" b="1"/>
                <a:t>Biztonság</a:t>
              </a:r>
            </a:p>
            <a:p>
              <a:pPr algn="ctr" defTabSz="914400"/>
              <a:endParaRPr lang="hu-HU" sz="1400" b="1"/>
            </a:p>
            <a:p>
              <a:pPr algn="ctr" defTabSz="914400"/>
              <a:endParaRPr lang="hu-HU" sz="1400" b="1"/>
            </a:p>
            <a:p>
              <a:pPr algn="ctr" defTabSz="914400"/>
              <a:r>
                <a:rPr lang="hu-HU" sz="1400" b="1"/>
                <a:t>Fiziológiás szükségletek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/>
              <a:t>Miller, Morrison kiegészítése</a:t>
            </a:r>
          </a:p>
        </p:txBody>
      </p:sp>
      <p:sp>
        <p:nvSpPr>
          <p:cNvPr id="113667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/>
              <a:t>Intellektuális szükségletek</a:t>
            </a:r>
          </a:p>
          <a:p>
            <a:pPr>
              <a:buFont typeface="Wingdings 2" charset="2"/>
              <a:buNone/>
            </a:pPr>
            <a:endParaRPr lang="hu-HU"/>
          </a:p>
          <a:p>
            <a:pPr lvl="1"/>
            <a:r>
              <a:rPr lang="hu-HU"/>
              <a:t>Tudni és megérteni (ismeretszerzés) </a:t>
            </a:r>
          </a:p>
          <a:p>
            <a:pPr lvl="1"/>
            <a:r>
              <a:rPr lang="hu-HU"/>
              <a:t>Esztétikai (a szépség értékelése)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Fizikai, pszichológiai, intellektuális szükségletek</a:t>
            </a:r>
          </a:p>
        </p:txBody>
      </p:sp>
      <p:sp>
        <p:nvSpPr>
          <p:cNvPr id="114691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Összefüggés? </a:t>
            </a:r>
          </a:p>
          <a:p>
            <a:r>
              <a:rPr lang="hu-HU" dirty="0"/>
              <a:t>Lépcsőzetes elrendezés? </a:t>
            </a:r>
          </a:p>
          <a:p>
            <a:r>
              <a:rPr lang="hu-HU" dirty="0"/>
              <a:t>Pl. Felülírhatja –e a fiziológiás szükségletet az intellektuális szükséglet? </a:t>
            </a:r>
          </a:p>
          <a:p>
            <a:pPr>
              <a:buFont typeface="Wingdings 2" charset="2"/>
              <a:buNone/>
            </a:pPr>
            <a:endParaRPr lang="hu-HU" dirty="0"/>
          </a:p>
          <a:p>
            <a:r>
              <a:rPr lang="hu-HU" dirty="0"/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Motiváció a szabadidősportra</a:t>
            </a:r>
            <a:endParaRPr lang="en-US" dirty="0"/>
          </a:p>
        </p:txBody>
      </p:sp>
      <p:sp>
        <p:nvSpPr>
          <p:cNvPr id="1157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1. Egészségvédelem</a:t>
            </a:r>
          </a:p>
          <a:p>
            <a:r>
              <a:rPr lang="en-US" sz="2800" dirty="0"/>
              <a:t>2. Közösség, másokkal való együttlét 	lehetősége</a:t>
            </a:r>
          </a:p>
          <a:p>
            <a:r>
              <a:rPr lang="en-US" sz="2800" dirty="0"/>
              <a:t>3. Esztétikus külső</a:t>
            </a:r>
          </a:p>
          <a:p>
            <a:endParaRPr lang="en-US" dirty="0"/>
          </a:p>
          <a:p>
            <a:pPr>
              <a:buFont typeface="Wingdings" charset="2"/>
              <a:buNone/>
            </a:pPr>
            <a:r>
              <a:rPr lang="en-US" sz="1600" i="1" dirty="0"/>
              <a:t>			(</a:t>
            </a:r>
            <a:r>
              <a:rPr lang="en-US" sz="1600" b="1" i="1" dirty="0"/>
              <a:t>Földesiné-Gál-Dóczy, Társadalmi riport a sportról 2008)</a:t>
            </a:r>
            <a:endParaRPr lang="en-US" sz="1600" dirty="0"/>
          </a:p>
        </p:txBody>
      </p:sp>
      <p:sp>
        <p:nvSpPr>
          <p:cNvPr id="115716" name="Footer Placeholder 3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1200">
                <a:solidFill>
                  <a:schemeClr val="bg1"/>
                </a:solidFill>
                <a:latin typeface="News Gothic MT" charset="0"/>
              </a:rPr>
              <a:t>Lacza Gyöngyvér</a:t>
            </a:r>
          </a:p>
        </p:txBody>
      </p:sp>
      <p:sp>
        <p:nvSpPr>
          <p:cNvPr id="115717" name="Slide Number Placeholder 4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CD5091E1-47FC-514D-AAC5-E750AAB976F1}" type="slidenum">
              <a:rPr lang="hu-HU" sz="1200">
                <a:solidFill>
                  <a:schemeClr val="bg1"/>
                </a:solidFill>
                <a:latin typeface="News Gothic MT" charset="0"/>
              </a:rPr>
              <a:pPr algn="ctr"/>
              <a:t>28</a:t>
            </a:fld>
            <a:endParaRPr lang="hu-HU" sz="1200">
              <a:solidFill>
                <a:schemeClr val="bg1"/>
              </a:solidFill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Mitől motivált a sportoló?</a:t>
            </a:r>
          </a:p>
        </p:txBody>
      </p:sp>
      <p:sp>
        <p:nvSpPr>
          <p:cNvPr id="11673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charset="2"/>
              <a:buNone/>
            </a:pPr>
            <a:r>
              <a:rPr lang="hu-HU" dirty="0"/>
              <a:t>Navorzka, 800 sportolót vizsgál</a:t>
            </a:r>
          </a:p>
          <a:p>
            <a:pPr>
              <a:lnSpc>
                <a:spcPct val="90000"/>
              </a:lnSpc>
            </a:pPr>
            <a:endParaRPr lang="hu-HU" dirty="0" smtClean="0"/>
          </a:p>
          <a:p>
            <a:pPr lvl="1">
              <a:lnSpc>
                <a:spcPct val="90000"/>
              </a:lnSpc>
            </a:pPr>
            <a:r>
              <a:rPr lang="hu-HU" dirty="0" smtClean="0"/>
              <a:t>Intenzív, </a:t>
            </a:r>
            <a:r>
              <a:rPr lang="hu-HU" dirty="0"/>
              <a:t>kedvező érzelmi hatások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Siker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A kudarc </a:t>
            </a:r>
            <a:r>
              <a:rPr lang="hu-HU" dirty="0"/>
              <a:t>demotiváló</a:t>
            </a:r>
          </a:p>
          <a:p>
            <a:pPr lvl="1">
              <a:lnSpc>
                <a:spcPct val="90000"/>
              </a:lnSpc>
              <a:buFont typeface="Wingdings 2" charset="2"/>
              <a:buNone/>
            </a:pPr>
            <a:endParaRPr lang="hu-HU" dirty="0"/>
          </a:p>
          <a:p>
            <a:pPr lvl="1">
              <a:lnSpc>
                <a:spcPct val="90000"/>
              </a:lnSpc>
              <a:buFont typeface="Wingdings 2" charset="2"/>
              <a:buNone/>
            </a:pPr>
            <a:r>
              <a:rPr lang="hu-HU" dirty="0"/>
              <a:t>Feladat: megfelelő -optimális célok meghatározása</a:t>
            </a:r>
          </a:p>
          <a:p>
            <a:pPr lvl="1">
              <a:lnSpc>
                <a:spcPct val="90000"/>
              </a:lnSpc>
              <a:buFont typeface="Wingdings 2" charset="2"/>
              <a:buNone/>
            </a:pPr>
            <a:endParaRPr lang="hu-HU" dirty="0"/>
          </a:p>
          <a:p>
            <a:pPr lvl="1">
              <a:lnSpc>
                <a:spcPct val="90000"/>
              </a:lnSpc>
              <a:buFont typeface="Wingdings 2" charset="2"/>
              <a:buNone/>
            </a:pPr>
            <a:r>
              <a:rPr lang="hu-HU" dirty="0"/>
              <a:t>Siker-kudarc kérdése</a:t>
            </a:r>
          </a:p>
          <a:p>
            <a:pPr lvl="1">
              <a:lnSpc>
                <a:spcPct val="90000"/>
              </a:lnSpc>
            </a:pP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Magyar természetvédelmi területek felosztása és jellemzőik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866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7842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Természetvédelmi</a:t>
                      </a:r>
                      <a:r>
                        <a:rPr lang="en-US" sz="1400" baseline="0" dirty="0" smtClean="0"/>
                        <a:t> területek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Jellemzés</a:t>
                      </a:r>
                      <a:endParaRPr lang="en-US" sz="1400" dirty="0"/>
                    </a:p>
                  </a:txBody>
                  <a:tcPr/>
                </a:tc>
              </a:tr>
              <a:tr h="7842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Tájvédelmi körzet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táj elhatárolt</a:t>
                      </a:r>
                      <a:r>
                        <a:rPr lang="en-US" sz="1400" baseline="0" dirty="0" smtClean="0"/>
                        <a:t> része</a:t>
                      </a:r>
                    </a:p>
                    <a:p>
                      <a:r>
                        <a:rPr lang="en-US" sz="1400" baseline="0" dirty="0" smtClean="0"/>
                        <a:t>Cél: a táj és/vagy élővilág eredeti állapotának megőrzése</a:t>
                      </a:r>
                      <a:endParaRPr lang="en-US" sz="1400" dirty="0"/>
                    </a:p>
                  </a:txBody>
                  <a:tcPr/>
                </a:tc>
              </a:tr>
              <a:tr h="7842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Természetvédelmi</a:t>
                      </a:r>
                      <a:r>
                        <a:rPr lang="en-US" sz="1400" baseline="0" dirty="0" smtClean="0"/>
                        <a:t> körzet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Védett tájrész, nagyobb</a:t>
                      </a:r>
                    </a:p>
                    <a:p>
                      <a:r>
                        <a:rPr lang="en-US" sz="1400" baseline="0" dirty="0" smtClean="0"/>
                        <a:t>Cél: a táj és az élővilág eredeti állapotának megőrzése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7842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Európa Diplomás területek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Európai természtei örökség szempontjából kiemelt teröületek</a:t>
                      </a:r>
                    </a:p>
                    <a:p>
                      <a:r>
                        <a:rPr lang="en-US" sz="1400" dirty="0" smtClean="0"/>
                        <a:t>Pl. ipolytarnóci Ősmaradványok</a:t>
                      </a:r>
                      <a:endParaRPr lang="en-US" sz="1400" dirty="0"/>
                    </a:p>
                  </a:txBody>
                  <a:tcPr/>
                </a:tc>
              </a:tr>
              <a:tr h="7842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 2000 hálózat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Európai ökológiai</a:t>
                      </a:r>
                      <a:r>
                        <a:rPr lang="en-US" sz="1400" baseline="0" dirty="0" smtClean="0"/>
                        <a:t> hálózat</a:t>
                      </a:r>
                    </a:p>
                    <a:p>
                      <a:r>
                        <a:rPr lang="en-US" sz="1400" dirty="0" smtClean="0"/>
                        <a:t>http://www.natura2000.hu</a:t>
                      </a:r>
                      <a:endParaRPr lang="en-US" sz="1400" dirty="0"/>
                    </a:p>
                  </a:txBody>
                  <a:tcPr/>
                </a:tc>
              </a:tr>
              <a:tr h="7842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Nemzeti</a:t>
                      </a:r>
                      <a:r>
                        <a:rPr lang="en-US" sz="1400" baseline="0" dirty="0" smtClean="0"/>
                        <a:t> Parkok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Kiemelten védett területek</a:t>
                      </a:r>
                    </a:p>
                    <a:p>
                      <a:r>
                        <a:rPr lang="en-US" sz="1400" dirty="0" smtClean="0"/>
                        <a:t> Mo-on 10 db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1"/>
          <p:cNvSpPr>
            <a:spLocks noGrp="1"/>
          </p:cNvSpPr>
          <p:nvPr>
            <p:ph type="title" idx="4294967295"/>
          </p:nvPr>
        </p:nvSpPr>
        <p:spPr>
          <a:xfrm>
            <a:off x="765175" y="79375"/>
            <a:ext cx="7612063" cy="1132010"/>
          </a:xfrm>
        </p:spPr>
        <p:txBody>
          <a:bodyPr/>
          <a:lstStyle/>
          <a:p>
            <a:r>
              <a:rPr lang="hu-HU" dirty="0"/>
              <a:t>Niepoth motivációs ábrája</a:t>
            </a:r>
          </a:p>
        </p:txBody>
      </p:sp>
      <p:grpSp>
        <p:nvGrpSpPr>
          <p:cNvPr id="2" name="Group 4"/>
          <p:cNvGrpSpPr>
            <a:grpSpLocks noGrp="1" noChangeAspect="1"/>
          </p:cNvGrpSpPr>
          <p:nvPr>
            <p:ph idx="4294967295"/>
          </p:nvPr>
        </p:nvGrpSpPr>
        <p:grpSpPr bwMode="auto">
          <a:xfrm>
            <a:off x="765175" y="1621692"/>
            <a:ext cx="7612063" cy="4631471"/>
            <a:chOff x="1920" y="-74"/>
            <a:chExt cx="7200" cy="5039"/>
          </a:xfrm>
        </p:grpSpPr>
        <p:sp>
          <p:nvSpPr>
            <p:cNvPr id="117764" name="AutoShape 5"/>
            <p:cNvSpPr>
              <a:spLocks noChangeAspect="1" noChangeArrowheads="1" noTextEdit="1"/>
            </p:cNvSpPr>
            <p:nvPr/>
          </p:nvSpPr>
          <p:spPr bwMode="auto">
            <a:xfrm>
              <a:off x="1920" y="-74"/>
              <a:ext cx="7200" cy="5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7765" name="_s347142"/>
            <p:cNvCxnSpPr>
              <a:cxnSpLocks noChangeShapeType="1"/>
              <a:stCxn id="117779" idx="0"/>
              <a:endCxn id="117777" idx="2"/>
            </p:cNvCxnSpPr>
            <p:nvPr/>
          </p:nvCxnSpPr>
          <p:spPr bwMode="auto">
            <a:xfrm rot="5400000" flipH="1">
              <a:off x="2821" y="4065"/>
              <a:ext cx="360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17766" name="_s347143"/>
            <p:cNvCxnSpPr>
              <a:cxnSpLocks noChangeShapeType="1"/>
              <a:stCxn id="117778" idx="0"/>
              <a:endCxn id="117775" idx="2"/>
            </p:cNvCxnSpPr>
            <p:nvPr/>
          </p:nvCxnSpPr>
          <p:spPr bwMode="auto">
            <a:xfrm rot="5400000" flipH="1">
              <a:off x="4711" y="2356"/>
              <a:ext cx="360" cy="125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17767" name="_s347144"/>
            <p:cNvCxnSpPr>
              <a:cxnSpLocks noChangeShapeType="1"/>
              <a:stCxn id="117777" idx="0"/>
              <a:endCxn id="117775" idx="2"/>
            </p:cNvCxnSpPr>
            <p:nvPr/>
          </p:nvCxnSpPr>
          <p:spPr bwMode="auto">
            <a:xfrm rot="-5400000">
              <a:off x="3451" y="2355"/>
              <a:ext cx="360" cy="126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17768" name="_s347145"/>
            <p:cNvCxnSpPr>
              <a:cxnSpLocks noChangeShapeType="1"/>
              <a:stCxn id="117776" idx="0"/>
              <a:endCxn id="117773" idx="2"/>
            </p:cNvCxnSpPr>
            <p:nvPr/>
          </p:nvCxnSpPr>
          <p:spPr bwMode="auto">
            <a:xfrm rot="5400000" flipH="1">
              <a:off x="5971" y="1275"/>
              <a:ext cx="360" cy="126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17769" name="_s347146"/>
            <p:cNvCxnSpPr>
              <a:cxnSpLocks noChangeShapeType="1"/>
              <a:stCxn id="117775" idx="0"/>
              <a:endCxn id="117773" idx="2"/>
            </p:cNvCxnSpPr>
            <p:nvPr/>
          </p:nvCxnSpPr>
          <p:spPr bwMode="auto">
            <a:xfrm rot="-5400000">
              <a:off x="4711" y="1276"/>
              <a:ext cx="360" cy="125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17770" name="_s347147"/>
            <p:cNvCxnSpPr>
              <a:cxnSpLocks noChangeShapeType="1"/>
              <a:stCxn id="117774" idx="0"/>
              <a:endCxn id="117772" idx="2"/>
            </p:cNvCxnSpPr>
            <p:nvPr/>
          </p:nvCxnSpPr>
          <p:spPr bwMode="auto">
            <a:xfrm rot="5400000" flipH="1">
              <a:off x="7231" y="196"/>
              <a:ext cx="360" cy="125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17771" name="_s347148"/>
            <p:cNvCxnSpPr>
              <a:cxnSpLocks noChangeShapeType="1"/>
              <a:stCxn id="117773" idx="0"/>
              <a:endCxn id="117772" idx="2"/>
            </p:cNvCxnSpPr>
            <p:nvPr/>
          </p:nvCxnSpPr>
          <p:spPr bwMode="auto">
            <a:xfrm rot="-5400000">
              <a:off x="5971" y="195"/>
              <a:ext cx="360" cy="126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17772" name="_s347149"/>
            <p:cNvSpPr>
              <a:spLocks noChangeArrowheads="1"/>
            </p:cNvSpPr>
            <p:nvPr/>
          </p:nvSpPr>
          <p:spPr bwMode="auto">
            <a:xfrm>
              <a:off x="5700" y="-7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endParaRPr lang="hu-HU" sz="1500">
                <a:latin typeface="Times New Roman" charset="0"/>
              </a:endParaRPr>
            </a:p>
            <a:p>
              <a:pPr algn="ctr"/>
              <a:r>
                <a:rPr lang="hu-HU" sz="1500">
                  <a:latin typeface="Times New Roman" charset="0"/>
                </a:rPr>
                <a:t>Potenciális résztvevő</a:t>
              </a:r>
              <a:endParaRPr lang="hu-HU" sz="3400"/>
            </a:p>
          </p:txBody>
        </p:sp>
        <p:sp>
          <p:nvSpPr>
            <p:cNvPr id="117773" name="_s347150"/>
            <p:cNvSpPr>
              <a:spLocks noChangeArrowheads="1"/>
            </p:cNvSpPr>
            <p:nvPr/>
          </p:nvSpPr>
          <p:spPr bwMode="auto">
            <a:xfrm>
              <a:off x="4440" y="100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endParaRPr lang="hu-HU" sz="1500">
                <a:latin typeface="Times New Roman" charset="0"/>
              </a:endParaRPr>
            </a:p>
            <a:p>
              <a:pPr algn="ctr"/>
              <a:r>
                <a:rPr lang="hu-HU" sz="1500">
                  <a:latin typeface="Times New Roman" charset="0"/>
                </a:rPr>
                <a:t>Érdeklődés</a:t>
              </a:r>
              <a:endParaRPr lang="hu-HU" sz="3400"/>
            </a:p>
          </p:txBody>
        </p:sp>
        <p:sp>
          <p:nvSpPr>
            <p:cNvPr id="117774" name="_s347151"/>
            <p:cNvSpPr>
              <a:spLocks noChangeArrowheads="1"/>
            </p:cNvSpPr>
            <p:nvPr/>
          </p:nvSpPr>
          <p:spPr bwMode="auto">
            <a:xfrm>
              <a:off x="6960" y="100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endParaRPr lang="hu-HU" sz="1500">
                <a:latin typeface="Times New Roman" charset="0"/>
              </a:endParaRPr>
            </a:p>
            <a:p>
              <a:pPr algn="ctr"/>
              <a:r>
                <a:rPr lang="hu-HU" sz="1500">
                  <a:latin typeface="Times New Roman" charset="0"/>
                </a:rPr>
                <a:t>Érdeklődés hiánya</a:t>
              </a:r>
              <a:endParaRPr lang="hu-HU" sz="3400"/>
            </a:p>
          </p:txBody>
        </p:sp>
        <p:sp>
          <p:nvSpPr>
            <p:cNvPr id="117775" name="_s347152"/>
            <p:cNvSpPr>
              <a:spLocks noChangeArrowheads="1"/>
            </p:cNvSpPr>
            <p:nvPr/>
          </p:nvSpPr>
          <p:spPr bwMode="auto">
            <a:xfrm>
              <a:off x="3181" y="2086"/>
              <a:ext cx="2159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endParaRPr lang="hu-HU" sz="1500">
                <a:latin typeface="Times New Roman" charset="0"/>
              </a:endParaRPr>
            </a:p>
            <a:p>
              <a:pPr algn="ctr"/>
              <a:r>
                <a:rPr lang="hu-HU" sz="1500">
                  <a:latin typeface="Times New Roman" charset="0"/>
                </a:rPr>
                <a:t>Motiváció</a:t>
              </a:r>
              <a:endParaRPr lang="hu-HU" sz="3400"/>
            </a:p>
          </p:txBody>
        </p:sp>
        <p:sp>
          <p:nvSpPr>
            <p:cNvPr id="117776" name="_s347153"/>
            <p:cNvSpPr>
              <a:spLocks noChangeArrowheads="1"/>
            </p:cNvSpPr>
            <p:nvPr/>
          </p:nvSpPr>
          <p:spPr bwMode="auto">
            <a:xfrm>
              <a:off x="5700" y="2086"/>
              <a:ext cx="2159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endParaRPr lang="hu-HU" sz="1500">
                <a:latin typeface="Times New Roman" charset="0"/>
              </a:endParaRPr>
            </a:p>
            <a:p>
              <a:pPr algn="ctr"/>
              <a:r>
                <a:rPr lang="hu-HU" sz="1500">
                  <a:latin typeface="Times New Roman" charset="0"/>
                </a:rPr>
                <a:t>Motiváció hiánya</a:t>
              </a:r>
              <a:endParaRPr lang="hu-HU" sz="3400"/>
            </a:p>
          </p:txBody>
        </p:sp>
        <p:sp>
          <p:nvSpPr>
            <p:cNvPr id="117777" name="_s347154"/>
            <p:cNvSpPr>
              <a:spLocks noChangeArrowheads="1"/>
            </p:cNvSpPr>
            <p:nvPr/>
          </p:nvSpPr>
          <p:spPr bwMode="auto">
            <a:xfrm>
              <a:off x="1920" y="316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endParaRPr lang="hu-HU" sz="1500">
                <a:latin typeface="Times New Roman" charset="0"/>
              </a:endParaRPr>
            </a:p>
            <a:p>
              <a:pPr algn="ctr"/>
              <a:r>
                <a:rPr lang="hu-HU" sz="1500">
                  <a:latin typeface="Times New Roman" charset="0"/>
                </a:rPr>
                <a:t>Lehetőség</a:t>
              </a:r>
              <a:endParaRPr lang="hu-HU" sz="3400"/>
            </a:p>
          </p:txBody>
        </p:sp>
        <p:sp>
          <p:nvSpPr>
            <p:cNvPr id="117778" name="_s347155"/>
            <p:cNvSpPr>
              <a:spLocks noChangeArrowheads="1"/>
            </p:cNvSpPr>
            <p:nvPr/>
          </p:nvSpPr>
          <p:spPr bwMode="auto">
            <a:xfrm>
              <a:off x="4440" y="3166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endParaRPr lang="hu-HU" sz="1500">
                <a:latin typeface="Times New Roman" charset="0"/>
              </a:endParaRPr>
            </a:p>
            <a:p>
              <a:pPr algn="ctr"/>
              <a:r>
                <a:rPr lang="hu-HU" sz="1500">
                  <a:latin typeface="Times New Roman" charset="0"/>
                </a:rPr>
                <a:t>Lehetőség hiánya</a:t>
              </a:r>
              <a:endParaRPr lang="hu-HU" sz="3400"/>
            </a:p>
          </p:txBody>
        </p:sp>
        <p:sp>
          <p:nvSpPr>
            <p:cNvPr id="117779" name="_s347156"/>
            <p:cNvSpPr>
              <a:spLocks noChangeArrowheads="1"/>
            </p:cNvSpPr>
            <p:nvPr/>
          </p:nvSpPr>
          <p:spPr bwMode="auto">
            <a:xfrm>
              <a:off x="1921" y="4246"/>
              <a:ext cx="2159" cy="71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hu-HU" sz="2300" b="1">
                  <a:latin typeface="Times New Roman" charset="0"/>
                </a:rPr>
                <a:t>Résztvevő</a:t>
              </a:r>
              <a:endParaRPr lang="hu-HU" sz="340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1400"/>
          </a:xfrm>
        </p:spPr>
        <p:txBody>
          <a:bodyPr>
            <a:normAutofit fontScale="90000"/>
          </a:bodyPr>
          <a:lstStyle/>
          <a:p>
            <a:r>
              <a:rPr lang="hu-HU" sz="2000" b="1" dirty="0"/>
              <a:t/>
            </a:r>
            <a:br>
              <a:rPr lang="hu-HU" sz="2000" b="1" dirty="0"/>
            </a:br>
            <a:r>
              <a:rPr lang="hu-HU" sz="3111" b="1" dirty="0" smtClean="0"/>
              <a:t/>
            </a:r>
            <a:br>
              <a:rPr lang="hu-HU" sz="3111" b="1" dirty="0" smtClean="0"/>
            </a:br>
            <a:r>
              <a:rPr lang="hu-HU" sz="3111" b="1" dirty="0" smtClean="0"/>
              <a:t/>
            </a:r>
            <a:br>
              <a:rPr lang="hu-HU" sz="3111" b="1" dirty="0" smtClean="0"/>
            </a:br>
            <a:r>
              <a:rPr lang="hu-HU" sz="3111" b="1" dirty="0" smtClean="0"/>
              <a:t/>
            </a:r>
            <a:br>
              <a:rPr lang="hu-HU" sz="3111" b="1" dirty="0" smtClean="0"/>
            </a:br>
            <a:r>
              <a:rPr lang="hu-HU" sz="3111" b="1" dirty="0" smtClean="0"/>
              <a:t>A döntési mechanizmus</a:t>
            </a:r>
            <a:br>
              <a:rPr lang="hu-HU" sz="3111" b="1" dirty="0" smtClean="0"/>
            </a:br>
            <a:endParaRPr lang="hu-HU" sz="3111" dirty="0"/>
          </a:p>
        </p:txBody>
      </p:sp>
      <p:sp>
        <p:nvSpPr>
          <p:cNvPr id="118787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hu-HU" sz="1600" b="1" dirty="0"/>
              <a:t>1</a:t>
            </a:r>
            <a:r>
              <a:rPr lang="hu-HU" sz="2000" b="1" dirty="0"/>
              <a:t>, Megbecsülöm a program lehetséges értékét saját magam számára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Strandröplabdázzak –e vagy inkább feküdjek tovább a parton? 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Elmenjek a céges sportnapra vagy inkább főzzek ebédet?</a:t>
            </a:r>
          </a:p>
          <a:p>
            <a:pPr>
              <a:lnSpc>
                <a:spcPct val="80000"/>
              </a:lnSpc>
              <a:buFont typeface="Wingdings 2" charset="2"/>
              <a:buNone/>
            </a:pPr>
            <a:endParaRPr lang="hu-HU" sz="2000" b="1" dirty="0"/>
          </a:p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hu-HU" sz="2000" b="1" dirty="0"/>
              <a:t>2; A válasz: igen</a:t>
            </a:r>
            <a:endParaRPr lang="hu-HU" sz="2000" b="1" i="1" dirty="0"/>
          </a:p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hu-HU" sz="2000" b="1" dirty="0"/>
              <a:t>Átgondolom vajon tényleg elérem - e amit szeretnék ezzel a tevékenységgel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Tényleg jól fogom ott magam érezni? 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Nem lenne jobb ha mégis mást csinálnék? </a:t>
            </a:r>
          </a:p>
          <a:p>
            <a:pPr>
              <a:lnSpc>
                <a:spcPct val="80000"/>
              </a:lnSpc>
            </a:pPr>
            <a:endParaRPr lang="hu-HU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döntési folyamat…</a:t>
            </a:r>
          </a:p>
        </p:txBody>
      </p:sp>
      <p:sp>
        <p:nvSpPr>
          <p:cNvPr id="119811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hu-HU" sz="2400" b="1" dirty="0"/>
              <a:t>3</a:t>
            </a:r>
            <a:r>
              <a:rPr lang="hu-HU" sz="2000" b="1" dirty="0"/>
              <a:t>;A válasz: igen</a:t>
            </a:r>
          </a:p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hu-HU" sz="2000" b="1" dirty="0"/>
              <a:t>Megvizsgálom a személyes alkalmasságomat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Ez a tevékenység tényleg nekem való? 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Jól fogom benne érezni magamat? 	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Képes vagyok rá? </a:t>
            </a:r>
          </a:p>
          <a:p>
            <a:pPr>
              <a:lnSpc>
                <a:spcPct val="80000"/>
              </a:lnSpc>
              <a:buFont typeface="Wingdings 2" charset="2"/>
              <a:buNone/>
            </a:pPr>
            <a:endParaRPr lang="hu-HU" sz="2000" dirty="0"/>
          </a:p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hu-HU" sz="2000" b="1" dirty="0"/>
              <a:t>4. A válasz: igen</a:t>
            </a:r>
          </a:p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hu-HU" sz="2000" b="1" dirty="0"/>
              <a:t>Megvalósíthatóság 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Ha most megyek, megfelelő –e a ruházatom hozzá? 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Befejeződik –e időben, hogy még elérjem a kedvenc sorozatomat? </a:t>
            </a:r>
          </a:p>
          <a:p>
            <a:pPr>
              <a:lnSpc>
                <a:spcPct val="80000"/>
              </a:lnSpc>
            </a:pPr>
            <a:endParaRPr lang="hu-HU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akaraterő kérdése</a:t>
            </a:r>
          </a:p>
        </p:txBody>
      </p:sp>
      <p:sp>
        <p:nvSpPr>
          <p:cNvPr id="12083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hu-HU" dirty="0"/>
              <a:t>Az akaratnevelés határait megszabja:</a:t>
            </a:r>
          </a:p>
          <a:p>
            <a:pPr marL="457200" indent="-457200">
              <a:buFont typeface="Wingdings 2" charset="2"/>
              <a:buAutoNum type="arabicPeriod"/>
            </a:pPr>
            <a:r>
              <a:rPr lang="hu-HU" dirty="0"/>
              <a:t>A sportoló akarat-összpontosító képességének aktuális szintje</a:t>
            </a:r>
          </a:p>
          <a:p>
            <a:pPr marL="457200" indent="-457200">
              <a:buFont typeface="Wingdings 2" charset="2"/>
              <a:buAutoNum type="arabicPeriod"/>
            </a:pPr>
            <a:r>
              <a:rPr lang="hu-HU" dirty="0"/>
              <a:t>A fizikai felkészültség szintje</a:t>
            </a:r>
          </a:p>
          <a:p>
            <a:pPr marL="457200" indent="-457200">
              <a:buFont typeface="Wingdings 2" charset="2"/>
              <a:buAutoNum type="arabicPeriod"/>
            </a:pPr>
            <a:r>
              <a:rPr lang="hu-HU" dirty="0"/>
              <a:t>Személyiség általános fejlettsége</a:t>
            </a:r>
          </a:p>
          <a:p>
            <a:pPr marL="457200" indent="-457200">
              <a:buFont typeface="Wingdings 2" charset="2"/>
              <a:buAutoNum type="arabicPeriod"/>
            </a:pPr>
            <a:r>
              <a:rPr lang="hu-HU" dirty="0"/>
              <a:t>Az oktató, edző, rekreátor pedagógiai-</a:t>
            </a:r>
            <a:r>
              <a:rPr lang="hu-HU" dirty="0" smtClean="0"/>
              <a:t>pszichológiai </a:t>
            </a:r>
            <a:r>
              <a:rPr lang="hu-HU" dirty="0"/>
              <a:t>fejlettsége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Célok</a:t>
            </a:r>
          </a:p>
        </p:txBody>
      </p:sp>
      <p:sp>
        <p:nvSpPr>
          <p:cNvPr id="12185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/>
              <a:t>A helyes sportszemlélet kialakítása</a:t>
            </a:r>
          </a:p>
          <a:p>
            <a:r>
              <a:rPr lang="hu-HU"/>
              <a:t>Az intelligencia iskolázása</a:t>
            </a:r>
          </a:p>
          <a:p>
            <a:r>
              <a:rPr lang="hu-HU"/>
              <a:t>Érzelmek és hangulatok befolyásolása a teljesítmény szempontjából a legelőnyösebben</a:t>
            </a:r>
          </a:p>
          <a:p>
            <a:r>
              <a:rPr lang="hu-HU"/>
              <a:t>A személyiség kedvező vonásainak kialakítása</a:t>
            </a:r>
          </a:p>
          <a:p>
            <a:r>
              <a:rPr lang="hu-HU"/>
              <a:t>A közösségi érzés ápolása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Hogyan? </a:t>
            </a:r>
          </a:p>
        </p:txBody>
      </p:sp>
      <p:sp>
        <p:nvSpPr>
          <p:cNvPr id="122883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/>
              <a:t>Kis akarati követelményekkel kezdjünk, optimális kihívás</a:t>
            </a:r>
          </a:p>
          <a:p>
            <a:r>
              <a:rPr lang="hu-HU"/>
              <a:t>Fokozatosság, a feladatok nagyságában </a:t>
            </a:r>
          </a:p>
          <a:p>
            <a:r>
              <a:rPr lang="hu-HU"/>
              <a:t>Kevésbé vonzó feladatokat tegyük játékossá, versennyé stb.</a:t>
            </a:r>
          </a:p>
          <a:p>
            <a:r>
              <a:rPr lang="hu-HU"/>
              <a:t>Használjuk ki a csapatszellemet, divatot stb. </a:t>
            </a:r>
          </a:p>
          <a:p>
            <a:r>
              <a:rPr lang="hu-HU"/>
              <a:t>Eredmény legyen pozitív, sikerélmény, a célok elérése</a:t>
            </a:r>
          </a:p>
          <a:p>
            <a:endParaRPr lang="hu-H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70169"/>
          </a:xfrm>
        </p:spPr>
        <p:txBody>
          <a:bodyPr>
            <a:normAutofit/>
          </a:bodyPr>
          <a:lstStyle/>
          <a:p>
            <a:r>
              <a:rPr lang="hu-HU" sz="2800" dirty="0"/>
              <a:t>Miért választjuk az adott tevékenységet? </a:t>
            </a:r>
          </a:p>
        </p:txBody>
      </p:sp>
      <p:sp>
        <p:nvSpPr>
          <p:cNvPr id="123907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Compensation and spillover = kompenzáció vagy ‘átfolyatás elmélete’ </a:t>
            </a:r>
          </a:p>
          <a:p>
            <a:r>
              <a:rPr lang="hu-HU" dirty="0"/>
              <a:t>Kompenzációs elmélet: amit a munkánkban, életünkben végzünk, annak az ellenkezőjét keressük szabadidőnkben</a:t>
            </a:r>
          </a:p>
          <a:p>
            <a:r>
              <a:rPr lang="hu-HU" dirty="0"/>
              <a:t> Mondjunk példákat!!!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buClr>
                <a:srgbClr val="6FB7D7"/>
              </a:buClr>
              <a:buSzPct val="110000"/>
              <a:buFont typeface="Wingdings 2" charset="2"/>
              <a:buNone/>
            </a:pPr>
            <a:r>
              <a:rPr lang="en-US"/>
              <a:t>Flow, az áramlat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Érzések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“Amikor egyedül mászik az ember egy hosszú úton, felvesz egy olyan ritmust, ami több, mint élvezetes…Szupervilágos lesz a feje, és igazán, igazán tökéletesen lát mindent.” </a:t>
            </a:r>
            <a:endParaRPr lang="hu-HU"/>
          </a:p>
          <a:p>
            <a:pPr>
              <a:buFont typeface="Wingdings 2" charset="2"/>
              <a:buNone/>
            </a:pPr>
            <a:endParaRPr lang="en-US"/>
          </a:p>
          <a:p>
            <a:r>
              <a:rPr lang="en-US"/>
              <a:t>“amikor úgy úsztam, hogy magam is elégedett voltam vele, valahogy eggyé váltam a vízzel, a tempómmal és mindennel.”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flow élmény feltételei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/>
              <a:t>A kihívások pozitív egyensúlyban álljanak az ember készségeivel (KK egyensúly)</a:t>
            </a:r>
          </a:p>
          <a:p>
            <a:r>
              <a:rPr lang="en-US" sz="3200"/>
              <a:t>Egyéni érzékelés alapján-szubijektív</a:t>
            </a:r>
          </a:p>
          <a:p>
            <a:r>
              <a:rPr lang="en-US" sz="3200"/>
              <a:t>Teljes lényünkkel részt veszünk valamiben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Épített outdoor közeg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Túraútvonalak:</a:t>
            </a:r>
          </a:p>
          <a:p>
            <a:pPr lvl="1"/>
            <a:r>
              <a:rPr lang="en-US" dirty="0" smtClean="0"/>
              <a:t>Jelölt közel 13.000 km</a:t>
            </a:r>
          </a:p>
          <a:p>
            <a:pPr lvl="1"/>
            <a:r>
              <a:rPr lang="en-US" dirty="0" smtClean="0"/>
              <a:t>Legismertebb: Országos Kék túra (1118 km)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Kerékpárutak: </a:t>
            </a:r>
          </a:p>
          <a:p>
            <a:pPr lvl="1"/>
            <a:r>
              <a:rPr lang="en-US" dirty="0" smtClean="0"/>
              <a:t>4000 km épített út</a:t>
            </a:r>
          </a:p>
          <a:p>
            <a:pPr lvl="1"/>
            <a:r>
              <a:rPr lang="en-US" dirty="0" smtClean="0"/>
              <a:t>Erdőben: a 2009-es Erdőtörvény szabályozza, legfontosabb, hogy a kijelölt turistautat nem szabad elhagyni</a:t>
            </a:r>
          </a:p>
          <a:p>
            <a:pPr lvl="1"/>
            <a:r>
              <a:rPr lang="en-US" dirty="0" smtClean="0"/>
              <a:t>Hegyi kerékpárosok ‘illemtana’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Via ferratak, Mászóutak:</a:t>
            </a:r>
          </a:p>
          <a:p>
            <a:pPr lvl="1"/>
            <a:r>
              <a:rPr lang="en-US" dirty="0" smtClean="0"/>
              <a:t>Nehézségi fok szerinti besorolás</a:t>
            </a:r>
          </a:p>
          <a:p>
            <a:pPr lvl="1"/>
            <a:r>
              <a:rPr lang="en-US" dirty="0" smtClean="0"/>
              <a:t>(www.massz.hu)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KK egyensúly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Kihívás-készségek egyensúlyban (ábra)</a:t>
            </a:r>
          </a:p>
          <a:p>
            <a:endParaRPr lang="en-US" dirty="0"/>
          </a:p>
        </p:txBody>
      </p:sp>
      <p:pic>
        <p:nvPicPr>
          <p:cNvPr id="4" name="Picture 3" descr="h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85" y="2043112"/>
            <a:ext cx="4753115" cy="46534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Egyéni flow élmény leírása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Mikor éltél át ilyet?</a:t>
            </a:r>
          </a:p>
          <a:p>
            <a:r>
              <a:rPr lang="en-US"/>
              <a:t>Milyen tevékenység közben? </a:t>
            </a:r>
          </a:p>
          <a:p>
            <a:r>
              <a:rPr lang="en-US"/>
              <a:t>Hol voltál? </a:t>
            </a:r>
          </a:p>
          <a:p>
            <a:r>
              <a:rPr lang="en-US"/>
              <a:t>Mennyi ideig tartott? </a:t>
            </a:r>
          </a:p>
          <a:p>
            <a:r>
              <a:rPr lang="en-US"/>
              <a:t>Külső körülmények, belső körülmények? </a:t>
            </a:r>
          </a:p>
          <a:p>
            <a:r>
              <a:rPr lang="en-US"/>
              <a:t>Asszociáció, saját szavak az élményre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Sportolók kifejezései a flow-ra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212850" y="2070100"/>
          <a:ext cx="6656388" cy="3714750"/>
        </p:xfrm>
        <a:graphic>
          <a:graphicData uri="http://schemas.openxmlformats.org/drawingml/2006/table">
            <a:tbl>
              <a:tblPr/>
              <a:tblGrid>
                <a:gridCol w="3328988"/>
                <a:gridCol w="332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ws Gothic 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ws Gothic 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Mintha burokban lenne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Igazán jól megy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Teljes összpontosítás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Semmi más nem számít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békesség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Sodrás, sodródás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koncentráció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Optimális tempó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Minden klappol/stimmel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lebegés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verhetetlen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ráhangolódás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Teljes beleolvadás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súlytalanság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Mintha fel lenne húzva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Semmi más nem számít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</a:rPr>
                        <a:t>Stb.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Autotelikus élmény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Azaz önmagában is jutalom értékű állapot</a:t>
            </a:r>
          </a:p>
          <a:p>
            <a:r>
              <a:rPr lang="en-US"/>
              <a:t>Eredeti jelentése (görög): </a:t>
            </a:r>
          </a:p>
          <a:p>
            <a:pPr lvl="1"/>
            <a:r>
              <a:rPr lang="en-US"/>
              <a:t>Auto= ön, telosz= cél</a:t>
            </a:r>
          </a:p>
          <a:p>
            <a:pPr lvl="1"/>
            <a:r>
              <a:rPr lang="en-US"/>
              <a:t>Azaz öncélú, önmagáért a cselekvésért végzett</a:t>
            </a:r>
          </a:p>
          <a:p>
            <a:pPr lvl="1">
              <a:buFont typeface="Wingdings 2" charset="2"/>
              <a:buNone/>
            </a:pPr>
            <a:endParaRPr lang="en-US"/>
          </a:p>
          <a:p>
            <a:r>
              <a:rPr lang="en-US"/>
              <a:t>Flow</a:t>
            </a:r>
          </a:p>
          <a:p>
            <a:pPr lvl="1"/>
            <a:r>
              <a:rPr lang="en-US"/>
              <a:t>Áramlat, sodrás</a:t>
            </a:r>
          </a:p>
          <a:p>
            <a:pPr lvl="1"/>
            <a:r>
              <a:rPr lang="en-US"/>
              <a:t>Optimális élmény</a:t>
            </a:r>
          </a:p>
          <a:p>
            <a:pPr lvl="1"/>
            <a:r>
              <a:rPr lang="en-US"/>
              <a:t>Élvezet</a:t>
            </a:r>
          </a:p>
          <a:p>
            <a:pPr lvl="1">
              <a:buFont typeface="Wingdings 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élmények-tevékenységek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Sportolók</a:t>
            </a:r>
          </a:p>
          <a:p>
            <a:r>
              <a:rPr lang="en-US"/>
              <a:t>Művészek</a:t>
            </a:r>
          </a:p>
          <a:p>
            <a:r>
              <a:rPr lang="en-US"/>
              <a:t>Sebészek</a:t>
            </a:r>
          </a:p>
          <a:p>
            <a:r>
              <a:rPr lang="en-US"/>
              <a:t>Stb.</a:t>
            </a:r>
          </a:p>
          <a:p>
            <a:pPr>
              <a:buFont typeface="Wingdings 2" charset="2"/>
              <a:buNone/>
            </a:pPr>
            <a:endParaRPr lang="en-US"/>
          </a:p>
          <a:p>
            <a:r>
              <a:rPr lang="en-US"/>
              <a:t>Bárki, bármilyen tevékenység közben megélheti a KK egyensúly a  kulcs!!!!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 Flow fundamentális összetevői</a:t>
            </a:r>
            <a:endParaRPr lang="en-US" dirty="0"/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06450" lvl="1" indent="-457200">
              <a:buFont typeface="News Gothic MT" charset="0"/>
              <a:buAutoNum type="arabicPeriod"/>
            </a:pPr>
            <a:r>
              <a:rPr lang="en-US"/>
              <a:t>A kihívás-készség egyensúly</a:t>
            </a:r>
          </a:p>
          <a:p>
            <a:pPr marL="806450" lvl="1" indent="-457200">
              <a:buFont typeface="News Gothic MT" charset="0"/>
              <a:buAutoNum type="arabicPeriod"/>
            </a:pPr>
            <a:r>
              <a:rPr lang="en-US"/>
              <a:t>A cselekvés és a tudat összeolvadása</a:t>
            </a:r>
          </a:p>
          <a:p>
            <a:pPr marL="806450" lvl="1" indent="-457200">
              <a:buFont typeface="News Gothic MT" charset="0"/>
              <a:buAutoNum type="arabicPeriod"/>
            </a:pPr>
            <a:r>
              <a:rPr lang="en-US"/>
              <a:t>A világos célok</a:t>
            </a:r>
          </a:p>
          <a:p>
            <a:pPr marL="806450" lvl="1" indent="-457200">
              <a:buFont typeface="News Gothic MT" charset="0"/>
              <a:buAutoNum type="arabicPeriod"/>
            </a:pPr>
            <a:r>
              <a:rPr lang="en-US"/>
              <a:t>Az egyértelmű visszajelzések</a:t>
            </a:r>
          </a:p>
          <a:p>
            <a:pPr marL="806450" lvl="1" indent="-457200">
              <a:buFont typeface="News Gothic MT" charset="0"/>
              <a:buAutoNum type="arabicPeriod"/>
            </a:pPr>
            <a:r>
              <a:rPr lang="en-US"/>
              <a:t>A pillanatnyi feladatra való koncentráció</a:t>
            </a:r>
          </a:p>
          <a:p>
            <a:pPr marL="806450" lvl="1" indent="-457200">
              <a:buFont typeface="News Gothic MT" charset="0"/>
              <a:buAutoNum type="arabicPeriod"/>
            </a:pPr>
            <a:r>
              <a:rPr lang="en-US"/>
              <a:t>A kontroll érzése</a:t>
            </a:r>
          </a:p>
          <a:p>
            <a:pPr marL="806450" lvl="1" indent="-457200">
              <a:buFont typeface="News Gothic MT" charset="0"/>
              <a:buAutoNum type="arabicPeriod"/>
            </a:pPr>
            <a:r>
              <a:rPr lang="en-US"/>
              <a:t>At önmagunkkal kapcsolatos tudatosság elhalványulása</a:t>
            </a:r>
          </a:p>
          <a:p>
            <a:pPr marL="806450" lvl="1" indent="-457200">
              <a:buFont typeface="News Gothic MT" charset="0"/>
              <a:buAutoNum type="arabicPeriod"/>
            </a:pPr>
            <a:r>
              <a:rPr lang="en-US"/>
              <a:t>Az időélmény  átalakulása</a:t>
            </a:r>
          </a:p>
          <a:p>
            <a:pPr marL="806450" lvl="1" indent="-457200">
              <a:buFont typeface="News Gothic MT" charset="0"/>
              <a:buAutoNum type="arabicPeriod"/>
            </a:pPr>
            <a:r>
              <a:rPr lang="en-US"/>
              <a:t>Az autotelikus élmény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Sport és flow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Edzésben, versenyen a flow elősegítheti a jó teljesítményeket</a:t>
            </a:r>
          </a:p>
          <a:p>
            <a:r>
              <a:rPr lang="en-US"/>
              <a:t>Sporttevékenységek közben gyakoriak a flow élmények</a:t>
            </a:r>
          </a:p>
          <a:p>
            <a:r>
              <a:rPr lang="en-US"/>
              <a:t>A kihívás egyértelműen kapcsolható a sportoláshoz</a:t>
            </a:r>
          </a:p>
          <a:p>
            <a:endParaRPr lang="en-US"/>
          </a:p>
          <a:p>
            <a:pPr>
              <a:buFont typeface="Wingdings 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1., Kihívás-készség egyensúly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 stresszt okozó elvárásokat kihívássá kell átalakítani! </a:t>
            </a:r>
          </a:p>
          <a:p>
            <a:endParaRPr lang="en-US"/>
          </a:p>
          <a:p>
            <a:pPr>
              <a:buFont typeface="Wingdings 2" charset="2"/>
              <a:buNone/>
            </a:pPr>
            <a:r>
              <a:rPr lang="en-US"/>
              <a:t>	“Egy bizonyos ponton a stresszes helyzetet kihívássá tudja változtatni az ember, és már nem stressznek éli meg. Ez akkor van, amikor flow-ba kerül, és csak megy, és úgy érzi semmi sem állhat az útjába.”</a:t>
            </a:r>
          </a:p>
          <a:p>
            <a:pPr>
              <a:buFont typeface="Wingdings 2" charset="2"/>
              <a:buNone/>
            </a:pPr>
            <a:r>
              <a:rPr lang="en-US" i="1"/>
              <a:t>(Simon, kerékpárversenyző)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2., A cselekvés és a tudat összeolvadása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 test és az elme összeolvad</a:t>
            </a:r>
          </a:p>
          <a:p>
            <a:r>
              <a:rPr lang="en-US"/>
              <a:t>Mindkettő a felső határain teljesít</a:t>
            </a:r>
          </a:p>
          <a:p>
            <a:pPr>
              <a:buFont typeface="Wingdings 2" charset="2"/>
              <a:buNone/>
            </a:pPr>
            <a:endParaRPr lang="en-US"/>
          </a:p>
          <a:p>
            <a:pPr>
              <a:buFont typeface="Wingdings 2" charset="2"/>
              <a:buNone/>
            </a:pPr>
            <a:r>
              <a:rPr lang="en-US"/>
              <a:t>	“Az evező nem más, mint a saját karom meghosszabbítása.” </a:t>
            </a:r>
            <a:r>
              <a:rPr lang="en-US" i="1"/>
              <a:t>(kajakos)</a:t>
            </a:r>
          </a:p>
          <a:p>
            <a:pPr>
              <a:buFont typeface="Wingdings 2" charset="2"/>
              <a:buNone/>
            </a:pPr>
            <a:endParaRPr lang="en-US"/>
          </a:p>
          <a:p>
            <a:pPr>
              <a:buFont typeface="Wingdings 2" charset="2"/>
              <a:buNone/>
            </a:pPr>
            <a:r>
              <a:rPr lang="en-US"/>
              <a:t>	“Nem érzem az erőfeszítést, a fájdalmat. Mintha minden magától menne. “ </a:t>
            </a:r>
            <a:r>
              <a:rPr lang="en-US" i="1"/>
              <a:t>(sífutó)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3., A világos célok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 flow élmény eléréshez tudatosság is szükséges</a:t>
            </a:r>
          </a:p>
          <a:p>
            <a:r>
              <a:rPr lang="en-US"/>
              <a:t>Világos célkitűzés a tevékenységben</a:t>
            </a:r>
          </a:p>
          <a:p>
            <a:r>
              <a:rPr lang="en-US"/>
              <a:t>A tudatos összpontosítás segíthet a flow elérésében</a:t>
            </a:r>
          </a:p>
          <a:p>
            <a:endParaRPr lang="en-US"/>
          </a:p>
          <a:p>
            <a:pPr>
              <a:buFont typeface="Wingdings 2" charset="2"/>
              <a:buNone/>
            </a:pPr>
            <a:r>
              <a:rPr lang="en-US"/>
              <a:t>	“Éreztem, hogy most el fogom kapni a labdát.”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Tematikus parkok, magas kötélpályák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Tematikus parkok, témaparkok (vidámpark, élménypark stb.)</a:t>
            </a:r>
          </a:p>
          <a:p>
            <a:pPr lvl="1"/>
            <a:r>
              <a:rPr lang="en-US" dirty="0" smtClean="0"/>
              <a:t>Egy vagy több témára épül</a:t>
            </a:r>
          </a:p>
          <a:p>
            <a:pPr lvl="1"/>
            <a:r>
              <a:rPr lang="en-US" dirty="0" smtClean="0"/>
              <a:t>Pl. mesefigurák, rajzfilmhősök,  állatvilág, filmek stb.</a:t>
            </a:r>
          </a:p>
          <a:p>
            <a:pPr lvl="1"/>
            <a:r>
              <a:rPr lang="en-US" dirty="0" smtClean="0"/>
              <a:t>Pl. Disneyland, LEGOland stb.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Magas és alacsony kötélpályák, streetworkout parkok, kalandpályák stb. </a:t>
            </a:r>
          </a:p>
          <a:p>
            <a:r>
              <a:rPr lang="en-US" dirty="0" smtClean="0"/>
              <a:t>Sportpályák</a:t>
            </a:r>
          </a:p>
          <a:p>
            <a:r>
              <a:rPr lang="en-US" dirty="0" smtClean="0"/>
              <a:t>Játszóterek</a:t>
            </a:r>
          </a:p>
          <a:p>
            <a:r>
              <a:rPr lang="en-US" dirty="0" smtClean="0"/>
              <a:t>Parkok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4., Egyértelmű visszajelzések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Belső visszajelzések, megerősítés</a:t>
            </a:r>
          </a:p>
          <a:p>
            <a:r>
              <a:rPr lang="en-US"/>
              <a:t>Külső visszajelzések, megerősítés</a:t>
            </a:r>
          </a:p>
          <a:p>
            <a:endParaRPr lang="en-US"/>
          </a:p>
          <a:p>
            <a:r>
              <a:rPr lang="en-US"/>
              <a:t>Szűrjük a visszajelzéseket</a:t>
            </a:r>
          </a:p>
          <a:p>
            <a:r>
              <a:rPr lang="en-US"/>
              <a:t>A negatív visszajelzések helyén tartása</a:t>
            </a:r>
          </a:p>
          <a:p>
            <a:r>
              <a:rPr lang="en-US"/>
              <a:t>Az edző, oktató, csapattársak, közönség, saját magam stb.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5., Koncentrálás a feladatra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 lényegtelen körülmények, hangok, történések kizárása</a:t>
            </a:r>
          </a:p>
          <a:p>
            <a:r>
              <a:rPr lang="en-US"/>
              <a:t>Ráhangolódás a pillanatra</a:t>
            </a:r>
          </a:p>
          <a:p>
            <a:r>
              <a:rPr lang="en-US"/>
              <a:t>Képesség, fejleszthető</a:t>
            </a:r>
          </a:p>
          <a:p>
            <a:pPr lvl="1"/>
            <a:r>
              <a:rPr lang="en-US"/>
              <a:t>A múlt –út a semmibe</a:t>
            </a:r>
          </a:p>
          <a:p>
            <a:pPr lvl="1"/>
            <a:r>
              <a:rPr lang="en-US"/>
              <a:t>A jövő-a most épülő út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6., A kontroll érzése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“Az érzés, hog nem tudok semmit elrontani.”</a:t>
            </a:r>
          </a:p>
          <a:p>
            <a:endParaRPr lang="en-US"/>
          </a:p>
          <a:p>
            <a:r>
              <a:rPr lang="en-US"/>
              <a:t>Az adja, kogy optimális  kihívás és elhisszük, hogy rendelkezünk a megfelelő készségekkel, képességekkel.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0" cy="1002323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7</a:t>
            </a:r>
            <a:r>
              <a:rPr lang="en-US" sz="2800" dirty="0"/>
              <a:t>.,</a:t>
            </a:r>
            <a:r>
              <a:rPr lang="en-US" sz="2800" dirty="0" smtClean="0"/>
              <a:t> Az </a:t>
            </a:r>
            <a:r>
              <a:rPr lang="en-US" sz="2800" dirty="0"/>
              <a:t>önmagunkkal kapcsolatos tudatosság elhalványulása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Nem aggódunk tovább önmagunkkal kapcsolatban</a:t>
            </a:r>
          </a:p>
          <a:p>
            <a:r>
              <a:rPr lang="en-US"/>
              <a:t>Szorongás, negatív gondolatok eltűnnek</a:t>
            </a:r>
          </a:p>
          <a:p>
            <a:endParaRPr lang="en-US"/>
          </a:p>
          <a:p>
            <a:r>
              <a:rPr lang="en-US"/>
              <a:t>Technikái???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8., Az időélmény átalakulása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Lelassul, felgyorsul</a:t>
            </a:r>
          </a:p>
          <a:p>
            <a:r>
              <a:rPr lang="en-US"/>
              <a:t>Időérzésk elvesztése</a:t>
            </a:r>
          </a:p>
          <a:p>
            <a:endParaRPr lang="en-US"/>
          </a:p>
          <a:p>
            <a:r>
              <a:rPr lang="en-US"/>
              <a:t>Kinek volt ilyen élménye???</a:t>
            </a:r>
          </a:p>
          <a:p>
            <a:pPr>
              <a:buFont typeface="Wingdings 2" charset="2"/>
              <a:buNone/>
            </a:pPr>
            <a:endParaRPr lang="en-US"/>
          </a:p>
          <a:p>
            <a:pPr>
              <a:buFont typeface="Wingdings 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9., Az autotelikus élmény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flow élménye, a flow állapot modellje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b="1"/>
              <a:t>Kihívás-készségeK: </a:t>
            </a:r>
          </a:p>
          <a:p>
            <a:r>
              <a:rPr lang="en-US"/>
              <a:t>Magas-magas: flow</a:t>
            </a:r>
          </a:p>
          <a:p>
            <a:r>
              <a:rPr lang="en-US"/>
              <a:t>Alacsony-alacsony:  fásultság</a:t>
            </a:r>
          </a:p>
          <a:p>
            <a:r>
              <a:rPr lang="en-US"/>
              <a:t>Magas-alacsony:  szorongás</a:t>
            </a:r>
          </a:p>
          <a:p>
            <a:r>
              <a:rPr lang="en-US"/>
              <a:t>Alacsony-magas: unalom, lazítás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Kulcsok a flow-t előidéző kihívásokhoz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Mozduljunk meg!</a:t>
            </a:r>
          </a:p>
          <a:p>
            <a:r>
              <a:rPr lang="en-US"/>
              <a:t>Ne féljünk a kudarctól! </a:t>
            </a:r>
          </a:p>
          <a:p>
            <a:r>
              <a:rPr lang="en-US"/>
              <a:t>Mozduljunk ki a komfortzónánkból! </a:t>
            </a:r>
          </a:p>
          <a:p>
            <a:pPr>
              <a:buFont typeface="Wingdings 2" charset="2"/>
              <a:buNone/>
            </a:pPr>
            <a:endParaRPr lang="en-US"/>
          </a:p>
          <a:p>
            <a:pPr>
              <a:buFont typeface="Wingdings 2" charset="2"/>
              <a:buNone/>
            </a:pPr>
            <a:r>
              <a:rPr lang="en-US"/>
              <a:t>Kihívások a sportban: </a:t>
            </a:r>
          </a:p>
          <a:p>
            <a:pPr>
              <a:buFont typeface="Wingdings 2" charset="2"/>
              <a:buNone/>
            </a:pPr>
            <a:r>
              <a:rPr lang="en-US"/>
              <a:t>				Mondjunk példákat!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Készség oldal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Higyjünk a képességeinkben! </a:t>
            </a:r>
          </a:p>
          <a:p>
            <a:r>
              <a:rPr lang="en-US"/>
              <a:t>Az optimális kihívás keresése </a:t>
            </a:r>
          </a:p>
          <a:p>
            <a:r>
              <a:rPr lang="en-US"/>
              <a:t>Ne csupán  győzelmet tekintsük az elérendő célnak-személyes célok</a:t>
            </a:r>
          </a:p>
          <a:p>
            <a:r>
              <a:rPr lang="en-US"/>
              <a:t>A negatív állítások (külső, belső) képesek tönkretenni mindenféle optimális élményt, ami amúgy bekövetkezett volna! Váltsunk csatornát! </a:t>
            </a:r>
          </a:p>
          <a:p>
            <a:r>
              <a:rPr lang="en-US"/>
              <a:t>Önbizalom erősítése-belső beszéd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élmény feltétele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/>
              <a:t>Saját magunkhoz </a:t>
            </a:r>
            <a:r>
              <a:rPr lang="en-US" sz="2800"/>
              <a:t>képest a készségek és a kihívások szintje megfelel egymásnak! </a:t>
            </a:r>
          </a:p>
          <a:p>
            <a:pPr>
              <a:buFont typeface="Wingdings 2" charset="2"/>
              <a:buNone/>
            </a:pPr>
            <a:endParaRPr lang="en-US"/>
          </a:p>
          <a:p>
            <a:r>
              <a:rPr lang="en-US"/>
              <a:t>Milyennek értékeljük készségeinket a kihívásokhoz képest?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u-HU" sz="2800" dirty="0"/>
              <a:t>Kalandparkok Magyarországon</a:t>
            </a:r>
          </a:p>
        </p:txBody>
      </p:sp>
      <p:sp>
        <p:nvSpPr>
          <p:cNvPr id="63491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hu-HU" sz="2800" dirty="0"/>
              <a:t>Mecsextrém Park</a:t>
            </a:r>
          </a:p>
          <a:p>
            <a:pPr marL="342900" indent="-342900"/>
            <a:r>
              <a:rPr lang="hu-HU" sz="2800" dirty="0"/>
              <a:t>Zamárdi kalandpark</a:t>
            </a:r>
          </a:p>
          <a:p>
            <a:pPr marL="342900" indent="-342900"/>
            <a:r>
              <a:rPr lang="hu-HU" sz="2800" dirty="0"/>
              <a:t>Sobri Jóska bakonyi kalandpark </a:t>
            </a:r>
          </a:p>
          <a:p>
            <a:pPr marL="342900" indent="-342900"/>
            <a:endParaRPr lang="hu-HU" sz="2800" dirty="0"/>
          </a:p>
          <a:p>
            <a:pPr marL="342900" indent="-342900"/>
            <a:r>
              <a:rPr lang="hu-HU" sz="2800" dirty="0"/>
              <a:t>Kisebb pályák: szállodák, parkok üzemeltetésében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flow élmény 3 kiemelt mentális összetevője 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3000"/>
          </a:p>
          <a:p>
            <a:pPr>
              <a:lnSpc>
                <a:spcPct val="90000"/>
              </a:lnSpc>
            </a:pPr>
            <a:r>
              <a:rPr lang="en-US" sz="3000"/>
              <a:t>Az akció és a tudat összeolvadása</a:t>
            </a:r>
          </a:p>
          <a:p>
            <a:pPr>
              <a:lnSpc>
                <a:spcPct val="90000"/>
              </a:lnSpc>
              <a:buFont typeface="Wingdings 2" charset="2"/>
              <a:buNone/>
            </a:pPr>
            <a:endParaRPr lang="en-US" sz="3000"/>
          </a:p>
          <a:p>
            <a:pPr>
              <a:lnSpc>
                <a:spcPct val="90000"/>
              </a:lnSpc>
            </a:pPr>
            <a:r>
              <a:rPr lang="en-US" sz="3000"/>
              <a:t>Az önmagunkkal kapcsolatos tudatosság elhalványulása</a:t>
            </a:r>
          </a:p>
          <a:p>
            <a:pPr>
              <a:lnSpc>
                <a:spcPct val="90000"/>
              </a:lnSpc>
            </a:pPr>
            <a:endParaRPr lang="en-US" sz="3000"/>
          </a:p>
          <a:p>
            <a:pPr>
              <a:lnSpc>
                <a:spcPct val="90000"/>
              </a:lnSpc>
            </a:pPr>
            <a:r>
              <a:rPr lang="en-US" sz="3000"/>
              <a:t>Az időélmény átalakulása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Kulcsok a teljes feloldódáshoz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Feledkezzünk el önmagunkról! (testünkre figyeljünk-testtudat, légzéstechnika stb.)</a:t>
            </a:r>
          </a:p>
          <a:p>
            <a:r>
              <a:rPr lang="en-US"/>
              <a:t>A versenytársak miatt aggódjanak saját maguk</a:t>
            </a:r>
          </a:p>
          <a:p>
            <a:r>
              <a:rPr lang="en-US"/>
              <a:t>Fogadjuk el a környezetet</a:t>
            </a:r>
          </a:p>
          <a:p>
            <a:r>
              <a:rPr lang="en-US"/>
              <a:t>Összpontosítsunk a folyamatra, a cselekvésre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 egység és az idő átalakulása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“Minden más eltűnik. Majdnem olyan mintha a dolgok lassított felvételben történnének. Semmi más nem számít. Nem hallom a nézőket sem.” </a:t>
            </a:r>
          </a:p>
          <a:p>
            <a:endParaRPr lang="en-US"/>
          </a:p>
          <a:p>
            <a:r>
              <a:rPr lang="en-US"/>
              <a:t>“ Az idő felgyorsul és lelassul, mintha az ember akarata irányítaná az idő múlását. … Például, ha jobban összpontosítok az idő lelassul.” </a:t>
            </a:r>
          </a:p>
          <a:p>
            <a:r>
              <a:rPr lang="en-US"/>
              <a:t>“Eltűnik az erőfeszítés érzése.”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 öröm a lényeg 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Írjatok szavakat, azokról a pillanatokról amikor örömötöket leltétek a sportban! </a:t>
            </a:r>
          </a:p>
          <a:p>
            <a:endParaRPr lang="en-US"/>
          </a:p>
          <a:p>
            <a:r>
              <a:rPr lang="en-US"/>
              <a:t>A sport játék nem pedig munka. </a:t>
            </a:r>
          </a:p>
          <a:p>
            <a:r>
              <a:rPr lang="en-US"/>
              <a:t>Autotelikus élmény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Köszönöm szépen a figyelmet!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93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Munka-Magánélet egyensúly</a:t>
            </a:r>
            <a:br>
              <a:rPr lang="en-US" smtClean="0"/>
            </a:br>
            <a:r>
              <a:rPr lang="en-US" smtClean="0"/>
              <a:t>Munkamánia</a:t>
            </a:r>
            <a:endParaRPr lang="en-US"/>
          </a:p>
        </p:txBody>
      </p:sp>
      <p:pic>
        <p:nvPicPr>
          <p:cNvPr id="1249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5" y="3810000"/>
            <a:ext cx="21320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2984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>
                <a:latin typeface="Century Gothic" charset="0"/>
              </a:rPr>
              <a:t/>
            </a:r>
            <a:br>
              <a:rPr lang="hu-HU" sz="3600" dirty="0">
                <a:latin typeface="Century Gothic" charset="0"/>
              </a:rPr>
            </a:br>
            <a:r>
              <a:rPr lang="hu-HU" sz="3600" dirty="0">
                <a:latin typeface="Century Gothic" charset="0"/>
              </a:rPr>
              <a:t>Készítsünk mozaikot!</a:t>
            </a:r>
            <a:br>
              <a:rPr lang="hu-HU" sz="3600" dirty="0">
                <a:latin typeface="Century Gothic" charset="0"/>
              </a:rPr>
            </a:br>
            <a:endParaRPr lang="hu-HU" sz="3600" dirty="0">
              <a:latin typeface="Century Gothic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hu-HU" sz="1500">
                <a:latin typeface="Century Gothic" charset="0"/>
              </a:rPr>
              <a:t>Mi a harnónia (egyensúly) számodra?</a:t>
            </a:r>
          </a:p>
          <a:p>
            <a:pPr eaLnBrk="1" hangingPunct="1">
              <a:lnSpc>
                <a:spcPct val="110000"/>
              </a:lnSpc>
            </a:pPr>
            <a:r>
              <a:rPr lang="hu-HU" sz="1500">
                <a:latin typeface="Century Gothic" charset="0"/>
              </a:rPr>
              <a:t>Honnan nyered az energiát? </a:t>
            </a:r>
          </a:p>
          <a:p>
            <a:pPr eaLnBrk="1" hangingPunct="1">
              <a:lnSpc>
                <a:spcPct val="110000"/>
              </a:lnSpc>
            </a:pPr>
            <a:r>
              <a:rPr lang="hu-HU" sz="1500">
                <a:latin typeface="Century Gothic" charset="0"/>
              </a:rPr>
              <a:t>Miből töltődsz? </a:t>
            </a:r>
          </a:p>
          <a:p>
            <a:pPr algn="ctr" eaLnBrk="1" hangingPunct="1">
              <a:lnSpc>
                <a:spcPct val="110000"/>
              </a:lnSpc>
            </a:pPr>
            <a:endParaRPr lang="hu-HU" sz="1500">
              <a:latin typeface="Century Gothic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hu-HU" sz="1500">
              <a:latin typeface="Century Gothic" charset="0"/>
            </a:endParaRPr>
          </a:p>
        </p:txBody>
      </p:sp>
      <p:pic>
        <p:nvPicPr>
          <p:cNvPr id="1259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16982">
            <a:off x="430213" y="3436938"/>
            <a:ext cx="42386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7"/>
          <p:cNvPicPr>
            <a:picLocks noChangeAspect="1" noChangeArrowheads="1"/>
          </p:cNvPicPr>
          <p:nvPr/>
        </p:nvPicPr>
        <p:blipFill>
          <a:blip r:embed="rId4"/>
          <a:srcRect b="27013"/>
          <a:stretch>
            <a:fillRect/>
          </a:stretch>
        </p:blipFill>
        <p:spPr bwMode="auto">
          <a:xfrm rot="409577">
            <a:off x="4665663" y="3967163"/>
            <a:ext cx="39814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>
                <a:latin typeface="Century Gothic" charset="0"/>
              </a:rPr>
              <a:t>Milyen amikor nem vagyunk egyensúlyban? 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u-HU">
                <a:latin typeface="Century Gothic" charset="0"/>
              </a:rPr>
              <a:t>Milyen, amikor nem vagyunk egyensúlyban?</a:t>
            </a:r>
          </a:p>
          <a:p>
            <a:pPr eaLnBrk="1" hangingPunct="1"/>
            <a:r>
              <a:rPr lang="hu-HU">
                <a:latin typeface="Century Gothic" charset="0"/>
              </a:rPr>
              <a:t>Tünetek...</a:t>
            </a:r>
          </a:p>
        </p:txBody>
      </p:sp>
      <p:sp>
        <p:nvSpPr>
          <p:cNvPr id="128004" name="Dia számának helye 3"/>
          <p:cNvSpPr txBox="1">
            <a:spLocks noGrp="1"/>
          </p:cNvSpPr>
          <p:nvPr/>
        </p:nvSpPr>
        <p:spPr bwMode="auto">
          <a:xfrm>
            <a:off x="8534400" y="44005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08FC0795-3063-F545-BE88-986AA700829C}" type="slidenum">
              <a:rPr lang="en-US" sz="1400" b="1">
                <a:solidFill>
                  <a:schemeClr val="bg1"/>
                </a:solidFill>
                <a:latin typeface="Tahoma" charset="0"/>
              </a:rPr>
              <a:pPr algn="ctr"/>
              <a:t>67</a:t>
            </a:fld>
            <a:endParaRPr lang="en-US" sz="1400" b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5905500" y="3352800"/>
            <a:ext cx="3238500" cy="919163"/>
          </a:xfrm>
          <a:prstGeom prst="rect">
            <a:avLst/>
          </a:prstGeom>
          <a:solidFill>
            <a:srgbClr val="32287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hu-HU" sz="2400">
                <a:solidFill>
                  <a:schemeClr val="bg1"/>
                </a:solidFill>
                <a:latin typeface="Century Gothic" charset="0"/>
              </a:rPr>
              <a:t>Dolgozzuk ki párban</a:t>
            </a:r>
            <a:endParaRPr lang="en-US" sz="2400">
              <a:solidFill>
                <a:schemeClr val="bg1"/>
              </a:solidFill>
              <a:latin typeface="Century Gothic" charset="0"/>
            </a:endParaRPr>
          </a:p>
        </p:txBody>
      </p:sp>
      <p:pic>
        <p:nvPicPr>
          <p:cNvPr id="12800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77513">
            <a:off x="1851025" y="3149600"/>
            <a:ext cx="235743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>
                <a:latin typeface="Century Gothic" charset="0"/>
              </a:rPr>
              <a:t>Holisztikus szemlélet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0051" name="Dia számának helye 3"/>
          <p:cNvSpPr txBox="1">
            <a:spLocks noGrp="1"/>
          </p:cNvSpPr>
          <p:nvPr/>
        </p:nvSpPr>
        <p:spPr bwMode="auto">
          <a:xfrm>
            <a:off x="8534400" y="44005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1E14B637-4BC0-234E-8B10-8B2A31A873F5}" type="slidenum">
              <a:rPr lang="en-US" sz="1400" b="1">
                <a:solidFill>
                  <a:schemeClr val="bg1"/>
                </a:solidFill>
                <a:latin typeface="Tahoma" charset="0"/>
              </a:rPr>
              <a:pPr algn="ctr"/>
              <a:t>68</a:t>
            </a:fld>
            <a:endParaRPr lang="en-US" sz="1400" b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2781300" y="1219200"/>
            <a:ext cx="31353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2000" b="1">
                <a:solidFill>
                  <a:srgbClr val="A40000"/>
                </a:solidFill>
                <a:latin typeface="Century Gothic" charset="0"/>
              </a:rPr>
              <a:t>High level wellness</a:t>
            </a:r>
          </a:p>
          <a:p>
            <a:endParaRPr lang="hu-HU" sz="2000" b="1">
              <a:solidFill>
                <a:srgbClr val="A40000"/>
              </a:solidFill>
              <a:latin typeface="Century Gothic" charset="0"/>
            </a:endParaRPr>
          </a:p>
          <a:p>
            <a:r>
              <a:rPr lang="hu-HU" sz="2000" b="1">
                <a:solidFill>
                  <a:srgbClr val="A40000"/>
                </a:solidFill>
                <a:latin typeface="Century Gothic" charset="0"/>
              </a:rPr>
              <a:t>Ön-fejlesztés</a:t>
            </a:r>
          </a:p>
          <a:p>
            <a:endParaRPr lang="hu-HU" sz="2000" b="1">
              <a:solidFill>
                <a:srgbClr val="A40000"/>
              </a:solidFill>
              <a:latin typeface="Century Gothic" charset="0"/>
            </a:endParaRPr>
          </a:p>
          <a:p>
            <a:r>
              <a:rPr lang="hu-HU" sz="2000" b="1">
                <a:solidFill>
                  <a:srgbClr val="A40000"/>
                </a:solidFill>
                <a:latin typeface="Century Gothic" charset="0"/>
              </a:rPr>
              <a:t>tudatosság</a:t>
            </a:r>
          </a:p>
          <a:p>
            <a:endParaRPr lang="hu-HU" sz="2000" b="1">
              <a:solidFill>
                <a:srgbClr val="A40000"/>
              </a:solidFill>
              <a:latin typeface="Century Gothic" charset="0"/>
            </a:endParaRPr>
          </a:p>
          <a:p>
            <a:r>
              <a:rPr lang="hu-HU" sz="2000" b="1">
                <a:solidFill>
                  <a:srgbClr val="A40000"/>
                </a:solidFill>
                <a:latin typeface="Century Gothic" charset="0"/>
              </a:rPr>
              <a:t>Odafigyelés,érdeklődés</a:t>
            </a:r>
          </a:p>
        </p:txBody>
      </p:sp>
      <p:sp>
        <p:nvSpPr>
          <p:cNvPr id="130053" name="Line 7"/>
          <p:cNvSpPr>
            <a:spLocks noChangeShapeType="1"/>
          </p:cNvSpPr>
          <p:nvPr/>
        </p:nvSpPr>
        <p:spPr bwMode="auto">
          <a:xfrm>
            <a:off x="2443163" y="1533525"/>
            <a:ext cx="23812" cy="488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4" name="Line 8"/>
          <p:cNvSpPr>
            <a:spLocks noChangeShapeType="1"/>
          </p:cNvSpPr>
          <p:nvPr/>
        </p:nvSpPr>
        <p:spPr bwMode="auto">
          <a:xfrm>
            <a:off x="2232025" y="3768725"/>
            <a:ext cx="434975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5" name="Text Box 9"/>
          <p:cNvSpPr txBox="1">
            <a:spLocks noChangeArrowheads="1"/>
          </p:cNvSpPr>
          <p:nvPr/>
        </p:nvSpPr>
        <p:spPr bwMode="auto">
          <a:xfrm>
            <a:off x="347663" y="4013200"/>
            <a:ext cx="1778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hu-HU" sz="2000" b="1">
                <a:solidFill>
                  <a:srgbClr val="002350"/>
                </a:solidFill>
                <a:latin typeface="Century Gothic" charset="0"/>
              </a:rPr>
              <a:t>Jelek</a:t>
            </a:r>
          </a:p>
          <a:p>
            <a:pPr algn="r"/>
            <a:endParaRPr lang="hu-HU" sz="2000" b="1">
              <a:solidFill>
                <a:srgbClr val="002350"/>
              </a:solidFill>
              <a:latin typeface="Century Gothic" charset="0"/>
            </a:endParaRPr>
          </a:p>
          <a:p>
            <a:pPr algn="r"/>
            <a:r>
              <a:rPr lang="hu-HU" sz="2000" b="1">
                <a:solidFill>
                  <a:srgbClr val="002350"/>
                </a:solidFill>
                <a:latin typeface="Century Gothic" charset="0"/>
              </a:rPr>
              <a:t>Tünetek</a:t>
            </a:r>
          </a:p>
          <a:p>
            <a:pPr algn="r"/>
            <a:endParaRPr lang="hu-HU" sz="2000" b="1">
              <a:solidFill>
                <a:srgbClr val="002350"/>
              </a:solidFill>
              <a:latin typeface="Century Gothic" charset="0"/>
            </a:endParaRPr>
          </a:p>
          <a:p>
            <a:pPr algn="r"/>
            <a:r>
              <a:rPr lang="hu-HU" sz="2000" b="1">
                <a:solidFill>
                  <a:srgbClr val="002350"/>
                </a:solidFill>
                <a:latin typeface="Century Gothic" charset="0"/>
              </a:rPr>
              <a:t>Betegség</a:t>
            </a:r>
          </a:p>
          <a:p>
            <a:pPr algn="r"/>
            <a:endParaRPr lang="hu-HU" sz="2000" b="1">
              <a:solidFill>
                <a:srgbClr val="002350"/>
              </a:solidFill>
              <a:latin typeface="Century Gothic" charset="0"/>
            </a:endParaRPr>
          </a:p>
          <a:p>
            <a:pPr algn="r"/>
            <a:r>
              <a:rPr lang="hu-HU" sz="2000" b="1">
                <a:solidFill>
                  <a:srgbClr val="002350"/>
                </a:solidFill>
                <a:latin typeface="Century Gothic" charset="0"/>
              </a:rPr>
              <a:t>Kiégés, Halál</a:t>
            </a:r>
          </a:p>
        </p:txBody>
      </p:sp>
      <p:sp>
        <p:nvSpPr>
          <p:cNvPr id="130056" name="Line 10"/>
          <p:cNvSpPr>
            <a:spLocks noChangeShapeType="1"/>
          </p:cNvSpPr>
          <p:nvPr/>
        </p:nvSpPr>
        <p:spPr bwMode="auto">
          <a:xfrm>
            <a:off x="2333625" y="427355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7" name="Line 11"/>
          <p:cNvSpPr>
            <a:spLocks noChangeShapeType="1"/>
          </p:cNvSpPr>
          <p:nvPr/>
        </p:nvSpPr>
        <p:spPr bwMode="auto">
          <a:xfrm>
            <a:off x="2333625" y="4829175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8" name="Line 12"/>
          <p:cNvSpPr>
            <a:spLocks noChangeShapeType="1"/>
          </p:cNvSpPr>
          <p:nvPr/>
        </p:nvSpPr>
        <p:spPr bwMode="auto">
          <a:xfrm>
            <a:off x="2333625" y="534035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9" name="Line 13"/>
          <p:cNvSpPr>
            <a:spLocks noChangeShapeType="1"/>
          </p:cNvSpPr>
          <p:nvPr/>
        </p:nvSpPr>
        <p:spPr bwMode="auto">
          <a:xfrm>
            <a:off x="2333625" y="587375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0" name="Line 14"/>
          <p:cNvSpPr>
            <a:spLocks noChangeShapeType="1"/>
          </p:cNvSpPr>
          <p:nvPr/>
        </p:nvSpPr>
        <p:spPr bwMode="auto">
          <a:xfrm>
            <a:off x="2349500" y="3222625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1" name="Line 15"/>
          <p:cNvSpPr>
            <a:spLocks noChangeShapeType="1"/>
          </p:cNvSpPr>
          <p:nvPr/>
        </p:nvSpPr>
        <p:spPr bwMode="auto">
          <a:xfrm>
            <a:off x="23495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2" name="Line 16"/>
          <p:cNvSpPr>
            <a:spLocks noChangeShapeType="1"/>
          </p:cNvSpPr>
          <p:nvPr/>
        </p:nvSpPr>
        <p:spPr bwMode="auto">
          <a:xfrm>
            <a:off x="2327275" y="1533525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3" name="Line 17"/>
          <p:cNvSpPr>
            <a:spLocks noChangeShapeType="1"/>
          </p:cNvSpPr>
          <p:nvPr/>
        </p:nvSpPr>
        <p:spPr bwMode="auto">
          <a:xfrm>
            <a:off x="2349500" y="208915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06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0" y="2387600"/>
            <a:ext cx="2513013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>
                <a:latin typeface="Century Gothic" charset="0"/>
              </a:rPr>
              <a:t>Egyensúly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1700" b="1">
                <a:latin typeface="Century Gothic" charset="0"/>
              </a:rPr>
              <a:t>Fontos, hogy minden területen legyen valamilyen ‘aktivitás-elérés’ és öröm!!</a:t>
            </a:r>
          </a:p>
          <a:p>
            <a:pPr eaLnBrk="1" hangingPunct="1">
              <a:lnSpc>
                <a:spcPct val="80000"/>
              </a:lnSpc>
            </a:pPr>
            <a:r>
              <a:rPr lang="hu-HU" sz="1700" b="1">
                <a:latin typeface="Century Gothic" charset="0"/>
              </a:rPr>
              <a:t>Nincs teljes egyensúly! Az egyén dönti el, mikor, mi a fontos!</a:t>
            </a:r>
          </a:p>
        </p:txBody>
      </p:sp>
      <p:sp>
        <p:nvSpPr>
          <p:cNvPr id="132100" name="Dia számának helye 3"/>
          <p:cNvSpPr txBox="1">
            <a:spLocks noGrp="1"/>
          </p:cNvSpPr>
          <p:nvPr/>
        </p:nvSpPr>
        <p:spPr bwMode="auto">
          <a:xfrm>
            <a:off x="8534400" y="44005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3260F923-B649-784F-AAF7-82772C0635F5}" type="slidenum">
              <a:rPr lang="en-US" sz="1400" b="1">
                <a:solidFill>
                  <a:schemeClr val="bg1"/>
                </a:solidFill>
                <a:latin typeface="Tahoma" charset="0"/>
              </a:rPr>
              <a:pPr algn="ctr"/>
              <a:t>69</a:t>
            </a:fld>
            <a:endParaRPr lang="en-US" sz="1400" b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32101" name="AutoShape 8"/>
          <p:cNvSpPr>
            <a:spLocks noChangeArrowheads="1"/>
          </p:cNvSpPr>
          <p:nvPr/>
        </p:nvSpPr>
        <p:spPr bwMode="auto">
          <a:xfrm>
            <a:off x="2309813" y="3698875"/>
            <a:ext cx="3732212" cy="2355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hu-HU" sz="3600" b="1">
                <a:solidFill>
                  <a:schemeClr val="bg1"/>
                </a:solidFill>
                <a:latin typeface="Century Gothic" charset="0"/>
              </a:rPr>
              <a:t>Én</a:t>
            </a:r>
          </a:p>
        </p:txBody>
      </p:sp>
      <p:sp>
        <p:nvSpPr>
          <p:cNvPr id="132102" name="Text Box 10"/>
          <p:cNvSpPr txBox="1">
            <a:spLocks noChangeArrowheads="1"/>
          </p:cNvSpPr>
          <p:nvPr/>
        </p:nvSpPr>
        <p:spPr bwMode="auto">
          <a:xfrm>
            <a:off x="3455988" y="3175000"/>
            <a:ext cx="138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2800" b="1">
                <a:latin typeface="Century Gothic" charset="0"/>
              </a:rPr>
              <a:t>Munka</a:t>
            </a:r>
          </a:p>
        </p:txBody>
      </p:sp>
      <p:sp>
        <p:nvSpPr>
          <p:cNvPr id="132103" name="Text Box 11"/>
          <p:cNvSpPr txBox="1">
            <a:spLocks noChangeArrowheads="1"/>
          </p:cNvSpPr>
          <p:nvPr/>
        </p:nvSpPr>
        <p:spPr bwMode="auto">
          <a:xfrm>
            <a:off x="6167438" y="5208588"/>
            <a:ext cx="153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2800" b="1">
                <a:solidFill>
                  <a:srgbClr val="008000"/>
                </a:solidFill>
                <a:latin typeface="Century Gothic" charset="0"/>
              </a:rPr>
              <a:t>Barátok</a:t>
            </a:r>
          </a:p>
        </p:txBody>
      </p:sp>
      <p:sp>
        <p:nvSpPr>
          <p:cNvPr id="132104" name="Text Box 12"/>
          <p:cNvSpPr txBox="1">
            <a:spLocks noChangeArrowheads="1"/>
          </p:cNvSpPr>
          <p:nvPr/>
        </p:nvSpPr>
        <p:spPr bwMode="auto">
          <a:xfrm>
            <a:off x="871538" y="5224463"/>
            <a:ext cx="1419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2800" b="1">
                <a:solidFill>
                  <a:srgbClr val="A40000"/>
                </a:solidFill>
                <a:latin typeface="Century Gothic" charset="0"/>
              </a:rPr>
              <a:t>Család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Városi parkok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város élhetővé tétele mozgalom részeként indul a parképítési hullám a 18. században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Cél: a városlakók számára elérhető természeti környezet biztosítása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Magyarországon: </a:t>
            </a:r>
          </a:p>
          <a:p>
            <a:pPr lvl="1"/>
            <a:r>
              <a:rPr lang="en-US" sz="2000" dirty="0" smtClean="0"/>
              <a:t>Városliget</a:t>
            </a:r>
          </a:p>
          <a:p>
            <a:pPr lvl="1"/>
            <a:r>
              <a:rPr lang="en-US" sz="2000" dirty="0" smtClean="0"/>
              <a:t>Városmajor</a:t>
            </a:r>
          </a:p>
          <a:p>
            <a:pPr lvl="1"/>
            <a:r>
              <a:rPr lang="en-US" sz="2000" dirty="0" smtClean="0"/>
              <a:t>Orczy-kert</a:t>
            </a:r>
          </a:p>
          <a:p>
            <a:pPr lvl="1"/>
            <a:r>
              <a:rPr lang="en-US" sz="2000" dirty="0" smtClean="0"/>
              <a:t>Margitsziget</a:t>
            </a:r>
          </a:p>
          <a:p>
            <a:pPr lvl="1"/>
            <a:r>
              <a:rPr lang="en-US" sz="2000" dirty="0" smtClean="0"/>
              <a:t>Vidéken sétatereket alakítottak ki (pl. Sopron, Kaposvár)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>
                <a:latin typeface="Century Gothic" charset="0"/>
              </a:rPr>
              <a:t>Élettorta</a:t>
            </a:r>
          </a:p>
        </p:txBody>
      </p:sp>
      <p:sp>
        <p:nvSpPr>
          <p:cNvPr id="31746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hu-HU" sz="2000">
                <a:latin typeface="Century Gothic" charset="0"/>
              </a:rPr>
              <a:t>Írd le számodra mik a fontos területek az életben!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sz="2000">
                <a:latin typeface="Century Gothic" charset="0"/>
              </a:rPr>
              <a:t>Priorizálj, tedd sorrendbe (jelezd, ha van összefüggés)!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sz="2000">
                <a:latin typeface="Century Gothic" charset="0"/>
              </a:rPr>
              <a:t>Adj, számot 1-8 között, hol állsz most!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sz="2000">
                <a:latin typeface="Century Gothic" charset="0"/>
              </a:rPr>
              <a:t>Más színű tollal írd be, mi lenne az ideális azon a területen!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sz="2000">
                <a:latin typeface="Century Gothic" charset="0"/>
              </a:rPr>
              <a:t>Hol van a legnagyobb űr?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sz="2000">
                <a:latin typeface="Century Gothic" charset="0"/>
              </a:rPr>
              <a:t>Válaszd ki, melyik területtel foglalkoznál szívesen!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sz="2000">
                <a:latin typeface="Century Gothic" charset="0"/>
              </a:rPr>
              <a:t>Írd le az okokat, hátteret, gátló tényezőket!</a:t>
            </a:r>
          </a:p>
          <a:p>
            <a:pPr marL="457200" indent="-457200" eaLnBrk="1" hangingPunct="1">
              <a:buFontTx/>
              <a:buAutoNum type="arabicPeriod"/>
            </a:pPr>
            <a:endParaRPr lang="hu-HU" sz="2000">
              <a:latin typeface="Century Gothic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hu-HU" sz="2000">
              <a:latin typeface="Century Gothic" charset="0"/>
            </a:endParaRPr>
          </a:p>
        </p:txBody>
      </p:sp>
      <p:sp>
        <p:nvSpPr>
          <p:cNvPr id="134148" name="Dia számának helye 3"/>
          <p:cNvSpPr txBox="1">
            <a:spLocks noGrp="1"/>
          </p:cNvSpPr>
          <p:nvPr/>
        </p:nvSpPr>
        <p:spPr bwMode="auto">
          <a:xfrm>
            <a:off x="8534400" y="44005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0AFED595-98B3-2447-9E7C-F6ABED473B0C}" type="slidenum">
              <a:rPr lang="en-US" sz="1400" b="1">
                <a:solidFill>
                  <a:schemeClr val="bg1"/>
                </a:solidFill>
                <a:latin typeface="Tahoma" charset="0"/>
              </a:rPr>
              <a:pPr algn="ctr"/>
              <a:t>70</a:t>
            </a:fld>
            <a:endParaRPr lang="en-US" sz="1400" b="1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134149" name="Picture 11"/>
          <p:cNvPicPr>
            <a:picLocks noChangeAspect="1" noChangeArrowheads="1"/>
          </p:cNvPicPr>
          <p:nvPr/>
        </p:nvPicPr>
        <p:blipFill>
          <a:blip r:embed="rId3"/>
          <a:srcRect l="3998"/>
          <a:stretch>
            <a:fillRect/>
          </a:stretch>
        </p:blipFill>
        <p:spPr bwMode="auto">
          <a:xfrm>
            <a:off x="6376322" y="4087935"/>
            <a:ext cx="245983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>
                <a:latin typeface="Century Gothic" charset="0"/>
              </a:rPr>
              <a:t>Írjuk körbe a célt!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6195" name="Dia számának helye 3"/>
          <p:cNvSpPr txBox="1">
            <a:spLocks noGrp="1"/>
          </p:cNvSpPr>
          <p:nvPr/>
        </p:nvSpPr>
        <p:spPr bwMode="auto">
          <a:xfrm>
            <a:off x="8534400" y="44005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102D3C03-E0B9-EE43-831B-868BCC174D56}" type="slidenum">
              <a:rPr lang="en-US" sz="1400" b="1">
                <a:solidFill>
                  <a:schemeClr val="bg1"/>
                </a:solidFill>
                <a:latin typeface="Tahoma" charset="0"/>
              </a:rPr>
              <a:pPr algn="ctr"/>
              <a:t>71</a:t>
            </a:fld>
            <a:endParaRPr lang="en-US" sz="1400" b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30722" name="Tartalom helye 2"/>
          <p:cNvSpPr>
            <a:spLocks/>
          </p:cNvSpPr>
          <p:nvPr/>
        </p:nvSpPr>
        <p:spPr bwMode="auto">
          <a:xfrm>
            <a:off x="639763" y="1820863"/>
            <a:ext cx="50736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rgbClr val="B01900"/>
              </a:buClr>
              <a:buSzPct val="85000"/>
              <a:buFont typeface="Arial" charset="0"/>
              <a:buNone/>
            </a:pPr>
            <a:endParaRPr lang="hu-HU" sz="2800" b="1" u="sng">
              <a:solidFill>
                <a:srgbClr val="B01900"/>
              </a:solidFill>
              <a:latin typeface="Century Gothic" charset="0"/>
            </a:endParaRPr>
          </a:p>
          <a:p>
            <a:pPr marL="457200" indent="-457200">
              <a:spcBef>
                <a:spcPct val="20000"/>
              </a:spcBef>
              <a:buClr>
                <a:srgbClr val="B01900"/>
              </a:buClr>
              <a:buSzPct val="85000"/>
              <a:buFont typeface="Arial" charset="0"/>
              <a:buNone/>
            </a:pPr>
            <a:r>
              <a:rPr lang="hu-HU" sz="2800" b="1" u="sng">
                <a:solidFill>
                  <a:schemeClr val="bg1"/>
                </a:solidFill>
                <a:latin typeface="Century Gothic" charset="0"/>
              </a:rPr>
              <a:t>S</a:t>
            </a:r>
            <a:r>
              <a:rPr lang="hu-HU" sz="2800">
                <a:solidFill>
                  <a:schemeClr val="bg1"/>
                </a:solidFill>
                <a:latin typeface="Century Gothic" charset="0"/>
              </a:rPr>
              <a:t>pecifikus</a:t>
            </a:r>
          </a:p>
          <a:p>
            <a:pPr marL="457200" indent="-457200">
              <a:spcBef>
                <a:spcPct val="20000"/>
              </a:spcBef>
              <a:buClr>
                <a:srgbClr val="B01900"/>
              </a:buClr>
              <a:buSzPct val="85000"/>
              <a:buFont typeface="Arial" charset="0"/>
              <a:buNone/>
            </a:pPr>
            <a:r>
              <a:rPr lang="hu-HU" sz="2800" b="1" u="sng">
                <a:solidFill>
                  <a:schemeClr val="bg1"/>
                </a:solidFill>
                <a:latin typeface="Century Gothic" charset="0"/>
              </a:rPr>
              <a:t>M</a:t>
            </a:r>
            <a:r>
              <a:rPr lang="hu-HU" sz="2800">
                <a:solidFill>
                  <a:schemeClr val="bg1"/>
                </a:solidFill>
                <a:latin typeface="Century Gothic" charset="0"/>
              </a:rPr>
              <a:t>érhető</a:t>
            </a:r>
          </a:p>
          <a:p>
            <a:pPr marL="457200" indent="-457200">
              <a:spcBef>
                <a:spcPct val="20000"/>
              </a:spcBef>
              <a:buClr>
                <a:srgbClr val="B01900"/>
              </a:buClr>
              <a:buSzPct val="85000"/>
              <a:buFont typeface="Arial" charset="0"/>
              <a:buNone/>
            </a:pPr>
            <a:r>
              <a:rPr lang="hu-HU" sz="2800" b="1" u="sng">
                <a:solidFill>
                  <a:schemeClr val="bg1"/>
                </a:solidFill>
                <a:latin typeface="Century Gothic" charset="0"/>
              </a:rPr>
              <a:t>Elérhető</a:t>
            </a:r>
            <a:endParaRPr lang="hu-HU" sz="280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spcBef>
                <a:spcPct val="20000"/>
              </a:spcBef>
              <a:buClr>
                <a:srgbClr val="B01900"/>
              </a:buClr>
              <a:buSzPct val="85000"/>
              <a:buFont typeface="Arial" charset="0"/>
              <a:buNone/>
            </a:pPr>
            <a:r>
              <a:rPr lang="hu-HU" sz="2800" b="1" u="sng">
                <a:solidFill>
                  <a:schemeClr val="bg1"/>
                </a:solidFill>
                <a:latin typeface="Century Gothic" charset="0"/>
              </a:rPr>
              <a:t>R</a:t>
            </a:r>
            <a:r>
              <a:rPr lang="hu-HU" sz="2800">
                <a:solidFill>
                  <a:schemeClr val="bg1"/>
                </a:solidFill>
                <a:latin typeface="Century Gothic" charset="0"/>
              </a:rPr>
              <a:t>eális</a:t>
            </a:r>
          </a:p>
          <a:p>
            <a:pPr marL="457200" indent="-457200">
              <a:spcBef>
                <a:spcPct val="20000"/>
              </a:spcBef>
              <a:buClr>
                <a:srgbClr val="B01900"/>
              </a:buClr>
              <a:buSzPct val="85000"/>
              <a:buFont typeface="Arial" charset="0"/>
              <a:buNone/>
            </a:pPr>
            <a:r>
              <a:rPr lang="hu-HU" sz="2800" b="1" u="sng">
                <a:solidFill>
                  <a:schemeClr val="bg1"/>
                </a:solidFill>
                <a:latin typeface="Century Gothic" charset="0"/>
              </a:rPr>
              <a:t>Időben behatárolható</a:t>
            </a:r>
            <a:endParaRPr lang="hu-HU" sz="2800">
              <a:solidFill>
                <a:schemeClr val="bg1"/>
              </a:solidFill>
              <a:latin typeface="Century Gothic" charset="0"/>
            </a:endParaRPr>
          </a:p>
          <a:p>
            <a:pPr marL="457200" indent="-457200">
              <a:spcBef>
                <a:spcPct val="20000"/>
              </a:spcBef>
              <a:buClr>
                <a:srgbClr val="B01900"/>
              </a:buClr>
              <a:buSzPct val="85000"/>
              <a:buFont typeface="Arial" charset="0"/>
              <a:buAutoNum type="arabicPeriod"/>
            </a:pPr>
            <a:endParaRPr lang="hu-HU" sz="2400">
              <a:solidFill>
                <a:srgbClr val="322878"/>
              </a:solidFill>
              <a:latin typeface="Century Gothic" charset="0"/>
            </a:endParaRPr>
          </a:p>
        </p:txBody>
      </p:sp>
      <p:pic>
        <p:nvPicPr>
          <p:cNvPr id="13619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213" y="1820863"/>
            <a:ext cx="343058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>
                <a:latin typeface="Century Gothic" charset="0"/>
              </a:rPr>
              <a:t>Képzeljük el, hogy megvalósult! </a:t>
            </a:r>
          </a:p>
        </p:txBody>
      </p:sp>
      <p:sp>
        <p:nvSpPr>
          <p:cNvPr id="13824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hu-HU">
                <a:latin typeface="Century Gothic" charset="0"/>
              </a:rPr>
              <a:t>Honnan fogom észrevenni, hogy elértem?</a:t>
            </a:r>
          </a:p>
          <a:p>
            <a:pPr eaLnBrk="1" hangingPunct="1">
              <a:lnSpc>
                <a:spcPct val="120000"/>
              </a:lnSpc>
            </a:pPr>
            <a:r>
              <a:rPr lang="hu-HU">
                <a:latin typeface="Century Gothic" charset="0"/>
              </a:rPr>
              <a:t>Mit fogok látni magam körül, magamban? </a:t>
            </a:r>
          </a:p>
          <a:p>
            <a:pPr eaLnBrk="1" hangingPunct="1">
              <a:lnSpc>
                <a:spcPct val="120000"/>
              </a:lnSpc>
            </a:pPr>
            <a:r>
              <a:rPr lang="hu-HU">
                <a:latin typeface="Century Gothic" charset="0"/>
              </a:rPr>
              <a:t>Hogyan fognak látni engem mások? </a:t>
            </a:r>
          </a:p>
          <a:p>
            <a:pPr eaLnBrk="1" hangingPunct="1">
              <a:lnSpc>
                <a:spcPct val="120000"/>
              </a:lnSpc>
            </a:pPr>
            <a:r>
              <a:rPr lang="hu-HU">
                <a:latin typeface="Century Gothic" charset="0"/>
              </a:rPr>
              <a:t>Kinek fontos ez még rajtam kívül? </a:t>
            </a:r>
          </a:p>
          <a:p>
            <a:pPr eaLnBrk="1" hangingPunct="1">
              <a:lnSpc>
                <a:spcPct val="120000"/>
              </a:lnSpc>
            </a:pPr>
            <a:r>
              <a:rPr lang="hu-HU">
                <a:latin typeface="Century Gothic" charset="0"/>
              </a:rPr>
              <a:t>Miért fontos ez nekem? </a:t>
            </a:r>
          </a:p>
          <a:p>
            <a:pPr eaLnBrk="1" hangingPunct="1">
              <a:lnSpc>
                <a:spcPct val="120000"/>
              </a:lnSpc>
            </a:pPr>
            <a:r>
              <a:rPr lang="hu-HU">
                <a:latin typeface="Century Gothic" charset="0"/>
              </a:rPr>
              <a:t>Hogyan érzem magam?</a:t>
            </a:r>
          </a:p>
        </p:txBody>
      </p:sp>
      <p:sp>
        <p:nvSpPr>
          <p:cNvPr id="138244" name="Dia számának helye 3"/>
          <p:cNvSpPr txBox="1">
            <a:spLocks noGrp="1"/>
          </p:cNvSpPr>
          <p:nvPr/>
        </p:nvSpPr>
        <p:spPr bwMode="auto">
          <a:xfrm>
            <a:off x="8534400" y="44005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7149940F-96E9-334D-96F0-921E51394385}" type="slidenum">
              <a:rPr lang="en-US" sz="1400" b="1">
                <a:solidFill>
                  <a:schemeClr val="bg1"/>
                </a:solidFill>
                <a:latin typeface="Tahoma" charset="0"/>
              </a:rPr>
              <a:pPr algn="ctr"/>
              <a:t>72</a:t>
            </a:fld>
            <a:endParaRPr lang="en-US" sz="1400" b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38245" name="Rectangle 4"/>
          <p:cNvSpPr>
            <a:spLocks noChangeArrowheads="1"/>
          </p:cNvSpPr>
          <p:nvPr/>
        </p:nvSpPr>
        <p:spPr bwMode="auto">
          <a:xfrm>
            <a:off x="7007225" y="3352800"/>
            <a:ext cx="2136775" cy="919163"/>
          </a:xfrm>
          <a:prstGeom prst="rect">
            <a:avLst/>
          </a:prstGeom>
          <a:solidFill>
            <a:srgbClr val="32287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entury Gothic" charset="0"/>
              </a:rPr>
              <a:t>Csoportmunka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Munkamánia, az egyik véglet</a:t>
            </a:r>
          </a:p>
        </p:txBody>
      </p:sp>
      <p:pic>
        <p:nvPicPr>
          <p:cNvPr id="140291" name="Content Placeholder 3" descr="workaholic.JPG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7333" r="-37333"/>
          <a:stretch>
            <a:fillRect/>
          </a:stretch>
        </p:blipFill>
        <p:spPr/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Hogyan ismerjük fel?</a:t>
            </a:r>
          </a:p>
        </p:txBody>
      </p:sp>
      <p:pic>
        <p:nvPicPr>
          <p:cNvPr id="141315" name="Content Placeholder 3" descr="aken145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50544" r="-50544"/>
          <a:stretch>
            <a:fillRect/>
          </a:stretch>
        </p:blipFill>
        <p:spPr/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Munkamánia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A munkamánia definíciója: olyan függőség, amelyben a munka drogként funkcionál, háttérbe szorítja az egyén magánéletét, társas kapcsolatait; az élet értelmévé, a legfontosabb tevékenységgé válik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hu-HU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A munkamánia csak szóként újdonság, maga a jelenség nem rohanónak mondott modern korunk jellemző „terméke”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hu-HU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 Az író, Gustav Flaubert már 1852-ben jelentetett meg figyelemre méltó adatokat kényszeresen munkába temetkező emberekről.</a:t>
            </a:r>
            <a:r>
              <a:rPr lang="en-US" sz="22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endParaRPr lang="hu-HU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A hazai kutatók közül Ferenczi Sándornak a múlt század elején, 1919-ben írt munkáját említhetjük meg például, amelyben a vasárnapi neurózissal foglalkozott.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/>
              <a:t>Tünetei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Szerviek: fejfájás, légszomj, mellkasi fájdalmak, gyomorfájdalom, emésztési zavarok, szédülés, allergiák, tic stb.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Viselkedésbeliek: nyugtalanság, álmatlanság, kikapcsolódási problémák,  hiperaktivitás, feledékenység, türelmetlenség stb.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Fázisai</a:t>
            </a:r>
          </a:p>
        </p:txBody>
      </p:sp>
      <p:sp>
        <p:nvSpPr>
          <p:cNvPr id="144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Az első fázisban a munkamániás életének középpontjába mindinkább a munka kerül - kapcsolatai fokozatosan elveszítik jelentőségüket. A beteg otthon és munkaidőn kívül is dolgozik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 következő fázisban már életvitelét is a munkának rendeli alá, agresszivitást vált ki belőle, ha mások akadályozzák vagy megszólják ezért.Egyre többet vállal, de mind többet dolgozik céltalanul, és egyre nagyobb nehézséget okoz neki, hogy megfeleljen a feladatoknak és követelményeknek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 munkamániás pszichikailag és fizikailag is kezd kimerülni, fokozatosan csökken a teljesítménye, a beteg érzi, hogy teljesítőképessége végső határára jutott. Általában ebben a fázisban fordul orvoshoz.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Típusai</a:t>
            </a:r>
          </a:p>
        </p:txBody>
      </p:sp>
      <p:sp>
        <p:nvSpPr>
          <p:cNvPr id="145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b="1" dirty="0"/>
              <a:t>A grandiózus: </a:t>
            </a:r>
            <a:r>
              <a:rPr lang="en-US" sz="1700" dirty="0"/>
              <a:t>munkájával a hatalom, a siker, az elismerés kivívása a célja. Többnyire túlértékeli saját, s alulértékeli mások teljesítményét. Nem tud csapatban dolgozni, s nem is kedvelik őt</a:t>
            </a:r>
            <a:r>
              <a:rPr lang="en-US" sz="17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en-US" sz="1700" b="1" dirty="0"/>
              <a:t>A könyvelő: </a:t>
            </a:r>
            <a:r>
              <a:rPr lang="en-US" sz="1700" dirty="0"/>
              <a:t>legnagyobb erénye a rendtartás. Minden apró részlétre ügyel, mindent beszabályoz, s nem szereti az új ötleteket. Mindent az ellenőrzése alá szeretne vonni</a:t>
            </a:r>
            <a:r>
              <a:rPr lang="en-US" sz="17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700" dirty="0" smtClean="0"/>
              <a:t> </a:t>
            </a:r>
            <a:endParaRPr lang="en-US" sz="1700" dirty="0"/>
          </a:p>
          <a:p>
            <a:pPr eaLnBrk="1" hangingPunct="1">
              <a:lnSpc>
                <a:spcPct val="80000"/>
              </a:lnSpc>
            </a:pPr>
            <a:r>
              <a:rPr lang="en-US" sz="1700" b="1" dirty="0"/>
              <a:t>A skizoid: </a:t>
            </a:r>
            <a:r>
              <a:rPr lang="en-US" sz="1700" dirty="0"/>
              <a:t>aki vágyik mások társaságára, de egyúttal fél is attól. A megoldás számára, hogy beletemetkezik a munkájába</a:t>
            </a:r>
            <a:r>
              <a:rPr lang="en-US" sz="17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hu-HU" sz="1700" dirty="0" smtClean="0"/>
          </a:p>
          <a:p>
            <a:pPr eaLnBrk="1" hangingPunct="1">
              <a:lnSpc>
                <a:spcPct val="80000"/>
              </a:lnSpc>
            </a:pPr>
            <a:r>
              <a:rPr lang="en-US" sz="1700" b="1" dirty="0"/>
              <a:t>A gyetyaégetők:</a:t>
            </a:r>
            <a:r>
              <a:rPr lang="en-US" sz="1700" dirty="0"/>
              <a:t> akik könnyen unatkoznak, s mindig új feladatot keresnek, hogy két végén égethessék a gyertyát. Céljuk az elismerés és a csodálat. De tevékenységük gyakran káoszba torkollik</a:t>
            </a:r>
            <a:r>
              <a:rPr lang="en-US" sz="17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en-US" sz="1700" b="1" dirty="0"/>
              <a:t>A nyuszik: </a:t>
            </a:r>
            <a:r>
              <a:rPr lang="en-US" sz="1700" dirty="0"/>
              <a:t>akiknek mindig szükségük van valakire, hogy megmondja, mit csináljanak. Nagyon félnek a kudarctól, ezért azt gondolják, sok munkával elkerülhetik azt.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Kezelése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dirty="0"/>
              <a:t>Sorrend felállítása: az elvégzendő feladatok között sorrendet kell felállítani. Néha ez azt is jelentheti, nem kell tennünk semmit. Rugalmasnak kell maradni, hiszen a fontossági sorrendet is meg kell néha változtatni. A véletleneket és akadályokat növekedési lehetőségnek kell tekinteni</a:t>
            </a:r>
            <a:r>
              <a:rPr lang="en-US" sz="19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r>
              <a:rPr lang="en-US" sz="1900" dirty="0"/>
              <a:t>Helyettesítés: új tevékenységet csak úgy végezhetünk, ha egy ugyanannyi energiát és időt követelő, régi tevékenységet elhagyunk.Koncentráció: egyszerre csak egy dolgot szabad csinálni</a:t>
            </a:r>
            <a:r>
              <a:rPr lang="en-US" sz="19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r>
              <a:rPr lang="en-US" sz="1900" dirty="0"/>
              <a:t>Ütemezés: a munka tempóját számunkra megfelelően kell meghatározni. Mielőtt egy új munkafázisba kezdünk, ellenőrizzük le, elegendő energiánk van-e az elvégzésére</a:t>
            </a:r>
            <a:r>
              <a:rPr lang="en-US" sz="19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r>
              <a:rPr lang="en-US" sz="1900" dirty="0"/>
              <a:t>Elfogadás: a munka minden eredményét el kell fogadni. A türelmetlenség, rohanás és a tökéletes munka hajszolása hátráltatják a felgyógyulást.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/>
              <a:t>Web -böngészés</a:t>
            </a:r>
          </a:p>
        </p:txBody>
      </p:sp>
      <p:sp>
        <p:nvSpPr>
          <p:cNvPr id="6041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/>
            <a:r>
              <a:rPr lang="hu-HU"/>
              <a:t>Melyik a ‘legzöldebb város’ Európában? </a:t>
            </a:r>
          </a:p>
          <a:p>
            <a:pPr marL="342900" indent="-342900"/>
            <a:r>
              <a:rPr lang="hu-HU"/>
              <a:t>Melyek Európa legkülönlegesebb parkjai? </a:t>
            </a:r>
          </a:p>
          <a:p>
            <a:pPr marL="342900" indent="-342900"/>
            <a:r>
              <a:rPr lang="hu-HU"/>
              <a:t>Érdekes parkok, multifunkcionális parkok a Nagyvilágból…</a:t>
            </a:r>
          </a:p>
          <a:p>
            <a:pPr marL="342900" indent="-342900"/>
            <a:r>
              <a:rPr lang="hu-HU"/>
              <a:t>Előírások, szabályok</a:t>
            </a:r>
          </a:p>
          <a:p>
            <a:pPr marL="342900" indent="-342900"/>
            <a:r>
              <a:rPr lang="hu-HU"/>
              <a:t>Szervezetek</a:t>
            </a:r>
          </a:p>
          <a:p>
            <a:pPr marL="342900" indent="-342900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Lacza Gyöngyvér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DA7669B-EBE3-5549-AC6E-5D94F59514AF}" type="slidenum"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lang="hu-HU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Kérdéseikre szívesen válaszolok...</a:t>
            </a:r>
            <a:endParaRPr lang="en-GB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48" y="2077193"/>
            <a:ext cx="3535658" cy="353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Lacza.gyongyver@tf.hu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Köszönöm a megtisztelő figyelmüket!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400" i="1" dirty="0" smtClean="0">
                <a:solidFill>
                  <a:srgbClr val="2E4E80"/>
                </a:solidFill>
                <a:latin typeface="Century Gothic" charset="0"/>
              </a:rPr>
              <a:t>A világ legnagyobb gondja is könnyedén megoldható lett volna, amikor még kicsi volt.”</a:t>
            </a:r>
          </a:p>
          <a:p>
            <a:endParaRPr lang="en-US" dirty="0"/>
          </a:p>
        </p:txBody>
      </p:sp>
      <p:sp>
        <p:nvSpPr>
          <p:cNvPr id="94210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041769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rgbClr val="6FB7D7"/>
              </a:buClr>
              <a:buSzPct val="110000"/>
              <a:buFont typeface="Wingdings 2" charset="2"/>
              <a:buNone/>
            </a:pPr>
            <a:r>
              <a:rPr lang="hu-HU" dirty="0" smtClean="0">
                <a:latin typeface="Arial" charset="0"/>
              </a:rPr>
              <a:t/>
            </a:r>
            <a:br>
              <a:rPr lang="hu-HU" dirty="0" smtClean="0">
                <a:latin typeface="Arial" charset="0"/>
              </a:rPr>
            </a:br>
            <a:r>
              <a:rPr lang="hu-HU" dirty="0" smtClean="0">
                <a:latin typeface="Arial" charset="0"/>
              </a:rPr>
              <a:t/>
            </a:r>
            <a:br>
              <a:rPr lang="hu-HU" dirty="0" smtClean="0">
                <a:latin typeface="Arial" charset="0"/>
              </a:rPr>
            </a:br>
            <a:r>
              <a:rPr lang="hu-HU" dirty="0" smtClean="0">
                <a:latin typeface="Arial" charset="0"/>
              </a:rPr>
              <a:t>Stressz, stressz-oldás, stressz-kezelés</a:t>
            </a:r>
            <a:r>
              <a:rPr lang="hu-HU" b="1" dirty="0" smtClean="0">
                <a:latin typeface="Arial" charset="0"/>
              </a:rPr>
              <a:t/>
            </a:r>
            <a:br>
              <a:rPr lang="hu-HU" b="1" dirty="0" smtClean="0">
                <a:latin typeface="Arial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76200"/>
            <a:ext cx="7091362" cy="914400"/>
          </a:xfrm>
          <a:noFill/>
        </p:spPr>
        <p:txBody>
          <a:bodyPr/>
          <a:lstStyle/>
          <a:p>
            <a:pPr eaLnBrk="1" hangingPunct="1"/>
            <a:r>
              <a:rPr lang="hu-HU" sz="3600" cap="none">
                <a:latin typeface="Century Gothic" charset="0"/>
              </a:rPr>
              <a:t>A stressz jelentősége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buClr>
                <a:schemeClr val="bg1"/>
              </a:buClr>
              <a:buFontTx/>
              <a:buChar char="•"/>
            </a:pPr>
            <a:endParaRPr lang="hu-HU" altLang="zh-CN" b="1">
              <a:solidFill>
                <a:srgbClr val="2E4E80"/>
              </a:solidFill>
              <a:latin typeface="Century Gothic" charset="0"/>
            </a:endParaRPr>
          </a:p>
          <a:p>
            <a:pPr algn="just" eaLnBrk="1" hangingPunct="1">
              <a:buClr>
                <a:schemeClr val="bg1"/>
              </a:buClr>
              <a:buFontTx/>
              <a:buChar char="•"/>
            </a:pPr>
            <a:endParaRPr lang="hu-HU" altLang="zh-CN" b="1">
              <a:solidFill>
                <a:srgbClr val="2E4E80"/>
              </a:solidFill>
              <a:latin typeface="Century Gothic" charset="0"/>
            </a:endParaRPr>
          </a:p>
          <a:p>
            <a:pPr algn="just" eaLnBrk="1" hangingPunct="1">
              <a:buClr>
                <a:schemeClr val="bg1"/>
              </a:buClr>
              <a:buFontTx/>
              <a:buChar char="•"/>
            </a:pPr>
            <a:r>
              <a:rPr lang="hu-HU" altLang="zh-CN" b="1">
                <a:solidFill>
                  <a:srgbClr val="2E4E80"/>
                </a:solidFill>
                <a:latin typeface="Century Gothic" charset="0"/>
              </a:rPr>
              <a:t>28	 %	</a:t>
            </a:r>
          </a:p>
          <a:p>
            <a:pPr algn="just" eaLnBrk="1" hangingPunct="1">
              <a:buClr>
                <a:schemeClr val="bg1"/>
              </a:buClr>
              <a:buFontTx/>
              <a:buChar char="•"/>
            </a:pPr>
            <a:endParaRPr lang="hu-HU" altLang="zh-CN" b="1">
              <a:solidFill>
                <a:srgbClr val="2E4E80"/>
              </a:solidFill>
              <a:latin typeface="Century Gothic" charset="0"/>
            </a:endParaRPr>
          </a:p>
          <a:p>
            <a:pPr algn="just" eaLnBrk="1" hangingPunct="1">
              <a:buClr>
                <a:schemeClr val="bg1"/>
              </a:buClr>
              <a:buFontTx/>
              <a:buChar char="•"/>
            </a:pPr>
            <a:r>
              <a:rPr lang="hu-HU" altLang="zh-CN" b="1">
                <a:solidFill>
                  <a:srgbClr val="2E4E80"/>
                </a:solidFill>
                <a:latin typeface="Century Gothic" charset="0"/>
              </a:rPr>
              <a:t>40	millió</a:t>
            </a:r>
          </a:p>
          <a:p>
            <a:pPr algn="just" eaLnBrk="1" hangingPunct="1">
              <a:buClr>
                <a:schemeClr val="bg1"/>
              </a:buClr>
              <a:buFontTx/>
              <a:buChar char="•"/>
            </a:pPr>
            <a:endParaRPr lang="hu-HU" altLang="zh-CN" b="1">
              <a:solidFill>
                <a:srgbClr val="2E4E80"/>
              </a:solidFill>
              <a:latin typeface="Century Gothic" charset="0"/>
            </a:endParaRPr>
          </a:p>
          <a:p>
            <a:pPr algn="just" eaLnBrk="1" hangingPunct="1">
              <a:buClr>
                <a:schemeClr val="bg1"/>
              </a:buClr>
              <a:buFontTx/>
              <a:buChar char="•"/>
            </a:pPr>
            <a:r>
              <a:rPr lang="hu-HU" altLang="zh-CN" b="1">
                <a:solidFill>
                  <a:srgbClr val="2E4E80"/>
                </a:solidFill>
                <a:latin typeface="Century Gothic" charset="0"/>
              </a:rPr>
              <a:t>20 	milliárd</a:t>
            </a:r>
          </a:p>
          <a:p>
            <a:pPr algn="just" eaLnBrk="1" hangingPunct="1">
              <a:buClr>
                <a:schemeClr val="bg1"/>
              </a:buClr>
              <a:buFontTx/>
              <a:buChar char="•"/>
            </a:pPr>
            <a:endParaRPr lang="hu-HU" altLang="zh-CN" b="1">
              <a:solidFill>
                <a:srgbClr val="2E4E80"/>
              </a:solidFill>
              <a:latin typeface="Century Gothic" charset="0"/>
            </a:endParaRPr>
          </a:p>
          <a:p>
            <a:pPr algn="just" eaLnBrk="1" hangingPunct="1">
              <a:buClr>
                <a:schemeClr val="bg1"/>
              </a:buClr>
              <a:buFontTx/>
              <a:buChar char="•"/>
            </a:pPr>
            <a:endParaRPr lang="hu-HU" altLang="zh-CN" b="1">
              <a:solidFill>
                <a:srgbClr val="2E4E80"/>
              </a:solidFill>
              <a:latin typeface="Century Gothic" charset="0"/>
            </a:endParaRPr>
          </a:p>
          <a:p>
            <a:pPr algn="just" eaLnBrk="1" hangingPunct="1">
              <a:lnSpc>
                <a:spcPct val="140000"/>
              </a:lnSpc>
              <a:buClr>
                <a:schemeClr val="bg1"/>
              </a:buClr>
              <a:buFontTx/>
              <a:buChar char="•"/>
            </a:pPr>
            <a:endParaRPr lang="hu-HU" altLang="zh-CN" b="1">
              <a:solidFill>
                <a:srgbClr val="2E4E80"/>
              </a:solidFill>
              <a:latin typeface="Century Gothic" charset="0"/>
            </a:endParaRPr>
          </a:p>
          <a:p>
            <a:pPr algn="just" eaLnBrk="1" hangingPunct="1">
              <a:lnSpc>
                <a:spcPct val="140000"/>
              </a:lnSpc>
              <a:buClr>
                <a:schemeClr val="bg1"/>
              </a:buClr>
              <a:buFontTx/>
              <a:buChar char="•"/>
            </a:pPr>
            <a:endParaRPr lang="hu-HU" altLang="zh-CN" sz="1000" b="1">
              <a:solidFill>
                <a:srgbClr val="2E4E80"/>
              </a:solidFill>
              <a:latin typeface="Century Gothic" charset="0"/>
            </a:endParaRPr>
          </a:p>
          <a:p>
            <a:pPr algn="ctr" eaLnBrk="1" hangingPunct="1">
              <a:lnSpc>
                <a:spcPct val="140000"/>
              </a:lnSpc>
              <a:buClr>
                <a:schemeClr val="bg1"/>
              </a:buClr>
              <a:buFontTx/>
              <a:buChar char="•"/>
            </a:pPr>
            <a:endParaRPr lang="hu-HU" altLang="zh-CN" b="1">
              <a:solidFill>
                <a:srgbClr val="2E4E80"/>
              </a:solidFill>
              <a:latin typeface="Century Gothic" charset="0"/>
            </a:endParaRPr>
          </a:p>
          <a:p>
            <a:pPr eaLnBrk="1" hangingPunct="1"/>
            <a:endParaRPr lang="hu-HU">
              <a:solidFill>
                <a:srgbClr val="2E4E80"/>
              </a:solidFill>
              <a:latin typeface="Century Gothic" charset="0"/>
            </a:endParaRPr>
          </a:p>
        </p:txBody>
      </p:sp>
      <p:pic>
        <p:nvPicPr>
          <p:cNvPr id="4" name="th65" descr="View image det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657600"/>
            <a:ext cx="163988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908050" y="236538"/>
            <a:ext cx="729456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09600" indent="-609600" defTabSz="914400">
              <a:spcBef>
                <a:spcPct val="50000"/>
              </a:spcBef>
            </a:pPr>
            <a:r>
              <a:rPr lang="hu-HU" altLang="zh-CN" sz="3200">
                <a:solidFill>
                  <a:schemeClr val="accent1"/>
                </a:solidFill>
                <a:latin typeface="Book Antiqua" charset="0"/>
                <a:ea typeface="Arial" charset="0"/>
                <a:cs typeface="Arial" charset="0"/>
              </a:rPr>
              <a:t>A stressz hétköznapi társadalmi jelentősége, statisztikák</a:t>
            </a:r>
            <a:r>
              <a:rPr lang="hu-HU" altLang="zh-CN" sz="3600" b="1">
                <a:solidFill>
                  <a:srgbClr val="336600"/>
                </a:solidFill>
                <a:latin typeface="Book Antiqua" charset="0"/>
                <a:ea typeface="Arial" charset="0"/>
                <a:cs typeface="Arial" charset="0"/>
              </a:rPr>
              <a:t> </a:t>
            </a:r>
            <a:endParaRPr lang="hu-HU" altLang="zh-CN" sz="3600">
              <a:solidFill>
                <a:srgbClr val="336600"/>
              </a:solidFill>
              <a:latin typeface="Book Antiqua" charset="0"/>
              <a:ea typeface="Arial" charset="0"/>
              <a:cs typeface="Arial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08050" y="1944688"/>
            <a:ext cx="363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zh-CN" b="1">
                <a:solidFill>
                  <a:schemeClr val="bg1"/>
                </a:solidFill>
              </a:rPr>
              <a:t>Statisztikai adatok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08049" y="1703388"/>
            <a:ext cx="7294563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hu-HU" b="1" dirty="0">
                <a:latin typeface="News Gothic MT" charset="0"/>
              </a:rPr>
              <a:t>Európai Unió:</a:t>
            </a:r>
          </a:p>
          <a:p>
            <a:endParaRPr lang="hu-HU" dirty="0">
              <a:latin typeface="News Gothic MT" charset="0"/>
            </a:endParaRPr>
          </a:p>
          <a:p>
            <a:pPr>
              <a:buFontTx/>
              <a:buChar char="•"/>
            </a:pPr>
            <a:r>
              <a:rPr lang="hu-HU" dirty="0">
                <a:latin typeface="News Gothic MT" charset="0"/>
              </a:rPr>
              <a:t>   a munkavállalók 28 százalékát, összesen majdnem 40 millió </a:t>
            </a:r>
            <a:br>
              <a:rPr lang="hu-HU" dirty="0">
                <a:latin typeface="News Gothic MT" charset="0"/>
              </a:rPr>
            </a:br>
            <a:r>
              <a:rPr lang="hu-HU" dirty="0">
                <a:latin typeface="News Gothic MT" charset="0"/>
              </a:rPr>
              <a:t>    embert érint a munkahelyi stressz</a:t>
            </a:r>
          </a:p>
          <a:p>
            <a:pPr>
              <a:buFontTx/>
              <a:buChar char="•"/>
            </a:pPr>
            <a:r>
              <a:rPr lang="hu-HU" dirty="0">
                <a:latin typeface="News Gothic MT" charset="0"/>
              </a:rPr>
              <a:t>   Ez kb. 20 milliárd terhet jelent a költségvetésre </a:t>
            </a:r>
            <a:r>
              <a:rPr lang="hu-HU" dirty="0" smtClean="0">
                <a:latin typeface="News Gothic MT" charset="0"/>
              </a:rPr>
              <a:t>nézve</a:t>
            </a:r>
          </a:p>
          <a:p>
            <a:endParaRPr lang="hu-HU" dirty="0" smtClean="0">
              <a:latin typeface="News Gothic MT" charset="0"/>
            </a:endParaRPr>
          </a:p>
          <a:p>
            <a:pPr>
              <a:buFontTx/>
              <a:buChar char="•"/>
            </a:pPr>
            <a:r>
              <a:rPr lang="hu-HU" dirty="0">
                <a:latin typeface="News Gothic MT" charset="0"/>
              </a:rPr>
              <a:t>   A munkából távol maradók 50-60 százaléka a munkahelyén </a:t>
            </a:r>
            <a:br>
              <a:rPr lang="hu-HU" dirty="0">
                <a:latin typeface="News Gothic MT" charset="0"/>
              </a:rPr>
            </a:br>
            <a:r>
              <a:rPr lang="hu-HU" dirty="0">
                <a:latin typeface="News Gothic MT" charset="0"/>
              </a:rPr>
              <a:t>    megélt feszültség </a:t>
            </a:r>
            <a:r>
              <a:rPr lang="hu-HU" dirty="0" smtClean="0">
                <a:latin typeface="News Gothic MT" charset="0"/>
              </a:rPr>
              <a:t>elől  </a:t>
            </a:r>
            <a:r>
              <a:rPr lang="hu-HU" dirty="0">
                <a:latin typeface="News Gothic MT" charset="0"/>
              </a:rPr>
              <a:t>„menekül</a:t>
            </a:r>
            <a:r>
              <a:rPr lang="hu-HU" dirty="0" smtClean="0">
                <a:latin typeface="News Gothic MT" charset="0"/>
              </a:rPr>
              <a:t>”</a:t>
            </a:r>
          </a:p>
          <a:p>
            <a:endParaRPr lang="hu-HU" dirty="0" smtClean="0">
              <a:latin typeface="News Gothic MT" charset="0"/>
            </a:endParaRPr>
          </a:p>
          <a:p>
            <a:pPr>
              <a:buFontTx/>
              <a:buChar char="•"/>
            </a:pPr>
            <a:r>
              <a:rPr lang="hu-HU" dirty="0">
                <a:latin typeface="News Gothic MT" charset="0"/>
              </a:rPr>
              <a:t>   Az alkalmazottak 35 százaléka nem maga ütemezi munkáját</a:t>
            </a:r>
          </a:p>
          <a:p>
            <a:pPr>
              <a:buFontTx/>
              <a:buChar char="•"/>
            </a:pPr>
            <a:r>
              <a:rPr lang="hu-HU" dirty="0">
                <a:latin typeface="News Gothic MT" charset="0"/>
              </a:rPr>
              <a:t>   55 százalékuk még csak azt sem határozhatja meg, hogy mikor</a:t>
            </a:r>
            <a:r>
              <a:rPr lang="hu-HU" dirty="0" smtClean="0">
                <a:latin typeface="News Gothic MT" charset="0"/>
              </a:rPr>
              <a:t> és </a:t>
            </a:r>
            <a:r>
              <a:rPr lang="hu-HU" dirty="0">
                <a:latin typeface="News Gothic MT" charset="0"/>
              </a:rPr>
              <a:t>mennyit dolgozik.</a:t>
            </a:r>
            <a:r>
              <a:rPr lang="hu-HU" dirty="0" smtClean="0">
                <a:latin typeface="News Gothic MT" charset="0"/>
              </a:rPr>
              <a:t> </a:t>
            </a:r>
          </a:p>
          <a:p>
            <a:endParaRPr lang="hu-HU" dirty="0" smtClean="0">
              <a:latin typeface="News Gothic MT" charset="0"/>
            </a:endParaRPr>
          </a:p>
          <a:p>
            <a:pPr>
              <a:buFontTx/>
              <a:buChar char="•"/>
            </a:pPr>
            <a:r>
              <a:rPr lang="hu-HU" dirty="0">
                <a:latin typeface="News Gothic MT" charset="0"/>
              </a:rPr>
              <a:t>   A dolgozók 29 százalékát érintő monotóniának is nagy szerepe </a:t>
            </a:r>
            <a:br>
              <a:rPr lang="hu-HU" dirty="0">
                <a:latin typeface="News Gothic MT" charset="0"/>
              </a:rPr>
            </a:br>
            <a:r>
              <a:rPr lang="hu-HU" dirty="0">
                <a:latin typeface="News Gothic MT" charset="0"/>
              </a:rPr>
              <a:t>    van a probléma kialakulásában. </a:t>
            </a:r>
            <a:endParaRPr lang="hu-HU" i="1" dirty="0">
              <a:latin typeface="News Gothic MT" charset="0"/>
            </a:endParaRPr>
          </a:p>
          <a:p>
            <a:endParaRPr lang="hu-HU" sz="1400" dirty="0">
              <a:latin typeface="News Gothic MT" charset="0"/>
            </a:endParaRPr>
          </a:p>
          <a:p>
            <a:endParaRPr lang="hu-HU" sz="1400" dirty="0">
              <a:latin typeface="News Gothic MT" charset="0"/>
            </a:endParaRPr>
          </a:p>
        </p:txBody>
      </p:sp>
      <p:pic>
        <p:nvPicPr>
          <p:cNvPr id="95237" name="Picture 5" descr="j0230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8788" y="1230313"/>
            <a:ext cx="14208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4429125"/>
            <a:ext cx="381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Finnország</a:t>
            </a:r>
          </a:p>
        </p:txBody>
      </p:sp>
      <p:sp>
        <p:nvSpPr>
          <p:cNvPr id="9625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charset="2"/>
              <a:buNone/>
            </a:pPr>
            <a:endParaRPr lang="hu-HU" sz="2000" dirty="0"/>
          </a:p>
          <a:p>
            <a:pPr>
              <a:lnSpc>
                <a:spcPct val="80000"/>
              </a:lnSpc>
            </a:pPr>
            <a:r>
              <a:rPr lang="hu-HU" sz="2000" dirty="0"/>
              <a:t>Egy finn kutatócsoport 812 jó egészségben lévő ipari alkalmazottat figyelt meg, akik már több mint 25 éve dolgoznak gyárban. Közülük 73-an hunytak el e betegségben.</a:t>
            </a:r>
            <a:r>
              <a:rPr lang="hu-HU" sz="2000" dirty="0" smtClean="0"/>
              <a:t> </a:t>
            </a:r>
          </a:p>
          <a:p>
            <a:pPr>
              <a:lnSpc>
                <a:spcPct val="80000"/>
              </a:lnSpc>
            </a:pPr>
            <a:endParaRPr lang="hu-HU" sz="2000" dirty="0" smtClean="0"/>
          </a:p>
          <a:p>
            <a:pPr>
              <a:lnSpc>
                <a:spcPct val="80000"/>
              </a:lnSpc>
            </a:pPr>
            <a:r>
              <a:rPr lang="hu-HU" sz="2000" dirty="0"/>
              <a:t>Ellenőrizték az alanyokat érő stresszt, a vérnyomásukat és vérkoleszterin-szintjüket. Kiderült, hogy a túlsúlyosság valamint a magas koleszterinszint összefüggésben van a munkahelyen megélt stresszel.</a:t>
            </a:r>
            <a:r>
              <a:rPr lang="hu-HU" sz="2000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/>
          </a:p>
          <a:p>
            <a:pPr>
              <a:lnSpc>
                <a:spcPct val="80000"/>
              </a:lnSpc>
            </a:pPr>
            <a:r>
              <a:rPr lang="hu-HU" sz="2000" b="1" dirty="0"/>
              <a:t>A munkahelyi stressz megkettőzi a szívinfarktus kockázatát</a:t>
            </a:r>
            <a:r>
              <a:rPr lang="hu-HU" sz="2000" dirty="0" smtClean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smtClean="0"/>
              <a:t> </a:t>
            </a:r>
            <a:endParaRPr lang="hu-HU" sz="2000" dirty="0"/>
          </a:p>
          <a:p>
            <a:pPr>
              <a:lnSpc>
                <a:spcPct val="80000"/>
              </a:lnSpc>
            </a:pPr>
            <a:r>
              <a:rPr lang="hu-HU" sz="2000" dirty="0"/>
              <a:t>A tudósok szerint nem elegendő az eddigi figyelmeztetések betartása (sportolj, kevesebb zsírt egyél, ne dohányozz, ne igyál alkoholt). Manapság a "</a:t>
            </a:r>
            <a:r>
              <a:rPr lang="hu-HU" sz="2000" b="1" dirty="0"/>
              <a:t>ne dolgozz stresszes helyen"</a:t>
            </a:r>
            <a:r>
              <a:rPr lang="hu-HU" sz="2000" dirty="0"/>
              <a:t> figyelmeztetést is be kellene tartani!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98448"/>
          </a:xfrm>
        </p:spPr>
        <p:txBody>
          <a:bodyPr>
            <a:normAutofit fontScale="90000"/>
          </a:bodyPr>
          <a:lstStyle/>
          <a:p>
            <a:r>
              <a:rPr lang="hu-HU" sz="4200" b="1" dirty="0">
                <a:solidFill>
                  <a:schemeClr val="tx1"/>
                </a:solidFill>
              </a:rPr>
              <a:t/>
            </a:r>
            <a:br>
              <a:rPr lang="hu-HU" sz="4200" b="1" dirty="0">
                <a:solidFill>
                  <a:schemeClr val="tx1"/>
                </a:solidFill>
              </a:rPr>
            </a:br>
            <a:r>
              <a:rPr lang="hu-HU" sz="4200" b="1" dirty="0">
                <a:solidFill>
                  <a:schemeClr val="tx1"/>
                </a:solidFill>
              </a:rPr>
              <a:t/>
            </a:r>
            <a:br>
              <a:rPr lang="hu-HU" sz="4200" b="1" dirty="0">
                <a:solidFill>
                  <a:schemeClr val="tx1"/>
                </a:solidFill>
              </a:rPr>
            </a:br>
            <a:r>
              <a:rPr lang="hu-HU" sz="4200" b="1" dirty="0" smtClean="0">
                <a:solidFill>
                  <a:schemeClr val="tx1"/>
                </a:solidFill>
              </a:rPr>
              <a:t/>
            </a:r>
            <a:br>
              <a:rPr lang="hu-HU" sz="4200" b="1" dirty="0" smtClean="0">
                <a:solidFill>
                  <a:schemeClr val="tx1"/>
                </a:solidFill>
              </a:rPr>
            </a:br>
            <a:r>
              <a:rPr lang="hu-HU" sz="4200" b="1" dirty="0" smtClean="0">
                <a:solidFill>
                  <a:schemeClr val="tx1"/>
                </a:solidFill>
              </a:rPr>
              <a:t/>
            </a:r>
            <a:br>
              <a:rPr lang="hu-HU" sz="4200" b="1" dirty="0" smtClean="0">
                <a:solidFill>
                  <a:schemeClr val="tx1"/>
                </a:solidFill>
              </a:rPr>
            </a:br>
            <a:r>
              <a:rPr lang="hu-HU" sz="4200" b="1" dirty="0" smtClean="0">
                <a:solidFill>
                  <a:schemeClr val="tx1"/>
                </a:solidFill>
              </a:rPr>
              <a:t/>
            </a:r>
            <a:br>
              <a:rPr lang="hu-HU" sz="4200" b="1" dirty="0" smtClean="0">
                <a:solidFill>
                  <a:schemeClr val="tx1"/>
                </a:solidFill>
              </a:rPr>
            </a:br>
            <a:r>
              <a:rPr lang="hu-HU" sz="4200" dirty="0" smtClean="0"/>
              <a:t>Japán</a:t>
            </a:r>
            <a:r>
              <a:rPr lang="hu-HU" sz="4200" dirty="0"/>
              <a:t/>
            </a:r>
            <a:br>
              <a:rPr lang="hu-HU" sz="4200" dirty="0"/>
            </a:br>
            <a:endParaRPr lang="hu-HU" sz="4200" dirty="0"/>
          </a:p>
        </p:txBody>
      </p:sp>
      <p:sp>
        <p:nvSpPr>
          <p:cNvPr id="97283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sz="2000" dirty="0">
                <a:solidFill>
                  <a:schemeClr val="tx1"/>
                </a:solidFill>
              </a:rPr>
              <a:t>Keletkezett egy új szó: KAROUSI, ami azt jelenti, hogy „agyondolgozza magát”, illetve kifejezetten a stresszből következő </a:t>
            </a:r>
            <a:r>
              <a:rPr lang="hu-HU" sz="2000" dirty="0" smtClean="0">
                <a:solidFill>
                  <a:schemeClr val="tx1"/>
                </a:solidFill>
              </a:rPr>
              <a:t>halált</a:t>
            </a:r>
          </a:p>
          <a:p>
            <a:pPr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r>
              <a:rPr lang="hu-HU" sz="2000" dirty="0"/>
              <a:t>hosszú japán munkanapok: 1990-ben a japánok átlagban 2124 órát dolgoznak, a német vagy francia </a:t>
            </a:r>
            <a:r>
              <a:rPr lang="hu-HU" sz="2000" b="1" dirty="0"/>
              <a:t>átlag 500 órával marad el</a:t>
            </a:r>
            <a:r>
              <a:rPr lang="hu-HU" sz="2000" dirty="0"/>
              <a:t>.</a:t>
            </a:r>
            <a:r>
              <a:rPr lang="hu-HU" sz="2000" dirty="0" smtClean="0"/>
              <a:t> </a:t>
            </a:r>
          </a:p>
          <a:p>
            <a:endParaRPr lang="hu-HU" sz="2000" dirty="0" smtClean="0"/>
          </a:p>
          <a:p>
            <a:r>
              <a:rPr lang="hu-HU" sz="2000" dirty="0"/>
              <a:t>2001-re ez az átlag a tűrhetőbb 1843 órára csökkent - jóval a világ többi részének az átlaga felett, a </a:t>
            </a:r>
            <a:r>
              <a:rPr lang="hu-HU" sz="2000" b="1" dirty="0"/>
              <a:t>japán dolgozók számára viszont szégyenletesen alacsony értékű.</a:t>
            </a:r>
            <a:r>
              <a:rPr lang="hu-HU" sz="2000" b="1" dirty="0" smtClean="0"/>
              <a:t> </a:t>
            </a:r>
          </a:p>
          <a:p>
            <a:pPr>
              <a:buNone/>
            </a:pPr>
            <a:endParaRPr lang="hu-HU" sz="2000" b="1" dirty="0" smtClean="0"/>
          </a:p>
          <a:p>
            <a:r>
              <a:rPr lang="hu-HU" sz="2000" dirty="0"/>
              <a:t>Kompenzáció: esti kemény italozás, dohányzás </a:t>
            </a:r>
            <a:endParaRPr lang="hu-HU" sz="2000" b="1" dirty="0">
              <a:solidFill>
                <a:schemeClr val="tx1"/>
              </a:solidFill>
            </a:endParaRPr>
          </a:p>
          <a:p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Nagy-Britannia</a:t>
            </a:r>
          </a:p>
        </p:txBody>
      </p:sp>
      <p:sp>
        <p:nvSpPr>
          <p:cNvPr id="98307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sz="2000" dirty="0"/>
              <a:t>Azok a munkavállalók, akik nagy önállósággal rendelkeznek szakterületükön és ki vannak téve a stressznek, 50 százalékkal hajlamosabbak a szívkoszorúér-betegségre.</a:t>
            </a:r>
            <a:r>
              <a:rPr lang="hu-HU" sz="2000" dirty="0" smtClean="0"/>
              <a:t> 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/>
              <a:t>Évente kb. 135 ezren halnak meg szívbetegségben, amit rendszeres sportolással 12 ezerre lehetne csökkenteni.</a:t>
            </a:r>
            <a:r>
              <a:rPr lang="hu-HU" sz="2000" dirty="0" smtClean="0"/>
              <a:t> 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/>
              <a:t>Az angol kormányzat felismerte, hogy a kincstárnak évente sok millió (kb. 10millió) fontjába kerül az egészségügy finanszírozása, s ez ellen tenni kel valamit</a:t>
            </a:r>
            <a:r>
              <a:rPr lang="hu-HU" sz="2000" dirty="0" smtClean="0"/>
              <a:t>.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/>
              <a:t> Eddig odáig jutottak, hogy javasolták a felnőtteknek: hetente legalább ötször sétáljanak vagy kerékpározzanak fél órát.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200"/>
              <a:t>Ismétlődő stressz ártalom - RSI</a:t>
            </a:r>
          </a:p>
        </p:txBody>
      </p:sp>
      <p:sp>
        <p:nvSpPr>
          <p:cNvPr id="99331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1800" dirty="0"/>
              <a:t>Mint minden ülőmunka, a monitor előtti munka közben is elfáradhatnak, megfájdulhatnak bizonyos izomcsoportok. Az ilyen bántalmak egyik sűrűn előforduló változata az ún. ismétlődő stressz ártalom (repetitive stress injuries - RSI).</a:t>
            </a:r>
            <a:r>
              <a:rPr lang="hu-HU" sz="1800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hu-HU" sz="1800" dirty="0" smtClean="0"/>
          </a:p>
          <a:p>
            <a:pPr>
              <a:lnSpc>
                <a:spcPct val="80000"/>
              </a:lnSpc>
            </a:pPr>
            <a:r>
              <a:rPr lang="hu-HU" sz="1800" dirty="0"/>
              <a:t>Bizonyos izomcsoport vagy ín hosszú időn keresztül természetellenes pózba kényszerül. AZ RSI-k kifejlődéséhez a kényelmetlen testtartás mellett még több faktor is hozzájárulhat:</a:t>
            </a:r>
            <a:r>
              <a:rPr lang="hu-HU" sz="1800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hu-HU" sz="1800" dirty="0" smtClean="0"/>
          </a:p>
          <a:p>
            <a:pPr lvl="1">
              <a:lnSpc>
                <a:spcPct val="80000"/>
              </a:lnSpc>
            </a:pPr>
            <a:r>
              <a:rPr lang="hu-HU" sz="1800" dirty="0"/>
              <a:t>az ismétlődések száma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 a megerőltetés mértéke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 az illető fiziológiai felépítése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a munkahelyi stressz rendszeressége 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általános életmód. </a:t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  <a:p>
            <a:pPr>
              <a:lnSpc>
                <a:spcPct val="80000"/>
              </a:lnSpc>
            </a:pPr>
            <a:r>
              <a:rPr lang="hu-HU" sz="1800" dirty="0"/>
              <a:t>Nem a számítógépek elterjedésének köszönhető az RSI-k elterjedése, hiszen például a teniszkönyök és az írógörcs régóta hírhedt RSI.</a:t>
            </a:r>
            <a:r>
              <a:rPr lang="hu-HU" sz="1800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hu-H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cap="none">
                <a:latin typeface="Century Gothic" charset="0"/>
              </a:rPr>
              <a:t>A stressz értelmezése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130000"/>
              </a:lnSpc>
            </a:pPr>
            <a:endParaRPr lang="hu-HU" dirty="0">
              <a:solidFill>
                <a:srgbClr val="2E4E80"/>
              </a:solidFill>
              <a:latin typeface="Century Gothic" charset="0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hu-HU" dirty="0">
                <a:solidFill>
                  <a:srgbClr val="2E4E80"/>
                </a:solidFill>
                <a:latin typeface="Century Gothic" charset="0"/>
              </a:rPr>
              <a:t>Mit jelent számodra a stressz?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hu-HU" dirty="0">
                <a:solidFill>
                  <a:srgbClr val="2E4E80"/>
                </a:solidFill>
                <a:latin typeface="Century Gothic" charset="0"/>
              </a:rPr>
              <a:t>Rajzold </a:t>
            </a:r>
            <a:r>
              <a:rPr lang="hu-HU" dirty="0" smtClean="0">
                <a:solidFill>
                  <a:srgbClr val="2E4E80"/>
                </a:solidFill>
                <a:latin typeface="Century Gothic" charset="0"/>
              </a:rPr>
              <a:t>le!</a:t>
            </a:r>
            <a:endParaRPr lang="hu-HU" dirty="0">
              <a:solidFill>
                <a:srgbClr val="2E4E80"/>
              </a:solidFill>
              <a:latin typeface="Century Gothic" charset="0"/>
            </a:endParaRPr>
          </a:p>
        </p:txBody>
      </p:sp>
      <p:pic>
        <p:nvPicPr>
          <p:cNvPr id="179204" name="th41" descr="View image detail">
            <a:hlinkClick r:id="rId2" tooltip="&quot;View image detail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68863"/>
            <a:ext cx="14859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/>
              <a:t>Történet, Szervezetek</a:t>
            </a:r>
          </a:p>
        </p:txBody>
      </p:sp>
      <p:sp>
        <p:nvSpPr>
          <p:cNvPr id="567298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spcBef>
                <a:spcPts val="2000"/>
              </a:spcBef>
              <a:buClr>
                <a:srgbClr val="6FB7D7"/>
              </a:buClr>
              <a:defRPr/>
            </a:pPr>
            <a:r>
              <a:rPr lang="hu-HU" sz="2800" dirty="0"/>
              <a:t>International Federation of Park and Recreation Administration, Ifpra (</a:t>
            </a:r>
            <a:r>
              <a:rPr lang="hu-HU" sz="2800" dirty="0">
                <a:hlinkClick r:id="rId2"/>
              </a:rPr>
              <a:t>www.ifpra.org</a:t>
            </a:r>
            <a:r>
              <a:rPr lang="hu-HU" sz="2800" dirty="0"/>
              <a:t>)</a:t>
            </a:r>
          </a:p>
          <a:p>
            <a:pPr marL="342900" lvl="1" indent="-342900">
              <a:spcBef>
                <a:spcPts val="2000"/>
              </a:spcBef>
              <a:buClr>
                <a:srgbClr val="6FB7D7"/>
              </a:buClr>
              <a:defRPr/>
            </a:pPr>
            <a:r>
              <a:rPr lang="hu-HU" sz="2800" dirty="0"/>
              <a:t>Folyóirat: Parks and Recreation</a:t>
            </a:r>
          </a:p>
          <a:p>
            <a:pPr marL="342900" indent="-342900">
              <a:defRPr/>
            </a:pPr>
            <a:endParaRPr lang="hu-HU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76200"/>
            <a:ext cx="7091362" cy="914400"/>
          </a:xfrm>
          <a:noFill/>
        </p:spPr>
        <p:txBody>
          <a:bodyPr/>
          <a:lstStyle/>
          <a:p>
            <a:pPr eaLnBrk="1" hangingPunct="1"/>
            <a:r>
              <a:rPr lang="hu-HU" sz="3600" cap="none">
                <a:latin typeface="Century Gothic" charset="0"/>
              </a:rPr>
              <a:t>A stressz fogalma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buClr>
                <a:schemeClr val="bg1"/>
              </a:buClr>
              <a:buFontTx/>
              <a:buChar char="•"/>
            </a:pPr>
            <a:endParaRPr lang="hu-HU" altLang="zh-CN" b="1" dirty="0">
              <a:solidFill>
                <a:srgbClr val="2E4E80"/>
              </a:solidFill>
              <a:latin typeface="Century Gothic" charset="0"/>
            </a:endParaRPr>
          </a:p>
          <a:p>
            <a:pPr algn="just" eaLnBrk="1" hangingPunct="1">
              <a:buClr>
                <a:schemeClr val="bg1"/>
              </a:buClr>
              <a:buFontTx/>
              <a:buChar char="•"/>
            </a:pPr>
            <a:endParaRPr lang="hu-HU" altLang="zh-CN" b="1" dirty="0">
              <a:solidFill>
                <a:srgbClr val="2E4E80"/>
              </a:solidFill>
              <a:latin typeface="Century Gothic" charset="0"/>
            </a:endParaRPr>
          </a:p>
          <a:p>
            <a:pPr algn="just" eaLnBrk="1" hangingPunct="1">
              <a:buClr>
                <a:schemeClr val="bg1"/>
              </a:buClr>
              <a:buFontTx/>
              <a:buChar char="•"/>
            </a:pPr>
            <a:endParaRPr lang="hu-HU" altLang="zh-CN" b="1" dirty="0" smtClean="0">
              <a:solidFill>
                <a:srgbClr val="2E4E80"/>
              </a:solidFill>
              <a:latin typeface="Century Gothic" charset="0"/>
            </a:endParaRPr>
          </a:p>
          <a:p>
            <a:pPr algn="ctr" eaLnBrk="1" hangingPunct="1">
              <a:lnSpc>
                <a:spcPct val="140000"/>
              </a:lnSpc>
              <a:buClr>
                <a:schemeClr val="bg1"/>
              </a:buClr>
              <a:buFont typeface="Wingdings" charset="2"/>
              <a:buNone/>
            </a:pPr>
            <a:r>
              <a:rPr lang="hu-HU" altLang="zh-CN" b="1" dirty="0" smtClean="0">
                <a:solidFill>
                  <a:schemeClr val="accent2"/>
                </a:solidFill>
                <a:latin typeface="Century Gothic" charset="0"/>
              </a:rPr>
              <a:t>A </a:t>
            </a:r>
            <a:r>
              <a:rPr lang="hu-HU" altLang="zh-CN" b="1" dirty="0">
                <a:solidFill>
                  <a:schemeClr val="accent2"/>
                </a:solidFill>
                <a:latin typeface="Century Gothic" charset="0"/>
              </a:rPr>
              <a:t>stressz a mi külső és belső reakciónk az eseményekre vagy az elvárásokra</a:t>
            </a:r>
            <a:r>
              <a:rPr lang="hu-HU" altLang="zh-CN" dirty="0">
                <a:solidFill>
                  <a:schemeClr val="accent2"/>
                </a:solidFill>
                <a:latin typeface="Century Gothic" charset="0"/>
              </a:rPr>
              <a:t>.</a:t>
            </a:r>
            <a:endParaRPr lang="hu-HU" altLang="zh-CN" b="1" dirty="0">
              <a:solidFill>
                <a:schemeClr val="accent2"/>
              </a:solidFill>
              <a:latin typeface="Century Gothic" charset="0"/>
            </a:endParaRPr>
          </a:p>
          <a:p>
            <a:pPr eaLnBrk="1" hangingPunct="1"/>
            <a:endParaRPr lang="hu-HU" dirty="0">
              <a:solidFill>
                <a:schemeClr val="accent2"/>
              </a:solidFill>
              <a:latin typeface="Century Gothic" charset="0"/>
            </a:endParaRPr>
          </a:p>
        </p:txBody>
      </p:sp>
      <p:pic>
        <p:nvPicPr>
          <p:cNvPr id="23556" name="Picture 4" descr="stress.jpg (14040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00200"/>
            <a:ext cx="1712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515571969_c1242c31ae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2066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nemstresszelt pa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65077"/>
            <a:ext cx="897497" cy="134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6166" y="4865077"/>
            <a:ext cx="1349986" cy="134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zh-CN" sz="3600" cap="none">
                <a:latin typeface="Century Gothic" charset="0"/>
              </a:rPr>
              <a:t>A stressz</a:t>
            </a:r>
            <a:endParaRPr lang="hu-HU" sz="3600" cap="none">
              <a:latin typeface="Century Gothic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hu-HU" altLang="zh-CN" b="1" dirty="0">
                <a:solidFill>
                  <a:schemeClr val="accent2"/>
                </a:solidFill>
                <a:latin typeface="Century Gothic" charset="0"/>
              </a:rPr>
              <a:t> </a:t>
            </a:r>
            <a:r>
              <a:rPr lang="hu-HU" altLang="zh-CN" sz="2000" b="1" dirty="0">
                <a:solidFill>
                  <a:schemeClr val="accent5"/>
                </a:solidFill>
                <a:latin typeface="Century Gothic" charset="0"/>
              </a:rPr>
              <a:t>Gyűjtő kifejezés:</a:t>
            </a:r>
          </a:p>
          <a:p>
            <a:pPr eaLnBrk="1" hangingPunct="1"/>
            <a:r>
              <a:rPr lang="hu-HU" altLang="zh-CN" sz="2000" b="1" dirty="0">
                <a:solidFill>
                  <a:schemeClr val="accent5"/>
                </a:solidFill>
                <a:latin typeface="Century Gothic" charset="0"/>
              </a:rPr>
              <a:t>amely túlzottan magas nyomásra vagy más, ránk nehezülő követelményekre adott reakcióra utal</a:t>
            </a:r>
          </a:p>
          <a:p>
            <a:pPr eaLnBrk="1" hangingPunct="1"/>
            <a:r>
              <a:rPr lang="hu-HU" altLang="zh-CN" sz="2000" b="1" dirty="0">
                <a:solidFill>
                  <a:schemeClr val="accent5"/>
                </a:solidFill>
                <a:latin typeface="Century Gothic" charset="0"/>
              </a:rPr>
              <a:t>amikor az adott nyomás az egyén számára fontossággal bír és meghaladja az egyén aktuálisan ismert erőforrásait és megküzdő kapacitását.</a:t>
            </a:r>
          </a:p>
          <a:p>
            <a:pPr eaLnBrk="1" hangingPunct="1">
              <a:buFont typeface="Wingdings" charset="2"/>
              <a:buNone/>
            </a:pPr>
            <a:endParaRPr lang="hu-HU" altLang="zh-CN" sz="2000" b="1" dirty="0">
              <a:solidFill>
                <a:schemeClr val="accent5"/>
              </a:solidFill>
              <a:latin typeface="Century Gothic" charset="0"/>
            </a:endParaRPr>
          </a:p>
          <a:p>
            <a:pPr eaLnBrk="1" hangingPunct="1"/>
            <a:r>
              <a:rPr lang="hu-HU" altLang="zh-CN" b="1" dirty="0">
                <a:solidFill>
                  <a:schemeClr val="accent5"/>
                </a:solidFill>
                <a:latin typeface="Century Gothic" charset="0"/>
              </a:rPr>
              <a:t>A stressz a mi külső és belső reakciónk az eseményekre, vagy az elvárásokra</a:t>
            </a:r>
            <a:r>
              <a:rPr lang="hu-HU" altLang="zh-CN" dirty="0">
                <a:solidFill>
                  <a:schemeClr val="accent5"/>
                </a:solidFill>
                <a:latin typeface="Century Gothic" charset="0"/>
              </a:rPr>
              <a:t>.</a:t>
            </a:r>
            <a:endParaRPr lang="hu-HU" altLang="zh-CN" b="1" dirty="0">
              <a:solidFill>
                <a:schemeClr val="accent5"/>
              </a:solidFill>
              <a:latin typeface="Century Gothic" charset="0"/>
            </a:endParaRPr>
          </a:p>
          <a:p>
            <a:pPr eaLnBrk="1" hangingPunct="1"/>
            <a:endParaRPr lang="hu-HU" dirty="0">
              <a:solidFill>
                <a:schemeClr val="accent2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859713" cy="45720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hu-HU" sz="7200">
                <a:solidFill>
                  <a:schemeClr val="accent2"/>
                </a:solidFill>
                <a:latin typeface="Century Gothic" charset="0"/>
              </a:rPr>
              <a:t>S=T-A</a:t>
            </a:r>
          </a:p>
          <a:p>
            <a:pPr eaLnBrk="1" hangingPunct="1">
              <a:buFont typeface="Wingdings" charset="2"/>
              <a:buNone/>
            </a:pPr>
            <a:r>
              <a:rPr lang="hu-HU" sz="3200">
                <a:solidFill>
                  <a:schemeClr val="accent2"/>
                </a:solidFill>
                <a:latin typeface="Century Gothic" charset="0"/>
              </a:rPr>
              <a:t>T= a terhelés, teher</a:t>
            </a:r>
          </a:p>
          <a:p>
            <a:pPr eaLnBrk="1" hangingPunct="1">
              <a:buFont typeface="Wingdings" charset="2"/>
              <a:buNone/>
            </a:pPr>
            <a:r>
              <a:rPr lang="hu-HU" sz="3200">
                <a:solidFill>
                  <a:schemeClr val="accent2"/>
                </a:solidFill>
                <a:latin typeface="Century Gothic" charset="0"/>
              </a:rPr>
              <a:t>A= alkalmazkodóképesség</a:t>
            </a:r>
          </a:p>
          <a:p>
            <a:pPr eaLnBrk="1" hangingPunct="1"/>
            <a:endParaRPr lang="hu-HU">
              <a:latin typeface="Century Gothic" charset="0"/>
            </a:endParaRPr>
          </a:p>
          <a:p>
            <a:pPr eaLnBrk="1" hangingPunct="1"/>
            <a:endParaRPr lang="hu-HU" sz="3200">
              <a:latin typeface="Century Gothic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zh-CN" b="0" cap="none">
                <a:latin typeface="Century Gothic" charset="0"/>
              </a:rPr>
              <a:t>A stressz</a:t>
            </a:r>
            <a:endParaRPr lang="hu-HU" b="0" cap="none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2984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alarm reakció régen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Ösztönös viselkedésünk a stresszre</a:t>
            </a:r>
            <a:endParaRPr lang="hu-HU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4013" y="9398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hu-HU" sz="2800" b="1">
              <a:solidFill>
                <a:srgbClr val="2E4E80"/>
              </a:solidFill>
              <a:latin typeface="Century Gothic" charset="0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40591" y="4080965"/>
            <a:ext cx="2881748" cy="23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dinosaur-printable-invitation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2339" y="2116080"/>
            <a:ext cx="3465019" cy="426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2984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alarm reakció ma</a:t>
            </a:r>
            <a:br>
              <a:rPr lang="hu-HU" dirty="0" smtClean="0"/>
            </a:br>
            <a:endParaRPr lang="hu-HU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A levezetés hiánya, elmaradása- Mi marad?</a:t>
            </a:r>
          </a:p>
          <a:p>
            <a:endParaRPr lang="hu-HU" smtClean="0"/>
          </a:p>
          <a:p>
            <a:endParaRPr lang="hu-HU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4013" y="9398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hu-HU" sz="2800" b="1">
              <a:solidFill>
                <a:srgbClr val="2E4E80"/>
              </a:solidFill>
              <a:latin typeface="Century Gothic" charset="0"/>
            </a:endParaRPr>
          </a:p>
        </p:txBody>
      </p:sp>
      <p:pic>
        <p:nvPicPr>
          <p:cNvPr id="186373" name="th57" descr="View image detail">
            <a:hlinkClick r:id="rId3" tooltip="&quot;View image detail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267200"/>
            <a:ext cx="1085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702" name="Picture 5" descr="515571969_c1242c31ae_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5625" y="4343400"/>
            <a:ext cx="21129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h29" descr="View image detail">
            <a:hlinkClick r:id="rId3" tooltip="&quot;View image detail&quot;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713038"/>
            <a:ext cx="2133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76200"/>
            <a:ext cx="7499350" cy="914400"/>
          </a:xfrm>
          <a:noFill/>
        </p:spPr>
        <p:txBody>
          <a:bodyPr/>
          <a:lstStyle/>
          <a:p>
            <a:pPr eaLnBrk="1" hangingPunct="1"/>
            <a:r>
              <a:rPr lang="hu-HU" cap="none" smtClean="0">
                <a:latin typeface="Century Gothic" charset="0"/>
              </a:rPr>
              <a:t>A stressz tünetei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050" y="1752600"/>
            <a:ext cx="7561263" cy="197167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hu-HU" dirty="0" smtClean="0">
                <a:solidFill>
                  <a:srgbClr val="2E4E80"/>
                </a:solidFill>
                <a:latin typeface="Century Gothic" charset="0"/>
              </a:rPr>
              <a:t>Fizikai tünetek</a:t>
            </a:r>
          </a:p>
          <a:p>
            <a:pPr eaLnBrk="1" hangingPunct="1">
              <a:defRPr/>
            </a:pPr>
            <a:endParaRPr lang="hu-HU" dirty="0" smtClean="0">
              <a:solidFill>
                <a:srgbClr val="2E4E80"/>
              </a:solidFill>
              <a:latin typeface="Century Gothic" charset="0"/>
            </a:endParaRPr>
          </a:p>
          <a:p>
            <a:pPr eaLnBrk="1" hangingPunct="1">
              <a:defRPr/>
            </a:pPr>
            <a:r>
              <a:rPr lang="hu-HU" dirty="0" smtClean="0">
                <a:solidFill>
                  <a:srgbClr val="2E4E80"/>
                </a:solidFill>
                <a:latin typeface="Century Gothic" charset="0"/>
              </a:rPr>
              <a:t>Érzelmi tünetek</a:t>
            </a:r>
          </a:p>
          <a:p>
            <a:pPr eaLnBrk="1" hangingPunct="1">
              <a:defRPr/>
            </a:pPr>
            <a:endParaRPr lang="hu-HU" dirty="0" smtClean="0">
              <a:solidFill>
                <a:srgbClr val="2E4E80"/>
              </a:solidFill>
              <a:latin typeface="Century Gothic" charset="0"/>
            </a:endParaRPr>
          </a:p>
          <a:p>
            <a:pPr eaLnBrk="1" hangingPunct="1">
              <a:defRPr/>
            </a:pPr>
            <a:r>
              <a:rPr lang="hu-HU" dirty="0" smtClean="0">
                <a:solidFill>
                  <a:srgbClr val="2E4E80"/>
                </a:solidFill>
                <a:latin typeface="Century Gothic" charset="0"/>
              </a:rPr>
              <a:t>Szellemi, értelmi</a:t>
            </a:r>
          </a:p>
          <a:p>
            <a:pPr eaLnBrk="1" hangingPunct="1">
              <a:defRPr/>
            </a:pPr>
            <a:endParaRPr lang="hu-HU" dirty="0" smtClean="0">
              <a:solidFill>
                <a:srgbClr val="2E4E80"/>
              </a:solidFill>
              <a:latin typeface="Century Gothic" charset="0"/>
            </a:endParaRPr>
          </a:p>
          <a:p>
            <a:pPr eaLnBrk="1" hangingPunct="1">
              <a:defRPr/>
            </a:pPr>
            <a:r>
              <a:rPr lang="hu-HU" dirty="0" smtClean="0">
                <a:solidFill>
                  <a:srgbClr val="2E4E80"/>
                </a:solidFill>
                <a:latin typeface="Century Gothic" charset="0"/>
              </a:rPr>
              <a:t>Viselkedésbeli tünetek</a:t>
            </a:r>
          </a:p>
          <a:p>
            <a:pPr marL="0" indent="0" eaLnBrk="1" hangingPunct="1">
              <a:lnSpc>
                <a:spcPct val="130000"/>
              </a:lnSpc>
              <a:buFont typeface="Wingdings" charset="2"/>
              <a:buNone/>
              <a:defRPr/>
            </a:pPr>
            <a:endParaRPr lang="hu-HU" dirty="0">
              <a:solidFill>
                <a:srgbClr val="2E4E80"/>
              </a:solidFill>
              <a:latin typeface="Century Gothic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09538" y="9398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hu-HU" sz="2800" b="1">
              <a:solidFill>
                <a:srgbClr val="2E4E80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952500" y="992188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zh-CN" sz="2400" b="1">
                <a:solidFill>
                  <a:srgbClr val="336600"/>
                </a:solidFill>
                <a:latin typeface="News Gothic MT" charset="0"/>
              </a:rPr>
              <a:t>Rövid távú stressz-hatás  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092200" y="1858963"/>
            <a:ext cx="17573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zh-CN" sz="1200" b="1">
                <a:ea typeface="Arial" charset="0"/>
                <a:cs typeface="Arial" charset="0"/>
              </a:rPr>
              <a:t>Teljesítmény</a:t>
            </a:r>
            <a:endParaRPr lang="hu-HU" sz="1200" b="1"/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 rot="-5400000">
            <a:off x="3553618" y="1631157"/>
            <a:ext cx="1236663" cy="2870200"/>
          </a:xfrm>
          <a:prstGeom prst="flowChartDelay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hu-HU" b="1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635250" y="3362325"/>
            <a:ext cx="3073400" cy="48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hu-HU" b="1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3454400" y="2555875"/>
            <a:ext cx="1536700" cy="1343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hu-HU" b="1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492500" y="2851150"/>
            <a:ext cx="1465263" cy="750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1200" b="1"/>
              <a:t>Optimális teljesítmény</a:t>
            </a:r>
          </a:p>
          <a:p>
            <a:pPr algn="ctr" eaLnBrk="0" hangingPunct="0"/>
            <a:r>
              <a:rPr lang="hu-HU" sz="1200" b="1"/>
              <a:t>területe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020888" y="3416300"/>
            <a:ext cx="1331912" cy="374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pPr eaLnBrk="0" hangingPunct="0"/>
            <a:r>
              <a:rPr lang="hu-HU" sz="1000"/>
              <a:t>Alacsony stressz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110163" y="3402013"/>
            <a:ext cx="135572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pPr eaLnBrk="0" hangingPunct="0"/>
            <a:r>
              <a:rPr lang="hu-HU" sz="1000"/>
              <a:t>Magas stressz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3046413" y="2138363"/>
            <a:ext cx="2251075" cy="268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pPr eaLnBrk="0" hangingPunct="0"/>
            <a:r>
              <a:rPr lang="hu-HU" sz="1100"/>
              <a:t>Optimális stressz</a:t>
            </a:r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 flipV="1">
            <a:off x="1830388" y="3976688"/>
            <a:ext cx="5249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 flipV="1">
            <a:off x="1830388" y="2055813"/>
            <a:ext cx="0" cy="1919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7180263" y="3827463"/>
            <a:ext cx="10922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Stressz szint</a:t>
            </a: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2722563" y="262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hu-HU" b="1"/>
          </a:p>
        </p:txBody>
      </p:sp>
      <p:sp>
        <p:nvSpPr>
          <p:cNvPr id="101391" name="Text Box 16"/>
          <p:cNvSpPr txBox="1">
            <a:spLocks noChangeArrowheads="1"/>
          </p:cNvSpPr>
          <p:nvPr/>
        </p:nvSpPr>
        <p:spPr bwMode="auto">
          <a:xfrm>
            <a:off x="5672138" y="2797175"/>
            <a:ext cx="1219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Distressz</a:t>
            </a:r>
          </a:p>
        </p:txBody>
      </p:sp>
      <p:sp>
        <p:nvSpPr>
          <p:cNvPr id="101392" name="Rectangle 17"/>
          <p:cNvSpPr>
            <a:spLocks noChangeArrowheads="1"/>
          </p:cNvSpPr>
          <p:nvPr/>
        </p:nvSpPr>
        <p:spPr bwMode="auto">
          <a:xfrm>
            <a:off x="704850" y="4308475"/>
            <a:ext cx="2460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hu-HU" sz="1200"/>
          </a:p>
        </p:txBody>
      </p:sp>
      <p:sp>
        <p:nvSpPr>
          <p:cNvPr id="101393" name="Text Box 18"/>
          <p:cNvSpPr txBox="1">
            <a:spLocks noChangeArrowheads="1"/>
          </p:cNvSpPr>
          <p:nvPr/>
        </p:nvSpPr>
        <p:spPr bwMode="auto">
          <a:xfrm>
            <a:off x="901700" y="346075"/>
            <a:ext cx="7258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zh-CN" sz="2800" b="1">
                <a:solidFill>
                  <a:srgbClr val="336600"/>
                </a:solidFill>
                <a:latin typeface="News Gothic MT" charset="0"/>
              </a:rPr>
              <a:t>A stressz hatása a teljesítményre  </a:t>
            </a:r>
          </a:p>
        </p:txBody>
      </p:sp>
      <p:sp>
        <p:nvSpPr>
          <p:cNvPr id="101394" name="Rectangle 19"/>
          <p:cNvSpPr>
            <a:spLocks noChangeArrowheads="1"/>
          </p:cNvSpPr>
          <p:nvPr/>
        </p:nvSpPr>
        <p:spPr bwMode="auto">
          <a:xfrm>
            <a:off x="774700" y="4330700"/>
            <a:ext cx="75549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zh-CN" sz="1400" b="1" dirty="0">
                <a:latin typeface="News Gothic MT" charset="0"/>
              </a:rPr>
              <a:t>Yerkes-Dodson törvény:</a:t>
            </a:r>
            <a:r>
              <a:rPr lang="hu-HU" altLang="zh-CN" sz="1400" dirty="0">
                <a:latin typeface="News Gothic MT" charset="0"/>
              </a:rPr>
              <a:t>  A feladatok által kiváltott izgalmi állapot bizonyos szintig teljesítménynövelő hatással bír, e szint felett viszont nagy fokban rontja a teljesítményt.</a:t>
            </a:r>
          </a:p>
          <a:p>
            <a:pPr>
              <a:spcBef>
                <a:spcPct val="50000"/>
              </a:spcBef>
            </a:pPr>
            <a:endParaRPr lang="hu-HU" altLang="zh-CN" sz="1400" dirty="0">
              <a:latin typeface="News Gothic MT" charset="0"/>
            </a:endParaRPr>
          </a:p>
          <a:p>
            <a:pPr>
              <a:spcBef>
                <a:spcPct val="50000"/>
              </a:spcBef>
            </a:pPr>
            <a:r>
              <a:rPr lang="hu-HU" altLang="zh-CN" sz="1400" dirty="0">
                <a:latin typeface="News Gothic MT" charset="0"/>
              </a:rPr>
              <a:t>Ismerős-e?</a:t>
            </a:r>
          </a:p>
          <a:p>
            <a:pPr>
              <a:spcBef>
                <a:spcPct val="50000"/>
              </a:spcBef>
            </a:pPr>
            <a:r>
              <a:rPr lang="hu-HU" altLang="zh-CN" sz="1400" dirty="0">
                <a:latin typeface="News Gothic MT" charset="0"/>
              </a:rPr>
              <a:t>Voltál-e </a:t>
            </a:r>
            <a:r>
              <a:rPr lang="hu-HU" altLang="zh-CN" sz="1400" dirty="0"/>
              <a:t>már</a:t>
            </a:r>
            <a:r>
              <a:rPr lang="hu-HU" altLang="zh-CN" sz="1400" dirty="0">
                <a:latin typeface="News Gothic MT" charset="0"/>
              </a:rPr>
              <a:t> hasonló helyzetben?</a:t>
            </a:r>
          </a:p>
          <a:p>
            <a:pPr>
              <a:spcBef>
                <a:spcPct val="50000"/>
              </a:spcBef>
            </a:pPr>
            <a:r>
              <a:rPr lang="hu-HU" altLang="zh-CN" sz="1400" dirty="0">
                <a:latin typeface="News Gothic MT" charset="0"/>
              </a:rPr>
              <a:t>Mit tettél?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042988" y="812800"/>
            <a:ext cx="7294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hu-HU" altLang="zh-CN" sz="12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spcBef>
                <a:spcPct val="50000"/>
              </a:spcBef>
            </a:pPr>
            <a:endParaRPr lang="hu-HU" sz="1200">
              <a:latin typeface="Times New Roman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858838" y="1008063"/>
            <a:ext cx="557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zh-CN" sz="2400" b="1">
                <a:solidFill>
                  <a:srgbClr val="336600"/>
                </a:solidFill>
                <a:latin typeface="News Gothic MT" charset="0"/>
              </a:rPr>
              <a:t>Hosszú </a:t>
            </a:r>
            <a:r>
              <a:rPr lang="hu-HU" altLang="zh-CN" sz="2400" b="1">
                <a:solidFill>
                  <a:srgbClr val="336600"/>
                </a:solidFill>
                <a:latin typeface="News Gothic MT" charset="0"/>
                <a:ea typeface="SimSun" charset="-122"/>
                <a:cs typeface="SimSun" charset="-122"/>
              </a:rPr>
              <a:t>távú stressz-hatás</a:t>
            </a:r>
            <a:endParaRPr lang="hu-HU" sz="2400" b="1">
              <a:solidFill>
                <a:srgbClr val="336600"/>
              </a:solidFill>
              <a:latin typeface="News Gothic MT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1400" y="1576388"/>
            <a:ext cx="7285038" cy="2625725"/>
            <a:chOff x="544" y="1387"/>
            <a:chExt cx="3442" cy="2103"/>
          </a:xfrm>
        </p:grpSpPr>
        <p:sp>
          <p:nvSpPr>
            <p:cNvPr id="102407" name="Rectangle 5"/>
            <p:cNvSpPr>
              <a:spLocks noChangeArrowheads="1"/>
            </p:cNvSpPr>
            <p:nvPr/>
          </p:nvSpPr>
          <p:spPr bwMode="auto">
            <a:xfrm>
              <a:off x="544" y="1483"/>
              <a:ext cx="52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hu-HU" sz="1200" b="1">
                  <a:solidFill>
                    <a:schemeClr val="bg1"/>
                  </a:solidFill>
                  <a:ea typeface="Arial" charset="0"/>
                  <a:cs typeface="Arial" charset="0"/>
                </a:rPr>
                <a:t>Teljesítmény</a:t>
              </a:r>
            </a:p>
          </p:txBody>
        </p:sp>
        <p:sp>
          <p:nvSpPr>
            <p:cNvPr id="188422" name="Rectangle 6"/>
            <p:cNvSpPr>
              <a:spLocks noChangeArrowheads="1"/>
            </p:cNvSpPr>
            <p:nvPr/>
          </p:nvSpPr>
          <p:spPr bwMode="auto">
            <a:xfrm>
              <a:off x="1640" y="1387"/>
              <a:ext cx="2346" cy="1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>
                <a:defRPr/>
              </a:pPr>
              <a:endParaRPr lang="hu-HU" sz="1200" b="1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>
                <a:defRPr/>
              </a:pPr>
              <a:endParaRPr lang="hu-HU" sz="1200" b="1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>
                <a:defRPr/>
              </a:pPr>
              <a:r>
                <a:rPr lang="hu-HU" sz="1200" b="1">
                  <a:effectLst>
                    <a:outerShdw blurRad="38100" dist="38100" dir="2700000" algn="tl">
                      <a:srgbClr val="DDDDDD"/>
                    </a:outerShdw>
                  </a:effectLst>
                  <a:ea typeface="Arial" charset="0"/>
                  <a:cs typeface="Arial" charset="0"/>
                </a:rPr>
                <a:t>Fáradtság</a:t>
              </a:r>
            </a:p>
            <a:p>
              <a:pPr>
                <a:defRPr/>
              </a:pPr>
              <a:r>
                <a:rPr lang="hu-HU" sz="1200" b="1">
                  <a:effectLst>
                    <a:outerShdw blurRad="38100" dist="38100" dir="2700000" algn="tl">
                      <a:srgbClr val="DDDDDD"/>
                    </a:outerShdw>
                  </a:effectLst>
                  <a:ea typeface="Arial" charset="0"/>
                  <a:cs typeface="Arial" charset="0"/>
                </a:rPr>
                <a:t>	Kimerültség</a:t>
              </a:r>
            </a:p>
            <a:p>
              <a:pPr>
                <a:defRPr/>
              </a:pPr>
              <a:r>
                <a:rPr lang="hu-HU" sz="1200" b="1">
                  <a:effectLst>
                    <a:outerShdw blurRad="38100" dist="38100" dir="2700000" algn="tl">
                      <a:srgbClr val="DDDDDD"/>
                    </a:outerShdw>
                  </a:effectLst>
                  <a:ea typeface="Arial" charset="0"/>
                  <a:cs typeface="Arial" charset="0"/>
                </a:rPr>
                <a:t>		                              	        Súlyosbodó fizikai tünetek 	</a:t>
              </a:r>
            </a:p>
            <a:p>
              <a:pPr>
                <a:defRPr/>
              </a:pPr>
              <a:r>
                <a:rPr lang="hu-HU" sz="1200" b="1">
                  <a:effectLst>
                    <a:outerShdw blurRad="38100" dist="38100" dir="2700000" algn="tl">
                      <a:srgbClr val="DDDDDD"/>
                    </a:outerShdw>
                  </a:effectLst>
                  <a:ea typeface="Arial" charset="0"/>
                  <a:cs typeface="Arial" charset="0"/>
                </a:rPr>
                <a:t>					Összeroppanás/Kiégés </a:t>
              </a:r>
            </a:p>
            <a:p>
              <a:pPr>
                <a:defRPr/>
              </a:pPr>
              <a:endParaRPr lang="hu-HU"/>
            </a:p>
            <a:p>
              <a:pPr>
                <a:defRPr/>
              </a:pPr>
              <a:endParaRPr lang="hu-HU" sz="1200" b="1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>
                <a:defRPr/>
              </a:pPr>
              <a:endParaRPr lang="hu-HU"/>
            </a:p>
          </p:txBody>
        </p:sp>
        <p:sp>
          <p:nvSpPr>
            <p:cNvPr id="102409" name="Line 7"/>
            <p:cNvSpPr>
              <a:spLocks noChangeShapeType="1"/>
            </p:cNvSpPr>
            <p:nvPr/>
          </p:nvSpPr>
          <p:spPr bwMode="auto">
            <a:xfrm flipV="1">
              <a:off x="792" y="1699"/>
              <a:ext cx="8" cy="1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0" name="Line 8"/>
            <p:cNvSpPr>
              <a:spLocks noChangeShapeType="1"/>
            </p:cNvSpPr>
            <p:nvPr/>
          </p:nvSpPr>
          <p:spPr bwMode="auto">
            <a:xfrm>
              <a:off x="1640" y="2075"/>
              <a:ext cx="1208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1" name="Line 9"/>
            <p:cNvSpPr>
              <a:spLocks noChangeShapeType="1"/>
            </p:cNvSpPr>
            <p:nvPr/>
          </p:nvSpPr>
          <p:spPr bwMode="auto">
            <a:xfrm>
              <a:off x="2832" y="2643"/>
              <a:ext cx="0" cy="6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2" name="Line 10"/>
            <p:cNvSpPr>
              <a:spLocks noChangeShapeType="1"/>
            </p:cNvSpPr>
            <p:nvPr/>
          </p:nvSpPr>
          <p:spPr bwMode="auto">
            <a:xfrm flipV="1">
              <a:off x="800" y="2067"/>
              <a:ext cx="840" cy="1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3" name="Line 11"/>
            <p:cNvSpPr>
              <a:spLocks noChangeShapeType="1"/>
            </p:cNvSpPr>
            <p:nvPr/>
          </p:nvSpPr>
          <p:spPr bwMode="auto">
            <a:xfrm>
              <a:off x="784" y="3243"/>
              <a:ext cx="2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4" name="Rectangle 12"/>
            <p:cNvSpPr>
              <a:spLocks noChangeArrowheads="1"/>
            </p:cNvSpPr>
            <p:nvPr/>
          </p:nvSpPr>
          <p:spPr bwMode="auto">
            <a:xfrm>
              <a:off x="3327" y="3268"/>
              <a:ext cx="52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hu-HU" sz="1200" b="1">
                  <a:solidFill>
                    <a:schemeClr val="bg1"/>
                  </a:solidFill>
                  <a:ea typeface="Arial" charset="0"/>
                  <a:cs typeface="Arial" charset="0"/>
                </a:rPr>
                <a:t>Stressz szint</a:t>
              </a:r>
            </a:p>
          </p:txBody>
        </p:sp>
        <p:sp>
          <p:nvSpPr>
            <p:cNvPr id="188429" name="Rectangle 13"/>
            <p:cNvSpPr>
              <a:spLocks noChangeArrowheads="1"/>
            </p:cNvSpPr>
            <p:nvPr/>
          </p:nvSpPr>
          <p:spPr bwMode="auto">
            <a:xfrm>
              <a:off x="824" y="2707"/>
              <a:ext cx="116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hu-HU" sz="1200" b="1">
                  <a:effectLst>
                    <a:outerShdw blurRad="38100" dist="38100" dir="2700000" algn="tl">
                      <a:srgbClr val="DDDDDD"/>
                    </a:outerShdw>
                  </a:effectLst>
                  <a:ea typeface="Arial" charset="0"/>
                  <a:cs typeface="Arial" charset="0"/>
                </a:rPr>
                <a:t>Egészséges feszültség</a:t>
              </a:r>
            </a:p>
          </p:txBody>
        </p:sp>
      </p:grpSp>
      <p:sp>
        <p:nvSpPr>
          <p:cNvPr id="102405" name="Text Box 14"/>
          <p:cNvSpPr txBox="1">
            <a:spLocks noChangeArrowheads="1"/>
          </p:cNvSpPr>
          <p:nvPr/>
        </p:nvSpPr>
        <p:spPr bwMode="auto">
          <a:xfrm>
            <a:off x="1492250" y="4254501"/>
            <a:ext cx="6599238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zh-CN" sz="1400" b="1" dirty="0">
                <a:ea typeface="Arial" charset="0"/>
                <a:cs typeface="Arial" charset="0"/>
              </a:rPr>
              <a:t>A stressz fázisai</a:t>
            </a:r>
            <a:endParaRPr lang="hu-HU" altLang="zh-CN" sz="1400" dirty="0">
              <a:ea typeface="SimSun" charset="-122"/>
              <a:cs typeface="SimSun" charset="-122"/>
            </a:endParaRPr>
          </a:p>
          <a:p>
            <a:pPr>
              <a:spcBef>
                <a:spcPct val="50000"/>
              </a:spcBef>
            </a:pPr>
            <a:r>
              <a:rPr lang="hu-HU" altLang="zh-CN" sz="1400" dirty="0">
                <a:ea typeface="Arial" charset="0"/>
                <a:cs typeface="Arial" charset="0"/>
              </a:rPr>
              <a:t>1. Korai: állandó feszültség</a:t>
            </a:r>
            <a:endParaRPr lang="hu-HU" altLang="zh-CN" sz="1400" dirty="0">
              <a:ea typeface="SimSun" charset="-122"/>
              <a:cs typeface="SimSun" charset="-122"/>
            </a:endParaRPr>
          </a:p>
          <a:p>
            <a:pPr>
              <a:spcBef>
                <a:spcPct val="50000"/>
              </a:spcBef>
            </a:pPr>
            <a:r>
              <a:rPr lang="hu-HU" altLang="zh-CN" sz="1400" dirty="0">
                <a:ea typeface="Arial" charset="0"/>
                <a:cs typeface="Arial" charset="0"/>
              </a:rPr>
              <a:t>2. Erőfeszítés, fokozott készenléti állapot</a:t>
            </a:r>
            <a:endParaRPr lang="hu-HU" altLang="zh-CN" sz="1400" dirty="0">
              <a:ea typeface="SimSun" charset="-122"/>
              <a:cs typeface="SimSun" charset="-122"/>
            </a:endParaRPr>
          </a:p>
          <a:p>
            <a:pPr>
              <a:spcBef>
                <a:spcPct val="50000"/>
              </a:spcBef>
            </a:pPr>
            <a:r>
              <a:rPr lang="hu-HU" altLang="zh-CN" sz="1400" dirty="0">
                <a:ea typeface="Arial" charset="0"/>
                <a:cs typeface="Arial" charset="0"/>
              </a:rPr>
              <a:t>3. Kimerülés és betegségek </a:t>
            </a:r>
          </a:p>
          <a:p>
            <a:pPr>
              <a:spcBef>
                <a:spcPct val="50000"/>
              </a:spcBef>
            </a:pPr>
            <a:r>
              <a:rPr lang="hu-HU" altLang="zh-CN" sz="1400" dirty="0">
                <a:ea typeface="Arial" charset="0"/>
                <a:cs typeface="Arial" charset="0"/>
              </a:rPr>
              <a:t>4. Összeroppanás</a:t>
            </a:r>
          </a:p>
          <a:p>
            <a:pPr>
              <a:spcBef>
                <a:spcPct val="50000"/>
              </a:spcBef>
            </a:pPr>
            <a:endParaRPr lang="hu-HU" altLang="zh-CN" sz="1400" dirty="0">
              <a:ea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hu-HU" altLang="zh-CN" sz="1400" dirty="0">
                <a:ea typeface="Arial" charset="0"/>
                <a:cs typeface="Arial" charset="0"/>
              </a:rPr>
              <a:t>Ismerős-e?</a:t>
            </a:r>
          </a:p>
          <a:p>
            <a:pPr>
              <a:spcBef>
                <a:spcPct val="50000"/>
              </a:spcBef>
            </a:pPr>
            <a:r>
              <a:rPr lang="hu-HU" altLang="zh-CN" sz="1400" dirty="0">
                <a:ea typeface="Arial" charset="0"/>
                <a:cs typeface="Arial" charset="0"/>
              </a:rPr>
              <a:t>Voltál-e már hasonló helyzetben? Mit tettél?</a:t>
            </a:r>
            <a:endParaRPr lang="hu-HU" sz="1400" dirty="0"/>
          </a:p>
        </p:txBody>
      </p:sp>
      <p:sp>
        <p:nvSpPr>
          <p:cNvPr id="102406" name="Text Box 15"/>
          <p:cNvSpPr txBox="1">
            <a:spLocks noChangeArrowheads="1"/>
          </p:cNvSpPr>
          <p:nvPr/>
        </p:nvSpPr>
        <p:spPr bwMode="auto">
          <a:xfrm>
            <a:off x="788988" y="423863"/>
            <a:ext cx="725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zh-CN" sz="3200" b="1">
                <a:solidFill>
                  <a:srgbClr val="336600"/>
                </a:solidFill>
                <a:latin typeface="News Gothic MT" charset="0"/>
              </a:rPr>
              <a:t>A stressz hatása a teljesítményre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76200"/>
            <a:ext cx="7499350" cy="914400"/>
          </a:xfrm>
          <a:noFill/>
        </p:spPr>
        <p:txBody>
          <a:bodyPr/>
          <a:lstStyle/>
          <a:p>
            <a:pPr eaLnBrk="1" hangingPunct="1"/>
            <a:r>
              <a:rPr lang="hu-HU" cap="none" dirty="0">
                <a:latin typeface="Century Gothic" charset="0"/>
              </a:rPr>
              <a:t>A stressz gazdasági &amp; emberi súlya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923" y="2271713"/>
            <a:ext cx="7238390" cy="145256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30000"/>
              </a:lnSpc>
            </a:pPr>
            <a:r>
              <a:rPr lang="hu-HU">
                <a:solidFill>
                  <a:srgbClr val="2E4E80"/>
                </a:solidFill>
                <a:latin typeface="Century Gothic" charset="0"/>
              </a:rPr>
              <a:t>Gyűjtsd össze, milyen következményei lehetnek a nagymértékű stressznek a cégre, szervezetre nézve!</a:t>
            </a:r>
          </a:p>
          <a:p>
            <a:pPr marL="0" indent="0" eaLnBrk="1" hangingPunct="1">
              <a:lnSpc>
                <a:spcPct val="130000"/>
              </a:lnSpc>
            </a:pPr>
            <a:endParaRPr lang="hu-HU">
              <a:solidFill>
                <a:srgbClr val="2E4E80"/>
              </a:solidFill>
              <a:latin typeface="Century Gothic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09538" y="1602154"/>
            <a:ext cx="657261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2800" b="1" dirty="0">
                <a:solidFill>
                  <a:srgbClr val="2E4E80"/>
                </a:solidFill>
                <a:latin typeface="Century Gothic" charset="0"/>
              </a:rPr>
              <a:t>Szervezeti szinten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130800" y="4038600"/>
            <a:ext cx="3075354" cy="984250"/>
          </a:xfrm>
          <a:prstGeom prst="rect">
            <a:avLst/>
          </a:prstGeom>
          <a:solidFill>
            <a:srgbClr val="6B6B9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Csoportos feladatmegoldás</a:t>
            </a:r>
          </a:p>
        </p:txBody>
      </p:sp>
      <p:pic>
        <p:nvPicPr>
          <p:cNvPr id="189446" name="th3" descr="View image detail">
            <a:hlinkClick r:id="rId2" tooltip="&quot;View image detail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61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76200"/>
            <a:ext cx="7499350" cy="914400"/>
          </a:xfrm>
          <a:noFill/>
        </p:spPr>
        <p:txBody>
          <a:bodyPr/>
          <a:lstStyle/>
          <a:p>
            <a:pPr eaLnBrk="1" hangingPunct="1"/>
            <a:r>
              <a:rPr lang="hu-HU" cap="none">
                <a:latin typeface="Century Gothic" charset="0"/>
              </a:rPr>
              <a:t>A stressz gazdasági &amp; emberi súlya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8" y="1957388"/>
            <a:ext cx="6985000" cy="2741612"/>
          </a:xfrm>
        </p:spPr>
        <p:txBody>
          <a:bodyPr>
            <a:normAutofit fontScale="92500" lnSpcReduction="20000"/>
          </a:bodyPr>
          <a:lstStyle/>
          <a:p>
            <a:pPr marL="439738" indent="-439738" eaLnBrk="1" hangingPunct="1">
              <a:lnSpc>
                <a:spcPct val="140000"/>
              </a:lnSpc>
            </a:pPr>
            <a:r>
              <a:rPr lang="hu-HU" dirty="0">
                <a:solidFill>
                  <a:srgbClr val="2E4E80"/>
                </a:solidFill>
                <a:latin typeface="Century Gothic" charset="0"/>
              </a:rPr>
              <a:t>Alacsony termelékenység, teljesítményromlás</a:t>
            </a:r>
          </a:p>
          <a:p>
            <a:pPr marL="439738" indent="-439738" eaLnBrk="1" hangingPunct="1">
              <a:lnSpc>
                <a:spcPct val="140000"/>
              </a:lnSpc>
            </a:pPr>
            <a:r>
              <a:rPr lang="hu-HU" dirty="0">
                <a:solidFill>
                  <a:srgbClr val="2E4E80"/>
                </a:solidFill>
                <a:latin typeface="Century Gothic" charset="0"/>
              </a:rPr>
              <a:t>Hiányzás</a:t>
            </a:r>
          </a:p>
          <a:p>
            <a:pPr marL="439738" indent="-439738" eaLnBrk="1" hangingPunct="1">
              <a:lnSpc>
                <a:spcPct val="140000"/>
              </a:lnSpc>
            </a:pPr>
            <a:r>
              <a:rPr lang="hu-HU" dirty="0">
                <a:solidFill>
                  <a:srgbClr val="2E4E80"/>
                </a:solidFill>
                <a:latin typeface="Century Gothic" charset="0"/>
              </a:rPr>
              <a:t>A munkaerő nagymértékű elvándorlása</a:t>
            </a:r>
          </a:p>
          <a:p>
            <a:pPr marL="439738" indent="-439738" eaLnBrk="1" hangingPunct="1">
              <a:lnSpc>
                <a:spcPct val="140000"/>
              </a:lnSpc>
            </a:pPr>
            <a:r>
              <a:rPr lang="hu-HU" dirty="0">
                <a:solidFill>
                  <a:srgbClr val="2E4E80"/>
                </a:solidFill>
                <a:latin typeface="Century Gothic" charset="0"/>
              </a:rPr>
              <a:t>Munkahelyi feszültség</a:t>
            </a:r>
            <a:endParaRPr lang="hu-HU" sz="1400" dirty="0">
              <a:solidFill>
                <a:srgbClr val="2E4E80"/>
              </a:solidFill>
              <a:latin typeface="Century Gothic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09538" y="1367692"/>
            <a:ext cx="6689847" cy="48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hu-HU" sz="2800" b="1" dirty="0">
                <a:solidFill>
                  <a:srgbClr val="2E4E80"/>
                </a:solidFill>
                <a:latin typeface="Century Gothic" charset="0"/>
              </a:rPr>
              <a:t>Szervezeti szinten</a:t>
            </a:r>
          </a:p>
        </p:txBody>
      </p:sp>
      <p:pic>
        <p:nvPicPr>
          <p:cNvPr id="190469" name="th91" descr="View image det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913" y="4090987"/>
            <a:ext cx="12255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7613</Words>
  <Application>Microsoft Macintosh PowerPoint</Application>
  <PresentationFormat>On-screen Show (4:3)</PresentationFormat>
  <Paragraphs>1223</Paragraphs>
  <Slides>172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172</vt:i4>
      </vt:variant>
    </vt:vector>
  </HeadingPairs>
  <TitlesOfParts>
    <vt:vector size="173" baseType="lpstr">
      <vt:lpstr>Civic</vt:lpstr>
      <vt:lpstr>Sportrekreáció elmélet és módszertan </vt:lpstr>
      <vt:lpstr>  A rekreációs színterek csoportosítása (Bánhidi, 2016 alapján)</vt:lpstr>
      <vt:lpstr>Magyar természetvédelmi területek felosztása és jellemzőik</vt:lpstr>
      <vt:lpstr>Épített outdoor közeg</vt:lpstr>
      <vt:lpstr>Tematikus parkok, magas kötélpályák</vt:lpstr>
      <vt:lpstr>Kalandparkok Magyarországon</vt:lpstr>
      <vt:lpstr>Városi parkok</vt:lpstr>
      <vt:lpstr>Web -böngészés</vt:lpstr>
      <vt:lpstr>Történet, Szervezetek</vt:lpstr>
      <vt:lpstr>Rekreációs választások, döntések  meghatározó tényezők:   szociális, gazdasági és kulturális elméletek </vt:lpstr>
      <vt:lpstr>Meghatározó elméletek I. </vt:lpstr>
      <vt:lpstr>DE árnyalja a képet: </vt:lpstr>
      <vt:lpstr>Meghatározó elméletek II.</vt:lpstr>
      <vt:lpstr>További megközelítések </vt:lpstr>
      <vt:lpstr>Meghatározó elméletek III.</vt:lpstr>
      <vt:lpstr>Etnikai hovatartozás, kultúra a rekreációs döntéseinkben </vt:lpstr>
      <vt:lpstr>Etnikai hovatartozás, kultúra a rekreációs döntéseinkben </vt:lpstr>
      <vt:lpstr>Ki mit választ? </vt:lpstr>
      <vt:lpstr>Diszkrimináció </vt:lpstr>
      <vt:lpstr>Motiváció a rekreációban</vt:lpstr>
      <vt:lpstr>Motiváció a rekreációban </vt:lpstr>
      <vt:lpstr>Felosztása</vt:lpstr>
      <vt:lpstr>Motivációs bázis</vt:lpstr>
      <vt:lpstr>Motivációs struktúra</vt:lpstr>
      <vt:lpstr>Maslow-piramis, Szükséglet struktúra</vt:lpstr>
      <vt:lpstr>Miller, Morrison kiegészítése</vt:lpstr>
      <vt:lpstr>Fizikai, pszichológiai, intellektuális szükségletek</vt:lpstr>
      <vt:lpstr>Motiváció a szabadidősportra</vt:lpstr>
      <vt:lpstr>Mitől motivált a sportoló?</vt:lpstr>
      <vt:lpstr>Niepoth motivációs ábrája</vt:lpstr>
      <vt:lpstr>    A döntési mechanizmus </vt:lpstr>
      <vt:lpstr>A döntési folyamat…</vt:lpstr>
      <vt:lpstr>Az akaraterő kérdése</vt:lpstr>
      <vt:lpstr>Célok</vt:lpstr>
      <vt:lpstr>Hogyan? </vt:lpstr>
      <vt:lpstr>Miért választjuk az adott tevékenységet? </vt:lpstr>
      <vt:lpstr>Flow, az áramlat</vt:lpstr>
      <vt:lpstr>Érzések</vt:lpstr>
      <vt:lpstr>A flow élmény feltételei</vt:lpstr>
      <vt:lpstr>KK egyensúly</vt:lpstr>
      <vt:lpstr>Egyéni flow élmény leírása</vt:lpstr>
      <vt:lpstr>Sportolók kifejezései a flow-ra</vt:lpstr>
      <vt:lpstr>Autotelikus élmény</vt:lpstr>
      <vt:lpstr>Flow élmények-tevékenységek</vt:lpstr>
      <vt:lpstr>  A Flow fundamentális összetevői</vt:lpstr>
      <vt:lpstr>Sport és flow</vt:lpstr>
      <vt:lpstr>1., Kihívás-készség egyensúly</vt:lpstr>
      <vt:lpstr>2., A cselekvés és a tudat összeolvadása</vt:lpstr>
      <vt:lpstr>3., A világos célok</vt:lpstr>
      <vt:lpstr>4., Egyértelmű visszajelzések</vt:lpstr>
      <vt:lpstr>5., Koncentrálás a feladatra</vt:lpstr>
      <vt:lpstr>6., A kontroll érzése</vt:lpstr>
      <vt:lpstr> 7., Az önmagunkkal kapcsolatos tudatosság elhalványulása</vt:lpstr>
      <vt:lpstr>8., Az időélmény átalakulása</vt:lpstr>
      <vt:lpstr>9., Az autotelikus élmény</vt:lpstr>
      <vt:lpstr>A flow élménye, a flow állapot modellje</vt:lpstr>
      <vt:lpstr>Kulcsok a flow-t előidéző kihívásokhoz</vt:lpstr>
      <vt:lpstr>A Készség oldal</vt:lpstr>
      <vt:lpstr>Flow élmény feltétele</vt:lpstr>
      <vt:lpstr>A flow élmény 3 kiemelt mentális összetevője </vt:lpstr>
      <vt:lpstr>Kulcsok a teljes feloldódáshoz</vt:lpstr>
      <vt:lpstr>Az egység és az idő átalakulása</vt:lpstr>
      <vt:lpstr>Az öröm a lényeg </vt:lpstr>
      <vt:lpstr>Köszönöm szépen a figyelmet! </vt:lpstr>
      <vt:lpstr>   Munka-Magánélet egyensúly Munkamánia</vt:lpstr>
      <vt:lpstr> Készítsünk mozaikot! </vt:lpstr>
      <vt:lpstr>Milyen amikor nem vagyunk egyensúlyban? </vt:lpstr>
      <vt:lpstr>Holisztikus szemlélet</vt:lpstr>
      <vt:lpstr>Egyensúly</vt:lpstr>
      <vt:lpstr>Élettorta</vt:lpstr>
      <vt:lpstr>Írjuk körbe a célt!</vt:lpstr>
      <vt:lpstr>Képzeljük el, hogy megvalósult! </vt:lpstr>
      <vt:lpstr>Munkamánia, az egyik véglet</vt:lpstr>
      <vt:lpstr>Hogyan ismerjük fel?</vt:lpstr>
      <vt:lpstr>Munkamánia</vt:lpstr>
      <vt:lpstr>Tünetei</vt:lpstr>
      <vt:lpstr>Fázisai</vt:lpstr>
      <vt:lpstr>Típusai</vt:lpstr>
      <vt:lpstr>Kezelése</vt:lpstr>
      <vt:lpstr>Kérdéseikre szívesen válaszolok...</vt:lpstr>
      <vt:lpstr>Köszönöm a megtisztelő figyelmüket!</vt:lpstr>
      <vt:lpstr>  Stressz, stressz-oldás, stressz-kezelés </vt:lpstr>
      <vt:lpstr>A stressz jelentősége</vt:lpstr>
      <vt:lpstr>Slide 84</vt:lpstr>
      <vt:lpstr>Finnország</vt:lpstr>
      <vt:lpstr>     Japán </vt:lpstr>
      <vt:lpstr>Nagy-Britannia</vt:lpstr>
      <vt:lpstr>Ismétlődő stressz ártalom - RSI</vt:lpstr>
      <vt:lpstr>A stressz értelmezése</vt:lpstr>
      <vt:lpstr>A stressz fogalma</vt:lpstr>
      <vt:lpstr>A stressz</vt:lpstr>
      <vt:lpstr>A stressz</vt:lpstr>
      <vt:lpstr>    Az alarm reakció régen  </vt:lpstr>
      <vt:lpstr> Az alarm reakció ma </vt:lpstr>
      <vt:lpstr>A stressz tünetei</vt:lpstr>
      <vt:lpstr>Slide 96</vt:lpstr>
      <vt:lpstr>Slide 97</vt:lpstr>
      <vt:lpstr>A stressz gazdasági &amp; emberi súlya</vt:lpstr>
      <vt:lpstr>A stressz gazdasági &amp; emberi súlya</vt:lpstr>
      <vt:lpstr>Mit tehet az egyén, illetve egy cég a munkahelyi stressz ellen? </vt:lpstr>
      <vt:lpstr>A stressz okozói – a stresszorok</vt:lpstr>
      <vt:lpstr>A stresszorok jellegzetességei</vt:lpstr>
      <vt:lpstr>A stresszorok csoportosítása</vt:lpstr>
      <vt:lpstr>A stresszoldás lépései</vt:lpstr>
      <vt:lpstr>Megbeszélés-szünet</vt:lpstr>
      <vt:lpstr>Dobjuk ki! </vt:lpstr>
      <vt:lpstr>Egyéni érzékenyítő tényezők</vt:lpstr>
      <vt:lpstr>A célkitűzés</vt:lpstr>
      <vt:lpstr>Ez SMART cél?</vt:lpstr>
      <vt:lpstr>Ez SMART cél?</vt:lpstr>
      <vt:lpstr>Saját sresszkezelési stratégiám</vt:lpstr>
      <vt:lpstr>Kérdéseikre szívesen válaszolok...</vt:lpstr>
      <vt:lpstr>Köszönöm a megtisztelő figyelmüket!</vt:lpstr>
      <vt:lpstr>Nemek szerinti megoszlás Nők sportja, férfiak sportja</vt:lpstr>
      <vt:lpstr>Nemek szerinti megoszlás</vt:lpstr>
      <vt:lpstr>Mik lehetnek a szabadidősportban a korlátozó tényezők? </vt:lpstr>
      <vt:lpstr>NŐK Sportja</vt:lpstr>
      <vt:lpstr>Mi a női sport? </vt:lpstr>
      <vt:lpstr>9 EU ország, hazai statisztika</vt:lpstr>
      <vt:lpstr>Választás, preferencia</vt:lpstr>
      <vt:lpstr>Rendszeresség a sportolásban</vt:lpstr>
      <vt:lpstr>Férfiak sportja</vt:lpstr>
      <vt:lpstr>Mi a férfi sport? </vt:lpstr>
      <vt:lpstr>Férfiak sportmotivációi </vt:lpstr>
      <vt:lpstr>Tervezzünk együtt! </vt:lpstr>
      <vt:lpstr>Mik lehetnek a speciális szempontok? </vt:lpstr>
      <vt:lpstr>Deviáns Rekreáció </vt:lpstr>
      <vt:lpstr>Deviáns rekreáció</vt:lpstr>
      <vt:lpstr>Slide 129</vt:lpstr>
      <vt:lpstr> A deviáns rekreáció lehetséges formái</vt:lpstr>
      <vt:lpstr>De…</vt:lpstr>
      <vt:lpstr>Függőség vagy rekreáció?</vt:lpstr>
      <vt:lpstr>A függőség működése</vt:lpstr>
      <vt:lpstr>Slide 134</vt:lpstr>
      <vt:lpstr>Elméleti háttér</vt:lpstr>
      <vt:lpstr>A deviáns szubkultúra modellje</vt:lpstr>
      <vt:lpstr>Speciális célcsoportok a rekreációban</vt:lpstr>
      <vt:lpstr>Különleges “rekreációs” helyzetek, célcsoportok</vt:lpstr>
      <vt:lpstr>A helyes szabadidőeltöltés alternatíva lehet</vt:lpstr>
      <vt:lpstr>Kérdéseikre szívesen válaszolok...</vt:lpstr>
      <vt:lpstr>Köszönöm a megtisztelő figyelmüket!</vt:lpstr>
      <vt:lpstr>Sportstratégiák</vt:lpstr>
      <vt:lpstr>SPORT XXI. NEMZETI SPORTSTRATÉGIA 2007-2020 </vt:lpstr>
      <vt:lpstr>I. SPORT ÉS ÉLETMINŐSÉG – PARADIGMAVÁLTÁS </vt:lpstr>
      <vt:lpstr>I. Bevezetés</vt:lpstr>
      <vt:lpstr>III. JÖVŐKÉP ÉS CÉLRENDSZER</vt:lpstr>
      <vt:lpstr>III.2. STRATÉGIAI CÉLOK A SPORT EGYES TERÜLETEIN </vt:lpstr>
      <vt:lpstr>1. Iskolai testnevelés és diáksport </vt:lpstr>
      <vt:lpstr>2. A szabadidősport, rekreációs sport </vt:lpstr>
      <vt:lpstr>3. A versenysport, utánpótlás-nevelés </vt:lpstr>
      <vt:lpstr>IV.1. FEJLESZTÉSI IRÁNYOK A SPORT FŐ TERÜLETEIN</vt:lpstr>
      <vt:lpstr>Slide 152</vt:lpstr>
      <vt:lpstr>   MOB Sportstratégia</vt:lpstr>
      <vt:lpstr>A korábbi sportstratégiáról…</vt:lpstr>
      <vt:lpstr>Változások a sportrendszer felépítésében</vt:lpstr>
      <vt:lpstr>Változások</vt:lpstr>
      <vt:lpstr>A működés alapja</vt:lpstr>
      <vt:lpstr>A MOB feladatai a szabadidősport területén</vt:lpstr>
      <vt:lpstr>Stratégiai célok</vt:lpstr>
      <vt:lpstr>Középtávú célok</vt:lpstr>
      <vt:lpstr>Rövid távú célok</vt:lpstr>
      <vt:lpstr>Finanszírozási problémák</vt:lpstr>
      <vt:lpstr>A tények…</vt:lpstr>
      <vt:lpstr>Csoportos irodalom feldolgozás</vt:lpstr>
      <vt:lpstr>Friss hírek… </vt:lpstr>
      <vt:lpstr>   Települési sportstratégiák, sportkoncepciók </vt:lpstr>
      <vt:lpstr>Slide 167</vt:lpstr>
      <vt:lpstr>  Mik lehetnek a szabadidősportban a korlátozó tényezők? </vt:lpstr>
      <vt:lpstr>Települési sportstratégiák feldolgozása</vt:lpstr>
      <vt:lpstr>Sportkoncepció</vt:lpstr>
      <vt:lpstr>Kérdéseikre szívesen válaszolok...</vt:lpstr>
      <vt:lpstr>Köszönöm a megtisztelő figyelmüket!</vt:lpstr>
    </vt:vector>
  </TitlesOfParts>
  <Company>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munkahelyi rekreáció szervezése</dc:title>
  <dc:creator>Gyongyver Lacza</dc:creator>
  <cp:lastModifiedBy>Gyongyver Lacza</cp:lastModifiedBy>
  <cp:revision>65</cp:revision>
  <dcterms:created xsi:type="dcterms:W3CDTF">2016-12-08T00:07:32Z</dcterms:created>
  <dcterms:modified xsi:type="dcterms:W3CDTF">2016-12-08T00:14:07Z</dcterms:modified>
</cp:coreProperties>
</file>