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  <p:sldId id="279" r:id="rId10"/>
    <p:sldId id="267" r:id="rId11"/>
    <p:sldId id="269" r:id="rId12"/>
    <p:sldId id="270" r:id="rId13"/>
    <p:sldId id="278" r:id="rId1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134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134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1844" y="0"/>
            <a:ext cx="5820156" cy="128625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73795" y="205740"/>
            <a:ext cx="2647188" cy="91135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08080" y="0"/>
            <a:ext cx="883920" cy="125577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6539483"/>
            <a:ext cx="6841255" cy="3185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134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50838" y="1809565"/>
            <a:ext cx="4813300" cy="404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134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371844" y="0"/>
            <a:ext cx="5820156" cy="128625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273795" y="205740"/>
            <a:ext cx="2647188" cy="91135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308079" y="0"/>
            <a:ext cx="883920" cy="12557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6743" y="466724"/>
            <a:ext cx="5400675" cy="6386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134B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2732" y="2209673"/>
            <a:ext cx="10695940" cy="3737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6113" y="2036825"/>
            <a:ext cx="8859520" cy="81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200" dirty="0"/>
              <a:t>Pannónia</a:t>
            </a:r>
            <a:r>
              <a:rPr sz="5200" spc="-50" dirty="0"/>
              <a:t> </a:t>
            </a:r>
            <a:r>
              <a:rPr sz="5200" spc="-10" dirty="0"/>
              <a:t>Ösztöndíjprogram</a:t>
            </a:r>
            <a:endParaRPr sz="5200"/>
          </a:p>
        </p:txBody>
      </p:sp>
      <p:sp>
        <p:nvSpPr>
          <p:cNvPr id="4" name="object 4"/>
          <p:cNvSpPr txBox="1"/>
          <p:nvPr/>
        </p:nvSpPr>
        <p:spPr>
          <a:xfrm>
            <a:off x="2042541" y="2832049"/>
            <a:ext cx="8106409" cy="1129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134B2C"/>
                </a:solidFill>
                <a:latin typeface="Arial MT"/>
                <a:cs typeface="Arial MT"/>
              </a:rPr>
              <a:t>Online</a:t>
            </a:r>
            <a:r>
              <a:rPr sz="4400" spc="-25" dirty="0">
                <a:solidFill>
                  <a:srgbClr val="134B2C"/>
                </a:solidFill>
                <a:latin typeface="Arial MT"/>
                <a:cs typeface="Arial MT"/>
              </a:rPr>
              <a:t> </a:t>
            </a:r>
            <a:r>
              <a:rPr sz="4400" dirty="0">
                <a:solidFill>
                  <a:srgbClr val="134B2C"/>
                </a:solidFill>
                <a:latin typeface="Arial MT"/>
                <a:cs typeface="Arial MT"/>
              </a:rPr>
              <a:t>pályázati</a:t>
            </a:r>
            <a:r>
              <a:rPr sz="4400" spc="-40" dirty="0">
                <a:solidFill>
                  <a:srgbClr val="134B2C"/>
                </a:solidFill>
                <a:latin typeface="Arial MT"/>
                <a:cs typeface="Arial MT"/>
              </a:rPr>
              <a:t> </a:t>
            </a:r>
            <a:r>
              <a:rPr sz="4400" dirty="0">
                <a:solidFill>
                  <a:srgbClr val="134B2C"/>
                </a:solidFill>
                <a:latin typeface="Arial MT"/>
                <a:cs typeface="Arial MT"/>
              </a:rPr>
              <a:t>információs</a:t>
            </a:r>
            <a:r>
              <a:rPr sz="4400" spc="-45" dirty="0">
                <a:solidFill>
                  <a:srgbClr val="134B2C"/>
                </a:solidFill>
                <a:latin typeface="Arial MT"/>
                <a:cs typeface="Arial MT"/>
              </a:rPr>
              <a:t> </a:t>
            </a:r>
            <a:r>
              <a:rPr sz="4400" spc="-25" dirty="0">
                <a:solidFill>
                  <a:srgbClr val="134B2C"/>
                </a:solidFill>
                <a:latin typeface="Arial MT"/>
                <a:cs typeface="Arial MT"/>
              </a:rPr>
              <a:t>nap</a:t>
            </a:r>
            <a:endParaRPr sz="4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2800" dirty="0">
                <a:solidFill>
                  <a:srgbClr val="134B2C"/>
                </a:solidFill>
                <a:latin typeface="Arial MT"/>
                <a:cs typeface="Arial MT"/>
              </a:rPr>
              <a:t>2024.</a:t>
            </a:r>
            <a:r>
              <a:rPr sz="2800" spc="-75" dirty="0">
                <a:solidFill>
                  <a:srgbClr val="134B2C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134B2C"/>
                </a:solidFill>
                <a:latin typeface="Arial MT"/>
                <a:cs typeface="Arial MT"/>
              </a:rPr>
              <a:t>január</a:t>
            </a:r>
            <a:r>
              <a:rPr sz="2800" spc="-55" dirty="0">
                <a:solidFill>
                  <a:srgbClr val="134B2C"/>
                </a:solidFill>
                <a:latin typeface="Arial MT"/>
                <a:cs typeface="Arial MT"/>
              </a:rPr>
              <a:t> </a:t>
            </a:r>
            <a:r>
              <a:rPr sz="2800" spc="-25" dirty="0">
                <a:solidFill>
                  <a:srgbClr val="134B2C"/>
                </a:solidFill>
                <a:latin typeface="Arial MT"/>
                <a:cs typeface="Arial MT"/>
              </a:rPr>
              <a:t>19.</a:t>
            </a:r>
            <a:endParaRPr sz="28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69935" y="303275"/>
            <a:ext cx="2415539" cy="84734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2524" y="416051"/>
            <a:ext cx="1810512" cy="623315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3559936" y="4824984"/>
            <a:ext cx="8632190" cy="2033270"/>
            <a:chOff x="3559936" y="4824984"/>
            <a:chExt cx="8632190" cy="2033270"/>
          </a:xfrm>
        </p:grpSpPr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4967" y="4824984"/>
              <a:ext cx="8257032" cy="203301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59936" y="6033516"/>
              <a:ext cx="583818" cy="824482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538670" y="4416140"/>
            <a:ext cx="2254885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u-HU" sz="1400" b="1" dirty="0">
                <a:solidFill>
                  <a:srgbClr val="1F335E"/>
                </a:solidFill>
                <a:latin typeface="Arial"/>
                <a:cs typeface="Arial"/>
              </a:rPr>
              <a:t>Koppa Györgyi</a:t>
            </a:r>
            <a:endParaRPr lang="hu-HU" sz="1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lang="hu-HU" sz="1400" spc="-5" dirty="0">
                <a:solidFill>
                  <a:srgbClr val="1F335E"/>
                </a:solidFill>
                <a:latin typeface="Arial MT"/>
                <a:cs typeface="Arial MT"/>
              </a:rPr>
              <a:t>Nemzetközi Kapcsolatok Igazgatósága</a:t>
            </a: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lang="hu-HU" sz="1400" spc="-40" dirty="0">
                <a:solidFill>
                  <a:srgbClr val="1F335E"/>
                </a:solidFill>
                <a:latin typeface="Arial MT"/>
                <a:cs typeface="Arial MT"/>
              </a:rPr>
              <a:t>Magyar Testnevelési és Sporttudományi Egyetem</a:t>
            </a:r>
            <a:endParaRPr lang="hu-HU" sz="1400" dirty="0">
              <a:latin typeface="Arial MT"/>
              <a:cs typeface="Arial MT"/>
            </a:endParaRPr>
          </a:p>
        </p:txBody>
      </p:sp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483595" y="390143"/>
            <a:ext cx="1452372" cy="673608"/>
          </a:xfrm>
          <a:prstGeom prst="rect">
            <a:avLst/>
          </a:prstGeom>
        </p:spPr>
      </p:pic>
      <p:pic>
        <p:nvPicPr>
          <p:cNvPr id="12" name="Kép 11" descr="A képen szöveg, embléma, Betűtípus, szimbólum látható&#10;&#10;Automatikusan generált leírás">
            <a:extLst>
              <a:ext uri="{FF2B5EF4-FFF2-40B4-BE49-F238E27FC236}">
                <a16:creationId xmlns:a16="http://schemas.microsoft.com/office/drawing/2014/main" id="{B395C308-FB92-179C-10CB-425A456DA5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17" y="5687650"/>
            <a:ext cx="2104646" cy="72209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Támogatási</a:t>
            </a:r>
            <a:r>
              <a:rPr spc="-210" dirty="0"/>
              <a:t> </a:t>
            </a:r>
            <a:r>
              <a:rPr spc="-10" dirty="0"/>
              <a:t>összegek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39483"/>
            <a:ext cx="9160279" cy="3185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83844" y="1391539"/>
            <a:ext cx="9645650" cy="97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4212C"/>
                </a:solidFill>
                <a:latin typeface="Arial"/>
                <a:cs typeface="Arial"/>
              </a:rPr>
              <a:t>Hallgatói</a:t>
            </a:r>
            <a:r>
              <a:rPr sz="2400" b="1" spc="-65" dirty="0">
                <a:solidFill>
                  <a:srgbClr val="C4212C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4212C"/>
                </a:solidFill>
                <a:latin typeface="Arial"/>
                <a:cs typeface="Arial"/>
              </a:rPr>
              <a:t>ösztöndíjak</a:t>
            </a:r>
            <a:endParaRPr sz="2400">
              <a:latin typeface="Arial"/>
              <a:cs typeface="Arial"/>
            </a:endParaRPr>
          </a:p>
          <a:p>
            <a:pPr marL="255904">
              <a:lnSpc>
                <a:spcPct val="100000"/>
              </a:lnSpc>
              <a:spcBef>
                <a:spcPts val="2215"/>
              </a:spcBef>
            </a:pPr>
            <a:r>
              <a:rPr sz="2000" b="1" dirty="0">
                <a:latin typeface="Calibri"/>
                <a:cs typeface="Calibri"/>
              </a:rPr>
              <a:t>Rövid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távú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hallgatói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mobilitások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–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alap-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mesterképzés,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valamint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osztatlan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képzés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esetén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95807" y="2645029"/>
          <a:ext cx="10507344" cy="1165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9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1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584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 országcsoport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3309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II.</a:t>
                      </a:r>
                      <a:r>
                        <a:rPr sz="16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0642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III.</a:t>
                      </a:r>
                      <a:r>
                        <a:rPr sz="16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1-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10.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latin typeface="Calibri"/>
                          <a:cs typeface="Calibri"/>
                        </a:rPr>
                        <a:t>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30.000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27.500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25.000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11-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20. </a:t>
                      </a:r>
                      <a:r>
                        <a:rPr sz="1600" b="1" spc="-25" dirty="0">
                          <a:latin typeface="Calibri"/>
                          <a:cs typeface="Calibri"/>
                        </a:rPr>
                        <a:t>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20.000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17.500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15.000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21.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naptól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10.000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7500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5000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627075" y="4067302"/>
            <a:ext cx="58839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Rövid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távú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hallgatói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mobilitások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–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doktori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képzés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esetén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95807" y="4606163"/>
          <a:ext cx="10507344" cy="1501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9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584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 országcsoport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330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II.</a:t>
                      </a:r>
                      <a:r>
                        <a:rPr sz="16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6064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III.</a:t>
                      </a:r>
                      <a:r>
                        <a:rPr sz="16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1-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10.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25" dirty="0">
                          <a:latin typeface="Calibri"/>
                          <a:cs typeface="Calibri"/>
                        </a:rPr>
                        <a:t>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35.000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32.500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30.000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11-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20. </a:t>
                      </a:r>
                      <a:r>
                        <a:rPr sz="1600" b="1" spc="-25" dirty="0">
                          <a:latin typeface="Calibri"/>
                          <a:cs typeface="Calibri"/>
                        </a:rPr>
                        <a:t>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25.000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22.500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20.000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21.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naptól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15.000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12.500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850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10.000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Ft/nap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Támogatási</a:t>
            </a:r>
            <a:r>
              <a:rPr spc="-210" dirty="0"/>
              <a:t> </a:t>
            </a:r>
            <a:r>
              <a:rPr spc="-10" dirty="0"/>
              <a:t>összegek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39483"/>
            <a:ext cx="9160279" cy="3185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83844" y="1391539"/>
            <a:ext cx="29711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4212C"/>
                </a:solidFill>
                <a:latin typeface="Arial"/>
                <a:cs typeface="Arial"/>
              </a:rPr>
              <a:t>Kiválósági</a:t>
            </a:r>
            <a:r>
              <a:rPr sz="2400" b="1" spc="-10" dirty="0">
                <a:solidFill>
                  <a:srgbClr val="C4212C"/>
                </a:solidFill>
                <a:latin typeface="Arial"/>
                <a:cs typeface="Arial"/>
              </a:rPr>
              <a:t> ösztöndíj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6615" y="3011271"/>
            <a:ext cx="9852025" cy="3322954"/>
          </a:xfrm>
          <a:prstGeom prst="rect">
            <a:avLst/>
          </a:prstGeom>
        </p:spPr>
        <p:txBody>
          <a:bodyPr vert="horz" wrap="square" lIns="0" tIns="184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5"/>
              </a:spcBef>
              <a:tabLst>
                <a:tab pos="280670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spc="-30" dirty="0">
                <a:latin typeface="Calibri"/>
                <a:cs typeface="Calibri"/>
              </a:rPr>
              <a:t>További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támogatási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formák: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tandíj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támogatása,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utazási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támogatás,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lakhatási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280670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hallgatóknak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nyújtható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tandíj,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utazási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lakhatási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támogatásoknak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nincs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felső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korlátja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DE</a:t>
            </a:r>
            <a:endParaRPr sz="20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405"/>
              </a:spcBef>
              <a:tabLst>
                <a:tab pos="737870" algn="l"/>
              </a:tabLst>
            </a:pPr>
            <a:r>
              <a:rPr sz="18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8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800" dirty="0">
                <a:latin typeface="Calibri"/>
                <a:cs typeface="Calibri"/>
              </a:rPr>
              <a:t>Maximum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10.000.000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Ft/hallgató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igényelhető</a:t>
            </a:r>
            <a:endParaRPr sz="18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380"/>
              </a:spcBef>
              <a:tabLst>
                <a:tab pos="737870" algn="l"/>
              </a:tabLst>
            </a:pPr>
            <a:r>
              <a:rPr sz="18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8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800" dirty="0">
                <a:latin typeface="Calibri"/>
                <a:cs typeface="Calibri"/>
              </a:rPr>
              <a:t>Ösztöndíj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minden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esetben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biztosítandó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fizikai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mobilitás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idejére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5"/>
              </a:spcBef>
              <a:tabLst>
                <a:tab pos="280670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Vegyes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mobilitás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esetén:</a:t>
            </a:r>
            <a:endParaRPr sz="20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390"/>
              </a:spcBef>
              <a:tabLst>
                <a:tab pos="737870" algn="l"/>
              </a:tabLst>
            </a:pPr>
            <a:r>
              <a:rPr sz="18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8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800" dirty="0">
                <a:latin typeface="Calibri"/>
                <a:cs typeface="Calibri"/>
              </a:rPr>
              <a:t>Ösztöndíj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fizikai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mobilitás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idejére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illeti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meg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hallgatókat</a:t>
            </a:r>
            <a:endParaRPr sz="18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385"/>
              </a:spcBef>
              <a:tabLst>
                <a:tab pos="737870" algn="l"/>
              </a:tabLst>
            </a:pPr>
            <a:r>
              <a:rPr sz="18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8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800" dirty="0">
                <a:latin typeface="Calibri"/>
                <a:cs typeface="Calibri"/>
              </a:rPr>
              <a:t>Lakhatási,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valamint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utazási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támogatás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fizikai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mobilitás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idejére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illeti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meg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hallgatókat.</a:t>
            </a:r>
            <a:endParaRPr sz="1800">
              <a:latin typeface="Calibri"/>
              <a:cs typeface="Calibri"/>
            </a:endParaRPr>
          </a:p>
          <a:p>
            <a:pPr marL="469265">
              <a:lnSpc>
                <a:spcPts val="2055"/>
              </a:lnSpc>
              <a:spcBef>
                <a:spcPts val="384"/>
              </a:spcBef>
              <a:tabLst>
                <a:tab pos="737870" algn="l"/>
              </a:tabLst>
            </a:pPr>
            <a:r>
              <a:rPr sz="18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8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800" dirty="0">
                <a:latin typeface="Calibri"/>
                <a:cs typeface="Calibri"/>
              </a:rPr>
              <a:t>6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hónapnál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tovább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tartó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vegyes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mobilitás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esetén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tandíj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arányosan,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maximum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hónap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erejéig</a:t>
            </a:r>
            <a:endParaRPr sz="1800">
              <a:latin typeface="Calibri"/>
              <a:cs typeface="Calibri"/>
            </a:endParaRPr>
          </a:p>
          <a:p>
            <a:pPr marL="737870">
              <a:lnSpc>
                <a:spcPts val="2055"/>
              </a:lnSpc>
            </a:pPr>
            <a:r>
              <a:rPr sz="1800" spc="-10" dirty="0">
                <a:latin typeface="Calibri"/>
                <a:cs typeface="Calibri"/>
              </a:rPr>
              <a:t>támogatható.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71385" y="2001520"/>
          <a:ext cx="10630532" cy="928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3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9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3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45339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I.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53022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II.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3460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III.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11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Hallgatói</a:t>
                      </a:r>
                      <a:r>
                        <a:rPr sz="18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kiválósági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ösztöndíj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(1-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hónap)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500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27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475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27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450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27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Támogatási</a:t>
            </a:r>
            <a:r>
              <a:rPr spc="-210" dirty="0"/>
              <a:t> </a:t>
            </a:r>
            <a:r>
              <a:rPr spc="-10" dirty="0"/>
              <a:t>összegek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39483"/>
            <a:ext cx="9160279" cy="3185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83844" y="1391539"/>
            <a:ext cx="55613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4212C"/>
                </a:solidFill>
                <a:latin typeface="Arial"/>
                <a:cs typeface="Arial"/>
              </a:rPr>
              <a:t>Esélyegyenlőségi</a:t>
            </a:r>
            <a:r>
              <a:rPr sz="2400" b="1" spc="-60" dirty="0">
                <a:solidFill>
                  <a:srgbClr val="C4212C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4212C"/>
                </a:solidFill>
                <a:latin typeface="Arial"/>
                <a:cs typeface="Arial"/>
              </a:rPr>
              <a:t>kiegészítő</a:t>
            </a:r>
            <a:r>
              <a:rPr sz="2400" b="1" spc="-90" dirty="0">
                <a:solidFill>
                  <a:srgbClr val="C4212C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4212C"/>
                </a:solidFill>
                <a:latin typeface="Arial"/>
                <a:cs typeface="Arial"/>
              </a:rPr>
              <a:t>ösztöndíj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844" y="3323056"/>
            <a:ext cx="11092815" cy="296418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85445">
              <a:lnSpc>
                <a:spcPct val="100000"/>
              </a:lnSpc>
              <a:spcBef>
                <a:spcPts val="855"/>
              </a:spcBef>
              <a:tabLst>
                <a:tab pos="653415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Általános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hallgatói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mobilitási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formáknál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adható</a:t>
            </a:r>
            <a:endParaRPr sz="2000">
              <a:latin typeface="Calibri"/>
              <a:cs typeface="Calibri"/>
            </a:endParaRPr>
          </a:p>
          <a:p>
            <a:pPr marL="385445">
              <a:lnSpc>
                <a:spcPct val="100000"/>
              </a:lnSpc>
              <a:spcBef>
                <a:spcPts val="755"/>
              </a:spcBef>
              <a:tabLst>
                <a:tab pos="653415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pályázatok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meghirdetése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bírálata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intézményi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hatáskör.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2400" b="1" dirty="0">
                <a:solidFill>
                  <a:srgbClr val="C4212C"/>
                </a:solidFill>
                <a:latin typeface="Arial"/>
                <a:cs typeface="Arial"/>
              </a:rPr>
              <a:t>Szervezési</a:t>
            </a:r>
            <a:r>
              <a:rPr sz="2400" b="1" spc="-135" dirty="0">
                <a:solidFill>
                  <a:srgbClr val="C4212C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4212C"/>
                </a:solidFill>
                <a:latin typeface="Arial"/>
                <a:cs typeface="Arial"/>
              </a:rPr>
              <a:t>támogatás</a:t>
            </a:r>
            <a:endParaRPr sz="2400">
              <a:latin typeface="Arial"/>
              <a:cs typeface="Arial"/>
            </a:endParaRPr>
          </a:p>
          <a:p>
            <a:pPr marL="385445">
              <a:lnSpc>
                <a:spcPct val="100000"/>
              </a:lnSpc>
              <a:spcBef>
                <a:spcPts val="1045"/>
              </a:spcBef>
              <a:tabLst>
                <a:tab pos="653415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mértéke:</a:t>
            </a:r>
            <a:endParaRPr sz="2000">
              <a:latin typeface="Calibri"/>
              <a:cs typeface="Calibri"/>
            </a:endParaRPr>
          </a:p>
          <a:p>
            <a:pPr marL="1276985">
              <a:lnSpc>
                <a:spcPct val="100000"/>
              </a:lnSpc>
              <a:spcBef>
                <a:spcPts val="800"/>
              </a:spcBef>
              <a:tabLst>
                <a:tab pos="1644014" algn="l"/>
              </a:tabLst>
            </a:pPr>
            <a:r>
              <a:rPr sz="18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8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800" dirty="0">
                <a:latin typeface="Calibri"/>
                <a:cs typeface="Calibri"/>
              </a:rPr>
              <a:t>92.000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forint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mobilitás</a:t>
            </a:r>
            <a:endParaRPr sz="1800">
              <a:latin typeface="Calibri"/>
              <a:cs typeface="Calibri"/>
            </a:endParaRPr>
          </a:p>
          <a:p>
            <a:pPr marL="1276985">
              <a:lnSpc>
                <a:spcPct val="100000"/>
              </a:lnSpc>
              <a:spcBef>
                <a:spcPts val="785"/>
              </a:spcBef>
              <a:tabLst>
                <a:tab pos="1644014" algn="l"/>
              </a:tabLst>
            </a:pPr>
            <a:r>
              <a:rPr sz="18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8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800" dirty="0">
                <a:latin typeface="Calibri"/>
                <a:cs typeface="Calibri"/>
              </a:rPr>
              <a:t>184.000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forint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kiválósági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ösztöndíjas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mobilitás</a:t>
            </a:r>
            <a:endParaRPr sz="1800">
              <a:latin typeface="Calibri"/>
              <a:cs typeface="Calibri"/>
            </a:endParaRPr>
          </a:p>
          <a:p>
            <a:pPr marL="385445">
              <a:lnSpc>
                <a:spcPct val="100000"/>
              </a:lnSpc>
              <a:spcBef>
                <a:spcPts val="745"/>
              </a:spcBef>
              <a:tabLst>
                <a:tab pos="653415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igényelt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szervezési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nem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haladhatja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meg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igényelt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teljes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összegének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10%-</a:t>
            </a:r>
            <a:r>
              <a:rPr sz="2000" spc="-25" dirty="0">
                <a:latin typeface="Calibri"/>
                <a:cs typeface="Calibri"/>
              </a:rPr>
              <a:t>át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71385" y="2001520"/>
          <a:ext cx="10630534" cy="1224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3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7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Részképzés</a:t>
                      </a:r>
                      <a:r>
                        <a:rPr sz="18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és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szakmai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gyakorlat</a:t>
                      </a:r>
                      <a:r>
                        <a:rPr sz="18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esetén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Rövid</a:t>
                      </a:r>
                      <a:r>
                        <a:rPr sz="1800" b="1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távú</a:t>
                      </a:r>
                      <a:r>
                        <a:rPr sz="1800" b="1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hallgatói</a:t>
                      </a:r>
                      <a:r>
                        <a:rPr sz="1800" b="1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mobilitás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esetén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1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2013585" algn="l"/>
                          <a:tab pos="3302635" algn="l"/>
                        </a:tabLst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Esélyegyenlőségi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kiegészítő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ösztöndíj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mértéke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868044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728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2500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Ft/nap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0785" y="2988055"/>
            <a:ext cx="7249159" cy="81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200" dirty="0">
                <a:solidFill>
                  <a:srgbClr val="1F335E"/>
                </a:solidFill>
              </a:rPr>
              <a:t>Köszönöm</a:t>
            </a:r>
            <a:r>
              <a:rPr sz="5200" spc="-155" dirty="0">
                <a:solidFill>
                  <a:srgbClr val="1F335E"/>
                </a:solidFill>
              </a:rPr>
              <a:t> </a:t>
            </a:r>
            <a:r>
              <a:rPr sz="5200" dirty="0">
                <a:solidFill>
                  <a:srgbClr val="1F335E"/>
                </a:solidFill>
              </a:rPr>
              <a:t>a</a:t>
            </a:r>
            <a:r>
              <a:rPr sz="5200" spc="-150" dirty="0">
                <a:solidFill>
                  <a:srgbClr val="1F335E"/>
                </a:solidFill>
              </a:rPr>
              <a:t> </a:t>
            </a:r>
            <a:r>
              <a:rPr sz="5200" spc="-10" dirty="0">
                <a:solidFill>
                  <a:srgbClr val="1F335E"/>
                </a:solidFill>
              </a:rPr>
              <a:t>figyelmet!</a:t>
            </a:r>
            <a:endParaRPr sz="5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19516" y="192023"/>
            <a:ext cx="2415539" cy="84734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14304" y="268224"/>
            <a:ext cx="995172" cy="56845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2524" y="234695"/>
            <a:ext cx="1810512" cy="62331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625071" y="6027419"/>
            <a:ext cx="566927" cy="83057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785230" y="675259"/>
            <a:ext cx="19850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1F335E"/>
                </a:solidFill>
                <a:latin typeface="Arial"/>
                <a:cs typeface="Arial"/>
              </a:rPr>
              <a:t>Egyetemi</a:t>
            </a:r>
            <a:r>
              <a:rPr sz="1600" b="1" spc="-25" dirty="0">
                <a:solidFill>
                  <a:srgbClr val="1F335E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1F335E"/>
                </a:solidFill>
                <a:latin typeface="Arial"/>
                <a:cs typeface="Arial"/>
              </a:rPr>
              <a:t>logo</a:t>
            </a:r>
            <a:r>
              <a:rPr sz="1600" b="1" spc="-60" dirty="0">
                <a:solidFill>
                  <a:srgbClr val="1F335E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1F335E"/>
                </a:solidFill>
                <a:latin typeface="Arial"/>
                <a:cs typeface="Arial"/>
              </a:rPr>
              <a:t>helye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9" name="Kép 8" descr="A képen szöveg, embléma, Betűtípus, szimbólum látható&#10;&#10;Automatikusan generált leírás">
            <a:extLst>
              <a:ext uri="{FF2B5EF4-FFF2-40B4-BE49-F238E27FC236}">
                <a16:creationId xmlns:a16="http://schemas.microsoft.com/office/drawing/2014/main" id="{DE444FE4-2523-3E6A-B739-A2F311F495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19" y="546352"/>
            <a:ext cx="2104646" cy="7220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3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dirty="0"/>
              <a:t>Intézményi</a:t>
            </a:r>
            <a:r>
              <a:rPr sz="3700" spc="-170" dirty="0"/>
              <a:t> </a:t>
            </a:r>
            <a:r>
              <a:rPr sz="3700" spc="-10" dirty="0"/>
              <a:t>pályázatok</a:t>
            </a:r>
            <a:endParaRPr sz="37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39483"/>
            <a:ext cx="9160279" cy="3185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56615" y="1709106"/>
            <a:ext cx="10527665" cy="114518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5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500" spc="254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500" b="1" spc="-20" dirty="0">
                <a:latin typeface="Calibri"/>
                <a:cs typeface="Calibri"/>
              </a:rPr>
              <a:t>CÉL</a:t>
            </a:r>
            <a:r>
              <a:rPr sz="2500" spc="-20" dirty="0">
                <a:latin typeface="Calibri"/>
                <a:cs typeface="Calibri"/>
              </a:rPr>
              <a:t>:</a:t>
            </a:r>
            <a:endParaRPr sz="2500" dirty="0">
              <a:latin typeface="Calibri"/>
              <a:cs typeface="Calibri"/>
            </a:endParaRPr>
          </a:p>
          <a:p>
            <a:pPr marL="904240">
              <a:lnSpc>
                <a:spcPct val="100000"/>
              </a:lnSpc>
              <a:spcBef>
                <a:spcPts val="220"/>
              </a:spcBef>
            </a:pPr>
            <a:r>
              <a:rPr sz="2200" spc="-20" dirty="0">
                <a:solidFill>
                  <a:srgbClr val="202429"/>
                </a:solidFill>
                <a:latin typeface="Calibri"/>
                <a:cs typeface="Calibri"/>
              </a:rPr>
              <a:t>nemzetközi</a:t>
            </a:r>
            <a:r>
              <a:rPr sz="2200" spc="-3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02429"/>
                </a:solidFill>
                <a:latin typeface="Calibri"/>
                <a:cs typeface="Calibri"/>
              </a:rPr>
              <a:t>hallgatói,</a:t>
            </a:r>
            <a:r>
              <a:rPr sz="2200" spc="-7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02429"/>
                </a:solidFill>
                <a:latin typeface="Calibri"/>
                <a:cs typeface="Calibri"/>
              </a:rPr>
              <a:t>oktatói,</a:t>
            </a:r>
            <a:r>
              <a:rPr sz="2200" spc="-5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02429"/>
                </a:solidFill>
                <a:latin typeface="Calibri"/>
                <a:cs typeface="Calibri"/>
              </a:rPr>
              <a:t>kutatói</a:t>
            </a:r>
            <a:r>
              <a:rPr sz="2200" spc="-6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02429"/>
                </a:solidFill>
                <a:latin typeface="Calibri"/>
                <a:cs typeface="Calibri"/>
              </a:rPr>
              <a:t>és</a:t>
            </a:r>
            <a:r>
              <a:rPr sz="2200" spc="-55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02429"/>
                </a:solidFill>
                <a:latin typeface="Calibri"/>
                <a:cs typeface="Calibri"/>
              </a:rPr>
              <a:t>munkatársi</a:t>
            </a:r>
            <a:r>
              <a:rPr sz="2200" spc="-4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202429"/>
                </a:solidFill>
                <a:latin typeface="Calibri"/>
                <a:cs typeface="Calibri"/>
              </a:rPr>
              <a:t>mobilitások</a:t>
            </a:r>
            <a:r>
              <a:rPr sz="2200" b="1" spc="-40" dirty="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202429"/>
                </a:solidFill>
                <a:latin typeface="Calibri"/>
                <a:cs typeface="Calibri"/>
              </a:rPr>
              <a:t>megvalósítása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2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6615" y="5159502"/>
            <a:ext cx="163639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500" spc="265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Futamidő: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4773" y="5159502"/>
            <a:ext cx="4666615" cy="799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latin typeface="Calibri"/>
                <a:cs typeface="Calibri"/>
              </a:rPr>
              <a:t>27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hónap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latin typeface="Calibri"/>
                <a:cs typeface="Calibri"/>
              </a:rPr>
              <a:t>2024.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június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1</a:t>
            </a:r>
            <a:r>
              <a:rPr sz="2500" spc="-3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–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2026.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augusztus</a:t>
            </a:r>
            <a:r>
              <a:rPr sz="2500" spc="-3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31.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90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100" dirty="0"/>
              <a:t>Támogatható</a:t>
            </a:r>
            <a:r>
              <a:rPr sz="3100" spc="-180" dirty="0"/>
              <a:t> </a:t>
            </a:r>
            <a:r>
              <a:rPr sz="3100" spc="-10" dirty="0"/>
              <a:t>tevékenységek</a:t>
            </a:r>
            <a:endParaRPr sz="31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39483"/>
            <a:ext cx="9160279" cy="318516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96836" y="1995677"/>
          <a:ext cx="11191872" cy="39300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9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6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2590"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Hallgatói</a:t>
                      </a:r>
                      <a:r>
                        <a:rPr sz="16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mobilitások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Időtartam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b="1" spc="-20" dirty="0">
                          <a:latin typeface="Calibri"/>
                          <a:cs typeface="Calibri"/>
                        </a:rPr>
                        <a:t>alap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mester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osztatlan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doktori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spc="-20" dirty="0">
                          <a:latin typeface="Calibri"/>
                          <a:cs typeface="Calibri"/>
                        </a:rPr>
                        <a:t>Tanulmányi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 célú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mobilitás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2-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12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hónap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Szakmai</a:t>
                      </a:r>
                      <a:r>
                        <a:rPr sz="16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gyakorlat</a:t>
                      </a:r>
                      <a:r>
                        <a:rPr sz="16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és</a:t>
                      </a:r>
                      <a:r>
                        <a:rPr sz="16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frissdiplomás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szakmai</a:t>
                      </a:r>
                      <a:r>
                        <a:rPr sz="16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gyakorlat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2-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12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hónap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187960">
                        <a:lnSpc>
                          <a:spcPts val="1870"/>
                        </a:lnSpc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Kutatási</a:t>
                      </a:r>
                      <a:r>
                        <a:rPr sz="16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célú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 mobilitás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7960" marR="1688464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kizárólag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mester,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osztatlan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és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doktori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szinten osztatlan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képzés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esetén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minimum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lezárt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félévvel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2-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hónap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Rövid</a:t>
                      </a:r>
                      <a:r>
                        <a:rPr sz="16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távú</a:t>
                      </a:r>
                      <a:r>
                        <a:rPr sz="16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hallgatói</a:t>
                      </a:r>
                      <a:r>
                        <a:rPr sz="16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mobilitások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Időtartam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b="1" spc="-20" dirty="0">
                          <a:latin typeface="Calibri"/>
                          <a:cs typeface="Calibri"/>
                        </a:rPr>
                        <a:t>alap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mester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osztatlan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doktori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20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6144"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600" b="1" spc="-20" dirty="0">
                          <a:latin typeface="Calibri"/>
                          <a:cs typeface="Calibri"/>
                        </a:rPr>
                        <a:t>Tanulmányi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 célú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mobilitás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7960" marR="880744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Pl.</a:t>
                      </a:r>
                      <a:r>
                        <a:rPr sz="16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konferencia,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nyári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egyetemen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való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részvétel,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tömbösített kurzusrészvétel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2-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30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89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901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901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901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901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594"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Kutatási</a:t>
                      </a:r>
                      <a:r>
                        <a:rPr sz="16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célú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 mobilitás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7960" marR="89535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kizárólag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mester,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osztatlan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és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doktori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szinten;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osztatlan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képzés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esetén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minimum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lezárt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félévvel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2-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30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nap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95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95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600">
                        <a:latin typeface="Wingdings"/>
                        <a:cs typeface="Wingdings"/>
                      </a:endParaRPr>
                    </a:p>
                  </a:txBody>
                  <a:tcPr marL="0" marR="0" marT="495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3844" y="1391539"/>
            <a:ext cx="3090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4212C"/>
                </a:solidFill>
                <a:latin typeface="Arial"/>
                <a:cs typeface="Arial"/>
              </a:rPr>
              <a:t>Hallgatói</a:t>
            </a:r>
            <a:r>
              <a:rPr sz="2400" b="1" spc="-65" dirty="0">
                <a:solidFill>
                  <a:srgbClr val="C4212C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4212C"/>
                </a:solidFill>
                <a:latin typeface="Arial"/>
                <a:cs typeface="Arial"/>
              </a:rPr>
              <a:t>mobilitások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844" y="1270000"/>
            <a:ext cx="5103495" cy="503745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2400" b="1" dirty="0">
                <a:solidFill>
                  <a:srgbClr val="C4212C"/>
                </a:solidFill>
                <a:latin typeface="Arial"/>
                <a:cs typeface="Arial"/>
              </a:rPr>
              <a:t>Hallgatói</a:t>
            </a:r>
            <a:r>
              <a:rPr sz="2400" b="1" spc="-65" dirty="0">
                <a:solidFill>
                  <a:srgbClr val="C4212C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4212C"/>
                </a:solidFill>
                <a:latin typeface="Arial"/>
                <a:cs typeface="Arial"/>
              </a:rPr>
              <a:t>mobilitások</a:t>
            </a:r>
            <a:endParaRPr sz="24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  <a:spcBef>
                <a:spcPts val="955"/>
              </a:spcBef>
            </a:pPr>
            <a:r>
              <a:rPr sz="2400" b="1" spc="-20" dirty="0">
                <a:latin typeface="Calibri"/>
                <a:cs typeface="Calibri"/>
              </a:rPr>
              <a:t>Tanulmányi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célú</a:t>
            </a:r>
            <a:r>
              <a:rPr sz="2400" spc="-1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242570">
              <a:lnSpc>
                <a:spcPct val="100000"/>
              </a:lnSpc>
              <a:spcBef>
                <a:spcPts val="39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65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tanulmányi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program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részét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képezi</a:t>
            </a:r>
            <a:endParaRPr sz="2000">
              <a:latin typeface="Calibri"/>
              <a:cs typeface="Calibri"/>
            </a:endParaRPr>
          </a:p>
          <a:p>
            <a:pPr marL="242570">
              <a:lnSpc>
                <a:spcPct val="100000"/>
              </a:lnSpc>
              <a:spcBef>
                <a:spcPts val="36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30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kreditszerzés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-elismerés</a:t>
            </a:r>
            <a:endParaRPr sz="2000">
              <a:latin typeface="Calibri"/>
              <a:cs typeface="Calibri"/>
            </a:endParaRPr>
          </a:p>
          <a:p>
            <a:pPr marL="242570">
              <a:lnSpc>
                <a:spcPts val="2280"/>
              </a:lnSpc>
              <a:spcBef>
                <a:spcPts val="36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65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konferenciarészvétel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rövid</a:t>
            </a:r>
            <a:r>
              <a:rPr sz="2000" u="sng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távú</a:t>
            </a:r>
            <a:r>
              <a:rPr sz="2000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mobilitás</a:t>
            </a:r>
            <a:endParaRPr sz="2000">
              <a:latin typeface="Calibri"/>
              <a:cs typeface="Calibri"/>
            </a:endParaRPr>
          </a:p>
          <a:p>
            <a:pPr marL="471805">
              <a:lnSpc>
                <a:spcPts val="2280"/>
              </a:lnSpc>
            </a:pPr>
            <a:r>
              <a:rPr sz="2000" dirty="0">
                <a:latin typeface="Calibri"/>
                <a:cs typeface="Calibri"/>
              </a:rPr>
              <a:t>esetén)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aktív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hozzájárulás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(előadás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tartása)</a:t>
            </a:r>
            <a:endParaRPr sz="2000">
              <a:latin typeface="Calibri"/>
              <a:cs typeface="Calibri"/>
            </a:endParaRPr>
          </a:p>
          <a:p>
            <a:pPr marL="242570">
              <a:lnSpc>
                <a:spcPct val="100000"/>
              </a:lnSpc>
              <a:spcBef>
                <a:spcPts val="36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9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Ld.</a:t>
            </a:r>
            <a:r>
              <a:rPr sz="20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még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VHÚ</a:t>
            </a:r>
            <a:r>
              <a:rPr sz="2000" spc="-2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1.1</a:t>
            </a:r>
            <a:r>
              <a:rPr sz="2000" spc="-3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pontja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Calibri"/>
              <a:cs typeface="Calibri"/>
            </a:endParaRPr>
          </a:p>
          <a:p>
            <a:pPr marL="242570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Szakmai</a:t>
            </a:r>
            <a:r>
              <a:rPr sz="2400" b="1" spc="-10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gyakorlat</a:t>
            </a:r>
            <a:r>
              <a:rPr sz="2400" spc="-1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242570">
              <a:lnSpc>
                <a:spcPct val="100000"/>
              </a:lnSpc>
              <a:spcBef>
                <a:spcPts val="39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4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tantervbe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foglalt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vagy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szabadon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választott</a:t>
            </a:r>
            <a:endParaRPr sz="2000">
              <a:latin typeface="Calibri"/>
              <a:cs typeface="Calibri"/>
            </a:endParaRPr>
          </a:p>
          <a:p>
            <a:pPr marL="242570">
              <a:lnSpc>
                <a:spcPct val="100000"/>
              </a:lnSpc>
              <a:spcBef>
                <a:spcPts val="359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30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kreditszerzés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-elismerés</a:t>
            </a:r>
            <a:endParaRPr sz="2000">
              <a:latin typeface="Calibri"/>
              <a:cs typeface="Calibri"/>
            </a:endParaRPr>
          </a:p>
          <a:p>
            <a:pPr marL="242570">
              <a:lnSpc>
                <a:spcPts val="2280"/>
              </a:lnSpc>
              <a:spcBef>
                <a:spcPts val="359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2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Frissdiplomás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szakmai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gyakorlat</a:t>
            </a:r>
            <a:endParaRPr sz="2000">
              <a:latin typeface="Calibri"/>
              <a:cs typeface="Calibri"/>
            </a:endParaRPr>
          </a:p>
          <a:p>
            <a:pPr marL="471805">
              <a:lnSpc>
                <a:spcPts val="2280"/>
              </a:lnSpc>
            </a:pPr>
            <a:r>
              <a:rPr sz="2000" dirty="0">
                <a:latin typeface="Calibri"/>
                <a:cs typeface="Calibri"/>
              </a:rPr>
              <a:t>(nincs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kreditelismerési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kötelezettség)</a:t>
            </a:r>
            <a:endParaRPr sz="2000">
              <a:latin typeface="Calibri"/>
              <a:cs typeface="Calibri"/>
            </a:endParaRPr>
          </a:p>
          <a:p>
            <a:pPr marL="242570">
              <a:lnSpc>
                <a:spcPct val="100000"/>
              </a:lnSpc>
              <a:spcBef>
                <a:spcPts val="359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9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Ld.</a:t>
            </a:r>
            <a:r>
              <a:rPr sz="20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még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VHÚ</a:t>
            </a:r>
            <a:r>
              <a:rPr sz="2000" spc="-2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1.2</a:t>
            </a:r>
            <a:r>
              <a:rPr sz="2000" spc="-3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pontja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48171" y="1979676"/>
            <a:ext cx="0" cy="4301490"/>
          </a:xfrm>
          <a:custGeom>
            <a:avLst/>
            <a:gdLst/>
            <a:ahLst/>
            <a:cxnLst/>
            <a:rect l="l" t="t" r="r" b="b"/>
            <a:pathLst>
              <a:path h="4301490">
                <a:moveTo>
                  <a:pt x="0" y="0"/>
                </a:moveTo>
                <a:lnTo>
                  <a:pt x="0" y="4301261"/>
                </a:lnTo>
              </a:path>
            </a:pathLst>
          </a:custGeom>
          <a:ln w="57150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90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100" dirty="0"/>
              <a:t>Támogatható</a:t>
            </a:r>
            <a:r>
              <a:rPr sz="3100" spc="-180" dirty="0"/>
              <a:t> </a:t>
            </a:r>
            <a:r>
              <a:rPr sz="3100" spc="-10" dirty="0"/>
              <a:t>tevékenységek</a:t>
            </a:r>
            <a:endParaRPr sz="3100"/>
          </a:p>
        </p:txBody>
      </p:sp>
      <p:sp>
        <p:nvSpPr>
          <p:cNvPr id="5" name="object 5"/>
          <p:cNvSpPr txBox="1"/>
          <p:nvPr/>
        </p:nvSpPr>
        <p:spPr>
          <a:xfrm>
            <a:off x="6450838" y="1820433"/>
            <a:ext cx="4987925" cy="3532504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400" b="1" spc="-10" dirty="0">
                <a:latin typeface="Calibri"/>
                <a:cs typeface="Calibri"/>
              </a:rPr>
              <a:t>Kutatási</a:t>
            </a:r>
            <a:r>
              <a:rPr sz="2400" b="1" spc="-9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célú</a:t>
            </a:r>
            <a:r>
              <a:rPr sz="2400" spc="-1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8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tudományos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előmenetel </a:t>
            </a:r>
            <a:r>
              <a:rPr sz="2000" spc="-10" dirty="0">
                <a:latin typeface="Calibri"/>
                <a:cs typeface="Calibri"/>
              </a:rPr>
              <a:t>támogatása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35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kapcsolódás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hallgató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tantervi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struktúrájához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65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kreditelismerés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lehetősége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5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témavezetői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szükséges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2000">
              <a:latin typeface="Calibri"/>
              <a:cs typeface="Calibri"/>
            </a:endParaRPr>
          </a:p>
          <a:p>
            <a:pPr marR="1132840" algn="ctr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29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Mobilitás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után: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kutatási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beszámoló</a:t>
            </a:r>
            <a:endParaRPr sz="2000">
              <a:latin typeface="Calibri"/>
              <a:cs typeface="Calibri"/>
            </a:endParaRPr>
          </a:p>
          <a:p>
            <a:pPr marR="1092835" algn="ctr">
              <a:lnSpc>
                <a:spcPct val="100000"/>
              </a:lnSpc>
              <a:spcBef>
                <a:spcPts val="36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95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Tanszékvezetői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jóváhagyás</a:t>
            </a:r>
            <a:endParaRPr sz="2000">
              <a:latin typeface="Calibri"/>
              <a:cs typeface="Calibri"/>
            </a:endParaRPr>
          </a:p>
          <a:p>
            <a:pPr marR="1338580" algn="ctr">
              <a:lnSpc>
                <a:spcPct val="100000"/>
              </a:lnSpc>
              <a:spcBef>
                <a:spcPts val="36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75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Témavezetői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jóváhagyás</a:t>
            </a:r>
            <a:endParaRPr sz="2000">
              <a:latin typeface="Calibri"/>
              <a:cs typeface="Calibri"/>
            </a:endParaRPr>
          </a:p>
          <a:p>
            <a:pPr marR="2290445" algn="ctr">
              <a:lnSpc>
                <a:spcPct val="100000"/>
              </a:lnSpc>
              <a:spcBef>
                <a:spcPts val="360"/>
              </a:spcBef>
            </a:pP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spc="285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Ld.</a:t>
            </a:r>
            <a:r>
              <a:rPr sz="20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még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VHÚ</a:t>
            </a:r>
            <a:r>
              <a:rPr sz="2000" spc="-2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1.3</a:t>
            </a:r>
            <a:r>
              <a:rPr sz="2000" spc="-3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pontja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90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100" dirty="0"/>
              <a:t>Támogatható</a:t>
            </a:r>
            <a:r>
              <a:rPr sz="3100" spc="-180" dirty="0"/>
              <a:t> </a:t>
            </a:r>
            <a:r>
              <a:rPr sz="3100" spc="-10" dirty="0"/>
              <a:t>tevékenységek</a:t>
            </a:r>
            <a:endParaRPr sz="31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39483"/>
            <a:ext cx="9160279" cy="3185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83844" y="1391539"/>
            <a:ext cx="42106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4212C"/>
                </a:solidFill>
                <a:latin typeface="Arial"/>
                <a:cs typeface="Arial"/>
              </a:rPr>
              <a:t>Kiválósági</a:t>
            </a:r>
            <a:r>
              <a:rPr sz="2400" b="1" spc="-30" dirty="0">
                <a:solidFill>
                  <a:srgbClr val="C4212C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4212C"/>
                </a:solidFill>
                <a:latin typeface="Arial"/>
                <a:cs typeface="Arial"/>
              </a:rPr>
              <a:t>ösztöndíjprogram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35927" y="2120519"/>
          <a:ext cx="10892154" cy="1490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1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5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0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Hallgatói</a:t>
                      </a:r>
                      <a:r>
                        <a:rPr sz="18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mobilitás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Időtartam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spc="-20" dirty="0">
                          <a:latin typeface="Calibri"/>
                          <a:cs typeface="Calibri"/>
                        </a:rPr>
                        <a:t>alap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mester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osztatlan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doktori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Tanulmányi</a:t>
                      </a:r>
                      <a:r>
                        <a:rPr sz="2400" b="1" baseline="1736" dirty="0">
                          <a:latin typeface="Calibri"/>
                          <a:cs typeface="Calibri"/>
                        </a:rPr>
                        <a:t>célú</a:t>
                      </a:r>
                      <a:r>
                        <a:rPr sz="2400" b="1" spc="-82" baseline="173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5" baseline="1736" dirty="0">
                          <a:latin typeface="Calibri"/>
                          <a:cs typeface="Calibri"/>
                        </a:rPr>
                        <a:t>mobilitás</a:t>
                      </a:r>
                      <a:endParaRPr sz="2400" baseline="1736">
                        <a:latin typeface="Calibri"/>
                        <a:cs typeface="Calibri"/>
                      </a:endParaRPr>
                    </a:p>
                    <a:p>
                      <a:pPr marL="726440" indent="-28638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Arial MT"/>
                        <a:buChar char="•"/>
                        <a:tabLst>
                          <a:tab pos="726440" algn="l"/>
                        </a:tabLst>
                      </a:pPr>
                      <a:r>
                        <a:rPr sz="1600" spc="-20" dirty="0">
                          <a:latin typeface="Calibri"/>
                          <a:cs typeface="Calibri"/>
                        </a:rPr>
                        <a:t>mesterképzésen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minimum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lezárt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félév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726440" indent="-286385">
                        <a:lnSpc>
                          <a:spcPct val="100000"/>
                        </a:lnSpc>
                        <a:buFont typeface="Arial MT"/>
                        <a:buChar char="•"/>
                        <a:tabLst>
                          <a:tab pos="72644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osztatlan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képzésen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minimum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lezárt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félév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726440" indent="-286385">
                        <a:lnSpc>
                          <a:spcPct val="100000"/>
                        </a:lnSpc>
                        <a:buFont typeface="Arial MT"/>
                        <a:buChar char="•"/>
                        <a:tabLst>
                          <a:tab pos="726440" algn="l"/>
                        </a:tabLst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doktori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képzésen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minimum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lezárt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félév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1-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hónap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38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800">
                        <a:latin typeface="Wingdings"/>
                        <a:cs typeface="Wingdings"/>
                      </a:endParaRPr>
                    </a:p>
                  </a:txBody>
                  <a:tcPr marL="0" marR="0" marT="138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8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800">
                        <a:latin typeface="Wingdings"/>
                        <a:cs typeface="Wingdings"/>
                      </a:endParaRPr>
                    </a:p>
                  </a:txBody>
                  <a:tcPr marL="0" marR="0" marT="138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spc="-50" dirty="0">
                          <a:latin typeface="Wingdings"/>
                          <a:cs typeface="Wingdings"/>
                        </a:rPr>
                        <a:t></a:t>
                      </a:r>
                      <a:endParaRPr sz="1800">
                        <a:latin typeface="Wingdings"/>
                        <a:cs typeface="Wingdings"/>
                      </a:endParaRPr>
                    </a:p>
                  </a:txBody>
                  <a:tcPr marL="0" marR="0" marT="138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56615" y="3857761"/>
            <a:ext cx="10488295" cy="230759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280670" algn="l"/>
              </a:tabLst>
            </a:pPr>
            <a:r>
              <a:rPr sz="19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9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900" spc="-10" dirty="0">
                <a:latin typeface="Calibri"/>
                <a:cs typeface="Calibri"/>
              </a:rPr>
              <a:t>Fogadó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intézmény: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Times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Higher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Education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illetve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Quacquarelli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Symonds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rangsorok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első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250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egyeteme</a:t>
            </a:r>
            <a:endParaRPr sz="1900">
              <a:latin typeface="Calibri"/>
              <a:cs typeface="Calibri"/>
            </a:endParaRPr>
          </a:p>
          <a:p>
            <a:pPr marL="2164715">
              <a:lnSpc>
                <a:spcPts val="2165"/>
              </a:lnSpc>
              <a:spcBef>
                <a:spcPts val="370"/>
              </a:spcBef>
            </a:pPr>
            <a:r>
              <a:rPr sz="1900" dirty="0">
                <a:latin typeface="Calibri"/>
                <a:cs typeface="Calibri"/>
              </a:rPr>
              <a:t>Külön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kérés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alapján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engedélyezhető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szakrangsorokban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az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első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250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helyen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szereplő</a:t>
            </a:r>
            <a:endParaRPr sz="1900">
              <a:latin typeface="Calibri"/>
              <a:cs typeface="Calibri"/>
            </a:endParaRPr>
          </a:p>
          <a:p>
            <a:pPr marL="2164715">
              <a:lnSpc>
                <a:spcPts val="2165"/>
              </a:lnSpc>
            </a:pPr>
            <a:r>
              <a:rPr sz="1900" spc="-10" dirty="0">
                <a:latin typeface="Calibri"/>
                <a:cs typeface="Calibri"/>
              </a:rPr>
              <a:t>külföldi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FOI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  <a:tabLst>
                <a:tab pos="280670" algn="l"/>
              </a:tabLst>
            </a:pPr>
            <a:r>
              <a:rPr sz="19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9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900" spc="-20" dirty="0">
                <a:latin typeface="Calibri"/>
                <a:cs typeface="Calibri"/>
              </a:rPr>
              <a:t>Vegyes</a:t>
            </a:r>
            <a:r>
              <a:rPr sz="1900" spc="-8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mobilitás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lehetősége: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online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és</a:t>
            </a:r>
            <a:r>
              <a:rPr sz="1900" spc="-8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fizikai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komponens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  <a:tabLst>
                <a:tab pos="280670" algn="l"/>
              </a:tabLst>
            </a:pPr>
            <a:r>
              <a:rPr sz="19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9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900" spc="-25" dirty="0">
                <a:latin typeface="Calibri"/>
                <a:cs typeface="Calibri"/>
              </a:rPr>
              <a:t>Tanulmányi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program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részét</a:t>
            </a:r>
            <a:r>
              <a:rPr sz="1900" spc="-7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képezi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  <a:tabLst>
                <a:tab pos="280670" algn="l"/>
              </a:tabLst>
            </a:pPr>
            <a:r>
              <a:rPr sz="19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9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900" spc="-20" dirty="0">
                <a:latin typeface="Calibri"/>
                <a:cs typeface="Calibri"/>
              </a:rPr>
              <a:t>Kreditszerzés </a:t>
            </a:r>
            <a:r>
              <a:rPr sz="1900" dirty="0">
                <a:latin typeface="Calibri"/>
                <a:cs typeface="Calibri"/>
              </a:rPr>
              <a:t>és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30" dirty="0">
                <a:latin typeface="Calibri"/>
                <a:cs typeface="Calibri"/>
              </a:rPr>
              <a:t>-</a:t>
            </a:r>
            <a:r>
              <a:rPr sz="1900" spc="-10" dirty="0">
                <a:latin typeface="Calibri"/>
                <a:cs typeface="Calibri"/>
              </a:rPr>
              <a:t>elismerés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  <a:tabLst>
                <a:tab pos="280670" algn="l"/>
              </a:tabLst>
            </a:pPr>
            <a:r>
              <a:rPr sz="19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19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1900" dirty="0">
                <a:solidFill>
                  <a:srgbClr val="C4212C"/>
                </a:solidFill>
                <a:latin typeface="Calibri"/>
                <a:cs typeface="Calibri"/>
              </a:rPr>
              <a:t>Ld.</a:t>
            </a:r>
            <a:r>
              <a:rPr sz="1900" spc="-6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4212C"/>
                </a:solidFill>
                <a:latin typeface="Calibri"/>
                <a:cs typeface="Calibri"/>
              </a:rPr>
              <a:t>még</a:t>
            </a:r>
            <a:r>
              <a:rPr sz="1900" spc="-4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4212C"/>
                </a:solidFill>
                <a:latin typeface="Calibri"/>
                <a:cs typeface="Calibri"/>
              </a:rPr>
              <a:t>VHÚ</a:t>
            </a:r>
            <a:r>
              <a:rPr sz="1900" spc="-4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4212C"/>
                </a:solidFill>
                <a:latin typeface="Calibri"/>
                <a:cs typeface="Calibri"/>
              </a:rPr>
              <a:t>10.</a:t>
            </a:r>
            <a:r>
              <a:rPr sz="1900" spc="-7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4212C"/>
                </a:solidFill>
                <a:latin typeface="Calibri"/>
                <a:cs typeface="Calibri"/>
              </a:rPr>
              <a:t>oldal</a:t>
            </a:r>
            <a:r>
              <a:rPr sz="19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4212C"/>
                </a:solidFill>
                <a:latin typeface="Calibri"/>
                <a:cs typeface="Calibri"/>
              </a:rPr>
              <a:t>-</a:t>
            </a:r>
            <a:r>
              <a:rPr sz="1900" spc="31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C4212C"/>
                </a:solidFill>
                <a:latin typeface="Calibri"/>
                <a:cs typeface="Calibri"/>
              </a:rPr>
              <a:t>Kiválósági</a:t>
            </a:r>
            <a:r>
              <a:rPr sz="19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C4212C"/>
                </a:solidFill>
                <a:latin typeface="Calibri"/>
                <a:cs typeface="Calibri"/>
              </a:rPr>
              <a:t>ösztöndíjprogram</a:t>
            </a:r>
            <a:r>
              <a:rPr sz="1900" spc="-2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C4212C"/>
                </a:solidFill>
                <a:latin typeface="Calibri"/>
                <a:cs typeface="Calibri"/>
              </a:rPr>
              <a:t>keretében</a:t>
            </a:r>
            <a:r>
              <a:rPr sz="1900" spc="-4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C4212C"/>
                </a:solidFill>
                <a:latin typeface="Calibri"/>
                <a:cs typeface="Calibri"/>
              </a:rPr>
              <a:t>támogatható</a:t>
            </a:r>
            <a:r>
              <a:rPr sz="19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C4212C"/>
                </a:solidFill>
                <a:latin typeface="Calibri"/>
                <a:cs typeface="Calibri"/>
              </a:rPr>
              <a:t>tevékenységek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3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dirty="0"/>
              <a:t>Támogatható</a:t>
            </a:r>
            <a:r>
              <a:rPr sz="3700" spc="-185" dirty="0"/>
              <a:t> </a:t>
            </a:r>
            <a:r>
              <a:rPr sz="3700" spc="-10" dirty="0"/>
              <a:t>költségek</a:t>
            </a:r>
            <a:endParaRPr sz="37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39483"/>
            <a:ext cx="9160279" cy="3185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56615" y="1830704"/>
            <a:ext cx="8712200" cy="4305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Calibri"/>
                <a:cs typeface="Calibri"/>
              </a:rPr>
              <a:t>Igényelhető</a:t>
            </a:r>
            <a:r>
              <a:rPr sz="2400" b="1" spc="-8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támogatási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összegek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400" spc="32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ösztöndíjak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400" spc="265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esélyegyenlőségi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kiegészítő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ösztöndíj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400" spc="25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tandíj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támogatása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(kiválósági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ösztöndíj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esetén)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400" spc="25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utazási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támogatás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(kiválósági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ösztöndíj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esetén)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400" spc="26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lakhatási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támogatás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(kiválósági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ösztöndíj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esetén)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400" spc="300" dirty="0">
                <a:solidFill>
                  <a:srgbClr val="222F2C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szervezési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költségek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280670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Ld.</a:t>
            </a:r>
            <a:r>
              <a:rPr sz="2000" spc="-5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még</a:t>
            </a:r>
            <a:r>
              <a:rPr sz="2000" spc="-20" dirty="0">
                <a:solidFill>
                  <a:srgbClr val="C4212C"/>
                </a:solidFill>
                <a:latin typeface="Calibri"/>
                <a:cs typeface="Calibri"/>
              </a:rPr>
              <a:t> VHÚ:</a:t>
            </a:r>
            <a:endParaRPr sz="20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120"/>
              </a:spcBef>
              <a:tabLst>
                <a:tab pos="737870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2.</a:t>
            </a:r>
            <a:r>
              <a:rPr sz="2000" spc="-4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pont:</a:t>
            </a:r>
            <a:r>
              <a:rPr sz="2000" spc="-5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Igényelhető</a:t>
            </a:r>
            <a:r>
              <a:rPr sz="2000" spc="-5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támogatási</a:t>
            </a:r>
            <a:r>
              <a:rPr sz="2000" spc="-3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összegek</a:t>
            </a:r>
            <a:endParaRPr sz="20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120"/>
              </a:spcBef>
              <a:tabLst>
                <a:tab pos="737870" algn="l"/>
              </a:tabLst>
            </a:pPr>
            <a:r>
              <a:rPr sz="2000" spc="-50" dirty="0">
                <a:solidFill>
                  <a:srgbClr val="222F2C"/>
                </a:solidFill>
                <a:latin typeface="Calibri"/>
                <a:cs typeface="Calibri"/>
              </a:rPr>
              <a:t>»</a:t>
            </a:r>
            <a:r>
              <a:rPr sz="2000" dirty="0">
                <a:solidFill>
                  <a:srgbClr val="222F2C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3.</a:t>
            </a:r>
            <a:r>
              <a:rPr sz="2000" spc="-5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pont:</a:t>
            </a:r>
            <a:r>
              <a:rPr sz="2000" spc="-6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A</a:t>
            </a:r>
            <a:r>
              <a:rPr sz="2000" spc="-5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támogatás</a:t>
            </a:r>
            <a:r>
              <a:rPr sz="2000" spc="-4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felhasználásának</a:t>
            </a:r>
            <a:r>
              <a:rPr sz="2000" spc="-3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feltételei</a:t>
            </a:r>
            <a:r>
              <a:rPr sz="2000" spc="-2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és</a:t>
            </a:r>
            <a:r>
              <a:rPr sz="20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az</a:t>
            </a:r>
            <a:r>
              <a:rPr sz="2000" spc="-6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C4212C"/>
                </a:solidFill>
                <a:latin typeface="Calibri"/>
                <a:cs typeface="Calibri"/>
              </a:rPr>
              <a:t>igazoló</a:t>
            </a:r>
            <a:r>
              <a:rPr sz="2000" spc="-5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C4212C"/>
                </a:solidFill>
                <a:latin typeface="Calibri"/>
                <a:cs typeface="Calibri"/>
              </a:rPr>
              <a:t>dokumentumok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Országcsoportok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39483"/>
            <a:ext cx="9160279" cy="318516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67982" y="1819148"/>
          <a:ext cx="10811510" cy="3872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2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2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I.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 országcsoport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33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Andorra,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Ausztria,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Belgium,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Dánia,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Finnország,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Franciaország,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Hollandia,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Írország,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Izland,</a:t>
                      </a:r>
                      <a:r>
                        <a:rPr sz="16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Izrael,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4150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Liechtenstein,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Luxemburg,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Monaco,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Németország,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Norvégia,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Svédország,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Svájc,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Egyesült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Királyság,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415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Egyesült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Államok,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Kanada,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Ausztrália,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Új-Zéland,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Hongkong,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Japán,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Dél-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Korea,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Makaó,</a:t>
                      </a:r>
                      <a:r>
                        <a:rPr sz="16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Szingapúr,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Tajvan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38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9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2669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II.</a:t>
                      </a:r>
                      <a:r>
                        <a:rPr sz="16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17145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Bosznia-Hercegovina,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Koszovó,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Montenegró,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Bulgária,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Csehország,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Észtország,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Görögország,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Spanyolország, Horvátország,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Olaszország,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Ciprus,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Lettország,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Litvánia,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Málta,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Lengyelország, Portugália,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Románia,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Szlovénia,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Szlovákia,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Észak-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Macedónia,</a:t>
                      </a:r>
                      <a:r>
                        <a:rPr sz="16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Szerbia,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Örményország,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Georgia,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Moldova,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Szíria,</a:t>
                      </a:r>
                      <a:r>
                        <a:rPr sz="16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Banglades,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4150" marR="5943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Bhután,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Kambodzsa,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Kína,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Laosz,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Maldív-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szigetek,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Mianmar,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Nepál,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Pakisztán,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Srí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Lanka,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Afganisztán, Kirgizisztán,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Tádzsikisztán,</a:t>
                      </a:r>
                      <a:r>
                        <a:rPr sz="16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Türkmenisztán,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Üzbegisztán,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Irak,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Jemen,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Oroszország,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Ukrajna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78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93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dirty="0">
                          <a:latin typeface="Calibri"/>
                          <a:cs typeface="Calibri"/>
                        </a:rPr>
                        <a:t>III.</a:t>
                      </a:r>
                      <a:r>
                        <a:rPr sz="16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36195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Albánia,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Azerbajdzsán,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Bahrein,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Brunei,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Egyesült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Arab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Emírségek, Fülöp-szigetek,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India,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Indonézia,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Irán,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Jordánia,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Katar,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Kazahsztán,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Libanon,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Mongólia,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Malajzia,</a:t>
                      </a:r>
                      <a:r>
                        <a:rPr sz="16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Omán,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Szaúd-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Arábia,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Thaiföld,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Törökország,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Vietnám,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Kolumbia,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Mexikó,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Algéria,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Angola,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Dél-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Afrika,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Egyiptom,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Líbia,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Marokkó,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Namíbia,</a:t>
                      </a:r>
                      <a:r>
                        <a:rPr sz="16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Nigéria, Tunézia,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Argentína,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Brazília,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Chile,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Peru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371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29208" y="5828487"/>
            <a:ext cx="10690860" cy="488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25"/>
              </a:lnSpc>
              <a:spcBef>
                <a:spcPts val="95"/>
              </a:spcBef>
            </a:pP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Az</a:t>
            </a:r>
            <a:r>
              <a:rPr sz="1600" spc="-5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4212C"/>
                </a:solidFill>
                <a:latin typeface="Calibri"/>
                <a:cs typeface="Calibri"/>
              </a:rPr>
              <a:t>országcsoportokban</a:t>
            </a:r>
            <a:r>
              <a:rPr sz="1600" spc="-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nem</a:t>
            </a:r>
            <a:r>
              <a:rPr sz="1600" spc="-4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4212C"/>
                </a:solidFill>
                <a:latin typeface="Calibri"/>
                <a:cs typeface="Calibri"/>
              </a:rPr>
              <a:t>szereplő</a:t>
            </a:r>
            <a:r>
              <a:rPr sz="1600" spc="-2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4212C"/>
                </a:solidFill>
                <a:latin typeface="Calibri"/>
                <a:cs typeface="Calibri"/>
              </a:rPr>
              <a:t>országok</a:t>
            </a:r>
            <a:r>
              <a:rPr sz="16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esetén</a:t>
            </a:r>
            <a:r>
              <a:rPr sz="16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is</a:t>
            </a:r>
            <a:r>
              <a:rPr sz="1600" spc="-6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van</a:t>
            </a:r>
            <a:r>
              <a:rPr sz="1600" spc="-4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lehetőség</a:t>
            </a:r>
            <a:r>
              <a:rPr sz="1600" spc="-3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mobilitások</a:t>
            </a:r>
            <a:r>
              <a:rPr sz="1600" spc="-6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4212C"/>
                </a:solidFill>
                <a:latin typeface="Calibri"/>
                <a:cs typeface="Calibri"/>
              </a:rPr>
              <a:t>megvalósítására</a:t>
            </a:r>
            <a:r>
              <a:rPr sz="1600" spc="-2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–</a:t>
            </a:r>
            <a:r>
              <a:rPr sz="1600" spc="-4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ezen</a:t>
            </a:r>
            <a:r>
              <a:rPr sz="1600" spc="-4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4212C"/>
                </a:solidFill>
                <a:latin typeface="Calibri"/>
                <a:cs typeface="Calibri"/>
              </a:rPr>
              <a:t>országok</a:t>
            </a:r>
            <a:r>
              <a:rPr sz="16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4212C"/>
                </a:solidFill>
                <a:latin typeface="Calibri"/>
                <a:cs typeface="Calibri"/>
              </a:rPr>
              <a:t>besorolásával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825"/>
              </a:lnSpc>
            </a:pP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kapcsolatban</a:t>
            </a:r>
            <a:r>
              <a:rPr sz="1600" spc="-6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a</a:t>
            </a:r>
            <a:r>
              <a:rPr sz="1600" spc="-4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C4212C"/>
                </a:solidFill>
                <a:latin typeface="Calibri"/>
                <a:cs typeface="Calibri"/>
              </a:rPr>
              <a:t>Tempus</a:t>
            </a:r>
            <a:r>
              <a:rPr sz="1600" spc="-3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4212C"/>
                </a:solidFill>
                <a:latin typeface="Calibri"/>
                <a:cs typeface="Calibri"/>
              </a:rPr>
              <a:t>Közalapítványt</a:t>
            </a:r>
            <a:r>
              <a:rPr sz="1600" spc="-70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C4212C"/>
                </a:solidFill>
                <a:latin typeface="Calibri"/>
                <a:cs typeface="Calibri"/>
              </a:rPr>
              <a:t>kell</a:t>
            </a:r>
            <a:r>
              <a:rPr sz="1600" spc="-35" dirty="0">
                <a:solidFill>
                  <a:srgbClr val="C4212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4212C"/>
                </a:solidFill>
                <a:latin typeface="Calibri"/>
                <a:cs typeface="Calibri"/>
              </a:rPr>
              <a:t>keresni.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Támogatási</a:t>
            </a:r>
            <a:r>
              <a:rPr spc="-210" dirty="0"/>
              <a:t> </a:t>
            </a:r>
            <a:r>
              <a:rPr spc="-10" dirty="0"/>
              <a:t>összegek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39483"/>
            <a:ext cx="9160279" cy="318516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0832" y="2209673"/>
          <a:ext cx="10606403" cy="3737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7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9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5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341630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I.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82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316865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II.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82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III.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országcsoport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82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9180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580"/>
                        </a:spcBef>
                      </a:pPr>
                      <a:r>
                        <a:rPr sz="2000" b="1" spc="-20" dirty="0">
                          <a:latin typeface="Calibri"/>
                          <a:cs typeface="Calibri"/>
                        </a:rPr>
                        <a:t>Tanulmányi</a:t>
                      </a:r>
                      <a:r>
                        <a:rPr sz="20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célú</a:t>
                      </a:r>
                      <a:r>
                        <a:rPr sz="20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mobilitás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536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(2-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12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hónap)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00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43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400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375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019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350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090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Szakmai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gyakorlat</a:t>
                      </a:r>
                      <a:r>
                        <a:rPr sz="20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és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frissdiplomás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536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szakmai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gyakorlat</a:t>
                      </a:r>
                      <a:r>
                        <a:rPr sz="2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(2-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12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hónap)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43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400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375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0195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350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9180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Kutatási</a:t>
                      </a:r>
                      <a:r>
                        <a:rPr sz="20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célú</a:t>
                      </a:r>
                      <a:r>
                        <a:rPr sz="20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mobilitás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536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(2-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hónap)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43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400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375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0195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350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Ft/hó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3844" y="1391539"/>
            <a:ext cx="30714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4212C"/>
                </a:solidFill>
                <a:latin typeface="Arial"/>
                <a:cs typeface="Arial"/>
              </a:rPr>
              <a:t>Hallgatói</a:t>
            </a:r>
            <a:r>
              <a:rPr sz="2400" b="1" spc="-65" dirty="0">
                <a:solidFill>
                  <a:srgbClr val="C4212C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4212C"/>
                </a:solidFill>
                <a:latin typeface="Arial"/>
                <a:cs typeface="Arial"/>
              </a:rPr>
              <a:t>ösztöndíjak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F4AE47-E7DF-5F5E-928E-596D904FF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43" y="466724"/>
            <a:ext cx="5400675" cy="1723549"/>
          </a:xfrm>
        </p:spPr>
        <p:txBody>
          <a:bodyPr/>
          <a:lstStyle/>
          <a:p>
            <a:r>
              <a:rPr lang="hu-HU" sz="2800" dirty="0"/>
              <a:t>Erasmus és Pannónia program ösztöndíjainak összehasonlítása- hosszútávú tanulmányi mobilitás	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767667A-0A2E-CB7B-684F-55C80A0851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3CFE3BD6-2F86-E87D-0E49-3B5BE299D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924472"/>
              </p:ext>
            </p:extLst>
          </p:nvPr>
        </p:nvGraphicFramePr>
        <p:xfrm>
          <a:off x="1155268" y="3200400"/>
          <a:ext cx="9004299" cy="228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1433">
                  <a:extLst>
                    <a:ext uri="{9D8B030D-6E8A-4147-A177-3AD203B41FA5}">
                      <a16:colId xmlns:a16="http://schemas.microsoft.com/office/drawing/2014/main" val="1029879385"/>
                    </a:ext>
                  </a:extLst>
                </a:gridCol>
                <a:gridCol w="3001433">
                  <a:extLst>
                    <a:ext uri="{9D8B030D-6E8A-4147-A177-3AD203B41FA5}">
                      <a16:colId xmlns:a16="http://schemas.microsoft.com/office/drawing/2014/main" val="663965870"/>
                    </a:ext>
                  </a:extLst>
                </a:gridCol>
                <a:gridCol w="3001433">
                  <a:extLst>
                    <a:ext uri="{9D8B030D-6E8A-4147-A177-3AD203B41FA5}">
                      <a16:colId xmlns:a16="http://schemas.microsoft.com/office/drawing/2014/main" val="3103910287"/>
                    </a:ext>
                  </a:extLst>
                </a:gridCol>
              </a:tblGrid>
              <a:tr h="570911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Erasmus+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Pannónia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164724"/>
                  </a:ext>
                </a:extLst>
              </a:tr>
              <a:tr h="570911">
                <a:tc>
                  <a:txBody>
                    <a:bodyPr/>
                    <a:lstStyle/>
                    <a:p>
                      <a:pPr marL="400050" indent="-400050">
                        <a:buAutoNum type="romanUcPeriod"/>
                      </a:pPr>
                      <a:r>
                        <a:rPr lang="hu-HU" dirty="0"/>
                        <a:t>Országcsoport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230 000 Ft/hónap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400 000 Ft/hónap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519698"/>
                  </a:ext>
                </a:extLst>
              </a:tr>
              <a:tr h="570911">
                <a:tc>
                  <a:txBody>
                    <a:bodyPr/>
                    <a:lstStyle/>
                    <a:p>
                      <a:r>
                        <a:rPr lang="hu-HU" dirty="0"/>
                        <a:t>II. Országcsoport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210 000 Ft/hónap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375 000 Ft/hónap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73459"/>
                  </a:ext>
                </a:extLst>
              </a:tr>
              <a:tr h="570911">
                <a:tc>
                  <a:txBody>
                    <a:bodyPr/>
                    <a:lstStyle/>
                    <a:p>
                      <a:r>
                        <a:rPr lang="hu-HU" dirty="0"/>
                        <a:t>III. Országcsoport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350 000 Ft/hónap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700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409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1170</Words>
  <Application>Microsoft Office PowerPoint</Application>
  <PresentationFormat>Szélesvásznú</PresentationFormat>
  <Paragraphs>264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Arial</vt:lpstr>
      <vt:lpstr>Arial MT</vt:lpstr>
      <vt:lpstr>Calibri</vt:lpstr>
      <vt:lpstr>Times New Roman</vt:lpstr>
      <vt:lpstr>Wingdings</vt:lpstr>
      <vt:lpstr>Office Theme</vt:lpstr>
      <vt:lpstr>Pannónia Ösztöndíjprogram</vt:lpstr>
      <vt:lpstr>Intézményi pályázatok</vt:lpstr>
      <vt:lpstr>Támogatható tevékenységek</vt:lpstr>
      <vt:lpstr>Támogatható tevékenységek</vt:lpstr>
      <vt:lpstr>Támogatható tevékenységek</vt:lpstr>
      <vt:lpstr>Támogatható költségek</vt:lpstr>
      <vt:lpstr>Országcsoportok</vt:lpstr>
      <vt:lpstr>Támogatási összegek</vt:lpstr>
      <vt:lpstr>Erasmus és Pannónia program ösztöndíjainak összehasonlítása- hosszútávú tanulmányi mobilitás </vt:lpstr>
      <vt:lpstr>Támogatási összegek</vt:lpstr>
      <vt:lpstr>Támogatási összegek</vt:lpstr>
      <vt:lpstr>Támogatási összegek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PINTO Gian Paolo</dc:creator>
  <cp:lastModifiedBy>Gaál Zsombor</cp:lastModifiedBy>
  <cp:revision>2</cp:revision>
  <dcterms:created xsi:type="dcterms:W3CDTF">2024-05-07T07:46:46Z</dcterms:created>
  <dcterms:modified xsi:type="dcterms:W3CDTF">2024-05-07T12:03:16Z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2024-01-19T00:00:00Z</vt:filetime>
  </property>
  <property fmtid="{D5CDD505-2E9C-101B-9397-08002B2CF9AE}" pid="3" name="Creator">
    <vt:lpwstr>Microsoft® PowerPoint® a Microsoft 365-höz</vt:lpwstr>
  </property>
  <property fmtid="{D5CDD505-2E9C-101B-9397-08002B2CF9AE}" pid="4" name="LastSaved">
    <vt:filetime>2024-05-07T00:00:00Z</vt:filetime>
  </property>
  <property fmtid="{D5CDD505-2E9C-101B-9397-08002B2CF9AE}" pid="5" name="Producer">
    <vt:lpwstr>Microsoft® PowerPoint® a Microsoft 365-höz</vt:lpwstr>
  </property>
</Properties>
</file>