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260" r:id="rId4"/>
    <p:sldId id="285" r:id="rId5"/>
    <p:sldId id="291" r:id="rId6"/>
    <p:sldId id="359" r:id="rId7"/>
    <p:sldId id="312" r:id="rId8"/>
    <p:sldId id="313" r:id="rId9"/>
    <p:sldId id="286" r:id="rId10"/>
    <p:sldId id="287" r:id="rId11"/>
    <p:sldId id="314" r:id="rId12"/>
    <p:sldId id="360" r:id="rId13"/>
    <p:sldId id="319" r:id="rId14"/>
    <p:sldId id="318" r:id="rId15"/>
    <p:sldId id="329" r:id="rId16"/>
    <p:sldId id="321" r:id="rId17"/>
    <p:sldId id="352" r:id="rId18"/>
    <p:sldId id="353" r:id="rId19"/>
    <p:sldId id="354" r:id="rId20"/>
    <p:sldId id="346" r:id="rId21"/>
    <p:sldId id="343" r:id="rId22"/>
    <p:sldId id="344" r:id="rId23"/>
    <p:sldId id="340" r:id="rId24"/>
    <p:sldId id="345" r:id="rId25"/>
    <p:sldId id="342" r:id="rId26"/>
    <p:sldId id="261" r:id="rId27"/>
    <p:sldId id="350" r:id="rId28"/>
    <p:sldId id="351" r:id="rId29"/>
    <p:sldId id="315" r:id="rId30"/>
    <p:sldId id="316" r:id="rId31"/>
    <p:sldId id="317" r:id="rId32"/>
    <p:sldId id="349" r:id="rId33"/>
    <p:sldId id="348" r:id="rId34"/>
    <p:sldId id="347" r:id="rId35"/>
    <p:sldId id="320" r:id="rId36"/>
    <p:sldId id="271" r:id="rId37"/>
    <p:sldId id="270" r:id="rId38"/>
    <p:sldId id="272" r:id="rId39"/>
    <p:sldId id="274" r:id="rId40"/>
    <p:sldId id="324" r:id="rId41"/>
    <p:sldId id="322" r:id="rId42"/>
    <p:sldId id="273" r:id="rId43"/>
    <p:sldId id="338" r:id="rId44"/>
    <p:sldId id="292" r:id="rId45"/>
    <p:sldId id="275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28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hanyi%20J&#243;zsef\Documents\powerpoint\KONFERENCIA\2008\Talaj\27CMJ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Munka2!$B$1:$B$841</c:f>
              <c:numCache>
                <c:formatCode>General</c:formatCode>
                <c:ptCount val="841"/>
                <c:pt idx="0">
                  <c:v>932.86999999999796</c:v>
                </c:pt>
                <c:pt idx="1">
                  <c:v>931.58999999999992</c:v>
                </c:pt>
                <c:pt idx="2">
                  <c:v>931.58999999999992</c:v>
                </c:pt>
                <c:pt idx="3">
                  <c:v>930.3</c:v>
                </c:pt>
                <c:pt idx="4">
                  <c:v>930.3</c:v>
                </c:pt>
                <c:pt idx="5">
                  <c:v>927.73</c:v>
                </c:pt>
                <c:pt idx="6">
                  <c:v>930.3</c:v>
                </c:pt>
                <c:pt idx="7">
                  <c:v>927.73</c:v>
                </c:pt>
                <c:pt idx="8">
                  <c:v>927.73</c:v>
                </c:pt>
                <c:pt idx="9">
                  <c:v>930.3</c:v>
                </c:pt>
                <c:pt idx="10">
                  <c:v>926.44999999999948</c:v>
                </c:pt>
                <c:pt idx="11">
                  <c:v>927.73</c:v>
                </c:pt>
                <c:pt idx="12">
                  <c:v>926.44999999999948</c:v>
                </c:pt>
                <c:pt idx="13">
                  <c:v>929.02</c:v>
                </c:pt>
                <c:pt idx="14">
                  <c:v>926.44999999999948</c:v>
                </c:pt>
                <c:pt idx="15">
                  <c:v>927.73</c:v>
                </c:pt>
                <c:pt idx="16">
                  <c:v>927.73</c:v>
                </c:pt>
                <c:pt idx="17">
                  <c:v>927.73</c:v>
                </c:pt>
                <c:pt idx="18">
                  <c:v>927.73</c:v>
                </c:pt>
                <c:pt idx="19">
                  <c:v>927.73</c:v>
                </c:pt>
                <c:pt idx="20">
                  <c:v>929.02</c:v>
                </c:pt>
                <c:pt idx="21">
                  <c:v>926.44999999999948</c:v>
                </c:pt>
                <c:pt idx="22">
                  <c:v>929.02</c:v>
                </c:pt>
                <c:pt idx="23">
                  <c:v>927.73</c:v>
                </c:pt>
                <c:pt idx="24">
                  <c:v>927.73</c:v>
                </c:pt>
                <c:pt idx="25">
                  <c:v>926.44999999999948</c:v>
                </c:pt>
                <c:pt idx="26">
                  <c:v>925.16000000000008</c:v>
                </c:pt>
                <c:pt idx="27">
                  <c:v>926.44999999999948</c:v>
                </c:pt>
                <c:pt idx="28">
                  <c:v>925.16000000000008</c:v>
                </c:pt>
                <c:pt idx="29">
                  <c:v>923.88000000000011</c:v>
                </c:pt>
                <c:pt idx="30">
                  <c:v>923.88000000000011</c:v>
                </c:pt>
                <c:pt idx="31">
                  <c:v>923.88000000000011</c:v>
                </c:pt>
                <c:pt idx="32">
                  <c:v>920.02</c:v>
                </c:pt>
                <c:pt idx="33">
                  <c:v>918.74</c:v>
                </c:pt>
                <c:pt idx="34">
                  <c:v>918.74</c:v>
                </c:pt>
                <c:pt idx="35">
                  <c:v>920.02</c:v>
                </c:pt>
                <c:pt idx="36">
                  <c:v>917.44999999999948</c:v>
                </c:pt>
                <c:pt idx="37">
                  <c:v>916.17000000000053</c:v>
                </c:pt>
                <c:pt idx="38">
                  <c:v>913.59999999999991</c:v>
                </c:pt>
                <c:pt idx="39">
                  <c:v>914.88000000000011</c:v>
                </c:pt>
                <c:pt idx="40">
                  <c:v>911.03</c:v>
                </c:pt>
                <c:pt idx="41">
                  <c:v>911.03</c:v>
                </c:pt>
                <c:pt idx="42">
                  <c:v>908.45999999999947</c:v>
                </c:pt>
                <c:pt idx="43">
                  <c:v>905.8900000000001</c:v>
                </c:pt>
                <c:pt idx="44">
                  <c:v>904.59999999999991</c:v>
                </c:pt>
                <c:pt idx="45">
                  <c:v>903.31999999999948</c:v>
                </c:pt>
                <c:pt idx="46">
                  <c:v>902.03</c:v>
                </c:pt>
                <c:pt idx="47">
                  <c:v>899.45999999999947</c:v>
                </c:pt>
                <c:pt idx="48">
                  <c:v>896.8900000000001</c:v>
                </c:pt>
                <c:pt idx="49">
                  <c:v>896.8900000000001</c:v>
                </c:pt>
                <c:pt idx="50">
                  <c:v>895.6099999999999</c:v>
                </c:pt>
                <c:pt idx="51">
                  <c:v>891.75</c:v>
                </c:pt>
                <c:pt idx="52">
                  <c:v>893.04</c:v>
                </c:pt>
                <c:pt idx="53">
                  <c:v>891.75</c:v>
                </c:pt>
                <c:pt idx="54">
                  <c:v>887.90000000000009</c:v>
                </c:pt>
                <c:pt idx="55">
                  <c:v>887.90000000000009</c:v>
                </c:pt>
                <c:pt idx="56">
                  <c:v>884.04</c:v>
                </c:pt>
                <c:pt idx="57">
                  <c:v>882.76</c:v>
                </c:pt>
                <c:pt idx="58">
                  <c:v>882.76</c:v>
                </c:pt>
                <c:pt idx="59">
                  <c:v>880.19</c:v>
                </c:pt>
                <c:pt idx="60">
                  <c:v>878.90000000000009</c:v>
                </c:pt>
                <c:pt idx="61">
                  <c:v>880.19</c:v>
                </c:pt>
                <c:pt idx="62">
                  <c:v>878.90000000000009</c:v>
                </c:pt>
                <c:pt idx="63">
                  <c:v>876.32999999999947</c:v>
                </c:pt>
                <c:pt idx="64">
                  <c:v>875.05</c:v>
                </c:pt>
                <c:pt idx="65">
                  <c:v>875.05</c:v>
                </c:pt>
                <c:pt idx="66">
                  <c:v>871.19</c:v>
                </c:pt>
                <c:pt idx="67">
                  <c:v>869.91000000000008</c:v>
                </c:pt>
                <c:pt idx="68">
                  <c:v>868.61999999999989</c:v>
                </c:pt>
                <c:pt idx="69">
                  <c:v>866.05</c:v>
                </c:pt>
                <c:pt idx="70">
                  <c:v>864.77000000000055</c:v>
                </c:pt>
                <c:pt idx="71">
                  <c:v>860.91000000000008</c:v>
                </c:pt>
                <c:pt idx="72">
                  <c:v>860.91000000000008</c:v>
                </c:pt>
                <c:pt idx="73">
                  <c:v>855.77000000000055</c:v>
                </c:pt>
                <c:pt idx="74">
                  <c:v>850.63000000000011</c:v>
                </c:pt>
                <c:pt idx="75">
                  <c:v>849.34999999999798</c:v>
                </c:pt>
                <c:pt idx="76">
                  <c:v>844.21</c:v>
                </c:pt>
                <c:pt idx="77">
                  <c:v>839.06999999999948</c:v>
                </c:pt>
                <c:pt idx="78">
                  <c:v>837.78000000000054</c:v>
                </c:pt>
                <c:pt idx="79">
                  <c:v>830.06999999999948</c:v>
                </c:pt>
                <c:pt idx="80">
                  <c:v>827.5</c:v>
                </c:pt>
                <c:pt idx="81">
                  <c:v>822.35999999999797</c:v>
                </c:pt>
                <c:pt idx="82">
                  <c:v>815.93999999999949</c:v>
                </c:pt>
                <c:pt idx="83">
                  <c:v>809.51</c:v>
                </c:pt>
                <c:pt idx="84">
                  <c:v>804.36999999999796</c:v>
                </c:pt>
                <c:pt idx="85">
                  <c:v>788.95999999999947</c:v>
                </c:pt>
                <c:pt idx="86">
                  <c:v>769.68000000000052</c:v>
                </c:pt>
                <c:pt idx="87">
                  <c:v>758.11999999999989</c:v>
                </c:pt>
                <c:pt idx="88">
                  <c:v>747.83999999999946</c:v>
                </c:pt>
                <c:pt idx="89">
                  <c:v>740.13000000000011</c:v>
                </c:pt>
                <c:pt idx="90">
                  <c:v>731.13000000000011</c:v>
                </c:pt>
                <c:pt idx="91">
                  <c:v>722.1400000000001</c:v>
                </c:pt>
                <c:pt idx="92">
                  <c:v>713.1400000000001</c:v>
                </c:pt>
                <c:pt idx="93">
                  <c:v>708</c:v>
                </c:pt>
                <c:pt idx="94">
                  <c:v>700.29000000000053</c:v>
                </c:pt>
                <c:pt idx="95">
                  <c:v>693.86999999999796</c:v>
                </c:pt>
                <c:pt idx="96">
                  <c:v>687.43999999999949</c:v>
                </c:pt>
                <c:pt idx="97">
                  <c:v>679.73</c:v>
                </c:pt>
                <c:pt idx="98">
                  <c:v>672.03</c:v>
                </c:pt>
                <c:pt idx="99">
                  <c:v>668.17000000000053</c:v>
                </c:pt>
                <c:pt idx="100">
                  <c:v>660.45999999999947</c:v>
                </c:pt>
                <c:pt idx="101">
                  <c:v>655.31999999999948</c:v>
                </c:pt>
                <c:pt idx="102">
                  <c:v>650.18000000000052</c:v>
                </c:pt>
                <c:pt idx="103">
                  <c:v>648.90000000000009</c:v>
                </c:pt>
                <c:pt idx="104">
                  <c:v>646.32999999999947</c:v>
                </c:pt>
                <c:pt idx="105">
                  <c:v>643.76</c:v>
                </c:pt>
                <c:pt idx="106">
                  <c:v>638.61999999999989</c:v>
                </c:pt>
                <c:pt idx="107">
                  <c:v>634.76</c:v>
                </c:pt>
                <c:pt idx="108">
                  <c:v>633.48</c:v>
                </c:pt>
                <c:pt idx="109">
                  <c:v>632.19000000000005</c:v>
                </c:pt>
                <c:pt idx="110">
                  <c:v>628.33999999999946</c:v>
                </c:pt>
                <c:pt idx="111">
                  <c:v>628.33999999999946</c:v>
                </c:pt>
                <c:pt idx="112">
                  <c:v>623.20000000000005</c:v>
                </c:pt>
                <c:pt idx="113">
                  <c:v>619.33999999999946</c:v>
                </c:pt>
                <c:pt idx="114">
                  <c:v>615.49</c:v>
                </c:pt>
                <c:pt idx="115">
                  <c:v>607.78000000000054</c:v>
                </c:pt>
                <c:pt idx="116">
                  <c:v>606.49</c:v>
                </c:pt>
                <c:pt idx="117">
                  <c:v>601.34999999999798</c:v>
                </c:pt>
                <c:pt idx="118">
                  <c:v>597.5</c:v>
                </c:pt>
                <c:pt idx="119">
                  <c:v>593.6400000000001</c:v>
                </c:pt>
                <c:pt idx="120">
                  <c:v>589.79000000000053</c:v>
                </c:pt>
                <c:pt idx="121">
                  <c:v>583.35999999999797</c:v>
                </c:pt>
                <c:pt idx="122">
                  <c:v>582.07999999999993</c:v>
                </c:pt>
                <c:pt idx="123">
                  <c:v>578.22</c:v>
                </c:pt>
                <c:pt idx="124">
                  <c:v>575.65000000000009</c:v>
                </c:pt>
                <c:pt idx="125">
                  <c:v>571.79999999999995</c:v>
                </c:pt>
                <c:pt idx="126">
                  <c:v>567.93999999999949</c:v>
                </c:pt>
                <c:pt idx="127">
                  <c:v>566.66000000000008</c:v>
                </c:pt>
                <c:pt idx="128">
                  <c:v>558.94999999999948</c:v>
                </c:pt>
                <c:pt idx="129">
                  <c:v>560.23</c:v>
                </c:pt>
                <c:pt idx="130">
                  <c:v>555.08999999999992</c:v>
                </c:pt>
                <c:pt idx="131">
                  <c:v>553.80999999999949</c:v>
                </c:pt>
                <c:pt idx="132">
                  <c:v>547.38000000000011</c:v>
                </c:pt>
                <c:pt idx="133">
                  <c:v>544.80999999999949</c:v>
                </c:pt>
                <c:pt idx="134">
                  <c:v>542.24</c:v>
                </c:pt>
                <c:pt idx="135">
                  <c:v>543.53</c:v>
                </c:pt>
                <c:pt idx="136">
                  <c:v>543.53</c:v>
                </c:pt>
                <c:pt idx="137">
                  <c:v>540.95999999999947</c:v>
                </c:pt>
                <c:pt idx="138">
                  <c:v>542.24</c:v>
                </c:pt>
                <c:pt idx="139">
                  <c:v>538.3900000000001</c:v>
                </c:pt>
                <c:pt idx="140">
                  <c:v>538.3900000000001</c:v>
                </c:pt>
                <c:pt idx="141">
                  <c:v>540.95999999999947</c:v>
                </c:pt>
                <c:pt idx="142">
                  <c:v>538.3900000000001</c:v>
                </c:pt>
                <c:pt idx="143">
                  <c:v>542.24</c:v>
                </c:pt>
                <c:pt idx="144">
                  <c:v>542.24</c:v>
                </c:pt>
                <c:pt idx="145">
                  <c:v>543.53</c:v>
                </c:pt>
                <c:pt idx="146">
                  <c:v>542.24</c:v>
                </c:pt>
                <c:pt idx="147">
                  <c:v>544.80999999999949</c:v>
                </c:pt>
                <c:pt idx="148">
                  <c:v>544.80999999999949</c:v>
                </c:pt>
                <c:pt idx="149">
                  <c:v>547.38000000000011</c:v>
                </c:pt>
                <c:pt idx="150">
                  <c:v>549.94999999999948</c:v>
                </c:pt>
                <c:pt idx="151">
                  <c:v>552.52</c:v>
                </c:pt>
                <c:pt idx="152">
                  <c:v>553.80999999999949</c:v>
                </c:pt>
                <c:pt idx="153">
                  <c:v>557.66000000000008</c:v>
                </c:pt>
                <c:pt idx="154">
                  <c:v>557.66000000000008</c:v>
                </c:pt>
                <c:pt idx="155">
                  <c:v>562.79999999999995</c:v>
                </c:pt>
                <c:pt idx="156">
                  <c:v>564.08999999999992</c:v>
                </c:pt>
                <c:pt idx="157">
                  <c:v>569.23</c:v>
                </c:pt>
                <c:pt idx="158">
                  <c:v>567.93999999999949</c:v>
                </c:pt>
                <c:pt idx="159">
                  <c:v>567.93999999999949</c:v>
                </c:pt>
                <c:pt idx="160">
                  <c:v>569.23</c:v>
                </c:pt>
                <c:pt idx="161">
                  <c:v>569.23</c:v>
                </c:pt>
                <c:pt idx="162">
                  <c:v>571.79999999999995</c:v>
                </c:pt>
                <c:pt idx="163">
                  <c:v>573.07999999999993</c:v>
                </c:pt>
                <c:pt idx="164">
                  <c:v>573.07999999999993</c:v>
                </c:pt>
                <c:pt idx="165">
                  <c:v>576.93999999999949</c:v>
                </c:pt>
                <c:pt idx="166">
                  <c:v>575.65000000000009</c:v>
                </c:pt>
                <c:pt idx="167">
                  <c:v>576.93999999999949</c:v>
                </c:pt>
                <c:pt idx="168">
                  <c:v>580.79000000000053</c:v>
                </c:pt>
                <c:pt idx="169">
                  <c:v>583.35999999999797</c:v>
                </c:pt>
                <c:pt idx="170">
                  <c:v>582.07999999999993</c:v>
                </c:pt>
                <c:pt idx="171">
                  <c:v>584.65000000000009</c:v>
                </c:pt>
                <c:pt idx="172">
                  <c:v>588.5</c:v>
                </c:pt>
                <c:pt idx="173">
                  <c:v>591.06999999999948</c:v>
                </c:pt>
                <c:pt idx="174">
                  <c:v>593.6400000000001</c:v>
                </c:pt>
                <c:pt idx="175">
                  <c:v>594.93000000000006</c:v>
                </c:pt>
                <c:pt idx="176">
                  <c:v>597.5</c:v>
                </c:pt>
                <c:pt idx="177">
                  <c:v>601.34999999999798</c:v>
                </c:pt>
                <c:pt idx="178">
                  <c:v>603.92000000000007</c:v>
                </c:pt>
                <c:pt idx="179">
                  <c:v>609.05999999999949</c:v>
                </c:pt>
                <c:pt idx="180">
                  <c:v>615.49</c:v>
                </c:pt>
                <c:pt idx="181">
                  <c:v>615.49</c:v>
                </c:pt>
                <c:pt idx="182">
                  <c:v>620.63000000000011</c:v>
                </c:pt>
                <c:pt idx="183">
                  <c:v>625.77000000000055</c:v>
                </c:pt>
                <c:pt idx="184">
                  <c:v>629.61999999999989</c:v>
                </c:pt>
                <c:pt idx="185">
                  <c:v>633.48</c:v>
                </c:pt>
                <c:pt idx="186">
                  <c:v>634.76</c:v>
                </c:pt>
                <c:pt idx="187">
                  <c:v>637.32999999999947</c:v>
                </c:pt>
                <c:pt idx="188">
                  <c:v>641.19000000000005</c:v>
                </c:pt>
                <c:pt idx="189">
                  <c:v>643.76</c:v>
                </c:pt>
                <c:pt idx="190">
                  <c:v>645.04</c:v>
                </c:pt>
                <c:pt idx="191">
                  <c:v>648.90000000000009</c:v>
                </c:pt>
                <c:pt idx="192">
                  <c:v>654.04</c:v>
                </c:pt>
                <c:pt idx="193">
                  <c:v>657.8900000000001</c:v>
                </c:pt>
                <c:pt idx="194">
                  <c:v>663.03</c:v>
                </c:pt>
                <c:pt idx="195">
                  <c:v>659.18000000000052</c:v>
                </c:pt>
                <c:pt idx="196">
                  <c:v>657.8900000000001</c:v>
                </c:pt>
                <c:pt idx="197">
                  <c:v>665.59999999999991</c:v>
                </c:pt>
                <c:pt idx="198">
                  <c:v>673.31</c:v>
                </c:pt>
                <c:pt idx="199">
                  <c:v>681.02</c:v>
                </c:pt>
                <c:pt idx="200">
                  <c:v>687.43999999999949</c:v>
                </c:pt>
                <c:pt idx="201">
                  <c:v>705.43000000000006</c:v>
                </c:pt>
                <c:pt idx="202">
                  <c:v>720.84999999999798</c:v>
                </c:pt>
                <c:pt idx="203">
                  <c:v>741.41000000000008</c:v>
                </c:pt>
                <c:pt idx="204">
                  <c:v>759.40000000000009</c:v>
                </c:pt>
                <c:pt idx="205">
                  <c:v>781.25</c:v>
                </c:pt>
                <c:pt idx="206">
                  <c:v>804.36999999999796</c:v>
                </c:pt>
                <c:pt idx="207">
                  <c:v>827.5</c:v>
                </c:pt>
                <c:pt idx="208">
                  <c:v>853.2</c:v>
                </c:pt>
                <c:pt idx="209">
                  <c:v>886.6099999999999</c:v>
                </c:pt>
                <c:pt idx="210">
                  <c:v>914.88000000000011</c:v>
                </c:pt>
                <c:pt idx="211">
                  <c:v>950.85999999999797</c:v>
                </c:pt>
                <c:pt idx="212">
                  <c:v>984.27000000000055</c:v>
                </c:pt>
                <c:pt idx="213">
                  <c:v>1016.39</c:v>
                </c:pt>
                <c:pt idx="214">
                  <c:v>1049.8</c:v>
                </c:pt>
                <c:pt idx="215">
                  <c:v>1088.3499999999999</c:v>
                </c:pt>
                <c:pt idx="216">
                  <c:v>1129.47</c:v>
                </c:pt>
                <c:pt idx="217">
                  <c:v>1171.8699999999999</c:v>
                </c:pt>
                <c:pt idx="218">
                  <c:v>1216.8399999999999</c:v>
                </c:pt>
                <c:pt idx="219">
                  <c:v>1257.96</c:v>
                </c:pt>
                <c:pt idx="220">
                  <c:v>1304.22</c:v>
                </c:pt>
                <c:pt idx="221">
                  <c:v>1355.62</c:v>
                </c:pt>
                <c:pt idx="222">
                  <c:v>1412.1599999999999</c:v>
                </c:pt>
                <c:pt idx="223">
                  <c:v>1472.55</c:v>
                </c:pt>
                <c:pt idx="224">
                  <c:v>1538.08</c:v>
                </c:pt>
                <c:pt idx="225">
                  <c:v>1607.47</c:v>
                </c:pt>
                <c:pt idx="226">
                  <c:v>1684.57</c:v>
                </c:pt>
                <c:pt idx="227">
                  <c:v>1769.37</c:v>
                </c:pt>
                <c:pt idx="228">
                  <c:v>1859.32</c:v>
                </c:pt>
                <c:pt idx="229">
                  <c:v>1950.55</c:v>
                </c:pt>
                <c:pt idx="230">
                  <c:v>2052.06</c:v>
                </c:pt>
                <c:pt idx="231">
                  <c:v>2156.14</c:v>
                </c:pt>
                <c:pt idx="232">
                  <c:v>2262.79</c:v>
                </c:pt>
                <c:pt idx="233">
                  <c:v>2373.3000000000002</c:v>
                </c:pt>
                <c:pt idx="234">
                  <c:v>2483.8100000000022</c:v>
                </c:pt>
                <c:pt idx="235">
                  <c:v>2599.4499999999998</c:v>
                </c:pt>
                <c:pt idx="236">
                  <c:v>2716.38</c:v>
                </c:pt>
                <c:pt idx="237">
                  <c:v>2828.17</c:v>
                </c:pt>
                <c:pt idx="238">
                  <c:v>2897.56</c:v>
                </c:pt>
                <c:pt idx="239">
                  <c:v>2939.96</c:v>
                </c:pt>
                <c:pt idx="240">
                  <c:v>2973.3700000000022</c:v>
                </c:pt>
                <c:pt idx="241">
                  <c:v>3009.3500000000022</c:v>
                </c:pt>
                <c:pt idx="242">
                  <c:v>3044.04</c:v>
                </c:pt>
                <c:pt idx="243">
                  <c:v>3082.59</c:v>
                </c:pt>
                <c:pt idx="244">
                  <c:v>3117.29</c:v>
                </c:pt>
                <c:pt idx="245">
                  <c:v>3151.98</c:v>
                </c:pt>
                <c:pt idx="246">
                  <c:v>3186.67</c:v>
                </c:pt>
                <c:pt idx="247">
                  <c:v>3221.3700000000022</c:v>
                </c:pt>
                <c:pt idx="248">
                  <c:v>3258.63</c:v>
                </c:pt>
                <c:pt idx="249">
                  <c:v>3288.1800000000003</c:v>
                </c:pt>
                <c:pt idx="250">
                  <c:v>3326.73</c:v>
                </c:pt>
                <c:pt idx="251">
                  <c:v>3357.5699999999997</c:v>
                </c:pt>
                <c:pt idx="252">
                  <c:v>3388.4100000000012</c:v>
                </c:pt>
                <c:pt idx="253">
                  <c:v>3416.6800000000003</c:v>
                </c:pt>
                <c:pt idx="254">
                  <c:v>3447.52</c:v>
                </c:pt>
                <c:pt idx="255">
                  <c:v>3477.0699999999997</c:v>
                </c:pt>
                <c:pt idx="256">
                  <c:v>3505.34</c:v>
                </c:pt>
                <c:pt idx="257">
                  <c:v>3531.04</c:v>
                </c:pt>
                <c:pt idx="258">
                  <c:v>3560.59</c:v>
                </c:pt>
                <c:pt idx="259">
                  <c:v>3581.15</c:v>
                </c:pt>
                <c:pt idx="260">
                  <c:v>3608.1400000000003</c:v>
                </c:pt>
                <c:pt idx="261">
                  <c:v>3629.98</c:v>
                </c:pt>
                <c:pt idx="262">
                  <c:v>3650.54</c:v>
                </c:pt>
                <c:pt idx="263">
                  <c:v>3668.5299999999997</c:v>
                </c:pt>
                <c:pt idx="264">
                  <c:v>3687.8</c:v>
                </c:pt>
                <c:pt idx="265">
                  <c:v>3703.2200000000003</c:v>
                </c:pt>
                <c:pt idx="266">
                  <c:v>3714.79</c:v>
                </c:pt>
                <c:pt idx="267">
                  <c:v>3727.6400000000003</c:v>
                </c:pt>
                <c:pt idx="268">
                  <c:v>3740.4900000000002</c:v>
                </c:pt>
                <c:pt idx="269">
                  <c:v>3746.9100000000012</c:v>
                </c:pt>
                <c:pt idx="270">
                  <c:v>3750.77</c:v>
                </c:pt>
                <c:pt idx="271">
                  <c:v>3753.34</c:v>
                </c:pt>
                <c:pt idx="272">
                  <c:v>3749.48</c:v>
                </c:pt>
                <c:pt idx="273">
                  <c:v>3749.48</c:v>
                </c:pt>
                <c:pt idx="274">
                  <c:v>3739.2</c:v>
                </c:pt>
                <c:pt idx="275">
                  <c:v>3734.06</c:v>
                </c:pt>
                <c:pt idx="276">
                  <c:v>3728.92</c:v>
                </c:pt>
                <c:pt idx="277">
                  <c:v>3718.6400000000003</c:v>
                </c:pt>
                <c:pt idx="278">
                  <c:v>3708.36</c:v>
                </c:pt>
                <c:pt idx="279">
                  <c:v>3705.79</c:v>
                </c:pt>
                <c:pt idx="280">
                  <c:v>3698.08</c:v>
                </c:pt>
                <c:pt idx="281">
                  <c:v>3691.66</c:v>
                </c:pt>
                <c:pt idx="282">
                  <c:v>3676.24</c:v>
                </c:pt>
                <c:pt idx="283">
                  <c:v>3662.1099999999997</c:v>
                </c:pt>
                <c:pt idx="284">
                  <c:v>3653.1099999999997</c:v>
                </c:pt>
                <c:pt idx="285">
                  <c:v>3640.2599999999998</c:v>
                </c:pt>
                <c:pt idx="286">
                  <c:v>3628.7</c:v>
                </c:pt>
                <c:pt idx="287">
                  <c:v>3614.56</c:v>
                </c:pt>
                <c:pt idx="288">
                  <c:v>3597.86</c:v>
                </c:pt>
                <c:pt idx="289">
                  <c:v>3583.7200000000003</c:v>
                </c:pt>
                <c:pt idx="290">
                  <c:v>3568.3</c:v>
                </c:pt>
                <c:pt idx="291">
                  <c:v>3552.88</c:v>
                </c:pt>
                <c:pt idx="292">
                  <c:v>3524.62</c:v>
                </c:pt>
                <c:pt idx="293">
                  <c:v>3406.4</c:v>
                </c:pt>
                <c:pt idx="294">
                  <c:v>3288.1800000000003</c:v>
                </c:pt>
                <c:pt idx="295">
                  <c:v>3167.4</c:v>
                </c:pt>
                <c:pt idx="296">
                  <c:v>3051.75</c:v>
                </c:pt>
                <c:pt idx="297">
                  <c:v>2928.4</c:v>
                </c:pt>
                <c:pt idx="298">
                  <c:v>2807.61</c:v>
                </c:pt>
                <c:pt idx="299">
                  <c:v>2685.54</c:v>
                </c:pt>
                <c:pt idx="300">
                  <c:v>2563.4700000000012</c:v>
                </c:pt>
                <c:pt idx="301">
                  <c:v>2432.4100000000012</c:v>
                </c:pt>
                <c:pt idx="302">
                  <c:v>2300.06</c:v>
                </c:pt>
                <c:pt idx="303">
                  <c:v>2166.42</c:v>
                </c:pt>
                <c:pt idx="304">
                  <c:v>2025.08</c:v>
                </c:pt>
                <c:pt idx="305">
                  <c:v>1876.02</c:v>
                </c:pt>
                <c:pt idx="306">
                  <c:v>1721.83</c:v>
                </c:pt>
                <c:pt idx="307">
                  <c:v>1563.78</c:v>
                </c:pt>
                <c:pt idx="308">
                  <c:v>1404.45</c:v>
                </c:pt>
                <c:pt idx="309">
                  <c:v>1243.83</c:v>
                </c:pt>
                <c:pt idx="310">
                  <c:v>1097.3399999999999</c:v>
                </c:pt>
                <c:pt idx="311">
                  <c:v>963.71</c:v>
                </c:pt>
                <c:pt idx="312">
                  <c:v>841.6400000000001</c:v>
                </c:pt>
                <c:pt idx="313">
                  <c:v>728.56</c:v>
                </c:pt>
                <c:pt idx="314">
                  <c:v>614.20000000000005</c:v>
                </c:pt>
                <c:pt idx="315">
                  <c:v>499.83999999999969</c:v>
                </c:pt>
                <c:pt idx="316">
                  <c:v>386.77</c:v>
                </c:pt>
                <c:pt idx="317">
                  <c:v>282.68000000000006</c:v>
                </c:pt>
                <c:pt idx="318">
                  <c:v>214.57999999999993</c:v>
                </c:pt>
                <c:pt idx="319">
                  <c:v>172.18000000000006</c:v>
                </c:pt>
                <c:pt idx="320">
                  <c:v>138.76999999999998</c:v>
                </c:pt>
                <c:pt idx="321">
                  <c:v>111.78999999999996</c:v>
                </c:pt>
                <c:pt idx="322">
                  <c:v>89.940000000000097</c:v>
                </c:pt>
                <c:pt idx="323">
                  <c:v>68.099999999999923</c:v>
                </c:pt>
                <c:pt idx="324">
                  <c:v>46.25</c:v>
                </c:pt>
                <c:pt idx="325">
                  <c:v>29.549999999999926</c:v>
                </c:pt>
                <c:pt idx="326">
                  <c:v>15.420000000000073</c:v>
                </c:pt>
                <c:pt idx="327">
                  <c:v>8.9900000000000091</c:v>
                </c:pt>
                <c:pt idx="328">
                  <c:v>2.5699999999999372</c:v>
                </c:pt>
                <c:pt idx="329">
                  <c:v>5.1400000000001</c:v>
                </c:pt>
                <c:pt idx="330">
                  <c:v>5.1400000000001</c:v>
                </c:pt>
                <c:pt idx="331">
                  <c:v>2.5699999999999372</c:v>
                </c:pt>
                <c:pt idx="332">
                  <c:v>3.8499999999999077</c:v>
                </c:pt>
                <c:pt idx="333">
                  <c:v>5.1400000000001</c:v>
                </c:pt>
                <c:pt idx="334">
                  <c:v>6.4200000000000728</c:v>
                </c:pt>
                <c:pt idx="335">
                  <c:v>2.5699999999999372</c:v>
                </c:pt>
                <c:pt idx="336">
                  <c:v>5.1400000000001</c:v>
                </c:pt>
                <c:pt idx="337">
                  <c:v>3.8499999999999077</c:v>
                </c:pt>
                <c:pt idx="338">
                  <c:v>6.4200000000000728</c:v>
                </c:pt>
                <c:pt idx="339">
                  <c:v>2.5699999999999372</c:v>
                </c:pt>
                <c:pt idx="340">
                  <c:v>5.1400000000001</c:v>
                </c:pt>
                <c:pt idx="341">
                  <c:v>2.5699999999999372</c:v>
                </c:pt>
                <c:pt idx="342">
                  <c:v>3.8499999999999077</c:v>
                </c:pt>
                <c:pt idx="343">
                  <c:v>5.1400000000001</c:v>
                </c:pt>
                <c:pt idx="344">
                  <c:v>3.8499999999999077</c:v>
                </c:pt>
                <c:pt idx="345">
                  <c:v>3.8499999999999077</c:v>
                </c:pt>
                <c:pt idx="346">
                  <c:v>3.8499999999999077</c:v>
                </c:pt>
                <c:pt idx="347">
                  <c:v>2.5699999999999372</c:v>
                </c:pt>
                <c:pt idx="348">
                  <c:v>3.8499999999999077</c:v>
                </c:pt>
                <c:pt idx="349">
                  <c:v>1.2799999999999547</c:v>
                </c:pt>
                <c:pt idx="350">
                  <c:v>3.8499999999999077</c:v>
                </c:pt>
                <c:pt idx="351">
                  <c:v>1.2799999999999547</c:v>
                </c:pt>
                <c:pt idx="352">
                  <c:v>3.8499999999999077</c:v>
                </c:pt>
                <c:pt idx="353">
                  <c:v>2.5699999999999372</c:v>
                </c:pt>
                <c:pt idx="354">
                  <c:v>1.2799999999999547</c:v>
                </c:pt>
                <c:pt idx="355">
                  <c:v>2.5699999999999372</c:v>
                </c:pt>
                <c:pt idx="356">
                  <c:v>1.2799999999999547</c:v>
                </c:pt>
                <c:pt idx="357">
                  <c:v>5.1400000000001</c:v>
                </c:pt>
                <c:pt idx="358">
                  <c:v>3.8499999999999077</c:v>
                </c:pt>
                <c:pt idx="359">
                  <c:v>2.5699999999999372</c:v>
                </c:pt>
                <c:pt idx="360">
                  <c:v>3.8499999999999077</c:v>
                </c:pt>
                <c:pt idx="361">
                  <c:v>1.2799999999999547</c:v>
                </c:pt>
                <c:pt idx="362">
                  <c:v>3.8499999999999077</c:v>
                </c:pt>
                <c:pt idx="363">
                  <c:v>1.2799999999999547</c:v>
                </c:pt>
                <c:pt idx="364">
                  <c:v>3.8499999999999077</c:v>
                </c:pt>
                <c:pt idx="365">
                  <c:v>2.5699999999999372</c:v>
                </c:pt>
                <c:pt idx="366">
                  <c:v>5.1400000000001</c:v>
                </c:pt>
                <c:pt idx="367">
                  <c:v>2.5699999999999372</c:v>
                </c:pt>
                <c:pt idx="368">
                  <c:v>5.1400000000001</c:v>
                </c:pt>
                <c:pt idx="369">
                  <c:v>3.8499999999999077</c:v>
                </c:pt>
                <c:pt idx="370">
                  <c:v>0</c:v>
                </c:pt>
                <c:pt idx="371">
                  <c:v>5.1400000000001</c:v>
                </c:pt>
                <c:pt idx="372">
                  <c:v>3.8499999999999077</c:v>
                </c:pt>
                <c:pt idx="373">
                  <c:v>3.8499999999999077</c:v>
                </c:pt>
                <c:pt idx="374">
                  <c:v>1.2799999999999547</c:v>
                </c:pt>
                <c:pt idx="375">
                  <c:v>3.8499999999999077</c:v>
                </c:pt>
                <c:pt idx="376">
                  <c:v>3.8499999999999077</c:v>
                </c:pt>
                <c:pt idx="377">
                  <c:v>3.8499999999999077</c:v>
                </c:pt>
                <c:pt idx="378">
                  <c:v>6.4200000000000728</c:v>
                </c:pt>
                <c:pt idx="379">
                  <c:v>3.8499999999999077</c:v>
                </c:pt>
                <c:pt idx="380">
                  <c:v>2.5699999999999372</c:v>
                </c:pt>
                <c:pt idx="381">
                  <c:v>2.5699999999999372</c:v>
                </c:pt>
                <c:pt idx="382">
                  <c:v>3.8499999999999077</c:v>
                </c:pt>
                <c:pt idx="383">
                  <c:v>6.4200000000000728</c:v>
                </c:pt>
                <c:pt idx="384">
                  <c:v>2.5699999999999372</c:v>
                </c:pt>
                <c:pt idx="385">
                  <c:v>3.8499999999999077</c:v>
                </c:pt>
                <c:pt idx="386">
                  <c:v>2.5699999999999372</c:v>
                </c:pt>
                <c:pt idx="387">
                  <c:v>5.1400000000001</c:v>
                </c:pt>
                <c:pt idx="388">
                  <c:v>3.8499999999999077</c:v>
                </c:pt>
                <c:pt idx="389">
                  <c:v>3.8499999999999077</c:v>
                </c:pt>
                <c:pt idx="390">
                  <c:v>2.5699999999999372</c:v>
                </c:pt>
                <c:pt idx="391">
                  <c:v>2.5699999999999372</c:v>
                </c:pt>
                <c:pt idx="392">
                  <c:v>1.2799999999999547</c:v>
                </c:pt>
                <c:pt idx="393">
                  <c:v>0</c:v>
                </c:pt>
                <c:pt idx="394">
                  <c:v>2.5699999999999372</c:v>
                </c:pt>
                <c:pt idx="395">
                  <c:v>1.2799999999999547</c:v>
                </c:pt>
                <c:pt idx="396">
                  <c:v>5.1400000000001</c:v>
                </c:pt>
                <c:pt idx="397">
                  <c:v>2.5699999999999372</c:v>
                </c:pt>
                <c:pt idx="398">
                  <c:v>3.8499999999999077</c:v>
                </c:pt>
                <c:pt idx="399">
                  <c:v>1.2799999999999547</c:v>
                </c:pt>
                <c:pt idx="400">
                  <c:v>3.8499999999999077</c:v>
                </c:pt>
                <c:pt idx="401">
                  <c:v>1.2799999999999547</c:v>
                </c:pt>
                <c:pt idx="402">
                  <c:v>3.8499999999999077</c:v>
                </c:pt>
                <c:pt idx="403">
                  <c:v>3.8499999999999077</c:v>
                </c:pt>
                <c:pt idx="404">
                  <c:v>1.2799999999999547</c:v>
                </c:pt>
                <c:pt idx="405">
                  <c:v>3.8499999999999077</c:v>
                </c:pt>
                <c:pt idx="406">
                  <c:v>3.8499999999999077</c:v>
                </c:pt>
                <c:pt idx="407">
                  <c:v>1.2799999999999547</c:v>
                </c:pt>
                <c:pt idx="408">
                  <c:v>1.2799999999999547</c:v>
                </c:pt>
                <c:pt idx="409">
                  <c:v>2.5699999999999372</c:v>
                </c:pt>
                <c:pt idx="410">
                  <c:v>1.2799999999999547</c:v>
                </c:pt>
                <c:pt idx="411">
                  <c:v>3.8499999999999077</c:v>
                </c:pt>
                <c:pt idx="412">
                  <c:v>1.2799999999999547</c:v>
                </c:pt>
                <c:pt idx="413">
                  <c:v>0</c:v>
                </c:pt>
                <c:pt idx="414">
                  <c:v>3.8499999999999077</c:v>
                </c:pt>
                <c:pt idx="415">
                  <c:v>3.8499999999999077</c:v>
                </c:pt>
                <c:pt idx="416">
                  <c:v>2.5699999999999372</c:v>
                </c:pt>
                <c:pt idx="417">
                  <c:v>1.2799999999999547</c:v>
                </c:pt>
                <c:pt idx="418">
                  <c:v>2.5699999999999372</c:v>
                </c:pt>
                <c:pt idx="419">
                  <c:v>1.2799999999999547</c:v>
                </c:pt>
                <c:pt idx="420">
                  <c:v>2.5699999999999372</c:v>
                </c:pt>
                <c:pt idx="421">
                  <c:v>2.5699999999999372</c:v>
                </c:pt>
                <c:pt idx="422">
                  <c:v>2.5699999999999372</c:v>
                </c:pt>
                <c:pt idx="423">
                  <c:v>2.5699999999999372</c:v>
                </c:pt>
                <c:pt idx="424">
                  <c:v>3.8499999999999077</c:v>
                </c:pt>
                <c:pt idx="425">
                  <c:v>2.5699999999999372</c:v>
                </c:pt>
                <c:pt idx="426">
                  <c:v>1.2799999999999547</c:v>
                </c:pt>
                <c:pt idx="427">
                  <c:v>5.1400000000001</c:v>
                </c:pt>
                <c:pt idx="428">
                  <c:v>1.2799999999999547</c:v>
                </c:pt>
                <c:pt idx="429">
                  <c:v>2.5699999999999372</c:v>
                </c:pt>
                <c:pt idx="430">
                  <c:v>2.5699999999999372</c:v>
                </c:pt>
                <c:pt idx="431">
                  <c:v>2.5699999999999372</c:v>
                </c:pt>
                <c:pt idx="432">
                  <c:v>2.5699999999999372</c:v>
                </c:pt>
                <c:pt idx="433">
                  <c:v>2.5699999999999372</c:v>
                </c:pt>
                <c:pt idx="434">
                  <c:v>2.5699999999999372</c:v>
                </c:pt>
                <c:pt idx="435">
                  <c:v>2.5699999999999372</c:v>
                </c:pt>
                <c:pt idx="436">
                  <c:v>2.5699999999999372</c:v>
                </c:pt>
                <c:pt idx="437">
                  <c:v>3.8499999999999077</c:v>
                </c:pt>
                <c:pt idx="438">
                  <c:v>1.2799999999999547</c:v>
                </c:pt>
                <c:pt idx="439">
                  <c:v>2.5699999999999372</c:v>
                </c:pt>
                <c:pt idx="440">
                  <c:v>3.8499999999999077</c:v>
                </c:pt>
                <c:pt idx="441">
                  <c:v>0</c:v>
                </c:pt>
                <c:pt idx="442">
                  <c:v>2.5699999999999372</c:v>
                </c:pt>
                <c:pt idx="443">
                  <c:v>2.5699999999999372</c:v>
                </c:pt>
                <c:pt idx="444">
                  <c:v>0</c:v>
                </c:pt>
                <c:pt idx="445">
                  <c:v>2.5699999999999372</c:v>
                </c:pt>
                <c:pt idx="446">
                  <c:v>0</c:v>
                </c:pt>
                <c:pt idx="447">
                  <c:v>1.2799999999999547</c:v>
                </c:pt>
                <c:pt idx="448">
                  <c:v>1.2799999999999547</c:v>
                </c:pt>
                <c:pt idx="449">
                  <c:v>0</c:v>
                </c:pt>
                <c:pt idx="450">
                  <c:v>5.1400000000001</c:v>
                </c:pt>
                <c:pt idx="451">
                  <c:v>2.5699999999999372</c:v>
                </c:pt>
                <c:pt idx="452">
                  <c:v>1.2799999999999547</c:v>
                </c:pt>
                <c:pt idx="453">
                  <c:v>3.8499999999999077</c:v>
                </c:pt>
                <c:pt idx="454">
                  <c:v>3.8499999999999077</c:v>
                </c:pt>
                <c:pt idx="455">
                  <c:v>2.5699999999999372</c:v>
                </c:pt>
                <c:pt idx="456">
                  <c:v>3.8499999999999077</c:v>
                </c:pt>
                <c:pt idx="457">
                  <c:v>1.2799999999999547</c:v>
                </c:pt>
                <c:pt idx="458">
                  <c:v>1.2799999999999547</c:v>
                </c:pt>
                <c:pt idx="459">
                  <c:v>3.8499999999999077</c:v>
                </c:pt>
                <c:pt idx="460">
                  <c:v>1.2799999999999547</c:v>
                </c:pt>
                <c:pt idx="461">
                  <c:v>2.5699999999999372</c:v>
                </c:pt>
                <c:pt idx="462">
                  <c:v>2.5699999999999372</c:v>
                </c:pt>
                <c:pt idx="463">
                  <c:v>3.8499999999999077</c:v>
                </c:pt>
                <c:pt idx="464">
                  <c:v>1.2799999999999547</c:v>
                </c:pt>
                <c:pt idx="465">
                  <c:v>2.5699999999999372</c:v>
                </c:pt>
                <c:pt idx="466">
                  <c:v>2.5699999999999372</c:v>
                </c:pt>
                <c:pt idx="467">
                  <c:v>1.2799999999999547</c:v>
                </c:pt>
                <c:pt idx="468">
                  <c:v>1.2799999999999547</c:v>
                </c:pt>
                <c:pt idx="469">
                  <c:v>2.5699999999999372</c:v>
                </c:pt>
                <c:pt idx="470">
                  <c:v>1.2799999999999547</c:v>
                </c:pt>
                <c:pt idx="471">
                  <c:v>1.2799999999999547</c:v>
                </c:pt>
                <c:pt idx="472">
                  <c:v>0</c:v>
                </c:pt>
                <c:pt idx="473">
                  <c:v>1.2799999999999547</c:v>
                </c:pt>
                <c:pt idx="474">
                  <c:v>3.8499999999999077</c:v>
                </c:pt>
                <c:pt idx="475">
                  <c:v>2.5699999999999372</c:v>
                </c:pt>
                <c:pt idx="476">
                  <c:v>2.5699999999999372</c:v>
                </c:pt>
                <c:pt idx="477">
                  <c:v>1.2799999999999547</c:v>
                </c:pt>
                <c:pt idx="478">
                  <c:v>1.2799999999999547</c:v>
                </c:pt>
                <c:pt idx="479">
                  <c:v>1.2799999999999547</c:v>
                </c:pt>
                <c:pt idx="480">
                  <c:v>3.8499999999999077</c:v>
                </c:pt>
                <c:pt idx="481">
                  <c:v>2.5699999999999372</c:v>
                </c:pt>
                <c:pt idx="482">
                  <c:v>1.2799999999999547</c:v>
                </c:pt>
                <c:pt idx="483">
                  <c:v>2.5699999999999372</c:v>
                </c:pt>
                <c:pt idx="484">
                  <c:v>1.2799999999999547</c:v>
                </c:pt>
                <c:pt idx="485">
                  <c:v>2.5699999999999372</c:v>
                </c:pt>
                <c:pt idx="486">
                  <c:v>0</c:v>
                </c:pt>
                <c:pt idx="487">
                  <c:v>3.8499999999999077</c:v>
                </c:pt>
                <c:pt idx="488">
                  <c:v>1.2799999999999547</c:v>
                </c:pt>
                <c:pt idx="489">
                  <c:v>1.2799999999999547</c:v>
                </c:pt>
                <c:pt idx="490">
                  <c:v>2.5699999999999372</c:v>
                </c:pt>
                <c:pt idx="491">
                  <c:v>1.2799999999999547</c:v>
                </c:pt>
                <c:pt idx="492">
                  <c:v>3.8499999999999077</c:v>
                </c:pt>
                <c:pt idx="493">
                  <c:v>1.2799999999999547</c:v>
                </c:pt>
                <c:pt idx="494">
                  <c:v>3.8499999999999077</c:v>
                </c:pt>
                <c:pt idx="495">
                  <c:v>2.5699999999999372</c:v>
                </c:pt>
                <c:pt idx="496">
                  <c:v>0</c:v>
                </c:pt>
                <c:pt idx="497">
                  <c:v>3.8499999999999077</c:v>
                </c:pt>
                <c:pt idx="498">
                  <c:v>2.5699999999999372</c:v>
                </c:pt>
                <c:pt idx="499">
                  <c:v>1.2799999999999547</c:v>
                </c:pt>
                <c:pt idx="500">
                  <c:v>3.8499999999999077</c:v>
                </c:pt>
                <c:pt idx="501">
                  <c:v>0</c:v>
                </c:pt>
                <c:pt idx="502">
                  <c:v>3.8499999999999077</c:v>
                </c:pt>
                <c:pt idx="503">
                  <c:v>1.2799999999999547</c:v>
                </c:pt>
                <c:pt idx="504">
                  <c:v>5.1400000000001</c:v>
                </c:pt>
                <c:pt idx="505">
                  <c:v>2.5699999999999372</c:v>
                </c:pt>
                <c:pt idx="506">
                  <c:v>2.5699999999999372</c:v>
                </c:pt>
                <c:pt idx="507">
                  <c:v>1.2799999999999547</c:v>
                </c:pt>
                <c:pt idx="508">
                  <c:v>1.2799999999999547</c:v>
                </c:pt>
                <c:pt idx="509">
                  <c:v>1.2799999999999547</c:v>
                </c:pt>
                <c:pt idx="510">
                  <c:v>1.2799999999999547</c:v>
                </c:pt>
                <c:pt idx="511">
                  <c:v>2.5699999999999372</c:v>
                </c:pt>
                <c:pt idx="512">
                  <c:v>1.2799999999999547</c:v>
                </c:pt>
                <c:pt idx="513">
                  <c:v>2.5699999999999372</c:v>
                </c:pt>
                <c:pt idx="514">
                  <c:v>2.5699999999999372</c:v>
                </c:pt>
                <c:pt idx="515">
                  <c:v>2.5699999999999372</c:v>
                </c:pt>
                <c:pt idx="516">
                  <c:v>3.8499999999999077</c:v>
                </c:pt>
                <c:pt idx="517">
                  <c:v>0</c:v>
                </c:pt>
                <c:pt idx="518">
                  <c:v>2.5699999999999372</c:v>
                </c:pt>
                <c:pt idx="519">
                  <c:v>2.5699999999999372</c:v>
                </c:pt>
                <c:pt idx="520">
                  <c:v>0</c:v>
                </c:pt>
                <c:pt idx="521">
                  <c:v>2.5699999999999372</c:v>
                </c:pt>
                <c:pt idx="522">
                  <c:v>3.8499999999999077</c:v>
                </c:pt>
                <c:pt idx="523">
                  <c:v>3.8499999999999077</c:v>
                </c:pt>
                <c:pt idx="524">
                  <c:v>0</c:v>
                </c:pt>
                <c:pt idx="525">
                  <c:v>1.2799999999999547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2.5699999999999372</c:v>
                </c:pt>
                <c:pt idx="531">
                  <c:v>1.2799999999999547</c:v>
                </c:pt>
                <c:pt idx="532">
                  <c:v>1.2799999999999547</c:v>
                </c:pt>
                <c:pt idx="533">
                  <c:v>1.2799999999999547</c:v>
                </c:pt>
                <c:pt idx="534">
                  <c:v>2.5699999999999372</c:v>
                </c:pt>
                <c:pt idx="535">
                  <c:v>3.8499999999999077</c:v>
                </c:pt>
                <c:pt idx="536">
                  <c:v>1.2799999999999547</c:v>
                </c:pt>
                <c:pt idx="537">
                  <c:v>1.2799999999999547</c:v>
                </c:pt>
                <c:pt idx="538">
                  <c:v>2.5699999999999372</c:v>
                </c:pt>
                <c:pt idx="539">
                  <c:v>0</c:v>
                </c:pt>
                <c:pt idx="540">
                  <c:v>1.2799999999999547</c:v>
                </c:pt>
                <c:pt idx="541">
                  <c:v>3.8499999999999077</c:v>
                </c:pt>
                <c:pt idx="542">
                  <c:v>1.2799999999999547</c:v>
                </c:pt>
                <c:pt idx="543">
                  <c:v>1.2799999999999547</c:v>
                </c:pt>
                <c:pt idx="544">
                  <c:v>0</c:v>
                </c:pt>
                <c:pt idx="545">
                  <c:v>1.2799999999999547</c:v>
                </c:pt>
                <c:pt idx="546">
                  <c:v>2.5699999999999372</c:v>
                </c:pt>
                <c:pt idx="547">
                  <c:v>2.5699999999999372</c:v>
                </c:pt>
                <c:pt idx="548">
                  <c:v>1.2799999999999547</c:v>
                </c:pt>
                <c:pt idx="549">
                  <c:v>1.2799999999999547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2.5699999999999372</c:v>
                </c:pt>
                <c:pt idx="554">
                  <c:v>1.2799999999999547</c:v>
                </c:pt>
                <c:pt idx="555">
                  <c:v>2.5699999999999372</c:v>
                </c:pt>
                <c:pt idx="556">
                  <c:v>0</c:v>
                </c:pt>
                <c:pt idx="557">
                  <c:v>2.5699999999999372</c:v>
                </c:pt>
                <c:pt idx="558">
                  <c:v>1.2799999999999547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1.2799999999999547</c:v>
                </c:pt>
                <c:pt idx="563">
                  <c:v>2.5699999999999372</c:v>
                </c:pt>
                <c:pt idx="564">
                  <c:v>1.2799999999999547</c:v>
                </c:pt>
                <c:pt idx="565">
                  <c:v>1.2799999999999547</c:v>
                </c:pt>
                <c:pt idx="566">
                  <c:v>1.2799999999999547</c:v>
                </c:pt>
                <c:pt idx="567">
                  <c:v>1.2799999999999547</c:v>
                </c:pt>
                <c:pt idx="568">
                  <c:v>1.2799999999999547</c:v>
                </c:pt>
                <c:pt idx="569">
                  <c:v>2.5699999999999372</c:v>
                </c:pt>
                <c:pt idx="570">
                  <c:v>1.2799999999999547</c:v>
                </c:pt>
                <c:pt idx="571">
                  <c:v>1.2799999999999547</c:v>
                </c:pt>
                <c:pt idx="572">
                  <c:v>1.2799999999999547</c:v>
                </c:pt>
                <c:pt idx="573">
                  <c:v>3.8499999999999077</c:v>
                </c:pt>
                <c:pt idx="574">
                  <c:v>1.2799999999999547</c:v>
                </c:pt>
                <c:pt idx="575">
                  <c:v>2.5699999999999372</c:v>
                </c:pt>
                <c:pt idx="576">
                  <c:v>1.2799999999999547</c:v>
                </c:pt>
                <c:pt idx="577">
                  <c:v>5.1400000000001</c:v>
                </c:pt>
                <c:pt idx="578">
                  <c:v>0</c:v>
                </c:pt>
                <c:pt idx="579">
                  <c:v>2.5699999999999372</c:v>
                </c:pt>
                <c:pt idx="580">
                  <c:v>2.5699999999999372</c:v>
                </c:pt>
                <c:pt idx="581">
                  <c:v>2.5699999999999372</c:v>
                </c:pt>
                <c:pt idx="582">
                  <c:v>3.8499999999999077</c:v>
                </c:pt>
                <c:pt idx="583">
                  <c:v>2.5699999999999372</c:v>
                </c:pt>
                <c:pt idx="584">
                  <c:v>1.2799999999999547</c:v>
                </c:pt>
                <c:pt idx="585">
                  <c:v>2.5699999999999372</c:v>
                </c:pt>
                <c:pt idx="586">
                  <c:v>1.2799999999999547</c:v>
                </c:pt>
                <c:pt idx="587">
                  <c:v>104.07999999999993</c:v>
                </c:pt>
                <c:pt idx="588">
                  <c:v>102.78999999999996</c:v>
                </c:pt>
                <c:pt idx="589">
                  <c:v>172.18000000000006</c:v>
                </c:pt>
                <c:pt idx="590">
                  <c:v>218.44000000000005</c:v>
                </c:pt>
                <c:pt idx="591">
                  <c:v>292.96000000000004</c:v>
                </c:pt>
                <c:pt idx="592">
                  <c:v>462.57999999999993</c:v>
                </c:pt>
                <c:pt idx="593">
                  <c:v>681.02</c:v>
                </c:pt>
                <c:pt idx="594">
                  <c:v>828.79000000000053</c:v>
                </c:pt>
                <c:pt idx="595">
                  <c:v>962.42</c:v>
                </c:pt>
                <c:pt idx="596">
                  <c:v>1138.46</c:v>
                </c:pt>
                <c:pt idx="597">
                  <c:v>1347.91</c:v>
                </c:pt>
                <c:pt idx="598">
                  <c:v>1553.5</c:v>
                </c:pt>
                <c:pt idx="599">
                  <c:v>1774.51</c:v>
                </c:pt>
                <c:pt idx="600">
                  <c:v>2120.16</c:v>
                </c:pt>
                <c:pt idx="601">
                  <c:v>2593.0299999999997</c:v>
                </c:pt>
                <c:pt idx="602">
                  <c:v>2788.34</c:v>
                </c:pt>
                <c:pt idx="603">
                  <c:v>2939.96</c:v>
                </c:pt>
                <c:pt idx="604">
                  <c:v>2999.07</c:v>
                </c:pt>
                <c:pt idx="605">
                  <c:v>2997.79</c:v>
                </c:pt>
                <c:pt idx="606">
                  <c:v>2988.79</c:v>
                </c:pt>
                <c:pt idx="607">
                  <c:v>3011.92</c:v>
                </c:pt>
                <c:pt idx="608">
                  <c:v>3065.8900000000012</c:v>
                </c:pt>
                <c:pt idx="609">
                  <c:v>3123.71</c:v>
                </c:pt>
                <c:pt idx="610">
                  <c:v>3175.1099999999997</c:v>
                </c:pt>
                <c:pt idx="611">
                  <c:v>3103.15</c:v>
                </c:pt>
                <c:pt idx="612">
                  <c:v>3078.74</c:v>
                </c:pt>
                <c:pt idx="613">
                  <c:v>3139.13</c:v>
                </c:pt>
                <c:pt idx="614">
                  <c:v>3212.3700000000022</c:v>
                </c:pt>
                <c:pt idx="615">
                  <c:v>3304.8900000000012</c:v>
                </c:pt>
                <c:pt idx="616">
                  <c:v>3325.4500000000012</c:v>
                </c:pt>
                <c:pt idx="617">
                  <c:v>3365.2799999999997</c:v>
                </c:pt>
                <c:pt idx="618">
                  <c:v>3403.8300000000022</c:v>
                </c:pt>
                <c:pt idx="619">
                  <c:v>3430.8100000000022</c:v>
                </c:pt>
                <c:pt idx="620">
                  <c:v>3442.38</c:v>
                </c:pt>
                <c:pt idx="621">
                  <c:v>3457.8</c:v>
                </c:pt>
                <c:pt idx="622">
                  <c:v>3477.0699999999997</c:v>
                </c:pt>
                <c:pt idx="623">
                  <c:v>3493.7799999999997</c:v>
                </c:pt>
                <c:pt idx="624">
                  <c:v>3504.06</c:v>
                </c:pt>
                <c:pt idx="625">
                  <c:v>3513.05</c:v>
                </c:pt>
                <c:pt idx="626">
                  <c:v>3525.9</c:v>
                </c:pt>
                <c:pt idx="627">
                  <c:v>3533.6099999999997</c:v>
                </c:pt>
                <c:pt idx="628">
                  <c:v>3542.6</c:v>
                </c:pt>
                <c:pt idx="629">
                  <c:v>3555.4500000000012</c:v>
                </c:pt>
                <c:pt idx="630">
                  <c:v>3567.02</c:v>
                </c:pt>
                <c:pt idx="631">
                  <c:v>3578.58</c:v>
                </c:pt>
                <c:pt idx="632">
                  <c:v>3587.58</c:v>
                </c:pt>
                <c:pt idx="633">
                  <c:v>3596.5699999999997</c:v>
                </c:pt>
                <c:pt idx="634">
                  <c:v>3609.42</c:v>
                </c:pt>
                <c:pt idx="635">
                  <c:v>3628.7</c:v>
                </c:pt>
                <c:pt idx="636">
                  <c:v>3640.2599999999998</c:v>
                </c:pt>
                <c:pt idx="637">
                  <c:v>3654.4</c:v>
                </c:pt>
                <c:pt idx="638">
                  <c:v>3665.96</c:v>
                </c:pt>
                <c:pt idx="639">
                  <c:v>3678.8100000000022</c:v>
                </c:pt>
                <c:pt idx="640">
                  <c:v>3689.09</c:v>
                </c:pt>
                <c:pt idx="641">
                  <c:v>3700.65</c:v>
                </c:pt>
                <c:pt idx="642">
                  <c:v>3705.79</c:v>
                </c:pt>
                <c:pt idx="643">
                  <c:v>3709.65</c:v>
                </c:pt>
                <c:pt idx="644">
                  <c:v>3717.36</c:v>
                </c:pt>
                <c:pt idx="645">
                  <c:v>3722.5</c:v>
                </c:pt>
                <c:pt idx="646">
                  <c:v>3723.7799999999997</c:v>
                </c:pt>
                <c:pt idx="647">
                  <c:v>3725.0699999999997</c:v>
                </c:pt>
                <c:pt idx="648">
                  <c:v>3722.5</c:v>
                </c:pt>
                <c:pt idx="649">
                  <c:v>3725.0699999999997</c:v>
                </c:pt>
                <c:pt idx="650">
                  <c:v>3726.3500000000022</c:v>
                </c:pt>
                <c:pt idx="651">
                  <c:v>3719.9300000000012</c:v>
                </c:pt>
                <c:pt idx="652">
                  <c:v>3721.21</c:v>
                </c:pt>
                <c:pt idx="653">
                  <c:v>3714.79</c:v>
                </c:pt>
                <c:pt idx="654">
                  <c:v>3713.5</c:v>
                </c:pt>
                <c:pt idx="655">
                  <c:v>3708.36</c:v>
                </c:pt>
                <c:pt idx="656">
                  <c:v>3698.08</c:v>
                </c:pt>
                <c:pt idx="657">
                  <c:v>3691.66</c:v>
                </c:pt>
                <c:pt idx="658">
                  <c:v>3686.52</c:v>
                </c:pt>
                <c:pt idx="659">
                  <c:v>3676.24</c:v>
                </c:pt>
                <c:pt idx="660">
                  <c:v>3622.27</c:v>
                </c:pt>
                <c:pt idx="661">
                  <c:v>3552.88</c:v>
                </c:pt>
                <c:pt idx="662">
                  <c:v>3492.4900000000002</c:v>
                </c:pt>
                <c:pt idx="663">
                  <c:v>3430.8100000000022</c:v>
                </c:pt>
                <c:pt idx="664">
                  <c:v>3364</c:v>
                </c:pt>
                <c:pt idx="665">
                  <c:v>3292.04</c:v>
                </c:pt>
                <c:pt idx="666">
                  <c:v>3217.51</c:v>
                </c:pt>
                <c:pt idx="667">
                  <c:v>3148.13</c:v>
                </c:pt>
                <c:pt idx="668">
                  <c:v>3073.6</c:v>
                </c:pt>
                <c:pt idx="669">
                  <c:v>2997.79</c:v>
                </c:pt>
                <c:pt idx="670">
                  <c:v>2920.69</c:v>
                </c:pt>
                <c:pt idx="671">
                  <c:v>2842.3100000000022</c:v>
                </c:pt>
                <c:pt idx="672">
                  <c:v>2769.06</c:v>
                </c:pt>
                <c:pt idx="673">
                  <c:v>2695.82</c:v>
                </c:pt>
                <c:pt idx="674">
                  <c:v>2616.16</c:v>
                </c:pt>
                <c:pt idx="675">
                  <c:v>2539.06</c:v>
                </c:pt>
                <c:pt idx="676">
                  <c:v>2463.25</c:v>
                </c:pt>
                <c:pt idx="677">
                  <c:v>2384.86</c:v>
                </c:pt>
                <c:pt idx="678">
                  <c:v>2312.9100000000012</c:v>
                </c:pt>
                <c:pt idx="679">
                  <c:v>2238.38</c:v>
                </c:pt>
                <c:pt idx="680">
                  <c:v>2165.14</c:v>
                </c:pt>
                <c:pt idx="681">
                  <c:v>2089.3300000000022</c:v>
                </c:pt>
                <c:pt idx="682">
                  <c:v>2014.8</c:v>
                </c:pt>
                <c:pt idx="683">
                  <c:v>1944.1299999999999</c:v>
                </c:pt>
                <c:pt idx="684">
                  <c:v>1874.74</c:v>
                </c:pt>
                <c:pt idx="685">
                  <c:v>1805.35</c:v>
                </c:pt>
                <c:pt idx="686">
                  <c:v>1735.96</c:v>
                </c:pt>
                <c:pt idx="687">
                  <c:v>1667.86</c:v>
                </c:pt>
                <c:pt idx="688">
                  <c:v>1603.61</c:v>
                </c:pt>
                <c:pt idx="689">
                  <c:v>1541.94</c:v>
                </c:pt>
                <c:pt idx="690">
                  <c:v>1478.97</c:v>
                </c:pt>
                <c:pt idx="691">
                  <c:v>1416.01</c:v>
                </c:pt>
                <c:pt idx="692">
                  <c:v>1358.1899999999998</c:v>
                </c:pt>
                <c:pt idx="693">
                  <c:v>1301.6499999999999</c:v>
                </c:pt>
                <c:pt idx="694">
                  <c:v>1246.4000000000001</c:v>
                </c:pt>
                <c:pt idx="695">
                  <c:v>1195</c:v>
                </c:pt>
                <c:pt idx="696">
                  <c:v>1142.3200000000002</c:v>
                </c:pt>
                <c:pt idx="697">
                  <c:v>1092.2</c:v>
                </c:pt>
                <c:pt idx="698">
                  <c:v>1040.81</c:v>
                </c:pt>
                <c:pt idx="699">
                  <c:v>995.82999999999947</c:v>
                </c:pt>
                <c:pt idx="700">
                  <c:v>947</c:v>
                </c:pt>
                <c:pt idx="701">
                  <c:v>904.59999999999991</c:v>
                </c:pt>
                <c:pt idx="702">
                  <c:v>860.91000000000008</c:v>
                </c:pt>
                <c:pt idx="703">
                  <c:v>822.35999999999797</c:v>
                </c:pt>
                <c:pt idx="704">
                  <c:v>786.3900000000001</c:v>
                </c:pt>
                <c:pt idx="705">
                  <c:v>749.11999999999989</c:v>
                </c:pt>
                <c:pt idx="706">
                  <c:v>714.43000000000006</c:v>
                </c:pt>
                <c:pt idx="707">
                  <c:v>682.3</c:v>
                </c:pt>
                <c:pt idx="708">
                  <c:v>654.04</c:v>
                </c:pt>
                <c:pt idx="709">
                  <c:v>627.04999999999939</c:v>
                </c:pt>
                <c:pt idx="710">
                  <c:v>600.06999999999948</c:v>
                </c:pt>
                <c:pt idx="711">
                  <c:v>573.07999999999993</c:v>
                </c:pt>
                <c:pt idx="712">
                  <c:v>548.67000000000053</c:v>
                </c:pt>
                <c:pt idx="713">
                  <c:v>529.40000000000009</c:v>
                </c:pt>
                <c:pt idx="714">
                  <c:v>503.70000000000005</c:v>
                </c:pt>
                <c:pt idx="715">
                  <c:v>483.14000000000038</c:v>
                </c:pt>
                <c:pt idx="716">
                  <c:v>461.28999999999894</c:v>
                </c:pt>
                <c:pt idx="717">
                  <c:v>439.45000000000005</c:v>
                </c:pt>
                <c:pt idx="718">
                  <c:v>416.31999999999994</c:v>
                </c:pt>
                <c:pt idx="719">
                  <c:v>399.61999999999989</c:v>
                </c:pt>
                <c:pt idx="720">
                  <c:v>377.77</c:v>
                </c:pt>
                <c:pt idx="721">
                  <c:v>359.78</c:v>
                </c:pt>
                <c:pt idx="722">
                  <c:v>340.51</c:v>
                </c:pt>
                <c:pt idx="723">
                  <c:v>323.79999999999899</c:v>
                </c:pt>
                <c:pt idx="724">
                  <c:v>309.67000000000007</c:v>
                </c:pt>
                <c:pt idx="725">
                  <c:v>294.25</c:v>
                </c:pt>
                <c:pt idx="726">
                  <c:v>280.1099999999999</c:v>
                </c:pt>
                <c:pt idx="727">
                  <c:v>268.54999999999995</c:v>
                </c:pt>
                <c:pt idx="728">
                  <c:v>258.27</c:v>
                </c:pt>
                <c:pt idx="729">
                  <c:v>250.55999999999997</c:v>
                </c:pt>
                <c:pt idx="730">
                  <c:v>241.56999999999994</c:v>
                </c:pt>
                <c:pt idx="731">
                  <c:v>231.28999999999996</c:v>
                </c:pt>
                <c:pt idx="732">
                  <c:v>224.86</c:v>
                </c:pt>
                <c:pt idx="733">
                  <c:v>221.01</c:v>
                </c:pt>
                <c:pt idx="734">
                  <c:v>215.86999999999989</c:v>
                </c:pt>
                <c:pt idx="735">
                  <c:v>210.73000000000002</c:v>
                </c:pt>
                <c:pt idx="736">
                  <c:v>208.16000000000008</c:v>
                </c:pt>
                <c:pt idx="737">
                  <c:v>204.29999999999995</c:v>
                </c:pt>
                <c:pt idx="738">
                  <c:v>201.73000000000002</c:v>
                </c:pt>
                <c:pt idx="739">
                  <c:v>200.45000000000007</c:v>
                </c:pt>
                <c:pt idx="740">
                  <c:v>197.88000000000127</c:v>
                </c:pt>
                <c:pt idx="741">
                  <c:v>196.58999999999997</c:v>
                </c:pt>
                <c:pt idx="742">
                  <c:v>192.73999999999998</c:v>
                </c:pt>
                <c:pt idx="743">
                  <c:v>192.73999999999998</c:v>
                </c:pt>
                <c:pt idx="744">
                  <c:v>190.17000000000002</c:v>
                </c:pt>
                <c:pt idx="745">
                  <c:v>190.17000000000002</c:v>
                </c:pt>
                <c:pt idx="746">
                  <c:v>188.88000000000127</c:v>
                </c:pt>
                <c:pt idx="747">
                  <c:v>191.45000000000007</c:v>
                </c:pt>
                <c:pt idx="748">
                  <c:v>188.88000000000127</c:v>
                </c:pt>
                <c:pt idx="749">
                  <c:v>188.88000000000127</c:v>
                </c:pt>
                <c:pt idx="750">
                  <c:v>186.30999999999997</c:v>
                </c:pt>
                <c:pt idx="751">
                  <c:v>183.73999999999998</c:v>
                </c:pt>
                <c:pt idx="752">
                  <c:v>187.59999999999991</c:v>
                </c:pt>
                <c:pt idx="753">
                  <c:v>187.59999999999991</c:v>
                </c:pt>
                <c:pt idx="754">
                  <c:v>185.02999999999997</c:v>
                </c:pt>
                <c:pt idx="755">
                  <c:v>190.17000000000002</c:v>
                </c:pt>
                <c:pt idx="756">
                  <c:v>188.88000000000127</c:v>
                </c:pt>
                <c:pt idx="757">
                  <c:v>190.17000000000002</c:v>
                </c:pt>
                <c:pt idx="758">
                  <c:v>188.88000000000127</c:v>
                </c:pt>
                <c:pt idx="759">
                  <c:v>191.45000000000007</c:v>
                </c:pt>
                <c:pt idx="760">
                  <c:v>191.45000000000007</c:v>
                </c:pt>
                <c:pt idx="761">
                  <c:v>191.45000000000007</c:v>
                </c:pt>
                <c:pt idx="762">
                  <c:v>194.01999999999998</c:v>
                </c:pt>
                <c:pt idx="763">
                  <c:v>197.88000000000127</c:v>
                </c:pt>
                <c:pt idx="764">
                  <c:v>199.16000000000008</c:v>
                </c:pt>
                <c:pt idx="765">
                  <c:v>200.45000000000007</c:v>
                </c:pt>
                <c:pt idx="766">
                  <c:v>203.01999999999998</c:v>
                </c:pt>
                <c:pt idx="767">
                  <c:v>208.16000000000008</c:v>
                </c:pt>
                <c:pt idx="768">
                  <c:v>208.16000000000008</c:v>
                </c:pt>
                <c:pt idx="769">
                  <c:v>210.73000000000002</c:v>
                </c:pt>
                <c:pt idx="770">
                  <c:v>215.86999999999989</c:v>
                </c:pt>
                <c:pt idx="771">
                  <c:v>217.15000000000009</c:v>
                </c:pt>
                <c:pt idx="772">
                  <c:v>219.72000000000003</c:v>
                </c:pt>
                <c:pt idx="773">
                  <c:v>222.28999999999996</c:v>
                </c:pt>
                <c:pt idx="774">
                  <c:v>223.57999999999993</c:v>
                </c:pt>
                <c:pt idx="775">
                  <c:v>227.43000000000006</c:v>
                </c:pt>
                <c:pt idx="776">
                  <c:v>230</c:v>
                </c:pt>
                <c:pt idx="777">
                  <c:v>235.1400000000001</c:v>
                </c:pt>
                <c:pt idx="778">
                  <c:v>237.70999999999998</c:v>
                </c:pt>
                <c:pt idx="779">
                  <c:v>241.56999999999994</c:v>
                </c:pt>
                <c:pt idx="780">
                  <c:v>246.70999999999998</c:v>
                </c:pt>
                <c:pt idx="781">
                  <c:v>251.84999999999991</c:v>
                </c:pt>
                <c:pt idx="782">
                  <c:v>256.98999999999899</c:v>
                </c:pt>
                <c:pt idx="783">
                  <c:v>262.13000000000011</c:v>
                </c:pt>
                <c:pt idx="784">
                  <c:v>269.83999999999969</c:v>
                </c:pt>
                <c:pt idx="785">
                  <c:v>274.97999999999894</c:v>
                </c:pt>
                <c:pt idx="786">
                  <c:v>282.68000000000006</c:v>
                </c:pt>
                <c:pt idx="787">
                  <c:v>289.1099999999999</c:v>
                </c:pt>
                <c:pt idx="788">
                  <c:v>295.52999999999969</c:v>
                </c:pt>
                <c:pt idx="789">
                  <c:v>303.24</c:v>
                </c:pt>
                <c:pt idx="790">
                  <c:v>309.67000000000007</c:v>
                </c:pt>
                <c:pt idx="791">
                  <c:v>319.95000000000005</c:v>
                </c:pt>
                <c:pt idx="792">
                  <c:v>326.36999999999989</c:v>
                </c:pt>
                <c:pt idx="793">
                  <c:v>335.36999999999989</c:v>
                </c:pt>
                <c:pt idx="794">
                  <c:v>341.78999999999894</c:v>
                </c:pt>
                <c:pt idx="795">
                  <c:v>349.5</c:v>
                </c:pt>
                <c:pt idx="796">
                  <c:v>362.34999999999991</c:v>
                </c:pt>
                <c:pt idx="797">
                  <c:v>372.63000000000011</c:v>
                </c:pt>
                <c:pt idx="798">
                  <c:v>380.33999999999969</c:v>
                </c:pt>
                <c:pt idx="799">
                  <c:v>391.90999999999963</c:v>
                </c:pt>
                <c:pt idx="800">
                  <c:v>397.04999999999995</c:v>
                </c:pt>
                <c:pt idx="801">
                  <c:v>411.18000000000006</c:v>
                </c:pt>
                <c:pt idx="802">
                  <c:v>422.74</c:v>
                </c:pt>
                <c:pt idx="803">
                  <c:v>435.58999999999969</c:v>
                </c:pt>
                <c:pt idx="804">
                  <c:v>452.29999999999899</c:v>
                </c:pt>
                <c:pt idx="805">
                  <c:v>463.8599999999999</c:v>
                </c:pt>
                <c:pt idx="806">
                  <c:v>480.56999999999994</c:v>
                </c:pt>
                <c:pt idx="807">
                  <c:v>497.27</c:v>
                </c:pt>
                <c:pt idx="808">
                  <c:v>512.69000000000005</c:v>
                </c:pt>
                <c:pt idx="809">
                  <c:v>531.97</c:v>
                </c:pt>
                <c:pt idx="810">
                  <c:v>553.80999999999949</c:v>
                </c:pt>
                <c:pt idx="811">
                  <c:v>569.23</c:v>
                </c:pt>
                <c:pt idx="812">
                  <c:v>591.06999999999948</c:v>
                </c:pt>
                <c:pt idx="813">
                  <c:v>610.34999999999798</c:v>
                </c:pt>
                <c:pt idx="814">
                  <c:v>632.19000000000005</c:v>
                </c:pt>
                <c:pt idx="815">
                  <c:v>655.31999999999948</c:v>
                </c:pt>
                <c:pt idx="816">
                  <c:v>675.88000000000011</c:v>
                </c:pt>
                <c:pt idx="817">
                  <c:v>702.85999999999797</c:v>
                </c:pt>
                <c:pt idx="818">
                  <c:v>727.28000000000054</c:v>
                </c:pt>
                <c:pt idx="819">
                  <c:v>758.11999999999989</c:v>
                </c:pt>
                <c:pt idx="820">
                  <c:v>788.95999999999947</c:v>
                </c:pt>
                <c:pt idx="821">
                  <c:v>817.22</c:v>
                </c:pt>
                <c:pt idx="822">
                  <c:v>851.92000000000007</c:v>
                </c:pt>
                <c:pt idx="823">
                  <c:v>886.6099999999999</c:v>
                </c:pt>
                <c:pt idx="824">
                  <c:v>921.31</c:v>
                </c:pt>
                <c:pt idx="825">
                  <c:v>953.43</c:v>
                </c:pt>
                <c:pt idx="826">
                  <c:v>986.83999999999946</c:v>
                </c:pt>
                <c:pt idx="827">
                  <c:v>1018.9599999999994</c:v>
                </c:pt>
                <c:pt idx="828">
                  <c:v>1048.52</c:v>
                </c:pt>
                <c:pt idx="829">
                  <c:v>1075.5</c:v>
                </c:pt>
                <c:pt idx="830">
                  <c:v>1099.9100000000001</c:v>
                </c:pt>
                <c:pt idx="831">
                  <c:v>1121.76</c:v>
                </c:pt>
                <c:pt idx="832">
                  <c:v>1146.1699999999998</c:v>
                </c:pt>
                <c:pt idx="833">
                  <c:v>1160.31</c:v>
                </c:pt>
                <c:pt idx="834">
                  <c:v>1177.01</c:v>
                </c:pt>
                <c:pt idx="835">
                  <c:v>1191.1499999999999</c:v>
                </c:pt>
                <c:pt idx="836">
                  <c:v>1203.99</c:v>
                </c:pt>
                <c:pt idx="837">
                  <c:v>1214.27</c:v>
                </c:pt>
                <c:pt idx="838">
                  <c:v>1225.8399999999999</c:v>
                </c:pt>
                <c:pt idx="839">
                  <c:v>1237.4000000000001</c:v>
                </c:pt>
                <c:pt idx="840">
                  <c:v>1248.97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Munka2!$C$1:$C$841</c:f>
              <c:numCache>
                <c:formatCode>General</c:formatCode>
                <c:ptCount val="841"/>
                <c:pt idx="59">
                  <c:v>871.94999999999948</c:v>
                </c:pt>
                <c:pt idx="60">
                  <c:v>871.94999999999948</c:v>
                </c:pt>
                <c:pt idx="61">
                  <c:v>871.94999999999948</c:v>
                </c:pt>
                <c:pt idx="62">
                  <c:v>871.94999999999948</c:v>
                </c:pt>
                <c:pt idx="63">
                  <c:v>871.94999999999948</c:v>
                </c:pt>
                <c:pt idx="64">
                  <c:v>871.94999999999948</c:v>
                </c:pt>
                <c:pt idx="65">
                  <c:v>871.94999999999948</c:v>
                </c:pt>
                <c:pt idx="66">
                  <c:v>871.94999999999948</c:v>
                </c:pt>
                <c:pt idx="67">
                  <c:v>871.94999999999948</c:v>
                </c:pt>
                <c:pt idx="68">
                  <c:v>871.94999999999948</c:v>
                </c:pt>
                <c:pt idx="69">
                  <c:v>871.94999999999948</c:v>
                </c:pt>
                <c:pt idx="70">
                  <c:v>871.94999999999948</c:v>
                </c:pt>
                <c:pt idx="71">
                  <c:v>871.94999999999948</c:v>
                </c:pt>
                <c:pt idx="72">
                  <c:v>871.94999999999948</c:v>
                </c:pt>
                <c:pt idx="73">
                  <c:v>871.94999999999948</c:v>
                </c:pt>
                <c:pt idx="74">
                  <c:v>871.94999999999948</c:v>
                </c:pt>
                <c:pt idx="75">
                  <c:v>871.94999999999948</c:v>
                </c:pt>
                <c:pt idx="76">
                  <c:v>871.94999999999948</c:v>
                </c:pt>
                <c:pt idx="77">
                  <c:v>871.94999999999948</c:v>
                </c:pt>
                <c:pt idx="78">
                  <c:v>871.94999999999948</c:v>
                </c:pt>
                <c:pt idx="79">
                  <c:v>871.94999999999948</c:v>
                </c:pt>
                <c:pt idx="80">
                  <c:v>871.94999999999948</c:v>
                </c:pt>
                <c:pt idx="81">
                  <c:v>871.94999999999948</c:v>
                </c:pt>
                <c:pt idx="82">
                  <c:v>871.94999999999948</c:v>
                </c:pt>
                <c:pt idx="83">
                  <c:v>871.94999999999948</c:v>
                </c:pt>
                <c:pt idx="84">
                  <c:v>871.94999999999948</c:v>
                </c:pt>
                <c:pt idx="85">
                  <c:v>871.94999999999948</c:v>
                </c:pt>
                <c:pt idx="86">
                  <c:v>871.94999999999948</c:v>
                </c:pt>
                <c:pt idx="87">
                  <c:v>871.94999999999948</c:v>
                </c:pt>
                <c:pt idx="88">
                  <c:v>871.94999999999948</c:v>
                </c:pt>
                <c:pt idx="89">
                  <c:v>871.94999999999948</c:v>
                </c:pt>
                <c:pt idx="90">
                  <c:v>871.94999999999948</c:v>
                </c:pt>
                <c:pt idx="91">
                  <c:v>871.94999999999948</c:v>
                </c:pt>
                <c:pt idx="92">
                  <c:v>871.94999999999948</c:v>
                </c:pt>
                <c:pt idx="93">
                  <c:v>871.94999999999948</c:v>
                </c:pt>
                <c:pt idx="94">
                  <c:v>871.94999999999948</c:v>
                </c:pt>
                <c:pt idx="95">
                  <c:v>871.94999999999948</c:v>
                </c:pt>
                <c:pt idx="96">
                  <c:v>871.94999999999948</c:v>
                </c:pt>
                <c:pt idx="97">
                  <c:v>871.94999999999948</c:v>
                </c:pt>
                <c:pt idx="98">
                  <c:v>871.94999999999948</c:v>
                </c:pt>
                <c:pt idx="99">
                  <c:v>871.94999999999948</c:v>
                </c:pt>
                <c:pt idx="100">
                  <c:v>871.94999999999948</c:v>
                </c:pt>
                <c:pt idx="101">
                  <c:v>871.94999999999948</c:v>
                </c:pt>
                <c:pt idx="102">
                  <c:v>871.94999999999948</c:v>
                </c:pt>
                <c:pt idx="103">
                  <c:v>871.94999999999948</c:v>
                </c:pt>
                <c:pt idx="104">
                  <c:v>871.94999999999948</c:v>
                </c:pt>
                <c:pt idx="105">
                  <c:v>871.94999999999948</c:v>
                </c:pt>
                <c:pt idx="106">
                  <c:v>871.94999999999948</c:v>
                </c:pt>
                <c:pt idx="107">
                  <c:v>871.94999999999948</c:v>
                </c:pt>
                <c:pt idx="108">
                  <c:v>871.94999999999948</c:v>
                </c:pt>
                <c:pt idx="109">
                  <c:v>871.94999999999948</c:v>
                </c:pt>
                <c:pt idx="110">
                  <c:v>871.94999999999948</c:v>
                </c:pt>
                <c:pt idx="111">
                  <c:v>871.94999999999948</c:v>
                </c:pt>
                <c:pt idx="112">
                  <c:v>871.94999999999948</c:v>
                </c:pt>
                <c:pt idx="113">
                  <c:v>871.94999999999948</c:v>
                </c:pt>
                <c:pt idx="114">
                  <c:v>871.94999999999948</c:v>
                </c:pt>
                <c:pt idx="115">
                  <c:v>871.94999999999948</c:v>
                </c:pt>
                <c:pt idx="116">
                  <c:v>871.94999999999948</c:v>
                </c:pt>
                <c:pt idx="117">
                  <c:v>871.94999999999948</c:v>
                </c:pt>
                <c:pt idx="118">
                  <c:v>871.94999999999948</c:v>
                </c:pt>
                <c:pt idx="119">
                  <c:v>871.94999999999948</c:v>
                </c:pt>
                <c:pt idx="120">
                  <c:v>871.94999999999948</c:v>
                </c:pt>
                <c:pt idx="121">
                  <c:v>871.94999999999948</c:v>
                </c:pt>
                <c:pt idx="122">
                  <c:v>871.94999999999948</c:v>
                </c:pt>
                <c:pt idx="123">
                  <c:v>871.94999999999948</c:v>
                </c:pt>
                <c:pt idx="124">
                  <c:v>871.94999999999948</c:v>
                </c:pt>
                <c:pt idx="125">
                  <c:v>871.94999999999948</c:v>
                </c:pt>
                <c:pt idx="126">
                  <c:v>871.94999999999948</c:v>
                </c:pt>
                <c:pt idx="127">
                  <c:v>871.94999999999948</c:v>
                </c:pt>
                <c:pt idx="128">
                  <c:v>871.94999999999948</c:v>
                </c:pt>
                <c:pt idx="129">
                  <c:v>871.94999999999948</c:v>
                </c:pt>
                <c:pt idx="130">
                  <c:v>871.94999999999948</c:v>
                </c:pt>
                <c:pt idx="131">
                  <c:v>871.94999999999948</c:v>
                </c:pt>
                <c:pt idx="132">
                  <c:v>871.94999999999948</c:v>
                </c:pt>
                <c:pt idx="133">
                  <c:v>871.94999999999948</c:v>
                </c:pt>
                <c:pt idx="134">
                  <c:v>871.94999999999948</c:v>
                </c:pt>
                <c:pt idx="135">
                  <c:v>871.94999999999948</c:v>
                </c:pt>
                <c:pt idx="136">
                  <c:v>871.94999999999948</c:v>
                </c:pt>
                <c:pt idx="137">
                  <c:v>871.94999999999948</c:v>
                </c:pt>
                <c:pt idx="138">
                  <c:v>871.94999999999948</c:v>
                </c:pt>
                <c:pt idx="139">
                  <c:v>871.94999999999948</c:v>
                </c:pt>
                <c:pt idx="140">
                  <c:v>871.94999999999948</c:v>
                </c:pt>
                <c:pt idx="141">
                  <c:v>871.94999999999948</c:v>
                </c:pt>
                <c:pt idx="142">
                  <c:v>871.94999999999948</c:v>
                </c:pt>
                <c:pt idx="143">
                  <c:v>871.94999999999948</c:v>
                </c:pt>
                <c:pt idx="144">
                  <c:v>871.94999999999948</c:v>
                </c:pt>
                <c:pt idx="145">
                  <c:v>871.94999999999948</c:v>
                </c:pt>
                <c:pt idx="146">
                  <c:v>871.94999999999948</c:v>
                </c:pt>
                <c:pt idx="147">
                  <c:v>871.94999999999948</c:v>
                </c:pt>
                <c:pt idx="148">
                  <c:v>871.94999999999948</c:v>
                </c:pt>
                <c:pt idx="149">
                  <c:v>871.94999999999948</c:v>
                </c:pt>
                <c:pt idx="150">
                  <c:v>871.94999999999948</c:v>
                </c:pt>
                <c:pt idx="151">
                  <c:v>871.94999999999948</c:v>
                </c:pt>
                <c:pt idx="152">
                  <c:v>871.94999999999948</c:v>
                </c:pt>
                <c:pt idx="153">
                  <c:v>871.94999999999948</c:v>
                </c:pt>
                <c:pt idx="154">
                  <c:v>871.94999999999948</c:v>
                </c:pt>
                <c:pt idx="155">
                  <c:v>871.94999999999948</c:v>
                </c:pt>
                <c:pt idx="156">
                  <c:v>871.94999999999948</c:v>
                </c:pt>
                <c:pt idx="157">
                  <c:v>871.94999999999948</c:v>
                </c:pt>
                <c:pt idx="158">
                  <c:v>871.94999999999948</c:v>
                </c:pt>
                <c:pt idx="159">
                  <c:v>871.94999999999948</c:v>
                </c:pt>
                <c:pt idx="160">
                  <c:v>871.94999999999948</c:v>
                </c:pt>
                <c:pt idx="161">
                  <c:v>871.94999999999948</c:v>
                </c:pt>
                <c:pt idx="162">
                  <c:v>871.94999999999948</c:v>
                </c:pt>
                <c:pt idx="163">
                  <c:v>871.94999999999948</c:v>
                </c:pt>
                <c:pt idx="164">
                  <c:v>871.94999999999948</c:v>
                </c:pt>
                <c:pt idx="165">
                  <c:v>871.94999999999948</c:v>
                </c:pt>
                <c:pt idx="166">
                  <c:v>871.94999999999948</c:v>
                </c:pt>
                <c:pt idx="167">
                  <c:v>871.94999999999948</c:v>
                </c:pt>
                <c:pt idx="168">
                  <c:v>871.94999999999948</c:v>
                </c:pt>
                <c:pt idx="169">
                  <c:v>871.94999999999948</c:v>
                </c:pt>
                <c:pt idx="170">
                  <c:v>871.94999999999948</c:v>
                </c:pt>
                <c:pt idx="171">
                  <c:v>871.94999999999948</c:v>
                </c:pt>
                <c:pt idx="172">
                  <c:v>871.94999999999948</c:v>
                </c:pt>
                <c:pt idx="173">
                  <c:v>871.94999999999948</c:v>
                </c:pt>
                <c:pt idx="174">
                  <c:v>871.94999999999948</c:v>
                </c:pt>
                <c:pt idx="175">
                  <c:v>871.94999999999948</c:v>
                </c:pt>
                <c:pt idx="176">
                  <c:v>871.94999999999948</c:v>
                </c:pt>
                <c:pt idx="177">
                  <c:v>871.94999999999948</c:v>
                </c:pt>
                <c:pt idx="178">
                  <c:v>871.94999999999948</c:v>
                </c:pt>
                <c:pt idx="179">
                  <c:v>871.94999999999948</c:v>
                </c:pt>
                <c:pt idx="180">
                  <c:v>871.94999999999948</c:v>
                </c:pt>
                <c:pt idx="181">
                  <c:v>871.94999999999948</c:v>
                </c:pt>
                <c:pt idx="182">
                  <c:v>871.94999999999948</c:v>
                </c:pt>
                <c:pt idx="183">
                  <c:v>871.94999999999948</c:v>
                </c:pt>
                <c:pt idx="184">
                  <c:v>871.94999999999948</c:v>
                </c:pt>
                <c:pt idx="185">
                  <c:v>871.94999999999948</c:v>
                </c:pt>
                <c:pt idx="186">
                  <c:v>871.94999999999948</c:v>
                </c:pt>
                <c:pt idx="187">
                  <c:v>871.94999999999948</c:v>
                </c:pt>
                <c:pt idx="188">
                  <c:v>871.94999999999948</c:v>
                </c:pt>
                <c:pt idx="189">
                  <c:v>871.94999999999948</c:v>
                </c:pt>
                <c:pt idx="190">
                  <c:v>871.94999999999948</c:v>
                </c:pt>
                <c:pt idx="191">
                  <c:v>871.94999999999948</c:v>
                </c:pt>
                <c:pt idx="192">
                  <c:v>871.94999999999948</c:v>
                </c:pt>
                <c:pt idx="193">
                  <c:v>871.94999999999948</c:v>
                </c:pt>
                <c:pt idx="194">
                  <c:v>871.94999999999948</c:v>
                </c:pt>
                <c:pt idx="195">
                  <c:v>871.94999999999948</c:v>
                </c:pt>
                <c:pt idx="196">
                  <c:v>871.94999999999948</c:v>
                </c:pt>
                <c:pt idx="197">
                  <c:v>871.94999999999948</c:v>
                </c:pt>
                <c:pt idx="198">
                  <c:v>871.94999999999948</c:v>
                </c:pt>
                <c:pt idx="199">
                  <c:v>871.94999999999948</c:v>
                </c:pt>
                <c:pt idx="200">
                  <c:v>871.94999999999948</c:v>
                </c:pt>
                <c:pt idx="201">
                  <c:v>871.94999999999948</c:v>
                </c:pt>
                <c:pt idx="202">
                  <c:v>871.94999999999948</c:v>
                </c:pt>
                <c:pt idx="203">
                  <c:v>871.94999999999948</c:v>
                </c:pt>
                <c:pt idx="204">
                  <c:v>871.94999999999948</c:v>
                </c:pt>
                <c:pt idx="205">
                  <c:v>871.94999999999948</c:v>
                </c:pt>
                <c:pt idx="206">
                  <c:v>871.94999999999948</c:v>
                </c:pt>
                <c:pt idx="207">
                  <c:v>871.94999999999948</c:v>
                </c:pt>
                <c:pt idx="208">
                  <c:v>871.94999999999948</c:v>
                </c:pt>
                <c:pt idx="209">
                  <c:v>871.94999999999948</c:v>
                </c:pt>
                <c:pt idx="210">
                  <c:v>871.94999999999948</c:v>
                </c:pt>
                <c:pt idx="211">
                  <c:v>871.94999999999948</c:v>
                </c:pt>
                <c:pt idx="212">
                  <c:v>871.94999999999948</c:v>
                </c:pt>
                <c:pt idx="213">
                  <c:v>871.94999999999948</c:v>
                </c:pt>
                <c:pt idx="214">
                  <c:v>871.94999999999948</c:v>
                </c:pt>
                <c:pt idx="215">
                  <c:v>871.94999999999948</c:v>
                </c:pt>
                <c:pt idx="216">
                  <c:v>871.94999999999948</c:v>
                </c:pt>
                <c:pt idx="217">
                  <c:v>871.94999999999948</c:v>
                </c:pt>
                <c:pt idx="218">
                  <c:v>871.94999999999948</c:v>
                </c:pt>
                <c:pt idx="219">
                  <c:v>871.94999999999948</c:v>
                </c:pt>
                <c:pt idx="220">
                  <c:v>871.94999999999948</c:v>
                </c:pt>
                <c:pt idx="221">
                  <c:v>871.94999999999948</c:v>
                </c:pt>
                <c:pt idx="222">
                  <c:v>871.94999999999948</c:v>
                </c:pt>
                <c:pt idx="223">
                  <c:v>871.94999999999948</c:v>
                </c:pt>
                <c:pt idx="224">
                  <c:v>871.94999999999948</c:v>
                </c:pt>
                <c:pt idx="225">
                  <c:v>871.94999999999948</c:v>
                </c:pt>
                <c:pt idx="226">
                  <c:v>871.94999999999948</c:v>
                </c:pt>
                <c:pt idx="227">
                  <c:v>871.94999999999948</c:v>
                </c:pt>
                <c:pt idx="228">
                  <c:v>868.09999999999991</c:v>
                </c:pt>
                <c:pt idx="229">
                  <c:v>868.09999999999991</c:v>
                </c:pt>
                <c:pt idx="230">
                  <c:v>866.81</c:v>
                </c:pt>
                <c:pt idx="231">
                  <c:v>868.09999999999991</c:v>
                </c:pt>
                <c:pt idx="232">
                  <c:v>866.81</c:v>
                </c:pt>
                <c:pt idx="233">
                  <c:v>868.09999999999991</c:v>
                </c:pt>
                <c:pt idx="234">
                  <c:v>865.53</c:v>
                </c:pt>
                <c:pt idx="235">
                  <c:v>866.81</c:v>
                </c:pt>
                <c:pt idx="236">
                  <c:v>864.24</c:v>
                </c:pt>
                <c:pt idx="237">
                  <c:v>864.24</c:v>
                </c:pt>
                <c:pt idx="238">
                  <c:v>864.24</c:v>
                </c:pt>
                <c:pt idx="239">
                  <c:v>862.95999999999947</c:v>
                </c:pt>
                <c:pt idx="240">
                  <c:v>862.95999999999947</c:v>
                </c:pt>
                <c:pt idx="241">
                  <c:v>859.09999999999991</c:v>
                </c:pt>
                <c:pt idx="242">
                  <c:v>861.67000000000053</c:v>
                </c:pt>
                <c:pt idx="243">
                  <c:v>860.3900000000001</c:v>
                </c:pt>
                <c:pt idx="244">
                  <c:v>860.3900000000001</c:v>
                </c:pt>
                <c:pt idx="245">
                  <c:v>860.3900000000001</c:v>
                </c:pt>
                <c:pt idx="246">
                  <c:v>860.3900000000001</c:v>
                </c:pt>
                <c:pt idx="247">
                  <c:v>859.09999999999991</c:v>
                </c:pt>
                <c:pt idx="248">
                  <c:v>860.3900000000001</c:v>
                </c:pt>
                <c:pt idx="249">
                  <c:v>859.09999999999991</c:v>
                </c:pt>
                <c:pt idx="250">
                  <c:v>856.53</c:v>
                </c:pt>
                <c:pt idx="251">
                  <c:v>859.09999999999991</c:v>
                </c:pt>
                <c:pt idx="252">
                  <c:v>857.81999999999948</c:v>
                </c:pt>
                <c:pt idx="253">
                  <c:v>853.95999999999947</c:v>
                </c:pt>
                <c:pt idx="254">
                  <c:v>852.68000000000052</c:v>
                </c:pt>
                <c:pt idx="255">
                  <c:v>853.95999999999947</c:v>
                </c:pt>
                <c:pt idx="256">
                  <c:v>852.68000000000052</c:v>
                </c:pt>
                <c:pt idx="257">
                  <c:v>851.3900000000001</c:v>
                </c:pt>
                <c:pt idx="258">
                  <c:v>851.3900000000001</c:v>
                </c:pt>
                <c:pt idx="259">
                  <c:v>848.81999999999948</c:v>
                </c:pt>
                <c:pt idx="260">
                  <c:v>850.1099999999999</c:v>
                </c:pt>
                <c:pt idx="261">
                  <c:v>851.3900000000001</c:v>
                </c:pt>
                <c:pt idx="262">
                  <c:v>848.81999999999948</c:v>
                </c:pt>
                <c:pt idx="263">
                  <c:v>848.81999999999948</c:v>
                </c:pt>
                <c:pt idx="264">
                  <c:v>850.1099999999999</c:v>
                </c:pt>
                <c:pt idx="265">
                  <c:v>848.81999999999948</c:v>
                </c:pt>
                <c:pt idx="266">
                  <c:v>850.1099999999999</c:v>
                </c:pt>
                <c:pt idx="267">
                  <c:v>851.3900000000001</c:v>
                </c:pt>
                <c:pt idx="268">
                  <c:v>852.68000000000052</c:v>
                </c:pt>
                <c:pt idx="269">
                  <c:v>853.95999999999947</c:v>
                </c:pt>
                <c:pt idx="270">
                  <c:v>856.53</c:v>
                </c:pt>
                <c:pt idx="271">
                  <c:v>856.53</c:v>
                </c:pt>
                <c:pt idx="272">
                  <c:v>857.81999999999948</c:v>
                </c:pt>
                <c:pt idx="273">
                  <c:v>862.95999999999947</c:v>
                </c:pt>
                <c:pt idx="274">
                  <c:v>866.81</c:v>
                </c:pt>
                <c:pt idx="275">
                  <c:v>870.67000000000053</c:v>
                </c:pt>
                <c:pt idx="276">
                  <c:v>877.08999999999992</c:v>
                </c:pt>
                <c:pt idx="277">
                  <c:v>882.23</c:v>
                </c:pt>
                <c:pt idx="278">
                  <c:v>891.23</c:v>
                </c:pt>
                <c:pt idx="279">
                  <c:v>907.93000000000006</c:v>
                </c:pt>
                <c:pt idx="280">
                  <c:v>923.34999999999798</c:v>
                </c:pt>
                <c:pt idx="281">
                  <c:v>947.77000000000055</c:v>
                </c:pt>
                <c:pt idx="282">
                  <c:v>967.04</c:v>
                </c:pt>
                <c:pt idx="283">
                  <c:v>991.44999999999948</c:v>
                </c:pt>
                <c:pt idx="284">
                  <c:v>1009.4399999999994</c:v>
                </c:pt>
                <c:pt idx="285">
                  <c:v>1035.1399999999999</c:v>
                </c:pt>
                <c:pt idx="286">
                  <c:v>1060.8399999999999</c:v>
                </c:pt>
                <c:pt idx="287">
                  <c:v>1091.6799999999998</c:v>
                </c:pt>
                <c:pt idx="288">
                  <c:v>1125.0899999999999</c:v>
                </c:pt>
                <c:pt idx="289">
                  <c:v>1155.93</c:v>
                </c:pt>
                <c:pt idx="290">
                  <c:v>1194.48</c:v>
                </c:pt>
                <c:pt idx="291">
                  <c:v>1233.02</c:v>
                </c:pt>
                <c:pt idx="292">
                  <c:v>1271.5700000000002</c:v>
                </c:pt>
                <c:pt idx="293">
                  <c:v>1310.1199999999999</c:v>
                </c:pt>
                <c:pt idx="294">
                  <c:v>1356.3799999999999</c:v>
                </c:pt>
                <c:pt idx="295">
                  <c:v>1403.92</c:v>
                </c:pt>
                <c:pt idx="296">
                  <c:v>1455.3200000000002</c:v>
                </c:pt>
                <c:pt idx="297">
                  <c:v>1508</c:v>
                </c:pt>
                <c:pt idx="298">
                  <c:v>1565.83</c:v>
                </c:pt>
                <c:pt idx="299">
                  <c:v>1627.5</c:v>
                </c:pt>
                <c:pt idx="300">
                  <c:v>1693.04</c:v>
                </c:pt>
                <c:pt idx="301">
                  <c:v>1761.1399999999999</c:v>
                </c:pt>
                <c:pt idx="302">
                  <c:v>1834.3799999999999</c:v>
                </c:pt>
                <c:pt idx="303">
                  <c:v>1906.34</c:v>
                </c:pt>
                <c:pt idx="304">
                  <c:v>1983.44</c:v>
                </c:pt>
                <c:pt idx="305">
                  <c:v>2041.26</c:v>
                </c:pt>
                <c:pt idx="306">
                  <c:v>2069.5300000000002</c:v>
                </c:pt>
                <c:pt idx="307">
                  <c:v>2096.5100000000002</c:v>
                </c:pt>
                <c:pt idx="308">
                  <c:v>2118.36</c:v>
                </c:pt>
                <c:pt idx="309">
                  <c:v>2144.0500000000002</c:v>
                </c:pt>
                <c:pt idx="310">
                  <c:v>2165.9</c:v>
                </c:pt>
                <c:pt idx="311">
                  <c:v>2189.0300000000002</c:v>
                </c:pt>
                <c:pt idx="312">
                  <c:v>2212.16</c:v>
                </c:pt>
                <c:pt idx="313">
                  <c:v>2236.5700000000002</c:v>
                </c:pt>
                <c:pt idx="314">
                  <c:v>2260.98</c:v>
                </c:pt>
                <c:pt idx="315">
                  <c:v>2281.54</c:v>
                </c:pt>
                <c:pt idx="316">
                  <c:v>2307.2399999999998</c:v>
                </c:pt>
                <c:pt idx="317">
                  <c:v>2330.3700000000022</c:v>
                </c:pt>
                <c:pt idx="318">
                  <c:v>2352.2200000000003</c:v>
                </c:pt>
                <c:pt idx="319">
                  <c:v>2371.4899999999998</c:v>
                </c:pt>
                <c:pt idx="320">
                  <c:v>2393.3300000000022</c:v>
                </c:pt>
                <c:pt idx="321">
                  <c:v>2413.8900000000012</c:v>
                </c:pt>
                <c:pt idx="322">
                  <c:v>2433.17</c:v>
                </c:pt>
                <c:pt idx="323">
                  <c:v>2455.0100000000002</c:v>
                </c:pt>
                <c:pt idx="324">
                  <c:v>2473</c:v>
                </c:pt>
                <c:pt idx="325">
                  <c:v>2489.71</c:v>
                </c:pt>
                <c:pt idx="326">
                  <c:v>2503.84</c:v>
                </c:pt>
                <c:pt idx="327">
                  <c:v>2519.2599999999998</c:v>
                </c:pt>
                <c:pt idx="328">
                  <c:v>2532.11</c:v>
                </c:pt>
                <c:pt idx="329">
                  <c:v>2543.67</c:v>
                </c:pt>
                <c:pt idx="330">
                  <c:v>2555.2399999999998</c:v>
                </c:pt>
                <c:pt idx="331">
                  <c:v>2568.09</c:v>
                </c:pt>
                <c:pt idx="332">
                  <c:v>2571.94</c:v>
                </c:pt>
                <c:pt idx="333">
                  <c:v>2582.2200000000003</c:v>
                </c:pt>
                <c:pt idx="334">
                  <c:v>2583.5100000000002</c:v>
                </c:pt>
                <c:pt idx="335">
                  <c:v>2584.79</c:v>
                </c:pt>
                <c:pt idx="336">
                  <c:v>2588.65</c:v>
                </c:pt>
                <c:pt idx="337">
                  <c:v>2587.36</c:v>
                </c:pt>
                <c:pt idx="338">
                  <c:v>2584.79</c:v>
                </c:pt>
                <c:pt idx="339">
                  <c:v>2579.65</c:v>
                </c:pt>
                <c:pt idx="340">
                  <c:v>2577.08</c:v>
                </c:pt>
                <c:pt idx="341">
                  <c:v>2571.94</c:v>
                </c:pt>
                <c:pt idx="342">
                  <c:v>2569.3700000000022</c:v>
                </c:pt>
                <c:pt idx="343">
                  <c:v>2565.52</c:v>
                </c:pt>
                <c:pt idx="344">
                  <c:v>2553.9499999999998</c:v>
                </c:pt>
                <c:pt idx="345">
                  <c:v>2544.96</c:v>
                </c:pt>
                <c:pt idx="346">
                  <c:v>2533.3900000000012</c:v>
                </c:pt>
                <c:pt idx="347">
                  <c:v>2525.6799999999998</c:v>
                </c:pt>
                <c:pt idx="348">
                  <c:v>2516.69</c:v>
                </c:pt>
                <c:pt idx="349">
                  <c:v>2503.84</c:v>
                </c:pt>
                <c:pt idx="350">
                  <c:v>2449.8700000000022</c:v>
                </c:pt>
                <c:pt idx="351">
                  <c:v>2370.21</c:v>
                </c:pt>
                <c:pt idx="352">
                  <c:v>2282.8300000000022</c:v>
                </c:pt>
                <c:pt idx="353">
                  <c:v>2199.3100000000022</c:v>
                </c:pt>
                <c:pt idx="354">
                  <c:v>2104.2199999999998</c:v>
                </c:pt>
                <c:pt idx="355">
                  <c:v>2011.7</c:v>
                </c:pt>
                <c:pt idx="356">
                  <c:v>1919.1899999999998</c:v>
                </c:pt>
                <c:pt idx="357">
                  <c:v>1822.82</c:v>
                </c:pt>
                <c:pt idx="358">
                  <c:v>1727.73</c:v>
                </c:pt>
                <c:pt idx="359">
                  <c:v>1631.36</c:v>
                </c:pt>
                <c:pt idx="360">
                  <c:v>1536.27</c:v>
                </c:pt>
                <c:pt idx="361">
                  <c:v>1439.9</c:v>
                </c:pt>
                <c:pt idx="362">
                  <c:v>1347.3799999999999</c:v>
                </c:pt>
                <c:pt idx="363">
                  <c:v>1258.72</c:v>
                </c:pt>
                <c:pt idx="364">
                  <c:v>1175.2</c:v>
                </c:pt>
                <c:pt idx="365">
                  <c:v>1087.8200000000002</c:v>
                </c:pt>
                <c:pt idx="366">
                  <c:v>999.16</c:v>
                </c:pt>
                <c:pt idx="367">
                  <c:v>911.79000000000053</c:v>
                </c:pt>
                <c:pt idx="368">
                  <c:v>825.69</c:v>
                </c:pt>
                <c:pt idx="369">
                  <c:v>738.31999999999948</c:v>
                </c:pt>
                <c:pt idx="370">
                  <c:v>647.08999999999992</c:v>
                </c:pt>
                <c:pt idx="371">
                  <c:v>559.71</c:v>
                </c:pt>
                <c:pt idx="372">
                  <c:v>474.90000000000009</c:v>
                </c:pt>
                <c:pt idx="373">
                  <c:v>396.52</c:v>
                </c:pt>
                <c:pt idx="374">
                  <c:v>330.98999999999899</c:v>
                </c:pt>
                <c:pt idx="375">
                  <c:v>280.88000000000011</c:v>
                </c:pt>
                <c:pt idx="376">
                  <c:v>248.75</c:v>
                </c:pt>
                <c:pt idx="377">
                  <c:v>217.91000000000008</c:v>
                </c:pt>
                <c:pt idx="378">
                  <c:v>196.06999999999994</c:v>
                </c:pt>
                <c:pt idx="379">
                  <c:v>175.51</c:v>
                </c:pt>
                <c:pt idx="380">
                  <c:v>154.95000000000007</c:v>
                </c:pt>
                <c:pt idx="381">
                  <c:v>135.68000000000006</c:v>
                </c:pt>
                <c:pt idx="382">
                  <c:v>120.25999999999999</c:v>
                </c:pt>
                <c:pt idx="383">
                  <c:v>107.41000000000012</c:v>
                </c:pt>
                <c:pt idx="384">
                  <c:v>91.990000000000023</c:v>
                </c:pt>
                <c:pt idx="385">
                  <c:v>81.710000000000036</c:v>
                </c:pt>
                <c:pt idx="386">
                  <c:v>70.1400000000001</c:v>
                </c:pt>
                <c:pt idx="387">
                  <c:v>63.720000000000063</c:v>
                </c:pt>
                <c:pt idx="388">
                  <c:v>53.440000000000055</c:v>
                </c:pt>
                <c:pt idx="389">
                  <c:v>44.440000000000055</c:v>
                </c:pt>
                <c:pt idx="390">
                  <c:v>41.869999999999912</c:v>
                </c:pt>
                <c:pt idx="391">
                  <c:v>32.880000000000095</c:v>
                </c:pt>
                <c:pt idx="392">
                  <c:v>27.740000000000009</c:v>
                </c:pt>
                <c:pt idx="393">
                  <c:v>23.8900000000001</c:v>
                </c:pt>
                <c:pt idx="394">
                  <c:v>21.319999999999936</c:v>
                </c:pt>
                <c:pt idx="395">
                  <c:v>17.460000000000029</c:v>
                </c:pt>
                <c:pt idx="396">
                  <c:v>13.609999999999976</c:v>
                </c:pt>
                <c:pt idx="397">
                  <c:v>9.75</c:v>
                </c:pt>
                <c:pt idx="398">
                  <c:v>4.6099999999999</c:v>
                </c:pt>
                <c:pt idx="399">
                  <c:v>4.6099999999999</c:v>
                </c:pt>
                <c:pt idx="400">
                  <c:v>8.4700000000000273</c:v>
                </c:pt>
                <c:pt idx="401">
                  <c:v>4.6099999999999</c:v>
                </c:pt>
                <c:pt idx="402">
                  <c:v>9.75</c:v>
                </c:pt>
                <c:pt idx="403">
                  <c:v>4.6099999999999</c:v>
                </c:pt>
                <c:pt idx="404">
                  <c:v>8.4700000000000273</c:v>
                </c:pt>
                <c:pt idx="405">
                  <c:v>9.75</c:v>
                </c:pt>
                <c:pt idx="406">
                  <c:v>4.6099999999999</c:v>
                </c:pt>
                <c:pt idx="407">
                  <c:v>5.9000000000000909</c:v>
                </c:pt>
                <c:pt idx="408">
                  <c:v>4.6099999999999</c:v>
                </c:pt>
                <c:pt idx="409">
                  <c:v>7.1800000000000637</c:v>
                </c:pt>
                <c:pt idx="410">
                  <c:v>5.9000000000000909</c:v>
                </c:pt>
                <c:pt idx="411">
                  <c:v>5.9000000000000909</c:v>
                </c:pt>
                <c:pt idx="412">
                  <c:v>7.1800000000000637</c:v>
                </c:pt>
                <c:pt idx="413">
                  <c:v>4.6099999999999</c:v>
                </c:pt>
                <c:pt idx="414">
                  <c:v>7.1800000000000637</c:v>
                </c:pt>
                <c:pt idx="415">
                  <c:v>5.9000000000000909</c:v>
                </c:pt>
                <c:pt idx="416">
                  <c:v>3.3299999999999268</c:v>
                </c:pt>
                <c:pt idx="417">
                  <c:v>5.9000000000000909</c:v>
                </c:pt>
                <c:pt idx="418">
                  <c:v>5.9000000000000909</c:v>
                </c:pt>
                <c:pt idx="419">
                  <c:v>3.3299999999999268</c:v>
                </c:pt>
                <c:pt idx="420">
                  <c:v>5.9000000000000909</c:v>
                </c:pt>
                <c:pt idx="421">
                  <c:v>7.1800000000000637</c:v>
                </c:pt>
                <c:pt idx="422">
                  <c:v>2.0399999999999627</c:v>
                </c:pt>
                <c:pt idx="423">
                  <c:v>7.1800000000000637</c:v>
                </c:pt>
                <c:pt idx="424">
                  <c:v>8.4700000000000273</c:v>
                </c:pt>
                <c:pt idx="425">
                  <c:v>7.1800000000000637</c:v>
                </c:pt>
                <c:pt idx="426">
                  <c:v>7.1800000000000637</c:v>
                </c:pt>
                <c:pt idx="427">
                  <c:v>5.9000000000000909</c:v>
                </c:pt>
                <c:pt idx="428">
                  <c:v>8.4700000000000273</c:v>
                </c:pt>
                <c:pt idx="429">
                  <c:v>7.1800000000000637</c:v>
                </c:pt>
                <c:pt idx="430">
                  <c:v>7.1800000000000637</c:v>
                </c:pt>
                <c:pt idx="431">
                  <c:v>5.9000000000000909</c:v>
                </c:pt>
                <c:pt idx="432">
                  <c:v>4.6099999999999</c:v>
                </c:pt>
                <c:pt idx="433">
                  <c:v>4.6099999999999</c:v>
                </c:pt>
                <c:pt idx="434">
                  <c:v>4.6099999999999</c:v>
                </c:pt>
                <c:pt idx="435">
                  <c:v>5.9000000000000909</c:v>
                </c:pt>
                <c:pt idx="436">
                  <c:v>4.6099999999999</c:v>
                </c:pt>
                <c:pt idx="437">
                  <c:v>7.1800000000000637</c:v>
                </c:pt>
                <c:pt idx="438">
                  <c:v>4.6099999999999</c:v>
                </c:pt>
                <c:pt idx="439">
                  <c:v>5.9000000000000909</c:v>
                </c:pt>
                <c:pt idx="440">
                  <c:v>5.9000000000000909</c:v>
                </c:pt>
                <c:pt idx="441">
                  <c:v>4.6099999999999</c:v>
                </c:pt>
                <c:pt idx="442">
                  <c:v>7.1800000000000637</c:v>
                </c:pt>
                <c:pt idx="443">
                  <c:v>5.9000000000000909</c:v>
                </c:pt>
                <c:pt idx="444">
                  <c:v>2.0399999999999627</c:v>
                </c:pt>
                <c:pt idx="445">
                  <c:v>3.3299999999999268</c:v>
                </c:pt>
                <c:pt idx="446">
                  <c:v>5.9000000000000909</c:v>
                </c:pt>
                <c:pt idx="447">
                  <c:v>7.1800000000000637</c:v>
                </c:pt>
                <c:pt idx="448">
                  <c:v>7.1800000000000637</c:v>
                </c:pt>
                <c:pt idx="449">
                  <c:v>7.1800000000000637</c:v>
                </c:pt>
                <c:pt idx="450">
                  <c:v>5.9000000000000909</c:v>
                </c:pt>
                <c:pt idx="451">
                  <c:v>4.6099999999999</c:v>
                </c:pt>
                <c:pt idx="452">
                  <c:v>5.9000000000000909</c:v>
                </c:pt>
                <c:pt idx="453">
                  <c:v>4.6099999999999</c:v>
                </c:pt>
                <c:pt idx="454">
                  <c:v>5.9000000000000909</c:v>
                </c:pt>
                <c:pt idx="455">
                  <c:v>5.9000000000000909</c:v>
                </c:pt>
                <c:pt idx="456">
                  <c:v>5.9000000000000909</c:v>
                </c:pt>
                <c:pt idx="457">
                  <c:v>8.4700000000000273</c:v>
                </c:pt>
                <c:pt idx="458">
                  <c:v>8.4700000000000273</c:v>
                </c:pt>
                <c:pt idx="459">
                  <c:v>5.9000000000000909</c:v>
                </c:pt>
                <c:pt idx="460">
                  <c:v>4.6099999999999</c:v>
                </c:pt>
                <c:pt idx="461">
                  <c:v>7.1800000000000637</c:v>
                </c:pt>
                <c:pt idx="462">
                  <c:v>5.9000000000000909</c:v>
                </c:pt>
                <c:pt idx="463">
                  <c:v>7.1800000000000637</c:v>
                </c:pt>
                <c:pt idx="464">
                  <c:v>5.9000000000000909</c:v>
                </c:pt>
                <c:pt idx="465">
                  <c:v>9.75</c:v>
                </c:pt>
                <c:pt idx="466">
                  <c:v>7.1800000000000637</c:v>
                </c:pt>
                <c:pt idx="467">
                  <c:v>7.1800000000000637</c:v>
                </c:pt>
                <c:pt idx="468">
                  <c:v>7.1800000000000637</c:v>
                </c:pt>
                <c:pt idx="469">
                  <c:v>8.4700000000000273</c:v>
                </c:pt>
                <c:pt idx="470">
                  <c:v>5.9000000000000909</c:v>
                </c:pt>
                <c:pt idx="471">
                  <c:v>8.4700000000000273</c:v>
                </c:pt>
                <c:pt idx="472">
                  <c:v>8.4700000000000273</c:v>
                </c:pt>
                <c:pt idx="473">
                  <c:v>5.9000000000000909</c:v>
                </c:pt>
                <c:pt idx="474">
                  <c:v>3.3299999999999268</c:v>
                </c:pt>
                <c:pt idx="475">
                  <c:v>7.1800000000000637</c:v>
                </c:pt>
                <c:pt idx="476">
                  <c:v>5.9000000000000909</c:v>
                </c:pt>
                <c:pt idx="477">
                  <c:v>5.9000000000000909</c:v>
                </c:pt>
                <c:pt idx="478">
                  <c:v>8.4700000000000273</c:v>
                </c:pt>
                <c:pt idx="479">
                  <c:v>5.9000000000000909</c:v>
                </c:pt>
                <c:pt idx="480">
                  <c:v>4.6099999999999</c:v>
                </c:pt>
                <c:pt idx="481">
                  <c:v>5.9000000000000909</c:v>
                </c:pt>
                <c:pt idx="482">
                  <c:v>5.9000000000000909</c:v>
                </c:pt>
                <c:pt idx="483">
                  <c:v>3.3299999999999268</c:v>
                </c:pt>
                <c:pt idx="484">
                  <c:v>5.9000000000000909</c:v>
                </c:pt>
                <c:pt idx="485">
                  <c:v>4.6099999999999</c:v>
                </c:pt>
                <c:pt idx="486">
                  <c:v>7.1800000000000637</c:v>
                </c:pt>
                <c:pt idx="487">
                  <c:v>5.9000000000000909</c:v>
                </c:pt>
                <c:pt idx="488">
                  <c:v>4.6099999999999</c:v>
                </c:pt>
                <c:pt idx="489">
                  <c:v>7.1800000000000637</c:v>
                </c:pt>
                <c:pt idx="490">
                  <c:v>4.6099999999999</c:v>
                </c:pt>
                <c:pt idx="491">
                  <c:v>5.9000000000000909</c:v>
                </c:pt>
                <c:pt idx="492">
                  <c:v>5.9000000000000909</c:v>
                </c:pt>
                <c:pt idx="493">
                  <c:v>8.4700000000000273</c:v>
                </c:pt>
                <c:pt idx="494">
                  <c:v>5.9000000000000909</c:v>
                </c:pt>
                <c:pt idx="495">
                  <c:v>7.1800000000000637</c:v>
                </c:pt>
                <c:pt idx="496">
                  <c:v>7.1800000000000637</c:v>
                </c:pt>
                <c:pt idx="497">
                  <c:v>4.6099999999999</c:v>
                </c:pt>
                <c:pt idx="498">
                  <c:v>4.6099999999999</c:v>
                </c:pt>
                <c:pt idx="499">
                  <c:v>4.6099999999999</c:v>
                </c:pt>
                <c:pt idx="500">
                  <c:v>4.6099999999999</c:v>
                </c:pt>
                <c:pt idx="501">
                  <c:v>7.1800000000000637</c:v>
                </c:pt>
                <c:pt idx="502">
                  <c:v>4.6099999999999</c:v>
                </c:pt>
                <c:pt idx="503">
                  <c:v>7.1800000000000637</c:v>
                </c:pt>
                <c:pt idx="504">
                  <c:v>5.9000000000000909</c:v>
                </c:pt>
                <c:pt idx="505">
                  <c:v>8.4700000000000273</c:v>
                </c:pt>
                <c:pt idx="506">
                  <c:v>7.1800000000000637</c:v>
                </c:pt>
                <c:pt idx="507">
                  <c:v>5.9000000000000909</c:v>
                </c:pt>
                <c:pt idx="508">
                  <c:v>4.6099999999999</c:v>
                </c:pt>
                <c:pt idx="509">
                  <c:v>4.6099999999999</c:v>
                </c:pt>
                <c:pt idx="510">
                  <c:v>7.1800000000000637</c:v>
                </c:pt>
                <c:pt idx="511">
                  <c:v>3.3299999999999268</c:v>
                </c:pt>
                <c:pt idx="512">
                  <c:v>4.6099999999999</c:v>
                </c:pt>
                <c:pt idx="513">
                  <c:v>4.6099999999999</c:v>
                </c:pt>
                <c:pt idx="514">
                  <c:v>7.1800000000000637</c:v>
                </c:pt>
                <c:pt idx="515">
                  <c:v>4.6099999999999</c:v>
                </c:pt>
                <c:pt idx="516">
                  <c:v>5.9000000000000909</c:v>
                </c:pt>
                <c:pt idx="517">
                  <c:v>5.9000000000000909</c:v>
                </c:pt>
                <c:pt idx="518">
                  <c:v>5.9000000000000909</c:v>
                </c:pt>
                <c:pt idx="519">
                  <c:v>8.4700000000000273</c:v>
                </c:pt>
                <c:pt idx="520">
                  <c:v>7.1800000000000637</c:v>
                </c:pt>
                <c:pt idx="521">
                  <c:v>5.9000000000000909</c:v>
                </c:pt>
                <c:pt idx="522">
                  <c:v>5.9000000000000909</c:v>
                </c:pt>
                <c:pt idx="523">
                  <c:v>4.6099999999999</c:v>
                </c:pt>
                <c:pt idx="524">
                  <c:v>5.9000000000000909</c:v>
                </c:pt>
                <c:pt idx="525">
                  <c:v>4.6099999999999</c:v>
                </c:pt>
                <c:pt idx="526">
                  <c:v>5.9000000000000909</c:v>
                </c:pt>
                <c:pt idx="527">
                  <c:v>5.9000000000000909</c:v>
                </c:pt>
                <c:pt idx="528">
                  <c:v>5.9000000000000909</c:v>
                </c:pt>
                <c:pt idx="529">
                  <c:v>8.4700000000000273</c:v>
                </c:pt>
                <c:pt idx="530">
                  <c:v>5.9000000000000909</c:v>
                </c:pt>
                <c:pt idx="531">
                  <c:v>4.6099999999999</c:v>
                </c:pt>
                <c:pt idx="532">
                  <c:v>2.0399999999999627</c:v>
                </c:pt>
                <c:pt idx="533">
                  <c:v>8.4700000000000273</c:v>
                </c:pt>
                <c:pt idx="534">
                  <c:v>5.9000000000000909</c:v>
                </c:pt>
                <c:pt idx="535">
                  <c:v>7.1800000000000637</c:v>
                </c:pt>
                <c:pt idx="536">
                  <c:v>5.9000000000000909</c:v>
                </c:pt>
                <c:pt idx="537">
                  <c:v>5.9000000000000909</c:v>
                </c:pt>
                <c:pt idx="538">
                  <c:v>4.6099999999999</c:v>
                </c:pt>
                <c:pt idx="539">
                  <c:v>5.9000000000000909</c:v>
                </c:pt>
                <c:pt idx="540">
                  <c:v>5.9000000000000909</c:v>
                </c:pt>
                <c:pt idx="541">
                  <c:v>4.6099999999999</c:v>
                </c:pt>
                <c:pt idx="542">
                  <c:v>5.9000000000000909</c:v>
                </c:pt>
                <c:pt idx="543">
                  <c:v>7.1800000000000637</c:v>
                </c:pt>
                <c:pt idx="544">
                  <c:v>5.9000000000000909</c:v>
                </c:pt>
                <c:pt idx="545">
                  <c:v>5.9000000000000909</c:v>
                </c:pt>
                <c:pt idx="546">
                  <c:v>5.9000000000000909</c:v>
                </c:pt>
                <c:pt idx="547">
                  <c:v>7.1800000000000637</c:v>
                </c:pt>
                <c:pt idx="548">
                  <c:v>5.9000000000000909</c:v>
                </c:pt>
                <c:pt idx="549">
                  <c:v>5.9000000000000909</c:v>
                </c:pt>
                <c:pt idx="550">
                  <c:v>40.589999999999918</c:v>
                </c:pt>
                <c:pt idx="551">
                  <c:v>44.440000000000055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87072"/>
        <c:axId val="148587648"/>
      </c:scatterChart>
      <c:valAx>
        <c:axId val="148587072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48587648"/>
        <c:crosses val="autoZero"/>
        <c:crossBetween val="midCat"/>
      </c:valAx>
      <c:valAx>
        <c:axId val="148587648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485870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4A9D1-CD77-46EA-BD4F-5F43359AA7B2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48591-E00C-4124-803E-93F7BE4C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8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9D311-C362-4654-87CB-23A23394BE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5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3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8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1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5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4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7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3BC7-FFF6-4E14-A0AE-344A1F91AB3A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C10B0-9AC2-4E96-9DE9-C2DB3C36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0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1.png"/><Relationship Id="rId7" Type="http://schemas.openxmlformats.org/officeDocument/2006/relationships/image" Target="../media/image1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46.png"/><Relationship Id="rId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avi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png"/><Relationship Id="rId7" Type="http://schemas.openxmlformats.org/officeDocument/2006/relationships/image" Target="../media/image8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Relationship Id="rId9" Type="http://schemas.openxmlformats.org/officeDocument/2006/relationships/image" Target="../media/image1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9.png"/><Relationship Id="rId10" Type="http://schemas.openxmlformats.org/officeDocument/2006/relationships/image" Target="../media/image510.png"/><Relationship Id="rId4" Type="http://schemas.openxmlformats.org/officeDocument/2006/relationships/image" Target="../media/image450.png"/><Relationship Id="rId9" Type="http://schemas.openxmlformats.org/officeDocument/2006/relationships/image" Target="../media/image5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8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60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6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hu.wikipedia.org/wiki/T%C3%B6meg" TargetMode="External"/><Relationship Id="rId3" Type="http://schemas.openxmlformats.org/officeDocument/2006/relationships/hyperlink" Target="http://hu.wikipedia.org/wiki/Impulzus" TargetMode="External"/><Relationship Id="rId7" Type="http://schemas.openxmlformats.org/officeDocument/2006/relationships/hyperlink" Target="http://hu.wikipedia.org/wiki/Fizika" TargetMode="External"/><Relationship Id="rId2" Type="http://schemas.openxmlformats.org/officeDocument/2006/relationships/hyperlink" Target="http://hu.wikipedia.org/wiki/Vekto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.wikipedia.org/wiki/Newton_(m%C3%A9rt%C3%A9kegys%C3%A9g)" TargetMode="External"/><Relationship Id="rId5" Type="http://schemas.openxmlformats.org/officeDocument/2006/relationships/hyperlink" Target="http://hu.wikipedia.org/wiki/SI-egys%C3%A9g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hu.wikipedia.org/wiki/Gyorsul%C3%A1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7" Type="http://schemas.openxmlformats.org/officeDocument/2006/relationships/image" Target="../media/image75.png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9.mpg"/><Relationship Id="rId7" Type="http://schemas.openxmlformats.org/officeDocument/2006/relationships/image" Target="../media/image77.png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1.mpg"/><Relationship Id="rId7" Type="http://schemas.openxmlformats.org/officeDocument/2006/relationships/image" Target="../media/image18.png"/><Relationship Id="rId2" Type="http://schemas.openxmlformats.org/officeDocument/2006/relationships/video" Target="../media/media10.mpg"/><Relationship Id="rId1" Type="http://schemas.microsoft.com/office/2007/relationships/media" Target="../media/media10.mpg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1.m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3.mpg"/><Relationship Id="rId7" Type="http://schemas.openxmlformats.org/officeDocument/2006/relationships/image" Target="../media/image79.png"/><Relationship Id="rId2" Type="http://schemas.openxmlformats.org/officeDocument/2006/relationships/video" Target="../media/media12.mpg"/><Relationship Id="rId1" Type="http://schemas.microsoft.com/office/2007/relationships/media" Target="../media/media12.mpg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/index.php?title=Ered%C5%91_er%C5%91&amp;action=edit&amp;redlink=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/index.php?title=Ered%C5%91_er%C5%91&amp;action=edit&amp;redlink=1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hu-HU" dirty="0" smtClean="0"/>
              <a:t>Dinamika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2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620688"/>
            <a:ext cx="58326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Az erők </a:t>
            </a:r>
            <a:r>
              <a:rPr lang="hu-HU" sz="2800" dirty="0" err="1" smtClean="0"/>
              <a:t>vektorális</a:t>
            </a:r>
            <a:r>
              <a:rPr lang="hu-HU" sz="2800" dirty="0" smtClean="0"/>
              <a:t> összege</a:t>
            </a:r>
            <a:endParaRPr lang="en-US" sz="2800" dirty="0"/>
          </a:p>
        </p:txBody>
      </p:sp>
      <p:sp>
        <p:nvSpPr>
          <p:cNvPr id="3" name="Ellipszis 2"/>
          <p:cNvSpPr/>
          <p:nvPr/>
        </p:nvSpPr>
        <p:spPr>
          <a:xfrm>
            <a:off x="4139952" y="2924944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4355976" y="3140968"/>
            <a:ext cx="0" cy="1872208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2483768" y="3140968"/>
            <a:ext cx="1872208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2483768" y="3140968"/>
            <a:ext cx="1872208" cy="18002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2483768" y="3140968"/>
            <a:ext cx="1872208" cy="1800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3059832" y="1844824"/>
            <a:ext cx="1296144" cy="1296144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/>
          <p:cNvSpPr/>
          <p:nvPr/>
        </p:nvSpPr>
        <p:spPr>
          <a:xfrm rot="2755477">
            <a:off x="1929388" y="2135272"/>
            <a:ext cx="1779365" cy="25556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1259632" y="3140968"/>
            <a:ext cx="3096344" cy="5040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2734222" y="250320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</a:t>
            </a:r>
            <a:r>
              <a:rPr lang="hu-HU" sz="2800" baseline="-25000" dirty="0" smtClean="0"/>
              <a:t>1</a:t>
            </a:r>
            <a:endParaRPr lang="en-US" sz="2800" baseline="-25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572000" y="445009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</a:t>
            </a:r>
            <a:r>
              <a:rPr lang="hu-HU" sz="2800" baseline="-25000" dirty="0"/>
              <a:t>2</a:t>
            </a:r>
            <a:endParaRPr lang="en-US" sz="2800" baseline="-250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347466" y="5186680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</a:t>
            </a:r>
            <a:r>
              <a:rPr lang="hu-HU" sz="2800" baseline="-25000" dirty="0" smtClean="0"/>
              <a:t>1</a:t>
            </a:r>
            <a:r>
              <a:rPr lang="hu-HU" sz="2800" dirty="0" smtClean="0"/>
              <a:t>+F</a:t>
            </a:r>
            <a:r>
              <a:rPr lang="hu-HU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419872" y="1583214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</a:t>
            </a:r>
            <a:r>
              <a:rPr lang="hu-HU" sz="2800" baseline="-25000" dirty="0" smtClean="0"/>
              <a:t>3</a:t>
            </a:r>
            <a:endParaRPr lang="en-US" sz="2800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96501" y="3815462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</a:t>
            </a:r>
            <a:r>
              <a:rPr lang="hu-HU" sz="2800" baseline="-25000" dirty="0" smtClean="0"/>
              <a:t>1</a:t>
            </a:r>
            <a:r>
              <a:rPr lang="hu-HU" sz="2800" dirty="0" smtClean="0"/>
              <a:t>+F</a:t>
            </a:r>
            <a:r>
              <a:rPr lang="hu-HU" sz="2800" baseline="-25000" dirty="0" smtClean="0"/>
              <a:t>2</a:t>
            </a:r>
            <a:r>
              <a:rPr lang="hu-HU" sz="2800" dirty="0" smtClean="0"/>
              <a:t>+F</a:t>
            </a:r>
            <a:r>
              <a:rPr lang="hu-HU" sz="2800" baseline="-25000" dirty="0" smtClean="0"/>
              <a:t>3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7839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4" grpId="0"/>
      <p:bldP spid="14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2411760" y="476672"/>
            <a:ext cx="4027064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2800" dirty="0"/>
              <a:t>Dinamika alapegyenlete</a:t>
            </a:r>
            <a:endParaRPr lang="en-US" sz="2800" dirty="0"/>
          </a:p>
        </p:txBody>
      </p:sp>
      <p:sp>
        <p:nvSpPr>
          <p:cNvPr id="3" name="Felhő 2"/>
          <p:cNvSpPr/>
          <p:nvPr/>
        </p:nvSpPr>
        <p:spPr>
          <a:xfrm>
            <a:off x="539552" y="1754912"/>
            <a:ext cx="2520280" cy="1440160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1425338" y="1520788"/>
            <a:ext cx="2160226" cy="936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>
            <a:off x="1425338" y="2456892"/>
            <a:ext cx="1218444" cy="12877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1572032" y="2456892"/>
            <a:ext cx="3099036" cy="4320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446932" y="1232756"/>
            <a:ext cx="1368152" cy="18680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293612" y="2888940"/>
            <a:ext cx="2583904" cy="10081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m.blog.hu/co/coldseed/image/nf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20" y="1472425"/>
            <a:ext cx="3727670" cy="28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gyenes összekötő nyíllal 17"/>
          <p:cNvCxnSpPr/>
          <p:nvPr/>
        </p:nvCxnSpPr>
        <p:spPr>
          <a:xfrm>
            <a:off x="7128285" y="3493760"/>
            <a:ext cx="972107" cy="15914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>
            <a:off x="5652120" y="3493760"/>
            <a:ext cx="1476166" cy="7597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6732240" y="3493760"/>
            <a:ext cx="396047" cy="23835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flipV="1">
            <a:off x="6300192" y="4869160"/>
            <a:ext cx="2120046" cy="12241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flipH="1" flipV="1">
            <a:off x="5612569" y="4164594"/>
            <a:ext cx="1260142" cy="19442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H="1" flipV="1">
            <a:off x="6494819" y="2503852"/>
            <a:ext cx="630072" cy="97210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flipV="1">
            <a:off x="7135991" y="3155176"/>
            <a:ext cx="607077" cy="34337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zövegdoboz 44"/>
          <p:cNvSpPr txBox="1"/>
          <p:nvPr/>
        </p:nvSpPr>
        <p:spPr>
          <a:xfrm>
            <a:off x="2906587" y="1143908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47" name="Szövegdoboz 46"/>
          <p:cNvSpPr txBox="1"/>
          <p:nvPr/>
        </p:nvSpPr>
        <p:spPr>
          <a:xfrm>
            <a:off x="1962528" y="3475960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48" name="Szövegdoboz 47"/>
          <p:cNvSpPr txBox="1"/>
          <p:nvPr/>
        </p:nvSpPr>
        <p:spPr>
          <a:xfrm>
            <a:off x="7915886" y="4499828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5283108" y="4316184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46" name="Szövegdoboz 45"/>
          <p:cNvSpPr txBox="1"/>
          <p:nvPr/>
        </p:nvSpPr>
        <p:spPr>
          <a:xfrm>
            <a:off x="4398397" y="2211251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</a:t>
            </a:r>
            <a:r>
              <a:rPr lang="hu-HU" sz="2400" dirty="0" smtClean="0">
                <a:sym typeface="Symbol"/>
              </a:rPr>
              <a:t>F</a:t>
            </a:r>
            <a:endParaRPr lang="en-US" sz="2400" dirty="0"/>
          </a:p>
        </p:txBody>
      </p:sp>
      <p:sp>
        <p:nvSpPr>
          <p:cNvPr id="51" name="Szövegdoboz 50"/>
          <p:cNvSpPr txBox="1"/>
          <p:nvPr/>
        </p:nvSpPr>
        <p:spPr>
          <a:xfrm>
            <a:off x="6814873" y="5877977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</a:t>
            </a:r>
            <a:r>
              <a:rPr lang="hu-HU" sz="2400" dirty="0" smtClean="0">
                <a:sym typeface="Symbol"/>
              </a:rPr>
              <a:t>F</a:t>
            </a:r>
            <a:endParaRPr lang="en-US" sz="2400" dirty="0"/>
          </a:p>
        </p:txBody>
      </p:sp>
      <p:sp>
        <p:nvSpPr>
          <p:cNvPr id="52" name="Szövegdoboz 51"/>
          <p:cNvSpPr txBox="1"/>
          <p:nvPr/>
        </p:nvSpPr>
        <p:spPr>
          <a:xfrm>
            <a:off x="1425338" y="5136702"/>
            <a:ext cx="21771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Symbol"/>
              </a:rPr>
              <a:t></a:t>
            </a:r>
            <a:r>
              <a:rPr lang="hu-HU" sz="2800" dirty="0" smtClean="0">
                <a:sym typeface="Symbol"/>
              </a:rPr>
              <a:t>F=F</a:t>
            </a:r>
            <a:r>
              <a:rPr lang="hu-HU" sz="2800" baseline="-25000" dirty="0" smtClean="0">
                <a:sym typeface="Symbol"/>
              </a:rPr>
              <a:t>1</a:t>
            </a:r>
            <a:r>
              <a:rPr lang="hu-HU" sz="2800" dirty="0" smtClean="0">
                <a:sym typeface="Symbol"/>
              </a:rPr>
              <a:t>+F</a:t>
            </a:r>
            <a:r>
              <a:rPr lang="hu-HU" sz="2800" baseline="-25000" dirty="0" smtClean="0">
                <a:sym typeface="Symbol"/>
              </a:rPr>
              <a:t>2</a:t>
            </a:r>
            <a:r>
              <a:rPr lang="hu-HU" sz="2800" dirty="0" smtClean="0">
                <a:sym typeface="Symbol"/>
              </a:rPr>
              <a:t>=ma</a:t>
            </a:r>
            <a:endParaRPr lang="en-US" sz="2800" dirty="0"/>
          </a:p>
        </p:txBody>
      </p:sp>
      <p:sp>
        <p:nvSpPr>
          <p:cNvPr id="50" name="Szövegdoboz 49"/>
          <p:cNvSpPr txBox="1"/>
          <p:nvPr/>
        </p:nvSpPr>
        <p:spPr>
          <a:xfrm>
            <a:off x="314285" y="4324312"/>
            <a:ext cx="396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Nem párhuzamos hatásvonalú erőket VEKTORIÁLISAN kell összeadni!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314285" y="6339641"/>
            <a:ext cx="878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EREDŐ erő egyenlő a test tömegének és gyorsulásának szorzatával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981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/>
      <p:bldP spid="47" grpId="0"/>
      <p:bldP spid="48" grpId="0"/>
      <p:bldP spid="49" grpId="0"/>
      <p:bldP spid="46" grpId="0"/>
      <p:bldP spid="51" grpId="0"/>
      <p:bldP spid="52" grpId="0" animBg="1"/>
      <p:bldP spid="52" grpId="1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188640"/>
            <a:ext cx="87849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Arial" pitchFamily="34" charset="0"/>
                <a:cs typeface="Arial" pitchFamily="34" charset="0"/>
              </a:rPr>
              <a:t>Példa: </a:t>
            </a:r>
            <a:r>
              <a:rPr lang="hu-HU" sz="3600" dirty="0" smtClean="0">
                <a:latin typeface="Arial" pitchFamily="34" charset="0"/>
                <a:cs typeface="Arial" pitchFamily="34" charset="0"/>
              </a:rPr>
              <a:t>Bob</a:t>
            </a:r>
            <a:endParaRPr lang="hu-HU" sz="3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3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u-HU" sz="3200" dirty="0" smtClean="0">
                <a:latin typeface="Arial" pitchFamily="34" charset="0"/>
                <a:cs typeface="Arial" pitchFamily="34" charset="0"/>
              </a:rPr>
              <a:t>Az m1=120kg tömegű bobot az m2=80kg tömegű atléta t=5s alatt  v=10m/s sebességre gyorsította fel. Mekkora volt ezalatt a vízszintes gyorsító erő, ha a súrlódástól eltekintünk?</a:t>
            </a:r>
            <a:endParaRPr lang="hu-H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9920"/>
            <a:ext cx="4572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61119"/>
      </p:ext>
    </p:extLst>
  </p:cSld>
  <p:clrMapOvr>
    <a:masterClrMapping/>
  </p:clrMapOvr>
  <p:transition spd="slow" advTm="120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3.ec-images.myspacecdn.com/images01/29/b4cce865afd5c22233dee44f3dd25ee3/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3148"/>
            <a:ext cx="50415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472" y="332656"/>
            <a:ext cx="87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Példa</a:t>
            </a:r>
            <a:endParaRPr lang="en-US" sz="2400" dirty="0"/>
          </a:p>
        </p:txBody>
      </p:sp>
      <p:sp>
        <p:nvSpPr>
          <p:cNvPr id="3" name="Téglalap 2"/>
          <p:cNvSpPr/>
          <p:nvPr/>
        </p:nvSpPr>
        <p:spPr>
          <a:xfrm>
            <a:off x="1187624" y="807095"/>
            <a:ext cx="2552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Hossein</a:t>
            </a:r>
            <a:r>
              <a:rPr lang="en-US" sz="2400" dirty="0"/>
              <a:t> </a:t>
            </a:r>
            <a:r>
              <a:rPr lang="en-US" sz="2400" dirty="0" err="1"/>
              <a:t>Rezazadeh</a:t>
            </a:r>
            <a:endParaRPr lang="en-US" sz="24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2771800" y="3208619"/>
            <a:ext cx="0" cy="9764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502224" y="3454287"/>
            <a:ext cx="2023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FF00"/>
                </a:solidFill>
              </a:rPr>
              <a:t>m</a:t>
            </a:r>
            <a:r>
              <a:rPr lang="hu-HU" sz="2000" dirty="0" err="1" smtClean="0">
                <a:solidFill>
                  <a:srgbClr val="FFFF00"/>
                </a:solidFill>
              </a:rPr>
              <a:t>HR</a:t>
            </a:r>
            <a:r>
              <a:rPr lang="hu-HU" sz="3200" dirty="0" smtClean="0">
                <a:solidFill>
                  <a:srgbClr val="FFFF00"/>
                </a:solidFill>
              </a:rPr>
              <a:t>=152kg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157222" y="2451257"/>
            <a:ext cx="0" cy="103614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491880" y="3600308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m=263kg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5" name="Egyenes összekötő nyíllal 14"/>
          <p:cNvCxnSpPr>
            <a:endCxn id="13314" idx="2"/>
          </p:cNvCxnSpPr>
          <p:nvPr/>
        </p:nvCxnSpPr>
        <p:spPr>
          <a:xfrm flipV="1">
            <a:off x="2988311" y="4625516"/>
            <a:ext cx="1" cy="189982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179710" y="505221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Ft=(</a:t>
            </a:r>
            <a:r>
              <a:rPr lang="hu-HU" sz="2800" dirty="0" err="1" smtClean="0"/>
              <a:t>m</a:t>
            </a:r>
            <a:r>
              <a:rPr lang="hu-HU" sz="2000" dirty="0" err="1" smtClean="0"/>
              <a:t>HR</a:t>
            </a:r>
            <a:r>
              <a:rPr lang="hu-HU" sz="2800" dirty="0" smtClean="0"/>
              <a:t>+m)•g</a:t>
            </a:r>
            <a:endParaRPr lang="en-US" sz="2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179710" y="5575430"/>
            <a:ext cx="2688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Ft=4071,5N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55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4955"/>
          <a:stretch/>
        </p:blipFill>
        <p:spPr bwMode="auto">
          <a:xfrm flipH="1">
            <a:off x="755576" y="1124744"/>
            <a:ext cx="3638145" cy="33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98053" y="1060103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m=94kg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853682" y="1591751"/>
            <a:ext cx="126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v=12m/s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28885" y="2204864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t=3s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43608" y="364014"/>
            <a:ext cx="87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Példa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74194" y="2789523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F=m•a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4670700" y="3521098"/>
                <a:ext cx="3888432" cy="9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</a:rPr>
                        <m:t>𝑎</m:t>
                      </m:r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12</m:t>
                          </m:r>
                          <m:f>
                            <m:f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u-HU" sz="24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hu-HU" sz="2400" b="0" i="1" smtClean="0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3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=4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700" y="3521098"/>
                <a:ext cx="3888432" cy="9667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övegdoboz 7"/>
          <p:cNvSpPr txBox="1"/>
          <p:nvPr/>
        </p:nvSpPr>
        <p:spPr>
          <a:xfrm>
            <a:off x="5655358" y="4734945"/>
            <a:ext cx="1919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400" dirty="0" smtClean="0"/>
          </a:p>
          <a:p>
            <a:r>
              <a:rPr lang="hu-HU" sz="2400" dirty="0" smtClean="0"/>
              <a:t>F=94•4=376N</a:t>
            </a:r>
            <a:endParaRPr lang="en-US" sz="2400" dirty="0"/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2574648" y="2435696"/>
            <a:ext cx="10612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>
            <a:off x="395536" y="4293096"/>
            <a:ext cx="98845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91597" y="4525918"/>
            <a:ext cx="15963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Reakcióerő</a:t>
            </a:r>
            <a:endParaRPr lang="en-US" sz="2400" b="1" dirty="0"/>
          </a:p>
        </p:txBody>
      </p:sp>
      <p:sp>
        <p:nvSpPr>
          <p:cNvPr id="9" name="Szalagnyíl jobbra 8"/>
          <p:cNvSpPr/>
          <p:nvPr/>
        </p:nvSpPr>
        <p:spPr>
          <a:xfrm>
            <a:off x="4670700" y="3020355"/>
            <a:ext cx="549372" cy="24248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39552" y="5805264"/>
            <a:ext cx="7272808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Bolt kevesebb, mint egytized akkora erőt tud kifejteni, mint a súlyemelő! Miért?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4714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1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1473200" y="304800"/>
            <a:ext cx="6781800" cy="57943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200" b="1" dirty="0" smtClean="0"/>
              <a:t>Hill Erő </a:t>
            </a:r>
            <a:r>
              <a:rPr lang="hu-HU" sz="3200" b="1" dirty="0"/>
              <a:t>– sebesség kapcsolat</a:t>
            </a:r>
            <a:endParaRPr lang="en-US" sz="3200" b="1" dirty="0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4800600" y="1219200"/>
            <a:ext cx="3581400" cy="3352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4800600" y="2895600"/>
            <a:ext cx="1752600" cy="16764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7420" name="Picture 12" descr="fvp1p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8610600" y="4775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Oval 16"/>
          <p:cNvSpPr>
            <a:spLocks noChangeArrowheads="1"/>
          </p:cNvSpPr>
          <p:nvPr/>
        </p:nvSpPr>
        <p:spPr bwMode="auto">
          <a:xfrm>
            <a:off x="4787900" y="1193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5943600" y="40386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5105400" y="27432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F-Vsar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5288" y="1556792"/>
            <a:ext cx="4087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14843" y="2450068"/>
            <a:ext cx="22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 erő, kis sebesség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19800" y="3564860"/>
            <a:ext cx="298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Kisebb erő, nagyobb sebesség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755577" y="5301208"/>
            <a:ext cx="762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Koncentrikus kontrakciónál az izomban mérhető feszülés és a kontrakció sebessége fordított arányosságban vannak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02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421" grpId="0" animBg="1"/>
      <p:bldP spid="17422" grpId="0" animBg="1"/>
      <p:bldP spid="17423" grpId="0" animBg="1"/>
      <p:bldP spid="17424" grpId="0" animBg="1"/>
      <p:bldP spid="17425" grpId="0" animBg="1"/>
      <p:bldP spid="17426" grpId="0" animBg="1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85110"/>
            <a:ext cx="8229600" cy="75160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Példa: </a:t>
            </a:r>
            <a:r>
              <a:rPr lang="hu-HU" sz="3200" dirty="0" smtClean="0"/>
              <a:t>Tenisz </a:t>
            </a:r>
            <a:r>
              <a:rPr lang="hu-HU" sz="3200" dirty="0" smtClean="0"/>
              <a:t>szerva-erőhatások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4" y="1124744"/>
            <a:ext cx="42005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𝑡𝑒𝑛𝑖𝑠𝑧𝑙𝑎𝑏𝑑𝑎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=58</m:t>
                      </m:r>
                      <m:r>
                        <a:rPr lang="en-US" sz="2400" i="1"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44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4504371" y="2060848"/>
                <a:ext cx="36615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ü</m:t>
                        </m:r>
                        <m:r>
                          <a:rPr lang="en-US" sz="2400" i="1">
                            <a:latin typeface="Cambria Math"/>
                          </a:rPr>
                          <m:t>𝑡𝑘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hu-HU" sz="2400" b="0" i="1" smtClean="0">
                        <a:latin typeface="Cambria Math"/>
                      </a:rPr>
                      <m:t>15</m:t>
                    </m:r>
                    <m:r>
                      <a:rPr lang="en-US" sz="2400" i="1">
                        <a:latin typeface="Cambria Math"/>
                      </a:rPr>
                      <m:t>𝑐𝑚</m:t>
                    </m:r>
                  </m:oMath>
                </a14:m>
                <a:r>
                  <a:rPr lang="hu-HU" sz="2400" dirty="0" smtClean="0"/>
                  <a:t>  (ütközés útja)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1" y="2060848"/>
                <a:ext cx="3661580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526" r="-133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𝑠𝑧𝑒𝑟𝑣𝑎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=210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=58.3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11329.6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u-HU" sz="24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0.058∗</m:t>
                      </m:r>
                      <m:r>
                        <a:rPr lang="hu-HU" sz="2400" b="0" i="1" smtClean="0">
                          <a:latin typeface="Cambria Math"/>
                        </a:rPr>
                        <m:t>11329.6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657.11</m:t>
                      </m:r>
                      <m:r>
                        <a:rPr lang="hu-HU" sz="24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926.5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7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ing 2011 in slow motion(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3135" y="2231545"/>
            <a:ext cx="4273603" cy="2843504"/>
          </a:xfrm>
          <a:prstGeom prst="rect">
            <a:avLst/>
          </a:prstGeom>
        </p:spPr>
      </p:pic>
      <p:pic>
        <p:nvPicPr>
          <p:cNvPr id="3" name="Boxing 2011 in slow motion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209" y="2231543"/>
            <a:ext cx="4273605" cy="284350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689411" y="1577439"/>
            <a:ext cx="120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Egyenes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3907" y="1577439"/>
            <a:ext cx="947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Horog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12986" y="405885"/>
            <a:ext cx="590245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Példa: Erőhatások Boksz ütéseknél</a:t>
            </a:r>
            <a:endParaRPr lang="en-US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4116" y="5790454"/>
            <a:ext cx="8604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Ideális esetben transzlációs és rotációs energia együttesen van jelen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61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37" y="1481362"/>
            <a:ext cx="4658562" cy="35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8" y="1556792"/>
            <a:ext cx="4504975" cy="334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5893325"/>
            <a:ext cx="8884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AMATEUR </a:t>
            </a:r>
            <a:r>
              <a:rPr lang="en-US" dirty="0"/>
              <a:t>BOXER BIOMECHANICS AND PUNCH FORCE </a:t>
            </a:r>
            <a:r>
              <a:rPr lang="en-US" dirty="0" smtClean="0"/>
              <a:t>Jacob Mack</a:t>
            </a:r>
            <a:r>
              <a:rPr lang="hu-H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Wayne State </a:t>
            </a:r>
            <a:r>
              <a:rPr lang="en-US" dirty="0" smtClean="0"/>
              <a:t>University, </a:t>
            </a:r>
            <a:r>
              <a:rPr lang="en-US" dirty="0"/>
              <a:t>Michigan, USA </a:t>
            </a:r>
            <a:r>
              <a:rPr lang="hu-HU" dirty="0" smtClean="0"/>
              <a:t>2010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19672" y="764704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Ütőerő és mozgási sebesség kapcsolata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0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3894733" cy="54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274852" y="1270883"/>
            <a:ext cx="2333331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dirty="0"/>
              <a:t>Az ütés erejének: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097368" y="1732548"/>
            <a:ext cx="2750669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b="1" dirty="0"/>
              <a:t>27%-a a kar izmaitól</a:t>
            </a:r>
            <a:endParaRPr lang="en-US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88024" y="2276872"/>
            <a:ext cx="3836992" cy="10772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b="1" dirty="0"/>
              <a:t>73%-a a törzs és láb izmaiból</a:t>
            </a:r>
          </a:p>
          <a:p>
            <a:pPr algn="ctr"/>
            <a:r>
              <a:rPr lang="hu-HU" sz="2400" b="1" dirty="0"/>
              <a:t>származik</a:t>
            </a:r>
          </a:p>
          <a:p>
            <a:pPr algn="ctr"/>
            <a:r>
              <a:rPr lang="en-US" sz="1600" dirty="0"/>
              <a:t>Performance Boxing</a:t>
            </a:r>
            <a:endParaRPr lang="hu-HU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466062" y="3717032"/>
            <a:ext cx="4571764" cy="147732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hu-HU" sz="2400" dirty="0"/>
              <a:t>Támasztó (hátsó) láb: </a:t>
            </a:r>
            <a:r>
              <a:rPr lang="en-US" sz="2400" dirty="0"/>
              <a:t>38.46</a:t>
            </a:r>
            <a:r>
              <a:rPr lang="hu-HU" sz="2400" dirty="0"/>
              <a:t>%</a:t>
            </a:r>
          </a:p>
          <a:p>
            <a:pPr algn="ctr"/>
            <a:r>
              <a:rPr lang="hu-HU" sz="2400" dirty="0"/>
              <a:t>kar és vállizmok: </a:t>
            </a:r>
            <a:r>
              <a:rPr lang="en-US" sz="2400" dirty="0"/>
              <a:t>24.12%</a:t>
            </a:r>
            <a:endParaRPr lang="hu-HU" sz="2400" dirty="0"/>
          </a:p>
          <a:p>
            <a:pPr algn="ctr"/>
            <a:r>
              <a:rPr lang="hu-HU" sz="2400" dirty="0"/>
              <a:t>Törzs rotáció és transzláció: </a:t>
            </a:r>
            <a:r>
              <a:rPr lang="en-US" sz="2400" dirty="0"/>
              <a:t>37.42%</a:t>
            </a:r>
            <a:endParaRPr lang="hu-HU" sz="2400" dirty="0"/>
          </a:p>
          <a:p>
            <a:pPr algn="ctr"/>
            <a:r>
              <a:rPr lang="en-US" dirty="0"/>
              <a:t>John Cooper BBA, CSCS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631600" y="332656"/>
            <a:ext cx="5668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Melyik izom munkája a legfontosabb?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48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zövegdoboz 1"/>
          <p:cNvSpPr txBox="1">
            <a:spLocks noChangeArrowheads="1"/>
          </p:cNvSpPr>
          <p:nvPr/>
        </p:nvSpPr>
        <p:spPr bwMode="auto">
          <a:xfrm>
            <a:off x="2411760" y="404664"/>
            <a:ext cx="346441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3200" dirty="0"/>
              <a:t>Newton törvények</a:t>
            </a:r>
            <a:endParaRPr lang="en-US" sz="3200" dirty="0"/>
          </a:p>
        </p:txBody>
      </p:sp>
      <p:sp>
        <p:nvSpPr>
          <p:cNvPr id="2" name="Téglalap 1"/>
          <p:cNvSpPr/>
          <p:nvPr/>
        </p:nvSpPr>
        <p:spPr>
          <a:xfrm>
            <a:off x="971600" y="1628800"/>
            <a:ext cx="734481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800" dirty="0" smtClean="0"/>
              <a:t>Newton I. </a:t>
            </a:r>
            <a:r>
              <a:rPr lang="hu-HU" sz="2800" dirty="0"/>
              <a:t>Tehetetlenség </a:t>
            </a:r>
            <a:r>
              <a:rPr lang="hu-HU" sz="2800" dirty="0" smtClean="0"/>
              <a:t>törvénye:</a:t>
            </a:r>
          </a:p>
          <a:p>
            <a:r>
              <a:rPr lang="hu-HU" sz="2800" dirty="0" smtClean="0"/>
              <a:t>Minden </a:t>
            </a:r>
            <a:r>
              <a:rPr lang="hu-HU" sz="2800" dirty="0"/>
              <a:t>test megtartja nyugalmi állapotát, vagy egyenes vonalú egyenletes </a:t>
            </a:r>
          </a:p>
          <a:p>
            <a:r>
              <a:rPr lang="hu-HU" sz="2800" dirty="0"/>
              <a:t>mozgását, amíg arra egy másik test vagy mező erőt nem gyakorol. </a:t>
            </a:r>
            <a:endParaRPr lang="en-US" sz="2800" dirty="0"/>
          </a:p>
        </p:txBody>
      </p:sp>
      <p:pic>
        <p:nvPicPr>
          <p:cNvPr id="20482" name="Picture 2" descr="http://www.erzurumindex.net/wp-content/uploads/2010/12/ice-hocke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39" y="3875569"/>
            <a:ext cx="4176319" cy="29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zövegdoboz 2"/>
          <p:cNvSpPr txBox="1">
            <a:spLocks noChangeArrowheads="1"/>
          </p:cNvSpPr>
          <p:nvPr/>
        </p:nvSpPr>
        <p:spPr bwMode="auto">
          <a:xfrm>
            <a:off x="1286408" y="116632"/>
            <a:ext cx="6500813" cy="138499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dirty="0" smtClean="0"/>
              <a:t>Példa: erőhatások függőleges felugrásnál: Maximális </a:t>
            </a:r>
            <a:r>
              <a:rPr lang="hu-HU" sz="2800" dirty="0" smtClean="0"/>
              <a:t>erő</a:t>
            </a:r>
          </a:p>
          <a:p>
            <a:pPr algn="ctr"/>
            <a:r>
              <a:rPr lang="hu-HU" sz="2800" dirty="0" smtClean="0"/>
              <a:t>Erőfelfutási meredekség</a:t>
            </a:r>
            <a:endParaRPr lang="en-US" sz="28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7977415"/>
              </p:ext>
            </p:extLst>
          </p:nvPr>
        </p:nvGraphicFramePr>
        <p:xfrm>
          <a:off x="1152439" y="2247548"/>
          <a:ext cx="5886400" cy="380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zövegdoboz 12"/>
          <p:cNvSpPr txBox="1"/>
          <p:nvPr/>
        </p:nvSpPr>
        <p:spPr>
          <a:xfrm>
            <a:off x="3463164" y="1804100"/>
            <a:ext cx="785813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CMJ</a:t>
            </a:r>
            <a:endParaRPr lang="en-US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324339" y="3176246"/>
            <a:ext cx="5715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SJ</a:t>
            </a:r>
            <a:endParaRPr lang="en-US" b="1" i="1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3463164" y="2380164"/>
            <a:ext cx="281563" cy="3096344"/>
          </a:xfrm>
          <a:prstGeom prst="line">
            <a:avLst/>
          </a:prstGeom>
          <a:ln w="28575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3967414" y="2464552"/>
            <a:ext cx="606831" cy="309634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3967414" y="2668196"/>
            <a:ext cx="0" cy="3024336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4536815" y="3604300"/>
            <a:ext cx="0" cy="2088232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0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Példa: erőhatások Súlyemelésnél </a:t>
            </a:r>
            <a:r>
              <a:rPr lang="hu-HU" sz="3200" dirty="0" smtClean="0"/>
              <a:t>- szakítás</a:t>
            </a:r>
            <a:endParaRPr lang="hu-HU" sz="3200" dirty="0"/>
          </a:p>
        </p:txBody>
      </p:sp>
      <p:pic>
        <p:nvPicPr>
          <p:cNvPr id="4" name="szakítá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556792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12532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545" y="1223754"/>
            <a:ext cx="17811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6729" y="1223754"/>
            <a:ext cx="17811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223754"/>
            <a:ext cx="1790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223754"/>
            <a:ext cx="17907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545" y="4104074"/>
            <a:ext cx="17811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4246" y="4104074"/>
            <a:ext cx="1771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7907" y="4104074"/>
            <a:ext cx="1762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7851" y="4104074"/>
            <a:ext cx="18383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1223754"/>
            <a:ext cx="17811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248" y="1223754"/>
            <a:ext cx="17907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08662" y="4125753"/>
            <a:ext cx="17716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1848" y="4104074"/>
            <a:ext cx="1752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Egyenes összekötő 16"/>
          <p:cNvCxnSpPr/>
          <p:nvPr/>
        </p:nvCxnSpPr>
        <p:spPr>
          <a:xfrm flipH="1">
            <a:off x="5076056" y="5040178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>
            <a:off x="1907704" y="5328210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>
            <a:off x="1979712" y="5671921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elé nyíl 19"/>
          <p:cNvSpPr/>
          <p:nvPr/>
        </p:nvSpPr>
        <p:spPr>
          <a:xfrm>
            <a:off x="827584" y="1367770"/>
            <a:ext cx="28803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elé nyíl 20"/>
          <p:cNvSpPr/>
          <p:nvPr/>
        </p:nvSpPr>
        <p:spPr>
          <a:xfrm>
            <a:off x="1979712" y="4032066"/>
            <a:ext cx="28803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zövegdoboz 21"/>
          <p:cNvSpPr txBox="1"/>
          <p:nvPr/>
        </p:nvSpPr>
        <p:spPr>
          <a:xfrm>
            <a:off x="270545" y="174769"/>
            <a:ext cx="9053983" cy="95410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piros nyilak a kulcspozíciókat jelenti, ahol a súly gyorsítása kezdődik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6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343553"/>
            <a:ext cx="1656184" cy="47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/>
          <p:nvPr/>
        </p:nvSpPr>
        <p:spPr>
          <a:xfrm>
            <a:off x="3563888" y="26064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Súlyemelés</a:t>
            </a:r>
            <a:endParaRPr lang="en-US" sz="2400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827584" y="548680"/>
            <a:ext cx="245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Testsúly: 68 kg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27584" y="1023119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Felemelt súly szakítás során: 115 kg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851920" y="2167989"/>
            <a:ext cx="2016224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i="1" dirty="0" smtClean="0"/>
              <a:t>Második sebesség maximum 1.9 m/s</a:t>
            </a:r>
            <a:endParaRPr lang="en-US" b="1" i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991352" y="3573016"/>
            <a:ext cx="1728192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i="1" dirty="0" smtClean="0"/>
              <a:t>Első sebesség maximum</a:t>
            </a:r>
          </a:p>
          <a:p>
            <a:pPr algn="ctr"/>
            <a:r>
              <a:rPr lang="hu-HU" b="1" i="1" dirty="0" smtClean="0"/>
              <a:t> 1.25 m/s</a:t>
            </a:r>
            <a:endParaRPr lang="en-US" b="1" i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39552" y="1549241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súlyzó gyorsulásának kiszámítása a sebességből </a:t>
            </a:r>
            <a:endParaRPr lang="en-US" sz="2000" dirty="0"/>
          </a:p>
        </p:txBody>
      </p:sp>
      <p:cxnSp>
        <p:nvCxnSpPr>
          <p:cNvPr id="22" name="Egyenes összekötő 21"/>
          <p:cNvCxnSpPr/>
          <p:nvPr/>
        </p:nvCxnSpPr>
        <p:spPr>
          <a:xfrm>
            <a:off x="6948264" y="4221088"/>
            <a:ext cx="0" cy="1728192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6948264" y="2924944"/>
            <a:ext cx="0" cy="1296144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6948264" y="2132856"/>
            <a:ext cx="0" cy="864096"/>
          </a:xfrm>
          <a:prstGeom prst="line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7236296" y="22048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súly szabadon mozog felfele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521594" y="4691722"/>
            <a:ext cx="2618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</a:t>
            </a:r>
            <a:r>
              <a:rPr lang="hu-HU" sz="2400" baseline="-25000" dirty="0" smtClean="0"/>
              <a:t>1</a:t>
            </a:r>
            <a:r>
              <a:rPr lang="hu-HU" sz="2400" dirty="0" smtClean="0"/>
              <a:t>=1.25m/s, t</a:t>
            </a:r>
            <a:r>
              <a:rPr lang="hu-HU" sz="2400" baseline="-25000" dirty="0" smtClean="0"/>
              <a:t>1</a:t>
            </a:r>
            <a:r>
              <a:rPr lang="hu-HU" sz="2400" dirty="0" smtClean="0"/>
              <a:t>=0.3s</a:t>
            </a:r>
            <a:endParaRPr lang="hu-HU" sz="24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401861" y="3019906"/>
            <a:ext cx="24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=1.9m/s, t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=0.2s</a:t>
            </a:r>
            <a:endParaRPr lang="hu-H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407211" y="5280560"/>
                <a:ext cx="3555973" cy="854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1.25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0.3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=4.16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11" y="5280560"/>
                <a:ext cx="3555973" cy="8541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zövegdoboz 26"/>
              <p:cNvSpPr txBox="1"/>
              <p:nvPr/>
            </p:nvSpPr>
            <p:spPr>
              <a:xfrm>
                <a:off x="354496" y="3707459"/>
                <a:ext cx="3180679" cy="846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1.2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0.2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=6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400" dirty="0"/>
              </a:p>
            </p:txBody>
          </p:sp>
        </mc:Choice>
        <mc:Fallback xmlns="">
          <p:sp>
            <p:nvSpPr>
              <p:cNvPr id="27" name="Szövegdoboz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3707459"/>
                <a:ext cx="3180679" cy="8466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/>
      <p:bldP spid="2" grpId="0"/>
      <p:bldP spid="26" grpId="0"/>
      <p:bldP spid="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1656184" cy="47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Egyenes összekötő nyíllal 3"/>
          <p:cNvCxnSpPr/>
          <p:nvPr/>
        </p:nvCxnSpPr>
        <p:spPr>
          <a:xfrm>
            <a:off x="2087724" y="4725144"/>
            <a:ext cx="0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V="1">
            <a:off x="2087724" y="2420888"/>
            <a:ext cx="0" cy="216862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379854" y="5541012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115616" y="3212976"/>
            <a:ext cx="92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Fhúzó</a:t>
            </a:r>
            <a:endParaRPr lang="hu-HU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427984" y="796062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m=115kg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61362" y="1331476"/>
            <a:ext cx="129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Fhúzó</a:t>
            </a:r>
            <a:r>
              <a:rPr lang="hu-HU" sz="2400" dirty="0" smtClean="0"/>
              <a:t> =?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461362" y="191683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Times New Roman"/>
                <a:cs typeface="Times New Roman"/>
              </a:rPr>
              <a:t>∑F=ma</a:t>
            </a:r>
            <a:endParaRPr lang="hu-HU" sz="2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211960" y="2618063"/>
            <a:ext cx="1957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Fhúzó-mg</a:t>
            </a:r>
            <a:r>
              <a:rPr lang="hu-HU" sz="2400" dirty="0" smtClean="0"/>
              <a:t>=ma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238248" y="3180710"/>
            <a:ext cx="201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Fhúzó</a:t>
            </a:r>
            <a:r>
              <a:rPr lang="hu-HU" sz="2400" dirty="0" smtClean="0"/>
              <a:t>=ma+mg</a:t>
            </a:r>
            <a:endParaRPr lang="hu-HU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238248" y="3861048"/>
            <a:ext cx="17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</a:t>
            </a:r>
            <a:r>
              <a:rPr lang="hu-HU" sz="2400" baseline="-25000" dirty="0" smtClean="0"/>
              <a:t>1</a:t>
            </a:r>
            <a:r>
              <a:rPr lang="hu-HU" sz="2400" dirty="0" smtClean="0"/>
              <a:t>=4.16m/s</a:t>
            </a:r>
            <a:r>
              <a:rPr lang="hu-HU" sz="2400" baseline="30000" dirty="0" smtClean="0"/>
              <a:t>2</a:t>
            </a:r>
            <a:endParaRPr lang="hu-HU" sz="2400" baseline="30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940152" y="3861048"/>
            <a:ext cx="132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=6m/s</a:t>
            </a:r>
            <a:r>
              <a:rPr lang="hu-HU" sz="2400" baseline="30000" dirty="0" smtClean="0"/>
              <a:t>2</a:t>
            </a:r>
            <a:endParaRPr lang="hu-HU" sz="2400" baseline="300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347198" y="4745593"/>
            <a:ext cx="445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Fhúzó</a:t>
            </a:r>
            <a:r>
              <a:rPr lang="hu-HU" sz="2000" dirty="0" smtClean="0"/>
              <a:t>1</a:t>
            </a:r>
            <a:r>
              <a:rPr lang="hu-HU" sz="2400" dirty="0" smtClean="0"/>
              <a:t>=115•4.16+115•10=1629N</a:t>
            </a:r>
            <a:endParaRPr lang="hu-HU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536187" y="5334747"/>
            <a:ext cx="407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Fhúzó</a:t>
            </a:r>
            <a:r>
              <a:rPr lang="hu-HU" sz="2000" dirty="0" smtClean="0"/>
              <a:t>2</a:t>
            </a:r>
            <a:r>
              <a:rPr lang="hu-HU" sz="2400" dirty="0" smtClean="0"/>
              <a:t>=115•6+115•10=1850N</a:t>
            </a:r>
            <a:endParaRPr lang="hu-HU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058992" y="796062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mg=1150N</a:t>
            </a:r>
            <a:endParaRPr lang="hu-HU" sz="2400" dirty="0"/>
          </a:p>
        </p:txBody>
      </p:sp>
      <p:sp>
        <p:nvSpPr>
          <p:cNvPr id="19" name="Szalagnyíl balra 18"/>
          <p:cNvSpPr/>
          <p:nvPr/>
        </p:nvSpPr>
        <p:spPr>
          <a:xfrm>
            <a:off x="7740352" y="1124744"/>
            <a:ext cx="936104" cy="44601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5157" y="1268760"/>
            <a:ext cx="671368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403648" y="476672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Talaj reakcióerő-idő görbe a szakítás alatt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43808" y="4293096"/>
            <a:ext cx="172819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hu-HU" sz="2400" b="1" i="1" dirty="0" smtClean="0"/>
              <a:t>felhúzás</a:t>
            </a:r>
          </a:p>
          <a:p>
            <a:pPr algn="ctr"/>
            <a:r>
              <a:rPr lang="hu-HU" sz="2400" b="1" i="1" dirty="0" smtClean="0"/>
              <a:t>Elemelés</a:t>
            </a:r>
            <a:endParaRPr lang="en-US" sz="24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16016" y="4293096"/>
            <a:ext cx="208823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2. felhúzás</a:t>
            </a:r>
          </a:p>
          <a:p>
            <a:pPr algn="ctr"/>
            <a:r>
              <a:rPr lang="hu-HU" sz="2400" b="1" i="1" dirty="0" smtClean="0"/>
              <a:t>Dobás</a:t>
            </a:r>
            <a:endParaRPr lang="en-US" sz="2400" b="1" i="1" dirty="0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5652120" y="3140968"/>
            <a:ext cx="0" cy="864096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012160" y="3356992"/>
            <a:ext cx="108012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m · a</a:t>
            </a:r>
            <a:endParaRPr lang="en-US" sz="2400" b="1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3203848" y="3573016"/>
            <a:ext cx="855712" cy="461665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4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F· t</a:t>
            </a:r>
            <a:endParaRPr lang="en-US" sz="2400" b="1" i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868416" y="3573016"/>
            <a:ext cx="639688" cy="461665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8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</a:rPr>
              <a:t>F· t</a:t>
            </a:r>
            <a:endParaRPr lang="en-US" sz="2400" b="1" i="1" dirty="0">
              <a:solidFill>
                <a:schemeClr val="tx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5576" y="551723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görbe besatírozott területe az impulzus, amiből a súlyzó mozgatási sebessége számítható ki. </a:t>
            </a:r>
            <a:endParaRPr lang="hu-HU" sz="2400" dirty="0" smtClean="0"/>
          </a:p>
          <a:p>
            <a:pPr algn="ctr"/>
            <a:r>
              <a:rPr lang="hu-HU" sz="2400" dirty="0" smtClean="0"/>
              <a:t>A legnagyobb maximális erő a dobás során mérhető.</a:t>
            </a:r>
            <a:endParaRPr lang="en-US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415808" y="3404899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Az erőcsúcs a súly maximális gyorsításakor számítható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31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6632"/>
            <a:ext cx="871296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800" dirty="0" err="1" smtClean="0"/>
              <a:t>NewtonIII</a:t>
            </a:r>
            <a:r>
              <a:rPr lang="hu-HU" sz="2800" dirty="0" smtClean="0"/>
              <a:t>. Hatás-ellenhatás törvénye</a:t>
            </a:r>
            <a:endParaRPr lang="en-US" sz="2800" dirty="0"/>
          </a:p>
          <a:p>
            <a:r>
              <a:rPr lang="hu-HU" sz="2800" dirty="0" smtClean="0"/>
              <a:t>Ha </a:t>
            </a:r>
            <a:r>
              <a:rPr lang="hu-HU" sz="2800" dirty="0"/>
              <a:t>A test erőt gyakorol a B testre, akkor a B test is erőt gyakorol az A </a:t>
            </a:r>
            <a:r>
              <a:rPr lang="hu-HU" sz="2800" dirty="0" smtClean="0"/>
              <a:t>testre</a:t>
            </a:r>
            <a:r>
              <a:rPr lang="hu-HU" sz="2800" dirty="0"/>
              <a:t>. A két erő egyenlő nagyságú, közös hatásvonalú, de ellentétes </a:t>
            </a:r>
            <a:r>
              <a:rPr lang="hu-HU" sz="2800" dirty="0" smtClean="0"/>
              <a:t>irányú</a:t>
            </a:r>
            <a:r>
              <a:rPr lang="hu-HU" sz="2800" dirty="0"/>
              <a:t>. </a:t>
            </a:r>
          </a:p>
          <a:p>
            <a:r>
              <a:rPr lang="hu-HU" sz="2800" dirty="0"/>
              <a:t>Mivel az erő és az ellenerő mindig különböző testekre hat, nem lehet őket </a:t>
            </a:r>
            <a:r>
              <a:rPr lang="hu-HU" sz="2800" dirty="0" smtClean="0"/>
              <a:t>összeadni!</a:t>
            </a:r>
            <a:endParaRPr lang="en-US" sz="2800" dirty="0"/>
          </a:p>
        </p:txBody>
      </p:sp>
      <p:sp>
        <p:nvSpPr>
          <p:cNvPr id="3" name="Téglalap 2"/>
          <p:cNvSpPr/>
          <p:nvPr/>
        </p:nvSpPr>
        <p:spPr>
          <a:xfrm>
            <a:off x="245056" y="29969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dirty="0"/>
              <a:t>Mivel az erő és az ellenerő mindig különböző testekre hat, nem lehet őket </a:t>
            </a:r>
            <a:r>
              <a:rPr lang="hu-HU" sz="2400" dirty="0" smtClean="0"/>
              <a:t>összeadni!!!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31" y="3284984"/>
            <a:ext cx="3862683" cy="309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H="1">
            <a:off x="6156176" y="4206017"/>
            <a:ext cx="720080" cy="51159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6940036" y="3699912"/>
            <a:ext cx="639688" cy="497369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979712" y="4647790"/>
            <a:ext cx="351820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Labda által a fejre ható erő</a:t>
            </a:r>
            <a:endParaRPr lang="en-US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81111" y="2878951"/>
            <a:ext cx="3499932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Fej által a labdára ható erő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96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28864" y="320894"/>
            <a:ext cx="4680520" cy="11430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Ütközés </a:t>
            </a:r>
            <a:r>
              <a:rPr lang="hu-HU" sz="3200" dirty="0" smtClean="0"/>
              <a:t>futásnál</a:t>
            </a:r>
            <a:br>
              <a:rPr lang="hu-HU" sz="3200" dirty="0" smtClean="0"/>
            </a:br>
            <a:r>
              <a:rPr lang="hu-HU" sz="3200" dirty="0" smtClean="0"/>
              <a:t>Alapja a reakcióerő mérése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0894"/>
            <a:ext cx="3423513" cy="622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62958"/>
            <a:ext cx="3960440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8842"/>
            <a:ext cx="4286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vernier.com/images/cache/screenshot.lp.fp-bta._biology._force._impact.001.440.2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038225"/>
            <a:ext cx="87788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zövegdoboz 1"/>
          <p:cNvSpPr txBox="1">
            <a:spLocks noChangeArrowheads="1"/>
          </p:cNvSpPr>
          <p:nvPr/>
        </p:nvSpPr>
        <p:spPr bwMode="auto">
          <a:xfrm>
            <a:off x="1835696" y="363538"/>
            <a:ext cx="6014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3200" dirty="0"/>
              <a:t>Járásvizsgálat - </a:t>
            </a:r>
            <a:r>
              <a:rPr lang="hu-HU" sz="3200" dirty="0" err="1"/>
              <a:t>talajreakcióerők</a:t>
            </a:r>
            <a:endParaRPr lang="en-US" sz="3200" dirty="0"/>
          </a:p>
        </p:txBody>
      </p:sp>
      <p:sp>
        <p:nvSpPr>
          <p:cNvPr id="56324" name="Szövegdoboz 1"/>
          <p:cNvSpPr txBox="1">
            <a:spLocks noChangeArrowheads="1"/>
          </p:cNvSpPr>
          <p:nvPr/>
        </p:nvSpPr>
        <p:spPr bwMode="auto">
          <a:xfrm>
            <a:off x="2555776" y="6391274"/>
            <a:ext cx="5050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2400" b="1" dirty="0"/>
              <a:t>Vibráció </a:t>
            </a:r>
            <a:r>
              <a:rPr lang="hu-HU" sz="2400" b="1" dirty="0" smtClean="0"/>
              <a:t>elnyelése </a:t>
            </a:r>
            <a:r>
              <a:rPr lang="hu-HU" sz="2400" b="1" dirty="0" err="1" smtClean="0"/>
              <a:t>pl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vibram</a:t>
            </a:r>
            <a:r>
              <a:rPr lang="hu-HU" sz="2400" b="1" dirty="0" smtClean="0"/>
              <a:t> talp</a:t>
            </a:r>
            <a:endParaRPr lang="en-US" sz="2400" b="1" dirty="0"/>
          </a:p>
        </p:txBody>
      </p:sp>
      <p:sp>
        <p:nvSpPr>
          <p:cNvPr id="2" name="Ellipszis 1"/>
          <p:cNvSpPr/>
          <p:nvPr/>
        </p:nvSpPr>
        <p:spPr>
          <a:xfrm>
            <a:off x="1692275" y="3357563"/>
            <a:ext cx="1079500" cy="172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Ellipszis 5"/>
          <p:cNvSpPr/>
          <p:nvPr/>
        </p:nvSpPr>
        <p:spPr>
          <a:xfrm>
            <a:off x="5981700" y="3543300"/>
            <a:ext cx="1081088" cy="1728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Gyorsulások körmozgásnál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hu-HU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/>
              <p:cNvSpPr txBox="1"/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Szövegdoboz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/>
              <p:cNvSpPr/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𝑚</m:t>
                      </m:r>
                      <m:r>
                        <a:rPr lang="en-US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églalap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6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7" grpId="0"/>
      <p:bldP spid="1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89092" y="980728"/>
            <a:ext cx="638434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800" dirty="0" smtClean="0"/>
              <a:t>Newton II. A dinamika alaptörvénye.</a:t>
            </a:r>
          </a:p>
          <a:p>
            <a:r>
              <a:rPr lang="hu-HU" sz="2800" dirty="0" smtClean="0"/>
              <a:t>A </a:t>
            </a:r>
            <a:r>
              <a:rPr lang="hu-HU" sz="2800" dirty="0"/>
              <a:t>testre ható erő egyenesen arányos az általa létrehozott gyorsulással, az </a:t>
            </a:r>
          </a:p>
          <a:p>
            <a:r>
              <a:rPr lang="hu-HU" sz="2800" dirty="0"/>
              <a:t>arányossági tényező a tömeg. </a:t>
            </a:r>
            <a:endParaRPr lang="en-US" sz="2800" dirty="0"/>
          </a:p>
        </p:txBody>
      </p:sp>
      <p:pic>
        <p:nvPicPr>
          <p:cNvPr id="5" name="Picture 6" descr="eleph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792" y="2911924"/>
            <a:ext cx="3025775" cy="3036932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43608" y="4332461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/>
              <a:t>F= m </a:t>
            </a:r>
            <a:r>
              <a:rPr lang="hu-HU" sz="3600" b="1" dirty="0">
                <a:sym typeface="Symbol" pitchFamily="18" charset="2"/>
              </a:rPr>
              <a:t> a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6444208" y="4653136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7361564" y="4430390"/>
            <a:ext cx="409148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6617338" y="5770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66138" y="5770225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002060"/>
                </a:solidFill>
              </a:rPr>
              <a:t>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43608" y="3147690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 smtClean="0"/>
              <a:t>F ≈</a:t>
            </a:r>
            <a:r>
              <a:rPr lang="hu-HU" sz="3600" b="1" dirty="0" smtClean="0">
                <a:sym typeface="Symbol" pitchFamily="18" charset="2"/>
              </a:rPr>
              <a:t> </a:t>
            </a:r>
            <a:r>
              <a:rPr lang="hu-HU" sz="3600" b="1" dirty="0">
                <a:sym typeface="Symbol" pitchFamily="18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209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hu-HU" dirty="0" smtClean="0"/>
              <a:t>Dinamikai jellemzők körmozgásnál 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1"/>
              <p:cNvSpPr txBox="1"/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hu-HU" sz="28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Szövegdoboz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13"/>
          <p:cNvSpPr txBox="1"/>
          <p:nvPr/>
        </p:nvSpPr>
        <p:spPr>
          <a:xfrm>
            <a:off x="6470518" y="2708920"/>
            <a:ext cx="750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vagy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2187838" y="5869632"/>
                <a:ext cx="6466001" cy="49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2400" i="0" smtClean="0">
                          <a:latin typeface="Cambria Math"/>
                        </a:rPr>
                        <m:t>Ha</m:t>
                      </m:r>
                      <m:r>
                        <a:rPr lang="hu-HU" sz="2400" i="0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tang</m:t>
                          </m:r>
                        </m:sub>
                      </m:sSub>
                      <m:r>
                        <a:rPr lang="hu-HU" sz="2400" i="0">
                          <a:latin typeface="Cambria Math"/>
                        </a:rPr>
                        <m:t>=á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lland</m:t>
                      </m:r>
                      <m:r>
                        <a:rPr lang="hu-HU" sz="2400" i="0">
                          <a:latin typeface="Cambria Math"/>
                        </a:rPr>
                        <m:t>ó, 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=á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𝑙𝑙𝑎𝑛𝑑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ó →</m:t>
                      </m:r>
                      <m:r>
                        <a:rPr lang="hu-HU" sz="2400" i="0">
                          <a:latin typeface="Cambria Math"/>
                        </a:rPr>
                        <m:t>  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hu-HU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F</m:t>
                      </m:r>
                      <m:r>
                        <a:rPr lang="hu-HU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cp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38" y="5869632"/>
                <a:ext cx="6466001" cy="496546"/>
              </a:xfrm>
              <a:prstGeom prst="rect">
                <a:avLst/>
              </a:prstGeom>
              <a:blipFill rotWithShape="1">
                <a:blip r:embed="rId9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4" grpId="0"/>
      <p:bldP spid="15" grpId="0"/>
      <p:bldP spid="16" grpId="0"/>
      <p:bldP spid="17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429" y="226774"/>
            <a:ext cx="8147248" cy="75395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Példa: Erőhatások </a:t>
            </a:r>
            <a:r>
              <a:rPr lang="hu-HU" sz="3200" dirty="0" smtClean="0"/>
              <a:t>Kalapácsvetés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3446"/>
            <a:ext cx="3466580" cy="26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4665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4547053" y="1772816"/>
                <a:ext cx="3082832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𝑘𝑎𝑙𝑎𝑝</m:t>
                          </m:r>
                          <m:r>
                            <a:rPr lang="hu-HU" sz="2800" i="1">
                              <a:latin typeface="Cambria Math"/>
                            </a:rPr>
                            <m:t>á</m:t>
                          </m:r>
                          <m:r>
                            <a:rPr lang="hu-HU" sz="2800" i="1">
                              <a:latin typeface="Cambria Math"/>
                            </a:rPr>
                            <m:t>𝑐𝑠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=7.5</m:t>
                      </m:r>
                      <m:r>
                        <a:rPr lang="hu-HU" sz="2800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53" y="1772816"/>
                <a:ext cx="3082832" cy="5564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zövegdoboz 4"/>
          <p:cNvSpPr txBox="1"/>
          <p:nvPr/>
        </p:nvSpPr>
        <p:spPr>
          <a:xfrm>
            <a:off x="5035135" y="2566645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r= 1.8m, </a:t>
            </a:r>
            <a:r>
              <a:rPr lang="hu-HU" sz="2400" dirty="0" smtClean="0"/>
              <a:t>T=0.5s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4383988" y="3133366"/>
                <a:ext cx="4682179" cy="1639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𝑡𝑎𝑛𝑔</m:t>
                          </m:r>
                          <m:r>
                            <a:rPr lang="hu-HU" sz="2800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  <m:r>
                            <a:rPr lang="hu-HU" sz="28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2∗1.8∗3.14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0.5</m:t>
                          </m:r>
                        </m:den>
                      </m:f>
                    </m:oMath>
                  </m:oMathPara>
                </a14:m>
                <a:endParaRPr lang="hu-HU" sz="28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i="1">
                          <a:latin typeface="Cambria Math"/>
                        </a:rPr>
                        <m:t>=22.6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88" y="3133366"/>
                <a:ext cx="4682179" cy="16398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4539805" y="4522341"/>
                <a:ext cx="22233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805" y="4522341"/>
                <a:ext cx="2223301" cy="9541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4547053" y="5424576"/>
                <a:ext cx="3964996" cy="1195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8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𝑐</m:t>
                        </m:r>
                        <m:r>
                          <a:rPr lang="hu-HU" sz="28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hu-HU" sz="2800" i="1">
                        <a:latin typeface="Cambria Math"/>
                      </a:rPr>
                      <m:t>=7.5∗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u-HU" sz="2800" i="1">
                                <a:latin typeface="Cambria Math"/>
                              </a:rPr>
                              <m:t>22.6</m:t>
                            </m:r>
                          </m:e>
                          <m:sup>
                            <m:r>
                              <a:rPr lang="hu-HU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sz="2800" i="1">
                            <a:latin typeface="Cambria Math"/>
                          </a:rPr>
                          <m:t>1.8</m:t>
                        </m:r>
                      </m:den>
                    </m:f>
                  </m:oMath>
                </a14:m>
                <a:r>
                  <a:rPr lang="hu-HU" sz="2800" i="1" dirty="0"/>
                  <a:t> </a:t>
                </a:r>
                <a14:m>
                  <m:oMath xmlns:m="http://schemas.openxmlformats.org/officeDocument/2006/math">
                    <m:r>
                      <a:rPr lang="hu-HU" sz="2800" i="1">
                        <a:latin typeface="Cambria Math"/>
                      </a:rPr>
                      <m:t>=</m:t>
                    </m:r>
                  </m:oMath>
                </a14:m>
                <a:r>
                  <a:rPr lang="hu-HU" sz="2800" i="1" dirty="0"/>
                  <a:t> 2128N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53" y="5424576"/>
                <a:ext cx="3964996" cy="1195712"/>
              </a:xfrm>
              <a:prstGeom prst="rect">
                <a:avLst/>
              </a:prstGeom>
              <a:blipFill rotWithShape="1">
                <a:blip r:embed="rId7"/>
                <a:stretch>
                  <a:fillRect r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gyenes összekötő nyíllal 6"/>
          <p:cNvCxnSpPr/>
          <p:nvPr/>
        </p:nvCxnSpPr>
        <p:spPr>
          <a:xfrm>
            <a:off x="1187624" y="1865088"/>
            <a:ext cx="1080120" cy="1391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1043608" y="4634130"/>
            <a:ext cx="1080120" cy="3652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8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74581" y="193204"/>
            <a:ext cx="3970784" cy="78752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Példa: Gyorskorcsolya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5545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80111" y="119889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Fy</a:t>
            </a:r>
            <a:r>
              <a:rPr lang="hu-HU" dirty="0" smtClean="0"/>
              <a:t>=mg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5597488" y="1568779"/>
                <a:ext cx="1191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err="1" smtClean="0"/>
                  <a:t>Fy</a:t>
                </a:r>
                <a:r>
                  <a:rPr lang="hu-HU" dirty="0" smtClean="0"/>
                  <a:t>/</a:t>
                </a:r>
                <a:r>
                  <a:rPr lang="hu-HU" dirty="0" err="1" smtClean="0"/>
                  <a:t>Fx</a:t>
                </a:r>
                <a:r>
                  <a:rPr lang="hu-HU" dirty="0" smtClean="0"/>
                  <a:t>=tg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/>
                      </a:rPr>
                      <m:t>𝛼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88" y="1568779"/>
                <a:ext cx="119135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08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5597488" y="1824777"/>
                <a:ext cx="2435090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488" y="1824777"/>
                <a:ext cx="2435090" cy="6533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gyenes összekötő 8"/>
          <p:cNvCxnSpPr/>
          <p:nvPr/>
        </p:nvCxnSpPr>
        <p:spPr>
          <a:xfrm>
            <a:off x="2267744" y="1645723"/>
            <a:ext cx="0" cy="850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683569" y="2496172"/>
            <a:ext cx="15841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5646669" y="2464360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v=48km/h=13.3m/s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014971" y="6260500"/>
            <a:ext cx="306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Támasztás egy hajlított lábbal!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646669" y="287630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r=10m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4949"/>
            <a:ext cx="37909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3584672" y="5155215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 smtClean="0"/>
              <a:t>α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zövegdoboz 21"/>
              <p:cNvSpPr txBox="1"/>
              <p:nvPr/>
            </p:nvSpPr>
            <p:spPr>
              <a:xfrm>
                <a:off x="5562734" y="3236850"/>
                <a:ext cx="2417457" cy="674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13.3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 17.7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Szövegdoboz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34" y="3236850"/>
                <a:ext cx="2417457" cy="6745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zövegdoboz 22"/>
          <p:cNvSpPr txBox="1"/>
          <p:nvPr/>
        </p:nvSpPr>
        <p:spPr>
          <a:xfrm>
            <a:off x="6653641" y="287630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m=60kg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5278341" y="3911394"/>
                <a:ext cx="3589252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=60∗ 17.7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=1062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341" y="3911394"/>
                <a:ext cx="3589252" cy="5667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5278341" y="4478152"/>
                <a:ext cx="2665986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=60∗ 10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/>
                        </a:rPr>
                        <m:t>=600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341" y="4478152"/>
                <a:ext cx="2665986" cy="5667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églalap 25"/>
              <p:cNvSpPr/>
              <p:nvPr/>
            </p:nvSpPr>
            <p:spPr>
              <a:xfrm>
                <a:off x="4538536" y="5027018"/>
                <a:ext cx="4607735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𝑡𝑎𝑙𝑎𝑗𝑟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i="1">
                          <a:latin typeface="Cambria Math"/>
                        </a:rPr>
                        <m:t>=1219</m:t>
                      </m:r>
                      <m:r>
                        <a:rPr lang="en-US" sz="2000" i="1">
                          <a:latin typeface="Cambria Math"/>
                        </a:rPr>
                        <m:t>𝑁</m:t>
                      </m:r>
                      <m:r>
                        <a:rPr lang="en-US" sz="2000" i="1">
                          <a:latin typeface="Cambria Math"/>
                        </a:rPr>
                        <m:t> ≈2∗</m:t>
                      </m:r>
                      <m:r>
                        <a:rPr lang="en-US" sz="2000" i="1">
                          <a:latin typeface="Cambria Math"/>
                        </a:rPr>
                        <m:t>𝑚𝑔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36" y="5027018"/>
                <a:ext cx="4607735" cy="71865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4907250" y="5586252"/>
                <a:ext cx="1216935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=0.56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250" y="5586252"/>
                <a:ext cx="1216935" cy="66851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zövegdoboz 27"/>
          <p:cNvSpPr txBox="1"/>
          <p:nvPr/>
        </p:nvSpPr>
        <p:spPr>
          <a:xfrm>
            <a:off x="6603213" y="573584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hu-HU" dirty="0" smtClean="0"/>
              <a:t>=29.5˚</a:t>
            </a:r>
            <a:endParaRPr lang="en-US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475018" y="1645723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α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3" name="Egyenes összekötő 32"/>
          <p:cNvCxnSpPr/>
          <p:nvPr/>
        </p:nvCxnSpPr>
        <p:spPr>
          <a:xfrm flipH="1">
            <a:off x="683570" y="1645723"/>
            <a:ext cx="1584174" cy="8504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0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298587" cy="345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3300661" cy="64807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Példa: Nyújtó</a:t>
            </a:r>
            <a:endParaRPr lang="en-US" sz="3200" dirty="0"/>
          </a:p>
        </p:txBody>
      </p:sp>
      <p:pic>
        <p:nvPicPr>
          <p:cNvPr id="4" name="European Artistic Gymnastics Ch 2011_ Men's horizontal bar, Marcel Nguyen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821" r="16891"/>
          <a:stretch/>
        </p:blipFill>
        <p:spPr>
          <a:xfrm>
            <a:off x="179512" y="1020063"/>
            <a:ext cx="5400600" cy="556157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38" y="3861048"/>
            <a:ext cx="20288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02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Erők a felső és alsó helyzetekben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547664" y="2348880"/>
            <a:ext cx="3168352" cy="34563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3023828" y="22408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039108" y="56972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054348" y="2518146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159840" y="6021288"/>
            <a:ext cx="15280" cy="540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175120" y="2546556"/>
            <a:ext cx="15280" cy="10717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3149576" y="4221088"/>
            <a:ext cx="0" cy="13723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411760" y="261586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387272" y="610665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mg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250344" y="260351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255132" y="4907260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Ftartó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423717" y="1763524"/>
            <a:ext cx="178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Felső helyzet</a:t>
            </a:r>
            <a:endParaRPr lang="en-US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428959" y="6106652"/>
            <a:ext cx="167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Alsó helyzet</a:t>
            </a:r>
            <a:endParaRPr lang="en-US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996745" y="1301859"/>
            <a:ext cx="187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Felső helyzet:</a:t>
            </a:r>
            <a:endParaRPr lang="en-US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174208" y="1763524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Ft+mg=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5327326" y="233348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 Ft=0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6478333" y="2127115"/>
                <a:ext cx="1333955" cy="65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333" y="2127115"/>
                <a:ext cx="1333955" cy="6533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églalap 24"/>
              <p:cNvSpPr/>
              <p:nvPr/>
            </p:nvSpPr>
            <p:spPr>
              <a:xfrm>
                <a:off x="5305686" y="2897245"/>
                <a:ext cx="2095445" cy="3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𝑣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/>
                            </a:rPr>
                            <m:t>𝑔𝑟</m:t>
                          </m:r>
                        </m:e>
                      </m:rad>
                      <m:r>
                        <a:rPr lang="hu-HU" b="0" i="1" smtClean="0">
                          <a:latin typeface="Cambria Math"/>
                        </a:rPr>
                        <m:t>=3.6</m:t>
                      </m:r>
                      <m:r>
                        <a:rPr lang="hu-HU" b="0" i="1" smtClean="0">
                          <a:latin typeface="Cambria Math"/>
                        </a:rPr>
                        <m:t>𝑚</m:t>
                      </m:r>
                      <m:r>
                        <a:rPr lang="hu-HU" b="0" i="1" smtClean="0">
                          <a:latin typeface="Cambria Math"/>
                        </a:rPr>
                        <m:t>/</m:t>
                      </m:r>
                      <m:r>
                        <a:rPr lang="hu-HU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églalap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686" y="2897245"/>
                <a:ext cx="2095445" cy="370358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zövegdoboz 25"/>
          <p:cNvSpPr txBox="1"/>
          <p:nvPr/>
        </p:nvSpPr>
        <p:spPr>
          <a:xfrm>
            <a:off x="4996745" y="3336592"/>
            <a:ext cx="175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Alsó helyzet:</a:t>
            </a:r>
            <a:endParaRPr lang="en-US" sz="24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305686" y="3804982"/>
            <a:ext cx="303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 </a:t>
            </a:r>
            <a:r>
              <a:rPr lang="hu-HU" dirty="0" smtClean="0"/>
              <a:t>Energia fent=</a:t>
            </a:r>
            <a:r>
              <a:rPr lang="hu-HU" dirty="0">
                <a:sym typeface="Symbol"/>
              </a:rPr>
              <a:t>  </a:t>
            </a:r>
            <a:r>
              <a:rPr lang="hu-HU" dirty="0" smtClean="0"/>
              <a:t>Energia lent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églalap 27"/>
              <p:cNvSpPr/>
              <p:nvPr/>
            </p:nvSpPr>
            <p:spPr>
              <a:xfrm>
                <a:off x="5017342" y="4221088"/>
                <a:ext cx="290483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𝑚𝑔h</m:t>
                      </m:r>
                      <m:r>
                        <a:rPr lang="en-US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𝑙𝑒𝑛𝑡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églalap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342" y="4221088"/>
                <a:ext cx="2904834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zövegdoboz 28"/>
          <p:cNvSpPr txBox="1"/>
          <p:nvPr/>
        </p:nvSpPr>
        <p:spPr>
          <a:xfrm>
            <a:off x="7941655" y="43432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h=2r=2.6m</a:t>
            </a:r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445229" y="4832024"/>
            <a:ext cx="11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v=8.06m/s</a:t>
            </a:r>
            <a:endParaRPr lang="en-US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5374363" y="5235200"/>
            <a:ext cx="116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Ft-mg=</a:t>
            </a:r>
            <a:r>
              <a:rPr lang="hu-HU" dirty="0" err="1" smtClean="0"/>
              <a:t>Fcp</a:t>
            </a:r>
            <a:endParaRPr lang="en-US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6857360" y="5235200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Ft=</a:t>
            </a:r>
            <a:r>
              <a:rPr lang="hu-HU" dirty="0" err="1" smtClean="0"/>
              <a:t>Fcp</a:t>
            </a:r>
            <a:r>
              <a:rPr lang="hu-HU" dirty="0" smtClean="0"/>
              <a:t>+mg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𝐹𝑡𝑎𝑟𝑡</m:t>
                    </m:r>
                    <m:r>
                      <a:rPr lang="en-US" i="1">
                        <a:latin typeface="Cambria Math"/>
                      </a:rPr>
                      <m:t>ó=</m:t>
                    </m:r>
                    <m:r>
                      <a:rPr lang="en-US" i="1">
                        <a:latin typeface="Cambria Math"/>
                      </a:rPr>
                      <m:t>𝑚𝑔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hu-HU" dirty="0" smtClean="0"/>
                  <a:t> =mg+5mg</a:t>
                </a:r>
                <a:endParaRPr lang="en-US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580" y="5596228"/>
                <a:ext cx="3198376" cy="522707"/>
              </a:xfrm>
              <a:prstGeom prst="rect">
                <a:avLst/>
              </a:prstGeom>
              <a:blipFill rotWithShape="1">
                <a:blip r:embed="rId5"/>
                <a:stretch>
                  <a:fillRect r="-95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églalap 33"/>
              <p:cNvSpPr/>
              <p:nvPr/>
            </p:nvSpPr>
            <p:spPr>
              <a:xfrm>
                <a:off x="5180345" y="6194284"/>
                <a:ext cx="23080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𝑭𝒕𝒂𝒓𝒕</m:t>
                      </m:r>
                      <m:r>
                        <a:rPr lang="hu-HU" sz="2400" b="1" i="1" smtClean="0">
                          <a:latin typeface="Cambria Math"/>
                        </a:rPr>
                        <m:t>ó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𝟔</m:t>
                      </m:r>
                      <m:r>
                        <a:rPr lang="en-US" sz="2400" b="1" i="1">
                          <a:latin typeface="Cambria Math"/>
                        </a:rPr>
                        <m:t>𝒎𝒈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>
          <p:sp>
            <p:nvSpPr>
              <p:cNvPr id="34" name="Téglalap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45" y="6194284"/>
                <a:ext cx="2308068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zövegdoboz 35"/>
          <p:cNvSpPr txBox="1"/>
          <p:nvPr/>
        </p:nvSpPr>
        <p:spPr>
          <a:xfrm>
            <a:off x="7643055" y="289827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r=1.3m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40519" y="1214227"/>
            <a:ext cx="322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(Feltételezés: tornász pontszerű)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3824114" y="1556792"/>
            <a:ext cx="1944216" cy="864096"/>
          </a:xfrm>
          <a:prstGeom prst="cloud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5798" y="188640"/>
            <a:ext cx="8229600" cy="1143000"/>
          </a:xfrm>
          <a:solidFill>
            <a:srgbClr val="FF9900"/>
          </a:solidFill>
        </p:spPr>
        <p:txBody>
          <a:bodyPr/>
          <a:lstStyle/>
          <a:p>
            <a:r>
              <a:rPr lang="hu-HU" dirty="0" smtClean="0"/>
              <a:t>Forgatónyomaték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66308" y="1846493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M=F•k</a:t>
            </a:r>
            <a:endParaRPr lang="en-US" sz="2800" dirty="0"/>
          </a:p>
        </p:txBody>
      </p:sp>
      <p:pic>
        <p:nvPicPr>
          <p:cNvPr id="14338" name="Picture 2" descr="http://www.dynamicscience.com.au/tester/solutions/hydraulicus/torqu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2" y="2646789"/>
            <a:ext cx="2857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4067944" y="1916832"/>
            <a:ext cx="144016" cy="1631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gyenes összekötő 7"/>
          <p:cNvCxnSpPr>
            <a:stCxn id="6" idx="6"/>
          </p:cNvCxnSpPr>
          <p:nvPr/>
        </p:nvCxnSpPr>
        <p:spPr>
          <a:xfrm flipV="1">
            <a:off x="4211960" y="1998421"/>
            <a:ext cx="1296144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508104" y="1988840"/>
            <a:ext cx="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5652120" y="2348880"/>
            <a:ext cx="34977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F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644008" y="1556439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/>
                </a:solidFill>
              </a:rPr>
              <a:t>k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4" name="Kör 13"/>
          <p:cNvSpPr/>
          <p:nvPr/>
        </p:nvSpPr>
        <p:spPr>
          <a:xfrm>
            <a:off x="5321404" y="1818402"/>
            <a:ext cx="360040" cy="360040"/>
          </a:xfrm>
          <a:prstGeom prst="pie">
            <a:avLst>
              <a:gd name="adj1" fmla="val 5406188"/>
              <a:gd name="adj2" fmla="val 1077140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649044" y="199842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90˚</a:t>
            </a:r>
            <a:endParaRPr lang="en-US" dirty="0"/>
          </a:p>
        </p:txBody>
      </p:sp>
      <p:sp>
        <p:nvSpPr>
          <p:cNvPr id="17" name="Ellipszis 16"/>
          <p:cNvSpPr/>
          <p:nvPr/>
        </p:nvSpPr>
        <p:spPr>
          <a:xfrm>
            <a:off x="2212396" y="3365925"/>
            <a:ext cx="144016" cy="1631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zövegdoboz 15"/>
          <p:cNvSpPr txBox="1"/>
          <p:nvPr/>
        </p:nvSpPr>
        <p:spPr>
          <a:xfrm>
            <a:off x="1080784" y="4293096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</a:t>
            </a:r>
            <a:r>
              <a:rPr lang="hu-HU" dirty="0" smtClean="0"/>
              <a:t>1</a:t>
            </a:r>
            <a:r>
              <a:rPr lang="hu-HU" sz="2400" dirty="0" smtClean="0"/>
              <a:t>=50kg</a:t>
            </a:r>
            <a:endParaRPr lang="en-US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193795" y="4828510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</a:t>
            </a:r>
            <a:r>
              <a:rPr lang="hu-HU" dirty="0" smtClean="0"/>
              <a:t>1</a:t>
            </a:r>
            <a:r>
              <a:rPr lang="hu-HU" sz="2400" dirty="0" smtClean="0"/>
              <a:t>=3m</a:t>
            </a:r>
            <a:endParaRPr lang="en-US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2639603" y="4293096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</a:t>
            </a:r>
            <a:r>
              <a:rPr lang="hu-HU" dirty="0" smtClean="0"/>
              <a:t>2</a:t>
            </a:r>
            <a:r>
              <a:rPr lang="hu-HU" sz="2400" dirty="0" smtClean="0"/>
              <a:t>=150kg</a:t>
            </a:r>
            <a:endParaRPr lang="en-US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811124" y="4828510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</a:t>
            </a:r>
            <a:r>
              <a:rPr lang="hu-HU" dirty="0" smtClean="0"/>
              <a:t>2</a:t>
            </a:r>
            <a:r>
              <a:rPr lang="hu-HU" sz="2400" dirty="0" smtClean="0"/>
              <a:t>=1m</a:t>
            </a:r>
            <a:endParaRPr lang="en-US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79687" y="5517232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</a:t>
            </a:r>
            <a:r>
              <a:rPr lang="hu-HU" dirty="0" smtClean="0"/>
              <a:t>1</a:t>
            </a:r>
            <a:r>
              <a:rPr lang="hu-HU" sz="2400" dirty="0" smtClean="0"/>
              <a:t>=</a:t>
            </a:r>
            <a:r>
              <a:rPr lang="hu-HU" sz="2400" dirty="0" err="1" smtClean="0"/>
              <a:t>m</a:t>
            </a:r>
            <a:r>
              <a:rPr lang="hu-HU" dirty="0" err="1" smtClean="0"/>
              <a:t>1</a:t>
            </a:r>
            <a:r>
              <a:rPr lang="hu-HU" sz="2400" dirty="0" smtClean="0"/>
              <a:t>•g•k1</a:t>
            </a:r>
            <a:endParaRPr lang="en-US" sz="24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2591258" y="5517232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</a:t>
            </a:r>
            <a:r>
              <a:rPr lang="hu-HU" dirty="0" smtClean="0"/>
              <a:t>2</a:t>
            </a:r>
            <a:r>
              <a:rPr lang="hu-HU" sz="2400" dirty="0" smtClean="0"/>
              <a:t>=</a:t>
            </a:r>
            <a:r>
              <a:rPr lang="hu-HU" sz="2400" dirty="0" err="1" smtClean="0"/>
              <a:t>m</a:t>
            </a:r>
            <a:r>
              <a:rPr lang="hu-HU" dirty="0" err="1" smtClean="0"/>
              <a:t>2</a:t>
            </a:r>
            <a:r>
              <a:rPr lang="hu-HU" sz="2400" dirty="0" smtClean="0"/>
              <a:t>•g•k</a:t>
            </a:r>
            <a:r>
              <a:rPr lang="hu-HU" dirty="0" smtClean="0"/>
              <a:t>2</a:t>
            </a:r>
            <a:endParaRPr lang="en-US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4759875" y="5517727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1500Nm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2284404" y="542539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=</a:t>
            </a:r>
            <a:endParaRPr lang="en-US" sz="36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4421321" y="55177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=</a:t>
            </a:r>
            <a:endParaRPr lang="en-US" sz="24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288348" y="6079604"/>
            <a:ext cx="691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Egyensúly esetén a forgatónyomatékok megegyeznek!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29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12" grpId="0" animBg="1"/>
      <p:bldP spid="13" grpId="0"/>
      <p:bldP spid="14" grpId="0" animBg="1"/>
      <p:bldP spid="15" grpId="0"/>
      <p:bldP spid="17" grpId="0" animBg="1"/>
      <p:bldP spid="16" grpId="0"/>
      <p:bldP spid="18" grpId="0"/>
      <p:bldP spid="19" grpId="0"/>
      <p:bldP spid="20" grpId="0"/>
      <p:bldP spid="21" grpId="0"/>
      <p:bldP spid="23" grpId="0"/>
      <p:bldP spid="25" grpId="0"/>
      <p:bldP spid="24" grpId="0"/>
      <p:bldP spid="27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1619250" y="2203450"/>
          <a:ext cx="1312863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" name="Photo Editor fénykép" r:id="rId3" imgW="1476190" imgH="1066667" progId="MSPhotoEd.3">
                  <p:embed/>
                </p:oleObj>
              </mc:Choice>
              <mc:Fallback>
                <p:oleObj name="Photo Editor fénykép" r:id="rId3" imgW="1476190" imgH="10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03450"/>
                        <a:ext cx="1312863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2844800" y="2779713"/>
          <a:ext cx="1871663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" name="Photo Editor fénykép" r:id="rId5" imgW="2104762" imgH="961905" progId="MSPhotoEd.3">
                  <p:embed/>
                </p:oleObj>
              </mc:Choice>
              <mc:Fallback>
                <p:oleObj name="Photo Editor fénykép" r:id="rId5" imgW="2104762" imgH="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2779713"/>
                        <a:ext cx="1871663" cy="90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2411413" y="2779713"/>
            <a:ext cx="107950" cy="92075"/>
          </a:xfrm>
          <a:prstGeom prst="ellipse">
            <a:avLst/>
          </a:prstGeom>
          <a:solidFill>
            <a:srgbClr val="F5291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2916238" y="3067050"/>
            <a:ext cx="107950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1763713" y="3498850"/>
            <a:ext cx="4392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054625" y="404664"/>
            <a:ext cx="7128791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dirty="0" smtClean="0"/>
              <a:t>Példa: </a:t>
            </a:r>
            <a:r>
              <a:rPr lang="hu-HU" sz="2800" dirty="0" smtClean="0"/>
              <a:t>Forgatónyomaték </a:t>
            </a:r>
            <a:r>
              <a:rPr lang="hu-HU" sz="2800" dirty="0"/>
              <a:t>(M</a:t>
            </a:r>
            <a:r>
              <a:rPr lang="hu-HU" sz="2800" dirty="0" smtClean="0"/>
              <a:t>) kiszámítása a térdízületben statikus helyzetben</a:t>
            </a:r>
            <a:endParaRPr lang="en-US" sz="2800" dirty="0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470150" y="28368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555875" y="2274888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solidFill>
                  <a:srgbClr val="FF0000"/>
                </a:solidFill>
              </a:rPr>
              <a:t>m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763713" y="2851150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solidFill>
                  <a:srgbClr val="FF0000"/>
                </a:solidFill>
              </a:rPr>
              <a:t>mg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2455863" y="3124200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484438" y="3141663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k</a:t>
            </a:r>
            <a:endParaRPr lang="en-US" b="1" i="1"/>
          </a:p>
        </p:txBody>
      </p:sp>
      <p:graphicFrame>
        <p:nvGraphicFramePr>
          <p:cNvPr id="471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386686"/>
              </p:ext>
            </p:extLst>
          </p:nvPr>
        </p:nvGraphicFramePr>
        <p:xfrm>
          <a:off x="3594353" y="2201862"/>
          <a:ext cx="44640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" name="Egyenlet" r:id="rId7" imgW="1955800" imgH="203200" progId="Equation.3">
                  <p:embed/>
                </p:oleObj>
              </mc:Choice>
              <mc:Fallback>
                <p:oleObj name="Egyenlet" r:id="rId7" imgW="195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353" y="2201862"/>
                        <a:ext cx="4464050" cy="4397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827088" y="4022725"/>
            <a:ext cx="7488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i="1"/>
              <a:t>Erő(teher) kar= a forgáspontból az erő hatásvonalára bocsátott merőleges egyenes hossza</a:t>
            </a:r>
            <a:endParaRPr lang="en-US" sz="2000" i="1"/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1044575" y="4946650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m= 5 kg</a:t>
            </a:r>
            <a:endParaRPr lang="en-US" b="1" i="1"/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044575" y="5300663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r= 0,2 m</a:t>
            </a:r>
            <a:endParaRPr lang="en-US" b="1" i="1"/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971550" y="6165850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k = 0,14 m</a:t>
            </a:r>
            <a:endParaRPr lang="en-US" b="1" i="1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971550" y="5734050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sym typeface="Symbol" pitchFamily="18" charset="2"/>
              </a:rPr>
              <a:t> </a:t>
            </a:r>
            <a:r>
              <a:rPr lang="hu-HU" b="1" i="1"/>
              <a:t>= 45</a:t>
            </a:r>
            <a:r>
              <a:rPr lang="hu-HU" b="1" i="1">
                <a:sym typeface="Symbol" pitchFamily="18" charset="2"/>
              </a:rPr>
              <a:t> </a:t>
            </a:r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>
            <a:off x="2411413" y="2781300"/>
            <a:ext cx="547687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2700338" y="2565400"/>
            <a:ext cx="503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r</a:t>
            </a:r>
            <a:endParaRPr lang="en-US" b="1" i="1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547256"/>
              </p:ext>
            </p:extLst>
          </p:nvPr>
        </p:nvGraphicFramePr>
        <p:xfrm>
          <a:off x="4139952" y="4946650"/>
          <a:ext cx="1714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" name="Egyenlet" r:id="rId9" imgW="812447" imgH="203112" progId="Equation.3">
                  <p:embed/>
                </p:oleObj>
              </mc:Choice>
              <mc:Fallback>
                <p:oleObj name="Egyenlet" r:id="rId9" imgW="81244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946650"/>
                        <a:ext cx="1714500" cy="4286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4283968" y="5873462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M=7Nm</a:t>
            </a:r>
            <a:endParaRPr lang="en-US" sz="3200" dirty="0"/>
          </a:p>
        </p:txBody>
      </p:sp>
      <p:sp>
        <p:nvSpPr>
          <p:cNvPr id="3" name="Szalagnyíl balra 2"/>
          <p:cNvSpPr/>
          <p:nvPr/>
        </p:nvSpPr>
        <p:spPr>
          <a:xfrm>
            <a:off x="8066504" y="2168080"/>
            <a:ext cx="897984" cy="4181126"/>
          </a:xfrm>
          <a:prstGeom prst="curvedLeftArrow">
            <a:avLst>
              <a:gd name="adj1" fmla="val 51573"/>
              <a:gd name="adj2" fmla="val 6881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 animBg="1"/>
      <p:bldP spid="47113" grpId="0"/>
      <p:bldP spid="47114" grpId="0"/>
      <p:bldP spid="47115" grpId="0" animBg="1"/>
      <p:bldP spid="47116" grpId="0"/>
      <p:bldP spid="47118" grpId="0"/>
      <p:bldP spid="47120" grpId="0"/>
      <p:bldP spid="47121" grpId="0"/>
      <p:bldP spid="47122" grpId="0"/>
      <p:bldP spid="47123" grpId="0"/>
      <p:bldP spid="47126" grpId="0"/>
      <p:bldP spid="2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972469" y="266700"/>
            <a:ext cx="49688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/>
              <a:t>T</a:t>
            </a:r>
            <a:r>
              <a:rPr lang="hu-HU" sz="2400" b="1" dirty="0" smtClean="0"/>
              <a:t>ehetetlenségi nyomaték – forgómozgásnál tömeg helyett</a:t>
            </a:r>
            <a:endParaRPr lang="en-GB" sz="2400" b="1" dirty="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736851" y="6229012"/>
            <a:ext cx="3027363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/>
              <a:t>M = </a:t>
            </a:r>
            <a:r>
              <a:rPr lang="hu-HU" sz="2800" b="1" i="1" dirty="0">
                <a:sym typeface="Symbol" pitchFamily="18" charset="2"/>
              </a:rPr>
              <a:t></a:t>
            </a:r>
            <a:r>
              <a:rPr lang="hu-HU" sz="2800" dirty="0"/>
              <a:t> </a:t>
            </a:r>
            <a:r>
              <a:rPr lang="hu-HU" sz="2800" dirty="0">
                <a:sym typeface="Symbol" pitchFamily="18" charset="2"/>
              </a:rPr>
              <a:t></a:t>
            </a:r>
            <a:r>
              <a:rPr lang="hu-HU" sz="2800" dirty="0"/>
              <a:t> </a:t>
            </a:r>
            <a:r>
              <a:rPr lang="el-GR" sz="2800" b="1" dirty="0">
                <a:sym typeface="Symbol" pitchFamily="18" charset="2"/>
              </a:rPr>
              <a:t>β</a:t>
            </a:r>
            <a:endParaRPr lang="hu-HU" sz="2800" b="1" dirty="0">
              <a:sym typeface="Symbol" pitchFamily="18" charset="2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59338" y="1557338"/>
            <a:ext cx="3313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sym typeface="Symbol" pitchFamily="18" charset="2"/>
              </a:rPr>
              <a:t></a:t>
            </a:r>
            <a:r>
              <a:rPr lang="hu-HU" b="1" i="1"/>
              <a:t> = m r</a:t>
            </a:r>
            <a:r>
              <a:rPr lang="hu-HU" b="1" i="1" baseline="30000"/>
              <a:t>2 </a:t>
            </a:r>
            <a:r>
              <a:rPr lang="hu-HU" b="1" i="1"/>
              <a:t>= 5 </a:t>
            </a:r>
            <a:r>
              <a:rPr lang="en-US" b="1" i="1"/>
              <a:t>·</a:t>
            </a:r>
            <a:r>
              <a:rPr lang="hu-HU" b="1" i="1"/>
              <a:t> 10</a:t>
            </a:r>
            <a:r>
              <a:rPr lang="hu-HU" b="1" i="1" baseline="30000"/>
              <a:t>2</a:t>
            </a:r>
            <a:r>
              <a:rPr lang="hu-HU" b="1" i="1"/>
              <a:t> = 500 kg m</a:t>
            </a:r>
            <a:r>
              <a:rPr lang="hu-HU" b="1" i="1" baseline="30000"/>
              <a:t>2</a:t>
            </a:r>
            <a:endParaRPr lang="en-US" b="1" i="1" baseline="30000">
              <a:sym typeface="Symbol" pitchFamily="18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58888" y="1728788"/>
            <a:ext cx="1512887" cy="331787"/>
            <a:chOff x="793" y="1089"/>
            <a:chExt cx="953" cy="209"/>
          </a:xfrm>
        </p:grpSpPr>
        <p:grpSp>
          <p:nvGrpSpPr>
            <p:cNvPr id="87075" name="Group 7"/>
            <p:cNvGrpSpPr>
              <a:grpSpLocks/>
            </p:cNvGrpSpPr>
            <p:nvPr/>
          </p:nvGrpSpPr>
          <p:grpSpPr bwMode="auto">
            <a:xfrm>
              <a:off x="793" y="1162"/>
              <a:ext cx="835" cy="136"/>
              <a:chOff x="793" y="1162"/>
              <a:chExt cx="835" cy="136"/>
            </a:xfrm>
          </p:grpSpPr>
          <p:sp>
            <p:nvSpPr>
              <p:cNvPr id="87077" name="AutoShape 8"/>
              <p:cNvSpPr>
                <a:spLocks noChangeArrowheads="1"/>
              </p:cNvSpPr>
              <p:nvPr/>
            </p:nvSpPr>
            <p:spPr bwMode="auto">
              <a:xfrm>
                <a:off x="793" y="1162"/>
                <a:ext cx="137" cy="136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7078" name="Line 9"/>
              <p:cNvSpPr>
                <a:spLocks noChangeShapeType="1"/>
              </p:cNvSpPr>
              <p:nvPr/>
            </p:nvSpPr>
            <p:spPr bwMode="auto">
              <a:xfrm>
                <a:off x="857" y="1162"/>
                <a:ext cx="7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076" name="Oval 10"/>
            <p:cNvSpPr>
              <a:spLocks noChangeArrowheads="1"/>
            </p:cNvSpPr>
            <p:nvPr/>
          </p:nvSpPr>
          <p:spPr bwMode="auto">
            <a:xfrm>
              <a:off x="1610" y="108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258888" y="4233863"/>
            <a:ext cx="2882900" cy="347662"/>
            <a:chOff x="793" y="2667"/>
            <a:chExt cx="1816" cy="219"/>
          </a:xfrm>
        </p:grpSpPr>
        <p:sp>
          <p:nvSpPr>
            <p:cNvPr id="87072" name="AutoShape 12"/>
            <p:cNvSpPr>
              <a:spLocks noChangeArrowheads="1"/>
            </p:cNvSpPr>
            <p:nvPr/>
          </p:nvSpPr>
          <p:spPr bwMode="auto">
            <a:xfrm>
              <a:off x="793" y="2750"/>
              <a:ext cx="136" cy="13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073" name="Line 13"/>
            <p:cNvSpPr>
              <a:spLocks noChangeShapeType="1"/>
            </p:cNvSpPr>
            <p:nvPr/>
          </p:nvSpPr>
          <p:spPr bwMode="auto">
            <a:xfrm>
              <a:off x="866" y="2750"/>
              <a:ext cx="16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4" name="Oval 14"/>
            <p:cNvSpPr>
              <a:spLocks noChangeArrowheads="1"/>
            </p:cNvSpPr>
            <p:nvPr/>
          </p:nvSpPr>
          <p:spPr bwMode="auto">
            <a:xfrm>
              <a:off x="2472" y="2667"/>
              <a:ext cx="137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619250" y="1484313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  <a:cs typeface="Times New Roman" pitchFamily="18" charset="0"/>
              </a:rPr>
              <a:t>r = 10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258888" y="2205038"/>
            <a:ext cx="1584325" cy="576262"/>
            <a:chOff x="793" y="1389"/>
            <a:chExt cx="998" cy="363"/>
          </a:xfrm>
        </p:grpSpPr>
        <p:grpSp>
          <p:nvGrpSpPr>
            <p:cNvPr id="87066" name="Group 17"/>
            <p:cNvGrpSpPr>
              <a:grpSpLocks/>
            </p:cNvGrpSpPr>
            <p:nvPr/>
          </p:nvGrpSpPr>
          <p:grpSpPr bwMode="auto">
            <a:xfrm>
              <a:off x="793" y="1525"/>
              <a:ext cx="998" cy="227"/>
              <a:chOff x="793" y="1525"/>
              <a:chExt cx="998" cy="227"/>
            </a:xfrm>
          </p:grpSpPr>
          <p:grpSp>
            <p:nvGrpSpPr>
              <p:cNvPr id="87068" name="Group 18"/>
              <p:cNvGrpSpPr>
                <a:grpSpLocks/>
              </p:cNvGrpSpPr>
              <p:nvPr/>
            </p:nvGrpSpPr>
            <p:grpSpPr bwMode="auto">
              <a:xfrm>
                <a:off x="793" y="1616"/>
                <a:ext cx="835" cy="136"/>
                <a:chOff x="793" y="1162"/>
                <a:chExt cx="835" cy="136"/>
              </a:xfrm>
            </p:grpSpPr>
            <p:sp>
              <p:nvSpPr>
                <p:cNvPr id="87070" name="AutoShape 19"/>
                <p:cNvSpPr>
                  <a:spLocks noChangeArrowheads="1"/>
                </p:cNvSpPr>
                <p:nvPr/>
              </p:nvSpPr>
              <p:spPr bwMode="auto">
                <a:xfrm>
                  <a:off x="793" y="1162"/>
                  <a:ext cx="137" cy="13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7071" name="Line 20"/>
                <p:cNvSpPr>
                  <a:spLocks noChangeShapeType="1"/>
                </p:cNvSpPr>
                <p:nvPr/>
              </p:nvSpPr>
              <p:spPr bwMode="auto">
                <a:xfrm>
                  <a:off x="857" y="1162"/>
                  <a:ext cx="77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069" name="Oval 21"/>
              <p:cNvSpPr>
                <a:spLocks noChangeArrowheads="1"/>
              </p:cNvSpPr>
              <p:nvPr/>
            </p:nvSpPr>
            <p:spPr bwMode="auto">
              <a:xfrm>
                <a:off x="1610" y="1525"/>
                <a:ext cx="181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7067" name="Text Box 22"/>
            <p:cNvSpPr txBox="1">
              <a:spLocks noChangeArrowheads="1"/>
            </p:cNvSpPr>
            <p:nvPr/>
          </p:nvSpPr>
          <p:spPr bwMode="auto">
            <a:xfrm>
              <a:off x="1020" y="1389"/>
              <a:ext cx="7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600" b="1">
                  <a:latin typeface="Times New Roman" pitchFamily="18" charset="0"/>
                  <a:cs typeface="Times New Roman" pitchFamily="18" charset="0"/>
                </a:rPr>
                <a:t>r = 10</a:t>
              </a:r>
              <a:endParaRPr lang="en-US" sz="1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2266950" y="3925888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r = 20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2843213" y="1652588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m = 5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2843213" y="2371725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m = 10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4283075" y="4171950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  <a:cs typeface="Times New Roman" pitchFamily="18" charset="0"/>
              </a:rPr>
              <a:t>m = 5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4859338" y="234156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ym typeface="Symbol" pitchFamily="18" charset="2"/>
              </a:rPr>
              <a:t></a:t>
            </a:r>
            <a:r>
              <a:rPr lang="hu-HU" b="1"/>
              <a:t> = m r</a:t>
            </a:r>
            <a:r>
              <a:rPr lang="hu-HU" b="1" baseline="30000"/>
              <a:t>2 </a:t>
            </a:r>
            <a:r>
              <a:rPr lang="hu-HU" b="1"/>
              <a:t>= 10 </a:t>
            </a:r>
            <a:r>
              <a:rPr lang="en-US" b="1"/>
              <a:t>·</a:t>
            </a:r>
            <a:r>
              <a:rPr lang="hu-HU" b="1"/>
              <a:t> 10</a:t>
            </a:r>
            <a:r>
              <a:rPr lang="hu-HU" b="1" baseline="30000"/>
              <a:t>2</a:t>
            </a:r>
            <a:r>
              <a:rPr lang="hu-HU" b="1"/>
              <a:t> = 1000 kg m</a:t>
            </a:r>
            <a:r>
              <a:rPr lang="hu-HU" b="1" baseline="30000"/>
              <a:t>2</a:t>
            </a:r>
            <a:endParaRPr lang="en-US" b="1" baseline="30000"/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258888" y="3206750"/>
            <a:ext cx="6913562" cy="554038"/>
            <a:chOff x="793" y="2020"/>
            <a:chExt cx="4355" cy="349"/>
          </a:xfrm>
        </p:grpSpPr>
        <p:grpSp>
          <p:nvGrpSpPr>
            <p:cNvPr id="87058" name="Group 29"/>
            <p:cNvGrpSpPr>
              <a:grpSpLocks/>
            </p:cNvGrpSpPr>
            <p:nvPr/>
          </p:nvGrpSpPr>
          <p:grpSpPr bwMode="auto">
            <a:xfrm>
              <a:off x="793" y="2160"/>
              <a:ext cx="953" cy="209"/>
              <a:chOff x="793" y="1089"/>
              <a:chExt cx="953" cy="209"/>
            </a:xfrm>
          </p:grpSpPr>
          <p:grpSp>
            <p:nvGrpSpPr>
              <p:cNvPr id="87062" name="Group 30"/>
              <p:cNvGrpSpPr>
                <a:grpSpLocks/>
              </p:cNvGrpSpPr>
              <p:nvPr/>
            </p:nvGrpSpPr>
            <p:grpSpPr bwMode="auto">
              <a:xfrm>
                <a:off x="793" y="1162"/>
                <a:ext cx="835" cy="136"/>
                <a:chOff x="793" y="1162"/>
                <a:chExt cx="835" cy="136"/>
              </a:xfrm>
            </p:grpSpPr>
            <p:sp>
              <p:nvSpPr>
                <p:cNvPr id="87064" name="AutoShape 31"/>
                <p:cNvSpPr>
                  <a:spLocks noChangeArrowheads="1"/>
                </p:cNvSpPr>
                <p:nvPr/>
              </p:nvSpPr>
              <p:spPr bwMode="auto">
                <a:xfrm>
                  <a:off x="793" y="1162"/>
                  <a:ext cx="137" cy="13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7065" name="Line 32"/>
                <p:cNvSpPr>
                  <a:spLocks noChangeShapeType="1"/>
                </p:cNvSpPr>
                <p:nvPr/>
              </p:nvSpPr>
              <p:spPr bwMode="auto">
                <a:xfrm>
                  <a:off x="857" y="1162"/>
                  <a:ext cx="77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063" name="Oval 33"/>
              <p:cNvSpPr>
                <a:spLocks noChangeArrowheads="1"/>
              </p:cNvSpPr>
              <p:nvPr/>
            </p:nvSpPr>
            <p:spPr bwMode="auto">
              <a:xfrm>
                <a:off x="1610" y="1089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7059" name="Text Box 34"/>
            <p:cNvSpPr txBox="1">
              <a:spLocks noChangeArrowheads="1"/>
            </p:cNvSpPr>
            <p:nvPr/>
          </p:nvSpPr>
          <p:spPr bwMode="auto">
            <a:xfrm>
              <a:off x="1020" y="2020"/>
              <a:ext cx="7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600" b="1" dirty="0">
                  <a:latin typeface="Times New Roman" pitchFamily="18" charset="0"/>
                  <a:cs typeface="Times New Roman" pitchFamily="18" charset="0"/>
                </a:rPr>
                <a:t>r = 10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060" name="Text Box 35"/>
            <p:cNvSpPr txBox="1">
              <a:spLocks noChangeArrowheads="1"/>
            </p:cNvSpPr>
            <p:nvPr/>
          </p:nvSpPr>
          <p:spPr bwMode="auto">
            <a:xfrm>
              <a:off x="1791" y="2115"/>
              <a:ext cx="7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600" b="1">
                  <a:latin typeface="Times New Roman" pitchFamily="18" charset="0"/>
                  <a:cs typeface="Times New Roman" pitchFamily="18" charset="0"/>
                </a:rPr>
                <a:t>m = 5</a:t>
              </a:r>
              <a:endParaRPr lang="en-US" sz="1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061" name="Text Box 36"/>
            <p:cNvSpPr txBox="1">
              <a:spLocks noChangeArrowheads="1"/>
            </p:cNvSpPr>
            <p:nvPr/>
          </p:nvSpPr>
          <p:spPr bwMode="auto">
            <a:xfrm>
              <a:off x="3061" y="2110"/>
              <a:ext cx="20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 i="1">
                  <a:sym typeface="Symbol" pitchFamily="18" charset="2"/>
                </a:rPr>
                <a:t></a:t>
              </a:r>
              <a:r>
                <a:rPr lang="hu-HU" b="1" i="1"/>
                <a:t> = m r</a:t>
              </a:r>
              <a:r>
                <a:rPr lang="hu-HU" b="1" i="1" baseline="30000"/>
                <a:t>2 </a:t>
              </a:r>
              <a:r>
                <a:rPr lang="hu-HU" b="1" i="1"/>
                <a:t>= 5 </a:t>
              </a:r>
              <a:r>
                <a:rPr lang="en-US" b="1" i="1"/>
                <a:t>·</a:t>
              </a:r>
              <a:r>
                <a:rPr lang="hu-HU" b="1" i="1"/>
                <a:t> 10</a:t>
              </a:r>
              <a:r>
                <a:rPr lang="hu-HU" b="1" i="1" baseline="30000"/>
                <a:t>2</a:t>
              </a:r>
              <a:r>
                <a:rPr lang="hu-HU" b="1" i="1"/>
                <a:t> = 500 kg m</a:t>
              </a:r>
              <a:r>
                <a:rPr lang="hu-HU" b="1" i="1" baseline="30000"/>
                <a:t>2</a:t>
              </a:r>
              <a:endParaRPr lang="en-US" b="1" i="1" baseline="30000"/>
            </a:p>
          </p:txBody>
        </p:sp>
      </p:grp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5146675" y="4149725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>
                <a:sym typeface="Symbol" pitchFamily="18" charset="2"/>
              </a:rPr>
              <a:t></a:t>
            </a:r>
            <a:r>
              <a:rPr lang="hu-HU" b="1" dirty="0"/>
              <a:t> = m r</a:t>
            </a:r>
            <a:r>
              <a:rPr lang="hu-HU" b="1" baseline="30000" dirty="0"/>
              <a:t>2 </a:t>
            </a:r>
            <a:r>
              <a:rPr lang="hu-HU" b="1" dirty="0"/>
              <a:t>= 5 </a:t>
            </a:r>
            <a:r>
              <a:rPr lang="en-US" b="1" dirty="0"/>
              <a:t>·</a:t>
            </a:r>
            <a:r>
              <a:rPr lang="hu-HU" b="1" dirty="0"/>
              <a:t> 20</a:t>
            </a:r>
            <a:r>
              <a:rPr lang="hu-HU" b="1" baseline="30000" dirty="0"/>
              <a:t>2</a:t>
            </a:r>
            <a:r>
              <a:rPr lang="hu-HU" b="1" dirty="0"/>
              <a:t> = 2000 kg m</a:t>
            </a:r>
            <a:r>
              <a:rPr lang="hu-HU" b="1" baseline="30000" dirty="0"/>
              <a:t>2</a:t>
            </a:r>
            <a:endParaRPr lang="en-US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3023504" y="5517232"/>
                <a:ext cx="2308004" cy="54649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i="1">
                          <a:latin typeface="Cambria Math"/>
                        </a:rPr>
                        <m:t>𝜃</m:t>
                      </m:r>
                      <m:r>
                        <a:rPr lang="hu-HU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sym typeface="Symbol"/>
                            </a:rPr>
                            <m:t></m:t>
                          </m:r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∗</m:t>
                      </m:r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504" y="5517232"/>
                <a:ext cx="2308004" cy="5464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/>
          <p:cNvSpPr txBox="1"/>
          <p:nvPr/>
        </p:nvSpPr>
        <p:spPr>
          <a:xfrm>
            <a:off x="450390" y="6259789"/>
            <a:ext cx="205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F=m•a helyett:</a:t>
            </a:r>
            <a:endParaRPr lang="en-US" sz="2400" dirty="0"/>
          </a:p>
        </p:txBody>
      </p:sp>
      <p:grpSp>
        <p:nvGrpSpPr>
          <p:cNvPr id="39" name="Group 11"/>
          <p:cNvGrpSpPr>
            <a:grpSpLocks/>
          </p:cNvGrpSpPr>
          <p:nvPr/>
        </p:nvGrpSpPr>
        <p:grpSpPr bwMode="auto">
          <a:xfrm>
            <a:off x="1258888" y="4941168"/>
            <a:ext cx="2882900" cy="347662"/>
            <a:chOff x="793" y="2667"/>
            <a:chExt cx="1816" cy="219"/>
          </a:xfrm>
        </p:grpSpPr>
        <p:sp>
          <p:nvSpPr>
            <p:cNvPr id="40" name="AutoShape 12"/>
            <p:cNvSpPr>
              <a:spLocks noChangeArrowheads="1"/>
            </p:cNvSpPr>
            <p:nvPr/>
          </p:nvSpPr>
          <p:spPr bwMode="auto">
            <a:xfrm>
              <a:off x="793" y="2750"/>
              <a:ext cx="136" cy="13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866" y="2750"/>
              <a:ext cx="16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Oval 14"/>
            <p:cNvSpPr>
              <a:spLocks noChangeArrowheads="1"/>
            </p:cNvSpPr>
            <p:nvPr/>
          </p:nvSpPr>
          <p:spPr bwMode="auto">
            <a:xfrm>
              <a:off x="2472" y="2667"/>
              <a:ext cx="137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2584451" y="4941168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619250" y="5158655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hu-HU" sz="16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= 10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2447241" y="4604618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hu-HU" sz="16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= 20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3706813" y="4611286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hu-HU" sz="16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= 5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2419350" y="5158655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hu-HU" sz="16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u-H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= 10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4571206" y="4866554"/>
            <a:ext cx="4176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>
                <a:sym typeface="Symbol" pitchFamily="18" charset="2"/>
              </a:rPr>
              <a:t></a:t>
            </a:r>
            <a:r>
              <a:rPr lang="hu-HU" b="1" dirty="0"/>
              <a:t> = </a:t>
            </a:r>
            <a:r>
              <a:rPr lang="hu-HU" b="1" dirty="0" smtClean="0"/>
              <a:t>m</a:t>
            </a:r>
            <a:r>
              <a:rPr lang="hu-HU" b="1" baseline="-25000" dirty="0" smtClean="0"/>
              <a:t>1</a:t>
            </a:r>
            <a:r>
              <a:rPr lang="hu-HU" b="1" dirty="0" smtClean="0"/>
              <a:t> (r</a:t>
            </a:r>
            <a:r>
              <a:rPr lang="hu-HU" b="1" baseline="-25000" dirty="0" smtClean="0"/>
              <a:t>1 </a:t>
            </a:r>
            <a:r>
              <a:rPr lang="hu-HU" b="1" dirty="0" smtClean="0"/>
              <a:t>)</a:t>
            </a:r>
            <a:r>
              <a:rPr lang="hu-HU" b="1" baseline="30000" dirty="0" smtClean="0"/>
              <a:t>2</a:t>
            </a:r>
            <a:r>
              <a:rPr lang="hu-HU" b="1" dirty="0" smtClean="0"/>
              <a:t> +m</a:t>
            </a:r>
            <a:r>
              <a:rPr lang="hu-HU" b="1" baseline="-25000" dirty="0" smtClean="0"/>
              <a:t>2</a:t>
            </a:r>
            <a:r>
              <a:rPr lang="hu-HU" b="1" dirty="0" smtClean="0"/>
              <a:t>(r</a:t>
            </a:r>
            <a:r>
              <a:rPr lang="hu-HU" b="1" baseline="-25000" dirty="0" smtClean="0"/>
              <a:t>2</a:t>
            </a:r>
            <a:r>
              <a:rPr lang="hu-HU" b="1" dirty="0" smtClean="0"/>
              <a:t>)</a:t>
            </a:r>
            <a:r>
              <a:rPr lang="hu-HU" b="1" baseline="30000" dirty="0" smtClean="0"/>
              <a:t>2</a:t>
            </a:r>
            <a:r>
              <a:rPr lang="hu-HU" b="1" dirty="0" smtClean="0"/>
              <a:t> =3000 </a:t>
            </a:r>
            <a:r>
              <a:rPr lang="hu-HU" b="1" dirty="0"/>
              <a:t>kg m</a:t>
            </a:r>
            <a:r>
              <a:rPr lang="hu-HU" b="1" baseline="30000" dirty="0"/>
              <a:t>2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2323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46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46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2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3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46095" grpId="0"/>
      <p:bldP spid="46103" grpId="0"/>
      <p:bldP spid="46104" grpId="0"/>
      <p:bldP spid="46105" grpId="0"/>
      <p:bldP spid="46106" grpId="0"/>
      <p:bldP spid="46107" grpId="0"/>
      <p:bldP spid="46117" grpId="0"/>
      <p:bldP spid="3" grpId="0" animBg="1"/>
      <p:bldP spid="6" grpId="0"/>
      <p:bldP spid="43" grpId="0" animBg="1"/>
      <p:bldP spid="44" grpId="0"/>
      <p:bldP spid="45" grpId="0"/>
      <p:bldP spid="46" grpId="0"/>
      <p:bldP spid="47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619250" y="2203450"/>
          <a:ext cx="1312863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5" name="Photo Editor fénykép" r:id="rId3" imgW="1476190" imgH="1066667" progId="MSPhotoEd.3">
                  <p:embed/>
                </p:oleObj>
              </mc:Choice>
              <mc:Fallback>
                <p:oleObj name="Photo Editor fénykép" r:id="rId3" imgW="1476190" imgH="10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03450"/>
                        <a:ext cx="1312863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2844800" y="2779713"/>
          <a:ext cx="1871663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6" name="Photo Editor fénykép" r:id="rId5" imgW="2104762" imgH="961905" progId="MSPhotoEd.3">
                  <p:embed/>
                </p:oleObj>
              </mc:Choice>
              <mc:Fallback>
                <p:oleObj name="Photo Editor fénykép" r:id="rId5" imgW="2104762" imgH="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2779713"/>
                        <a:ext cx="1871663" cy="90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Oval 4"/>
          <p:cNvSpPr>
            <a:spLocks noChangeArrowheads="1"/>
          </p:cNvSpPr>
          <p:nvPr/>
        </p:nvSpPr>
        <p:spPr bwMode="auto">
          <a:xfrm>
            <a:off x="2411413" y="2779713"/>
            <a:ext cx="107950" cy="92075"/>
          </a:xfrm>
          <a:prstGeom prst="ellipse">
            <a:avLst/>
          </a:prstGeom>
          <a:solidFill>
            <a:srgbClr val="F5291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879725" y="3092450"/>
            <a:ext cx="107950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134" name="Arc 6"/>
          <p:cNvSpPr>
            <a:spLocks/>
          </p:cNvSpPr>
          <p:nvPr/>
        </p:nvSpPr>
        <p:spPr bwMode="auto">
          <a:xfrm rot="10555237" flipV="1">
            <a:off x="1730375" y="1700213"/>
            <a:ext cx="1231900" cy="1439862"/>
          </a:xfrm>
          <a:custGeom>
            <a:avLst/>
            <a:gdLst>
              <a:gd name="T0" fmla="*/ 0 w 18484"/>
              <a:gd name="T1" fmla="*/ 2147483647 h 21600"/>
              <a:gd name="T2" fmla="*/ 2147483647 w 18484"/>
              <a:gd name="T3" fmla="*/ 2147483647 h 21600"/>
              <a:gd name="T4" fmla="*/ 2147483647 w 18484"/>
              <a:gd name="T5" fmla="*/ 2147483647 h 21600"/>
              <a:gd name="T6" fmla="*/ 0 60000 65536"/>
              <a:gd name="T7" fmla="*/ 0 60000 65536"/>
              <a:gd name="T8" fmla="*/ 0 60000 65536"/>
              <a:gd name="T9" fmla="*/ 0 w 18484"/>
              <a:gd name="T10" fmla="*/ 0 h 21600"/>
              <a:gd name="T11" fmla="*/ 18484 w 1848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84" h="21600" fill="none" extrusionOk="0">
                <a:moveTo>
                  <a:pt x="0" y="40"/>
                </a:moveTo>
                <a:cubicBezTo>
                  <a:pt x="437" y="13"/>
                  <a:pt x="876" y="-1"/>
                  <a:pt x="1315" y="0"/>
                </a:cubicBezTo>
                <a:cubicBezTo>
                  <a:pt x="8048" y="0"/>
                  <a:pt x="14397" y="3140"/>
                  <a:pt x="18483" y="8493"/>
                </a:cubicBezTo>
              </a:path>
              <a:path w="18484" h="21600" stroke="0" extrusionOk="0">
                <a:moveTo>
                  <a:pt x="0" y="40"/>
                </a:moveTo>
                <a:cubicBezTo>
                  <a:pt x="437" y="13"/>
                  <a:pt x="876" y="-1"/>
                  <a:pt x="1315" y="0"/>
                </a:cubicBezTo>
                <a:cubicBezTo>
                  <a:pt x="8048" y="0"/>
                  <a:pt x="14397" y="3140"/>
                  <a:pt x="18483" y="8493"/>
                </a:cubicBezTo>
                <a:lnTo>
                  <a:pt x="1315" y="21600"/>
                </a:lnTo>
                <a:lnTo>
                  <a:pt x="0" y="40"/>
                </a:lnTo>
                <a:close/>
              </a:path>
            </a:pathLst>
          </a:custGeom>
          <a:gradFill rotWithShape="1">
            <a:gsLst>
              <a:gs pos="0">
                <a:srgbClr val="FF66CC">
                  <a:alpha val="50998"/>
                </a:srgbClr>
              </a:gs>
              <a:gs pos="100000">
                <a:srgbClr val="FF77D2">
                  <a:alpha val="49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979613" y="2472290"/>
            <a:ext cx="936625" cy="6693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411413" y="3141663"/>
            <a:ext cx="50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 dirty="0"/>
              <a:t>l</a:t>
            </a:r>
            <a:endParaRPr lang="en-US" b="1" i="1" dirty="0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1979613" y="27082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/>
              <a:t>m</a:t>
            </a:r>
            <a:endParaRPr lang="en-US" b="1" i="1"/>
          </a:p>
        </p:txBody>
      </p:sp>
      <p:graphicFrame>
        <p:nvGraphicFramePr>
          <p:cNvPr id="4813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912522"/>
              </p:ext>
            </p:extLst>
          </p:nvPr>
        </p:nvGraphicFramePr>
        <p:xfrm>
          <a:off x="944562" y="3645024"/>
          <a:ext cx="19272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7" name="Egyenlet" r:id="rId7" imgW="622030" imgH="203112" progId="Equation.3">
                  <p:embed/>
                </p:oleObj>
              </mc:Choice>
              <mc:Fallback>
                <p:oleObj name="Egyenlet" r:id="rId7" imgW="62203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2" y="3645024"/>
                        <a:ext cx="1927225" cy="6302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504832"/>
              </p:ext>
            </p:extLst>
          </p:nvPr>
        </p:nvGraphicFramePr>
        <p:xfrm>
          <a:off x="1023143" y="4509120"/>
          <a:ext cx="1770063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8" name="Equation" r:id="rId9" imgW="622080" imgH="419040" progId="Equation.3">
                  <p:embed/>
                </p:oleObj>
              </mc:Choice>
              <mc:Fallback>
                <p:oleObj name="Equation" r:id="rId9" imgW="622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143" y="4509120"/>
                        <a:ext cx="1770063" cy="11922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541590"/>
              </p:ext>
            </p:extLst>
          </p:nvPr>
        </p:nvGraphicFramePr>
        <p:xfrm>
          <a:off x="4473912" y="1658219"/>
          <a:ext cx="413385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" name="Equation" r:id="rId11" imgW="1358640" imgH="228600" progId="Equation.3">
                  <p:embed/>
                </p:oleObj>
              </mc:Choice>
              <mc:Fallback>
                <p:oleObj name="Equation" r:id="rId11" imgW="1358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912" y="1658219"/>
                        <a:ext cx="4133850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265910"/>
              </p:ext>
            </p:extLst>
          </p:nvPr>
        </p:nvGraphicFramePr>
        <p:xfrm>
          <a:off x="3666127" y="5229200"/>
          <a:ext cx="473233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" name="Equation" r:id="rId13" imgW="1968480" imgH="203040" progId="Equation.3">
                  <p:embed/>
                </p:oleObj>
              </mc:Choice>
              <mc:Fallback>
                <p:oleObj name="Equation" r:id="rId13" imgW="1968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127" y="5229200"/>
                        <a:ext cx="4732338" cy="4873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5119042" y="2524918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 dirty="0"/>
              <a:t>m= 5 kg</a:t>
            </a:r>
            <a:endParaRPr lang="en-US" b="1" i="1" dirty="0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6540836" y="2524919"/>
            <a:ext cx="1871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 dirty="0"/>
              <a:t>l</a:t>
            </a:r>
            <a:r>
              <a:rPr lang="hu-HU" b="1" i="1" dirty="0" smtClean="0"/>
              <a:t>= 0,5 </a:t>
            </a:r>
            <a:r>
              <a:rPr lang="hu-HU" b="1" i="1" dirty="0"/>
              <a:t>m</a:t>
            </a:r>
            <a:endParaRPr lang="en-US" b="1" i="1" dirty="0"/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220325" y="308760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b="1" i="1" dirty="0">
                <a:sym typeface="Symbol"/>
              </a:rPr>
              <a:t></a:t>
            </a:r>
            <a:r>
              <a:rPr lang="hu-HU" b="1" i="1" dirty="0" smtClean="0"/>
              <a:t>t</a:t>
            </a:r>
            <a:r>
              <a:rPr lang="hu-HU" b="1" i="1" dirty="0"/>
              <a:t>= 0,05 s</a:t>
            </a:r>
            <a:endParaRPr lang="en-US" b="1" i="1" dirty="0"/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6515725" y="3087609"/>
            <a:ext cx="259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 dirty="0" smtClean="0">
                <a:sym typeface="Symbol"/>
              </a:rPr>
              <a:t></a:t>
            </a:r>
            <a:r>
              <a:rPr lang="hu-HU" b="1" i="1" dirty="0" smtClean="0">
                <a:sym typeface="Symbol" pitchFamily="18" charset="2"/>
              </a:rPr>
              <a:t> </a:t>
            </a:r>
            <a:r>
              <a:rPr lang="hu-HU" b="1" i="1" dirty="0"/>
              <a:t>= 45</a:t>
            </a:r>
            <a:r>
              <a:rPr lang="hu-HU" b="1" i="1" dirty="0">
                <a:sym typeface="Symbol" pitchFamily="18" charset="2"/>
              </a:rPr>
              <a:t> = 0,785 </a:t>
            </a:r>
            <a:r>
              <a:rPr lang="hu-HU" b="1" i="1" dirty="0" err="1">
                <a:sym typeface="Symbol" pitchFamily="18" charset="2"/>
              </a:rPr>
              <a:t>rad</a:t>
            </a:r>
            <a:endParaRPr lang="hu-HU" b="1" i="1" dirty="0">
              <a:sym typeface="Symbol" pitchFamily="18" charset="2"/>
            </a:endParaRP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5652125" y="3598784"/>
            <a:ext cx="324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 dirty="0">
                <a:sym typeface="Symbol" pitchFamily="18" charset="2"/>
              </a:rPr>
              <a:t>β</a:t>
            </a:r>
            <a:r>
              <a:rPr lang="hu-HU" b="1" i="1" dirty="0" smtClean="0">
                <a:sym typeface="Symbol" pitchFamily="18" charset="2"/>
              </a:rPr>
              <a:t> </a:t>
            </a:r>
            <a:r>
              <a:rPr lang="hu-HU" b="1" i="1" dirty="0"/>
              <a:t>= </a:t>
            </a:r>
            <a:r>
              <a:rPr lang="hu-HU" b="1" i="1" dirty="0" smtClean="0"/>
              <a:t>314 </a:t>
            </a:r>
            <a:r>
              <a:rPr lang="hu-HU" b="1" i="1" dirty="0" smtClean="0">
                <a:sym typeface="Symbol" pitchFamily="18" charset="2"/>
              </a:rPr>
              <a:t>1/s</a:t>
            </a:r>
            <a:r>
              <a:rPr lang="hu-HU" b="1" i="1" baseline="30000" dirty="0" smtClean="0">
                <a:sym typeface="Symbol" pitchFamily="18" charset="2"/>
              </a:rPr>
              <a:t>2</a:t>
            </a:r>
            <a:r>
              <a:rPr lang="hu-HU" b="1" i="1" dirty="0" smtClean="0">
                <a:sym typeface="Symbol" pitchFamily="18" charset="2"/>
              </a:rPr>
              <a:t> </a:t>
            </a:r>
            <a:r>
              <a:rPr lang="hu-HU" b="1" i="1" dirty="0">
                <a:sym typeface="Symbol" pitchFamily="18" charset="2"/>
              </a:rPr>
              <a:t>= </a:t>
            </a:r>
            <a:r>
              <a:rPr lang="hu-HU" b="1" i="1" dirty="0" smtClean="0">
                <a:sym typeface="Symbol" pitchFamily="18" charset="2"/>
              </a:rPr>
              <a:t> 314 </a:t>
            </a:r>
            <a:r>
              <a:rPr lang="hu-HU" b="1" i="1" dirty="0" err="1" smtClean="0">
                <a:sym typeface="Symbol" pitchFamily="18" charset="2"/>
              </a:rPr>
              <a:t>rad</a:t>
            </a:r>
            <a:r>
              <a:rPr lang="hu-HU" b="1" i="1" dirty="0" smtClean="0">
                <a:sym typeface="Symbol" pitchFamily="18" charset="2"/>
              </a:rPr>
              <a:t>/s</a:t>
            </a:r>
            <a:r>
              <a:rPr lang="hu-HU" b="1" i="1" baseline="30000" dirty="0" smtClean="0">
                <a:sym typeface="Symbol" pitchFamily="18" charset="2"/>
              </a:rPr>
              <a:t>2</a:t>
            </a:r>
            <a:endParaRPr lang="hu-HU" b="1" i="1" baseline="30000" dirty="0">
              <a:sym typeface="Symbol" pitchFamily="18" charset="2"/>
            </a:endParaRPr>
          </a:p>
        </p:txBody>
      </p:sp>
      <p:sp>
        <p:nvSpPr>
          <p:cNvPr id="89109" name="Text Box 21"/>
          <p:cNvSpPr txBox="1">
            <a:spLocks noChangeArrowheads="1"/>
          </p:cNvSpPr>
          <p:nvPr/>
        </p:nvSpPr>
        <p:spPr bwMode="auto">
          <a:xfrm>
            <a:off x="1206134" y="180891"/>
            <a:ext cx="6966266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 smtClean="0"/>
              <a:t>Példa: </a:t>
            </a:r>
            <a:r>
              <a:rPr lang="hu-HU" sz="2400" dirty="0" smtClean="0"/>
              <a:t>Forgatónyomaték </a:t>
            </a:r>
            <a:r>
              <a:rPr lang="hu-HU" sz="2400" dirty="0" smtClean="0"/>
              <a:t>kiszámítása</a:t>
            </a:r>
            <a:endParaRPr lang="en-US" sz="2400" dirty="0"/>
          </a:p>
        </p:txBody>
      </p:sp>
      <p:sp>
        <p:nvSpPr>
          <p:cNvPr id="89110" name="Text Box 22"/>
          <p:cNvSpPr txBox="1">
            <a:spLocks noChangeArrowheads="1"/>
          </p:cNvSpPr>
          <p:nvPr/>
        </p:nvSpPr>
        <p:spPr bwMode="auto">
          <a:xfrm>
            <a:off x="1206133" y="642556"/>
            <a:ext cx="6966267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/>
              <a:t>Dinamikus </a:t>
            </a:r>
            <a:r>
              <a:rPr lang="hu-HU" sz="2400" dirty="0" smtClean="0"/>
              <a:t>körülmények között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2400" dirty="0" smtClean="0"/>
              <a:t>vízszintes síkban (gravitációs erőtől eltekintünk)</a:t>
            </a:r>
            <a:endParaRPr lang="en-US" sz="2400" dirty="0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116652"/>
              </p:ext>
            </p:extLst>
          </p:nvPr>
        </p:nvGraphicFramePr>
        <p:xfrm>
          <a:off x="4211960" y="4074939"/>
          <a:ext cx="4834780" cy="1009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1" name="Equation" r:id="rId15" imgW="2006280" imgH="419040" progId="Equation.3">
                  <p:embed/>
                </p:oleObj>
              </mc:Choice>
              <mc:Fallback>
                <p:oleObj name="Equation" r:id="rId15" imgW="2006280" imgH="4190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074939"/>
                        <a:ext cx="4834780" cy="1009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251521" y="594928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hirtelen gyorsulás még a terheletlen végtagban és az ízületben is jelentős erőhatásokat hoz létre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989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42" grpId="0"/>
      <p:bldP spid="48143" grpId="0"/>
      <p:bldP spid="48144" grpId="0"/>
      <p:bldP spid="48145" grpId="0"/>
      <p:bldP spid="481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~AUT0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8100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Oval 3"/>
          <p:cNvSpPr>
            <a:spLocks noChangeArrowheads="1"/>
          </p:cNvSpPr>
          <p:nvPr/>
        </p:nvSpPr>
        <p:spPr bwMode="auto">
          <a:xfrm>
            <a:off x="3124200" y="3946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2819400" y="1965325"/>
            <a:ext cx="228600" cy="1981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524000" y="3860800"/>
            <a:ext cx="228600" cy="406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1752600" y="40386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6705600" cy="523220"/>
          </a:xfrm>
          <a:prstGeom prst="rect">
            <a:avLst/>
          </a:prstGeom>
          <a:solidFill>
            <a:srgbClr val="FF99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Az izomerő kiszámítása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486400" y="1524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M = F </a:t>
            </a:r>
            <a:r>
              <a:rPr lang="hu-HU" sz="2400" b="1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2400" b="1">
                <a:latin typeface="Times New Roman" pitchFamily="18" charset="0"/>
              </a:rPr>
              <a:t> k</a:t>
            </a:r>
            <a:r>
              <a:rPr lang="hu-HU" sz="2400" b="1" baseline="-25000">
                <a:latin typeface="Times New Roman" pitchFamily="18" charset="0"/>
              </a:rPr>
              <a:t>F</a:t>
            </a:r>
            <a:endParaRPr lang="en-GB" sz="2400" b="1" baseline="-25000">
              <a:latin typeface="Times New Roman" pitchFamily="18" charset="0"/>
            </a:endParaRP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 flipV="1">
            <a:off x="2819400" y="3962400"/>
            <a:ext cx="304800" cy="76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362200" y="243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hu-HU" sz="2400" b="1" baseline="-25000">
                <a:solidFill>
                  <a:srgbClr val="FF3300"/>
                </a:solidFill>
                <a:latin typeface="Times New Roman" pitchFamily="18" charset="0"/>
              </a:rPr>
              <a:t>i</a:t>
            </a:r>
            <a:endParaRPr lang="en-GB" sz="2400" b="1" baseline="-25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38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F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8194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3300"/>
                </a:solidFill>
                <a:latin typeface="Times New Roman" pitchFamily="18" charset="0"/>
              </a:rPr>
              <a:t>k</a:t>
            </a:r>
            <a:r>
              <a:rPr lang="hu-HU" sz="2400" b="1" baseline="-25000">
                <a:solidFill>
                  <a:srgbClr val="FF3300"/>
                </a:solidFill>
                <a:latin typeface="Times New Roman" pitchFamily="18" charset="0"/>
              </a:rPr>
              <a:t>i</a:t>
            </a:r>
            <a:endParaRPr lang="en-GB" sz="2400" b="1" baseline="-25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5486400" y="2697163"/>
            <a:ext cx="2895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hu-HU" sz="2800" b="1">
                <a:latin typeface="Times New Roman" pitchFamily="18" charset="0"/>
              </a:rPr>
              <a:t>F </a:t>
            </a:r>
            <a:r>
              <a:rPr lang="hu-HU" sz="2800" b="1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2800" b="1">
                <a:latin typeface="Times New Roman" pitchFamily="18" charset="0"/>
              </a:rPr>
              <a:t> k</a:t>
            </a:r>
            <a:r>
              <a:rPr lang="hu-HU" sz="2800" b="1" baseline="-25000">
                <a:latin typeface="Times New Roman" pitchFamily="18" charset="0"/>
              </a:rPr>
              <a:t>F</a:t>
            </a:r>
            <a:r>
              <a:rPr lang="hu-HU" sz="2800" b="1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= F</a:t>
            </a:r>
            <a:r>
              <a:rPr lang="hu-HU" sz="28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k</a:t>
            </a:r>
            <a:r>
              <a:rPr lang="hu-HU" sz="28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endParaRPr lang="en-GB" sz="2800" b="1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486400" y="3382963"/>
            <a:ext cx="297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b="1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hu-HU" sz="3200" b="1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hu-HU" sz="32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hu-HU" sz="3200" b="1">
                <a:solidFill>
                  <a:srgbClr val="FF0000"/>
                </a:solidFill>
                <a:latin typeface="Times New Roman" pitchFamily="18" charset="0"/>
              </a:rPr>
              <a:t> =</a:t>
            </a:r>
            <a:r>
              <a:rPr lang="hu-HU" sz="3200" b="1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hu-HU" sz="3200" b="1">
                <a:latin typeface="Times New Roman" pitchFamily="18" charset="0"/>
              </a:rPr>
              <a:t>F </a:t>
            </a:r>
            <a:r>
              <a:rPr lang="hu-HU" sz="3200" b="1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3200" b="1">
                <a:latin typeface="Times New Roman" pitchFamily="18" charset="0"/>
              </a:rPr>
              <a:t> k</a:t>
            </a:r>
            <a:r>
              <a:rPr lang="hu-HU" sz="3200" b="1" baseline="-25000">
                <a:latin typeface="Times New Roman" pitchFamily="18" charset="0"/>
              </a:rPr>
              <a:t>F </a:t>
            </a:r>
            <a:r>
              <a:rPr lang="hu-HU" sz="3200" b="1">
                <a:latin typeface="Times New Roman" pitchFamily="18" charset="0"/>
              </a:rPr>
              <a:t>/</a:t>
            </a:r>
            <a:r>
              <a:rPr lang="hu-HU" sz="3200" b="1">
                <a:solidFill>
                  <a:srgbClr val="FF5050"/>
                </a:solidFill>
                <a:latin typeface="Times New Roman" pitchFamily="18" charset="0"/>
              </a:rPr>
              <a:t> </a:t>
            </a:r>
            <a:r>
              <a:rPr lang="hu-HU" sz="3200" b="1">
                <a:solidFill>
                  <a:srgbClr val="FF0000"/>
                </a:solidFill>
                <a:latin typeface="Times New Roman" pitchFamily="18" charset="0"/>
              </a:rPr>
              <a:t>k</a:t>
            </a:r>
            <a:r>
              <a:rPr lang="hu-HU" sz="32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endParaRPr lang="en-GB" sz="3200" b="1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133600" y="4038600"/>
            <a:ext cx="63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k</a:t>
            </a:r>
            <a:r>
              <a:rPr lang="hu-HU" sz="2400" b="1" baseline="-25000">
                <a:latin typeface="Times New Roman" pitchFamily="18" charset="0"/>
              </a:rPr>
              <a:t>F</a:t>
            </a:r>
            <a:endParaRPr lang="en-GB" sz="2400" b="1" baseline="-25000">
              <a:latin typeface="Times New Roman" pitchFamily="18" charset="0"/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486400" y="1981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hu-HU" sz="24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hu-HU" sz="2400" b="1">
                <a:solidFill>
                  <a:srgbClr val="FF0000"/>
                </a:solidFill>
                <a:latin typeface="Times New Roman" pitchFamily="18" charset="0"/>
              </a:rPr>
              <a:t> = F</a:t>
            </a:r>
            <a:r>
              <a:rPr lang="hu-HU" sz="24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hu-HU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2400" b="1">
                <a:solidFill>
                  <a:srgbClr val="FF0000"/>
                </a:solidFill>
                <a:latin typeface="Times New Roman" pitchFamily="18" charset="0"/>
              </a:rPr>
              <a:t> k</a:t>
            </a:r>
            <a:r>
              <a:rPr lang="hu-HU" sz="2400" b="1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endParaRPr lang="en-GB" sz="2400" b="1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73200" y="4267200"/>
            <a:ext cx="381000" cy="2085975"/>
            <a:chOff x="928" y="2688"/>
            <a:chExt cx="240" cy="1314"/>
          </a:xfrm>
        </p:grpSpPr>
        <p:grpSp>
          <p:nvGrpSpPr>
            <p:cNvPr id="91154" name="Group 18"/>
            <p:cNvGrpSpPr>
              <a:grpSpLocks/>
            </p:cNvGrpSpPr>
            <p:nvPr/>
          </p:nvGrpSpPr>
          <p:grpSpPr bwMode="auto">
            <a:xfrm>
              <a:off x="928" y="2688"/>
              <a:ext cx="240" cy="816"/>
              <a:chOff x="928" y="2688"/>
              <a:chExt cx="240" cy="816"/>
            </a:xfrm>
          </p:grpSpPr>
          <p:sp>
            <p:nvSpPr>
              <p:cNvPr id="91156" name="Line 19"/>
              <p:cNvSpPr>
                <a:spLocks noChangeShapeType="1"/>
              </p:cNvSpPr>
              <p:nvPr/>
            </p:nvSpPr>
            <p:spPr bwMode="auto">
              <a:xfrm>
                <a:off x="1040" y="2688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7" name="Oval 20"/>
              <p:cNvSpPr>
                <a:spLocks noChangeArrowheads="1"/>
              </p:cNvSpPr>
              <p:nvPr/>
            </p:nvSpPr>
            <p:spPr bwMode="auto">
              <a:xfrm>
                <a:off x="928" y="3264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91155" name="Line 21"/>
            <p:cNvSpPr>
              <a:spLocks noChangeShapeType="1"/>
            </p:cNvSpPr>
            <p:nvPr/>
          </p:nvSpPr>
          <p:spPr bwMode="auto">
            <a:xfrm>
              <a:off x="1038" y="3503"/>
              <a:ext cx="0" cy="4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3419873" y="522920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Az izomban mérhető (belső) erők lényegesen nagyobbak lehetnek mint a külső erők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001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"/>
                                        <p:tgtEl>
                                          <p:spTgt spid="23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"/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8" grpId="0" animBg="1"/>
      <p:bldP spid="23561" grpId="0" animBg="1"/>
      <p:bldP spid="23562" grpId="0" build="p" autoUpdateAnimBg="0" advAuto="0"/>
      <p:bldP spid="23563" grpId="0" autoUpdateAnimBg="0"/>
      <p:bldP spid="23564" grpId="0" build="p" autoUpdateAnimBg="0" advAuto="0"/>
      <p:bldP spid="23565" grpId="0" build="p" autoUpdateAnimBg="0"/>
      <p:bldP spid="23566" grpId="0" build="p" autoUpdateAnimBg="0"/>
      <p:bldP spid="23567" grpId="0" autoUpdateAnimBg="0"/>
      <p:bldP spid="2356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8403" y="2101038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Az erő </a:t>
            </a:r>
            <a:r>
              <a:rPr lang="hu-HU" sz="2800" b="1" i="1" dirty="0" smtClean="0">
                <a:hlinkClick r:id="rId2" action="ppaction://hlinkfile" tooltip="Vektor"/>
              </a:rPr>
              <a:t>vektormennyiség</a:t>
            </a:r>
            <a:r>
              <a:rPr lang="hu-HU" sz="2800" b="1" i="1" dirty="0" smtClean="0"/>
              <a:t>, amit az erő hatására történő </a:t>
            </a:r>
            <a:r>
              <a:rPr lang="hu-HU" sz="2800" b="1" i="1" dirty="0" smtClean="0">
                <a:hlinkClick r:id="rId3" action="ppaction://hlinkfile" tooltip="Impulzus"/>
              </a:rPr>
              <a:t>impulzusváltozás</a:t>
            </a:r>
            <a:r>
              <a:rPr lang="hu-HU" sz="2800" b="1" i="1" dirty="0" smtClean="0"/>
              <a:t> gyorsaságával definiálunk, és így van iránya. </a:t>
            </a:r>
          </a:p>
        </p:txBody>
      </p:sp>
      <p:pic>
        <p:nvPicPr>
          <p:cNvPr id="3" name="Picture 2" descr="\mathbf{F} = \frac{d\mathbf{p}}{dt}= \frac{d(m\mathbf{v})}{dt} = m\frac{d(\mathbf{v})}{dt} = m\mathbf{a}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471" y="4005064"/>
            <a:ext cx="6000820" cy="857256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485640" y="5517593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Az erő </a:t>
            </a:r>
            <a:r>
              <a:rPr lang="hu-HU" sz="2000" b="1" i="1" dirty="0" smtClean="0">
                <a:hlinkClick r:id="rId5" action="ppaction://hlinkfile" tooltip="SI-egység"/>
              </a:rPr>
              <a:t>SI-egysége</a:t>
            </a:r>
            <a:r>
              <a:rPr lang="hu-HU" sz="2000" b="1" i="1" dirty="0" smtClean="0"/>
              <a:t> a </a:t>
            </a:r>
            <a:r>
              <a:rPr lang="hu-HU" sz="2000" b="1" i="1" dirty="0" smtClean="0">
                <a:hlinkClick r:id="rId6" action="ppaction://hlinkfile" tooltip="Newton (mértékegység)"/>
              </a:rPr>
              <a:t>newton</a:t>
            </a:r>
            <a:r>
              <a:rPr lang="hu-HU" sz="2000" b="1" i="1" dirty="0" smtClean="0"/>
              <a:t> (N)</a:t>
            </a:r>
          </a:p>
          <a:p>
            <a:endParaRPr lang="en-US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15616" y="5013176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F= erő, p = impulzus, m = tömeg, t = idő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7763" y="100482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dirty="0" smtClean="0"/>
              <a:t>A </a:t>
            </a:r>
            <a:r>
              <a:rPr lang="hu-HU" sz="2400" b="1" i="1" dirty="0" smtClean="0">
                <a:hlinkClick r:id="rId7" action="ppaction://hlinkfile" tooltip="Fizika"/>
              </a:rPr>
              <a:t>fizikában</a:t>
            </a:r>
            <a:r>
              <a:rPr lang="hu-HU" sz="2400" b="1" i="1" dirty="0" smtClean="0"/>
              <a:t> az erő bármi olyan dolog, ami egy </a:t>
            </a:r>
            <a:r>
              <a:rPr lang="hu-HU" sz="2400" b="1" i="1" dirty="0" smtClean="0">
                <a:hlinkClick r:id="rId8" action="ppaction://hlinkfile" tooltip="Tömeg"/>
              </a:rPr>
              <a:t>tömeggel</a:t>
            </a:r>
            <a:r>
              <a:rPr lang="hu-HU" sz="2400" b="1" i="1" dirty="0" smtClean="0"/>
              <a:t> rendelkező testet </a:t>
            </a:r>
            <a:r>
              <a:rPr lang="hu-HU" sz="2400" b="1" i="1" dirty="0" smtClean="0">
                <a:hlinkClick r:id="rId9" action="ppaction://hlinkfile" tooltip="Gyorsulás"/>
              </a:rPr>
              <a:t>gyorsulásra</a:t>
            </a:r>
            <a:r>
              <a:rPr lang="hu-HU" sz="2400" b="1" i="1" dirty="0" smtClean="0"/>
              <a:t> késztet. </a:t>
            </a:r>
          </a:p>
          <a:p>
            <a:pPr algn="r"/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62104" y="197198"/>
            <a:ext cx="192212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Mi az erő?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28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4240212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zis 1"/>
          <p:cNvSpPr/>
          <p:nvPr/>
        </p:nvSpPr>
        <p:spPr>
          <a:xfrm flipH="1">
            <a:off x="2051050" y="2133600"/>
            <a:ext cx="144463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827088" y="1341438"/>
            <a:ext cx="0" cy="7921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784225" y="2420938"/>
            <a:ext cx="1295400" cy="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2117725" y="2390775"/>
            <a:ext cx="614363" cy="195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471488" y="461963"/>
            <a:ext cx="163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/>
              <a:t>F</a:t>
            </a:r>
            <a:r>
              <a:rPr lang="hu-HU" sz="2000"/>
              <a:t>tartó</a:t>
            </a:r>
            <a:r>
              <a:rPr lang="hu-HU"/>
              <a:t>=mg/2</a:t>
            </a:r>
            <a:endParaRPr lang="en-US"/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1185863" y="252095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sz="2800" dirty="0" smtClean="0"/>
              <a:t>k</a:t>
            </a:r>
            <a:endParaRPr lang="en-US" sz="1800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1638917" y="3368675"/>
            <a:ext cx="554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dirty="0" err="1" smtClean="0"/>
              <a:t>F</a:t>
            </a:r>
            <a:r>
              <a:rPr lang="hu-HU" sz="2000" dirty="0" err="1"/>
              <a:t>m</a:t>
            </a:r>
            <a:endParaRPr lang="en-US" sz="2000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5889625" y="879475"/>
            <a:ext cx="143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/>
              <a:t>mg=600N</a:t>
            </a:r>
            <a:endParaRPr lang="en-US"/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5364163" y="1385888"/>
            <a:ext cx="2486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/>
              <a:t>F</a:t>
            </a:r>
            <a:r>
              <a:rPr lang="hu-HU" sz="2000"/>
              <a:t>tartó</a:t>
            </a:r>
            <a:r>
              <a:rPr lang="hu-HU"/>
              <a:t>=mg/2=300N</a:t>
            </a:r>
            <a:endParaRPr lang="en-US"/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5563706" y="2420938"/>
            <a:ext cx="2991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dirty="0" err="1" smtClean="0"/>
              <a:t>M</a:t>
            </a:r>
            <a:r>
              <a:rPr lang="hu-HU" sz="2000" dirty="0" err="1" smtClean="0"/>
              <a:t>váll</a:t>
            </a:r>
            <a:r>
              <a:rPr lang="hu-HU" dirty="0" smtClean="0"/>
              <a:t>=</a:t>
            </a:r>
            <a:r>
              <a:rPr lang="hu-HU" dirty="0" err="1" smtClean="0"/>
              <a:t>F</a:t>
            </a:r>
            <a:r>
              <a:rPr lang="hu-HU" sz="2000" dirty="0" err="1" smtClean="0"/>
              <a:t>tartó</a:t>
            </a:r>
            <a:r>
              <a:rPr lang="hu-HU" sz="2000" dirty="0" smtClean="0"/>
              <a:t>•</a:t>
            </a:r>
            <a:r>
              <a:rPr lang="hu-HU" sz="2800" dirty="0" smtClean="0"/>
              <a:t>k</a:t>
            </a:r>
            <a:r>
              <a:rPr lang="hu-HU" sz="2000" dirty="0" smtClean="0"/>
              <a:t>=</a:t>
            </a:r>
            <a:r>
              <a:rPr lang="hu-HU" dirty="0" smtClean="0"/>
              <a:t>225Nm</a:t>
            </a:r>
            <a:endParaRPr lang="en-US" dirty="0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5902135" y="4070206"/>
            <a:ext cx="169148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hu-HU" sz="2800" dirty="0" smtClean="0"/>
              <a:t>k</a:t>
            </a:r>
            <a:r>
              <a:rPr lang="hu-HU" sz="2000" dirty="0" smtClean="0"/>
              <a:t>m</a:t>
            </a:r>
            <a:r>
              <a:rPr lang="hu-HU" dirty="0" smtClean="0"/>
              <a:t>=3cm</a:t>
            </a:r>
          </a:p>
          <a:p>
            <a:pPr algn="ctr" eaLnBrk="1" hangingPunct="1"/>
            <a:r>
              <a:rPr lang="hu-HU" sz="1800" dirty="0" smtClean="0"/>
              <a:t>(széles hátizom)</a:t>
            </a:r>
            <a:endParaRPr lang="en-US" sz="1800" dirty="0"/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6065255" y="1898650"/>
            <a:ext cx="1365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sz="2800" dirty="0" err="1"/>
              <a:t>k</a:t>
            </a:r>
            <a:r>
              <a:rPr lang="hu-HU" sz="2000" dirty="0" err="1"/>
              <a:t>F</a:t>
            </a:r>
            <a:r>
              <a:rPr lang="hu-HU" dirty="0"/>
              <a:t>=75cm</a:t>
            </a:r>
            <a:endParaRPr lang="en-US" dirty="0"/>
          </a:p>
        </p:txBody>
      </p:sp>
      <p:sp>
        <p:nvSpPr>
          <p:cNvPr id="18" name="Lefelé nyíl 17"/>
          <p:cNvSpPr/>
          <p:nvPr/>
        </p:nvSpPr>
        <p:spPr>
          <a:xfrm>
            <a:off x="6267306" y="4927600"/>
            <a:ext cx="792162" cy="35877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Szövegdoboz 18"/>
          <p:cNvSpPr txBox="1">
            <a:spLocks noChangeArrowheads="1"/>
          </p:cNvSpPr>
          <p:nvPr/>
        </p:nvSpPr>
        <p:spPr bwMode="auto">
          <a:xfrm>
            <a:off x="5823955" y="5520531"/>
            <a:ext cx="1606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dirty="0" err="1"/>
              <a:t>F</a:t>
            </a:r>
            <a:r>
              <a:rPr lang="hu-HU" sz="2000" dirty="0" err="1"/>
              <a:t>m</a:t>
            </a:r>
            <a:r>
              <a:rPr lang="hu-HU" dirty="0"/>
              <a:t>=7500N</a:t>
            </a:r>
            <a:endParaRPr lang="en-US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12" y="461963"/>
            <a:ext cx="6764132" cy="570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Szövegdoboz 34"/>
          <p:cNvSpPr txBox="1">
            <a:spLocks noChangeArrowheads="1"/>
          </p:cNvSpPr>
          <p:nvPr/>
        </p:nvSpPr>
        <p:spPr bwMode="auto">
          <a:xfrm>
            <a:off x="5589125" y="3562371"/>
            <a:ext cx="2076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hu-HU" dirty="0" err="1" smtClean="0"/>
              <a:t>F</a:t>
            </a:r>
            <a:r>
              <a:rPr lang="hu-HU" sz="2000" dirty="0" err="1" smtClean="0"/>
              <a:t>tartó</a:t>
            </a:r>
            <a:r>
              <a:rPr lang="hu-HU" sz="2000" dirty="0" smtClean="0"/>
              <a:t>•</a:t>
            </a:r>
            <a:r>
              <a:rPr lang="hu-HU" sz="2800" dirty="0" smtClean="0"/>
              <a:t>k</a:t>
            </a:r>
            <a:r>
              <a:rPr lang="hu-HU" sz="2000" dirty="0" smtClean="0"/>
              <a:t>=</a:t>
            </a:r>
            <a:r>
              <a:rPr lang="hu-HU" dirty="0" err="1" smtClean="0"/>
              <a:t>F</a:t>
            </a:r>
            <a:r>
              <a:rPr lang="hu-HU" sz="2000" dirty="0" err="1" smtClean="0"/>
              <a:t>m</a:t>
            </a:r>
            <a:r>
              <a:rPr lang="hu-HU" sz="2000" dirty="0" smtClean="0"/>
              <a:t>•</a:t>
            </a:r>
            <a:r>
              <a:rPr lang="hu-HU" sz="2800" dirty="0" smtClean="0"/>
              <a:t>k</a:t>
            </a:r>
            <a:r>
              <a:rPr lang="hu-HU" sz="2000" dirty="0" smtClean="0"/>
              <a:t>m</a:t>
            </a:r>
            <a:endParaRPr lang="en-US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81166" y="3100706"/>
            <a:ext cx="3374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Mekkora lesz az izomerő?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77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/>
      <p:bldP spid="15" grpId="0"/>
      <p:bldP spid="14" grpId="0"/>
      <p:bldP spid="16" grpId="0"/>
      <p:bldP spid="17" grpId="0"/>
      <p:bldP spid="18" grpId="0" animBg="1"/>
      <p:bldP spid="19" grpId="0"/>
      <p:bldP spid="35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85110"/>
            <a:ext cx="8229600" cy="103963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hu-HU" sz="3200" dirty="0" smtClean="0"/>
              <a:t>Példa: </a:t>
            </a:r>
            <a:r>
              <a:rPr lang="hu-HU" sz="3200" dirty="0" smtClean="0"/>
              <a:t>Tenisz </a:t>
            </a:r>
            <a:r>
              <a:rPr lang="hu-HU" sz="3200" dirty="0" smtClean="0"/>
              <a:t>szerva </a:t>
            </a:r>
            <a:r>
              <a:rPr lang="hu-HU" sz="3200" dirty="0" smtClean="0"/>
              <a:t>– folytatás</a:t>
            </a:r>
            <a:br>
              <a:rPr lang="hu-HU" sz="3200" dirty="0" smtClean="0"/>
            </a:br>
            <a:r>
              <a:rPr lang="hu-HU" sz="3200" dirty="0" smtClean="0"/>
              <a:t>Forgatónyomaték a csuklóban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427984" y="1332869"/>
                <a:ext cx="18583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a:rPr lang="en-US" sz="2400" i="0">
                              <a:latin typeface="Cambria Math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/>
                            </a:rPr>
                            <m:t>tl</m:t>
                          </m:r>
                        </m:sub>
                      </m:sSub>
                      <m:r>
                        <a:rPr lang="en-US" sz="2400" i="0">
                          <a:latin typeface="Cambria Math"/>
                        </a:rPr>
                        <m:t>=</m:t>
                      </m:r>
                      <m:r>
                        <a:rPr lang="hu-HU" sz="2400" b="0" i="0" smtClean="0">
                          <a:latin typeface="Cambria Math"/>
                        </a:rPr>
                        <m:t>657</m:t>
                      </m:r>
                      <m:r>
                        <m:rPr>
                          <m:sty m:val="p"/>
                        </m:rPr>
                        <a:rPr lang="hu-HU" sz="2400" b="0" i="0" smtClean="0">
                          <a:latin typeface="Cambria Math"/>
                        </a:rPr>
                        <m:t>N</m:t>
                      </m:r>
                    </m:oMath>
                  </m:oMathPara>
                </a14:m>
                <a:endParaRPr lang="en-US" sz="24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332869"/>
                <a:ext cx="1858329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 descr="http://t3.gstatic.com/images?q=tbn:ANd9GcSlSWqQTEsjSVwNXC3FeLWfFB6hthXFWSTzXIuZicrS06KlV2DwgaDfMTQ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4430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V="1">
            <a:off x="1043608" y="2024741"/>
            <a:ext cx="360040" cy="6121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337311" y="1486758"/>
            <a:ext cx="34977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F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1043608" y="2708920"/>
            <a:ext cx="1080120" cy="72008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310031" y="3068960"/>
            <a:ext cx="30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k</a:t>
            </a:r>
            <a:endParaRPr lang="en-US" sz="2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761827" y="2878395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M=F•k</a:t>
            </a:r>
            <a:endParaRPr lang="en-US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644007" y="2132856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k=0.6m</a:t>
            </a:r>
            <a:endParaRPr lang="en-US" sz="2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616852" y="3592180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M=394.2Nm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0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762500" y="1085850"/>
          <a:ext cx="438150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Chart" r:id="rId7" imgW="4381895" imgH="3410397" progId="Excel.Chart.8">
                  <p:embed/>
                </p:oleObj>
              </mc:Choice>
              <mc:Fallback>
                <p:oleObj name="Chart" r:id="rId7" imgW="4381895" imgH="341039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1085850"/>
                        <a:ext cx="4381500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219200" y="332656"/>
            <a:ext cx="6096000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>
                <a:latin typeface="Arial" pitchFamily="34" charset="0"/>
                <a:cs typeface="Arial" pitchFamily="34" charset="0"/>
              </a:rPr>
              <a:t>A statikus (</a:t>
            </a:r>
            <a:r>
              <a:rPr lang="hu-HU" sz="2400" dirty="0" err="1">
                <a:latin typeface="Arial" pitchFamily="34" charset="0"/>
                <a:cs typeface="Arial" pitchFamily="34" charset="0"/>
              </a:rPr>
              <a:t>izometriás</a:t>
            </a:r>
            <a:r>
              <a:rPr lang="hu-HU" sz="2400" dirty="0">
                <a:latin typeface="Arial" pitchFamily="34" charset="0"/>
                <a:cs typeface="Arial" pitchFamily="34" charset="0"/>
              </a:rPr>
              <a:t> erő) mérése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~AUT0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8100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3124200" y="3946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2819400" y="1965325"/>
            <a:ext cx="228600" cy="1981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2895600" y="3184525"/>
            <a:ext cx="3048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1066800" y="3565525"/>
            <a:ext cx="16002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3886200"/>
            <a:ext cx="381000" cy="1371600"/>
            <a:chOff x="1536" y="2448"/>
            <a:chExt cx="240" cy="864"/>
          </a:xfrm>
        </p:grpSpPr>
        <p:sp>
          <p:nvSpPr>
            <p:cNvPr id="90143" name="Line 10"/>
            <p:cNvSpPr>
              <a:spLocks noChangeShapeType="1"/>
            </p:cNvSpPr>
            <p:nvPr/>
          </p:nvSpPr>
          <p:spPr bwMode="auto">
            <a:xfrm flipH="1">
              <a:off x="1680" y="2448"/>
              <a:ext cx="96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4" name="Oval 11"/>
            <p:cNvSpPr>
              <a:spLocks noChangeArrowheads="1"/>
            </p:cNvSpPr>
            <p:nvPr/>
          </p:nvSpPr>
          <p:spPr bwMode="auto">
            <a:xfrm>
              <a:off x="1536" y="3072"/>
              <a:ext cx="240" cy="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473200" y="3860800"/>
            <a:ext cx="381000" cy="1701800"/>
            <a:chOff x="928" y="2432"/>
            <a:chExt cx="240" cy="1072"/>
          </a:xfrm>
        </p:grpSpPr>
        <p:sp>
          <p:nvSpPr>
            <p:cNvPr id="90139" name="Rectangle 13"/>
            <p:cNvSpPr>
              <a:spLocks noChangeArrowheads="1"/>
            </p:cNvSpPr>
            <p:nvPr/>
          </p:nvSpPr>
          <p:spPr bwMode="auto">
            <a:xfrm>
              <a:off x="960" y="2432"/>
              <a:ext cx="144" cy="2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90140" name="Group 14"/>
            <p:cNvGrpSpPr>
              <a:grpSpLocks/>
            </p:cNvGrpSpPr>
            <p:nvPr/>
          </p:nvGrpSpPr>
          <p:grpSpPr bwMode="auto">
            <a:xfrm>
              <a:off x="928" y="2688"/>
              <a:ext cx="240" cy="816"/>
              <a:chOff x="928" y="2688"/>
              <a:chExt cx="240" cy="816"/>
            </a:xfrm>
          </p:grpSpPr>
          <p:sp>
            <p:nvSpPr>
              <p:cNvPr id="90141" name="Line 15"/>
              <p:cNvSpPr>
                <a:spLocks noChangeShapeType="1"/>
              </p:cNvSpPr>
              <p:nvPr/>
            </p:nvSpPr>
            <p:spPr bwMode="auto">
              <a:xfrm>
                <a:off x="1040" y="2688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0142" name="Oval 16"/>
              <p:cNvSpPr>
                <a:spLocks noChangeArrowheads="1"/>
              </p:cNvSpPr>
              <p:nvPr/>
            </p:nvSpPr>
            <p:spPr bwMode="auto">
              <a:xfrm>
                <a:off x="928" y="3264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22545" name="Line 17"/>
          <p:cNvSpPr>
            <a:spLocks noChangeShapeType="1"/>
          </p:cNvSpPr>
          <p:nvPr/>
        </p:nvSpPr>
        <p:spPr bwMode="auto">
          <a:xfrm flipH="1">
            <a:off x="1752600" y="4038600"/>
            <a:ext cx="1447800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838200" y="51054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F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2133600" y="4038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k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5486400" y="49530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M = F </a:t>
            </a:r>
            <a:r>
              <a:rPr lang="hu-HU" sz="3200" b="1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3200" b="1">
                <a:latin typeface="Times New Roman" pitchFamily="18" charset="0"/>
              </a:rPr>
              <a:t> k</a:t>
            </a:r>
            <a:endParaRPr lang="en-GB" sz="3200" b="1">
              <a:latin typeface="Times New Roman" pitchFamily="18" charset="0"/>
            </a:endParaRPr>
          </a:p>
        </p:txBody>
      </p:sp>
      <p:grpSp>
        <p:nvGrpSpPr>
          <p:cNvPr id="5" name="Csoportba foglalás 34"/>
          <p:cNvGrpSpPr>
            <a:grpSpLocks/>
          </p:cNvGrpSpPr>
          <p:nvPr/>
        </p:nvGrpSpPr>
        <p:grpSpPr bwMode="auto">
          <a:xfrm>
            <a:off x="500063" y="2928938"/>
            <a:ext cx="1928812" cy="714375"/>
            <a:chOff x="500034" y="2928934"/>
            <a:chExt cx="1928826" cy="714380"/>
          </a:xfrm>
        </p:grpSpPr>
        <p:sp>
          <p:nvSpPr>
            <p:cNvPr id="23" name="Szövegdoboz 22"/>
            <p:cNvSpPr txBox="1"/>
            <p:nvPr/>
          </p:nvSpPr>
          <p:spPr>
            <a:xfrm>
              <a:off x="500034" y="2928934"/>
              <a:ext cx="1928826" cy="3381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hu-HU" sz="1600" b="1" dirty="0" err="1">
                  <a:solidFill>
                    <a:schemeClr val="tx1"/>
                  </a:solidFill>
                </a:rPr>
                <a:t>Brachioradialis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Egyenes összekötő nyíllal 26"/>
            <p:cNvCxnSpPr>
              <a:stCxn id="23" idx="2"/>
            </p:cNvCxnSpPr>
            <p:nvPr/>
          </p:nvCxnSpPr>
          <p:spPr>
            <a:xfrm rot="16200000" flipH="1">
              <a:off x="1579542" y="3151184"/>
              <a:ext cx="376241" cy="6080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Csoportba foglalás 33"/>
          <p:cNvGrpSpPr>
            <a:grpSpLocks/>
          </p:cNvGrpSpPr>
          <p:nvPr/>
        </p:nvGrpSpPr>
        <p:grpSpPr bwMode="auto">
          <a:xfrm>
            <a:off x="785813" y="2071688"/>
            <a:ext cx="2286000" cy="1357312"/>
            <a:chOff x="785786" y="2071678"/>
            <a:chExt cx="2286018" cy="1357324"/>
          </a:xfrm>
        </p:grpSpPr>
        <p:sp>
          <p:nvSpPr>
            <p:cNvPr id="22" name="Szövegdoboz 21"/>
            <p:cNvSpPr txBox="1"/>
            <p:nvPr/>
          </p:nvSpPr>
          <p:spPr>
            <a:xfrm>
              <a:off x="785786" y="2071678"/>
              <a:ext cx="1428761" cy="3381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hu-HU" sz="1600" b="1" dirty="0" err="1">
                  <a:solidFill>
                    <a:schemeClr val="tx1"/>
                  </a:solidFill>
                </a:rPr>
                <a:t>Brachialis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Egyenes összekötő nyíllal 28"/>
            <p:cNvCxnSpPr/>
            <p:nvPr/>
          </p:nvCxnSpPr>
          <p:spPr>
            <a:xfrm>
              <a:off x="1571604" y="2428868"/>
              <a:ext cx="1500200" cy="10001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Csoportba foglalás 32"/>
          <p:cNvGrpSpPr>
            <a:grpSpLocks/>
          </p:cNvGrpSpPr>
          <p:nvPr/>
        </p:nvGrpSpPr>
        <p:grpSpPr bwMode="auto">
          <a:xfrm>
            <a:off x="928688" y="1285875"/>
            <a:ext cx="1928812" cy="1285875"/>
            <a:chOff x="928662" y="1285860"/>
            <a:chExt cx="1928828" cy="1285886"/>
          </a:xfrm>
        </p:grpSpPr>
        <p:sp>
          <p:nvSpPr>
            <p:cNvPr id="21" name="Szövegdoboz 20"/>
            <p:cNvSpPr txBox="1"/>
            <p:nvPr/>
          </p:nvSpPr>
          <p:spPr>
            <a:xfrm>
              <a:off x="928662" y="1285860"/>
              <a:ext cx="1928828" cy="3381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hu-HU" sz="1600" b="1" dirty="0" err="1">
                  <a:solidFill>
                    <a:schemeClr val="tx1"/>
                  </a:solidFill>
                </a:rPr>
                <a:t>Biceps</a:t>
              </a:r>
              <a:r>
                <a:rPr lang="hu-HU" sz="1600" b="1" dirty="0">
                  <a:solidFill>
                    <a:schemeClr val="tx1"/>
                  </a:solidFill>
                </a:rPr>
                <a:t> </a:t>
              </a:r>
              <a:r>
                <a:rPr lang="hu-HU" sz="1600" b="1" dirty="0" err="1">
                  <a:solidFill>
                    <a:schemeClr val="tx1"/>
                  </a:solidFill>
                </a:rPr>
                <a:t>brachii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Egyenes összekötő nyíllal 30"/>
            <p:cNvCxnSpPr/>
            <p:nvPr/>
          </p:nvCxnSpPr>
          <p:spPr>
            <a:xfrm>
              <a:off x="1785919" y="1643051"/>
              <a:ext cx="1071571" cy="92869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Csoportba foglalás 37"/>
          <p:cNvGrpSpPr>
            <a:grpSpLocks/>
          </p:cNvGrpSpPr>
          <p:nvPr/>
        </p:nvGrpSpPr>
        <p:grpSpPr bwMode="auto">
          <a:xfrm>
            <a:off x="1671638" y="5000625"/>
            <a:ext cx="2900362" cy="1285875"/>
            <a:chOff x="1671638" y="5000636"/>
            <a:chExt cx="2900362" cy="1285884"/>
          </a:xfrm>
        </p:grpSpPr>
        <p:pic>
          <p:nvPicPr>
            <p:cNvPr id="90131" name="Picture 23" descr="http://shop.twokoko.hu/images/computer_base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5000636"/>
              <a:ext cx="1285884" cy="128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Szabadkézi sokszög 36"/>
            <p:cNvSpPr/>
            <p:nvPr/>
          </p:nvSpPr>
          <p:spPr>
            <a:xfrm>
              <a:off x="1671638" y="5572140"/>
              <a:ext cx="1928812" cy="382591"/>
            </a:xfrm>
            <a:custGeom>
              <a:avLst/>
              <a:gdLst>
                <a:gd name="connsiteX0" fmla="*/ 0 w 1928812"/>
                <a:gd name="connsiteY0" fmla="*/ 0 h 383381"/>
                <a:gd name="connsiteX1" fmla="*/ 171450 w 1928812"/>
                <a:gd name="connsiteY1" fmla="*/ 257175 h 383381"/>
                <a:gd name="connsiteX2" fmla="*/ 728662 w 1928812"/>
                <a:gd name="connsiteY2" fmla="*/ 371475 h 383381"/>
                <a:gd name="connsiteX3" fmla="*/ 1143000 w 1928812"/>
                <a:gd name="connsiteY3" fmla="*/ 328613 h 383381"/>
                <a:gd name="connsiteX4" fmla="*/ 1657350 w 1928812"/>
                <a:gd name="connsiteY4" fmla="*/ 300038 h 383381"/>
                <a:gd name="connsiteX5" fmla="*/ 1928812 w 1928812"/>
                <a:gd name="connsiteY5" fmla="*/ 300038 h 383381"/>
                <a:gd name="connsiteX6" fmla="*/ 1928812 w 1928812"/>
                <a:gd name="connsiteY6" fmla="*/ 300038 h 38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8812" h="383381">
                  <a:moveTo>
                    <a:pt x="0" y="0"/>
                  </a:moveTo>
                  <a:cubicBezTo>
                    <a:pt x="25003" y="97631"/>
                    <a:pt x="50006" y="195262"/>
                    <a:pt x="171450" y="257175"/>
                  </a:cubicBezTo>
                  <a:cubicBezTo>
                    <a:pt x="292894" y="319088"/>
                    <a:pt x="566737" y="359569"/>
                    <a:pt x="728662" y="371475"/>
                  </a:cubicBezTo>
                  <a:cubicBezTo>
                    <a:pt x="890587" y="383381"/>
                    <a:pt x="988219" y="340519"/>
                    <a:pt x="1143000" y="328613"/>
                  </a:cubicBezTo>
                  <a:cubicBezTo>
                    <a:pt x="1297781" y="316707"/>
                    <a:pt x="1526381" y="304800"/>
                    <a:pt x="1657350" y="300038"/>
                  </a:cubicBezTo>
                  <a:cubicBezTo>
                    <a:pt x="1788319" y="295276"/>
                    <a:pt x="1928812" y="300038"/>
                    <a:pt x="1928812" y="300038"/>
                  </a:cubicBezTo>
                  <a:lnTo>
                    <a:pt x="1928812" y="30003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050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2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"/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2530" grpId="0"/>
      <p:bldP spid="22534" grpId="0" animBg="1"/>
      <p:bldP spid="1031" grpId="0" animBg="1"/>
      <p:bldP spid="1032" grpId="0" animBg="1"/>
      <p:bldP spid="22545" grpId="0" animBg="1"/>
      <p:bldP spid="22546" grpId="0" build="p" autoUpdateAnimBg="0"/>
      <p:bldP spid="22547" grpId="0" build="p" autoUpdateAnimBg="0"/>
      <p:bldP spid="22548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313240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sz="2800" dirty="0">
                <a:cs typeface="Arial" charset="0"/>
              </a:rPr>
              <a:t>A három könyökhajlító forgatónyomatéka</a:t>
            </a:r>
            <a:endParaRPr lang="en-GB" sz="2800" dirty="0">
              <a:cs typeface="Arial" charset="0"/>
            </a:endParaRPr>
          </a:p>
        </p:txBody>
      </p:sp>
      <p:pic>
        <p:nvPicPr>
          <p:cNvPr id="121859" name="Picture 3" descr="~AUT0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143000"/>
            <a:ext cx="38100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60" name="Oval 4"/>
          <p:cNvSpPr>
            <a:spLocks noChangeArrowheads="1"/>
          </p:cNvSpPr>
          <p:nvPr/>
        </p:nvSpPr>
        <p:spPr bwMode="auto">
          <a:xfrm>
            <a:off x="3124200" y="3946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flipV="1">
            <a:off x="2819400" y="1965325"/>
            <a:ext cx="228600" cy="1981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flipV="1">
            <a:off x="2895600" y="3184525"/>
            <a:ext cx="3048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1066800" y="3565525"/>
            <a:ext cx="16002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73200" y="3860800"/>
            <a:ext cx="381000" cy="1701800"/>
            <a:chOff x="928" y="2432"/>
            <a:chExt cx="240" cy="1072"/>
          </a:xfrm>
        </p:grpSpPr>
        <p:sp>
          <p:nvSpPr>
            <p:cNvPr id="121865" name="Rectangle 9"/>
            <p:cNvSpPr>
              <a:spLocks noChangeArrowheads="1"/>
            </p:cNvSpPr>
            <p:nvPr/>
          </p:nvSpPr>
          <p:spPr bwMode="auto">
            <a:xfrm>
              <a:off x="960" y="2432"/>
              <a:ext cx="144" cy="25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28" y="2688"/>
              <a:ext cx="240" cy="816"/>
              <a:chOff x="928" y="2688"/>
              <a:chExt cx="240" cy="816"/>
            </a:xfrm>
          </p:grpSpPr>
          <p:sp>
            <p:nvSpPr>
              <p:cNvPr id="121867" name="Line 11"/>
              <p:cNvSpPr>
                <a:spLocks noChangeShapeType="1"/>
              </p:cNvSpPr>
              <p:nvPr/>
            </p:nvSpPr>
            <p:spPr bwMode="auto">
              <a:xfrm>
                <a:off x="1040" y="2688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1868" name="Oval 12"/>
              <p:cNvSpPr>
                <a:spLocks noChangeArrowheads="1"/>
              </p:cNvSpPr>
              <p:nvPr/>
            </p:nvSpPr>
            <p:spPr bwMode="auto">
              <a:xfrm>
                <a:off x="928" y="3264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1869" name="Line 13"/>
          <p:cNvSpPr>
            <a:spLocks noChangeShapeType="1"/>
          </p:cNvSpPr>
          <p:nvPr/>
        </p:nvSpPr>
        <p:spPr bwMode="auto">
          <a:xfrm flipH="1">
            <a:off x="1752600" y="4038600"/>
            <a:ext cx="1447800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838200" y="51054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2800" b="1">
                <a:cs typeface="Arial" charset="0"/>
              </a:rPr>
              <a:t>F</a:t>
            </a:r>
            <a:endParaRPr lang="en-GB" sz="2800" b="1">
              <a:cs typeface="Arial" charset="0"/>
            </a:endParaRP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2133600" y="4038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b="1">
                <a:cs typeface="Arial" charset="0"/>
              </a:rPr>
              <a:t>k</a:t>
            </a:r>
            <a:endParaRPr lang="en-GB" b="1">
              <a:cs typeface="Arial" charset="0"/>
            </a:endParaRPr>
          </a:p>
        </p:txBody>
      </p:sp>
      <p:sp>
        <p:nvSpPr>
          <p:cNvPr id="121872" name="Line 16"/>
          <p:cNvSpPr>
            <a:spLocks noChangeShapeType="1"/>
          </p:cNvSpPr>
          <p:nvPr/>
        </p:nvSpPr>
        <p:spPr bwMode="auto">
          <a:xfrm>
            <a:off x="2916238" y="3789363"/>
            <a:ext cx="287337" cy="2159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2771775" y="3933825"/>
            <a:ext cx="431800" cy="71438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 flipH="1" flipV="1">
            <a:off x="3059113" y="3429000"/>
            <a:ext cx="144462" cy="576263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5" name="Text Box 19"/>
          <p:cNvSpPr txBox="1">
            <a:spLocks noChangeArrowheads="1"/>
          </p:cNvSpPr>
          <p:nvPr/>
        </p:nvSpPr>
        <p:spPr bwMode="auto">
          <a:xfrm>
            <a:off x="2555875" y="2276475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F</a:t>
            </a:r>
            <a:r>
              <a:rPr lang="hu-HU" sz="1800" baseline="-25000">
                <a:latin typeface="Arial" charset="0"/>
                <a:cs typeface="Arial" charset="0"/>
              </a:rPr>
              <a:t>1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916238" y="3062288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F</a:t>
            </a:r>
            <a:r>
              <a:rPr lang="hu-HU" sz="1800" baseline="-25000">
                <a:latin typeface="Arial" charset="0"/>
                <a:cs typeface="Arial" charset="0"/>
              </a:rPr>
              <a:t>2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1476375" y="3244850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F</a:t>
            </a:r>
            <a:r>
              <a:rPr lang="hu-HU" sz="1800" baseline="-25000">
                <a:latin typeface="Arial" charset="0"/>
                <a:cs typeface="Arial" charset="0"/>
              </a:rPr>
              <a:t>3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sp>
        <p:nvSpPr>
          <p:cNvPr id="121878" name="Text Box 22"/>
          <p:cNvSpPr txBox="1">
            <a:spLocks noChangeArrowheads="1"/>
          </p:cNvSpPr>
          <p:nvPr/>
        </p:nvSpPr>
        <p:spPr bwMode="auto">
          <a:xfrm>
            <a:off x="3059113" y="3500438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k</a:t>
            </a:r>
            <a:r>
              <a:rPr lang="hu-HU" sz="1800" baseline="-25000">
                <a:latin typeface="Arial" charset="0"/>
                <a:cs typeface="Arial" charset="0"/>
              </a:rPr>
              <a:t>3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sp>
        <p:nvSpPr>
          <p:cNvPr id="121879" name="Text Box 23"/>
          <p:cNvSpPr txBox="1">
            <a:spLocks noChangeArrowheads="1"/>
          </p:cNvSpPr>
          <p:nvPr/>
        </p:nvSpPr>
        <p:spPr bwMode="auto">
          <a:xfrm>
            <a:off x="2843213" y="364490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k</a:t>
            </a:r>
            <a:r>
              <a:rPr lang="hu-HU" sz="1800" baseline="-25000">
                <a:latin typeface="Arial" charset="0"/>
                <a:cs typeface="Arial" charset="0"/>
              </a:rPr>
              <a:t>2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sp>
        <p:nvSpPr>
          <p:cNvPr id="121880" name="Text Box 24"/>
          <p:cNvSpPr txBox="1">
            <a:spLocks noChangeArrowheads="1"/>
          </p:cNvSpPr>
          <p:nvPr/>
        </p:nvSpPr>
        <p:spPr bwMode="auto">
          <a:xfrm>
            <a:off x="2771775" y="3854450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sz="1800">
                <a:latin typeface="Arial" charset="0"/>
                <a:cs typeface="Arial" charset="0"/>
              </a:rPr>
              <a:t>k</a:t>
            </a:r>
            <a:r>
              <a:rPr lang="hu-HU" sz="1800" baseline="-25000">
                <a:latin typeface="Arial" charset="0"/>
                <a:cs typeface="Arial" charset="0"/>
              </a:rPr>
              <a:t>1</a:t>
            </a:r>
            <a:endParaRPr lang="en-US" sz="1800" baseline="-25000">
              <a:latin typeface="Arial" charset="0"/>
              <a:cs typeface="Arial" charset="0"/>
            </a:endParaRPr>
          </a:p>
        </p:txBody>
      </p:sp>
      <p:graphicFrame>
        <p:nvGraphicFramePr>
          <p:cNvPr id="121881" name="Object 25"/>
          <p:cNvGraphicFramePr>
            <a:graphicFrameLocks noChangeAspect="1"/>
          </p:cNvGraphicFramePr>
          <p:nvPr/>
        </p:nvGraphicFramePr>
        <p:xfrm>
          <a:off x="3276600" y="4797425"/>
          <a:ext cx="5053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Egyenlet" r:id="rId7" imgW="1752480" imgH="228600" progId="Equation.3">
                  <p:embed/>
                </p:oleObj>
              </mc:Choice>
              <mc:Fallback>
                <p:oleObj name="Egyenlet" r:id="rId7" imgW="1752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797425"/>
                        <a:ext cx="5053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2846827" y="5667345"/>
            <a:ext cx="629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/>
              <a:t>Túl sok izom: </a:t>
            </a:r>
          </a:p>
          <a:p>
            <a:pPr algn="ctr"/>
            <a:r>
              <a:rPr lang="hu-HU" sz="2000" dirty="0" smtClean="0"/>
              <a:t>Az egyes izmok feszülése közvetlenül nem meghatározható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413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1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1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 animBg="1"/>
      <p:bldP spid="121869" grpId="0" animBg="1"/>
      <p:bldP spid="121870" grpId="0" build="p" autoUpdateAnimBg="0"/>
      <p:bldP spid="121871" grpId="0" build="p" autoUpdateAnimBg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764704"/>
            <a:ext cx="648072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itchFamily="34" charset="0"/>
                <a:cs typeface="Arial" pitchFamily="34" charset="0"/>
              </a:rPr>
              <a:t>Az emberi test és a külső környezet egymásra hatása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91680" y="1988840"/>
            <a:ext cx="633670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Külső erő:</a:t>
            </a:r>
          </a:p>
          <a:p>
            <a:pPr algn="ctr"/>
            <a:r>
              <a:rPr lang="hu-HU" sz="2800" b="1" i="1" dirty="0" smtClean="0"/>
              <a:t> gravitációs erő, ütközési erő, felhajtóerő, közegellenállási erő, súrlódás</a:t>
            </a:r>
            <a:endParaRPr lang="en-US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91680" y="3772197"/>
            <a:ext cx="6336704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Belső erő:</a:t>
            </a:r>
          </a:p>
          <a:p>
            <a:pPr algn="ctr"/>
            <a:r>
              <a:rPr lang="hu-HU" sz="2800" b="1" i="1" dirty="0" smtClean="0"/>
              <a:t> Aktív: izomerő</a:t>
            </a:r>
          </a:p>
          <a:p>
            <a:pPr algn="ctr"/>
            <a:r>
              <a:rPr lang="hu-HU" sz="2800" b="1" i="1" dirty="0" smtClean="0"/>
              <a:t>Passzív: inak, szalagok, porc, csont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550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~AUT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24907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~AUT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838200"/>
            <a:ext cx="27701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981200" y="228600"/>
            <a:ext cx="5181600" cy="51911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dirty="0">
                <a:latin typeface="Arial" pitchFamily="34" charset="0"/>
                <a:cs typeface="Arial" pitchFamily="34" charset="0"/>
              </a:rPr>
              <a:t>Nyomaték egyensúly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066800" y="4114800"/>
            <a:ext cx="693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Nettó nyomaték = M</a:t>
            </a:r>
            <a:r>
              <a:rPr lang="hu-HU" sz="2000" b="1" baseline="-25000">
                <a:latin typeface="Times New Roman" pitchFamily="18" charset="0"/>
              </a:rPr>
              <a:t>i </a:t>
            </a:r>
            <a:r>
              <a:rPr lang="hu-HU" sz="2000" b="1">
                <a:latin typeface="Times New Roman" pitchFamily="18" charset="0"/>
              </a:rPr>
              <a:t> – (M</a:t>
            </a:r>
            <a:r>
              <a:rPr lang="hu-HU" sz="2000" b="1" baseline="-25000">
                <a:latin typeface="Times New Roman" pitchFamily="18" charset="0"/>
              </a:rPr>
              <a:t>G1</a:t>
            </a:r>
            <a:r>
              <a:rPr lang="hu-HU" sz="2000" b="1">
                <a:latin typeface="Times New Roman" pitchFamily="18" charset="0"/>
              </a:rPr>
              <a:t>  + M</a:t>
            </a:r>
            <a:r>
              <a:rPr lang="hu-HU" sz="2000" b="1" baseline="-25000">
                <a:latin typeface="Times New Roman" pitchFamily="18" charset="0"/>
              </a:rPr>
              <a:t>G2</a:t>
            </a:r>
            <a:r>
              <a:rPr lang="hu-HU" sz="2000" b="1">
                <a:latin typeface="Times New Roman" pitchFamily="18" charset="0"/>
              </a:rPr>
              <a:t>) = 0</a:t>
            </a:r>
            <a:endParaRPr lang="en-GB" sz="2000" b="1">
              <a:latin typeface="Times New Roman" pitchFamily="18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532063" y="4575175"/>
            <a:ext cx="3048000" cy="3968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i 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=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G1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+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G2</a:t>
            </a:r>
            <a:endParaRPr lang="en-GB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32063" y="4956175"/>
            <a:ext cx="3048000" cy="3968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i 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G1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+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G2</a:t>
            </a:r>
            <a:endParaRPr lang="en-GB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532063" y="5337175"/>
            <a:ext cx="3048000" cy="3968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i 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G1</a:t>
            </a:r>
            <a:r>
              <a:rPr lang="hu-HU" sz="2000" b="1">
                <a:solidFill>
                  <a:srgbClr val="FFFF00"/>
                </a:solidFill>
                <a:latin typeface="Times New Roman" pitchFamily="18" charset="0"/>
              </a:rPr>
              <a:t> + M</a:t>
            </a:r>
            <a:r>
              <a:rPr lang="hu-HU" sz="2000" b="1" baseline="-25000">
                <a:solidFill>
                  <a:srgbClr val="FFFF00"/>
                </a:solidFill>
                <a:latin typeface="Times New Roman" pitchFamily="18" charset="0"/>
              </a:rPr>
              <a:t>G2</a:t>
            </a:r>
            <a:endParaRPr lang="en-GB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724525" y="4581525"/>
            <a:ext cx="259238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>
                <a:latin typeface="Times New Roman" pitchFamily="18" charset="0"/>
                <a:cs typeface="Times New Roman" pitchFamily="18" charset="0"/>
              </a:rPr>
              <a:t>Izometriás kontrakció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724525" y="4984750"/>
            <a:ext cx="259238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>
                <a:latin typeface="Times New Roman" pitchFamily="18" charset="0"/>
                <a:cs typeface="Times New Roman" pitchFamily="18" charset="0"/>
              </a:rPr>
              <a:t>Koncentrikus kontrakció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724525" y="5373688"/>
            <a:ext cx="2592388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>
                <a:latin typeface="Times New Roman" pitchFamily="18" charset="0"/>
                <a:cs typeface="Times New Roman" pitchFamily="18" charset="0"/>
              </a:rPr>
              <a:t>Excentrikus kontrakció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uild="p" autoUpdateAnimBg="0"/>
      <p:bldP spid="12295" grpId="0" build="p" autoUpdateAnimBg="0"/>
      <p:bldP spid="12296" grpId="0" build="p" autoUpdateAnimBg="0"/>
      <p:bldP spid="12297" grpId="0" build="p" autoUpdateAnimBg="0"/>
      <p:bldP spid="12298" grpId="0" animBg="1"/>
      <p:bldP spid="12299" grpId="0" animBg="1"/>
      <p:bldP spid="1230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4191000" y="2743200"/>
            <a:ext cx="1981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  <a:solidFill>
                  <a:srgbClr val="00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Excentrikus</a:t>
            </a:r>
          </a:p>
        </p:txBody>
      </p:sp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71600" y="1485900"/>
            <a:ext cx="1524000" cy="857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IZOMETRIÁS</a:t>
            </a:r>
          </a:p>
          <a:p>
            <a:pPr algn="ctr"/>
            <a:r>
              <a:rPr lang="en-US" sz="2800" kern="10" spc="5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(statikus)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5038725" y="1504950"/>
            <a:ext cx="2200275" cy="857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ANIZOMETRIÁS</a:t>
            </a:r>
          </a:p>
          <a:p>
            <a:pPr algn="ctr"/>
            <a:r>
              <a:rPr lang="en-US" sz="2800" kern="10" spc="5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(dinamikus)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6629400" y="2743200"/>
            <a:ext cx="17526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Koncentrikus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AZ IZOMKONTRAKCIÓ TÍPUSAI</a:t>
            </a:r>
          </a:p>
        </p:txBody>
      </p: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5105400" y="3733800"/>
            <a:ext cx="3505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Nyújtásos - rövidüléses ciklus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 rot="5400000">
            <a:off x="52578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 rot="5400000">
            <a:off x="72390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2209800" y="4724400"/>
            <a:ext cx="2362200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IZOKINETIKUS</a:t>
            </a:r>
          </a:p>
          <a:p>
            <a:pPr algn="ctr"/>
            <a:r>
              <a:rPr lang="en-US" kern="10" spc="3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sebesség)</a:t>
            </a:r>
          </a:p>
        </p:txBody>
      </p:sp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5486400" y="4724400"/>
            <a:ext cx="2362200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IZOTÓNIÁS</a:t>
            </a:r>
          </a:p>
          <a:p>
            <a:pPr algn="ctr"/>
            <a:r>
              <a:rPr lang="en-US" kern="10" spc="360"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gyorsulás)</a:t>
            </a:r>
          </a:p>
        </p:txBody>
      </p:sp>
    </p:spTree>
    <p:extLst>
      <p:ext uri="{BB962C8B-B14F-4D97-AF65-F5344CB8AC3E}">
        <p14:creationId xmlns:p14="http://schemas.microsoft.com/office/powerpoint/2010/main" val="27658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9" grpId="0" animBg="1"/>
      <p:bldP spid="33800" grpId="0" animBg="1"/>
      <p:bldP spid="33801" grpId="0" animBg="1"/>
      <p:bldP spid="33802" grpId="0" animBg="1"/>
      <p:bldP spid="3380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IZOMETRIÁS KONTRAKCIÓ</a:t>
            </a:r>
          </a:p>
        </p:txBody>
      </p:sp>
      <p:pic>
        <p:nvPicPr>
          <p:cNvPr id="3" name="ICsactmy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556792"/>
            <a:ext cx="4170362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563688"/>
            <a:ext cx="423703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3"/>
          <p:cNvSpPr>
            <a:spLocks noChangeArrowheads="1" noChangeShapeType="1" noTextEdit="1"/>
          </p:cNvSpPr>
          <p:nvPr/>
        </p:nvSpPr>
        <p:spPr bwMode="auto">
          <a:xfrm>
            <a:off x="1676400" y="33496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KONCENTRIKUS KONTRAKCIÓ</a:t>
            </a:r>
          </a:p>
        </p:txBody>
      </p:sp>
      <p:pic>
        <p:nvPicPr>
          <p:cNvPr id="4" name="CCactmy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844675"/>
            <a:ext cx="430847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30847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6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3"/>
          <p:cNvSpPr>
            <a:spLocks noChangeArrowheads="1" noChangeShapeType="1" noTextEdit="1"/>
          </p:cNvSpPr>
          <p:nvPr/>
        </p:nvSpPr>
        <p:spPr bwMode="auto">
          <a:xfrm>
            <a:off x="1692275" y="40481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EXCENTRIKUS KONTRAKCIÓ</a:t>
            </a:r>
          </a:p>
        </p:txBody>
      </p:sp>
      <p:pic>
        <p:nvPicPr>
          <p:cNvPr id="4" name="ECCatmyoII+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133600"/>
            <a:ext cx="42513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C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103438"/>
            <a:ext cx="429418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9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6633" y="4042642"/>
            <a:ext cx="295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Azonos erő esetén:</a:t>
            </a:r>
            <a:endParaRPr lang="en-US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55513" y="4829794"/>
            <a:ext cx="2170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Kisebb tömeg</a:t>
            </a:r>
            <a:endParaRPr lang="en-US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355513" y="5351526"/>
            <a:ext cx="2502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Nagyobb tömeg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292080" y="4829794"/>
            <a:ext cx="292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Nagyobb gyorsulás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292080" y="5351526"/>
            <a:ext cx="2590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Kisebb gyorsulás</a:t>
            </a:r>
            <a:endParaRPr lang="en-US" sz="2800" dirty="0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707904" y="5091404"/>
            <a:ext cx="1368152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858378" y="5613136"/>
            <a:ext cx="128707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KÃ©ptalÃ¡lat a kÃ¶vetkezÅre: âdiego maradonaâ"/>
          <p:cNvSpPr>
            <a:spLocks noChangeAspect="1" noChangeArrowheads="1"/>
          </p:cNvSpPr>
          <p:nvPr/>
        </p:nvSpPr>
        <p:spPr bwMode="auto">
          <a:xfrm>
            <a:off x="155575" y="-64229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13054"/>
          <a:stretch/>
        </p:blipFill>
        <p:spPr bwMode="auto">
          <a:xfrm>
            <a:off x="578011" y="332656"/>
            <a:ext cx="3967812" cy="339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1"/>
          <a:stretch/>
        </p:blipFill>
        <p:spPr bwMode="auto">
          <a:xfrm>
            <a:off x="4860032" y="332656"/>
            <a:ext cx="4040057" cy="339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55575" y="5885720"/>
            <a:ext cx="874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Amennyiben megnő a testtömeg, azonos izomzat mellett a sportoló gyorsulási-lassulási paraméterei, az agilitása jelentősen csökken</a:t>
            </a:r>
            <a:endParaRPr lang="hu-HU" sz="2400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67" y="332656"/>
            <a:ext cx="3493111" cy="438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1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7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927225" y="38576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NYÚJTÁSOS-RÖVIDÜLÉSES CIKLUS</a:t>
            </a:r>
          </a:p>
        </p:txBody>
      </p:sp>
      <p:sp>
        <p:nvSpPr>
          <p:cNvPr id="31747" name="Szövegdoboz 2"/>
          <p:cNvSpPr txBox="1">
            <a:spLocks noChangeArrowheads="1"/>
          </p:cNvSpPr>
          <p:nvPr/>
        </p:nvSpPr>
        <p:spPr bwMode="auto">
          <a:xfrm>
            <a:off x="1555750" y="5364163"/>
            <a:ext cx="6242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sz="3200" b="1" dirty="0" err="1"/>
              <a:t>Stretch-Shortening</a:t>
            </a:r>
            <a:r>
              <a:rPr lang="hu-HU" sz="3200" b="1" dirty="0"/>
              <a:t> </a:t>
            </a:r>
            <a:r>
              <a:rPr lang="hu-HU" sz="3200" b="1" dirty="0" err="1"/>
              <a:t>cycle</a:t>
            </a:r>
            <a:r>
              <a:rPr lang="hu-HU" sz="3200" b="1" dirty="0"/>
              <a:t> - SSC</a:t>
            </a:r>
            <a:endParaRPr lang="en-US" sz="3200" b="1" dirty="0"/>
          </a:p>
        </p:txBody>
      </p:sp>
      <p:pic>
        <p:nvPicPr>
          <p:cNvPr id="3" name="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00200"/>
            <a:ext cx="4306887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SCatmyo+II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00200"/>
            <a:ext cx="4306887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70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42988" y="1268413"/>
            <a:ext cx="3313112" cy="2592387"/>
            <a:chOff x="657" y="799"/>
            <a:chExt cx="2087" cy="1633"/>
          </a:xfrm>
        </p:grpSpPr>
        <p:grpSp>
          <p:nvGrpSpPr>
            <p:cNvPr id="32803" name="Group 6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2806" name="Line 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Line 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4" name="Text Box 10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2805" name="Text Box 11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87900" y="1268413"/>
            <a:ext cx="3313113" cy="2592387"/>
            <a:chOff x="657" y="799"/>
            <a:chExt cx="2087" cy="1633"/>
          </a:xfrm>
        </p:grpSpPr>
        <p:grpSp>
          <p:nvGrpSpPr>
            <p:cNvPr id="32798" name="Group 14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2801" name="Line 15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Line 16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99" name="Text Box 17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2800" name="Text Box 18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042988" y="4005263"/>
            <a:ext cx="3313112" cy="2592387"/>
            <a:chOff x="657" y="2523"/>
            <a:chExt cx="2087" cy="1633"/>
          </a:xfrm>
        </p:grpSpPr>
        <p:grpSp>
          <p:nvGrpSpPr>
            <p:cNvPr id="32793" name="Group 20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2796" name="Line 21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Line 22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94" name="Text Box 23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2795" name="Text Box 24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787900" y="4005263"/>
            <a:ext cx="3313113" cy="2592387"/>
            <a:chOff x="657" y="2523"/>
            <a:chExt cx="2087" cy="1633"/>
          </a:xfrm>
        </p:grpSpPr>
        <p:grpSp>
          <p:nvGrpSpPr>
            <p:cNvPr id="32788" name="Group 33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2791" name="Line 3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Line 3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9" name="Text Box 36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2790" name="Text Box 37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051050" y="2420938"/>
            <a:ext cx="1944688" cy="1008062"/>
            <a:chOff x="1292" y="1525"/>
            <a:chExt cx="1089" cy="635"/>
          </a:xfrm>
        </p:grpSpPr>
        <p:sp>
          <p:nvSpPr>
            <p:cNvPr id="32786" name="Line 38"/>
            <p:cNvSpPr>
              <a:spLocks noChangeShapeType="1"/>
            </p:cNvSpPr>
            <p:nvPr/>
          </p:nvSpPr>
          <p:spPr bwMode="auto">
            <a:xfrm flipV="1">
              <a:off x="1292" y="1525"/>
              <a:ext cx="0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39"/>
            <p:cNvSpPr>
              <a:spLocks noChangeShapeType="1"/>
            </p:cNvSpPr>
            <p:nvPr/>
          </p:nvSpPr>
          <p:spPr bwMode="auto">
            <a:xfrm>
              <a:off x="1292" y="1525"/>
              <a:ext cx="108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57" name="Freeform 41"/>
          <p:cNvSpPr>
            <a:spLocks/>
          </p:cNvSpPr>
          <p:nvPr/>
        </p:nvSpPr>
        <p:spPr bwMode="auto">
          <a:xfrm>
            <a:off x="2052638" y="4748213"/>
            <a:ext cx="1943100" cy="1344612"/>
          </a:xfrm>
          <a:custGeom>
            <a:avLst/>
            <a:gdLst>
              <a:gd name="T0" fmla="*/ 0 w 1224"/>
              <a:gd name="T1" fmla="*/ 2147483647 h 847"/>
              <a:gd name="T2" fmla="*/ 2147483647 w 1224"/>
              <a:gd name="T3" fmla="*/ 2147483647 h 847"/>
              <a:gd name="T4" fmla="*/ 2147483647 w 1224"/>
              <a:gd name="T5" fmla="*/ 2147483647 h 847"/>
              <a:gd name="T6" fmla="*/ 2147483647 w 1224"/>
              <a:gd name="T7" fmla="*/ 2147483647 h 847"/>
              <a:gd name="T8" fmla="*/ 2147483647 w 1224"/>
              <a:gd name="T9" fmla="*/ 2147483647 h 847"/>
              <a:gd name="T10" fmla="*/ 2147483647 w 1224"/>
              <a:gd name="T11" fmla="*/ 2147483647 h 847"/>
              <a:gd name="T12" fmla="*/ 2147483647 w 1224"/>
              <a:gd name="T13" fmla="*/ 2147483647 h 8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4"/>
              <a:gd name="T22" fmla="*/ 0 h 847"/>
              <a:gd name="T23" fmla="*/ 1224 w 1224"/>
              <a:gd name="T24" fmla="*/ 847 h 8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4" h="847">
                <a:moveTo>
                  <a:pt x="0" y="847"/>
                </a:moveTo>
                <a:cubicBezTo>
                  <a:pt x="18" y="729"/>
                  <a:pt x="37" y="612"/>
                  <a:pt x="90" y="484"/>
                </a:cubicBezTo>
                <a:cubicBezTo>
                  <a:pt x="143" y="356"/>
                  <a:pt x="219" y="152"/>
                  <a:pt x="317" y="76"/>
                </a:cubicBezTo>
                <a:cubicBezTo>
                  <a:pt x="415" y="0"/>
                  <a:pt x="589" y="23"/>
                  <a:pt x="680" y="31"/>
                </a:cubicBezTo>
                <a:cubicBezTo>
                  <a:pt x="771" y="39"/>
                  <a:pt x="802" y="77"/>
                  <a:pt x="862" y="122"/>
                </a:cubicBezTo>
                <a:cubicBezTo>
                  <a:pt x="922" y="167"/>
                  <a:pt x="983" y="243"/>
                  <a:pt x="1043" y="303"/>
                </a:cubicBezTo>
                <a:cubicBezTo>
                  <a:pt x="1103" y="363"/>
                  <a:pt x="1194" y="454"/>
                  <a:pt x="1224" y="48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 flipV="1">
            <a:off x="6011863" y="2349500"/>
            <a:ext cx="1728787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5867400" y="4868863"/>
            <a:ext cx="1873250" cy="1296987"/>
            <a:chOff x="3696" y="3067"/>
            <a:chExt cx="1180" cy="817"/>
          </a:xfrm>
        </p:grpSpPr>
        <p:sp>
          <p:nvSpPr>
            <p:cNvPr id="32784" name="Line 45"/>
            <p:cNvSpPr>
              <a:spLocks noChangeShapeType="1"/>
            </p:cNvSpPr>
            <p:nvPr/>
          </p:nvSpPr>
          <p:spPr bwMode="auto">
            <a:xfrm flipV="1">
              <a:off x="3696" y="3067"/>
              <a:ext cx="91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Line 46"/>
            <p:cNvSpPr>
              <a:spLocks noChangeShapeType="1"/>
            </p:cNvSpPr>
            <p:nvPr/>
          </p:nvSpPr>
          <p:spPr bwMode="auto">
            <a:xfrm>
              <a:off x="3787" y="3067"/>
              <a:ext cx="10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1547813" y="333375"/>
            <a:ext cx="3024187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 err="1"/>
              <a:t>Izokinetikus</a:t>
            </a:r>
            <a:endParaRPr lang="en-US" sz="2400" b="1" dirty="0"/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5364163" y="333375"/>
            <a:ext cx="3024187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/>
              <a:t>Izotóniás</a:t>
            </a:r>
            <a:endParaRPr lang="en-US" sz="2400" b="1" dirty="0"/>
          </a:p>
        </p:txBody>
      </p:sp>
      <p:sp>
        <p:nvSpPr>
          <p:cNvPr id="34866" name="Text Box 50"/>
          <p:cNvSpPr txBox="1">
            <a:spLocks noChangeArrowheads="1"/>
          </p:cNvSpPr>
          <p:nvPr/>
        </p:nvSpPr>
        <p:spPr bwMode="auto">
          <a:xfrm>
            <a:off x="2051050" y="1762125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Állandó sebesség</a:t>
            </a:r>
            <a:endParaRPr lang="en-US"/>
          </a:p>
        </p:txBody>
      </p:sp>
      <p:sp>
        <p:nvSpPr>
          <p:cNvPr id="34867" name="Text Box 51"/>
          <p:cNvSpPr txBox="1">
            <a:spLocks noChangeArrowheads="1"/>
          </p:cNvSpPr>
          <p:nvPr/>
        </p:nvSpPr>
        <p:spPr bwMode="auto">
          <a:xfrm>
            <a:off x="5940425" y="422116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Állandó feszülés</a:t>
            </a:r>
            <a:endParaRPr lang="en-US"/>
          </a:p>
        </p:txBody>
      </p:sp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5940425" y="1484313"/>
            <a:ext cx="216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Változó sebesség, állandó gyorsulás</a:t>
            </a:r>
            <a:endParaRPr lang="en-US"/>
          </a:p>
        </p:txBody>
      </p:sp>
      <p:sp>
        <p:nvSpPr>
          <p:cNvPr id="34869" name="Text Box 53"/>
          <p:cNvSpPr txBox="1">
            <a:spLocks noChangeArrowheads="1"/>
          </p:cNvSpPr>
          <p:nvPr/>
        </p:nvSpPr>
        <p:spPr bwMode="auto">
          <a:xfrm>
            <a:off x="2051050" y="421481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Változó feszülés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7" grpId="0" animBg="1"/>
      <p:bldP spid="34858" grpId="0" animBg="1"/>
      <p:bldP spid="34864" grpId="0" animBg="1"/>
      <p:bldP spid="34865" grpId="0" animBg="1"/>
      <p:bldP spid="34866" grpId="0"/>
      <p:bldP spid="34867" grpId="0"/>
      <p:bldP spid="34868" grpId="0"/>
      <p:bldP spid="3486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1722438"/>
            <a:ext cx="3962400" cy="3124200"/>
            <a:chOff x="288" y="768"/>
            <a:chExt cx="2496" cy="1968"/>
          </a:xfrm>
        </p:grpSpPr>
        <p:sp>
          <p:nvSpPr>
            <p:cNvPr id="34000" name="Line 3"/>
            <p:cNvSpPr>
              <a:spLocks noChangeShapeType="1"/>
            </p:cNvSpPr>
            <p:nvPr/>
          </p:nvSpPr>
          <p:spPr bwMode="auto">
            <a:xfrm flipH="1">
              <a:off x="1286" y="2527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001" name="Group 4"/>
            <p:cNvGrpSpPr>
              <a:grpSpLocks/>
            </p:cNvGrpSpPr>
            <p:nvPr/>
          </p:nvGrpSpPr>
          <p:grpSpPr bwMode="auto">
            <a:xfrm>
              <a:off x="912" y="1344"/>
              <a:ext cx="384" cy="1392"/>
              <a:chOff x="1104" y="1200"/>
              <a:chExt cx="384" cy="1392"/>
            </a:xfrm>
          </p:grpSpPr>
          <p:grpSp>
            <p:nvGrpSpPr>
              <p:cNvPr id="34021" name="Group 5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34024" name="Group 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3403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3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3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3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3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025" name="Group 1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34026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27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28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29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030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022" name="Line 18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23" name="Line 19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002" name="Group 20"/>
            <p:cNvGrpSpPr>
              <a:grpSpLocks/>
            </p:cNvGrpSpPr>
            <p:nvPr/>
          </p:nvGrpSpPr>
          <p:grpSpPr bwMode="auto">
            <a:xfrm>
              <a:off x="960" y="768"/>
              <a:ext cx="336" cy="576"/>
              <a:chOff x="1152" y="624"/>
              <a:chExt cx="336" cy="576"/>
            </a:xfrm>
          </p:grpSpPr>
          <p:sp>
            <p:nvSpPr>
              <p:cNvPr id="34018" name="Line 21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19" name="Line 22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20" name="Line 23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003" name="Line 24"/>
            <p:cNvSpPr>
              <a:spLocks noChangeShapeType="1"/>
            </p:cNvSpPr>
            <p:nvPr/>
          </p:nvSpPr>
          <p:spPr bwMode="auto">
            <a:xfrm>
              <a:off x="768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004" name="Group 25"/>
            <p:cNvGrpSpPr>
              <a:grpSpLocks/>
            </p:cNvGrpSpPr>
            <p:nvPr/>
          </p:nvGrpSpPr>
          <p:grpSpPr bwMode="auto">
            <a:xfrm>
              <a:off x="1200" y="2208"/>
              <a:ext cx="144" cy="336"/>
              <a:chOff x="1392" y="2016"/>
              <a:chExt cx="144" cy="384"/>
            </a:xfrm>
          </p:grpSpPr>
          <p:grpSp>
            <p:nvGrpSpPr>
              <p:cNvPr id="34006" name="Group 2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34013" name="Oval 2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4" name="Oval 2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5" name="Oval 2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6" name="Oval 3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7" name="Oval 3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4007" name="Group 3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34008" name="Oval 3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09" name="Oval 3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0" name="Oval 3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1" name="Oval 3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012" name="Oval 3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34005" name="Line 38"/>
            <p:cNvSpPr>
              <a:spLocks noChangeShapeType="1"/>
            </p:cNvSpPr>
            <p:nvPr/>
          </p:nvSpPr>
          <p:spPr bwMode="auto">
            <a:xfrm>
              <a:off x="288" y="2736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1752600" y="2027238"/>
            <a:ext cx="609600" cy="1981200"/>
            <a:chOff x="1104" y="960"/>
            <a:chExt cx="384" cy="1248"/>
          </a:xfrm>
        </p:grpSpPr>
        <p:grpSp>
          <p:nvGrpSpPr>
            <p:cNvPr id="33965" name="Group 40"/>
            <p:cNvGrpSpPr>
              <a:grpSpLocks/>
            </p:cNvGrpSpPr>
            <p:nvPr/>
          </p:nvGrpSpPr>
          <p:grpSpPr bwMode="auto">
            <a:xfrm>
              <a:off x="1104" y="960"/>
              <a:ext cx="384" cy="576"/>
              <a:chOff x="1296" y="816"/>
              <a:chExt cx="432" cy="576"/>
            </a:xfrm>
          </p:grpSpPr>
          <p:sp>
            <p:nvSpPr>
              <p:cNvPr id="33997" name="Line 4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8" name="Line 42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9" name="Line 43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966" name="Group 44"/>
            <p:cNvGrpSpPr>
              <a:grpSpLocks/>
            </p:cNvGrpSpPr>
            <p:nvPr/>
          </p:nvGrpSpPr>
          <p:grpSpPr bwMode="auto">
            <a:xfrm flipV="1">
              <a:off x="1104" y="1632"/>
              <a:ext cx="384" cy="576"/>
              <a:chOff x="1296" y="576"/>
              <a:chExt cx="432" cy="576"/>
            </a:xfrm>
          </p:grpSpPr>
          <p:sp>
            <p:nvSpPr>
              <p:cNvPr id="33994" name="Line 45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5" name="Line 46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6" name="Line 47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967" name="Rectangle 48"/>
            <p:cNvSpPr>
              <a:spLocks noChangeArrowheads="1"/>
            </p:cNvSpPr>
            <p:nvPr/>
          </p:nvSpPr>
          <p:spPr bwMode="auto">
            <a:xfrm>
              <a:off x="1248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3968" name="Group 49"/>
            <p:cNvGrpSpPr>
              <a:grpSpLocks/>
            </p:cNvGrpSpPr>
            <p:nvPr/>
          </p:nvGrpSpPr>
          <p:grpSpPr bwMode="auto">
            <a:xfrm>
              <a:off x="1248" y="1248"/>
              <a:ext cx="192" cy="576"/>
              <a:chOff x="1488" y="1152"/>
              <a:chExt cx="192" cy="576"/>
            </a:xfrm>
          </p:grpSpPr>
          <p:grpSp>
            <p:nvGrpSpPr>
              <p:cNvPr id="33982" name="Group 5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33992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93" name="Oval 5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83" name="Group 5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33990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91" name="Oval 5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84" name="Group 5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3398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89" name="Oval 5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85" name="Group 5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3398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87" name="Oval 6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33969" name="Group 62"/>
            <p:cNvGrpSpPr>
              <a:grpSpLocks/>
            </p:cNvGrpSpPr>
            <p:nvPr/>
          </p:nvGrpSpPr>
          <p:grpSpPr bwMode="auto">
            <a:xfrm>
              <a:off x="1152" y="1248"/>
              <a:ext cx="192" cy="576"/>
              <a:chOff x="1296" y="1152"/>
              <a:chExt cx="192" cy="576"/>
            </a:xfrm>
          </p:grpSpPr>
          <p:grpSp>
            <p:nvGrpSpPr>
              <p:cNvPr id="33970" name="Group 63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33980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81" name="Oval 6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71" name="Group 66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3397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79" name="Oval 6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72" name="Group 69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33976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77" name="Oval 7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3973" name="Group 72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3397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75" name="Oval 7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</p:grpSp>
      <p:sp>
        <p:nvSpPr>
          <p:cNvPr id="36939" name="Text Box 75"/>
          <p:cNvSpPr txBox="1">
            <a:spLocks noChangeArrowheads="1"/>
          </p:cNvSpPr>
          <p:nvPr/>
        </p:nvSpPr>
        <p:spPr bwMode="auto">
          <a:xfrm>
            <a:off x="4038600" y="111283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grpSp>
        <p:nvGrpSpPr>
          <p:cNvPr id="24" name="Group 76"/>
          <p:cNvGrpSpPr>
            <a:grpSpLocks/>
          </p:cNvGrpSpPr>
          <p:nvPr/>
        </p:nvGrpSpPr>
        <p:grpSpPr bwMode="auto">
          <a:xfrm>
            <a:off x="7401937" y="1112838"/>
            <a:ext cx="1836738" cy="4830763"/>
            <a:chOff x="3408" y="384"/>
            <a:chExt cx="1157" cy="3043"/>
          </a:xfrm>
        </p:grpSpPr>
        <p:sp>
          <p:nvSpPr>
            <p:cNvPr id="33881" name="Line 77"/>
            <p:cNvSpPr>
              <a:spLocks noChangeShapeType="1"/>
            </p:cNvSpPr>
            <p:nvPr/>
          </p:nvSpPr>
          <p:spPr bwMode="auto">
            <a:xfrm flipH="1">
              <a:off x="3936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882" name="Group 78"/>
            <p:cNvGrpSpPr>
              <a:grpSpLocks/>
            </p:cNvGrpSpPr>
            <p:nvPr/>
          </p:nvGrpSpPr>
          <p:grpSpPr bwMode="auto">
            <a:xfrm>
              <a:off x="3408" y="384"/>
              <a:ext cx="1157" cy="3043"/>
              <a:chOff x="2976" y="384"/>
              <a:chExt cx="1157" cy="3043"/>
            </a:xfrm>
          </p:grpSpPr>
          <p:grpSp>
            <p:nvGrpSpPr>
              <p:cNvPr id="33883" name="Group 79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33962" name="Line 8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63" name="Line 81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64" name="Line 82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84" name="Group 83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33950" name="Group 84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33957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8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6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6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951" name="Group 90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33952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3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4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5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5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33885" name="Group 96"/>
              <p:cNvGrpSpPr>
                <a:grpSpLocks/>
              </p:cNvGrpSpPr>
              <p:nvPr/>
            </p:nvGrpSpPr>
            <p:grpSpPr bwMode="auto">
              <a:xfrm>
                <a:off x="3168" y="2000"/>
                <a:ext cx="336" cy="929"/>
                <a:chOff x="3360" y="1852"/>
                <a:chExt cx="336" cy="1071"/>
              </a:xfrm>
            </p:grpSpPr>
            <p:sp>
              <p:nvSpPr>
                <p:cNvPr id="33948" name="Line 97"/>
                <p:cNvSpPr>
                  <a:spLocks noChangeShapeType="1"/>
                </p:cNvSpPr>
                <p:nvPr/>
              </p:nvSpPr>
              <p:spPr bwMode="auto">
                <a:xfrm>
                  <a:off x="3360" y="2923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49" name="Line 98"/>
                <p:cNvSpPr>
                  <a:spLocks noChangeShapeType="1"/>
                </p:cNvSpPr>
                <p:nvPr/>
              </p:nvSpPr>
              <p:spPr bwMode="auto">
                <a:xfrm>
                  <a:off x="3360" y="1852"/>
                  <a:ext cx="0" cy="10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86" name="Group 99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33945" name="Line 100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46" name="Line 101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47" name="Line 102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887" name="Line 103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8" name="Rectangle 104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3889" name="Group 105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33942" name="Line 106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43" name="Line 107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44" name="Line 108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90" name="Group 109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33928" name="Group 110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33936" name="Group 11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40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41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937" name="Group 114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38" name="Line 1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39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33929" name="Group 117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33930" name="Group 11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34" name="Line 1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35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931" name="Group 12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32" name="Line 1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33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</p:grpSp>
          <p:grpSp>
            <p:nvGrpSpPr>
              <p:cNvPr id="33891" name="Group 124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33914" name="Group 125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3" name="Group 12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26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27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923" name="Group 129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24" name="Line 1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25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33915" name="Group 132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33916" name="Group 13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20" name="Line 1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21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917" name="Group 13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33918" name="Line 1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19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</p:grpSp>
          <p:grpSp>
            <p:nvGrpSpPr>
              <p:cNvPr id="33892" name="Group 139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33902" name="Group 14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33909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10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11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12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13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903" name="Group 14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33904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05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06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07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908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3893" name="Line 152"/>
              <p:cNvSpPr>
                <a:spLocks noChangeShapeType="1"/>
              </p:cNvSpPr>
              <p:nvPr/>
            </p:nvSpPr>
            <p:spPr bwMode="auto">
              <a:xfrm>
                <a:off x="3514" y="2995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4" name="Text Box 153"/>
              <p:cNvSpPr txBox="1">
                <a:spLocks noChangeArrowheads="1"/>
              </p:cNvSpPr>
              <p:nvPr/>
            </p:nvSpPr>
            <p:spPr bwMode="auto">
              <a:xfrm>
                <a:off x="3605" y="2995"/>
                <a:ext cx="52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800" b="1" dirty="0" smtClean="0">
                    <a:latin typeface="Times New Roman" pitchFamily="18" charset="0"/>
                  </a:rPr>
                  <a:t>F</a:t>
                </a:r>
                <a:r>
                  <a:rPr lang="en-GB" sz="2800" b="1" baseline="-25000" dirty="0" smtClean="0">
                    <a:latin typeface="Times New Roman" pitchFamily="18" charset="0"/>
                  </a:rPr>
                  <a:t>e</a:t>
                </a:r>
                <a:r>
                  <a:rPr lang="hu-HU" sz="2800" b="1" baseline="-25000" dirty="0" smtClean="0">
                    <a:latin typeface="Times New Roman" pitchFamily="18" charset="0"/>
                  </a:rPr>
                  <a:t>c</a:t>
                </a:r>
                <a:endParaRPr lang="en-GB" sz="2800" b="1" dirty="0">
                  <a:latin typeface="Times New Roman" pitchFamily="18" charset="0"/>
                </a:endParaRPr>
              </a:p>
            </p:txBody>
          </p:sp>
          <p:sp>
            <p:nvSpPr>
              <p:cNvPr id="33895" name="Text Box 154"/>
              <p:cNvSpPr txBox="1">
                <a:spLocks noChangeArrowheads="1"/>
              </p:cNvSpPr>
              <p:nvPr/>
            </p:nvSpPr>
            <p:spPr bwMode="auto">
              <a:xfrm>
                <a:off x="3312" y="3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 dirty="0">
                    <a:latin typeface="Times New Roman" pitchFamily="18" charset="0"/>
                  </a:rPr>
                  <a:t>EC</a:t>
                </a:r>
              </a:p>
            </p:txBody>
          </p:sp>
          <p:sp>
            <p:nvSpPr>
              <p:cNvPr id="33896" name="Line 155"/>
              <p:cNvSpPr>
                <a:spLocks noChangeShapeType="1"/>
              </p:cNvSpPr>
              <p:nvPr/>
            </p:nvSpPr>
            <p:spPr bwMode="auto">
              <a:xfrm flipV="1">
                <a:off x="3696" y="220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7" name="Line 156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8" name="Line 157"/>
              <p:cNvSpPr>
                <a:spLocks noChangeShapeType="1"/>
              </p:cNvSpPr>
              <p:nvPr/>
            </p:nvSpPr>
            <p:spPr bwMode="auto">
              <a:xfrm flipV="1">
                <a:off x="3024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9" name="Line 158"/>
              <p:cNvSpPr>
                <a:spLocks noChangeShapeType="1"/>
              </p:cNvSpPr>
              <p:nvPr/>
            </p:nvSpPr>
            <p:spPr bwMode="auto">
              <a:xfrm>
                <a:off x="3024" y="168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0" name="Line 159"/>
              <p:cNvSpPr>
                <a:spLocks noChangeShapeType="1"/>
              </p:cNvSpPr>
              <p:nvPr/>
            </p:nvSpPr>
            <p:spPr bwMode="auto">
              <a:xfrm flipV="1">
                <a:off x="3840" y="124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1" name="Line 160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3922" name="Group 161"/>
          <p:cNvGrpSpPr>
            <a:grpSpLocks/>
          </p:cNvGrpSpPr>
          <p:nvPr/>
        </p:nvGrpSpPr>
        <p:grpSpPr bwMode="auto">
          <a:xfrm>
            <a:off x="3429000" y="1722438"/>
            <a:ext cx="1600200" cy="3124200"/>
            <a:chOff x="2160" y="768"/>
            <a:chExt cx="1008" cy="1968"/>
          </a:xfrm>
        </p:grpSpPr>
        <p:grpSp>
          <p:nvGrpSpPr>
            <p:cNvPr id="33806" name="Group 162"/>
            <p:cNvGrpSpPr>
              <a:grpSpLocks/>
            </p:cNvGrpSpPr>
            <p:nvPr/>
          </p:nvGrpSpPr>
          <p:grpSpPr bwMode="auto">
            <a:xfrm flipV="1">
              <a:off x="2496" y="1536"/>
              <a:ext cx="384" cy="576"/>
              <a:chOff x="1296" y="576"/>
              <a:chExt cx="432" cy="576"/>
            </a:xfrm>
          </p:grpSpPr>
          <p:sp>
            <p:nvSpPr>
              <p:cNvPr id="33878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79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0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07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1968"/>
              <a:chOff x="1872" y="768"/>
              <a:chExt cx="1008" cy="1968"/>
            </a:xfrm>
          </p:grpSpPr>
          <p:grpSp>
            <p:nvGrpSpPr>
              <p:cNvPr id="33808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3875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76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77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09" name="Group 171"/>
              <p:cNvGrpSpPr>
                <a:grpSpLocks/>
              </p:cNvGrpSpPr>
              <p:nvPr/>
            </p:nvGrpSpPr>
            <p:grpSpPr bwMode="auto">
              <a:xfrm>
                <a:off x="2016" y="1344"/>
                <a:ext cx="384" cy="1392"/>
                <a:chOff x="1104" y="1200"/>
                <a:chExt cx="384" cy="1392"/>
              </a:xfrm>
            </p:grpSpPr>
            <p:grpSp>
              <p:nvGrpSpPr>
                <p:cNvPr id="33860" name="Group 172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33863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33870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7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72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73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74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864" name="Group 179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33865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66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67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68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33869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sp>
              <p:nvSpPr>
                <p:cNvPr id="33861" name="Line 185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2" name="Line 186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10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576"/>
                <a:chOff x="1152" y="624"/>
                <a:chExt cx="336" cy="576"/>
              </a:xfrm>
            </p:grpSpPr>
            <p:sp>
              <p:nvSpPr>
                <p:cNvPr id="33857" name="Line 188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8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9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811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3812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33845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3855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56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46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3853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5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47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3851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52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48" name="Group 202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3849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50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3813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3814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33833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3843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4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34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3841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35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3839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0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36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3837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3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3815" name="Line 219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3816" name="Group 220"/>
              <p:cNvGrpSpPr>
                <a:grpSpLocks/>
              </p:cNvGrpSpPr>
              <p:nvPr/>
            </p:nvGrpSpPr>
            <p:grpSpPr bwMode="auto">
              <a:xfrm>
                <a:off x="2304" y="2112"/>
                <a:ext cx="144" cy="432"/>
                <a:chOff x="1392" y="2016"/>
                <a:chExt cx="144" cy="384"/>
              </a:xfrm>
            </p:grpSpPr>
            <p:grpSp>
              <p:nvGrpSpPr>
                <p:cNvPr id="33821" name="Group 221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33828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29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30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31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32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3822" name="Group 227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33823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24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25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26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3827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3817" name="Line 233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234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Line 235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236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7102" name="Text Box 238"/>
          <p:cNvSpPr txBox="1">
            <a:spLocks noChangeArrowheads="1"/>
          </p:cNvSpPr>
          <p:nvPr/>
        </p:nvSpPr>
        <p:spPr bwMode="auto">
          <a:xfrm>
            <a:off x="323850" y="2636838"/>
            <a:ext cx="935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PEC</a:t>
            </a:r>
            <a:endParaRPr lang="en-US"/>
          </a:p>
        </p:txBody>
      </p:sp>
      <p:sp>
        <p:nvSpPr>
          <p:cNvPr id="37103" name="Text Box 239"/>
          <p:cNvSpPr txBox="1">
            <a:spLocks noChangeArrowheads="1"/>
          </p:cNvSpPr>
          <p:nvPr/>
        </p:nvSpPr>
        <p:spPr bwMode="auto">
          <a:xfrm>
            <a:off x="2268538" y="4219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SEC</a:t>
            </a:r>
            <a:endParaRPr lang="en-US"/>
          </a:p>
        </p:txBody>
      </p:sp>
      <p:sp>
        <p:nvSpPr>
          <p:cNvPr id="37104" name="Text Box 240"/>
          <p:cNvSpPr txBox="1">
            <a:spLocks noChangeArrowheads="1"/>
          </p:cNvSpPr>
          <p:nvPr/>
        </p:nvSpPr>
        <p:spPr bwMode="auto">
          <a:xfrm>
            <a:off x="2413000" y="2636838"/>
            <a:ext cx="935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CE</a:t>
            </a:r>
            <a:endParaRPr lang="en-US"/>
          </a:p>
        </p:txBody>
      </p:sp>
      <p:sp>
        <p:nvSpPr>
          <p:cNvPr id="37105" name="Text Box 241"/>
          <p:cNvSpPr txBox="1">
            <a:spLocks noChangeArrowheads="1"/>
          </p:cNvSpPr>
          <p:nvPr/>
        </p:nvSpPr>
        <p:spPr bwMode="auto">
          <a:xfrm>
            <a:off x="539750" y="5372100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CE – kontraktilis elem</a:t>
            </a:r>
            <a:endParaRPr lang="en-US"/>
          </a:p>
        </p:txBody>
      </p:sp>
      <p:sp>
        <p:nvSpPr>
          <p:cNvPr id="37106" name="Text Box 242"/>
          <p:cNvSpPr txBox="1">
            <a:spLocks noChangeArrowheads="1"/>
          </p:cNvSpPr>
          <p:nvPr/>
        </p:nvSpPr>
        <p:spPr bwMode="auto">
          <a:xfrm>
            <a:off x="539750" y="5726113"/>
            <a:ext cx="467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PEC – párhuzamos elasztikus komponens</a:t>
            </a:r>
            <a:endParaRPr lang="en-US"/>
          </a:p>
        </p:txBody>
      </p:sp>
      <p:sp>
        <p:nvSpPr>
          <p:cNvPr id="37107" name="Text Box 243"/>
          <p:cNvSpPr txBox="1">
            <a:spLocks noChangeArrowheads="1"/>
          </p:cNvSpPr>
          <p:nvPr/>
        </p:nvSpPr>
        <p:spPr bwMode="auto">
          <a:xfrm>
            <a:off x="468313" y="6157913"/>
            <a:ext cx="5183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SEC – sorba kapcsolt elasztikus komponens</a:t>
            </a:r>
            <a:endParaRPr lang="en-US"/>
          </a:p>
        </p:txBody>
      </p:sp>
      <p:sp>
        <p:nvSpPr>
          <p:cNvPr id="33805" name="Szövegdoboz 242"/>
          <p:cNvSpPr txBox="1">
            <a:spLocks noChangeArrowheads="1"/>
          </p:cNvSpPr>
          <p:nvPr/>
        </p:nvSpPr>
        <p:spPr bwMode="auto">
          <a:xfrm>
            <a:off x="827088" y="333375"/>
            <a:ext cx="7345362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2400" dirty="0"/>
              <a:t>Az izom három komponenses modellje</a:t>
            </a:r>
            <a:endParaRPr lang="en-US" sz="2400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1562100" y="4008438"/>
            <a:ext cx="35139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Egyenes összekötő 245"/>
          <p:cNvCxnSpPr/>
          <p:nvPr/>
        </p:nvCxnSpPr>
        <p:spPr>
          <a:xfrm flipV="1">
            <a:off x="3583940" y="4846638"/>
            <a:ext cx="5113396" cy="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186"/>
          <p:cNvGrpSpPr>
            <a:grpSpLocks/>
          </p:cNvGrpSpPr>
          <p:nvPr/>
        </p:nvGrpSpPr>
        <p:grpSpPr bwMode="auto">
          <a:xfrm>
            <a:off x="5497696" y="1722438"/>
            <a:ext cx="1600200" cy="2687638"/>
            <a:chOff x="4320" y="864"/>
            <a:chExt cx="1008" cy="1693"/>
          </a:xfrm>
        </p:grpSpPr>
        <p:grpSp>
          <p:nvGrpSpPr>
            <p:cNvPr id="250" name="Group 187"/>
            <p:cNvGrpSpPr>
              <a:grpSpLocks/>
            </p:cNvGrpSpPr>
            <p:nvPr/>
          </p:nvGrpSpPr>
          <p:grpSpPr bwMode="auto">
            <a:xfrm>
              <a:off x="4320" y="864"/>
              <a:ext cx="1008" cy="1693"/>
              <a:chOff x="4320" y="864"/>
              <a:chExt cx="1008" cy="1693"/>
            </a:xfrm>
          </p:grpSpPr>
          <p:sp>
            <p:nvSpPr>
              <p:cNvPr id="319" name="Line 188"/>
              <p:cNvSpPr>
                <a:spLocks noChangeShapeType="1"/>
              </p:cNvSpPr>
              <p:nvPr/>
            </p:nvSpPr>
            <p:spPr bwMode="auto">
              <a:xfrm>
                <a:off x="4320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0" name="Group 189"/>
              <p:cNvGrpSpPr>
                <a:grpSpLocks/>
              </p:cNvGrpSpPr>
              <p:nvPr/>
            </p:nvGrpSpPr>
            <p:grpSpPr bwMode="auto">
              <a:xfrm>
                <a:off x="4464" y="864"/>
                <a:ext cx="401" cy="1693"/>
                <a:chOff x="3120" y="528"/>
                <a:chExt cx="401" cy="2011"/>
              </a:xfrm>
            </p:grpSpPr>
            <p:grpSp>
              <p:nvGrpSpPr>
                <p:cNvPr id="321" name="Group 190"/>
                <p:cNvGrpSpPr>
                  <a:grpSpLocks/>
                </p:cNvGrpSpPr>
                <p:nvPr/>
              </p:nvGrpSpPr>
              <p:grpSpPr bwMode="auto">
                <a:xfrm>
                  <a:off x="3120" y="1104"/>
                  <a:ext cx="144" cy="655"/>
                  <a:chOff x="816" y="1200"/>
                  <a:chExt cx="240" cy="528"/>
                </a:xfrm>
              </p:grpSpPr>
              <p:grpSp>
                <p:nvGrpSpPr>
                  <p:cNvPr id="329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336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30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331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2" name="Group 203"/>
                <p:cNvGrpSpPr>
                  <a:grpSpLocks/>
                </p:cNvGrpSpPr>
                <p:nvPr/>
              </p:nvGrpSpPr>
              <p:grpSpPr bwMode="auto">
                <a:xfrm>
                  <a:off x="316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326" name="Line 20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3" name="Group 207"/>
                <p:cNvGrpSpPr>
                  <a:grpSpLocks/>
                </p:cNvGrpSpPr>
                <p:nvPr/>
              </p:nvGrpSpPr>
              <p:grpSpPr bwMode="auto">
                <a:xfrm>
                  <a:off x="3202" y="1729"/>
                  <a:ext cx="319" cy="810"/>
                  <a:chOff x="2352" y="1596"/>
                  <a:chExt cx="319" cy="1043"/>
                </a:xfrm>
              </p:grpSpPr>
              <p:sp>
                <p:nvSpPr>
                  <p:cNvPr id="324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2632"/>
                    <a:ext cx="319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5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1596"/>
                    <a:ext cx="0" cy="104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51" name="Group 210"/>
            <p:cNvGrpSpPr>
              <a:grpSpLocks/>
            </p:cNvGrpSpPr>
            <p:nvPr/>
          </p:nvGrpSpPr>
          <p:grpSpPr bwMode="auto">
            <a:xfrm>
              <a:off x="4656" y="1056"/>
              <a:ext cx="624" cy="1440"/>
              <a:chOff x="4656" y="1056"/>
              <a:chExt cx="624" cy="1440"/>
            </a:xfrm>
          </p:grpSpPr>
          <p:grpSp>
            <p:nvGrpSpPr>
              <p:cNvPr id="252" name="Group 211"/>
              <p:cNvGrpSpPr>
                <a:grpSpLocks/>
              </p:cNvGrpSpPr>
              <p:nvPr/>
            </p:nvGrpSpPr>
            <p:grpSpPr bwMode="auto">
              <a:xfrm>
                <a:off x="4656" y="1056"/>
                <a:ext cx="384" cy="576"/>
                <a:chOff x="1296" y="816"/>
                <a:chExt cx="432" cy="576"/>
              </a:xfrm>
            </p:grpSpPr>
            <p:sp>
              <p:nvSpPr>
                <p:cNvPr id="316" name="Line 21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Line 21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Line 21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oup 215"/>
              <p:cNvGrpSpPr>
                <a:grpSpLocks/>
              </p:cNvGrpSpPr>
              <p:nvPr/>
            </p:nvGrpSpPr>
            <p:grpSpPr bwMode="auto">
              <a:xfrm flipV="1">
                <a:off x="4688" y="1344"/>
                <a:ext cx="384" cy="576"/>
                <a:chOff x="1296" y="576"/>
                <a:chExt cx="432" cy="576"/>
              </a:xfrm>
            </p:grpSpPr>
            <p:sp>
              <p:nvSpPr>
                <p:cNvPr id="313" name="Line 216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Line 217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Line 218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oup 219"/>
              <p:cNvGrpSpPr>
                <a:grpSpLocks/>
              </p:cNvGrpSpPr>
              <p:nvPr/>
            </p:nvGrpSpPr>
            <p:grpSpPr bwMode="auto">
              <a:xfrm>
                <a:off x="4786" y="1920"/>
                <a:ext cx="158" cy="390"/>
                <a:chOff x="1392" y="2016"/>
                <a:chExt cx="144" cy="384"/>
              </a:xfrm>
            </p:grpSpPr>
            <p:grpSp>
              <p:nvGrpSpPr>
                <p:cNvPr id="301" name="Group 22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308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2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2" name="Group 22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303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5" name="Group 232"/>
              <p:cNvGrpSpPr>
                <a:grpSpLocks/>
              </p:cNvGrpSpPr>
              <p:nvPr/>
            </p:nvGrpSpPr>
            <p:grpSpPr bwMode="auto">
              <a:xfrm>
                <a:off x="4664" y="1104"/>
                <a:ext cx="384" cy="768"/>
                <a:chOff x="2496" y="912"/>
                <a:chExt cx="384" cy="768"/>
              </a:xfrm>
            </p:grpSpPr>
            <p:grpSp>
              <p:nvGrpSpPr>
                <p:cNvPr id="274" name="Group 233"/>
                <p:cNvGrpSpPr>
                  <a:grpSpLocks/>
                </p:cNvGrpSpPr>
                <p:nvPr/>
              </p:nvGrpSpPr>
              <p:grpSpPr bwMode="auto">
                <a:xfrm>
                  <a:off x="2688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289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99" name="Line 2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0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97" name="Line 2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1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95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2" name="Group 243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93" name="Line 2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75" name="Rectangle 246"/>
                <p:cNvSpPr>
                  <a:spLocks noChangeArrowheads="1"/>
                </p:cNvSpPr>
                <p:nvPr/>
              </p:nvSpPr>
              <p:spPr bwMode="auto">
                <a:xfrm>
                  <a:off x="2640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76" name="Group 247"/>
                <p:cNvGrpSpPr>
                  <a:grpSpLocks/>
                </p:cNvGrpSpPr>
                <p:nvPr/>
              </p:nvGrpSpPr>
              <p:grpSpPr bwMode="auto">
                <a:xfrm>
                  <a:off x="2496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277" name="Group 248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" name="Line 2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8" name="Group 251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5" name="Line 2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9" name="Group 254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3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0" name="Group 257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1" name="Line 2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Oval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258" name="Line 274"/>
              <p:cNvSpPr>
                <a:spLocks noChangeShapeType="1"/>
              </p:cNvSpPr>
              <p:nvPr/>
            </p:nvSpPr>
            <p:spPr bwMode="auto">
              <a:xfrm flipV="1">
                <a:off x="5088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Line 275"/>
              <p:cNvSpPr>
                <a:spLocks noChangeShapeType="1"/>
              </p:cNvSpPr>
              <p:nvPr/>
            </p:nvSpPr>
            <p:spPr bwMode="auto">
              <a:xfrm>
                <a:off x="5088" y="235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Line 276"/>
              <p:cNvSpPr>
                <a:spLocks noChangeShapeType="1"/>
              </p:cNvSpPr>
              <p:nvPr/>
            </p:nvSpPr>
            <p:spPr bwMode="auto">
              <a:xfrm>
                <a:off x="5280" y="120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" name="Line 277"/>
              <p:cNvSpPr>
                <a:spLocks noChangeShapeType="1"/>
              </p:cNvSpPr>
              <p:nvPr/>
            </p:nvSpPr>
            <p:spPr bwMode="auto">
              <a:xfrm flipV="1">
                <a:off x="5280" y="1584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341" name="Oval 230"/>
          <p:cNvSpPr>
            <a:spLocks noChangeArrowheads="1"/>
          </p:cNvSpPr>
          <p:nvPr/>
        </p:nvSpPr>
        <p:spPr bwMode="auto">
          <a:xfrm>
            <a:off x="6232003" y="4015582"/>
            <a:ext cx="250825" cy="103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" name="Oval 230"/>
          <p:cNvSpPr>
            <a:spLocks noChangeArrowheads="1"/>
          </p:cNvSpPr>
          <p:nvPr/>
        </p:nvSpPr>
        <p:spPr bwMode="auto">
          <a:xfrm>
            <a:off x="6237471" y="4052888"/>
            <a:ext cx="250825" cy="103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" name="Line 77"/>
          <p:cNvSpPr>
            <a:spLocks noChangeShapeType="1"/>
          </p:cNvSpPr>
          <p:nvPr/>
        </p:nvSpPr>
        <p:spPr bwMode="auto">
          <a:xfrm flipH="1">
            <a:off x="6348596" y="4148138"/>
            <a:ext cx="0" cy="2557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4" name="Line 152"/>
          <p:cNvSpPr>
            <a:spLocks noChangeShapeType="1"/>
          </p:cNvSpPr>
          <p:nvPr/>
        </p:nvSpPr>
        <p:spPr bwMode="auto">
          <a:xfrm>
            <a:off x="6383837" y="4484688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5" name="Text Box 153"/>
          <p:cNvSpPr txBox="1">
            <a:spLocks noChangeArrowheads="1"/>
          </p:cNvSpPr>
          <p:nvPr/>
        </p:nvSpPr>
        <p:spPr bwMode="auto">
          <a:xfrm>
            <a:off x="6183496" y="5295900"/>
            <a:ext cx="83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smtClean="0">
                <a:latin typeface="Times New Roman" pitchFamily="18" charset="0"/>
              </a:rPr>
              <a:t>F</a:t>
            </a:r>
            <a:r>
              <a:rPr lang="hu-HU" sz="2800" b="1" baseline="-25000" dirty="0" smtClean="0">
                <a:latin typeface="Times New Roman" pitchFamily="18" charset="0"/>
              </a:rPr>
              <a:t>con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346" name="Text Box 153"/>
          <p:cNvSpPr txBox="1">
            <a:spLocks noChangeArrowheads="1"/>
          </p:cNvSpPr>
          <p:nvPr/>
        </p:nvSpPr>
        <p:spPr bwMode="auto">
          <a:xfrm>
            <a:off x="4343400" y="4968081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smtClean="0">
                <a:latin typeface="Times New Roman" pitchFamily="18" charset="0"/>
              </a:rPr>
              <a:t>F</a:t>
            </a:r>
            <a:r>
              <a:rPr lang="hu-HU" sz="2800" b="1" baseline="-25000" dirty="0" err="1" smtClean="0">
                <a:latin typeface="Times New Roman" pitchFamily="18" charset="0"/>
              </a:rPr>
              <a:t>ic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347" name="Line 152"/>
          <p:cNvSpPr>
            <a:spLocks noChangeShapeType="1"/>
          </p:cNvSpPr>
          <p:nvPr/>
        </p:nvSpPr>
        <p:spPr bwMode="auto">
          <a:xfrm>
            <a:off x="4244340" y="4938396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" name="Text Box 154"/>
          <p:cNvSpPr txBox="1">
            <a:spLocks noChangeArrowheads="1"/>
          </p:cNvSpPr>
          <p:nvPr/>
        </p:nvSpPr>
        <p:spPr bwMode="auto">
          <a:xfrm>
            <a:off x="6024612" y="1113156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C</a:t>
            </a:r>
            <a:r>
              <a:rPr lang="en-GB" sz="2400" b="1" dirty="0" smtClean="0">
                <a:latin typeface="Times New Roman" pitchFamily="18" charset="0"/>
              </a:rPr>
              <a:t>C</a:t>
            </a:r>
            <a:endParaRPr lang="en-GB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7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7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7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7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7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7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7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7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7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7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5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39" grpId="0"/>
      <p:bldP spid="37102" grpId="0"/>
      <p:bldP spid="37103" grpId="0"/>
      <p:bldP spid="37104" grpId="0"/>
      <p:bldP spid="37105" grpId="0"/>
      <p:bldP spid="37106" grpId="0"/>
      <p:bldP spid="37107" grpId="0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 animBg="1"/>
      <p:bldP spid="3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66" y="1772816"/>
            <a:ext cx="4434929" cy="41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971550" y="476250"/>
            <a:ext cx="7345363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/>
              <a:t>Az </a:t>
            </a:r>
            <a:r>
              <a:rPr lang="hu-HU" sz="2400" dirty="0" err="1"/>
              <a:t>izületi</a:t>
            </a:r>
            <a:r>
              <a:rPr lang="hu-HU" sz="2400" dirty="0"/>
              <a:t> forgó mozgás és a kiterjedt test haladó mozgásának kombinációja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05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3" y="116632"/>
            <a:ext cx="8645299" cy="1143000"/>
          </a:xfrm>
        </p:spPr>
        <p:txBody>
          <a:bodyPr>
            <a:normAutofit/>
          </a:bodyPr>
          <a:lstStyle/>
          <a:p>
            <a:r>
              <a:rPr lang="hu-HU" sz="3200" dirty="0" smtClean="0"/>
              <a:t>A kisebb vagy a nagyobb sebességű futás igényel </a:t>
            </a:r>
            <a:r>
              <a:rPr lang="hu-HU" sz="3200" dirty="0"/>
              <a:t>nagyobb </a:t>
            </a:r>
            <a:r>
              <a:rPr lang="hu-HU" sz="3200" dirty="0" smtClean="0"/>
              <a:t>erőt-energiabefektetést?</a:t>
            </a:r>
            <a:endParaRPr lang="hu-HU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36730"/>
          <a:stretch/>
        </p:blipFill>
        <p:spPr bwMode="auto">
          <a:xfrm>
            <a:off x="467544" y="1607484"/>
            <a:ext cx="2535382" cy="35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12" y="1340768"/>
            <a:ext cx="2367707" cy="236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t="32731" r="29604" b="9447"/>
          <a:stretch/>
        </p:blipFill>
        <p:spPr bwMode="auto">
          <a:xfrm>
            <a:off x="5847575" y="1370647"/>
            <a:ext cx="3265267" cy="236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6650" r="19203" b="13597"/>
          <a:stretch/>
        </p:blipFill>
        <p:spPr bwMode="auto">
          <a:xfrm>
            <a:off x="4904442" y="3818192"/>
            <a:ext cx="1722154" cy="170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02161" y="5524832"/>
            <a:ext cx="7781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Bár a </a:t>
            </a:r>
            <a:r>
              <a:rPr lang="hu-HU" sz="2400" dirty="0" err="1" smtClean="0"/>
              <a:t>maratonfutó</a:t>
            </a:r>
            <a:r>
              <a:rPr lang="hu-HU" sz="2400" dirty="0" smtClean="0"/>
              <a:t> sebessége nagyobb, mint a </a:t>
            </a:r>
            <a:r>
              <a:rPr lang="hu-HU" sz="2400" dirty="0" err="1" smtClean="0"/>
              <a:t>zig-zag</a:t>
            </a:r>
            <a:r>
              <a:rPr lang="hu-HU" sz="2400" dirty="0" smtClean="0"/>
              <a:t> teszt, ingafutás, squash esetén mérhető, utóbbiaknál az állandó lassítás-gyorsítás jelentős erőt-energiabefektetést igényel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3443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18128" y="1285739"/>
            <a:ext cx="2603336" cy="23467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gyenes összekötő 2"/>
          <p:cNvCxnSpPr/>
          <p:nvPr/>
        </p:nvCxnSpPr>
        <p:spPr>
          <a:xfrm>
            <a:off x="1256204" y="3632448"/>
            <a:ext cx="5663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/>
          <p:cNvCxnSpPr/>
          <p:nvPr/>
        </p:nvCxnSpPr>
        <p:spPr>
          <a:xfrm>
            <a:off x="4299972" y="2380320"/>
            <a:ext cx="0" cy="8938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3147680" y="259462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G=mg</a:t>
            </a:r>
            <a:endParaRPr lang="en-US" sz="3200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4439424" y="2722009"/>
            <a:ext cx="0" cy="9147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4439424" y="2827226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Ft=-G</a:t>
            </a:r>
            <a:endParaRPr lang="en-US" sz="3200" dirty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4429524" y="3636781"/>
            <a:ext cx="0" cy="8938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4741707" y="3791299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0000"/>
                </a:solidFill>
              </a:rPr>
              <a:t>-Ft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403648" y="514479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Az </a:t>
            </a:r>
            <a:r>
              <a:rPr lang="hu-HU" sz="2400" b="1" i="1" dirty="0" smtClean="0">
                <a:hlinkClick r:id="rId2" action="ppaction://hlinkfile" tooltip="Eredő erő (megíratlan szócikk)"/>
              </a:rPr>
              <a:t>eredő erő</a:t>
            </a:r>
            <a:r>
              <a:rPr lang="hu-HU" sz="2400" b="1" i="1" dirty="0" smtClean="0"/>
              <a:t> a testre ható összes erő összege.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3512819" y="4947452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Symbol"/>
              </a:rPr>
              <a:t></a:t>
            </a:r>
            <a:r>
              <a:rPr lang="hu-HU" sz="3200" dirty="0" smtClean="0">
                <a:sym typeface="Symbol"/>
              </a:rPr>
              <a:t>F=G+Ft=0</a:t>
            </a:r>
            <a:endParaRPr lang="en-US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08702" y="5532227"/>
            <a:ext cx="3798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test nyugalomban van!</a:t>
            </a:r>
            <a:endParaRPr lang="en-US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35006" y="6105319"/>
            <a:ext cx="73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Vagy egyenes vonalú egyenletes mozgást végez!!!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868211" y="3791299"/>
            <a:ext cx="2964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← reakcióerő</a:t>
            </a:r>
          </a:p>
          <a:p>
            <a:r>
              <a:rPr lang="hu-HU" sz="3200" dirty="0" smtClean="0">
                <a:solidFill>
                  <a:srgbClr val="FF0000"/>
                </a:solidFill>
              </a:rPr>
              <a:t>(Ezzel az erővel </a:t>
            </a:r>
          </a:p>
          <a:p>
            <a:r>
              <a:rPr lang="hu-HU" sz="3200" dirty="0" smtClean="0">
                <a:solidFill>
                  <a:srgbClr val="FF0000"/>
                </a:solidFill>
              </a:rPr>
              <a:t>tartjuk a súlyzót)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8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18128" y="1285739"/>
            <a:ext cx="2603336" cy="23467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gyenes összekötő 2"/>
          <p:cNvCxnSpPr/>
          <p:nvPr/>
        </p:nvCxnSpPr>
        <p:spPr>
          <a:xfrm>
            <a:off x="1256204" y="3632448"/>
            <a:ext cx="5663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/>
          <p:cNvCxnSpPr/>
          <p:nvPr/>
        </p:nvCxnSpPr>
        <p:spPr>
          <a:xfrm>
            <a:off x="4299972" y="2380320"/>
            <a:ext cx="0" cy="8938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3147680" y="259462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G=mg</a:t>
            </a:r>
            <a:endParaRPr lang="en-US" sz="3200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4439424" y="2722009"/>
            <a:ext cx="0" cy="9147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4439424" y="2827226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Ft=-G</a:t>
            </a:r>
            <a:endParaRPr lang="en-US" sz="32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979712" y="2376859"/>
            <a:ext cx="51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</a:t>
            </a:r>
            <a:r>
              <a:rPr lang="hu-HU" sz="3200" baseline="-25000" dirty="0" smtClean="0"/>
              <a:t>1</a:t>
            </a:r>
            <a:endParaRPr lang="en-US" sz="3200" baseline="-250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403648" y="514479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Az </a:t>
            </a:r>
            <a:r>
              <a:rPr lang="hu-HU" sz="2400" b="1" i="1" dirty="0" smtClean="0">
                <a:hlinkClick r:id="rId2" action="ppaction://hlinkfile" tooltip="Eredő erő (megíratlan szócikk)"/>
              </a:rPr>
              <a:t>eredő erő</a:t>
            </a:r>
            <a:r>
              <a:rPr lang="hu-HU" sz="2400" b="1" i="1" dirty="0" smtClean="0"/>
              <a:t> a testre ható összes erő összege.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3512819" y="4365104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Symbol"/>
              </a:rPr>
              <a:t></a:t>
            </a:r>
            <a:r>
              <a:rPr lang="hu-HU" sz="3200" dirty="0" err="1" smtClean="0">
                <a:sym typeface="Symbol"/>
              </a:rPr>
              <a:t>F</a:t>
            </a:r>
            <a:r>
              <a:rPr lang="hu-HU" sz="3200" baseline="-25000" dirty="0" err="1">
                <a:sym typeface="Symbol"/>
              </a:rPr>
              <a:t>y</a:t>
            </a:r>
            <a:r>
              <a:rPr lang="hu-HU" sz="3200" dirty="0" smtClean="0">
                <a:sym typeface="Symbol"/>
              </a:rPr>
              <a:t>=G+Ft=0</a:t>
            </a:r>
            <a:endParaRPr lang="en-US" sz="3200" dirty="0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547664" y="3119613"/>
            <a:ext cx="137737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5703912" y="3124612"/>
            <a:ext cx="720080" cy="49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5910710" y="2429621"/>
            <a:ext cx="51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F</a:t>
            </a:r>
            <a:r>
              <a:rPr lang="hu-HU" sz="3200" baseline="-25000" dirty="0"/>
              <a:t>2</a:t>
            </a:r>
            <a:endParaRPr lang="en-US" sz="3200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512819" y="5301208"/>
            <a:ext cx="2504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Symbol"/>
              </a:rPr>
              <a:t></a:t>
            </a:r>
            <a:r>
              <a:rPr lang="hu-HU" sz="3200" dirty="0" err="1" smtClean="0">
                <a:sym typeface="Symbol"/>
              </a:rPr>
              <a:t>F</a:t>
            </a:r>
            <a:r>
              <a:rPr lang="hu-HU" sz="3200" baseline="-25000" dirty="0" err="1" smtClean="0">
                <a:sym typeface="Symbol"/>
              </a:rPr>
              <a:t>x</a:t>
            </a:r>
            <a:r>
              <a:rPr lang="hu-HU" sz="3200" dirty="0" smtClean="0">
                <a:sym typeface="Symbol"/>
              </a:rPr>
              <a:t>=F</a:t>
            </a:r>
            <a:r>
              <a:rPr lang="hu-HU" sz="3200" baseline="-25000" dirty="0" smtClean="0">
                <a:sym typeface="Symbol"/>
              </a:rPr>
              <a:t>1</a:t>
            </a:r>
            <a:r>
              <a:rPr lang="hu-HU" sz="3200" dirty="0" smtClean="0">
                <a:sym typeface="Symbol"/>
              </a:rPr>
              <a:t>-F</a:t>
            </a:r>
            <a:r>
              <a:rPr lang="hu-HU" sz="3200" baseline="-25000" dirty="0" smtClean="0">
                <a:sym typeface="Symbol"/>
              </a:rPr>
              <a:t>2</a:t>
            </a:r>
            <a:r>
              <a:rPr lang="hu-HU" sz="3200" dirty="0" smtClean="0">
                <a:sym typeface="Symbol"/>
              </a:rPr>
              <a:t>=ma</a:t>
            </a:r>
            <a:endParaRPr lang="en-US" sz="3200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7380312" y="2459093"/>
            <a:ext cx="0" cy="8150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7344072" y="3256425"/>
            <a:ext cx="71169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375792" y="2132955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y</a:t>
            </a:r>
            <a:endParaRPr lang="en-US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8091946" y="3143028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6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8" grpId="0"/>
      <p:bldP spid="17" grpId="0"/>
      <p:bldP spid="18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691680" y="2003648"/>
            <a:ext cx="1440160" cy="144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/>
        </p:nvSpPr>
        <p:spPr>
          <a:xfrm>
            <a:off x="1691680" y="3443808"/>
            <a:ext cx="1440160" cy="1440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gyenes összekötő 9"/>
          <p:cNvCxnSpPr/>
          <p:nvPr/>
        </p:nvCxnSpPr>
        <p:spPr>
          <a:xfrm>
            <a:off x="251520" y="4883968"/>
            <a:ext cx="4392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endCxn id="7" idx="2"/>
          </p:cNvCxnSpPr>
          <p:nvPr/>
        </p:nvCxnSpPr>
        <p:spPr>
          <a:xfrm>
            <a:off x="2411760" y="2723728"/>
            <a:ext cx="0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2398244" y="4149080"/>
            <a:ext cx="0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Csoportba foglalás 16"/>
          <p:cNvGrpSpPr/>
          <p:nvPr/>
        </p:nvGrpSpPr>
        <p:grpSpPr>
          <a:xfrm>
            <a:off x="2411760" y="4900736"/>
            <a:ext cx="0" cy="1440160"/>
            <a:chOff x="4156720" y="4453880"/>
            <a:chExt cx="0" cy="1440160"/>
          </a:xfrm>
        </p:grpSpPr>
        <p:cxnSp>
          <p:nvCxnSpPr>
            <p:cNvPr id="15" name="Egyenes összekötő nyíllal 14"/>
            <p:cNvCxnSpPr/>
            <p:nvPr/>
          </p:nvCxnSpPr>
          <p:spPr>
            <a:xfrm>
              <a:off x="4156720" y="4453880"/>
              <a:ext cx="0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nyíllal 15"/>
            <p:cNvCxnSpPr/>
            <p:nvPr/>
          </p:nvCxnSpPr>
          <p:spPr>
            <a:xfrm>
              <a:off x="4156720" y="5173960"/>
              <a:ext cx="0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zövegdoboz 17"/>
          <p:cNvSpPr txBox="1"/>
          <p:nvPr/>
        </p:nvSpPr>
        <p:spPr>
          <a:xfrm>
            <a:off x="3347864" y="265172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G1</a:t>
            </a:r>
            <a:endParaRPr lang="en-US" sz="2400" b="1" i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347864" y="394786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G2</a:t>
            </a:r>
            <a:endParaRPr lang="en-US" sz="2400" b="1" i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347864" y="543041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G1+G2</a:t>
            </a:r>
            <a:endParaRPr lang="en-US" sz="2400" b="1" i="1" dirty="0"/>
          </a:p>
        </p:txBody>
      </p:sp>
      <p:pic>
        <p:nvPicPr>
          <p:cNvPr id="11266" name="Picture 2" descr="http://4.bp.blogspot.com/_K0jyBT60hkU/TK1wZaBb-TI/AAAAAAAAAco/J6I5GJkTxTg/s1600/Cheerleader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482663" cy="5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6804248" y="2003648"/>
            <a:ext cx="0" cy="72008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6983851" y="3947864"/>
            <a:ext cx="0" cy="82170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H="1" flipV="1">
            <a:off x="6961403" y="5430415"/>
            <a:ext cx="22448" cy="12389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7164288" y="2003648"/>
            <a:ext cx="1042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m</a:t>
            </a:r>
            <a:r>
              <a:rPr lang="hu-HU" sz="2000" dirty="0" smtClean="0">
                <a:solidFill>
                  <a:srgbClr val="FFFF00"/>
                </a:solidFill>
              </a:rPr>
              <a:t>1</a:t>
            </a:r>
            <a:r>
              <a:rPr lang="hu-HU" sz="3200" dirty="0" smtClean="0">
                <a:solidFill>
                  <a:srgbClr val="FFFF00"/>
                </a:solidFill>
              </a:rPr>
              <a:t>•g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7351632" y="4066328"/>
            <a:ext cx="1042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m</a:t>
            </a:r>
            <a:r>
              <a:rPr lang="hu-HU" sz="2000" dirty="0" smtClean="0">
                <a:solidFill>
                  <a:srgbClr val="FFFF00"/>
                </a:solidFill>
              </a:rPr>
              <a:t>2</a:t>
            </a:r>
            <a:r>
              <a:rPr lang="hu-HU" sz="3200" dirty="0" smtClean="0">
                <a:solidFill>
                  <a:srgbClr val="FFFF00"/>
                </a:solidFill>
              </a:rPr>
              <a:t>•g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164288" y="6018544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(m</a:t>
            </a:r>
            <a:r>
              <a:rPr lang="hu-HU" sz="2000" dirty="0" smtClean="0">
                <a:solidFill>
                  <a:srgbClr val="FF0000"/>
                </a:solidFill>
              </a:rPr>
              <a:t>1</a:t>
            </a:r>
            <a:r>
              <a:rPr lang="hu-HU" sz="3200" dirty="0" smtClean="0">
                <a:solidFill>
                  <a:srgbClr val="FF0000"/>
                </a:solidFill>
              </a:rPr>
              <a:t>+m</a:t>
            </a:r>
            <a:r>
              <a:rPr lang="hu-HU" sz="2000" dirty="0" smtClean="0">
                <a:solidFill>
                  <a:srgbClr val="FF0000"/>
                </a:solidFill>
              </a:rPr>
              <a:t>2</a:t>
            </a:r>
            <a:r>
              <a:rPr lang="hu-HU" sz="3200" dirty="0" smtClean="0">
                <a:solidFill>
                  <a:srgbClr val="FF0000"/>
                </a:solidFill>
              </a:rPr>
              <a:t>)•g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6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9793</TotalTime>
  <Words>1931</Words>
  <Application>Microsoft Office PowerPoint</Application>
  <PresentationFormat>Diavetítés a képernyőre (4:3 oldalarány)</PresentationFormat>
  <Paragraphs>398</Paragraphs>
  <Slides>53</Slides>
  <Notes>1</Notes>
  <HiddenSlides>11</HiddenSlides>
  <MMClips>13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53</vt:i4>
      </vt:variant>
    </vt:vector>
  </HeadingPairs>
  <TitlesOfParts>
    <vt:vector size="58" baseType="lpstr">
      <vt:lpstr>Office-téma</vt:lpstr>
      <vt:lpstr>Photo Editor fénykép</vt:lpstr>
      <vt:lpstr>Egyenlet</vt:lpstr>
      <vt:lpstr>Equation</vt:lpstr>
      <vt:lpstr>Chart</vt:lpstr>
      <vt:lpstr>Dinamika</vt:lpstr>
      <vt:lpstr>PowerPoint bemutató</vt:lpstr>
      <vt:lpstr>PowerPoint bemutató</vt:lpstr>
      <vt:lpstr>PowerPoint bemutató</vt:lpstr>
      <vt:lpstr>PowerPoint bemutató</vt:lpstr>
      <vt:lpstr>A kisebb vagy a nagyobb sebességű futás igényel nagyobb erőt-energiabefektetést?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Példa: Tenisz szerva-erőhatások</vt:lpstr>
      <vt:lpstr>PowerPoint bemutató</vt:lpstr>
      <vt:lpstr>PowerPoint bemutató</vt:lpstr>
      <vt:lpstr>PowerPoint bemutató</vt:lpstr>
      <vt:lpstr>PowerPoint bemutató</vt:lpstr>
      <vt:lpstr>Példa: erőhatások Súlyemelésnél - szakítás</vt:lpstr>
      <vt:lpstr>PowerPoint bemutató</vt:lpstr>
      <vt:lpstr>PowerPoint bemutató</vt:lpstr>
      <vt:lpstr>PowerPoint bemutató</vt:lpstr>
      <vt:lpstr>PowerPoint bemutató</vt:lpstr>
      <vt:lpstr>PowerPoint bemutató</vt:lpstr>
      <vt:lpstr>Ütközés futásnál Alapja a reakcióerő mérése</vt:lpstr>
      <vt:lpstr>PowerPoint bemutató</vt:lpstr>
      <vt:lpstr>Gyorsulások körmozgásnál</vt:lpstr>
      <vt:lpstr>Dinamikai jellemzők körmozgásnál </vt:lpstr>
      <vt:lpstr>Példa: Erőhatások Kalapácsvetés</vt:lpstr>
      <vt:lpstr>Példa: Gyorskorcsolya</vt:lpstr>
      <vt:lpstr>Példa: Nyújtó</vt:lpstr>
      <vt:lpstr>Erők a felső és alsó helyzetekben</vt:lpstr>
      <vt:lpstr>Forgatónyomaték</vt:lpstr>
      <vt:lpstr>PowerPoint bemutató</vt:lpstr>
      <vt:lpstr>PowerPoint bemutató</vt:lpstr>
      <vt:lpstr>PowerPoint bemutató</vt:lpstr>
      <vt:lpstr>PowerPoint bemutató</vt:lpstr>
      <vt:lpstr>PowerPoint bemutató</vt:lpstr>
      <vt:lpstr>Példa: Tenisz szerva – folytatás Forgatónyomaték a csuklóban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Dinamika</dc:title>
  <dc:creator>Bence</dc:creator>
  <cp:lastModifiedBy>KB</cp:lastModifiedBy>
  <cp:revision>97</cp:revision>
  <dcterms:created xsi:type="dcterms:W3CDTF">2012-09-19T11:49:55Z</dcterms:created>
  <dcterms:modified xsi:type="dcterms:W3CDTF">2019-12-12T10:29:31Z</dcterms:modified>
</cp:coreProperties>
</file>