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6" r:id="rId4"/>
    <p:sldId id="268" r:id="rId5"/>
    <p:sldId id="269" r:id="rId6"/>
    <p:sldId id="257" r:id="rId7"/>
    <p:sldId id="276" r:id="rId8"/>
    <p:sldId id="267" r:id="rId9"/>
    <p:sldId id="258" r:id="rId10"/>
    <p:sldId id="295" r:id="rId11"/>
    <p:sldId id="259" r:id="rId12"/>
    <p:sldId id="260" r:id="rId13"/>
    <p:sldId id="29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70" r:id="rId23"/>
    <p:sldId id="262" r:id="rId24"/>
    <p:sldId id="271" r:id="rId25"/>
    <p:sldId id="261" r:id="rId26"/>
    <p:sldId id="263" r:id="rId27"/>
    <p:sldId id="277" r:id="rId28"/>
    <p:sldId id="273" r:id="rId29"/>
    <p:sldId id="292" r:id="rId30"/>
    <p:sldId id="274" r:id="rId31"/>
    <p:sldId id="278" r:id="rId32"/>
    <p:sldId id="275" r:id="rId33"/>
    <p:sldId id="294" r:id="rId34"/>
    <p:sldId id="279" r:id="rId35"/>
    <p:sldId id="280" r:id="rId36"/>
    <p:sldId id="281" r:id="rId37"/>
    <p:sldId id="282" r:id="rId38"/>
    <p:sldId id="283" r:id="rId39"/>
    <p:sldId id="272" r:id="rId40"/>
    <p:sldId id="264" r:id="rId41"/>
    <p:sldId id="265" r:id="rId4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3B6C-09AD-4AFC-9FC3-AFE5D45B6DDB}" type="datetimeFigureOut">
              <a:rPr lang="hu-HU" smtClean="0"/>
              <a:t>2019.12.12.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D862-65FE-41B9-B27D-18D1A98A8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150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3B6C-09AD-4AFC-9FC3-AFE5D45B6DDB}" type="datetimeFigureOut">
              <a:rPr lang="hu-HU" smtClean="0"/>
              <a:t>2019.12.12.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D862-65FE-41B9-B27D-18D1A98A8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365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3B6C-09AD-4AFC-9FC3-AFE5D45B6DDB}" type="datetimeFigureOut">
              <a:rPr lang="hu-HU" smtClean="0"/>
              <a:t>2019.12.12.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D862-65FE-41B9-B27D-18D1A98A8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50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3B6C-09AD-4AFC-9FC3-AFE5D45B6DDB}" type="datetimeFigureOut">
              <a:rPr lang="hu-HU" smtClean="0"/>
              <a:t>2019.12.12.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D862-65FE-41B9-B27D-18D1A98A8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21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3B6C-09AD-4AFC-9FC3-AFE5D45B6DDB}" type="datetimeFigureOut">
              <a:rPr lang="hu-HU" smtClean="0"/>
              <a:t>2019.12.12.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D862-65FE-41B9-B27D-18D1A98A8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24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3B6C-09AD-4AFC-9FC3-AFE5D45B6DDB}" type="datetimeFigureOut">
              <a:rPr lang="hu-HU" smtClean="0"/>
              <a:t>2019.12.12.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D862-65FE-41B9-B27D-18D1A98A8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106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3B6C-09AD-4AFC-9FC3-AFE5D45B6DDB}" type="datetimeFigureOut">
              <a:rPr lang="hu-HU" smtClean="0"/>
              <a:t>2019.12.12.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D862-65FE-41B9-B27D-18D1A98A8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51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3B6C-09AD-4AFC-9FC3-AFE5D45B6DDB}" type="datetimeFigureOut">
              <a:rPr lang="hu-HU" smtClean="0"/>
              <a:t>2019.12.12.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D862-65FE-41B9-B27D-18D1A98A8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62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3B6C-09AD-4AFC-9FC3-AFE5D45B6DDB}" type="datetimeFigureOut">
              <a:rPr lang="hu-HU" smtClean="0"/>
              <a:t>2019.12.12.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D862-65FE-41B9-B27D-18D1A98A8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8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3B6C-09AD-4AFC-9FC3-AFE5D45B6DDB}" type="datetimeFigureOut">
              <a:rPr lang="hu-HU" smtClean="0"/>
              <a:t>2019.12.12.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D862-65FE-41B9-B27D-18D1A98A8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83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3B6C-09AD-4AFC-9FC3-AFE5D45B6DDB}" type="datetimeFigureOut">
              <a:rPr lang="hu-HU" smtClean="0"/>
              <a:t>2019.12.12.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D862-65FE-41B9-B27D-18D1A98A8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20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93B6C-09AD-4AFC-9FC3-AFE5D45B6DDB}" type="datetimeFigureOut">
              <a:rPr lang="hu-HU" smtClean="0"/>
              <a:t>2019.12.12.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D862-65FE-41B9-B27D-18D1A98A8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94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kecalculator.com/" TargetMode="External"/><Relationship Id="rId2" Type="http://schemas.openxmlformats.org/officeDocument/2006/relationships/hyperlink" Target="http://www.kreuzotter.de/english/espeed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uzotter.de/english/espeed.ht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Munka - Energia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0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Energia futásnál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Vízszintes futásnál állandó sebességnél nincs helyzeti energia változás</a:t>
            </a:r>
          </a:p>
          <a:p>
            <a:pPr marL="0" indent="0">
              <a:buNone/>
            </a:pPr>
            <a:r>
              <a:rPr lang="hu-HU" dirty="0" smtClean="0"/>
              <a:t>Ha nem változik a mozgási sebesség, a mozgási energia felhasználás sem szükséges</a:t>
            </a:r>
          </a:p>
          <a:p>
            <a:pPr marL="0" indent="0">
              <a:buNone/>
            </a:pPr>
            <a:r>
              <a:rPr lang="hu-HU" dirty="0" smtClean="0"/>
              <a:t>Miért fáradunk mégis el?</a:t>
            </a:r>
          </a:p>
          <a:p>
            <a:pPr marL="0" indent="0">
              <a:buNone/>
            </a:pPr>
            <a:r>
              <a:rPr lang="hu-HU" b="1" dirty="0" smtClean="0"/>
              <a:t>A végtagok gyorsító-lassító rotációs mozgása energiaigényes folyamat.</a:t>
            </a:r>
          </a:p>
          <a:p>
            <a:pPr marL="0" indent="0">
              <a:buNone/>
            </a:pPr>
            <a:r>
              <a:rPr lang="hu-HU" b="1" dirty="0" smtClean="0"/>
              <a:t>Ha gyorsabban futunk, </a:t>
            </a:r>
            <a:r>
              <a:rPr lang="hu-HU" b="1" dirty="0" smtClean="0"/>
              <a:t>emiatt nagyobb </a:t>
            </a:r>
            <a:r>
              <a:rPr lang="hu-HU" b="1" dirty="0" smtClean="0"/>
              <a:t>az energiaigény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1709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hu-HU" dirty="0" smtClean="0"/>
              <a:t>Kinetikus – mozgási energia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1482069" cy="541366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Rotáció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812396" y="2420888"/>
            <a:ext cx="2784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pl</a:t>
            </a:r>
            <a:r>
              <a:rPr lang="hu-HU" sz="2800" dirty="0" smtClean="0"/>
              <a:t>: műkorcsolyázó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041016" y="1556792"/>
            <a:ext cx="2327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E</a:t>
            </a:r>
            <a:r>
              <a:rPr lang="hu-HU" sz="2800" baseline="-25000" dirty="0" err="1" smtClean="0"/>
              <a:t>kin</a:t>
            </a:r>
            <a:r>
              <a:rPr lang="hu-HU" sz="2800" baseline="-25000" dirty="0" smtClean="0"/>
              <a:t>, </a:t>
            </a:r>
            <a:r>
              <a:rPr lang="hu-HU" sz="2800" baseline="-25000" dirty="0" err="1" smtClean="0"/>
              <a:t>rot</a:t>
            </a:r>
            <a:r>
              <a:rPr lang="hu-HU" sz="2800" dirty="0" smtClean="0"/>
              <a:t>=</a:t>
            </a:r>
            <a:r>
              <a:rPr lang="hu-HU" sz="3200" dirty="0" smtClean="0"/>
              <a:t>½</a:t>
            </a:r>
            <a:r>
              <a:rPr lang="el-GR" sz="3200" dirty="0" smtClean="0"/>
              <a:t>Θ</a:t>
            </a:r>
            <a:r>
              <a:rPr lang="hu-HU" sz="2800" dirty="0" smtClean="0"/>
              <a:t>•</a:t>
            </a:r>
            <a:r>
              <a:rPr lang="el-GR" sz="2800" dirty="0" smtClean="0"/>
              <a:t>ω</a:t>
            </a:r>
            <a:r>
              <a:rPr lang="hu-HU" sz="2800" baseline="30000" dirty="0" smtClean="0"/>
              <a:t>2</a:t>
            </a:r>
            <a:endParaRPr lang="hu-HU" sz="2800" baseline="30000" dirty="0"/>
          </a:p>
        </p:txBody>
      </p:sp>
      <p:sp>
        <p:nvSpPr>
          <p:cNvPr id="6" name="Henger 5"/>
          <p:cNvSpPr/>
          <p:nvPr/>
        </p:nvSpPr>
        <p:spPr>
          <a:xfrm>
            <a:off x="1471217" y="3553152"/>
            <a:ext cx="936104" cy="266429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1939269" y="3337128"/>
            <a:ext cx="468052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2623345" y="3553152"/>
            <a:ext cx="0" cy="2664296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3074561" y="3337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646577" y="3075518"/>
            <a:ext cx="239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r=15cm=0,15m</a:t>
            </a:r>
            <a:endParaRPr lang="hu-HU" sz="28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930545" y="4437112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l=1,8m</a:t>
            </a:r>
            <a:endParaRPr lang="hu-HU" sz="28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492831" y="3744470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Θ</a:t>
            </a:r>
            <a:r>
              <a:rPr lang="hu-HU" sz="2800" dirty="0" smtClean="0"/>
              <a:t>=½m•r</a:t>
            </a:r>
            <a:r>
              <a:rPr lang="hu-HU" sz="2800" baseline="30000" dirty="0" smtClean="0"/>
              <a:t>2</a:t>
            </a:r>
            <a:endParaRPr lang="hu-HU" sz="28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592622" y="4329390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Θ</a:t>
            </a:r>
            <a:r>
              <a:rPr lang="hu-HU" sz="2800" dirty="0" smtClean="0"/>
              <a:t>=0,7875kgm</a:t>
            </a:r>
            <a:r>
              <a:rPr lang="hu-HU" sz="2800" baseline="30000" dirty="0" smtClean="0"/>
              <a:t>2</a:t>
            </a:r>
            <a:endParaRPr lang="hu-HU" sz="2800" baseline="30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22771" y="4587160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m=70kg</a:t>
            </a:r>
            <a:endParaRPr lang="hu-HU" sz="28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231406" y="4885300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T=0.1s</a:t>
            </a:r>
            <a:endParaRPr lang="hu-HU" sz="28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538377" y="4895172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ω</a:t>
            </a:r>
            <a:r>
              <a:rPr lang="hu-HU" sz="2800" dirty="0" smtClean="0"/>
              <a:t>=2</a:t>
            </a:r>
            <a:r>
              <a:rPr lang="el-GR" sz="2800" dirty="0" smtClean="0"/>
              <a:t>π</a:t>
            </a:r>
            <a:r>
              <a:rPr lang="hu-HU" sz="2800" dirty="0" smtClean="0"/>
              <a:t>/T=62.8s</a:t>
            </a:r>
            <a:r>
              <a:rPr lang="hu-HU" sz="2800" baseline="30000" dirty="0" smtClean="0"/>
              <a:t>-1</a:t>
            </a:r>
            <a:endParaRPr lang="hu-HU" sz="2800" baseline="300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429002" y="5632673"/>
            <a:ext cx="456503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E</a:t>
            </a:r>
            <a:r>
              <a:rPr lang="hu-HU" sz="2800" baseline="-25000" dirty="0" err="1" smtClean="0"/>
              <a:t>kin</a:t>
            </a:r>
            <a:r>
              <a:rPr lang="hu-HU" sz="2800" baseline="-25000" dirty="0" smtClean="0"/>
              <a:t>, </a:t>
            </a:r>
            <a:r>
              <a:rPr lang="hu-HU" sz="2800" baseline="-25000" dirty="0" err="1" smtClean="0"/>
              <a:t>rot</a:t>
            </a:r>
            <a:r>
              <a:rPr lang="hu-HU" sz="2800" dirty="0" smtClean="0"/>
              <a:t>=</a:t>
            </a:r>
            <a:r>
              <a:rPr lang="hu-HU" sz="3200" dirty="0" smtClean="0"/>
              <a:t>½</a:t>
            </a:r>
            <a:r>
              <a:rPr lang="el-GR" sz="3200" dirty="0" smtClean="0"/>
              <a:t>Θ</a:t>
            </a:r>
            <a:r>
              <a:rPr lang="hu-HU" sz="2800" dirty="0" smtClean="0"/>
              <a:t>•</a:t>
            </a:r>
            <a:r>
              <a:rPr lang="el-GR" sz="2800" dirty="0" smtClean="0"/>
              <a:t>ω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=½•0,78•62,8</a:t>
            </a:r>
            <a:r>
              <a:rPr lang="hu-HU" sz="2800" baseline="30000" dirty="0" smtClean="0"/>
              <a:t>2</a:t>
            </a:r>
            <a:endParaRPr lang="hu-HU" sz="2800" baseline="300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332075" y="6217448"/>
            <a:ext cx="2072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/>
              <a:t>E</a:t>
            </a:r>
            <a:r>
              <a:rPr lang="hu-HU" sz="2800" baseline="-25000" dirty="0" err="1"/>
              <a:t>kin</a:t>
            </a:r>
            <a:r>
              <a:rPr lang="hu-HU" sz="2800" baseline="-25000" dirty="0"/>
              <a:t>, </a:t>
            </a:r>
            <a:r>
              <a:rPr lang="hu-HU" sz="2800" baseline="-25000" dirty="0" err="1" smtClean="0"/>
              <a:t>rot</a:t>
            </a:r>
            <a:r>
              <a:rPr lang="hu-HU" sz="2800" dirty="0" smtClean="0"/>
              <a:t>=1538J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3579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1468" y="14634"/>
            <a:ext cx="7200800" cy="936104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800" dirty="0" smtClean="0"/>
              <a:t>Összes energia: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800" dirty="0" smtClean="0"/>
              <a:t>Potenciális, Transzláció és rotáció együtt: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82602" y="1479064"/>
            <a:ext cx="414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∑E=</a:t>
            </a:r>
            <a:r>
              <a:rPr lang="hu-HU" sz="2800" dirty="0" err="1" smtClean="0"/>
              <a:t>mgh</a:t>
            </a:r>
            <a:r>
              <a:rPr lang="hu-HU" sz="2800" dirty="0" smtClean="0"/>
              <a:t>+∑½m•v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+∑½</a:t>
            </a:r>
            <a:r>
              <a:rPr lang="el-GR" sz="2800" dirty="0" smtClean="0"/>
              <a:t>Θ•ω</a:t>
            </a:r>
            <a:r>
              <a:rPr lang="hu-HU" sz="2800" baseline="30000" dirty="0" smtClean="0"/>
              <a:t>2</a:t>
            </a:r>
            <a:endParaRPr lang="hu-HU" sz="2800" baseline="30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960661" y="956743"/>
            <a:ext cx="3202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∑E=</a:t>
            </a:r>
            <a:r>
              <a:rPr lang="hu-HU" sz="2800" dirty="0" err="1" smtClean="0"/>
              <a:t>E</a:t>
            </a:r>
            <a:r>
              <a:rPr lang="hu-HU" sz="2800" baseline="-25000" dirty="0" err="1" smtClean="0"/>
              <a:t>pot</a:t>
            </a:r>
            <a:r>
              <a:rPr lang="hu-HU" sz="2800" dirty="0" smtClean="0"/>
              <a:t>+∑</a:t>
            </a:r>
            <a:r>
              <a:rPr lang="hu-HU" sz="2800" dirty="0" err="1" smtClean="0"/>
              <a:t>E</a:t>
            </a:r>
            <a:r>
              <a:rPr lang="hu-HU" sz="2800" baseline="-25000" dirty="0" err="1" smtClean="0"/>
              <a:t>transz</a:t>
            </a:r>
            <a:r>
              <a:rPr lang="hu-HU" sz="2800" dirty="0" smtClean="0"/>
              <a:t>+∑</a:t>
            </a:r>
            <a:r>
              <a:rPr lang="hu-HU" sz="2800" dirty="0" err="1" smtClean="0"/>
              <a:t>E</a:t>
            </a:r>
            <a:r>
              <a:rPr lang="hu-HU" sz="2800" baseline="-25000" dirty="0" err="1" smtClean="0"/>
              <a:t>rot</a:t>
            </a:r>
            <a:endParaRPr lang="hu-HU" sz="2800" baseline="-25000" dirty="0"/>
          </a:p>
        </p:txBody>
      </p:sp>
      <p:pic>
        <p:nvPicPr>
          <p:cNvPr id="1026" name="Picture 2" descr="http://www1.pictures.zimbio.com/gi/Alicia+Sacramone+2012+Olympic+Gymnastics+Team+jO_jqPopUxZ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33" y="2025979"/>
            <a:ext cx="4571419" cy="307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03281" y="5127973"/>
            <a:ext cx="89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Az energiákat szegmensekre bontva majd összeadva érdemes </a:t>
            </a:r>
            <a:r>
              <a:rPr lang="hu-HU" sz="2800" dirty="0" smtClean="0"/>
              <a:t>számolni</a:t>
            </a:r>
          </a:p>
          <a:p>
            <a:pPr algn="ctr"/>
            <a:r>
              <a:rPr lang="hu-HU" sz="2800" dirty="0" smtClean="0"/>
              <a:t>Az elemző szoftverek ezen az elven számolnak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9499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1187624" y="3081337"/>
            <a:ext cx="925513" cy="2855913"/>
            <a:chOff x="1156" y="1994"/>
            <a:chExt cx="583" cy="1799"/>
          </a:xfrm>
        </p:grpSpPr>
        <p:pic>
          <p:nvPicPr>
            <p:cNvPr id="52239" name="Picture 3" descr="Export Wizard-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994"/>
              <a:ext cx="583" cy="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0" name="Oval 4"/>
            <p:cNvSpPr>
              <a:spLocks noChangeArrowheads="1"/>
            </p:cNvSpPr>
            <p:nvPr/>
          </p:nvSpPr>
          <p:spPr bwMode="auto">
            <a:xfrm>
              <a:off x="1429" y="279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124249" y="2624137"/>
            <a:ext cx="1025525" cy="3168650"/>
            <a:chOff x="2018" y="1706"/>
            <a:chExt cx="646" cy="1996"/>
          </a:xfrm>
        </p:grpSpPr>
        <p:pic>
          <p:nvPicPr>
            <p:cNvPr id="52237" name="Picture 6" descr="Export Wizar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706"/>
              <a:ext cx="646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8" name="Oval 7"/>
            <p:cNvSpPr>
              <a:spLocks noChangeArrowheads="1"/>
            </p:cNvSpPr>
            <p:nvPr/>
          </p:nvSpPr>
          <p:spPr bwMode="auto">
            <a:xfrm>
              <a:off x="2290" y="2432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276774" y="1905000"/>
            <a:ext cx="1025525" cy="3168650"/>
            <a:chOff x="3243" y="1343"/>
            <a:chExt cx="646" cy="1996"/>
          </a:xfrm>
        </p:grpSpPr>
        <p:pic>
          <p:nvPicPr>
            <p:cNvPr id="52235" name="Picture 9" descr="Export Wizar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343"/>
              <a:ext cx="646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6" name="Oval 10"/>
            <p:cNvSpPr>
              <a:spLocks noChangeArrowheads="1"/>
            </p:cNvSpPr>
            <p:nvPr/>
          </p:nvSpPr>
          <p:spPr bwMode="auto">
            <a:xfrm>
              <a:off x="3515" y="206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</p:grpSp>
      <p:sp>
        <p:nvSpPr>
          <p:cNvPr id="52229" name="Line 11"/>
          <p:cNvSpPr>
            <a:spLocks noChangeShapeType="1"/>
          </p:cNvSpPr>
          <p:nvPr/>
        </p:nvSpPr>
        <p:spPr bwMode="auto">
          <a:xfrm>
            <a:off x="684387" y="5576887"/>
            <a:ext cx="439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2629074" y="3849687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924474" y="3128962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356274" y="3273425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i="1"/>
              <a:t>s</a:t>
            </a:r>
            <a:r>
              <a:rPr lang="hu-HU" altLang="hu-HU" sz="2000" b="1" i="1" baseline="-25000"/>
              <a:t>y</a:t>
            </a:r>
            <a:r>
              <a:rPr lang="hu-HU" altLang="hu-HU" sz="2000" b="1" i="1"/>
              <a:t>(h)</a:t>
            </a:r>
            <a:endParaRPr lang="en-US" altLang="hu-HU" sz="2000" b="1" i="1"/>
          </a:p>
        </p:txBody>
      </p:sp>
      <p:sp>
        <p:nvSpPr>
          <p:cNvPr id="52233" name="Text Box 15"/>
          <p:cNvSpPr txBox="1">
            <a:spLocks noChangeArrowheads="1"/>
          </p:cNvSpPr>
          <p:nvPr/>
        </p:nvSpPr>
        <p:spPr bwMode="auto">
          <a:xfrm>
            <a:off x="1475755" y="191939"/>
            <a:ext cx="6192837" cy="116955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800" b="1" dirty="0" smtClean="0"/>
              <a:t>A függőleges felugrás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800" b="1" dirty="0" smtClean="0"/>
              <a:t>Példa az energia átalakulásra</a:t>
            </a:r>
            <a:endParaRPr lang="en-GB" alt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5404761" y="1905000"/>
            <a:ext cx="3707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1-2. Az izom munkát végez, eközben kémiai energia alakul át</a:t>
            </a:r>
          </a:p>
          <a:p>
            <a:r>
              <a:rPr lang="hu-HU" sz="2000" dirty="0" smtClean="0"/>
              <a:t>      Nő a helyzeti, mozgási energia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436096" y="3591996"/>
            <a:ext cx="3329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2. A mozgási energia maximuma,    az izom munkavégzése befejeződött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34161" y="4806482"/>
            <a:ext cx="282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2-3.  A mozgási energia        átalakul helyzeti energiává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70683" y="5923427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	2. 	    3.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80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1517" grpId="0" animBg="1"/>
      <p:bldP spid="215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3200" dirty="0" smtClean="0"/>
              <a:t>Kerékpárosok energiaszükséglete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7920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dirty="0" smtClean="0"/>
              <a:t>A </a:t>
            </a:r>
            <a:r>
              <a:rPr lang="hu-HU" dirty="0" err="1" smtClean="0"/>
              <a:t>propulzív</a:t>
            </a:r>
            <a:r>
              <a:rPr lang="hu-HU" dirty="0" smtClean="0"/>
              <a:t> és a </a:t>
            </a:r>
            <a:r>
              <a:rPr lang="hu-HU" dirty="0" err="1" smtClean="0"/>
              <a:t>rezisztív</a:t>
            </a:r>
            <a:r>
              <a:rPr lang="hu-HU" dirty="0" smtClean="0"/>
              <a:t> erők megegyeznek, ha a haladási sebesség állandó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03648" y="6093296"/>
            <a:ext cx="6341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Walter </a:t>
            </a:r>
            <a:r>
              <a:rPr lang="hu-HU" dirty="0" err="1" smtClean="0"/>
              <a:t>Zorn</a:t>
            </a:r>
            <a:r>
              <a:rPr lang="hu-HU" dirty="0" smtClean="0"/>
              <a:t> </a:t>
            </a:r>
            <a:r>
              <a:rPr lang="hu-HU" dirty="0" err="1" smtClean="0"/>
              <a:t>page</a:t>
            </a:r>
            <a:r>
              <a:rPr lang="hu-HU" dirty="0"/>
              <a:t>:  </a:t>
            </a:r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www.kreuzotter.de/english/espeed.htm</a:t>
            </a:r>
            <a:endParaRPr lang="hu-HU" dirty="0" smtClean="0"/>
          </a:p>
          <a:p>
            <a:r>
              <a:rPr lang="hu-HU" dirty="0">
                <a:hlinkClick r:id="rId3"/>
              </a:rPr>
              <a:t>http://www.bikecalculator.com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 descr="Képtalálat a következőre: „forces on bicycle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67" y="2708920"/>
            <a:ext cx="364208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2556567" y="5214391"/>
            <a:ext cx="3406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F</a:t>
            </a:r>
            <a:r>
              <a:rPr lang="en-US" sz="2400" b="1" baseline="-25000" dirty="0" err="1"/>
              <a:t>total</a:t>
            </a:r>
            <a:r>
              <a:rPr lang="en-US" sz="2400" b="1" dirty="0"/>
              <a:t> = (</a:t>
            </a:r>
            <a:r>
              <a:rPr lang="en-US" sz="2400" b="1" dirty="0" err="1"/>
              <a:t>F</a:t>
            </a:r>
            <a:r>
              <a:rPr lang="en-US" sz="2400" b="1" baseline="-25000" dirty="0" err="1"/>
              <a:t>roll</a:t>
            </a:r>
            <a:r>
              <a:rPr lang="en-US" sz="2400" b="1" dirty="0"/>
              <a:t>  + </a:t>
            </a:r>
            <a:r>
              <a:rPr lang="en-US" sz="2400" b="1" dirty="0" err="1"/>
              <a:t>F</a:t>
            </a:r>
            <a:r>
              <a:rPr lang="en-US" sz="2400" b="1" baseline="-25000" dirty="0" err="1"/>
              <a:t>accel</a:t>
            </a:r>
            <a:r>
              <a:rPr lang="en-US" sz="2400" b="1" dirty="0"/>
              <a:t> + </a:t>
            </a:r>
            <a:r>
              <a:rPr lang="en-US" sz="2400" b="1" dirty="0" err="1"/>
              <a:t>F</a:t>
            </a:r>
            <a:r>
              <a:rPr lang="en-US" sz="2400" b="1" baseline="-25000" dirty="0" err="1"/>
              <a:t>wind</a:t>
            </a:r>
            <a:r>
              <a:rPr lang="en-US" sz="2400" b="1" dirty="0"/>
              <a:t>)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5901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404665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Lejtőn a kinetikus, potenciális energia és a </a:t>
            </a:r>
            <a:r>
              <a:rPr lang="hu-HU" dirty="0" err="1" smtClean="0"/>
              <a:t>rezisztív</a:t>
            </a:r>
            <a:r>
              <a:rPr lang="hu-HU" dirty="0" smtClean="0"/>
              <a:t> erők munkája adja meg az összes leadott energiát</a:t>
            </a:r>
            <a:endParaRPr lang="hu-HU" dirty="0"/>
          </a:p>
        </p:txBody>
      </p:sp>
      <p:pic>
        <p:nvPicPr>
          <p:cNvPr id="2050" name="Picture 2" descr="Képtalálat a következőre: „forces on bicycl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9918"/>
            <a:ext cx="3902777" cy="32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546091" y="447944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Epot</a:t>
            </a:r>
            <a:r>
              <a:rPr lang="hu-HU" sz="2800" dirty="0" smtClean="0"/>
              <a:t>=</a:t>
            </a:r>
            <a:r>
              <a:rPr lang="hu-HU" sz="2800" dirty="0" err="1" smtClean="0"/>
              <a:t>mgh</a:t>
            </a:r>
            <a:endParaRPr lang="hu-HU" sz="2800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1331640" y="5157192"/>
            <a:ext cx="29523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4259172" y="4324908"/>
            <a:ext cx="0" cy="8322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5940152" y="2128308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P=</a:t>
            </a:r>
            <a:r>
              <a:rPr lang="hu-HU" sz="2800" dirty="0" err="1" smtClean="0"/>
              <a:t>dE</a:t>
            </a:r>
            <a:r>
              <a:rPr lang="hu-HU" sz="2800" dirty="0" smtClean="0"/>
              <a:t>/</a:t>
            </a:r>
            <a:r>
              <a:rPr lang="hu-HU" sz="2800" dirty="0" err="1" smtClean="0"/>
              <a:t>dt</a:t>
            </a:r>
            <a:endParaRPr lang="hu-HU" sz="2800" dirty="0"/>
          </a:p>
        </p:txBody>
      </p:sp>
      <p:sp>
        <p:nvSpPr>
          <p:cNvPr id="13" name="Téglalap 12"/>
          <p:cNvSpPr/>
          <p:nvPr/>
        </p:nvSpPr>
        <p:spPr>
          <a:xfrm>
            <a:off x="2677072" y="5805264"/>
            <a:ext cx="4217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F</a:t>
            </a:r>
            <a:r>
              <a:rPr lang="en-US" sz="2400" b="1" baseline="-25000" dirty="0" err="1"/>
              <a:t>total</a:t>
            </a:r>
            <a:r>
              <a:rPr lang="en-US" sz="2400" b="1" dirty="0"/>
              <a:t> = (</a:t>
            </a:r>
            <a:r>
              <a:rPr lang="en-US" sz="2400" b="1" dirty="0" err="1"/>
              <a:t>F</a:t>
            </a:r>
            <a:r>
              <a:rPr lang="en-US" sz="2400" b="1" baseline="-25000" dirty="0" err="1"/>
              <a:t>roll</a:t>
            </a:r>
            <a:r>
              <a:rPr lang="en-US" sz="2400" b="1" dirty="0"/>
              <a:t> + </a:t>
            </a:r>
            <a:r>
              <a:rPr lang="en-US" sz="2400" b="1" dirty="0" err="1"/>
              <a:t>F</a:t>
            </a:r>
            <a:r>
              <a:rPr lang="en-US" sz="2400" b="1" baseline="-25000" dirty="0" err="1"/>
              <a:t>slope</a:t>
            </a:r>
            <a:r>
              <a:rPr lang="en-US" sz="2400" b="1" dirty="0"/>
              <a:t> + </a:t>
            </a:r>
            <a:r>
              <a:rPr lang="en-US" sz="2400" b="1" dirty="0" err="1"/>
              <a:t>F</a:t>
            </a:r>
            <a:r>
              <a:rPr lang="en-US" sz="2400" b="1" baseline="-25000" dirty="0" err="1"/>
              <a:t>accel</a:t>
            </a:r>
            <a:r>
              <a:rPr lang="en-US" sz="2400" b="1" dirty="0"/>
              <a:t> + </a:t>
            </a:r>
            <a:r>
              <a:rPr lang="en-US" sz="2400" b="1" dirty="0" err="1"/>
              <a:t>F</a:t>
            </a:r>
            <a:r>
              <a:rPr lang="en-US" sz="2400" b="1" baseline="-25000" dirty="0" err="1"/>
              <a:t>wind</a:t>
            </a:r>
            <a:r>
              <a:rPr lang="en-US" sz="2400" b="1" dirty="0"/>
              <a:t>)</a:t>
            </a:r>
            <a:endParaRPr lang="hu-HU" sz="2400" b="1" dirty="0"/>
          </a:p>
        </p:txBody>
      </p:sp>
      <p:sp>
        <p:nvSpPr>
          <p:cNvPr id="14" name="Téglalap 13"/>
          <p:cNvSpPr/>
          <p:nvPr/>
        </p:nvSpPr>
        <p:spPr>
          <a:xfrm>
            <a:off x="1360542" y="6354772"/>
            <a:ext cx="7300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http://www.sheldonbrown.com/rinard/aero/formulas.htm</a:t>
            </a:r>
          </a:p>
        </p:txBody>
      </p:sp>
    </p:spTree>
    <p:extLst>
      <p:ext uri="{BB962C8B-B14F-4D97-AF65-F5344CB8AC3E}">
        <p14:creationId xmlns:p14="http://schemas.microsoft.com/office/powerpoint/2010/main" val="28433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952955"/>
              </p:ext>
            </p:extLst>
          </p:nvPr>
        </p:nvGraphicFramePr>
        <p:xfrm>
          <a:off x="251520" y="260651"/>
          <a:ext cx="8784976" cy="6129383"/>
        </p:xfrm>
        <a:graphic>
          <a:graphicData uri="http://schemas.openxmlformats.org/drawingml/2006/table">
            <a:tbl>
              <a:tblPr/>
              <a:tblGrid>
                <a:gridCol w="2196244"/>
                <a:gridCol w="1404156"/>
                <a:gridCol w="1440160"/>
                <a:gridCol w="1548172"/>
                <a:gridCol w="2196244"/>
              </a:tblGrid>
              <a:tr h="225891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individual retarding forces are described as follows</a:t>
                      </a:r>
                      <a:r>
                        <a:rPr lang="en-US" sz="2400" dirty="0" smtClean="0"/>
                        <a:t>:</a:t>
                      </a:r>
                      <a:endParaRPr lang="hu-HU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68055">
                <a:tc>
                  <a:txBody>
                    <a:bodyPr/>
                    <a:lstStyle/>
                    <a:p>
                      <a:r>
                        <a:rPr lang="hu-HU" sz="1800" i="1" dirty="0" err="1"/>
                        <a:t>F</a:t>
                      </a:r>
                      <a:r>
                        <a:rPr lang="hu-HU" sz="1800" i="1" baseline="-25000" dirty="0" err="1"/>
                        <a:t>roll</a:t>
                      </a:r>
                      <a:r>
                        <a:rPr lang="hu-HU" sz="1800" i="1" dirty="0"/>
                        <a:t> = </a:t>
                      </a:r>
                      <a:r>
                        <a:rPr lang="hu-HU" sz="1800" i="1" dirty="0" err="1"/>
                        <a:t>c</a:t>
                      </a:r>
                      <a:r>
                        <a:rPr lang="hu-HU" sz="1800" i="1" baseline="-25000" dirty="0" err="1"/>
                        <a:t>r</a:t>
                      </a:r>
                      <a:r>
                        <a:rPr lang="hu-HU" sz="1800" i="1" dirty="0"/>
                        <a:t> m g</a:t>
                      </a:r>
                      <a:endParaRPr lang="hu-HU" sz="1800" dirty="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 err="1"/>
                        <a:t>where</a:t>
                      </a:r>
                      <a:endParaRPr lang="hu-HU" sz="1800" dirty="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i="1" dirty="0" err="1"/>
                        <a:t>c</a:t>
                      </a:r>
                      <a:r>
                        <a:rPr lang="hu-HU" sz="1800" i="1" baseline="-25000" dirty="0" err="1"/>
                        <a:t>r</a:t>
                      </a:r>
                      <a:r>
                        <a:rPr lang="hu-HU" sz="1800" dirty="0"/>
                        <a:t> :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coefficient of rolling resistance, dimensionless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055"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i="1"/>
                        <a:t>m</a:t>
                      </a:r>
                      <a:r>
                        <a:rPr lang="hu-HU" sz="1800"/>
                        <a:t> :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total mass of the vehicle with driver in kg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973"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i="1"/>
                        <a:t>g</a:t>
                      </a:r>
                      <a:r>
                        <a:rPr lang="hu-HU" sz="1800"/>
                        <a:t> :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/>
                        <a:t>acceleration due to gravity » 9.81 m/s</a:t>
                      </a:r>
                      <a:r>
                        <a:rPr lang="en-US" sz="1800" baseline="30000"/>
                        <a:t>2</a:t>
                      </a:r>
                      <a:endParaRPr lang="en-US" sz="180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891">
                <a:tc gridSpan="5">
                  <a:txBody>
                    <a:bodyPr/>
                    <a:lstStyle/>
                    <a:p>
                      <a:r>
                        <a:rPr lang="en-US" sz="1800"/>
                        <a:t>Values for c</a:t>
                      </a:r>
                      <a:r>
                        <a:rPr lang="en-US" sz="1800" baseline="-25000"/>
                        <a:t>r</a:t>
                      </a:r>
                      <a:r>
                        <a:rPr lang="en-US" sz="1800"/>
                        <a:t> for typical bicycle tires and surfaces range between 0.0015 and 0.015.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5891"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 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sz="140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973">
                <a:tc>
                  <a:txBody>
                    <a:bodyPr/>
                    <a:lstStyle/>
                    <a:p>
                      <a:r>
                        <a:rPr lang="hu-HU" sz="1800" i="1"/>
                        <a:t>F</a:t>
                      </a:r>
                      <a:r>
                        <a:rPr lang="hu-HU" sz="1800" i="1" baseline="-25000"/>
                        <a:t>slope</a:t>
                      </a:r>
                      <a:r>
                        <a:rPr lang="hu-HU" sz="1800" i="1"/>
                        <a:t> = s m g</a:t>
                      </a:r>
                      <a:endParaRPr lang="hu-HU" sz="180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where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i="1"/>
                        <a:t>s</a:t>
                      </a:r>
                      <a:r>
                        <a:rPr lang="hu-HU" sz="1800"/>
                        <a:t> :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hu-HU" sz="1800"/>
                        <a:t>upward slope, dimensionless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sz="140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973">
                <a:tc>
                  <a:txBody>
                    <a:bodyPr/>
                    <a:lstStyle/>
                    <a:p>
                      <a:r>
                        <a:rPr lang="hu-HU" sz="1800" i="1" dirty="0" err="1"/>
                        <a:t>F</a:t>
                      </a:r>
                      <a:r>
                        <a:rPr lang="hu-HU" sz="1800" i="1" baseline="-25000" dirty="0" err="1"/>
                        <a:t>accel</a:t>
                      </a:r>
                      <a:r>
                        <a:rPr lang="hu-HU" sz="1800" i="1" dirty="0"/>
                        <a:t> = a m</a:t>
                      </a:r>
                      <a:endParaRPr lang="hu-HU" sz="1800" dirty="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where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i="1"/>
                        <a:t>a</a:t>
                      </a:r>
                      <a:r>
                        <a:rPr lang="hu-HU" sz="1800"/>
                        <a:t> :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hu-HU" sz="1800"/>
                        <a:t>acceleration in m/s</a:t>
                      </a:r>
                      <a:r>
                        <a:rPr lang="hu-HU" sz="1800" baseline="30000"/>
                        <a:t>2</a:t>
                      </a:r>
                      <a:endParaRPr lang="hu-HU" sz="180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sz="140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973"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F</a:t>
                      </a:r>
                      <a:r>
                        <a:rPr lang="en-US" sz="1800" i="1" baseline="-25000" dirty="0" err="1"/>
                        <a:t>wind</a:t>
                      </a:r>
                      <a:r>
                        <a:rPr lang="en-US" sz="1800" i="1" dirty="0"/>
                        <a:t> = r </a:t>
                      </a:r>
                      <a:r>
                        <a:rPr lang="en-US" sz="1800" i="1" dirty="0" err="1"/>
                        <a:t>c</a:t>
                      </a:r>
                      <a:r>
                        <a:rPr lang="en-US" sz="1800" i="1" baseline="-25000" dirty="0" err="1"/>
                        <a:t>w</a:t>
                      </a:r>
                      <a:r>
                        <a:rPr lang="en-US" sz="1800" i="1" dirty="0"/>
                        <a:t> A v</a:t>
                      </a:r>
                      <a:r>
                        <a:rPr lang="en-US" sz="1800" i="1" baseline="-25000" dirty="0"/>
                        <a:t>wind</a:t>
                      </a:r>
                      <a:r>
                        <a:rPr lang="en-US" sz="1800" i="1" baseline="30000" dirty="0"/>
                        <a:t>2</a:t>
                      </a:r>
                      <a:r>
                        <a:rPr lang="en-US" sz="1800" i="1" dirty="0"/>
                        <a:t> /2</a:t>
                      </a:r>
                      <a:endParaRPr lang="en-US" sz="1800" dirty="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where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i="1"/>
                        <a:t>r</a:t>
                      </a:r>
                      <a:r>
                        <a:rPr lang="hu-HU" sz="1800"/>
                        <a:t> :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/>
                        <a:t>density of air in kg/m</a:t>
                      </a:r>
                      <a:r>
                        <a:rPr lang="en-US" sz="1800" baseline="30000"/>
                        <a:t>3</a:t>
                      </a:r>
                      <a:endParaRPr lang="en-US" sz="180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055"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i="1"/>
                        <a:t>c</a:t>
                      </a:r>
                      <a:r>
                        <a:rPr lang="hu-HU" sz="1800" i="1" baseline="-25000"/>
                        <a:t>w</a:t>
                      </a:r>
                      <a:r>
                        <a:rPr lang="hu-HU" sz="1800"/>
                        <a:t> :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/>
                        <a:t>coefficient of wind resistance, dimensionless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891"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i="1"/>
                        <a:t>A</a:t>
                      </a:r>
                      <a:r>
                        <a:rPr lang="hu-HU" sz="1800"/>
                        <a:t> :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hu-HU" sz="1800"/>
                        <a:t>frontal area in m</a:t>
                      </a:r>
                      <a:r>
                        <a:rPr lang="hu-HU" sz="1800" baseline="30000"/>
                        <a:t>2</a:t>
                      </a:r>
                      <a:endParaRPr lang="hu-HU" sz="180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sz="140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973"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i="1"/>
                        <a:t>v</a:t>
                      </a:r>
                      <a:r>
                        <a:rPr lang="hu-HU" sz="1800" i="1" baseline="-25000"/>
                        <a:t>wind </a:t>
                      </a:r>
                      <a:r>
                        <a:rPr lang="hu-HU" sz="1800"/>
                        <a:t>: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hu-HU" sz="1800"/>
                        <a:t>wind velocity in m/s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sz="140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891">
                <a:tc gridSpan="5">
                  <a:txBody>
                    <a:bodyPr/>
                    <a:lstStyle/>
                    <a:p>
                      <a:r>
                        <a:rPr lang="en-US" sz="1800" dirty="0"/>
                        <a:t>The power required to overcome the total drag is: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5891">
                <a:tc>
                  <a:txBody>
                    <a:bodyPr/>
                    <a:lstStyle/>
                    <a:p>
                      <a:r>
                        <a:rPr lang="hu-HU" sz="1800" i="1" dirty="0"/>
                        <a:t>P = </a:t>
                      </a:r>
                      <a:r>
                        <a:rPr lang="hu-HU" sz="1800" i="1" dirty="0" err="1"/>
                        <a:t>F</a:t>
                      </a:r>
                      <a:r>
                        <a:rPr lang="hu-HU" sz="1800" i="1" baseline="-25000" dirty="0" err="1"/>
                        <a:t>total</a:t>
                      </a:r>
                      <a:r>
                        <a:rPr lang="hu-HU" sz="1800" i="1" dirty="0"/>
                        <a:t> v</a:t>
                      </a:r>
                      <a:endParaRPr lang="hu-HU" sz="1800" dirty="0"/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where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hu-HU" sz="1800" i="1"/>
                        <a:t>v</a:t>
                      </a:r>
                      <a:r>
                        <a:rPr lang="hu-HU" sz="1800"/>
                        <a:t> :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err="1"/>
                        <a:t>velocity</a:t>
                      </a:r>
                      <a:r>
                        <a:rPr lang="hu-HU" sz="1800" dirty="0"/>
                        <a:t> </a:t>
                      </a:r>
                      <a:r>
                        <a:rPr lang="hu-HU" sz="1800" dirty="0" err="1"/>
                        <a:t>in</a:t>
                      </a:r>
                      <a:r>
                        <a:rPr lang="hu-HU" sz="1800" dirty="0"/>
                        <a:t> m/s</a:t>
                      </a:r>
                    </a:p>
                  </a:txBody>
                  <a:tcPr marL="43941" marR="43941" marT="21971" marB="219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1754413" y="6396335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http://www.sheldonbrown.com/rinard/aero/formulas.htm</a:t>
            </a:r>
          </a:p>
        </p:txBody>
      </p:sp>
    </p:spTree>
    <p:extLst>
      <p:ext uri="{BB962C8B-B14F-4D97-AF65-F5344CB8AC3E}">
        <p14:creationId xmlns:p14="http://schemas.microsoft.com/office/powerpoint/2010/main" val="42115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7202" y="61481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/>
              <a:t>P</a:t>
            </a:r>
            <a:r>
              <a:rPr lang="hu-HU" sz="3200" dirty="0" err="1" smtClean="0"/>
              <a:t>ower</a:t>
            </a:r>
            <a:r>
              <a:rPr lang="hu-HU" sz="3200" dirty="0" smtClean="0"/>
              <a:t> </a:t>
            </a:r>
            <a:r>
              <a:rPr lang="hu-HU" sz="3200" dirty="0" err="1" smtClean="0"/>
              <a:t>requirements</a:t>
            </a:r>
            <a:r>
              <a:rPr lang="hu-HU" sz="3200" dirty="0" smtClean="0"/>
              <a:t> </a:t>
            </a:r>
            <a:r>
              <a:rPr lang="hu-HU" sz="3200" dirty="0" err="1" smtClean="0"/>
              <a:t>for</a:t>
            </a:r>
            <a:r>
              <a:rPr lang="hu-HU" sz="3200" dirty="0" smtClean="0"/>
              <a:t> </a:t>
            </a:r>
            <a:r>
              <a:rPr lang="hu-HU" sz="3200" dirty="0" err="1" smtClean="0"/>
              <a:t>different</a:t>
            </a:r>
            <a:r>
              <a:rPr lang="hu-HU" sz="3200" dirty="0" smtClean="0"/>
              <a:t> </a:t>
            </a:r>
            <a:r>
              <a:rPr lang="hu-HU" sz="3200" dirty="0" err="1" smtClean="0"/>
              <a:t>speeds</a:t>
            </a:r>
            <a:endParaRPr lang="hu-H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3" y="1196752"/>
            <a:ext cx="74471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1403648" y="6352356"/>
            <a:ext cx="6614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http://www.sheldonbrown.com/rinard/aero/formulas.htm</a:t>
            </a:r>
          </a:p>
        </p:txBody>
      </p:sp>
    </p:spTree>
    <p:extLst>
      <p:ext uri="{BB962C8B-B14F-4D97-AF65-F5344CB8AC3E}">
        <p14:creationId xmlns:p14="http://schemas.microsoft.com/office/powerpoint/2010/main" val="224172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/>
              <a:t>Resistance</a:t>
            </a:r>
            <a:r>
              <a:rPr lang="hu-HU" sz="3200" dirty="0" smtClean="0"/>
              <a:t> </a:t>
            </a:r>
            <a:r>
              <a:rPr lang="hu-HU" sz="3200" dirty="0" err="1" smtClean="0"/>
              <a:t>force</a:t>
            </a:r>
            <a:r>
              <a:rPr lang="hu-HU" sz="3200" dirty="0" smtClean="0"/>
              <a:t> </a:t>
            </a:r>
            <a:r>
              <a:rPr lang="hu-HU" sz="3200" dirty="0" err="1" smtClean="0"/>
              <a:t>effect</a:t>
            </a:r>
            <a:r>
              <a:rPr lang="hu-HU" sz="3200" dirty="0" smtClean="0"/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power</a:t>
            </a:r>
            <a:r>
              <a:rPr lang="hu-HU" sz="3200" dirty="0" smtClean="0"/>
              <a:t> </a:t>
            </a:r>
            <a:r>
              <a:rPr lang="hu-HU" sz="3200" dirty="0" err="1" smtClean="0"/>
              <a:t>consumption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8606"/>
            <a:ext cx="8578042" cy="439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1403648" y="639062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http://bicycle.pinpointjobs.us/bicycle-rolling-resistance-tire-pressure/</a:t>
            </a:r>
          </a:p>
        </p:txBody>
      </p:sp>
    </p:spTree>
    <p:extLst>
      <p:ext uri="{BB962C8B-B14F-4D97-AF65-F5344CB8AC3E}">
        <p14:creationId xmlns:p14="http://schemas.microsoft.com/office/powerpoint/2010/main" val="40294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/>
              <a:t>Effect</a:t>
            </a:r>
            <a:r>
              <a:rPr lang="hu-HU" sz="3200" dirty="0" smtClean="0"/>
              <a:t> of </a:t>
            </a:r>
            <a:r>
              <a:rPr lang="hu-HU" sz="3200" dirty="0" err="1" smtClean="0"/>
              <a:t>inflation</a:t>
            </a:r>
            <a:r>
              <a:rPr lang="hu-HU" sz="3200" dirty="0" smtClean="0"/>
              <a:t> </a:t>
            </a:r>
            <a:r>
              <a:rPr lang="hu-HU" sz="3200" dirty="0" err="1" smtClean="0"/>
              <a:t>pressure</a:t>
            </a:r>
            <a:r>
              <a:rPr lang="hu-HU" sz="3200" dirty="0" smtClean="0"/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rolling</a:t>
            </a:r>
            <a:r>
              <a:rPr lang="hu-HU" sz="3200" dirty="0" smtClean="0"/>
              <a:t> </a:t>
            </a:r>
            <a:r>
              <a:rPr lang="hu-HU" sz="3200" dirty="0" err="1" smtClean="0"/>
              <a:t>resistance</a:t>
            </a:r>
            <a:endParaRPr lang="hu-HU" sz="3200" dirty="0"/>
          </a:p>
        </p:txBody>
      </p:sp>
      <p:pic>
        <p:nvPicPr>
          <p:cNvPr id="4098" name="Picture 2" descr="Képtalálat a következőre: „bicycle rolling resistance equation”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 b="15947"/>
          <a:stretch/>
        </p:blipFill>
        <p:spPr bwMode="auto">
          <a:xfrm>
            <a:off x="1115616" y="1988840"/>
            <a:ext cx="6264696" cy="398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28600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http://bicycle.pinpointjobs.us/bicycle-rolling-resistance-tire-pressure/</a:t>
            </a:r>
          </a:p>
        </p:txBody>
      </p:sp>
    </p:spTree>
    <p:extLst>
      <p:ext uri="{BB962C8B-B14F-4D97-AF65-F5344CB8AC3E}">
        <p14:creationId xmlns:p14="http://schemas.microsoft.com/office/powerpoint/2010/main" val="26323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0375" y="160338"/>
            <a:ext cx="8229600" cy="204452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Hogyan lehet </a:t>
            </a:r>
            <a:r>
              <a:rPr lang="hu-HU" dirty="0" smtClean="0"/>
              <a:t>meghatározni, megmérni </a:t>
            </a:r>
            <a:r>
              <a:rPr lang="hu-HU" dirty="0" smtClean="0"/>
              <a:t>az elvégzett mechanikai munkát, teljesítményt?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sz="3600" dirty="0" smtClean="0"/>
              <a:t>Az </a:t>
            </a:r>
            <a:r>
              <a:rPr lang="hu-HU" sz="3600" dirty="0"/>
              <a:t>energiaigény és a táplálkozás </a:t>
            </a:r>
            <a:r>
              <a:rPr lang="hu-HU" sz="3600" dirty="0" smtClean="0"/>
              <a:t>kapcsolata)</a:t>
            </a:r>
            <a:endParaRPr lang="hu-H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18477"/>
          <a:stretch/>
        </p:blipFill>
        <p:spPr bwMode="auto">
          <a:xfrm>
            <a:off x="159379" y="3007327"/>
            <a:ext cx="38811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KÃ©ptalÃ¡lat a kÃ¶vetkezÅre: âcyclist eating haribo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26" y="2996952"/>
            <a:ext cx="472031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3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9" y="548680"/>
            <a:ext cx="875516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4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8" y="24230"/>
            <a:ext cx="7756722" cy="649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907704" y="6488668"/>
            <a:ext cx="455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3"/>
              </a:rPr>
              <a:t>http://www.kreuzotter.de/english/espeed.htm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18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8896" y="41462"/>
            <a:ext cx="8229600" cy="129089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Az emberi test energiaigénye</a:t>
            </a:r>
            <a:br>
              <a:rPr lang="hu-HU" dirty="0" smtClean="0"/>
            </a:br>
            <a:r>
              <a:rPr lang="hu-HU" sz="2700" dirty="0" smtClean="0"/>
              <a:t>(csak vázlatosan, </a:t>
            </a:r>
            <a:r>
              <a:rPr lang="hu-HU" sz="2700" dirty="0" err="1" smtClean="0"/>
              <a:t>leegyszerüsítve</a:t>
            </a:r>
            <a:r>
              <a:rPr lang="hu-HU" sz="2700" dirty="0" smtClean="0"/>
              <a:t>, részletesen </a:t>
            </a:r>
            <a:r>
              <a:rPr lang="hu-HU" sz="2700" dirty="0" err="1" smtClean="0"/>
              <a:t>Élettan-on</a:t>
            </a:r>
            <a:r>
              <a:rPr lang="hu-HU" sz="2700" dirty="0" smtClean="0"/>
              <a:t> tárgyalva)</a:t>
            </a:r>
            <a:endParaRPr lang="hu-HU" sz="27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21223" y="1494794"/>
            <a:ext cx="8748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Alap vagy nyugalmi napi </a:t>
            </a:r>
            <a:r>
              <a:rPr lang="hu-HU" sz="2800" dirty="0" smtClean="0"/>
              <a:t>energiaszükséglet</a:t>
            </a:r>
            <a:r>
              <a:rPr lang="hu-HU" sz="2800" dirty="0"/>
              <a:t> </a:t>
            </a:r>
            <a:r>
              <a:rPr lang="hu-HU" sz="2800" dirty="0" err="1" smtClean="0"/>
              <a:t>egyszerő</a:t>
            </a:r>
            <a:r>
              <a:rPr lang="hu-HU" sz="2800" dirty="0" smtClean="0"/>
              <a:t> modell alapján:</a:t>
            </a:r>
            <a:endParaRPr lang="hu-HU" sz="2800" dirty="0" smtClean="0"/>
          </a:p>
          <a:p>
            <a:r>
              <a:rPr lang="hu-HU" sz="2800" dirty="0" smtClean="0"/>
              <a:t>Nők: 700+7•testsúly (kg)</a:t>
            </a:r>
          </a:p>
          <a:p>
            <a:r>
              <a:rPr lang="hu-HU" sz="2800" dirty="0" smtClean="0"/>
              <a:t>Férfiak: 900+10•testsúly (kg)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68715" y="3310676"/>
            <a:ext cx="2300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pl</a:t>
            </a:r>
            <a:r>
              <a:rPr lang="hu-HU" sz="2800" dirty="0" smtClean="0"/>
              <a:t>: Nő m=60kg</a:t>
            </a:r>
          </a:p>
          <a:p>
            <a:r>
              <a:rPr lang="hu-HU" sz="2800" dirty="0" err="1" smtClean="0"/>
              <a:t>E</a:t>
            </a:r>
            <a:r>
              <a:rPr lang="hu-HU" sz="2800" baseline="-25000" dirty="0" err="1" smtClean="0"/>
              <a:t>nyug</a:t>
            </a:r>
            <a:r>
              <a:rPr lang="hu-HU" sz="2800" dirty="0" smtClean="0"/>
              <a:t>=1120kcal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91547" y="3310675"/>
            <a:ext cx="2294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Férfi m=80kg</a:t>
            </a:r>
          </a:p>
          <a:p>
            <a:r>
              <a:rPr lang="hu-HU" sz="2800" dirty="0" err="1" smtClean="0"/>
              <a:t>E</a:t>
            </a:r>
            <a:r>
              <a:rPr lang="hu-HU" sz="2800" baseline="-25000" dirty="0" err="1" smtClean="0"/>
              <a:t>nyug</a:t>
            </a:r>
            <a:r>
              <a:rPr lang="hu-HU" sz="2800" dirty="0" smtClean="0"/>
              <a:t>=1700kcal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526255" y="4390796"/>
            <a:ext cx="40148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Ülőmunka: 1,2•</a:t>
            </a:r>
            <a:r>
              <a:rPr lang="hu-HU" sz="2800" dirty="0" err="1" smtClean="0"/>
              <a:t>E</a:t>
            </a:r>
            <a:r>
              <a:rPr lang="hu-HU" sz="2800" baseline="-25000" dirty="0" err="1" smtClean="0"/>
              <a:t>nyug</a:t>
            </a:r>
            <a:endParaRPr lang="hu-HU" sz="2800" dirty="0"/>
          </a:p>
          <a:p>
            <a:r>
              <a:rPr lang="hu-HU" sz="2800" dirty="0" smtClean="0"/>
              <a:t>Közepes aktivitás 1,4•</a:t>
            </a:r>
            <a:r>
              <a:rPr lang="hu-HU" sz="2800" dirty="0" err="1" smtClean="0"/>
              <a:t>E</a:t>
            </a:r>
            <a:r>
              <a:rPr lang="hu-HU" sz="2800" baseline="-25000" dirty="0" err="1" smtClean="0"/>
              <a:t>nyug</a:t>
            </a:r>
            <a:endParaRPr lang="hu-HU" sz="2800" baseline="-25000" dirty="0" smtClean="0"/>
          </a:p>
          <a:p>
            <a:r>
              <a:rPr lang="hu-HU" sz="2800" dirty="0" smtClean="0"/>
              <a:t>Sportoló : legalább2•</a:t>
            </a:r>
            <a:r>
              <a:rPr lang="hu-HU" sz="2800" dirty="0" err="1" smtClean="0"/>
              <a:t>E</a:t>
            </a:r>
            <a:r>
              <a:rPr lang="hu-HU" sz="2800" baseline="-25000" dirty="0" err="1" smtClean="0"/>
              <a:t>nyug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899592" y="5889039"/>
            <a:ext cx="6620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/>
              <a:t>példában sportoló minimális energiaigénye: </a:t>
            </a:r>
          </a:p>
          <a:p>
            <a:pPr algn="ctr"/>
            <a:r>
              <a:rPr lang="hu-HU" sz="2800" dirty="0" smtClean="0"/>
              <a:t>Nők:2240; Férfiak: 3400Kcal/nap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3487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Az izom energiafelhasználása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19024" y="4869160"/>
            <a:ext cx="4608512" cy="748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800" dirty="0" smtClean="0"/>
              <a:t>Mechanikai        hatásfok:</a:t>
            </a:r>
          </a:p>
          <a:p>
            <a:pPr marL="0" indent="0" algn="ctr">
              <a:buNone/>
            </a:pPr>
            <a:r>
              <a:rPr lang="hu-HU" sz="2800" dirty="0" smtClean="0"/>
              <a:t>η=0,2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7704" y="1579787"/>
            <a:ext cx="4882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/>
              <a:t>Összes felhasznált energia</a:t>
            </a:r>
          </a:p>
          <a:p>
            <a:pPr algn="ctr"/>
            <a:r>
              <a:rPr lang="hu-HU" sz="2800" dirty="0" smtClean="0"/>
              <a:t>(az adatok tájékoztató jellegűek)</a:t>
            </a:r>
            <a:endParaRPr lang="hu-HU" sz="2800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1556335" y="2780928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899592" y="371703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60% hő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178330" y="3700521"/>
            <a:ext cx="49183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/>
              <a:t>4</a:t>
            </a:r>
            <a:r>
              <a:rPr lang="hu-HU" sz="2800" dirty="0" smtClean="0"/>
              <a:t>0% mozgási energia</a:t>
            </a:r>
          </a:p>
          <a:p>
            <a:pPr algn="ctr"/>
            <a:r>
              <a:rPr lang="hu-HU" sz="2800" dirty="0" smtClean="0"/>
              <a:t>Ennek fele mechanikai veszteség</a:t>
            </a:r>
            <a:endParaRPr lang="hu-HU" sz="2800" dirty="0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5544230" y="2568709"/>
            <a:ext cx="79972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07505" y="5884600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bevitt táplálék </a:t>
            </a:r>
            <a:r>
              <a:rPr lang="hu-HU" sz="2400" dirty="0" smtClean="0"/>
              <a:t>100%-ban nem tud </a:t>
            </a:r>
            <a:r>
              <a:rPr lang="hu-HU" sz="2400" dirty="0" smtClean="0"/>
              <a:t>felszívódni és hasznosulni, vagyis a bevitt energia szempontjából a </a:t>
            </a:r>
            <a:r>
              <a:rPr lang="hu-HU" sz="2400" dirty="0" smtClean="0"/>
              <a:t>0.1-0.15-ös </a:t>
            </a:r>
            <a:r>
              <a:rPr lang="hu-HU" sz="2400" dirty="0" smtClean="0"/>
              <a:t>érték a reálisabb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771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3544" y="548680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Példa=2000kcal bevitt plusz energiával milyen magasra tud felmászni egy 80 kg-os sportoló?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232477" y="1826920"/>
            <a:ext cx="5062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2000kcal =2000•4186J=8372000J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531262" y="2402984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η</a:t>
            </a:r>
            <a:r>
              <a:rPr lang="hu-HU" sz="2800" dirty="0" smtClean="0"/>
              <a:t>=0,1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922345" y="2923644"/>
            <a:ext cx="2908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Ehasznos</a:t>
            </a:r>
            <a:r>
              <a:rPr lang="hu-HU" sz="2800" dirty="0" smtClean="0"/>
              <a:t>=837200J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199440" y="3533988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Epot</a:t>
            </a:r>
            <a:r>
              <a:rPr lang="hu-HU" sz="2800" dirty="0" smtClean="0"/>
              <a:t>=m•g•h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922345" y="3936816"/>
            <a:ext cx="2464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837200=m•g•h</a:t>
            </a:r>
            <a:endParaRPr lang="hu-HU" sz="2800" dirty="0"/>
          </a:p>
          <a:p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901777" y="4412381"/>
            <a:ext cx="2739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837200=80•10•h</a:t>
            </a:r>
            <a:endParaRPr lang="hu-HU" sz="2800" dirty="0"/>
          </a:p>
          <a:p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233747" y="5113838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h=1045m</a:t>
            </a:r>
            <a:endParaRPr lang="hu-HU" sz="2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118197" y="5637058"/>
            <a:ext cx="6516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/>
              <a:t>De itt csak a helyzeti energiával számolunk, </a:t>
            </a:r>
          </a:p>
          <a:p>
            <a:pPr algn="ctr"/>
            <a:r>
              <a:rPr lang="hu-HU" sz="2800" dirty="0" smtClean="0"/>
              <a:t>a kinetikussal nem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701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Teljesítmény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0724" y="1844824"/>
            <a:ext cx="2242592" cy="648072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P=W/t=F•v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4" y="328498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 teljesítmény megmutatja, hogy a sportoló izomzata 1 s alatt mennyi munkát végez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4239091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Ha ugyanazt a súlyt kétszer olyan gyorsan – fele annyi idő alatt emeljük fel </a:t>
            </a:r>
          </a:p>
          <a:p>
            <a:pPr algn="ctr"/>
            <a:r>
              <a:rPr lang="hu-HU" sz="3200" smtClean="0"/>
              <a:t>Megközelítőleg </a:t>
            </a:r>
            <a:r>
              <a:rPr lang="hu-HU" sz="3200" dirty="0" smtClean="0"/>
              <a:t>kétszer akkora az intenzitás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1728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0460" y="0"/>
            <a:ext cx="82296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Sportoló teljesítményének meghatározása számítással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5589241"/>
            <a:ext cx="9144000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/>
              <a:t>(Tour </a:t>
            </a:r>
            <a:r>
              <a:rPr lang="hu-HU" sz="2400" dirty="0" smtClean="0"/>
              <a:t>de </a:t>
            </a:r>
            <a:r>
              <a:rPr lang="hu-HU" sz="2400" dirty="0"/>
              <a:t>F</a:t>
            </a:r>
            <a:r>
              <a:rPr lang="hu-HU" sz="2400" dirty="0" smtClean="0"/>
              <a:t>rance – AEROB energiaigény 350-400 Watt</a:t>
            </a:r>
          </a:p>
          <a:p>
            <a:pPr marL="0" indent="0" algn="ctr">
              <a:buNone/>
            </a:pPr>
            <a:r>
              <a:rPr lang="hu-HU" sz="2400" dirty="0" smtClean="0"/>
              <a:t>410W felett gyanús, 450 watt felett szuperember</a:t>
            </a:r>
          </a:p>
          <a:p>
            <a:pPr marL="0" indent="0" algn="ctr">
              <a:buNone/>
            </a:pPr>
            <a:r>
              <a:rPr lang="hu-HU" sz="2400" dirty="0"/>
              <a:t> </a:t>
            </a:r>
            <a:r>
              <a:rPr lang="hu-HU" sz="2400" dirty="0" smtClean="0"/>
              <a:t> </a:t>
            </a:r>
            <a:r>
              <a:rPr lang="hu-HU" sz="2400" dirty="0" err="1" smtClean="0"/>
              <a:t>Antonie</a:t>
            </a:r>
            <a:r>
              <a:rPr lang="hu-HU" sz="2400" dirty="0" smtClean="0"/>
              <a:t> </a:t>
            </a:r>
            <a:r>
              <a:rPr lang="hu-HU" sz="2400" dirty="0" err="1" smtClean="0"/>
              <a:t>Vayer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1389678"/>
            <a:ext cx="364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Pl</a:t>
            </a:r>
            <a:r>
              <a:rPr lang="hu-HU" sz="2800" dirty="0" smtClean="0"/>
              <a:t> súlyemelő</a:t>
            </a:r>
            <a:r>
              <a:rPr lang="hu-HU" sz="2800" dirty="0"/>
              <a:t> </a:t>
            </a:r>
            <a:r>
              <a:rPr lang="hu-HU" sz="2800" dirty="0" smtClean="0"/>
              <a:t>ANAEROB: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55776" y="1759010"/>
            <a:ext cx="3958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m=200 kg, t=0,5s h=1,6 m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499557" y="231300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/>
              <a:t>Epot</a:t>
            </a:r>
            <a:r>
              <a:rPr lang="hu-HU" sz="2800" dirty="0" smtClean="0"/>
              <a:t>=m•g•h=200•10•1,6=3200J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555776" y="3068960"/>
            <a:ext cx="411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P=W/t=3200J/0,5s=6400W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15616" y="3481844"/>
            <a:ext cx="3303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Pl</a:t>
            </a:r>
            <a:r>
              <a:rPr lang="hu-HU" sz="2800" dirty="0" smtClean="0"/>
              <a:t> sprinter ANAEROB: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424474" y="3999604"/>
            <a:ext cx="3586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m=94kg, v=12m/s, t=3s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396276" y="4542769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Ekin</a:t>
            </a:r>
            <a:r>
              <a:rPr lang="hu-HU" sz="2800" dirty="0" smtClean="0"/>
              <a:t>=½m•v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=½•94•12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=6768J</a:t>
            </a:r>
            <a:endParaRPr lang="hu-HU" sz="2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336461" y="5066020"/>
            <a:ext cx="3704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P=W/t=6768/3=2256W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0652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Teljesítmény mérése</a:t>
            </a:r>
            <a:endParaRPr lang="hu-HU" dirty="0"/>
          </a:p>
        </p:txBody>
      </p:sp>
      <p:sp>
        <p:nvSpPr>
          <p:cNvPr id="4" name="Tartalom helye 3"/>
          <p:cNvSpPr txBox="1">
            <a:spLocks noGrp="1"/>
          </p:cNvSpPr>
          <p:nvPr>
            <p:ph idx="1"/>
          </p:nvPr>
        </p:nvSpPr>
        <p:spPr>
          <a:xfrm>
            <a:off x="3203848" y="2132856"/>
            <a:ext cx="2109873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hu-HU" sz="3200" dirty="0" smtClean="0"/>
              <a:t>P=F▪v=M▪</a:t>
            </a:r>
            <a:r>
              <a:rPr lang="el-GR" sz="3200" dirty="0" smtClean="0"/>
              <a:t>ω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547664" y="3212976"/>
            <a:ext cx="587462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/>
              <a:t>Kell mérni egyszerre: </a:t>
            </a:r>
          </a:p>
          <a:p>
            <a:pPr algn="ctr"/>
            <a:r>
              <a:rPr lang="hu-HU" sz="3200" dirty="0"/>
              <a:t>E</a:t>
            </a:r>
            <a:r>
              <a:rPr lang="hu-HU" sz="3200" dirty="0" smtClean="0"/>
              <a:t>rő és sebesség</a:t>
            </a:r>
          </a:p>
          <a:p>
            <a:pPr algn="ctr"/>
            <a:r>
              <a:rPr lang="hu-HU" sz="3200" dirty="0" smtClean="0"/>
              <a:t>vagy</a:t>
            </a:r>
          </a:p>
          <a:p>
            <a:pPr algn="ctr"/>
            <a:r>
              <a:rPr lang="hu-HU" sz="3200" dirty="0" smtClean="0"/>
              <a:t>Forgatónyomaték és szögsebesség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2114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err="1" smtClean="0"/>
              <a:t>Cycling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Meter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313658" cy="289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99592" y="5085184"/>
            <a:ext cx="2558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Garmin</a:t>
            </a:r>
            <a:r>
              <a:rPr lang="hu-HU" sz="2800" dirty="0" smtClean="0"/>
              <a:t> </a:t>
            </a:r>
            <a:r>
              <a:rPr lang="hu-HU" sz="2800" dirty="0" err="1" smtClean="0"/>
              <a:t>Vector</a:t>
            </a:r>
            <a:r>
              <a:rPr lang="hu-HU" sz="2800" dirty="0" smtClean="0"/>
              <a:t> 2</a:t>
            </a:r>
            <a:endParaRPr lang="hu-HU" sz="2800" dirty="0"/>
          </a:p>
        </p:txBody>
      </p:sp>
      <p:pic>
        <p:nvPicPr>
          <p:cNvPr id="3076" name="Picture 4" descr="http://www.pioneerelectronics.com/StaticFiles/PUSA/Images/Cycle/ProductImages/Dura-9000_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3" r="13655"/>
          <a:stretch/>
        </p:blipFill>
        <p:spPr bwMode="auto">
          <a:xfrm>
            <a:off x="4903746" y="1536794"/>
            <a:ext cx="4220216" cy="318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163507" y="5084123"/>
            <a:ext cx="3700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Shimano</a:t>
            </a:r>
            <a:r>
              <a:rPr lang="hu-HU" sz="2800" dirty="0" smtClean="0"/>
              <a:t> </a:t>
            </a:r>
            <a:r>
              <a:rPr lang="hu-HU" sz="2800" dirty="0" err="1" smtClean="0"/>
              <a:t>Dura-Ace</a:t>
            </a:r>
            <a:r>
              <a:rPr lang="hu-HU" sz="2800" dirty="0" smtClean="0"/>
              <a:t> 9000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03785" y="5805264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P=F▪v=M▪</a:t>
            </a:r>
            <a:r>
              <a:rPr lang="el-GR" sz="3200" dirty="0" smtClean="0"/>
              <a:t>ω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7332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9" y="2133600"/>
            <a:ext cx="43529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600584" y="23622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591184" y="2362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Peak Power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676784" y="2286000"/>
            <a:ext cx="0" cy="259080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838584" y="4394448"/>
            <a:ext cx="685800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286384" y="4648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Load at Pp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048384" y="3352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a/F</a:t>
            </a:r>
            <a:r>
              <a:rPr lang="en-US" b="1" baseline="-25000">
                <a:solidFill>
                  <a:schemeClr val="bg1"/>
                </a:solidFill>
              </a:rPr>
              <a:t>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84460" y="404664"/>
            <a:ext cx="7889447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Maximális teljesítmény meghatározása koncentrikus kontrakciónál</a:t>
            </a:r>
            <a:endParaRPr lang="en-US" sz="32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801400" y="4239815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B050"/>
                </a:solidFill>
              </a:rPr>
              <a:t>0.3-0.4 F</a:t>
            </a:r>
            <a:r>
              <a:rPr lang="hu-HU" sz="2400" b="1" baseline="-25000" dirty="0" smtClean="0">
                <a:solidFill>
                  <a:srgbClr val="00B050"/>
                </a:solidFill>
              </a:rPr>
              <a:t>0</a:t>
            </a:r>
            <a:endParaRPr lang="en-US" sz="2400" b="1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3" grpId="0" animBg="1"/>
      <p:bldP spid="19464" grpId="0" animBg="1"/>
      <p:bldP spid="19465" grpId="0" build="p" autoUpdateAnimBg="0" advAuto="0"/>
      <p:bldP spid="19466" grpId="0" build="p" autoUpdateAnimBg="0" advAuto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Mechanikai munka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38756" y="2420888"/>
            <a:ext cx="1846641" cy="504056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W=F•s   [J]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7" y="134076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A munkavégzés nagyságát megkapjuk, ha összeszorozzuk az erőnek az elmozdulás irányába mutató komponensét és az elmozdulás nagyságát </a:t>
            </a:r>
            <a:endParaRPr lang="hu-HU" sz="2000" dirty="0"/>
          </a:p>
        </p:txBody>
      </p:sp>
      <p:pic>
        <p:nvPicPr>
          <p:cNvPr id="1028" name="Picture 4" descr="http://www.atvriders.com/images/moto-pro-training/2011-moto-pro-training-womens-atv-training/moto-pro-training-julie-doan-prowler-s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16997"/>
            <a:ext cx="5572843" cy="371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880864"/>
          </a:xfrm>
          <a:solidFill>
            <a:srgbClr val="FFFF00"/>
          </a:solidFill>
        </p:spPr>
        <p:txBody>
          <a:bodyPr/>
          <a:lstStyle/>
          <a:p>
            <a:r>
              <a:rPr lang="hu-HU" dirty="0" err="1" smtClean="0"/>
              <a:t>Styrd</a:t>
            </a:r>
            <a:r>
              <a:rPr lang="hu-HU" dirty="0" smtClean="0"/>
              <a:t> </a:t>
            </a:r>
            <a:r>
              <a:rPr lang="hu-HU" dirty="0" err="1" smtClean="0"/>
              <a:t>running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meter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908720"/>
            <a:ext cx="39243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73016"/>
            <a:ext cx="81343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2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Look inside Stryd metric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692696"/>
            <a:ext cx="881918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A szegmensek gyorsulása alapján a pillanatnyi teljesítmény, felhasznált energia becsülhető</a:t>
            </a:r>
            <a:endParaRPr lang="hu-H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838001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9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sz="3600" dirty="0" smtClean="0"/>
              <a:t>Telemetriai </a:t>
            </a:r>
            <a:r>
              <a:rPr lang="hu-HU" sz="3600" dirty="0" err="1" smtClean="0"/>
              <a:t>játékoselemző</a:t>
            </a:r>
            <a:r>
              <a:rPr lang="hu-HU" sz="3600" dirty="0" smtClean="0"/>
              <a:t> rendszerek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60493" y="1700808"/>
            <a:ext cx="121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/>
              <a:t>GP EXE</a:t>
            </a:r>
            <a:endParaRPr lang="hu-H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61"/>
          <a:stretch/>
        </p:blipFill>
        <p:spPr bwMode="auto">
          <a:xfrm>
            <a:off x="847487" y="2680111"/>
            <a:ext cx="2902203" cy="253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508104" y="1700808"/>
            <a:ext cx="1621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KATAPULT</a:t>
            </a:r>
            <a:endParaRPr lang="hu-HU" sz="2800" dirty="0"/>
          </a:p>
        </p:txBody>
      </p:sp>
      <p:sp>
        <p:nvSpPr>
          <p:cNvPr id="6" name="AutoShape 2" descr="KÃ©ptalÃ¡lat a kÃ¶vetkezÅre: âcatapult tracking system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KÃ©ptalÃ¡lat a kÃ¶vetkezÅre: âcatapult tracking systemâ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6" descr="KÃ©ptalÃ¡lat a kÃ¶vetkezÅre: âcatapult tracking systemâ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8" descr="KÃ©ptalÃ¡lat a kÃ¶vetkezÅre: âcatapult tracking systemâ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0111"/>
            <a:ext cx="3729999" cy="248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3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Hogyan fejleszthető a leadott teljesítmény?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07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7" y="1340768"/>
            <a:ext cx="8484003" cy="413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403649" y="293747"/>
            <a:ext cx="698477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Edzés hatása nagy súlyok alkalmazása esetén illetve a maximális teljesítményhez tartozó övezetben</a:t>
            </a:r>
            <a:endParaRPr lang="en-US" sz="2400" dirty="0"/>
          </a:p>
        </p:txBody>
      </p:sp>
      <p:sp>
        <p:nvSpPr>
          <p:cNvPr id="3" name="Téglalap 2"/>
          <p:cNvSpPr/>
          <p:nvPr/>
        </p:nvSpPr>
        <p:spPr>
          <a:xfrm>
            <a:off x="823943" y="602128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Resisted Training for Speed Development</a:t>
            </a:r>
            <a:r>
              <a:rPr lang="hu-HU" dirty="0" smtClean="0"/>
              <a:t>. Adrian </a:t>
            </a:r>
            <a:r>
              <a:rPr lang="hu-HU" dirty="0" err="1" smtClean="0"/>
              <a:t>Faccioni</a:t>
            </a:r>
            <a:r>
              <a:rPr lang="hu-HU" dirty="0" smtClean="0"/>
              <a:t>. </a:t>
            </a:r>
            <a:r>
              <a:rPr lang="en-US" dirty="0" smtClean="0"/>
              <a:t>Date Released : 02 Jan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64865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06822" y="6370340"/>
            <a:ext cx="6301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MyoQuip</a:t>
            </a:r>
            <a:r>
              <a:rPr lang="en-US" dirty="0" smtClean="0"/>
              <a:t> </a:t>
            </a:r>
            <a:r>
              <a:rPr lang="en-US" dirty="0" err="1" smtClean="0"/>
              <a:t>MyoTruk</a:t>
            </a:r>
            <a:r>
              <a:rPr lang="en-US" dirty="0" smtClean="0"/>
              <a:t> resistance training machine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63341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7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odybuilding.dk/artikler/CHANGES-IN-MUSCLE-MORPHOLOGY/maximal-concentr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980728"/>
            <a:ext cx="108979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823943" y="6095037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Resisted Training for Speed Development</a:t>
            </a:r>
            <a:r>
              <a:rPr lang="hu-HU" dirty="0" smtClean="0"/>
              <a:t>. Adrian </a:t>
            </a:r>
            <a:r>
              <a:rPr lang="hu-HU" dirty="0" err="1" smtClean="0"/>
              <a:t>Faccioni</a:t>
            </a:r>
            <a:r>
              <a:rPr lang="hu-HU" dirty="0" smtClean="0"/>
              <a:t>. </a:t>
            </a:r>
            <a:r>
              <a:rPr lang="en-US" dirty="0" smtClean="0"/>
              <a:t>Date Released : 02 Jan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oachr.org/Training%20principles%20for%20jumpers/image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0508"/>
            <a:ext cx="7912474" cy="56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823943" y="6185802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Resisted Training for Speed Development</a:t>
            </a:r>
            <a:r>
              <a:rPr lang="hu-HU" dirty="0" smtClean="0"/>
              <a:t>. Adrian </a:t>
            </a:r>
            <a:r>
              <a:rPr lang="hu-HU" dirty="0" err="1" smtClean="0"/>
              <a:t>Faccioni</a:t>
            </a:r>
            <a:r>
              <a:rPr lang="hu-HU" dirty="0" smtClean="0"/>
              <a:t>. </a:t>
            </a:r>
            <a:r>
              <a:rPr lang="en-US" dirty="0" smtClean="0"/>
              <a:t>Date Released : 02 Jan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600200"/>
            <a:ext cx="43529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5715000" y="18288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705600" y="1828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Peak Power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791200" y="1752600"/>
            <a:ext cx="0" cy="259080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4953000" y="4267200"/>
            <a:ext cx="685800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400800" y="4114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Load at Pp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162800" y="2819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a/F</a:t>
            </a:r>
            <a:r>
              <a:rPr lang="en-US" b="1" baseline="-25000">
                <a:solidFill>
                  <a:schemeClr val="bg1"/>
                </a:solidFill>
              </a:rPr>
              <a:t>0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305127" y="350559"/>
            <a:ext cx="6819496" cy="107721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/>
              <a:t>Teljesítmény koncentrikus kontrakciónál</a:t>
            </a:r>
          </a:p>
          <a:p>
            <a:pPr algn="ctr"/>
            <a:r>
              <a:rPr lang="hu-HU" sz="3200" dirty="0" smtClean="0"/>
              <a:t>Maximális teljesítmény</a:t>
            </a:r>
            <a:endParaRPr lang="en-US" sz="32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2915816" y="4188767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B050"/>
                </a:solidFill>
              </a:rPr>
              <a:t>0.3-0.4 F</a:t>
            </a:r>
            <a:r>
              <a:rPr lang="hu-HU" sz="2400" b="1" baseline="-25000" dirty="0" smtClean="0">
                <a:solidFill>
                  <a:srgbClr val="00B050"/>
                </a:solidFill>
              </a:rPr>
              <a:t>0</a:t>
            </a:r>
            <a:endParaRPr lang="en-US" sz="2400" b="1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3" grpId="0" animBg="1"/>
      <p:bldP spid="19464" grpId="0" animBg="1"/>
      <p:bldP spid="19465" grpId="0" build="p" autoUpdateAnimBg="0" advAuto="0"/>
      <p:bldP spid="19466" grpId="0" build="p" autoUpdateAnimBg="0" advAuto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 descr="http://2.bp.blogspot.com/_TFE7Phkh-2o/THZkAHQ1a1I/AAAAAAAAAA0/KrArwIIU7eU/s400/sled+p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4154306" cy="255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ainsmartcoaching.com/blog/wp-content/uploads/2011/07/sled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28" y="3645024"/>
            <a:ext cx="4108498" cy="289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rain.elitefts.com/wp-content/uploads/2010/04/SledKBRope-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"/>
          <a:stretch/>
        </p:blipFill>
        <p:spPr bwMode="auto">
          <a:xfrm>
            <a:off x="388507" y="96101"/>
            <a:ext cx="3319779" cy="41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uildLowerBodyPower616x437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45279"/>
            <a:ext cx="3858310" cy="25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2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Impulzus - lendület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400506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err="1" smtClean="0"/>
              <a:t>Impulzusmegmaradás</a:t>
            </a:r>
            <a:r>
              <a:rPr lang="hu-HU" dirty="0" smtClean="0"/>
              <a:t> tétele= a mechanikai rendszer összes impulzusa állandó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027514" y="1932137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I=m•v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94752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err="1" smtClean="0"/>
              <a:t>Perdület</a:t>
            </a:r>
            <a:r>
              <a:rPr lang="hu-HU" dirty="0" smtClean="0"/>
              <a:t> - impulzusmomentum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5896" y="2060848"/>
            <a:ext cx="1738536" cy="89269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N=</a:t>
            </a:r>
            <a:r>
              <a:rPr lang="el-GR" dirty="0" smtClean="0"/>
              <a:t>Θ•ω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539552" y="4005065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err="1" smtClean="0"/>
              <a:t>Perdületmegmaradás</a:t>
            </a:r>
            <a:r>
              <a:rPr lang="hu-HU" dirty="0" smtClean="0"/>
              <a:t> tétele = a mechanikai rendszer összes </a:t>
            </a:r>
            <a:r>
              <a:rPr lang="hu-HU" dirty="0" err="1" smtClean="0"/>
              <a:t>perdülete</a:t>
            </a:r>
            <a:r>
              <a:rPr lang="hu-HU" dirty="0" smtClean="0"/>
              <a:t> állandó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0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atvriders.com/images/moto-pro-training/2011-moto-pro-training-womens-atv-training/moto-pro-training-julie-doan-prowler-s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0" y="106149"/>
            <a:ext cx="3176129" cy="21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3.bp.blogspot.com/-K3RAVP8MS-g/TbAI8gNwDSI/AAAAAAAAAKg/gHpeg8RkOSU/s1600/sle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3" y="3431535"/>
            <a:ext cx="2885806" cy="192447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>
            <a:off x="4355976" y="1484784"/>
            <a:ext cx="31683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5940152" y="155546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s</a:t>
            </a:r>
            <a:endParaRPr lang="hu-HU" sz="3200" dirty="0"/>
          </a:p>
        </p:txBody>
      </p:sp>
      <p:sp>
        <p:nvSpPr>
          <p:cNvPr id="10" name="Téglalap 9"/>
          <p:cNvSpPr/>
          <p:nvPr/>
        </p:nvSpPr>
        <p:spPr>
          <a:xfrm>
            <a:off x="4355976" y="764704"/>
            <a:ext cx="1080120" cy="57606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5292080" y="1016576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823168" y="49552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F</a:t>
            </a:r>
            <a:endParaRPr lang="hu-HU" sz="3200" dirty="0"/>
          </a:p>
        </p:txBody>
      </p:sp>
      <p:sp>
        <p:nvSpPr>
          <p:cNvPr id="13" name="Tartalom helye 2"/>
          <p:cNvSpPr>
            <a:spLocks noGrp="1"/>
          </p:cNvSpPr>
          <p:nvPr>
            <p:ph idx="1"/>
          </p:nvPr>
        </p:nvSpPr>
        <p:spPr>
          <a:xfrm>
            <a:off x="5392555" y="2275929"/>
            <a:ext cx="1440160" cy="504056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W=F•s</a:t>
            </a:r>
            <a:endParaRPr lang="hu-HU" dirty="0"/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4452704" y="4559735"/>
            <a:ext cx="31683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6036880" y="4630417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s</a:t>
            </a:r>
            <a:endParaRPr lang="hu-HU" sz="3200" dirty="0"/>
          </a:p>
        </p:txBody>
      </p:sp>
      <p:sp>
        <p:nvSpPr>
          <p:cNvPr id="22" name="Téglalap 21"/>
          <p:cNvSpPr/>
          <p:nvPr/>
        </p:nvSpPr>
        <p:spPr>
          <a:xfrm>
            <a:off x="4452704" y="3839655"/>
            <a:ext cx="1080120" cy="57606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3" name="Egyenes összekötő nyíllal 22"/>
          <p:cNvCxnSpPr/>
          <p:nvPr/>
        </p:nvCxnSpPr>
        <p:spPr>
          <a:xfrm flipV="1">
            <a:off x="5333014" y="3366377"/>
            <a:ext cx="1514250" cy="725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5561668" y="314063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F</a:t>
            </a:r>
            <a:endParaRPr lang="hu-HU" sz="3200" dirty="0"/>
          </a:p>
        </p:txBody>
      </p:sp>
      <p:sp>
        <p:nvSpPr>
          <p:cNvPr id="25" name="Tartalom helye 2"/>
          <p:cNvSpPr txBox="1">
            <a:spLocks/>
          </p:cNvSpPr>
          <p:nvPr/>
        </p:nvSpPr>
        <p:spPr>
          <a:xfrm>
            <a:off x="5302158" y="5290849"/>
            <a:ext cx="2106528" cy="5040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800" dirty="0" smtClean="0"/>
              <a:t>W=F•s•cos</a:t>
            </a:r>
            <a:r>
              <a:rPr lang="el-GR" sz="2800" dirty="0" smtClean="0"/>
              <a:t>α</a:t>
            </a:r>
            <a:endParaRPr lang="hu-HU" sz="2800" dirty="0"/>
          </a:p>
        </p:txBody>
      </p:sp>
      <p:cxnSp>
        <p:nvCxnSpPr>
          <p:cNvPr id="3073" name="Egyenes összekötő 3072"/>
          <p:cNvCxnSpPr/>
          <p:nvPr/>
        </p:nvCxnSpPr>
        <p:spPr>
          <a:xfrm>
            <a:off x="5333014" y="4127687"/>
            <a:ext cx="281039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Szövegdoboz 3075"/>
          <p:cNvSpPr txBox="1"/>
          <p:nvPr/>
        </p:nvSpPr>
        <p:spPr>
          <a:xfrm>
            <a:off x="6209363" y="3586345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α</a:t>
            </a:r>
            <a:endParaRPr lang="hu-HU" sz="2800" dirty="0"/>
          </a:p>
        </p:txBody>
      </p:sp>
      <p:cxnSp>
        <p:nvCxnSpPr>
          <p:cNvPr id="37" name="Egyenes összekötő nyíllal 36"/>
          <p:cNvCxnSpPr/>
          <p:nvPr/>
        </p:nvCxnSpPr>
        <p:spPr>
          <a:xfrm>
            <a:off x="5333014" y="4133881"/>
            <a:ext cx="151425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Szövegdoboz 3081"/>
          <p:cNvSpPr txBox="1"/>
          <p:nvPr/>
        </p:nvSpPr>
        <p:spPr>
          <a:xfrm>
            <a:off x="7005238" y="3630725"/>
            <a:ext cx="12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F•cos</a:t>
            </a:r>
            <a:r>
              <a:rPr lang="el-GR" sz="2800" dirty="0"/>
              <a:t>α</a:t>
            </a:r>
            <a:endParaRPr lang="hu-HU" sz="2800" dirty="0"/>
          </a:p>
        </p:txBody>
      </p:sp>
      <p:cxnSp>
        <p:nvCxnSpPr>
          <p:cNvPr id="45" name="Egyenes összekötő nyíllal 44"/>
          <p:cNvCxnSpPr/>
          <p:nvPr/>
        </p:nvCxnSpPr>
        <p:spPr>
          <a:xfrm>
            <a:off x="611560" y="2492896"/>
            <a:ext cx="31683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/>
          <p:nvPr/>
        </p:nvCxnSpPr>
        <p:spPr>
          <a:xfrm>
            <a:off x="566178" y="5661248"/>
            <a:ext cx="31683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zövegdoboz 46"/>
          <p:cNvSpPr txBox="1"/>
          <p:nvPr/>
        </p:nvSpPr>
        <p:spPr>
          <a:xfrm>
            <a:off x="1747659" y="2536572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s</a:t>
            </a:r>
            <a:endParaRPr lang="hu-HU" sz="3200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1814696" y="5794905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9861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3" grpId="0" uiExpand="1" build="p" animBg="1"/>
      <p:bldP spid="21" grpId="0"/>
      <p:bldP spid="22" grpId="0" animBg="1"/>
      <p:bldP spid="24" grpId="0"/>
      <p:bldP spid="25" grpId="0" animBg="1"/>
      <p:bldP spid="3076" grpId="0"/>
      <p:bldP spid="3082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Potenciális-helyzeti energia</a:t>
            </a:r>
            <a:endParaRPr lang="hu-HU" dirty="0"/>
          </a:p>
        </p:txBody>
      </p:sp>
      <p:pic>
        <p:nvPicPr>
          <p:cNvPr id="4098" name="Picture 2" descr="http://www.muscleandfitness.com/sites/muscleandfitness.com/files/u17/the_snatch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39084"/>
            <a:ext cx="25523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uscleandfitness.com/sites/muscleandfitness.com/files/u17/the_sn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0788"/>
            <a:ext cx="3744350" cy="33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8172400" y="3472056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h</a:t>
            </a:r>
            <a:endParaRPr lang="hu-HU" sz="3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174111" y="5638777"/>
            <a:ext cx="231024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E</a:t>
            </a:r>
            <a:r>
              <a:rPr lang="hu-HU" sz="2800" dirty="0" err="1" smtClean="0"/>
              <a:t>pot</a:t>
            </a:r>
            <a:r>
              <a:rPr lang="hu-HU" sz="3200" dirty="0" smtClean="0"/>
              <a:t>=m•g•h</a:t>
            </a:r>
            <a:endParaRPr lang="hu-HU" sz="3200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611560" y="6453336"/>
            <a:ext cx="302433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591736" y="5690441"/>
            <a:ext cx="302433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971600" y="5993768"/>
            <a:ext cx="720080" cy="4595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2627751" y="5230873"/>
            <a:ext cx="720080" cy="4595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2987791" y="5701381"/>
            <a:ext cx="0" cy="7519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3338767" y="575439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h</a:t>
            </a:r>
            <a:endParaRPr lang="hu-HU" sz="3200" dirty="0"/>
          </a:p>
        </p:txBody>
      </p:sp>
      <p:cxnSp>
        <p:nvCxnSpPr>
          <p:cNvPr id="19" name="Egyenes összekötő nyíllal 18"/>
          <p:cNvCxnSpPr/>
          <p:nvPr/>
        </p:nvCxnSpPr>
        <p:spPr>
          <a:xfrm flipV="1">
            <a:off x="7812360" y="2348880"/>
            <a:ext cx="0" cy="2304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0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2" grpId="1" animBg="1"/>
      <p:bldP spid="16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Mekkora energiát igényel felemelni egy súlyt?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75138" y="1211110"/>
            <a:ext cx="282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Példa: </a:t>
            </a:r>
            <a:r>
              <a:rPr lang="hu-HU" sz="2800" dirty="0" smtClean="0"/>
              <a:t>súlyemelő: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259314" y="1580442"/>
            <a:ext cx="3958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m=200 kg, t=0,5s h=1,6 m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203095" y="213444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/>
              <a:t>Epot</a:t>
            </a:r>
            <a:r>
              <a:rPr lang="hu-HU" sz="2800" dirty="0" smtClean="0"/>
              <a:t>=m•g•h=200•10•1,6=3200J</a:t>
            </a:r>
            <a:endParaRPr lang="hu-HU" sz="2800" dirty="0"/>
          </a:p>
        </p:txBody>
      </p:sp>
      <p:pic>
        <p:nvPicPr>
          <p:cNvPr id="7" name="Picture 2" descr="http://www.muscleandfitness.com/sites/muscleandfitness.com/files/u17/the_snatch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25523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muscleandfitness.com/sites/muscleandfitness.com/files/u17/the_sn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06648"/>
            <a:ext cx="3744350" cy="33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gyenes összekötő 9"/>
          <p:cNvCxnSpPr/>
          <p:nvPr/>
        </p:nvCxnSpPr>
        <p:spPr>
          <a:xfrm>
            <a:off x="4427984" y="5661248"/>
            <a:ext cx="40398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6292547" y="3645024"/>
            <a:ext cx="20958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7956376" y="3645024"/>
            <a:ext cx="0" cy="201622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37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Mekkora energia felszaladni a lépcsőn?</a:t>
            </a:r>
            <a:endParaRPr lang="hu-HU" dirty="0"/>
          </a:p>
        </p:txBody>
      </p:sp>
      <p:pic>
        <p:nvPicPr>
          <p:cNvPr id="5122" name="Picture 2" descr="http://honestworkoutreviews.net/wp-content/uploads/2013/12/jogging-afterbu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0411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4"/>
          <p:cNvCxnSpPr/>
          <p:nvPr/>
        </p:nvCxnSpPr>
        <p:spPr>
          <a:xfrm flipV="1">
            <a:off x="4499992" y="2986595"/>
            <a:ext cx="0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5128828" y="2338523"/>
            <a:ext cx="0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6424972" y="1042379"/>
            <a:ext cx="0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5776900" y="1690451"/>
            <a:ext cx="0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4499992" y="2986595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5128828" y="2338523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5776900" y="1690451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6424972" y="1042379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6948264" y="1042379"/>
            <a:ext cx="0" cy="2592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4139952" y="3634667"/>
            <a:ext cx="3384376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7236296" y="233852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h</a:t>
            </a:r>
            <a:endParaRPr lang="hu-HU" sz="28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52014" y="3850691"/>
            <a:ext cx="889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pl</a:t>
            </a:r>
            <a:r>
              <a:rPr lang="hu-HU" sz="3200" dirty="0" smtClean="0"/>
              <a:t>: </a:t>
            </a:r>
            <a:r>
              <a:rPr lang="hu-HU" sz="3200" dirty="0" err="1" smtClean="0"/>
              <a:t>h</a:t>
            </a:r>
            <a:r>
              <a:rPr lang="hu-HU" sz="3200" baseline="-25000" dirty="0" err="1" smtClean="0"/>
              <a:t>lépcső</a:t>
            </a:r>
            <a:r>
              <a:rPr lang="hu-HU" sz="3200" dirty="0" smtClean="0"/>
              <a:t>=15 cm, 200 lépcső (10 emeletes panelház) </a:t>
            </a:r>
            <a:endParaRPr lang="hu-HU" sz="32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953776" y="4423634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h=30m</a:t>
            </a:r>
            <a:endParaRPr lang="hu-HU" sz="28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139952" y="4438874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m=80 kg</a:t>
            </a:r>
            <a:endParaRPr lang="hu-HU" sz="28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112840" y="5111606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Epot</a:t>
            </a:r>
            <a:r>
              <a:rPr lang="hu-HU" sz="2800" dirty="0" smtClean="0"/>
              <a:t>=</a:t>
            </a:r>
            <a:r>
              <a:rPr lang="hu-HU" sz="2800" dirty="0" err="1" smtClean="0"/>
              <a:t>mgh</a:t>
            </a:r>
            <a:endParaRPr lang="hu-HU" sz="28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499992" y="5074827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Epot</a:t>
            </a:r>
            <a:r>
              <a:rPr lang="hu-HU" sz="2800" dirty="0" smtClean="0"/>
              <a:t>=80•10•30=24000J</a:t>
            </a:r>
            <a:endParaRPr lang="hu-HU" sz="28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16006" y="5757665"/>
            <a:ext cx="328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Átváltás: 1kcal=4186J</a:t>
            </a:r>
            <a:endParaRPr lang="hu-HU" sz="28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5265671" y="5757665"/>
            <a:ext cx="2233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Epot</a:t>
            </a:r>
            <a:r>
              <a:rPr lang="hu-HU" sz="2800" dirty="0" smtClean="0"/>
              <a:t>=5,73kcal</a:t>
            </a:r>
            <a:endParaRPr lang="hu-HU" sz="2800" dirty="0"/>
          </a:p>
        </p:txBody>
      </p:sp>
      <p:cxnSp>
        <p:nvCxnSpPr>
          <p:cNvPr id="29" name="Egyenes összekötő nyíllal 28"/>
          <p:cNvCxnSpPr/>
          <p:nvPr/>
        </p:nvCxnSpPr>
        <p:spPr>
          <a:xfrm>
            <a:off x="3159555" y="5373216"/>
            <a:ext cx="1124413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3937785" y="6019275"/>
            <a:ext cx="1124413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3322973" y="6305712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Ha a hatásfok 100%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755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Kinetikus - mozgási energia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2087570" cy="541366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Transzláció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041016" y="1556792"/>
            <a:ext cx="185339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E</a:t>
            </a:r>
            <a:r>
              <a:rPr lang="hu-HU" sz="2800" baseline="-25000" dirty="0" err="1" smtClean="0"/>
              <a:t>kin</a:t>
            </a:r>
            <a:r>
              <a:rPr lang="hu-HU" sz="2800" dirty="0" smtClean="0"/>
              <a:t>=</a:t>
            </a:r>
            <a:r>
              <a:rPr lang="hu-HU" sz="3200" dirty="0" smtClean="0"/>
              <a:t>½</a:t>
            </a:r>
            <a:r>
              <a:rPr lang="hu-HU" sz="2800" dirty="0" smtClean="0"/>
              <a:t>m•v</a:t>
            </a:r>
            <a:r>
              <a:rPr lang="hu-HU" sz="2800" baseline="30000" dirty="0" smtClean="0"/>
              <a:t>2</a:t>
            </a:r>
            <a:endParaRPr lang="hu-HU" sz="2800" baseline="30000" dirty="0"/>
          </a:p>
        </p:txBody>
      </p:sp>
      <p:pic>
        <p:nvPicPr>
          <p:cNvPr id="6146" name="Picture 2" descr="http://i2.cdn.turner.com/si/2012/olympics/2012/writers/nick_zaccardi/08/09/usain-bolt-david-rudisha-200-meters/usain-bolt-zaccar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22432"/>
            <a:ext cx="2838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24583" y="2570148"/>
            <a:ext cx="3240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pl</a:t>
            </a:r>
            <a:r>
              <a:rPr lang="hu-HU" sz="2800" dirty="0" smtClean="0"/>
              <a:t>: m=94kg, v=12m/s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3461842"/>
            <a:ext cx="4979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E</a:t>
            </a:r>
            <a:r>
              <a:rPr lang="hu-HU" sz="2800" baseline="-25000" dirty="0" err="1" smtClean="0"/>
              <a:t>kin</a:t>
            </a:r>
            <a:r>
              <a:rPr lang="hu-HU" sz="2800" dirty="0" smtClean="0"/>
              <a:t>=½•94•12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=6768J (=1,61kcal)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83568" y="5489297"/>
            <a:ext cx="8039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(Megközelítőleg 3 s alatt eléri álló helyzetből ezt a sebességet)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143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9474</TotalTime>
  <Words>881</Words>
  <Application>Microsoft Office PowerPoint</Application>
  <PresentationFormat>Diavetítés a képernyőre (4:3 oldalarány)</PresentationFormat>
  <Paragraphs>224</Paragraphs>
  <Slides>41</Slides>
  <Notes>0</Notes>
  <HiddenSlides>9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2" baseType="lpstr">
      <vt:lpstr>Office-téma</vt:lpstr>
      <vt:lpstr>Munka - Energia</vt:lpstr>
      <vt:lpstr> Hogyan lehet meghatározni, megmérni az elvégzett mechanikai munkát, teljesítményt? (Az energiaigény és a táplálkozás kapcsolata)</vt:lpstr>
      <vt:lpstr>Mechanikai munka</vt:lpstr>
      <vt:lpstr>PowerPoint bemutató</vt:lpstr>
      <vt:lpstr>PowerPoint bemutató</vt:lpstr>
      <vt:lpstr>Potenciális-helyzeti energia</vt:lpstr>
      <vt:lpstr>Mekkora energiát igényel felemelni egy súlyt?</vt:lpstr>
      <vt:lpstr>Mekkora energia felszaladni a lépcsőn?</vt:lpstr>
      <vt:lpstr>Kinetikus - mozgási energia</vt:lpstr>
      <vt:lpstr>Energia futásnál</vt:lpstr>
      <vt:lpstr>Kinetikus – mozgási energia</vt:lpstr>
      <vt:lpstr>PowerPoint bemutató</vt:lpstr>
      <vt:lpstr>PowerPoint bemutató</vt:lpstr>
      <vt:lpstr>Kerékpárosok energiaszükséglete</vt:lpstr>
      <vt:lpstr>PowerPoint bemutató</vt:lpstr>
      <vt:lpstr>PowerPoint bemutató</vt:lpstr>
      <vt:lpstr>Power requirements for different speeds</vt:lpstr>
      <vt:lpstr>Resistance force effect on power consumption</vt:lpstr>
      <vt:lpstr>Effect of inflation pressure on rolling resistance</vt:lpstr>
      <vt:lpstr>PowerPoint bemutató</vt:lpstr>
      <vt:lpstr>PowerPoint bemutató</vt:lpstr>
      <vt:lpstr>Az emberi test energiaigénye (csak vázlatosan, leegyszerüsítve, részletesen Élettan-on tárgyalva)</vt:lpstr>
      <vt:lpstr>Az izom energiafelhasználása</vt:lpstr>
      <vt:lpstr>PowerPoint bemutató</vt:lpstr>
      <vt:lpstr>Teljesítmény</vt:lpstr>
      <vt:lpstr>Sportoló teljesítményének meghatározása számítással</vt:lpstr>
      <vt:lpstr>Teljesítmény mérése</vt:lpstr>
      <vt:lpstr>Cycling Power Meter</vt:lpstr>
      <vt:lpstr>PowerPoint bemutató</vt:lpstr>
      <vt:lpstr>Styrd running power meter</vt:lpstr>
      <vt:lpstr>PowerPoint bemutató</vt:lpstr>
      <vt:lpstr>A szegmensek gyorsulása alapján a pillanatnyi teljesítmény, felhasznált energia becsülhető</vt:lpstr>
      <vt:lpstr>Telemetriai játékoselemző rendszerek</vt:lpstr>
      <vt:lpstr>Hogyan fejleszthető a leadott teljesítmény?</vt:lpstr>
      <vt:lpstr>PowerPoint bemutató</vt:lpstr>
      <vt:lpstr>PowerPoint bemutató</vt:lpstr>
      <vt:lpstr>PowerPoint bemutató</vt:lpstr>
      <vt:lpstr>PowerPoint bemutató</vt:lpstr>
      <vt:lpstr>PowerPoint bemutató</vt:lpstr>
      <vt:lpstr>Impulzus - lendület</vt:lpstr>
      <vt:lpstr>Perdület - impulzusmomentum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</dc:title>
  <dc:creator>K</dc:creator>
  <cp:lastModifiedBy>KB</cp:lastModifiedBy>
  <cp:revision>54</cp:revision>
  <dcterms:created xsi:type="dcterms:W3CDTF">2014-02-03T13:33:01Z</dcterms:created>
  <dcterms:modified xsi:type="dcterms:W3CDTF">2019-12-12T10:37:22Z</dcterms:modified>
</cp:coreProperties>
</file>