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88" r:id="rId5"/>
    <p:sldId id="259" r:id="rId6"/>
    <p:sldId id="289" r:id="rId7"/>
    <p:sldId id="285" r:id="rId8"/>
    <p:sldId id="290" r:id="rId9"/>
    <p:sldId id="291" r:id="rId10"/>
    <p:sldId id="292" r:id="rId11"/>
    <p:sldId id="293" r:id="rId12"/>
    <p:sldId id="294" r:id="rId13"/>
    <p:sldId id="286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7" r:id="rId23"/>
    <p:sldId id="304" r:id="rId24"/>
    <p:sldId id="303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7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8245-D9BF-4F13-BD87-163F1F7B94B1}" type="datetimeFigureOut">
              <a:rPr lang="hu-HU" smtClean="0"/>
              <a:t>2016.11.23.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C48DC-A2AD-416A-BBD6-F9153EEC54F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60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4751B-12F5-43F2-8FA0-BC0689434EA8}" type="datetimeFigureOut">
              <a:rPr lang="hu-HU" smtClean="0"/>
              <a:pPr/>
              <a:t>2016.11.23.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95936" y="3933056"/>
            <a:ext cx="4748064" cy="360041"/>
          </a:xfrm>
        </p:spPr>
        <p:txBody>
          <a:bodyPr>
            <a:noAutofit/>
          </a:bodyPr>
          <a:lstStyle/>
          <a:p>
            <a:pPr algn="r"/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Mozgástan, mozgásfejlődés, neurobiológia</a:t>
            </a:r>
            <a:endParaRPr lang="hu-H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499992" y="4365104"/>
            <a:ext cx="4240560" cy="504056"/>
          </a:xfrm>
        </p:spPr>
        <p:txBody>
          <a:bodyPr>
            <a:normAutofit/>
          </a:bodyPr>
          <a:lstStyle/>
          <a:p>
            <a:pPr algn="r"/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Oktató: Katona Péter</a:t>
            </a:r>
            <a:endParaRPr lang="hu-H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Aktivációs határérték mint szabályozó változó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Küszöbérték alatti központi aktiváció:</a:t>
            </a:r>
          </a:p>
          <a:p>
            <a:pPr lvl="1"/>
            <a:r>
              <a:rPr lang="hu-HU" dirty="0" smtClean="0"/>
              <a:t>Meghatározza azt a jelszintet, amit a perifériáról érkező jelnek el kell érni ahhoz, hogy a </a:t>
            </a:r>
            <a:r>
              <a:rPr lang="hu-HU" dirty="0" err="1" smtClean="0"/>
              <a:t>motoneuron</a:t>
            </a:r>
            <a:r>
              <a:rPr lang="hu-HU" dirty="0" smtClean="0"/>
              <a:t> tüzeljen/kisüljön</a:t>
            </a:r>
          </a:p>
          <a:p>
            <a:pPr lvl="2"/>
            <a:r>
              <a:rPr lang="hu-HU" dirty="0" smtClean="0"/>
              <a:t>Perifériás jel nagysága függhet pl.:</a:t>
            </a:r>
          </a:p>
          <a:p>
            <a:pPr lvl="3"/>
            <a:r>
              <a:rPr lang="hu-HU" dirty="0" smtClean="0"/>
              <a:t>Izomhossz</a:t>
            </a:r>
          </a:p>
          <a:p>
            <a:pPr lvl="3"/>
            <a:r>
              <a:rPr lang="hu-HU" dirty="0" smtClean="0"/>
              <a:t>Összehúzódás sebessége</a:t>
            </a:r>
          </a:p>
          <a:p>
            <a:pPr lvl="3"/>
            <a:r>
              <a:rPr lang="hu-HU" dirty="0" smtClean="0"/>
              <a:t>Izom által kifejtett erő</a:t>
            </a:r>
          </a:p>
          <a:p>
            <a:pPr lvl="2"/>
            <a:r>
              <a:rPr lang="hu-HU" dirty="0" smtClean="0"/>
              <a:t>Gyakorlatilag a reflexek hatásának érvényesüléséhez szükséges minimális állapotot (állapot változást) határozza meg (állapotváltozó) 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6480000" cy="41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8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Aktivációs határérték mint szabályozó változó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FONTOS!!!</a:t>
            </a:r>
          </a:p>
          <a:p>
            <a:pPr lvl="1"/>
            <a:r>
              <a:rPr lang="hu-HU" dirty="0" smtClean="0"/>
              <a:t>Nem az akciós potenciál kialakulásához szükséges membránpotenciál-küszöb/határérték változik, hanem az aktuális potenciál és a küszöbpotenciál közötti különbség</a:t>
            </a:r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r>
              <a:rPr lang="hu-HU" dirty="0" smtClean="0"/>
              <a:t>Aktivációs küszöb változás</a:t>
            </a:r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>
            <a:off x="3923928" y="3717032"/>
            <a:ext cx="720080" cy="12961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08" y="1405778"/>
            <a:ext cx="6480000" cy="461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1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Persistent</a:t>
            </a:r>
            <a:r>
              <a:rPr lang="hu-HU" dirty="0"/>
              <a:t> </a:t>
            </a:r>
            <a:r>
              <a:rPr lang="hu-HU" dirty="0" err="1"/>
              <a:t>inward</a:t>
            </a:r>
            <a:r>
              <a:rPr lang="hu-HU" dirty="0"/>
              <a:t> </a:t>
            </a:r>
            <a:r>
              <a:rPr lang="hu-HU" dirty="0" err="1"/>
              <a:t>currents</a:t>
            </a:r>
            <a:r>
              <a:rPr lang="hu-HU" dirty="0"/>
              <a:t> (PIC) – Hosszantartó (Ca</a:t>
            </a:r>
            <a:r>
              <a:rPr lang="hu-HU" baseline="30000" dirty="0"/>
              <a:t>2+ </a:t>
            </a:r>
            <a:r>
              <a:rPr lang="hu-HU" dirty="0"/>
              <a:t>ion) </a:t>
            </a:r>
            <a:r>
              <a:rPr lang="hu-HU" dirty="0" smtClean="0"/>
              <a:t>beáramlás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Dendritek membránja képes hosszan </a:t>
            </a:r>
            <a:r>
              <a:rPr lang="hu-HU" dirty="0" err="1" smtClean="0"/>
              <a:t>depolarizált</a:t>
            </a:r>
            <a:r>
              <a:rPr lang="hu-HU" dirty="0" smtClean="0"/>
              <a:t> állapotban maradni</a:t>
            </a:r>
          </a:p>
          <a:p>
            <a:pPr lvl="1"/>
            <a:r>
              <a:rPr lang="hu-HU" dirty="0" smtClean="0"/>
              <a:t>Bizonyos </a:t>
            </a:r>
            <a:r>
              <a:rPr lang="hu-HU" dirty="0"/>
              <a:t>Ca</a:t>
            </a:r>
            <a:r>
              <a:rPr lang="hu-HU" baseline="30000" dirty="0"/>
              <a:t>2+ </a:t>
            </a:r>
            <a:r>
              <a:rPr lang="hu-HU" dirty="0" smtClean="0"/>
              <a:t>ioncsatornák nem </a:t>
            </a:r>
            <a:r>
              <a:rPr lang="hu-HU" dirty="0" err="1" smtClean="0"/>
              <a:t>inaktiválódnak</a:t>
            </a:r>
            <a:endParaRPr lang="hu-HU" dirty="0" smtClean="0"/>
          </a:p>
          <a:p>
            <a:pPr lvl="1"/>
            <a:r>
              <a:rPr lang="hu-HU" dirty="0" smtClean="0"/>
              <a:t>Kialakul egy stabil </a:t>
            </a:r>
            <a:r>
              <a:rPr lang="hu-HU" dirty="0" err="1" smtClean="0"/>
              <a:t>depolarizált</a:t>
            </a:r>
            <a:r>
              <a:rPr lang="hu-HU" dirty="0" smtClean="0"/>
              <a:t> állapot </a:t>
            </a:r>
            <a:r>
              <a:rPr lang="hu-HU" dirty="0" smtClean="0">
                <a:sym typeface="Wingdings" panose="05000000000000000000" pitchFamily="2" charset="2"/>
              </a:rPr>
              <a:t> külső ingerlés nélkül akciós potenciálok keletkeznek</a:t>
            </a:r>
          </a:p>
          <a:p>
            <a:pPr lvl="2"/>
            <a:r>
              <a:rPr lang="hu-HU" dirty="0" smtClean="0">
                <a:sym typeface="Wingdings" panose="05000000000000000000" pitchFamily="2" charset="2"/>
              </a:rPr>
              <a:t>Kitartó, hosszú ideig fenntartott </a:t>
            </a:r>
            <a:r>
              <a:rPr lang="hu-HU" dirty="0" err="1" smtClean="0">
                <a:sym typeface="Wingdings" panose="05000000000000000000" pitchFamily="2" charset="2"/>
              </a:rPr>
              <a:t>izomkontrakciók</a:t>
            </a:r>
            <a:endParaRPr lang="hu-HU" dirty="0" smtClean="0">
              <a:sym typeface="Wingdings" panose="05000000000000000000" pitchFamily="2" charset="2"/>
            </a:endParaRPr>
          </a:p>
          <a:p>
            <a:pPr lvl="2"/>
            <a:r>
              <a:rPr lang="hu-HU" dirty="0" smtClean="0">
                <a:sym typeface="Wingdings" panose="05000000000000000000" pitchFamily="2" charset="2"/>
              </a:rPr>
              <a:t>pl.: </a:t>
            </a:r>
            <a:r>
              <a:rPr lang="hu-HU" dirty="0" err="1" smtClean="0">
                <a:sym typeface="Wingdings" panose="05000000000000000000" pitchFamily="2" charset="2"/>
              </a:rPr>
              <a:t>poszturális</a:t>
            </a:r>
            <a:r>
              <a:rPr lang="hu-HU" dirty="0" smtClean="0">
                <a:sym typeface="Wingdings" panose="05000000000000000000" pitchFamily="2" charset="2"/>
              </a:rPr>
              <a:t> izmok munkája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6480000" cy="55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4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egyensúlypont elmélet – Equilibrium-point theory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Kísérleti alapok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A nyújtási reflex határértéke mint szabályozó változó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Három alapgörbe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Ízületi </a:t>
            </a:r>
            <a:r>
              <a:rPr lang="hu-HU" dirty="0" smtClean="0"/>
              <a:t>szabályozás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42859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Equilibrium-point</a:t>
            </a:r>
            <a:r>
              <a:rPr lang="hu-HU" dirty="0"/>
              <a:t> </a:t>
            </a:r>
            <a:r>
              <a:rPr lang="hu-HU" dirty="0" err="1"/>
              <a:t>theory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3 alapvetésre épül: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Neuronok határérték tulajdonsága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Egy rendszer, ami rendelkezik térbeli </a:t>
            </a:r>
            <a:r>
              <a:rPr lang="hu-HU" dirty="0"/>
              <a:t>pozíción és sebességen alapuló </a:t>
            </a:r>
            <a:r>
              <a:rPr lang="hu-HU" dirty="0" smtClean="0"/>
              <a:t>negatív </a:t>
            </a:r>
            <a:r>
              <a:rPr lang="hu-HU" dirty="0" err="1" smtClean="0"/>
              <a:t>feed-back-kel</a:t>
            </a:r>
            <a:r>
              <a:rPr lang="hu-HU" dirty="0" smtClean="0"/>
              <a:t>, egyensúlyi állapot felé fog elmozdulni, amit a rendszert vezérlő paraméterek és a rendszer valamint a környezet közötti kölcsönhatások határoznak meg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Kísérleti eredmények, amelyek azt sugallják, hogy az izmok idegrendszeri vezérlése leírható a nyújtási reflex határértékének változásával</a:t>
            </a:r>
          </a:p>
          <a:p>
            <a:pPr marL="971550" lvl="1" indent="-514350">
              <a:buFont typeface="+mj-lt"/>
              <a:buAutoNum type="arabicPeriod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50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Kísérleti </a:t>
            </a:r>
            <a:r>
              <a:rPr lang="hu-HU" dirty="0" smtClean="0"/>
              <a:t>alapok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Peter </a:t>
            </a:r>
            <a:r>
              <a:rPr lang="hu-HU" dirty="0" err="1" smtClean="0"/>
              <a:t>Matthews</a:t>
            </a:r>
            <a:endParaRPr lang="hu-HU" dirty="0" smtClean="0"/>
          </a:p>
          <a:p>
            <a:pPr lvl="1"/>
            <a:r>
              <a:rPr lang="hu-HU" dirty="0" err="1" smtClean="0"/>
              <a:t>Decerebrált</a:t>
            </a:r>
            <a:r>
              <a:rPr lang="hu-HU" dirty="0" smtClean="0"/>
              <a:t> macskák izmainak erőkifejtése az izmok hosszának függvényében</a:t>
            </a:r>
          </a:p>
          <a:p>
            <a:pPr lvl="1"/>
            <a:r>
              <a:rPr lang="hu-HU" dirty="0" smtClean="0"/>
              <a:t>Ép beidegzésű izmok erőkifejtése nagyobb nyújtás során, mint a beidegzésüket vesztett izmok erőkifejtése</a:t>
            </a:r>
          </a:p>
          <a:p>
            <a:pPr lvl="1"/>
            <a:r>
              <a:rPr lang="hu-HU" dirty="0" smtClean="0"/>
              <a:t>Hosszváltozás sebessége is befolyásolja az erőkifejtést</a:t>
            </a:r>
          </a:p>
          <a:p>
            <a:pPr lvl="1"/>
            <a:r>
              <a:rPr lang="hu-HU" dirty="0" smtClean="0"/>
              <a:t>Stimuláció (</a:t>
            </a:r>
            <a:r>
              <a:rPr lang="hu-HU" dirty="0" err="1" smtClean="0"/>
              <a:t>efferens</a:t>
            </a:r>
            <a:r>
              <a:rPr lang="hu-HU" dirty="0" smtClean="0"/>
              <a:t> rostok): különböző intenzitás – különböző hossz-erő görbék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smtClean="0"/>
              <a:t>F(L)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480000" cy="410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9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Kísérleti alapok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Anatol </a:t>
            </a:r>
            <a:r>
              <a:rPr lang="hu-HU" dirty="0" err="1" smtClean="0"/>
              <a:t>Feldman</a:t>
            </a:r>
            <a:r>
              <a:rPr lang="hu-HU" dirty="0" smtClean="0"/>
              <a:t> &amp; </a:t>
            </a:r>
            <a:r>
              <a:rPr lang="hu-HU" dirty="0" err="1" smtClean="0"/>
              <a:t>Grigory</a:t>
            </a:r>
            <a:r>
              <a:rPr lang="hu-HU" dirty="0" smtClean="0"/>
              <a:t> </a:t>
            </a:r>
            <a:r>
              <a:rPr lang="hu-HU" dirty="0" err="1" smtClean="0"/>
              <a:t>Orlovsky</a:t>
            </a:r>
            <a:endParaRPr lang="hu-HU" dirty="0" smtClean="0"/>
          </a:p>
          <a:p>
            <a:pPr lvl="1"/>
            <a:r>
              <a:rPr lang="hu-HU" dirty="0" smtClean="0"/>
              <a:t>Hasonló vizsgálat, stimuláció magasabb helyen, hasonló eredmények</a:t>
            </a:r>
          </a:p>
          <a:p>
            <a:r>
              <a:rPr lang="hu-HU" dirty="0" err="1" smtClean="0"/>
              <a:t>Feldman</a:t>
            </a:r>
            <a:r>
              <a:rPr lang="hu-HU" dirty="0" smtClean="0"/>
              <a:t> 1966</a:t>
            </a:r>
          </a:p>
          <a:p>
            <a:pPr lvl="1"/>
            <a:r>
              <a:rPr lang="hu-HU" dirty="0" smtClean="0"/>
              <a:t>Ép emberek</a:t>
            </a:r>
          </a:p>
          <a:p>
            <a:pPr lvl="1"/>
            <a:r>
              <a:rPr lang="hu-HU" dirty="0" smtClean="0"/>
              <a:t>Súly megtartása – „ne tegyen semmit” amikor megváltozik a súly</a:t>
            </a:r>
          </a:p>
          <a:p>
            <a:pPr lvl="1"/>
            <a:r>
              <a:rPr lang="hu-HU" dirty="0" smtClean="0"/>
              <a:t>„ne tegyen semmi” </a:t>
            </a:r>
            <a:r>
              <a:rPr lang="hu-HU" dirty="0" smtClean="0">
                <a:sym typeface="Wingdings" panose="05000000000000000000" pitchFamily="2" charset="2"/>
              </a:rPr>
              <a:t> változatlan </a:t>
            </a:r>
            <a:r>
              <a:rPr lang="hu-HU" dirty="0" err="1" smtClean="0">
                <a:sym typeface="Wingdings" panose="05000000000000000000" pitchFamily="2" charset="2"/>
              </a:rPr>
              <a:t>supraspinális</a:t>
            </a:r>
            <a:r>
              <a:rPr lang="hu-HU" dirty="0" smtClean="0">
                <a:sym typeface="Wingdings" panose="05000000000000000000" pitchFamily="2" charset="2"/>
              </a:rPr>
              <a:t> szabályozás</a:t>
            </a:r>
          </a:p>
          <a:p>
            <a:pPr lvl="1"/>
            <a:r>
              <a:rPr lang="hu-HU" dirty="0" smtClean="0">
                <a:sym typeface="Wingdings" panose="05000000000000000000" pitchFamily="2" charset="2"/>
              </a:rPr>
              <a:t>Súly megváltozása  pozícióváltozás egy új „egyensúlyi pozícióba”</a:t>
            </a:r>
            <a:endParaRPr lang="hu-H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480000" cy="483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91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nyújtási reflex határértéke mint szabályozó </a:t>
            </a:r>
            <a:r>
              <a:rPr lang="hu-HU" dirty="0" smtClean="0"/>
              <a:t>változó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Egy paraméterrel leírható az izmok idegi szabályozása, ami az F(L) görbét befolyásolja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/>
              <a:t>A nyújtási reflex </a:t>
            </a:r>
            <a:r>
              <a:rPr lang="hu-HU" dirty="0" smtClean="0"/>
              <a:t>határértéke (</a:t>
            </a:r>
            <a:r>
              <a:rPr lang="el-GR" dirty="0" smtClean="0"/>
              <a:t>λ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Nem határozza meg az izom hosszát, kifejtett erejét, aktivációs szintjét</a:t>
            </a:r>
          </a:p>
          <a:p>
            <a:pPr lvl="1"/>
            <a:r>
              <a:rPr lang="hu-HU" dirty="0" smtClean="0"/>
              <a:t>Ezek a külső erők/terhelés hatására változnak</a:t>
            </a:r>
          </a:p>
          <a:p>
            <a:pPr lvl="1"/>
            <a:r>
              <a:rPr lang="el-GR" dirty="0" smtClean="0"/>
              <a:t>λ</a:t>
            </a:r>
            <a:r>
              <a:rPr lang="hu-HU" dirty="0" smtClean="0"/>
              <a:t> ezek kapcsolatát határozza meg </a:t>
            </a:r>
            <a:r>
              <a:rPr lang="hu-HU" dirty="0" smtClean="0">
                <a:sym typeface="Wingdings" panose="05000000000000000000" pitchFamily="2" charset="2"/>
              </a:rPr>
              <a:t> F(L) görbe  nyújtási reflex karakterisztikája vagy az izom invariáns karakterisztikája</a:t>
            </a:r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>
            <a:off x="3727828" y="2348880"/>
            <a:ext cx="1872208" cy="12961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961574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0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nyújtási reflex határértéke mint szabályozó változó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Anatol </a:t>
            </a:r>
            <a:r>
              <a:rPr lang="hu-HU" dirty="0" err="1" smtClean="0"/>
              <a:t>Feldman</a:t>
            </a:r>
            <a:endParaRPr lang="hu-HU" dirty="0" smtClean="0"/>
          </a:p>
          <a:p>
            <a:pPr lvl="1"/>
            <a:r>
              <a:rPr lang="hu-HU" dirty="0" smtClean="0"/>
              <a:t>Mozgás </a:t>
            </a:r>
            <a:r>
              <a:rPr lang="hu-HU" dirty="0" smtClean="0">
                <a:sym typeface="Wingdings" panose="05000000000000000000" pitchFamily="2" charset="2"/>
              </a:rPr>
              <a:t> váltás EP-k között</a:t>
            </a:r>
          </a:p>
          <a:p>
            <a:pPr lvl="2"/>
            <a:r>
              <a:rPr lang="hu-HU" dirty="0" smtClean="0">
                <a:sym typeface="Wingdings" panose="05000000000000000000" pitchFamily="2" charset="2"/>
              </a:rPr>
              <a:t>Akaratlanul (külső erő változik, </a:t>
            </a:r>
            <a:r>
              <a:rPr lang="el-GR" dirty="0" smtClean="0">
                <a:sym typeface="Wingdings" panose="05000000000000000000" pitchFamily="2" charset="2"/>
              </a:rPr>
              <a:t>λ</a:t>
            </a:r>
            <a:r>
              <a:rPr lang="hu-HU" dirty="0" smtClean="0">
                <a:sym typeface="Wingdings" panose="05000000000000000000" pitchFamily="2" charset="2"/>
              </a:rPr>
              <a:t> konstans)</a:t>
            </a:r>
          </a:p>
          <a:p>
            <a:pPr lvl="2"/>
            <a:r>
              <a:rPr lang="hu-HU" dirty="0" smtClean="0">
                <a:sym typeface="Wingdings" panose="05000000000000000000" pitchFamily="2" charset="2"/>
              </a:rPr>
              <a:t>Akaratlagosan (</a:t>
            </a:r>
            <a:r>
              <a:rPr lang="el-GR" dirty="0" smtClean="0">
                <a:sym typeface="Wingdings" panose="05000000000000000000" pitchFamily="2" charset="2"/>
              </a:rPr>
              <a:t>λ</a:t>
            </a:r>
            <a:r>
              <a:rPr lang="hu-HU" dirty="0" smtClean="0">
                <a:sym typeface="Wingdings" panose="05000000000000000000" pitchFamily="2" charset="2"/>
              </a:rPr>
              <a:t> változik)</a:t>
            </a:r>
          </a:p>
          <a:p>
            <a:pPr lvl="1"/>
            <a:r>
              <a:rPr lang="el-GR" dirty="0" smtClean="0">
                <a:sym typeface="Wingdings" panose="05000000000000000000" pitchFamily="2" charset="2"/>
              </a:rPr>
              <a:t>λ</a:t>
            </a:r>
            <a:r>
              <a:rPr lang="hu-HU" dirty="0" smtClean="0">
                <a:sym typeface="Wingdings" panose="05000000000000000000" pitchFamily="2" charset="2"/>
              </a:rPr>
              <a:t> változás különböző eredményre vezethet</a:t>
            </a:r>
          </a:p>
          <a:p>
            <a:pPr lvl="2"/>
            <a:r>
              <a:rPr lang="hu-HU" dirty="0" smtClean="0">
                <a:sym typeface="Wingdings" panose="05000000000000000000" pitchFamily="2" charset="2"/>
              </a:rPr>
              <a:t>Izomhossz-változás (izotóniás)</a:t>
            </a:r>
          </a:p>
          <a:p>
            <a:pPr lvl="2"/>
            <a:r>
              <a:rPr lang="hu-HU" dirty="0" smtClean="0">
                <a:sym typeface="Wingdings" panose="05000000000000000000" pitchFamily="2" charset="2"/>
              </a:rPr>
              <a:t>Erőkifejtés-változás hosszváltozás nélkül (</a:t>
            </a:r>
            <a:r>
              <a:rPr lang="hu-HU" dirty="0" err="1" smtClean="0">
                <a:sym typeface="Wingdings" panose="05000000000000000000" pitchFamily="2" charset="2"/>
              </a:rPr>
              <a:t>izometriás</a:t>
            </a:r>
            <a:r>
              <a:rPr lang="hu-HU" dirty="0" smtClean="0">
                <a:sym typeface="Wingdings" panose="05000000000000000000" pitchFamily="2" charset="2"/>
              </a:rPr>
              <a:t>)</a:t>
            </a:r>
          </a:p>
          <a:p>
            <a:pPr lvl="2"/>
            <a:r>
              <a:rPr lang="hu-HU" dirty="0" smtClean="0">
                <a:sym typeface="Wingdings" panose="05000000000000000000" pitchFamily="2" charset="2"/>
              </a:rPr>
              <a:t>Erő- és hosszváltozás egyidejűleg (elasztikus ellenállás)</a:t>
            </a:r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852813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7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Három </a:t>
            </a:r>
            <a:r>
              <a:rPr lang="hu-HU" dirty="0" smtClean="0"/>
              <a:t>alapgörbe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λ</a:t>
            </a:r>
            <a:r>
              <a:rPr lang="hu-HU" dirty="0" smtClean="0"/>
              <a:t> változása az időben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el-GR" dirty="0" smtClean="0"/>
              <a:t>λ</a:t>
            </a:r>
            <a:r>
              <a:rPr lang="hu-HU" dirty="0" smtClean="0"/>
              <a:t>(t) </a:t>
            </a:r>
            <a:r>
              <a:rPr lang="hu-HU" dirty="0" smtClean="0">
                <a:sym typeface="Wingdings" panose="05000000000000000000" pitchFamily="2" charset="2"/>
              </a:rPr>
              <a:t> szabályozó görbe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>
                <a:sym typeface="Wingdings" panose="05000000000000000000" pitchFamily="2" charset="2"/>
              </a:rPr>
              <a:t>Egyensúlyi pont  </a:t>
            </a:r>
            <a:r>
              <a:rPr lang="el-GR" dirty="0" smtClean="0"/>
              <a:t>λ</a:t>
            </a:r>
            <a:r>
              <a:rPr lang="hu-HU" dirty="0" smtClean="0"/>
              <a:t> és külső erő határozza meg </a:t>
            </a:r>
            <a:r>
              <a:rPr lang="hu-HU" dirty="0" smtClean="0">
                <a:sym typeface="Wingdings" panose="05000000000000000000" pitchFamily="2" charset="2"/>
              </a:rPr>
              <a:t> egyensúlyi görbe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>
                <a:sym typeface="Wingdings" panose="05000000000000000000" pitchFamily="2" charset="2"/>
              </a:rPr>
              <a:t>Aktuális görbe  előző görbék valamint a test tulajdonságai határozzák meg (például mozgás következtében ható erők)  aktuális görbe</a:t>
            </a:r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84" y="2780928"/>
            <a:ext cx="6480000" cy="270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3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36818E-6 L 0.00018 0.1600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16003 L 0.00018 -0.2490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4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323528" y="1628800"/>
            <a:ext cx="8424936" cy="1470025"/>
          </a:xfrm>
        </p:spPr>
        <p:txBody>
          <a:bodyPr>
            <a:normAutofit/>
          </a:bodyPr>
          <a:lstStyle/>
          <a:p>
            <a:r>
              <a:rPr lang="hu-HU" dirty="0" smtClean="0"/>
              <a:t>A mozgásszabályozás fizikai megközelítése</a:t>
            </a:r>
            <a:endParaRPr lang="hu-HU" dirty="0"/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179512" y="3861048"/>
            <a:ext cx="8784976" cy="1800200"/>
          </a:xfrm>
        </p:spPr>
        <p:txBody>
          <a:bodyPr numCol="2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dirty="0" smtClean="0"/>
              <a:t>Tömeg-rugó modellek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dirty="0" smtClean="0"/>
              <a:t>Határérték szabályozás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dirty="0" smtClean="0"/>
              <a:t>Az Egyensúlypont elmélet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dirty="0" smtClean="0"/>
              <a:t>Szabályozás referens konfiguráció által</a:t>
            </a:r>
          </a:p>
        </p:txBody>
      </p:sp>
    </p:spTree>
    <p:extLst>
      <p:ext uri="{BB962C8B-B14F-4D97-AF65-F5344CB8AC3E}">
        <p14:creationId xmlns:p14="http://schemas.microsoft.com/office/powerpoint/2010/main" val="23005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Ízületi </a:t>
            </a:r>
            <a:r>
              <a:rPr lang="hu-HU" dirty="0" smtClean="0"/>
              <a:t>szabályozás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Két eredménye lehet az ízületekben a </a:t>
            </a:r>
            <a:r>
              <a:rPr lang="el-GR" dirty="0" smtClean="0"/>
              <a:t>λ</a:t>
            </a:r>
            <a:r>
              <a:rPr lang="hu-HU" dirty="0" smtClean="0"/>
              <a:t> megváltozásának</a:t>
            </a:r>
          </a:p>
          <a:p>
            <a:pPr lvl="1"/>
            <a:r>
              <a:rPr lang="hu-HU" dirty="0" smtClean="0"/>
              <a:t>Elmozdulás (új EP)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dirty="0"/>
              <a:t>reciprok aktiváció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 smtClean="0"/>
              <a:t>Kokontrakció</a:t>
            </a:r>
            <a:r>
              <a:rPr lang="hu-HU" dirty="0" smtClean="0"/>
              <a:t> (új EP) (</a:t>
            </a:r>
            <a:r>
              <a:rPr lang="hu-HU" dirty="0" err="1" smtClean="0"/>
              <a:t>koaktiváció</a:t>
            </a:r>
            <a:r>
              <a:rPr lang="hu-HU" dirty="0" smtClean="0"/>
              <a:t>)</a:t>
            </a:r>
          </a:p>
          <a:p>
            <a:r>
              <a:rPr lang="hu-HU" dirty="0" smtClean="0"/>
              <a:t>Tehát két kombináció lehet az eredménye az </a:t>
            </a:r>
            <a:r>
              <a:rPr lang="hu-HU" dirty="0" err="1" smtClean="0"/>
              <a:t>agonista-antagonista</a:t>
            </a:r>
            <a:r>
              <a:rPr lang="hu-HU" dirty="0" smtClean="0"/>
              <a:t> párokban</a:t>
            </a:r>
          </a:p>
          <a:p>
            <a:pPr lvl="1"/>
            <a:r>
              <a:rPr lang="hu-HU" dirty="0" smtClean="0"/>
              <a:t>Az F(L) vagy T(</a:t>
            </a:r>
            <a:r>
              <a:rPr lang="el-GR" dirty="0" smtClean="0"/>
              <a:t>α</a:t>
            </a:r>
            <a:r>
              <a:rPr lang="hu-HU" dirty="0" smtClean="0"/>
              <a:t>) görbék azonos irányba mozdulnak el</a:t>
            </a:r>
          </a:p>
          <a:p>
            <a:pPr lvl="1"/>
            <a:r>
              <a:rPr lang="hu-HU" dirty="0"/>
              <a:t>Az F(L) vagy T(</a:t>
            </a:r>
            <a:r>
              <a:rPr lang="el-GR" dirty="0"/>
              <a:t>α</a:t>
            </a:r>
            <a:r>
              <a:rPr lang="hu-HU" dirty="0"/>
              <a:t>) görbék azonos irányba mozdulnak el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1867"/>
            <a:ext cx="6480000" cy="369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2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Ízületi szabályozás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hu-HU" dirty="0" err="1" smtClean="0"/>
              <a:t>r-command</a:t>
            </a:r>
            <a:r>
              <a:rPr lang="hu-HU" dirty="0" smtClean="0"/>
              <a:t>:  [r]=(</a:t>
            </a:r>
            <a:r>
              <a:rPr lang="el-GR" dirty="0" smtClean="0"/>
              <a:t>λ</a:t>
            </a:r>
            <a:r>
              <a:rPr lang="hu-HU" baseline="-25000" dirty="0" smtClean="0"/>
              <a:t>1</a:t>
            </a:r>
            <a:r>
              <a:rPr lang="hu-HU" dirty="0" smtClean="0"/>
              <a:t>+</a:t>
            </a:r>
            <a:r>
              <a:rPr lang="el-GR" dirty="0" smtClean="0"/>
              <a:t>λ</a:t>
            </a:r>
            <a:r>
              <a:rPr lang="hu-HU" baseline="-25000" dirty="0" smtClean="0"/>
              <a:t>2</a:t>
            </a:r>
            <a:r>
              <a:rPr lang="hu-HU" dirty="0" smtClean="0"/>
              <a:t>)/</a:t>
            </a:r>
            <a:r>
              <a:rPr lang="hu-HU" dirty="0" err="1" smtClean="0"/>
              <a:t>2</a:t>
            </a:r>
            <a:endParaRPr lang="hu-HU" dirty="0"/>
          </a:p>
          <a:p>
            <a:pPr lvl="1"/>
            <a:r>
              <a:rPr lang="hu-HU" dirty="0" smtClean="0"/>
              <a:t>meghatározza a középpontját annak az ízületi tartománynak, ahol mindkét izom aktiválódik</a:t>
            </a:r>
          </a:p>
          <a:p>
            <a:r>
              <a:rPr lang="hu-HU" dirty="0" err="1" smtClean="0"/>
              <a:t>c-command</a:t>
            </a:r>
            <a:r>
              <a:rPr lang="hu-HU" dirty="0" smtClean="0"/>
              <a:t>: [c]=(</a:t>
            </a:r>
            <a:r>
              <a:rPr lang="el-GR" dirty="0" smtClean="0"/>
              <a:t>λ</a:t>
            </a:r>
            <a:r>
              <a:rPr lang="hu-HU" baseline="-25000" dirty="0" smtClean="0"/>
              <a:t>1</a:t>
            </a:r>
            <a:r>
              <a:rPr lang="hu-HU" dirty="0" smtClean="0"/>
              <a:t>-</a:t>
            </a:r>
            <a:r>
              <a:rPr lang="el-GR" dirty="0" smtClean="0"/>
              <a:t>λ</a:t>
            </a:r>
            <a:r>
              <a:rPr lang="hu-HU" baseline="-25000" dirty="0" smtClean="0"/>
              <a:t>2</a:t>
            </a:r>
            <a:r>
              <a:rPr lang="hu-HU" dirty="0" smtClean="0"/>
              <a:t>)/</a:t>
            </a:r>
            <a:r>
              <a:rPr lang="hu-HU" dirty="0" err="1" smtClean="0"/>
              <a:t>2</a:t>
            </a:r>
            <a:endParaRPr lang="hu-HU" dirty="0" smtClean="0"/>
          </a:p>
          <a:p>
            <a:pPr lvl="1"/>
            <a:r>
              <a:rPr lang="el-GR" dirty="0" smtClean="0"/>
              <a:t> </a:t>
            </a:r>
            <a:r>
              <a:rPr lang="hu-HU" dirty="0" smtClean="0"/>
              <a:t>az ízületi tartomány nagyságát határozza meg, ahol mindkét izom aktiválódik</a:t>
            </a:r>
          </a:p>
          <a:p>
            <a:r>
              <a:rPr lang="hu-HU" dirty="0" smtClean="0"/>
              <a:t>Egy ízületben több izom</a:t>
            </a:r>
            <a:r>
              <a:rPr lang="hu-HU" dirty="0" smtClean="0">
                <a:sym typeface="Wingdings" panose="05000000000000000000" pitchFamily="2" charset="2"/>
              </a:rPr>
              <a:t>több</a:t>
            </a:r>
            <a:r>
              <a:rPr lang="el-GR" dirty="0"/>
              <a:t> </a:t>
            </a:r>
            <a:r>
              <a:rPr lang="el-GR" dirty="0" smtClean="0"/>
              <a:t>λ</a:t>
            </a:r>
            <a:r>
              <a:rPr lang="hu-HU" dirty="0" smtClean="0">
                <a:sym typeface="Wingdings" panose="05000000000000000000" pitchFamily="2" charset="2"/>
              </a:rPr>
              <a:t>redundancia</a:t>
            </a: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480000" cy="369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1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Szabályozás referens konfigurációk által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Referens konfiguráció a membrán-depolarizáció által meghatározva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Koaktivációs utasítás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13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Szabályozás referens konfigurációk által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Több-ízület esetén az EP elmélet működését Referens konfigurációkkal írjuk le</a:t>
            </a:r>
          </a:p>
          <a:p>
            <a:pPr lvl="1"/>
            <a:r>
              <a:rPr lang="hu-HU" dirty="0" smtClean="0"/>
              <a:t>Az az állapota a testnek, ahol az összes izom </a:t>
            </a:r>
            <a:r>
              <a:rPr lang="hu-HU" dirty="0" err="1" smtClean="0"/>
              <a:t>EP-ban</a:t>
            </a:r>
            <a:r>
              <a:rPr lang="hu-HU" dirty="0" smtClean="0"/>
              <a:t> van (L=</a:t>
            </a:r>
            <a:r>
              <a:rPr lang="el-GR" dirty="0" smtClean="0"/>
              <a:t>λ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Való életben nem valósul meg</a:t>
            </a:r>
          </a:p>
          <a:p>
            <a:pPr lvl="2"/>
            <a:r>
              <a:rPr lang="hu-HU" dirty="0" smtClean="0"/>
              <a:t>Külső erők</a:t>
            </a:r>
          </a:p>
          <a:p>
            <a:pPr lvl="2"/>
            <a:r>
              <a:rPr lang="hu-HU" dirty="0" smtClean="0"/>
              <a:t>Anatómiai határok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89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Referens konfiguráció a membrán-depolarizáció által </a:t>
            </a:r>
            <a:r>
              <a:rPr lang="hu-HU" dirty="0" smtClean="0"/>
              <a:t>meghatározva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Központból érkező jel </a:t>
            </a:r>
            <a:r>
              <a:rPr lang="hu-HU" dirty="0" err="1" smtClean="0"/>
              <a:t>MN-hoz</a:t>
            </a:r>
            <a:r>
              <a:rPr lang="hu-HU" dirty="0" smtClean="0">
                <a:sym typeface="Wingdings" panose="05000000000000000000" pitchFamily="2" charset="2"/>
              </a:rPr>
              <a:t>küszöb alatti depolarizáció</a:t>
            </a:r>
          </a:p>
          <a:p>
            <a:pPr lvl="1"/>
            <a:r>
              <a:rPr lang="hu-HU" dirty="0" smtClean="0">
                <a:sym typeface="Wingdings" panose="05000000000000000000" pitchFamily="2" charset="2"/>
              </a:rPr>
              <a:t>Viszonyítási érték valamely paraméterben (L;F;v)</a:t>
            </a:r>
          </a:p>
          <a:p>
            <a:r>
              <a:rPr lang="hu-HU" dirty="0"/>
              <a:t>Központból érkező jel </a:t>
            </a:r>
            <a:r>
              <a:rPr lang="hu-HU" dirty="0" smtClean="0"/>
              <a:t>a r</a:t>
            </a:r>
            <a:r>
              <a:rPr lang="hu-HU" dirty="0" smtClean="0">
                <a:sym typeface="Wingdings" panose="05000000000000000000" pitchFamily="2" charset="2"/>
              </a:rPr>
              <a:t>eceptorokhoz a perifériánaktuális és viszonyítási érték különbsége alapján jelet küldenek </a:t>
            </a:r>
            <a:r>
              <a:rPr lang="hu-HU" dirty="0" err="1" smtClean="0">
                <a:sym typeface="Wingdings" panose="05000000000000000000" pitchFamily="2" charset="2"/>
              </a:rPr>
              <a:t>MN-hoz</a:t>
            </a:r>
            <a:endParaRPr lang="hu-HU" dirty="0" smtClean="0">
              <a:sym typeface="Wingdings" panose="05000000000000000000" pitchFamily="2" charset="2"/>
            </a:endParaRPr>
          </a:p>
          <a:p>
            <a:pPr lvl="1"/>
            <a:r>
              <a:rPr lang="hu-HU" dirty="0" smtClean="0">
                <a:sym typeface="Wingdings" panose="05000000000000000000" pitchFamily="2" charset="2"/>
              </a:rPr>
              <a:t>Ha nem 0küszöb alatti depolarizációt (Kp-i jel) kiegészítikakciós potenciál a viszonyítási érték irányába változtatja meg az izom aktivitását</a:t>
            </a:r>
            <a:endParaRPr lang="hu-H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480000" cy="548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8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mtClean="0"/>
              <a:t>Mozgásszabályozás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Két fő megközelítés az akaratlagos mozgások szabályozására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Szabályozáselméleti és mérnöki</a:t>
            </a:r>
          </a:p>
          <a:p>
            <a:pPr marL="1371600" lvl="2" indent="-514350"/>
            <a:r>
              <a:rPr lang="hu-HU" dirty="0" smtClean="0"/>
              <a:t>Központi idegrendszer számításokat végez a környezet és a test különböző részeinek egymásra hatásának következményeként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Neurofiziológiai és fizikai</a:t>
            </a:r>
          </a:p>
          <a:p>
            <a:pPr marL="1371600" lvl="2" indent="-514350"/>
            <a:r>
              <a:rPr lang="hu-HU" dirty="0" smtClean="0"/>
              <a:t>Jelenleg még nagyon nyers – sok ismeretlen részlet</a:t>
            </a:r>
          </a:p>
          <a:p>
            <a:pPr marL="1371600" lvl="2" indent="-51435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47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mozgásszabályozás fizikai megközelítése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Nincsenek számítások az idegrendszerben</a:t>
            </a:r>
          </a:p>
          <a:p>
            <a:r>
              <a:rPr lang="hu-HU" dirty="0" smtClean="0"/>
              <a:t>Test különböző részei közötti illetve a test és a környezet közötti kölcsönhatások leírása a fizika törvényei segítségével</a:t>
            </a:r>
          </a:p>
          <a:p>
            <a:pPr lvl="1"/>
            <a:r>
              <a:rPr lang="hu-HU" dirty="0" smtClean="0"/>
              <a:t>Élettelen világ fizikai leírása előrehaladott</a:t>
            </a:r>
          </a:p>
          <a:p>
            <a:pPr lvl="1"/>
            <a:r>
              <a:rPr lang="hu-HU" dirty="0" smtClean="0"/>
              <a:t>Mozgásszabályozás kérdéseinek megválaszolásánál problémákba ütközik</a:t>
            </a:r>
          </a:p>
          <a:p>
            <a:pPr marL="1371600" lvl="2" indent="-457200">
              <a:buFont typeface="+mj-lt"/>
              <a:buAutoNum type="arabicPeriod"/>
            </a:pPr>
            <a:r>
              <a:rPr lang="hu-HU" dirty="0" smtClean="0"/>
              <a:t>Szándékos, tervszerű mozgások</a:t>
            </a:r>
          </a:p>
          <a:p>
            <a:pPr marL="1371600" lvl="2" indent="-457200">
              <a:buFont typeface="+mj-lt"/>
              <a:buAutoNum type="arabicPeriod"/>
            </a:pPr>
            <a:r>
              <a:rPr lang="hu-HU" dirty="0" smtClean="0"/>
              <a:t>Komplex rendszer </a:t>
            </a:r>
            <a:r>
              <a:rPr lang="hu-HU" dirty="0" smtClean="0">
                <a:sym typeface="Wingdings" panose="05000000000000000000" pitchFamily="2" charset="2"/>
              </a:rPr>
              <a:t>sok kritikus változó nem mérhető közvetlenül vagy egyáltalán nem megismerhető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015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Tömeg-rugó modellek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Egyszerű lineáris oszcillátor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Problémák a tömeg-rugó modellekkel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3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Egyszerű lineáris </a:t>
            </a:r>
            <a:r>
              <a:rPr lang="hu-HU" dirty="0" smtClean="0"/>
              <a:t>oszcillátor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err="1" smtClean="0"/>
              <a:t>Stiffness</a:t>
            </a:r>
            <a:r>
              <a:rPr lang="hu-HU" dirty="0" smtClean="0"/>
              <a:t> – külső erő hatásával szemben –rugó</a:t>
            </a:r>
          </a:p>
          <a:p>
            <a:pPr lvl="1"/>
            <a:r>
              <a:rPr lang="hu-HU" dirty="0" smtClean="0"/>
              <a:t>Hossz – normál hossz</a:t>
            </a:r>
          </a:p>
          <a:p>
            <a:r>
              <a:rPr lang="hu-HU" dirty="0" smtClean="0"/>
              <a:t>Csillapítás – sebességgel szembeni ellenállás</a:t>
            </a:r>
          </a:p>
          <a:p>
            <a:pPr lvl="1"/>
            <a:r>
              <a:rPr lang="hu-HU" dirty="0" smtClean="0"/>
              <a:t>Hosszváltozás esetén</a:t>
            </a:r>
          </a:p>
          <a:p>
            <a:r>
              <a:rPr lang="hu-HU" dirty="0" smtClean="0"/>
              <a:t>Izmok alulcsillapítottak</a:t>
            </a:r>
          </a:p>
          <a:p>
            <a:r>
              <a:rPr lang="hu-HU" dirty="0" smtClean="0"/>
              <a:t>Újabb eredmények:</a:t>
            </a:r>
          </a:p>
          <a:p>
            <a:pPr lvl="1"/>
            <a:r>
              <a:rPr lang="hu-HU" dirty="0" smtClean="0"/>
              <a:t>Izomaktiváció során az alaptulajdonságok megváltoznak</a:t>
            </a:r>
          </a:p>
          <a:p>
            <a:pPr lvl="2"/>
            <a:r>
              <a:rPr lang="hu-HU" dirty="0" err="1" smtClean="0"/>
              <a:t>Stiffness</a:t>
            </a:r>
            <a:r>
              <a:rPr lang="hu-HU" dirty="0" smtClean="0"/>
              <a:t> – nem-lineáris változás</a:t>
            </a:r>
          </a:p>
          <a:p>
            <a:pPr lvl="2"/>
            <a:r>
              <a:rPr lang="hu-HU" dirty="0" smtClean="0"/>
              <a:t>Csillapítás </a:t>
            </a:r>
            <a:r>
              <a:rPr lang="hu-HU" dirty="0"/>
              <a:t>–</a:t>
            </a:r>
            <a:r>
              <a:rPr lang="hu-HU" dirty="0" smtClean="0"/>
              <a:t> </a:t>
            </a:r>
            <a:r>
              <a:rPr lang="hu-HU" dirty="0"/>
              <a:t>n</a:t>
            </a:r>
            <a:r>
              <a:rPr lang="hu-HU" dirty="0" smtClean="0"/>
              <a:t>em-lineáris </a:t>
            </a:r>
            <a:r>
              <a:rPr lang="hu-HU" dirty="0"/>
              <a:t>változás</a:t>
            </a:r>
            <a:endParaRPr lang="hu-HU" dirty="0" smtClean="0"/>
          </a:p>
          <a:p>
            <a:pPr lvl="2"/>
            <a:r>
              <a:rPr lang="hu-HU" dirty="0" smtClean="0"/>
              <a:t>Normál hossz (L</a:t>
            </a:r>
            <a:r>
              <a:rPr lang="hu-HU" baseline="-25000" dirty="0" smtClean="0"/>
              <a:t>0</a:t>
            </a:r>
            <a:r>
              <a:rPr lang="hu-HU" dirty="0" smtClean="0"/>
              <a:t> – hossz külső erőhatás nélkül)</a:t>
            </a:r>
            <a:r>
              <a:rPr lang="hu-HU" baseline="-25000" dirty="0" smtClean="0"/>
              <a:t> </a:t>
            </a:r>
            <a:endParaRPr lang="hu-HU" baseline="-25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7" y="548680"/>
            <a:ext cx="6308725" cy="544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5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Határérték szabályozás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Aktivációs határérték mint szabályozó változó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Persistent inward currents (PIC) – Hosszantartó (Ca</a:t>
            </a:r>
            <a:r>
              <a:rPr lang="hu-HU" baseline="30000" dirty="0" smtClean="0"/>
              <a:t>2+ </a:t>
            </a:r>
            <a:r>
              <a:rPr lang="hu-HU" dirty="0" smtClean="0"/>
              <a:t>ion) beáramlás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144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Határérték szabályozás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Idegrendszer</a:t>
            </a:r>
            <a:r>
              <a:rPr lang="hu-HU" dirty="0" smtClean="0">
                <a:sym typeface="Wingdings" panose="05000000000000000000" pitchFamily="2" charset="2"/>
              </a:rPr>
              <a:t>idegsejtekingerelhető sejtekhatárérték tulajdonságok</a:t>
            </a:r>
          </a:p>
          <a:p>
            <a:pPr lvl="1"/>
            <a:r>
              <a:rPr lang="hu-HU" dirty="0" smtClean="0">
                <a:sym typeface="Wingdings" panose="05000000000000000000" pitchFamily="2" charset="2"/>
              </a:rPr>
              <a:t>Határérték feletti depolarizáció  akciós potenciál</a:t>
            </a:r>
          </a:p>
          <a:p>
            <a:pPr lvl="2"/>
            <a:r>
              <a:rPr lang="hu-HU" dirty="0" smtClean="0">
                <a:sym typeface="Wingdings" panose="05000000000000000000" pitchFamily="2" charset="2"/>
              </a:rPr>
              <a:t>Minden vagy semmi</a:t>
            </a:r>
          </a:p>
          <a:p>
            <a:pPr lvl="1"/>
            <a:r>
              <a:rPr lang="hu-HU" dirty="0" err="1" smtClean="0">
                <a:sym typeface="Wingdings" panose="05000000000000000000" pitchFamily="2" charset="2"/>
              </a:rPr>
              <a:t>Refrakter</a:t>
            </a:r>
            <a:r>
              <a:rPr lang="hu-HU" dirty="0" smtClean="0">
                <a:sym typeface="Wingdings" panose="05000000000000000000" pitchFamily="2" charset="2"/>
              </a:rPr>
              <a:t> periódus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400000" cy="42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37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Aktivációs határérték mint szabályozó </a:t>
            </a:r>
            <a:r>
              <a:rPr lang="hu-HU" dirty="0" smtClean="0"/>
              <a:t>változó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Egyszerű modell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err="1" smtClean="0"/>
              <a:t>Motoneuron</a:t>
            </a:r>
            <a:r>
              <a:rPr lang="hu-HU" dirty="0" smtClean="0"/>
              <a:t> (MN): két féle </a:t>
            </a:r>
            <a:r>
              <a:rPr lang="hu-HU" dirty="0" err="1" smtClean="0"/>
              <a:t>afferentációval</a:t>
            </a:r>
            <a:endParaRPr lang="hu-HU" dirty="0" smtClean="0"/>
          </a:p>
          <a:p>
            <a:pPr lvl="1"/>
            <a:r>
              <a:rPr lang="hu-HU" dirty="0" smtClean="0"/>
              <a:t>Központi</a:t>
            </a:r>
          </a:p>
          <a:p>
            <a:pPr lvl="1"/>
            <a:r>
              <a:rPr lang="hu-HU" dirty="0" smtClean="0"/>
              <a:t>Perifériáról érkező</a:t>
            </a:r>
          </a:p>
          <a:p>
            <a:r>
              <a:rPr lang="hu-HU" dirty="0" smtClean="0"/>
              <a:t>Határérték eléréséhez szükséges depolarizáció a kettő </a:t>
            </a:r>
            <a:r>
              <a:rPr lang="hu-HU" dirty="0" err="1" smtClean="0"/>
              <a:t>szummációja</a:t>
            </a:r>
            <a:r>
              <a:rPr lang="hu-HU" dirty="0" smtClean="0"/>
              <a:t> által</a:t>
            </a:r>
          </a:p>
          <a:p>
            <a:pPr lvl="1"/>
            <a:r>
              <a:rPr lang="hu-HU" dirty="0" smtClean="0"/>
              <a:t>Ha a központi jel határérték feletti </a:t>
            </a:r>
            <a:r>
              <a:rPr lang="hu-HU" dirty="0" smtClean="0">
                <a:sym typeface="Wingdings" panose="05000000000000000000" pitchFamily="2" charset="2"/>
              </a:rPr>
              <a:t> MN tüzelése nem függ a perifériáról érkező jeltől</a:t>
            </a:r>
          </a:p>
          <a:p>
            <a:pPr lvl="1"/>
            <a:r>
              <a:rPr lang="hu-HU" dirty="0" smtClean="0">
                <a:sym typeface="Wingdings" panose="05000000000000000000" pitchFamily="2" charset="2"/>
              </a:rPr>
              <a:t>Ha a központi jel határérték alatti  a MN tüzelése függ a perifériáról érkező jeltől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4341"/>
            <a:ext cx="5400000" cy="56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8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975</Words>
  <Application>Microsoft Office PowerPoint</Application>
  <PresentationFormat>Diavetítés a képernyőre (4:3 oldalarány)</PresentationFormat>
  <Paragraphs>144</Paragraphs>
  <Slides>24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5" baseType="lpstr">
      <vt:lpstr>Office-téma</vt:lpstr>
      <vt:lpstr>Mozgástan, mozgásfejlődés, neurobiológia</vt:lpstr>
      <vt:lpstr>A mozgásszabályozás fizikai megközelítése</vt:lpstr>
      <vt:lpstr>Mozgásszabályozás</vt:lpstr>
      <vt:lpstr>A mozgásszabályozás fizikai megközelítése</vt:lpstr>
      <vt:lpstr>Tömeg-rugó modellek</vt:lpstr>
      <vt:lpstr>Egyszerű lineáris oszcillátor</vt:lpstr>
      <vt:lpstr>Határérték szabályozás</vt:lpstr>
      <vt:lpstr>Határérték szabályozás</vt:lpstr>
      <vt:lpstr>Aktivációs határérték mint szabályozó változó</vt:lpstr>
      <vt:lpstr>Aktivációs határérték mint szabályozó változó</vt:lpstr>
      <vt:lpstr>Aktivációs határérték mint szabályozó változó</vt:lpstr>
      <vt:lpstr>Persistent inward currents (PIC) – Hosszantartó (Ca2+ ion) beáramlás</vt:lpstr>
      <vt:lpstr>Az egyensúlypont elmélet – Equilibrium-point theory</vt:lpstr>
      <vt:lpstr>Equilibrium-point theory</vt:lpstr>
      <vt:lpstr>Kísérleti alapok</vt:lpstr>
      <vt:lpstr>Kísérleti alapok</vt:lpstr>
      <vt:lpstr>A nyújtási reflex határértéke mint szabályozó változó</vt:lpstr>
      <vt:lpstr>A nyújtási reflex határértéke mint szabályozó változó</vt:lpstr>
      <vt:lpstr>Három alapgörbe</vt:lpstr>
      <vt:lpstr>Ízületi szabályozás</vt:lpstr>
      <vt:lpstr>Ízületi szabályozás</vt:lpstr>
      <vt:lpstr>Szabályozás referens konfigurációk által</vt:lpstr>
      <vt:lpstr>Szabályozás referens konfigurációk által</vt:lpstr>
      <vt:lpstr>Referens konfiguráció a membrán-depolarizáció által meghatározva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Neuro-biomechanika 1. előadás</dc:title>
  <dc:creator>Katona Péter</dc:creator>
  <cp:lastModifiedBy>William</cp:lastModifiedBy>
  <cp:revision>136</cp:revision>
  <dcterms:modified xsi:type="dcterms:W3CDTF">2016-11-23T14:02:05Z</dcterms:modified>
</cp:coreProperties>
</file>