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85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6" r:id="rId27"/>
    <p:sldId id="279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39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98245-D9BF-4F13-BD87-163F1F7B94B1}" type="datetimeFigureOut">
              <a:rPr lang="hu-HU" smtClean="0"/>
              <a:t>2016.11.22.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C48DC-A2AD-416A-BBD6-F9153EEC54F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60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2016.11.22.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2016.11.22.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2016.11.22.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2016.11.22.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2016.11.22.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2016.11.22.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2016.11.22.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1.doc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95936" y="3933056"/>
            <a:ext cx="4748064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Mozgástan, mozgásfejlődés, neurobiológia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Erőszabályozás – Inverz modell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Kétféle belső modell: 1. Inverz modell</a:t>
            </a:r>
          </a:p>
          <a:p>
            <a:pPr lvl="1"/>
            <a:r>
              <a:rPr lang="hu-HU" dirty="0" smtClean="0"/>
              <a:t>Előre kiszámítja a szükséges erőket a szenzoros információk alapján</a:t>
            </a:r>
          </a:p>
          <a:p>
            <a:pPr lvl="2"/>
            <a:r>
              <a:rPr lang="hu-HU" dirty="0" smtClean="0"/>
              <a:t>Test</a:t>
            </a:r>
          </a:p>
          <a:p>
            <a:pPr lvl="2"/>
            <a:r>
              <a:rPr lang="hu-HU" dirty="0" smtClean="0"/>
              <a:t>Környezet</a:t>
            </a:r>
          </a:p>
          <a:p>
            <a:pPr lvl="2"/>
            <a:r>
              <a:rPr lang="hu-HU" dirty="0" smtClean="0"/>
              <a:t>Feladat</a:t>
            </a:r>
          </a:p>
          <a:p>
            <a:pPr lvl="1"/>
            <a:r>
              <a:rPr lang="hu-HU" dirty="0" smtClean="0"/>
              <a:t>Az agynak sok problémát kell megoldania</a:t>
            </a:r>
            <a:endParaRPr lang="hu-HU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7113"/>
            <a:ext cx="6577013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079500"/>
            <a:ext cx="4735512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533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Erőszabályozás – </a:t>
            </a:r>
            <a:r>
              <a:rPr lang="hu-HU" dirty="0" smtClean="0"/>
              <a:t>Direkt </a:t>
            </a:r>
            <a:r>
              <a:rPr lang="hu-HU" dirty="0"/>
              <a:t>modell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Idegi jel „kiszámítása” a mozgás megkezdése előtt történik</a:t>
            </a:r>
          </a:p>
          <a:p>
            <a:pPr lvl="1"/>
            <a:r>
              <a:rPr lang="hu-HU" dirty="0" smtClean="0"/>
              <a:t>Sok információ nem ismert, becslésre van szükség</a:t>
            </a:r>
          </a:p>
          <a:p>
            <a:pPr lvl="2"/>
            <a:r>
              <a:rPr lang="hu-HU" dirty="0" smtClean="0"/>
              <a:t>Pl.: izom hossz-idő, sebesség-idő, erő-idő változás</a:t>
            </a:r>
          </a:p>
          <a:p>
            <a:pPr lvl="1"/>
            <a:r>
              <a:rPr lang="hu-HU" dirty="0" smtClean="0"/>
              <a:t>Szenzoros információ késve érkezik (</a:t>
            </a:r>
            <a:r>
              <a:rPr lang="hu-HU" dirty="0" err="1" smtClean="0"/>
              <a:t>afferens</a:t>
            </a:r>
            <a:r>
              <a:rPr lang="hu-HU" dirty="0" smtClean="0"/>
              <a:t> késés)</a:t>
            </a:r>
          </a:p>
          <a:p>
            <a:pPr lvl="1"/>
            <a:r>
              <a:rPr lang="hu-HU" dirty="0" smtClean="0"/>
              <a:t>Mozgató utasításnak idő kell amíg eléri a </a:t>
            </a:r>
            <a:r>
              <a:rPr lang="hu-HU" dirty="0" err="1" smtClean="0"/>
              <a:t>motoneuronokat</a:t>
            </a:r>
            <a:r>
              <a:rPr lang="hu-HU" dirty="0" smtClean="0"/>
              <a:t> (</a:t>
            </a:r>
            <a:r>
              <a:rPr lang="hu-HU" dirty="0" err="1" smtClean="0"/>
              <a:t>efferens</a:t>
            </a:r>
            <a:r>
              <a:rPr lang="hu-HU" dirty="0" smtClean="0"/>
              <a:t> késé)</a:t>
            </a:r>
          </a:p>
          <a:p>
            <a:pPr lvl="1"/>
            <a:r>
              <a:rPr lang="hu-HU" dirty="0" smtClean="0"/>
              <a:t>Tehát elavult információk alapján elavult utasítások érkeznek az izmokhoz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60042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Erőszabályozás – Direkt modell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 kell becsülni (ki kell számítani) az „elavult” utasítás hatását</a:t>
            </a:r>
          </a:p>
          <a:p>
            <a:pPr lvl="1"/>
            <a:r>
              <a:rPr lang="hu-HU" dirty="0" smtClean="0"/>
              <a:t>A direkt modellel a kp-i idegrendszer kiszámítja ezt</a:t>
            </a:r>
          </a:p>
          <a:p>
            <a:pPr lvl="1"/>
            <a:r>
              <a:rPr lang="hu-HU" dirty="0" smtClean="0"/>
              <a:t>Ellenőrzés</a:t>
            </a:r>
          </a:p>
          <a:p>
            <a:endParaRPr lang="hu-HU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993775"/>
            <a:ext cx="482917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0470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Erőszabályozás – </a:t>
            </a:r>
            <a:r>
              <a:rPr lang="hu-HU" dirty="0" smtClean="0"/>
              <a:t>Interakciós nyomaték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Nagyon nehéz csak egy ízületben mozgást létrehozni</a:t>
            </a:r>
          </a:p>
          <a:p>
            <a:pPr lvl="1"/>
            <a:r>
              <a:rPr lang="hu-HU" dirty="0" smtClean="0"/>
              <a:t>Két fontos tényező (a periférián)</a:t>
            </a:r>
          </a:p>
          <a:p>
            <a:pPr lvl="2"/>
            <a:r>
              <a:rPr lang="hu-HU" dirty="0" err="1" smtClean="0"/>
              <a:t>Biartikuláris</a:t>
            </a:r>
            <a:r>
              <a:rPr lang="hu-HU" dirty="0" smtClean="0"/>
              <a:t> izmok</a:t>
            </a:r>
          </a:p>
          <a:p>
            <a:pPr lvl="2"/>
            <a:r>
              <a:rPr lang="hu-HU" dirty="0" smtClean="0"/>
              <a:t>Kinematikai lánc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err="1" smtClean="0">
                <a:sym typeface="Wingdings" panose="05000000000000000000" pitchFamily="2" charset="2"/>
              </a:rPr>
              <a:t>interkciós</a:t>
            </a:r>
            <a:r>
              <a:rPr lang="hu-HU" dirty="0" smtClean="0">
                <a:sym typeface="Wingdings" panose="05000000000000000000" pitchFamily="2" charset="2"/>
              </a:rPr>
              <a:t> nyomatékok</a:t>
            </a:r>
          </a:p>
          <a:p>
            <a:pPr lvl="2"/>
            <a:endParaRPr lang="hu-HU" dirty="0">
              <a:sym typeface="Wingdings" panose="05000000000000000000" pitchFamily="2" charset="2"/>
            </a:endParaRPr>
          </a:p>
          <a:p>
            <a:pPr lvl="2"/>
            <a:endParaRPr lang="hu-HU" dirty="0" smtClean="0">
              <a:sym typeface="Wingdings" panose="05000000000000000000" pitchFamily="2" charset="2"/>
            </a:endParaRP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Tehetetlenség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Centripetális erő</a:t>
            </a:r>
          </a:p>
          <a:p>
            <a:pPr lvl="2"/>
            <a:r>
              <a:rPr lang="hu-HU" dirty="0" err="1" smtClean="0">
                <a:sym typeface="Wingdings" panose="05000000000000000000" pitchFamily="2" charset="2"/>
              </a:rPr>
              <a:t>Coriolis-erő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9817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 flipH="1">
            <a:off x="2483768" y="3861048"/>
            <a:ext cx="2808312" cy="72008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98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Vezérlő ízület elmélet – </a:t>
            </a:r>
            <a:r>
              <a:rPr lang="hu-HU" dirty="0" err="1"/>
              <a:t>Leading-joint</a:t>
            </a:r>
            <a:r>
              <a:rPr lang="hu-HU" dirty="0"/>
              <a:t> </a:t>
            </a:r>
            <a:r>
              <a:rPr lang="hu-HU" dirty="0" err="1"/>
              <a:t>hypothesis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Natalia</a:t>
            </a:r>
            <a:r>
              <a:rPr lang="hu-HU" dirty="0" smtClean="0"/>
              <a:t> </a:t>
            </a:r>
            <a:r>
              <a:rPr lang="hu-HU" dirty="0" err="1" smtClean="0"/>
              <a:t>Dounskaia</a:t>
            </a:r>
            <a:endParaRPr lang="hu-HU" dirty="0" smtClean="0"/>
          </a:p>
          <a:p>
            <a:r>
              <a:rPr lang="hu-HU" dirty="0" smtClean="0"/>
              <a:t>Végtag mozgás során van egy kiemelt ízület, a többi az interakciós nyomatékok által mozognak</a:t>
            </a:r>
          </a:p>
          <a:p>
            <a:pPr lvl="1"/>
            <a:r>
              <a:rPr lang="hu-HU" dirty="0" smtClean="0"/>
              <a:t>Feladatnak megfelelően </a:t>
            </a:r>
            <a:r>
              <a:rPr lang="hu-HU" dirty="0"/>
              <a:t>e</a:t>
            </a:r>
            <a:r>
              <a:rPr lang="hu-HU" dirty="0" smtClean="0"/>
              <a:t>gészítik ki forgatónyomatékokkal</a:t>
            </a:r>
          </a:p>
          <a:p>
            <a:pPr lvl="1"/>
            <a:r>
              <a:rPr lang="hu-HU" dirty="0" smtClean="0"/>
              <a:t>Tipikusan a </a:t>
            </a:r>
            <a:r>
              <a:rPr lang="hu-HU" dirty="0" err="1" smtClean="0"/>
              <a:t>proximális</a:t>
            </a:r>
            <a:r>
              <a:rPr lang="hu-HU" dirty="0" smtClean="0"/>
              <a:t> ízületek a vezérlőek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60" y="2708920"/>
            <a:ext cx="63754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1902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Mozgásszabályozás </a:t>
            </a:r>
            <a:r>
              <a:rPr lang="hu-HU" dirty="0" smtClean="0"/>
              <a:t>Izomaktiváció által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Kettős stratégia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Lökés-lépés modell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Izom szinergiák</a:t>
            </a:r>
          </a:p>
        </p:txBody>
      </p:sp>
    </p:spTree>
    <p:extLst>
      <p:ext uri="{BB962C8B-B14F-4D97-AF65-F5344CB8AC3E}">
        <p14:creationId xmlns:p14="http://schemas.microsoft.com/office/powerpoint/2010/main" val="2721448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Szabályozás izomaktiváció által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Több elmélet szerint a kp-i idegrendszer </a:t>
            </a:r>
            <a:r>
              <a:rPr lang="hu-HU" dirty="0" err="1" smtClean="0"/>
              <a:t>preszinaptikus</a:t>
            </a:r>
            <a:r>
              <a:rPr lang="hu-HU" dirty="0" smtClean="0"/>
              <a:t> mintákat határoz meg a megfelelő </a:t>
            </a:r>
            <a:r>
              <a:rPr lang="hu-HU" dirty="0" err="1" smtClean="0"/>
              <a:t>alfa-motneuron</a:t>
            </a:r>
            <a:r>
              <a:rPr lang="hu-HU" dirty="0" smtClean="0"/>
              <a:t> csoportoknak</a:t>
            </a:r>
          </a:p>
          <a:p>
            <a:r>
              <a:rPr lang="hu-HU" dirty="0" smtClean="0"/>
              <a:t>Ezeknek megfelelően </a:t>
            </a:r>
            <a:r>
              <a:rPr lang="hu-HU" dirty="0" err="1" smtClean="0"/>
              <a:t>alakulnak-változak</a:t>
            </a:r>
            <a:r>
              <a:rPr lang="hu-HU" dirty="0" smtClean="0"/>
              <a:t>: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 mozgások mechanikai tulajdonságai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motoneuronok</a:t>
            </a:r>
            <a:r>
              <a:rPr lang="hu-HU" dirty="0" smtClean="0"/>
              <a:t> bemenet-kiment karakterisztikája</a:t>
            </a:r>
          </a:p>
          <a:p>
            <a:pPr lvl="1"/>
            <a:r>
              <a:rPr lang="hu-HU" dirty="0" smtClean="0"/>
              <a:t>Az izmok tulajdonságai</a:t>
            </a:r>
          </a:p>
          <a:p>
            <a:pPr lvl="1"/>
            <a:r>
              <a:rPr lang="hu-HU" dirty="0" smtClean="0"/>
              <a:t>Kölcsönhatások a testrészek illetve a test és a környezet között</a:t>
            </a:r>
          </a:p>
          <a:p>
            <a:r>
              <a:rPr lang="hu-HU" dirty="0" err="1" smtClean="0"/>
              <a:t>Motoneuronokhoz</a:t>
            </a:r>
            <a:r>
              <a:rPr lang="hu-HU" dirty="0" smtClean="0"/>
              <a:t> kp-i illetve szenzoros jel is érkezik</a:t>
            </a:r>
          </a:p>
          <a:p>
            <a:pPr lvl="1"/>
            <a:r>
              <a:rPr lang="hu-HU" dirty="0" smtClean="0"/>
              <a:t>Reflexek befolyásolják a kialakuló mozgásokat</a:t>
            </a:r>
          </a:p>
          <a:p>
            <a:pPr lvl="2"/>
            <a:r>
              <a:rPr lang="hu-HU" dirty="0" smtClean="0"/>
              <a:t>Ezek hatása vagy minimális (bizonyos elmélet szerint)</a:t>
            </a:r>
          </a:p>
          <a:p>
            <a:pPr lvl="2"/>
            <a:r>
              <a:rPr lang="hu-HU" dirty="0" smtClean="0"/>
              <a:t>Vagy előre becsült és a kp-i jel már figyelembe veszi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977900"/>
            <a:ext cx="48323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163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Szabályozás izomaktiváció által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Első feltevést a kísérletek megcáfolták (reflex hatás minimális)</a:t>
            </a:r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unloading</a:t>
            </a:r>
            <a:r>
              <a:rPr lang="hu-HU" dirty="0" smtClean="0"/>
              <a:t> reflex”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816100"/>
            <a:ext cx="5473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27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Kettős stratégia elmélet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Gerarld</a:t>
            </a:r>
            <a:r>
              <a:rPr lang="hu-HU" dirty="0" smtClean="0"/>
              <a:t> </a:t>
            </a:r>
            <a:r>
              <a:rPr lang="hu-HU" dirty="0" err="1" smtClean="0"/>
              <a:t>Gottlieb</a:t>
            </a:r>
            <a:r>
              <a:rPr lang="hu-HU" dirty="0" smtClean="0"/>
              <a:t> és </a:t>
            </a:r>
            <a:r>
              <a:rPr lang="hu-HU" dirty="0" err="1" smtClean="0"/>
              <a:t>mtsi</a:t>
            </a:r>
            <a:endParaRPr lang="hu-HU" dirty="0" smtClean="0"/>
          </a:p>
          <a:p>
            <a:r>
              <a:rPr lang="hu-HU" dirty="0" smtClean="0"/>
              <a:t>Egyszerű modellben működik (egy ízület, egy </a:t>
            </a:r>
            <a:r>
              <a:rPr lang="hu-HU" dirty="0" err="1" smtClean="0"/>
              <a:t>agonista-antagonista</a:t>
            </a:r>
            <a:r>
              <a:rPr lang="hu-HU" dirty="0" smtClean="0"/>
              <a:t> pár)</a:t>
            </a:r>
          </a:p>
          <a:p>
            <a:pPr lvl="1"/>
            <a:r>
              <a:rPr lang="hu-HU" dirty="0" smtClean="0"/>
              <a:t>Általánosítva nem (több ízület és azokban több izom)</a:t>
            </a:r>
          </a:p>
          <a:p>
            <a:r>
              <a:rPr lang="hu-HU" dirty="0" smtClean="0"/>
              <a:t>Kp-i jel négyszögimpulzus</a:t>
            </a:r>
          </a:p>
          <a:p>
            <a:pPr lvl="1"/>
            <a:r>
              <a:rPr lang="hu-HU" dirty="0" smtClean="0"/>
              <a:t>Magasság</a:t>
            </a:r>
          </a:p>
          <a:p>
            <a:pPr lvl="1"/>
            <a:r>
              <a:rPr lang="hu-HU" dirty="0" smtClean="0"/>
              <a:t>Időtartam</a:t>
            </a:r>
          </a:p>
          <a:p>
            <a:pPr lvl="1"/>
            <a:r>
              <a:rPr lang="hu-HU" dirty="0" smtClean="0"/>
              <a:t>Ezt alakítja át a </a:t>
            </a:r>
            <a:r>
              <a:rPr lang="hu-HU" dirty="0" err="1" smtClean="0"/>
              <a:t>motoneuron-készlet</a:t>
            </a:r>
            <a:r>
              <a:rPr lang="hu-HU" dirty="0" smtClean="0"/>
              <a:t> </a:t>
            </a:r>
            <a:r>
              <a:rPr lang="hu-HU" dirty="0" err="1" smtClean="0"/>
              <a:t>EMG-nél</a:t>
            </a:r>
            <a:r>
              <a:rPr lang="hu-HU" dirty="0" smtClean="0"/>
              <a:t> is látható szinusz-szerű jellé</a:t>
            </a:r>
          </a:p>
          <a:p>
            <a:pPr lvl="1"/>
            <a:r>
              <a:rPr lang="hu-HU" dirty="0" smtClean="0"/>
              <a:t>Három fázisú EMG mintázat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485900"/>
            <a:ext cx="39497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574800"/>
            <a:ext cx="54737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1229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Kettős stratégia elmélet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Sebesség független stratégia</a:t>
            </a:r>
          </a:p>
          <a:p>
            <a:pPr lvl="1"/>
            <a:r>
              <a:rPr lang="hu-HU" dirty="0" smtClean="0"/>
              <a:t>Állandó amplitúdójú jelek, ha a vizsgálati személy nem próbálja időre teljesíteni a feladatot</a:t>
            </a:r>
          </a:p>
          <a:p>
            <a:pPr lvl="1"/>
            <a:r>
              <a:rPr lang="hu-HU" dirty="0" smtClean="0"/>
              <a:t>Távolság és/vagy tehetetlenség különbözik</a:t>
            </a:r>
          </a:p>
          <a:p>
            <a:pPr lvl="1"/>
            <a:r>
              <a:rPr lang="hu-HU" dirty="0" smtClean="0"/>
              <a:t>Tipikus utasítás: „amilyen gyorsan csak tudod” </a:t>
            </a:r>
          </a:p>
          <a:p>
            <a:pPr lvl="1"/>
            <a:r>
              <a:rPr lang="hu-HU" dirty="0" smtClean="0"/>
              <a:t>Működik még:</a:t>
            </a:r>
          </a:p>
          <a:p>
            <a:pPr lvl="2"/>
            <a:r>
              <a:rPr lang="hu-HU" dirty="0" smtClean="0"/>
              <a:t>„kényelmes sebességgel”</a:t>
            </a:r>
          </a:p>
          <a:p>
            <a:pPr lvl="2"/>
            <a:r>
              <a:rPr lang="hu-HU" dirty="0" smtClean="0"/>
              <a:t>„állandó sebességgel”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59011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Mozgásszabályozás erő-nyomaték által, izomaktiváció által,</a:t>
            </a:r>
            <a:br>
              <a:rPr lang="hu-HU" dirty="0" smtClean="0"/>
            </a:br>
            <a:r>
              <a:rPr lang="hu-HU" dirty="0" smtClean="0"/>
              <a:t>szabályozáselméleti megközelítés</a:t>
            </a:r>
            <a:endParaRPr lang="hu-HU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8784976" cy="2232248"/>
          </a:xfrm>
        </p:spPr>
        <p:txBody>
          <a:bodyPr numCol="3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 smtClean="0"/>
              <a:t>Erőszabályozás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 smtClean="0"/>
              <a:t>Interakciós nyomaték</a:t>
            </a:r>
            <a:endParaRPr lang="hu-HU" sz="2400" dirty="0"/>
          </a:p>
          <a:p>
            <a:pPr algn="l"/>
            <a:endParaRPr lang="hu-HU" sz="2400" dirty="0"/>
          </a:p>
          <a:p>
            <a:pPr algn="l"/>
            <a:endParaRPr lang="hu-HU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 smtClean="0"/>
              <a:t>Kettős stratégia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 smtClean="0"/>
              <a:t>Lökés-lépés modell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 smtClean="0"/>
              <a:t>Izom szinergiák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 err="1" smtClean="0"/>
              <a:t>Feed-forward</a:t>
            </a:r>
            <a:r>
              <a:rPr lang="hu-HU" sz="2400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 err="1" smtClean="0"/>
              <a:t>Feed-back</a:t>
            </a:r>
            <a:endParaRPr lang="hu-HU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 err="1" smtClean="0"/>
              <a:t>Merton-féle</a:t>
            </a:r>
            <a:r>
              <a:rPr lang="hu-HU" sz="2400" dirty="0" smtClean="0"/>
              <a:t> </a:t>
            </a:r>
            <a:r>
              <a:rPr lang="hu-HU" sz="2400" dirty="0" err="1" smtClean="0"/>
              <a:t>servo-hypothesis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300500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Kettős stratégia elmélet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Sebesség </a:t>
            </a:r>
            <a:r>
              <a:rPr lang="hu-HU" dirty="0" smtClean="0"/>
              <a:t>függő stratégia</a:t>
            </a:r>
          </a:p>
          <a:p>
            <a:pPr lvl="1"/>
            <a:r>
              <a:rPr lang="hu-HU" dirty="0" smtClean="0"/>
              <a:t>A kp-i jel amplitúdójának változása</a:t>
            </a:r>
          </a:p>
          <a:p>
            <a:pPr lvl="2"/>
            <a:r>
              <a:rPr lang="hu-HU" dirty="0" smtClean="0"/>
              <a:t>Időtartam változik/ne változik</a:t>
            </a:r>
          </a:p>
          <a:p>
            <a:pPr lvl="1"/>
            <a:r>
              <a:rPr lang="hu-HU" dirty="0" smtClean="0"/>
              <a:t>Távolság változatlan – sebesség változik</a:t>
            </a:r>
          </a:p>
          <a:p>
            <a:pPr lvl="2"/>
            <a:r>
              <a:rPr lang="hu-HU" dirty="0" smtClean="0"/>
              <a:t>Különböző távolság ugyanannyi idő alatt</a:t>
            </a:r>
          </a:p>
        </p:txBody>
      </p:sp>
    </p:spTree>
    <p:extLst>
      <p:ext uri="{BB962C8B-B14F-4D97-AF65-F5344CB8AC3E}">
        <p14:creationId xmlns:p14="http://schemas.microsoft.com/office/powerpoint/2010/main" val="34033815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Kettős stratégia elmélet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Három fázisú EMG 2. és 3. fázisára kevésbé érvényes</a:t>
            </a:r>
          </a:p>
          <a:p>
            <a:r>
              <a:rPr lang="hu-HU" dirty="0" smtClean="0"/>
              <a:t>Következtetés</a:t>
            </a:r>
          </a:p>
          <a:p>
            <a:pPr lvl="1"/>
            <a:r>
              <a:rPr lang="hu-HU" dirty="0" smtClean="0"/>
              <a:t>Más mintázatok is jelen vannak:</a:t>
            </a:r>
          </a:p>
          <a:p>
            <a:pPr lvl="2"/>
            <a:r>
              <a:rPr lang="hu-HU" dirty="0" smtClean="0"/>
              <a:t>Lépcsők vagy lejtők (</a:t>
            </a:r>
            <a:r>
              <a:rPr lang="hu-HU" dirty="0" err="1" smtClean="0"/>
              <a:t>ramps</a:t>
            </a:r>
            <a:r>
              <a:rPr lang="hu-HU" dirty="0" smtClean="0"/>
              <a:t>)</a:t>
            </a:r>
          </a:p>
          <a:p>
            <a:r>
              <a:rPr lang="hu-HU" dirty="0" smtClean="0"/>
              <a:t>Nem veszi figyelembe a reflex-aktivitásokat</a:t>
            </a:r>
          </a:p>
          <a:p>
            <a:pPr lvl="1"/>
            <a:r>
              <a:rPr lang="hu-HU" dirty="0" smtClean="0"/>
              <a:t>Ezért alkalmas az 1. fázis magyarázatára és a többire nem</a:t>
            </a:r>
          </a:p>
          <a:p>
            <a:pPr lvl="2"/>
            <a:r>
              <a:rPr lang="hu-HU" dirty="0" smtClean="0"/>
              <a:t>Reflex-aktivitások érvényesüléséhez időre van szükség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73633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Lökés-lépés modell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Claude </a:t>
            </a:r>
            <a:r>
              <a:rPr lang="hu-HU" dirty="0" err="1" smtClean="0"/>
              <a:t>Ghez</a:t>
            </a:r>
            <a:r>
              <a:rPr lang="hu-HU" dirty="0" smtClean="0"/>
              <a:t> és </a:t>
            </a:r>
            <a:r>
              <a:rPr lang="hu-HU" dirty="0" err="1" smtClean="0"/>
              <a:t>mtsi</a:t>
            </a:r>
            <a:endParaRPr lang="hu-HU" dirty="0" smtClean="0"/>
          </a:p>
          <a:p>
            <a:r>
              <a:rPr lang="hu-HU" dirty="0" smtClean="0"/>
              <a:t>Skálázott izomaktivációs minták</a:t>
            </a:r>
          </a:p>
          <a:p>
            <a:pPr lvl="1"/>
            <a:r>
              <a:rPr lang="hu-HU" dirty="0" smtClean="0"/>
              <a:t>Rövid erős „lökés”</a:t>
            </a:r>
          </a:p>
          <a:p>
            <a:pPr lvl="1"/>
            <a:r>
              <a:rPr lang="hu-HU" dirty="0" smtClean="0"/>
              <a:t>Hosszú moderált „lépés”</a:t>
            </a:r>
          </a:p>
          <a:p>
            <a:r>
              <a:rPr lang="hu-HU" dirty="0" smtClean="0"/>
              <a:t>Dinamikus kontrakció:</a:t>
            </a:r>
          </a:p>
          <a:p>
            <a:pPr lvl="1"/>
            <a:r>
              <a:rPr lang="hu-HU" dirty="0" smtClean="0"/>
              <a:t>Lökés amplitúdója </a:t>
            </a:r>
            <a:r>
              <a:rPr lang="hu-HU" dirty="0" smtClean="0">
                <a:sym typeface="Wingdings" panose="05000000000000000000" pitchFamily="2" charset="2"/>
              </a:rPr>
              <a:t>gyorsulás mértéke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Lökés időtartama  mozgás kitérése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Lépés  végső pozíció beállítása </a:t>
            </a:r>
            <a:r>
              <a:rPr lang="hu-HU" dirty="0" err="1" smtClean="0">
                <a:sym typeface="Wingdings" panose="05000000000000000000" pitchFamily="2" charset="2"/>
              </a:rPr>
              <a:t>antagonista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kokontrakció</a:t>
            </a:r>
            <a:r>
              <a:rPr lang="hu-HU" dirty="0" smtClean="0">
                <a:sym typeface="Wingdings" panose="05000000000000000000" pitchFamily="2" charset="2"/>
              </a:rPr>
              <a:t> által</a:t>
            </a:r>
            <a:endParaRPr lang="hu-HU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5499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524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Lökés-lépés modell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Izometrikus</a:t>
            </a:r>
            <a:r>
              <a:rPr lang="hu-HU" dirty="0" smtClean="0"/>
              <a:t> kontrakció</a:t>
            </a:r>
          </a:p>
          <a:p>
            <a:pPr lvl="1"/>
            <a:r>
              <a:rPr lang="hu-HU" dirty="0" smtClean="0"/>
              <a:t>Lökés amplitúdó </a:t>
            </a:r>
            <a:r>
              <a:rPr lang="hu-HU" dirty="0" smtClean="0">
                <a:sym typeface="Wingdings" panose="05000000000000000000" pitchFamily="2" charset="2"/>
              </a:rPr>
              <a:t> erőnövekedés mértéke</a:t>
            </a: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Közvetve a csúcserő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Lépés  végső </a:t>
            </a:r>
            <a:r>
              <a:rPr lang="hu-HU" dirty="0" err="1" smtClean="0">
                <a:sym typeface="Wingdings" panose="05000000000000000000" pitchFamily="2" charset="2"/>
              </a:rPr>
              <a:t>steady-state</a:t>
            </a:r>
            <a:r>
              <a:rPr lang="hu-HU" dirty="0" smtClean="0">
                <a:sym typeface="Wingdings" panose="05000000000000000000" pitchFamily="2" charset="2"/>
              </a:rPr>
              <a:t> (hosszabban fenntartott)  erő szabályozása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Legújabb eredmények: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Kp-i idegrendszer külön szabályozza az útvonalat (akár térbeli akár erő-nyomaték görbe alak) és a végső állapotot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641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Izom szinergiák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Jackson, </a:t>
            </a:r>
            <a:r>
              <a:rPr lang="hu-HU" dirty="0" err="1" smtClean="0"/>
              <a:t>Babinski</a:t>
            </a:r>
            <a:r>
              <a:rPr lang="hu-HU" dirty="0" smtClean="0"/>
              <a:t> (19. század vége):</a:t>
            </a:r>
          </a:p>
          <a:p>
            <a:pPr lvl="1"/>
            <a:r>
              <a:rPr lang="hu-HU" dirty="0" smtClean="0"/>
              <a:t>Az agy nem elkülönítve, hanem csoportokban szabályozza az izmokat</a:t>
            </a:r>
          </a:p>
          <a:p>
            <a:pPr lvl="1"/>
            <a:r>
              <a:rPr lang="hu-HU" dirty="0" smtClean="0"/>
              <a:t>Csoportok között átjárhatóság – feladatfüggően</a:t>
            </a:r>
          </a:p>
          <a:p>
            <a:r>
              <a:rPr lang="hu-HU" dirty="0" smtClean="0"/>
              <a:t>Kortárs elképzelés</a:t>
            </a:r>
          </a:p>
          <a:p>
            <a:pPr lvl="1"/>
            <a:r>
              <a:rPr lang="hu-HU" dirty="0" smtClean="0"/>
              <a:t>Izmok csoportosítása feladatfüggően</a:t>
            </a:r>
          </a:p>
          <a:p>
            <a:pPr lvl="1"/>
            <a:r>
              <a:rPr lang="hu-HU" dirty="0" smtClean="0"/>
              <a:t>Csoportban levő izmok szabályozása párhuzamosan, egy paraméterrel</a:t>
            </a:r>
          </a:p>
          <a:p>
            <a:r>
              <a:rPr lang="hu-HU" dirty="0" smtClean="0"/>
              <a:t>Reflexek hatása vagy alacsony vagy előre becsült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75914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Izom szinergiák</a:t>
            </a:r>
          </a:p>
        </p:txBody>
      </p:sp>
      <p:sp>
        <p:nvSpPr>
          <p:cNvPr id="4" name="Freeform 4"/>
          <p:cNvSpPr>
            <a:spLocks noChangeAspect="1"/>
          </p:cNvSpPr>
          <p:nvPr/>
        </p:nvSpPr>
        <p:spPr bwMode="blackWhite">
          <a:xfrm rot="20884981">
            <a:off x="962025" y="2325688"/>
            <a:ext cx="1563688" cy="515937"/>
          </a:xfrm>
          <a:custGeom>
            <a:avLst/>
            <a:gdLst>
              <a:gd name="T0" fmla="*/ 1183761 w 1280"/>
              <a:gd name="T1" fmla="*/ 268993 h 468"/>
              <a:gd name="T2" fmla="*/ 1365784 w 1280"/>
              <a:gd name="T3" fmla="*/ 256866 h 468"/>
              <a:gd name="T4" fmla="*/ 1522153 w 1280"/>
              <a:gd name="T5" fmla="*/ 274505 h 468"/>
              <a:gd name="T6" fmla="*/ 1555137 w 1280"/>
              <a:gd name="T7" fmla="*/ 380338 h 468"/>
              <a:gd name="T8" fmla="*/ 1469622 w 1280"/>
              <a:gd name="T9" fmla="*/ 499401 h 468"/>
              <a:gd name="T10" fmla="*/ 1244842 w 1280"/>
              <a:gd name="T11" fmla="*/ 486171 h 468"/>
              <a:gd name="T12" fmla="*/ 996851 w 1280"/>
              <a:gd name="T13" fmla="*/ 427743 h 468"/>
              <a:gd name="T14" fmla="*/ 880796 w 1280"/>
              <a:gd name="T15" fmla="*/ 393567 h 468"/>
              <a:gd name="T16" fmla="*/ 746417 w 1280"/>
              <a:gd name="T17" fmla="*/ 377031 h 468"/>
              <a:gd name="T18" fmla="*/ 613259 w 1280"/>
              <a:gd name="T19" fmla="*/ 332934 h 468"/>
              <a:gd name="T20" fmla="*/ 409246 w 1280"/>
              <a:gd name="T21" fmla="*/ 253559 h 468"/>
              <a:gd name="T22" fmla="*/ 291970 w 1280"/>
              <a:gd name="T23" fmla="*/ 207257 h 468"/>
              <a:gd name="T24" fmla="*/ 190574 w 1280"/>
              <a:gd name="T25" fmla="*/ 178594 h 468"/>
              <a:gd name="T26" fmla="*/ 75741 w 1280"/>
              <a:gd name="T27" fmla="*/ 141111 h 468"/>
              <a:gd name="T28" fmla="*/ 8551 w 1280"/>
              <a:gd name="T29" fmla="*/ 109141 h 468"/>
              <a:gd name="T30" fmla="*/ 35427 w 1280"/>
              <a:gd name="T31" fmla="*/ 42995 h 468"/>
              <a:gd name="T32" fmla="*/ 69633 w 1280"/>
              <a:gd name="T33" fmla="*/ 5512 h 468"/>
              <a:gd name="T34" fmla="*/ 147817 w 1280"/>
              <a:gd name="T35" fmla="*/ 13229 h 468"/>
              <a:gd name="T36" fmla="*/ 254099 w 1280"/>
              <a:gd name="T37" fmla="*/ 42995 h 468"/>
              <a:gd name="T38" fmla="*/ 331062 w 1280"/>
              <a:gd name="T39" fmla="*/ 95911 h 468"/>
              <a:gd name="T40" fmla="*/ 437344 w 1280"/>
              <a:gd name="T41" fmla="*/ 131189 h 468"/>
              <a:gd name="T42" fmla="*/ 591270 w 1280"/>
              <a:gd name="T43" fmla="*/ 152135 h 468"/>
              <a:gd name="T44" fmla="*/ 759855 w 1280"/>
              <a:gd name="T45" fmla="*/ 177491 h 468"/>
              <a:gd name="T46" fmla="*/ 863693 w 1280"/>
              <a:gd name="T47" fmla="*/ 211666 h 468"/>
              <a:gd name="T48" fmla="*/ 961424 w 1280"/>
              <a:gd name="T49" fmla="*/ 219383 h 468"/>
              <a:gd name="T50" fmla="*/ 1158106 w 1280"/>
              <a:gd name="T51" fmla="*/ 263481 h 4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80" h="468">
                <a:moveTo>
                  <a:pt x="969" y="244"/>
                </a:moveTo>
                <a:cubicBezTo>
                  <a:pt x="993" y="243"/>
                  <a:pt x="1072" y="232"/>
                  <a:pt x="1118" y="233"/>
                </a:cubicBezTo>
                <a:cubicBezTo>
                  <a:pt x="1164" y="233"/>
                  <a:pt x="1220" y="230"/>
                  <a:pt x="1246" y="249"/>
                </a:cubicBezTo>
                <a:cubicBezTo>
                  <a:pt x="1271" y="267"/>
                  <a:pt x="1280" y="311"/>
                  <a:pt x="1273" y="345"/>
                </a:cubicBezTo>
                <a:cubicBezTo>
                  <a:pt x="1265" y="379"/>
                  <a:pt x="1245" y="437"/>
                  <a:pt x="1203" y="453"/>
                </a:cubicBezTo>
                <a:cubicBezTo>
                  <a:pt x="1160" y="468"/>
                  <a:pt x="1084" y="452"/>
                  <a:pt x="1019" y="441"/>
                </a:cubicBezTo>
                <a:cubicBezTo>
                  <a:pt x="955" y="430"/>
                  <a:pt x="864" y="400"/>
                  <a:pt x="816" y="388"/>
                </a:cubicBezTo>
                <a:cubicBezTo>
                  <a:pt x="767" y="373"/>
                  <a:pt x="756" y="365"/>
                  <a:pt x="721" y="357"/>
                </a:cubicBezTo>
                <a:cubicBezTo>
                  <a:pt x="687" y="349"/>
                  <a:pt x="647" y="351"/>
                  <a:pt x="611" y="342"/>
                </a:cubicBezTo>
                <a:cubicBezTo>
                  <a:pt x="574" y="333"/>
                  <a:pt x="548" y="320"/>
                  <a:pt x="502" y="302"/>
                </a:cubicBezTo>
                <a:cubicBezTo>
                  <a:pt x="457" y="283"/>
                  <a:pt x="379" y="249"/>
                  <a:pt x="335" y="230"/>
                </a:cubicBezTo>
                <a:cubicBezTo>
                  <a:pt x="290" y="211"/>
                  <a:pt x="269" y="199"/>
                  <a:pt x="239" y="188"/>
                </a:cubicBezTo>
                <a:cubicBezTo>
                  <a:pt x="210" y="176"/>
                  <a:pt x="185" y="172"/>
                  <a:pt x="156" y="162"/>
                </a:cubicBezTo>
                <a:cubicBezTo>
                  <a:pt x="127" y="151"/>
                  <a:pt x="87" y="137"/>
                  <a:pt x="62" y="128"/>
                </a:cubicBezTo>
                <a:cubicBezTo>
                  <a:pt x="37" y="117"/>
                  <a:pt x="12" y="113"/>
                  <a:pt x="7" y="99"/>
                </a:cubicBezTo>
                <a:cubicBezTo>
                  <a:pt x="0" y="84"/>
                  <a:pt x="20" y="54"/>
                  <a:pt x="29" y="39"/>
                </a:cubicBezTo>
                <a:cubicBezTo>
                  <a:pt x="37" y="23"/>
                  <a:pt x="42" y="9"/>
                  <a:pt x="57" y="5"/>
                </a:cubicBezTo>
                <a:cubicBezTo>
                  <a:pt x="73" y="0"/>
                  <a:pt x="95" y="6"/>
                  <a:pt x="121" y="12"/>
                </a:cubicBezTo>
                <a:cubicBezTo>
                  <a:pt x="145" y="17"/>
                  <a:pt x="182" y="27"/>
                  <a:pt x="208" y="39"/>
                </a:cubicBezTo>
                <a:cubicBezTo>
                  <a:pt x="233" y="51"/>
                  <a:pt x="245" y="73"/>
                  <a:pt x="271" y="87"/>
                </a:cubicBezTo>
                <a:cubicBezTo>
                  <a:pt x="296" y="99"/>
                  <a:pt x="323" y="110"/>
                  <a:pt x="358" y="119"/>
                </a:cubicBezTo>
                <a:cubicBezTo>
                  <a:pt x="393" y="127"/>
                  <a:pt x="440" y="130"/>
                  <a:pt x="484" y="138"/>
                </a:cubicBezTo>
                <a:cubicBezTo>
                  <a:pt x="528" y="145"/>
                  <a:pt x="585" y="151"/>
                  <a:pt x="622" y="161"/>
                </a:cubicBezTo>
                <a:cubicBezTo>
                  <a:pt x="659" y="169"/>
                  <a:pt x="679" y="184"/>
                  <a:pt x="707" y="192"/>
                </a:cubicBezTo>
                <a:cubicBezTo>
                  <a:pt x="734" y="197"/>
                  <a:pt x="746" y="191"/>
                  <a:pt x="787" y="199"/>
                </a:cubicBezTo>
                <a:cubicBezTo>
                  <a:pt x="827" y="206"/>
                  <a:pt x="914" y="230"/>
                  <a:pt x="948" y="239"/>
                </a:cubicBezTo>
              </a:path>
            </a:pathLst>
          </a:custGeom>
          <a:solidFill>
            <a:srgbClr val="FFCC99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5" name="Rectangle 5"/>
          <p:cNvSpPr>
            <a:spLocks noChangeAspect="1" noChangeArrowheads="1"/>
          </p:cNvSpPr>
          <p:nvPr/>
        </p:nvSpPr>
        <p:spPr bwMode="auto">
          <a:xfrm flipH="1">
            <a:off x="685800" y="2424113"/>
            <a:ext cx="709613" cy="406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400" b="1">
              <a:latin typeface="Times" charset="0"/>
              <a:ea typeface="ＭＳ Ｐゴシック" charset="0"/>
            </a:endParaRPr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 flipH="1">
            <a:off x="1420813" y="5456238"/>
            <a:ext cx="1490662" cy="366712"/>
          </a:xfrm>
          <a:prstGeom prst="cube">
            <a:avLst>
              <a:gd name="adj" fmla="val 57551"/>
            </a:avLst>
          </a:prstGeom>
          <a:solidFill>
            <a:srgbClr val="33333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b="1">
              <a:latin typeface="Times New Roman" charset="0"/>
              <a:ea typeface="ＭＳ Ｐゴシック" charset="0"/>
            </a:endParaRPr>
          </a:p>
        </p:txBody>
      </p:sp>
      <p:sp>
        <p:nvSpPr>
          <p:cNvPr id="7" name="Freeform 7"/>
          <p:cNvSpPr>
            <a:spLocks noChangeAspect="1"/>
          </p:cNvSpPr>
          <p:nvPr/>
        </p:nvSpPr>
        <p:spPr bwMode="auto">
          <a:xfrm>
            <a:off x="1841500" y="3297238"/>
            <a:ext cx="760413" cy="2295525"/>
          </a:xfrm>
          <a:custGeom>
            <a:avLst/>
            <a:gdLst>
              <a:gd name="T0" fmla="*/ 497238 w 653"/>
              <a:gd name="T1" fmla="*/ 38485 h 2028"/>
              <a:gd name="T2" fmla="*/ 503060 w 653"/>
              <a:gd name="T3" fmla="*/ 44145 h 2028"/>
              <a:gd name="T4" fmla="*/ 471619 w 653"/>
              <a:gd name="T5" fmla="*/ 20374 h 2028"/>
              <a:gd name="T6" fmla="*/ 478606 w 653"/>
              <a:gd name="T7" fmla="*/ 7923 h 2028"/>
              <a:gd name="T8" fmla="*/ 471619 w 653"/>
              <a:gd name="T9" fmla="*/ 26034 h 2028"/>
              <a:gd name="T10" fmla="*/ 490251 w 653"/>
              <a:gd name="T11" fmla="*/ 20374 h 2028"/>
              <a:gd name="T12" fmla="*/ 478606 w 653"/>
              <a:gd name="T13" fmla="*/ 20374 h 2028"/>
              <a:gd name="T14" fmla="*/ 478606 w 653"/>
              <a:gd name="T15" fmla="*/ 26034 h 2028"/>
              <a:gd name="T16" fmla="*/ 484428 w 653"/>
              <a:gd name="T17" fmla="*/ 26034 h 2028"/>
              <a:gd name="T18" fmla="*/ 471619 w 653"/>
              <a:gd name="T19" fmla="*/ 26034 h 2028"/>
              <a:gd name="T20" fmla="*/ 452987 w 653"/>
              <a:gd name="T21" fmla="*/ 2264 h 2028"/>
              <a:gd name="T22" fmla="*/ 428533 w 653"/>
              <a:gd name="T23" fmla="*/ 26034 h 2028"/>
              <a:gd name="T24" fmla="*/ 484428 w 653"/>
              <a:gd name="T25" fmla="*/ 26034 h 2028"/>
              <a:gd name="T26" fmla="*/ 244543 w 653"/>
              <a:gd name="T27" fmla="*/ 159600 h 2028"/>
              <a:gd name="T28" fmla="*/ 250366 w 653"/>
              <a:gd name="T29" fmla="*/ 269396 h 2028"/>
              <a:gd name="T30" fmla="*/ 241050 w 653"/>
              <a:gd name="T31" fmla="*/ 443711 h 2028"/>
              <a:gd name="T32" fmla="*/ 244543 w 653"/>
              <a:gd name="T33" fmla="*/ 596520 h 2028"/>
              <a:gd name="T34" fmla="*/ 220089 w 653"/>
              <a:gd name="T35" fmla="*/ 872707 h 2028"/>
              <a:gd name="T36" fmla="*/ 289958 w 653"/>
              <a:gd name="T37" fmla="*/ 1205490 h 2028"/>
              <a:gd name="T38" fmla="*/ 306261 w 653"/>
              <a:gd name="T39" fmla="*/ 1350375 h 2028"/>
              <a:gd name="T40" fmla="*/ 352841 w 653"/>
              <a:gd name="T41" fmla="*/ 1878980 h 2028"/>
              <a:gd name="T42" fmla="*/ 306261 w 653"/>
              <a:gd name="T43" fmla="*/ 2125738 h 2028"/>
              <a:gd name="T44" fmla="*/ 95488 w 653"/>
              <a:gd name="T45" fmla="*/ 2225346 h 2028"/>
              <a:gd name="T46" fmla="*/ 11645 w 653"/>
              <a:gd name="T47" fmla="*/ 2255908 h 2028"/>
              <a:gd name="T48" fmla="*/ 54731 w 653"/>
              <a:gd name="T49" fmla="*/ 2293261 h 2028"/>
              <a:gd name="T50" fmla="*/ 341196 w 653"/>
              <a:gd name="T51" fmla="*/ 2268359 h 2028"/>
              <a:gd name="T52" fmla="*/ 575259 w 653"/>
              <a:gd name="T53" fmla="*/ 2263831 h 2028"/>
              <a:gd name="T54" fmla="*/ 528679 w 653"/>
              <a:gd name="T55" fmla="*/ 2083857 h 2028"/>
              <a:gd name="T56" fmla="*/ 624167 w 653"/>
              <a:gd name="T57" fmla="*/ 1542801 h 2028"/>
              <a:gd name="T58" fmla="*/ 571765 w 653"/>
              <a:gd name="T59" fmla="*/ 1311890 h 2028"/>
              <a:gd name="T60" fmla="*/ 645128 w 653"/>
              <a:gd name="T61" fmla="*/ 835354 h 2028"/>
              <a:gd name="T62" fmla="*/ 656773 w 653"/>
              <a:gd name="T63" fmla="*/ 605575 h 2028"/>
              <a:gd name="T64" fmla="*/ 735959 w 653"/>
              <a:gd name="T65" fmla="*/ 484460 h 2028"/>
              <a:gd name="T66" fmla="*/ 758084 w 653"/>
              <a:gd name="T67" fmla="*/ 361081 h 2028"/>
              <a:gd name="T68" fmla="*/ 720820 w 653"/>
              <a:gd name="T69" fmla="*/ 252417 h 2028"/>
              <a:gd name="T70" fmla="*/ 639306 w 653"/>
              <a:gd name="T71" fmla="*/ 138094 h 2028"/>
              <a:gd name="T72" fmla="*/ 583410 w 653"/>
              <a:gd name="T73" fmla="*/ 132434 h 2028"/>
              <a:gd name="T74" fmla="*/ 590397 w 653"/>
              <a:gd name="T75" fmla="*/ 26034 h 2028"/>
              <a:gd name="T76" fmla="*/ 558956 w 653"/>
              <a:gd name="T77" fmla="*/ 20374 h 2028"/>
              <a:gd name="T78" fmla="*/ 515870 w 653"/>
              <a:gd name="T79" fmla="*/ 26034 h 2028"/>
              <a:gd name="T80" fmla="*/ 553133 w 653"/>
              <a:gd name="T81" fmla="*/ 44145 h 2028"/>
              <a:gd name="T82" fmla="*/ 508883 w 653"/>
              <a:gd name="T83" fmla="*/ 26034 h 2028"/>
              <a:gd name="T84" fmla="*/ 503060 w 653"/>
              <a:gd name="T85" fmla="*/ 7923 h 2028"/>
              <a:gd name="T86" fmla="*/ 497238 w 653"/>
              <a:gd name="T87" fmla="*/ 44145 h 2028"/>
              <a:gd name="T88" fmla="*/ 478606 w 653"/>
              <a:gd name="T89" fmla="*/ 26034 h 2028"/>
              <a:gd name="T90" fmla="*/ 478606 w 653"/>
              <a:gd name="T91" fmla="*/ 7923 h 2028"/>
              <a:gd name="T92" fmla="*/ 503060 w 653"/>
              <a:gd name="T93" fmla="*/ 69047 h 2028"/>
              <a:gd name="T94" fmla="*/ 497238 w 653"/>
              <a:gd name="T95" fmla="*/ 14715 h 2028"/>
              <a:gd name="T96" fmla="*/ 459974 w 653"/>
              <a:gd name="T97" fmla="*/ 26034 h 2028"/>
              <a:gd name="T98" fmla="*/ 497238 w 653"/>
              <a:gd name="T99" fmla="*/ 38485 h 20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53" h="2028">
                <a:moveTo>
                  <a:pt x="427" y="34"/>
                </a:moveTo>
                <a:cubicBezTo>
                  <a:pt x="433" y="36"/>
                  <a:pt x="435" y="41"/>
                  <a:pt x="432" y="39"/>
                </a:cubicBezTo>
                <a:cubicBezTo>
                  <a:pt x="428" y="36"/>
                  <a:pt x="408" y="23"/>
                  <a:pt x="405" y="18"/>
                </a:cubicBezTo>
                <a:cubicBezTo>
                  <a:pt x="401" y="12"/>
                  <a:pt x="411" y="6"/>
                  <a:pt x="411" y="7"/>
                </a:cubicBezTo>
                <a:cubicBezTo>
                  <a:pt x="411" y="7"/>
                  <a:pt x="403" y="21"/>
                  <a:pt x="405" y="23"/>
                </a:cubicBezTo>
                <a:cubicBezTo>
                  <a:pt x="406" y="24"/>
                  <a:pt x="420" y="18"/>
                  <a:pt x="421" y="18"/>
                </a:cubicBezTo>
                <a:cubicBezTo>
                  <a:pt x="421" y="17"/>
                  <a:pt x="412" y="17"/>
                  <a:pt x="411" y="18"/>
                </a:cubicBezTo>
                <a:cubicBezTo>
                  <a:pt x="409" y="18"/>
                  <a:pt x="410" y="22"/>
                  <a:pt x="411" y="23"/>
                </a:cubicBezTo>
                <a:cubicBezTo>
                  <a:pt x="411" y="23"/>
                  <a:pt x="417" y="23"/>
                  <a:pt x="416" y="23"/>
                </a:cubicBezTo>
                <a:cubicBezTo>
                  <a:pt x="415" y="23"/>
                  <a:pt x="409" y="26"/>
                  <a:pt x="405" y="23"/>
                </a:cubicBezTo>
                <a:cubicBezTo>
                  <a:pt x="400" y="19"/>
                  <a:pt x="395" y="2"/>
                  <a:pt x="389" y="2"/>
                </a:cubicBezTo>
                <a:cubicBezTo>
                  <a:pt x="383" y="2"/>
                  <a:pt x="363" y="19"/>
                  <a:pt x="368" y="23"/>
                </a:cubicBezTo>
                <a:cubicBezTo>
                  <a:pt x="372" y="26"/>
                  <a:pt x="442" y="3"/>
                  <a:pt x="416" y="23"/>
                </a:cubicBezTo>
                <a:cubicBezTo>
                  <a:pt x="389" y="42"/>
                  <a:pt x="243" y="105"/>
                  <a:pt x="210" y="141"/>
                </a:cubicBezTo>
                <a:cubicBezTo>
                  <a:pt x="176" y="176"/>
                  <a:pt x="216" y="197"/>
                  <a:pt x="215" y="238"/>
                </a:cubicBezTo>
                <a:cubicBezTo>
                  <a:pt x="215" y="281"/>
                  <a:pt x="207" y="344"/>
                  <a:pt x="207" y="392"/>
                </a:cubicBezTo>
                <a:cubicBezTo>
                  <a:pt x="206" y="441"/>
                  <a:pt x="214" y="463"/>
                  <a:pt x="210" y="527"/>
                </a:cubicBezTo>
                <a:cubicBezTo>
                  <a:pt x="207" y="590"/>
                  <a:pt x="182" y="681"/>
                  <a:pt x="189" y="771"/>
                </a:cubicBezTo>
                <a:cubicBezTo>
                  <a:pt x="195" y="860"/>
                  <a:pt x="237" y="994"/>
                  <a:pt x="249" y="1065"/>
                </a:cubicBezTo>
                <a:cubicBezTo>
                  <a:pt x="261" y="1135"/>
                  <a:pt x="254" y="1094"/>
                  <a:pt x="263" y="1193"/>
                </a:cubicBezTo>
                <a:cubicBezTo>
                  <a:pt x="271" y="1292"/>
                  <a:pt x="303" y="1545"/>
                  <a:pt x="303" y="1660"/>
                </a:cubicBezTo>
                <a:cubicBezTo>
                  <a:pt x="303" y="1773"/>
                  <a:pt x="300" y="1827"/>
                  <a:pt x="263" y="1878"/>
                </a:cubicBezTo>
                <a:cubicBezTo>
                  <a:pt x="226" y="1930"/>
                  <a:pt x="124" y="1948"/>
                  <a:pt x="82" y="1966"/>
                </a:cubicBezTo>
                <a:cubicBezTo>
                  <a:pt x="40" y="1985"/>
                  <a:pt x="16" y="1984"/>
                  <a:pt x="10" y="1993"/>
                </a:cubicBezTo>
                <a:cubicBezTo>
                  <a:pt x="4" y="2003"/>
                  <a:pt x="0" y="2024"/>
                  <a:pt x="47" y="2026"/>
                </a:cubicBezTo>
                <a:cubicBezTo>
                  <a:pt x="94" y="2028"/>
                  <a:pt x="219" y="2008"/>
                  <a:pt x="293" y="2004"/>
                </a:cubicBezTo>
                <a:cubicBezTo>
                  <a:pt x="368" y="2000"/>
                  <a:pt x="468" y="2026"/>
                  <a:pt x="494" y="2000"/>
                </a:cubicBezTo>
                <a:cubicBezTo>
                  <a:pt x="522" y="1972"/>
                  <a:pt x="447" y="1947"/>
                  <a:pt x="454" y="1841"/>
                </a:cubicBezTo>
                <a:cubicBezTo>
                  <a:pt x="460" y="1734"/>
                  <a:pt x="530" y="1475"/>
                  <a:pt x="536" y="1363"/>
                </a:cubicBezTo>
                <a:cubicBezTo>
                  <a:pt x="542" y="1249"/>
                  <a:pt x="488" y="1263"/>
                  <a:pt x="491" y="1159"/>
                </a:cubicBezTo>
                <a:cubicBezTo>
                  <a:pt x="494" y="1055"/>
                  <a:pt x="541" y="841"/>
                  <a:pt x="554" y="738"/>
                </a:cubicBezTo>
                <a:cubicBezTo>
                  <a:pt x="565" y="634"/>
                  <a:pt x="550" y="587"/>
                  <a:pt x="564" y="535"/>
                </a:cubicBezTo>
                <a:cubicBezTo>
                  <a:pt x="576" y="483"/>
                  <a:pt x="617" y="463"/>
                  <a:pt x="632" y="428"/>
                </a:cubicBezTo>
                <a:cubicBezTo>
                  <a:pt x="646" y="392"/>
                  <a:pt x="653" y="353"/>
                  <a:pt x="651" y="319"/>
                </a:cubicBezTo>
                <a:cubicBezTo>
                  <a:pt x="648" y="285"/>
                  <a:pt x="636" y="255"/>
                  <a:pt x="619" y="223"/>
                </a:cubicBezTo>
                <a:cubicBezTo>
                  <a:pt x="602" y="190"/>
                  <a:pt x="568" y="139"/>
                  <a:pt x="549" y="122"/>
                </a:cubicBezTo>
                <a:cubicBezTo>
                  <a:pt x="529" y="104"/>
                  <a:pt x="507" y="133"/>
                  <a:pt x="501" y="117"/>
                </a:cubicBezTo>
                <a:cubicBezTo>
                  <a:pt x="494" y="100"/>
                  <a:pt x="510" y="39"/>
                  <a:pt x="507" y="23"/>
                </a:cubicBezTo>
                <a:cubicBezTo>
                  <a:pt x="503" y="6"/>
                  <a:pt x="490" y="18"/>
                  <a:pt x="480" y="18"/>
                </a:cubicBezTo>
                <a:cubicBezTo>
                  <a:pt x="469" y="18"/>
                  <a:pt x="443" y="19"/>
                  <a:pt x="443" y="23"/>
                </a:cubicBezTo>
                <a:cubicBezTo>
                  <a:pt x="442" y="26"/>
                  <a:pt x="476" y="39"/>
                  <a:pt x="475" y="39"/>
                </a:cubicBezTo>
                <a:cubicBezTo>
                  <a:pt x="474" y="39"/>
                  <a:pt x="444" y="28"/>
                  <a:pt x="437" y="23"/>
                </a:cubicBezTo>
                <a:cubicBezTo>
                  <a:pt x="429" y="17"/>
                  <a:pt x="433" y="4"/>
                  <a:pt x="432" y="7"/>
                </a:cubicBezTo>
                <a:cubicBezTo>
                  <a:pt x="430" y="9"/>
                  <a:pt x="430" y="36"/>
                  <a:pt x="427" y="39"/>
                </a:cubicBezTo>
                <a:cubicBezTo>
                  <a:pt x="423" y="41"/>
                  <a:pt x="413" y="28"/>
                  <a:pt x="411" y="23"/>
                </a:cubicBezTo>
                <a:cubicBezTo>
                  <a:pt x="408" y="17"/>
                  <a:pt x="407" y="0"/>
                  <a:pt x="411" y="7"/>
                </a:cubicBezTo>
                <a:cubicBezTo>
                  <a:pt x="414" y="13"/>
                  <a:pt x="429" y="60"/>
                  <a:pt x="432" y="61"/>
                </a:cubicBezTo>
                <a:cubicBezTo>
                  <a:pt x="434" y="61"/>
                  <a:pt x="433" y="19"/>
                  <a:pt x="427" y="13"/>
                </a:cubicBezTo>
                <a:cubicBezTo>
                  <a:pt x="420" y="6"/>
                  <a:pt x="395" y="19"/>
                  <a:pt x="395" y="23"/>
                </a:cubicBezTo>
                <a:lnTo>
                  <a:pt x="427" y="34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8" name="Freeform 8"/>
          <p:cNvSpPr>
            <a:spLocks noChangeAspect="1"/>
          </p:cNvSpPr>
          <p:nvPr/>
        </p:nvSpPr>
        <p:spPr bwMode="blackWhite">
          <a:xfrm>
            <a:off x="1814513" y="1752600"/>
            <a:ext cx="787400" cy="3852863"/>
          </a:xfrm>
          <a:custGeom>
            <a:avLst/>
            <a:gdLst>
              <a:gd name="T0" fmla="*/ 262467 w 675"/>
              <a:gd name="T1" fmla="*/ 215180 h 3402"/>
              <a:gd name="T2" fmla="*/ 243802 w 675"/>
              <a:gd name="T3" fmla="*/ 269542 h 3402"/>
              <a:gd name="T4" fmla="*/ 197142 w 675"/>
              <a:gd name="T5" fmla="*/ 369204 h 3402"/>
              <a:gd name="T6" fmla="*/ 248468 w 675"/>
              <a:gd name="T7" fmla="*/ 396385 h 3402"/>
              <a:gd name="T8" fmla="*/ 253135 w 675"/>
              <a:gd name="T9" fmla="*/ 428096 h 3402"/>
              <a:gd name="T10" fmla="*/ 253135 w 675"/>
              <a:gd name="T11" fmla="*/ 550409 h 3402"/>
              <a:gd name="T12" fmla="*/ 365120 w 675"/>
              <a:gd name="T13" fmla="*/ 573060 h 3402"/>
              <a:gd name="T14" fmla="*/ 368620 w 675"/>
              <a:gd name="T15" fmla="*/ 680650 h 3402"/>
              <a:gd name="T16" fmla="*/ 347623 w 675"/>
              <a:gd name="T17" fmla="*/ 741806 h 3402"/>
              <a:gd name="T18" fmla="*/ 299795 w 675"/>
              <a:gd name="T19" fmla="*/ 807493 h 3402"/>
              <a:gd name="T20" fmla="*/ 235637 w 675"/>
              <a:gd name="T21" fmla="*/ 919613 h 3402"/>
              <a:gd name="T22" fmla="*/ 190143 w 675"/>
              <a:gd name="T23" fmla="*/ 1175565 h 3402"/>
              <a:gd name="T24" fmla="*/ 227471 w 675"/>
              <a:gd name="T25" fmla="*/ 1458697 h 3402"/>
              <a:gd name="T26" fmla="*/ 244969 w 675"/>
              <a:gd name="T27" fmla="*/ 1715781 h 3402"/>
              <a:gd name="T28" fmla="*/ 250801 w 675"/>
              <a:gd name="T29" fmla="*/ 1825636 h 3402"/>
              <a:gd name="T30" fmla="*/ 241469 w 675"/>
              <a:gd name="T31" fmla="*/ 2000046 h 3402"/>
              <a:gd name="T32" fmla="*/ 244969 w 675"/>
              <a:gd name="T33" fmla="*/ 2152937 h 3402"/>
              <a:gd name="T34" fmla="*/ 220472 w 675"/>
              <a:gd name="T35" fmla="*/ 2429274 h 3402"/>
              <a:gd name="T36" fmla="*/ 290463 w 675"/>
              <a:gd name="T37" fmla="*/ 2762238 h 3402"/>
              <a:gd name="T38" fmla="*/ 306794 w 675"/>
              <a:gd name="T39" fmla="*/ 2907201 h 3402"/>
              <a:gd name="T40" fmla="*/ 353455 w 675"/>
              <a:gd name="T41" fmla="*/ 3436092 h 3402"/>
              <a:gd name="T42" fmla="*/ 306794 w 675"/>
              <a:gd name="T43" fmla="*/ 3682984 h 3402"/>
              <a:gd name="T44" fmla="*/ 95655 w 675"/>
              <a:gd name="T45" fmla="*/ 3782646 h 3402"/>
              <a:gd name="T46" fmla="*/ 11665 w 675"/>
              <a:gd name="T47" fmla="*/ 3813224 h 3402"/>
              <a:gd name="T48" fmla="*/ 54826 w 675"/>
              <a:gd name="T49" fmla="*/ 3850598 h 3402"/>
              <a:gd name="T50" fmla="*/ 341790 w 675"/>
              <a:gd name="T51" fmla="*/ 3825682 h 3402"/>
              <a:gd name="T52" fmla="*/ 576260 w 675"/>
              <a:gd name="T53" fmla="*/ 3821152 h 3402"/>
              <a:gd name="T54" fmla="*/ 529599 w 675"/>
              <a:gd name="T55" fmla="*/ 3641080 h 3402"/>
              <a:gd name="T56" fmla="*/ 625254 w 675"/>
              <a:gd name="T57" fmla="*/ 3099731 h 3402"/>
              <a:gd name="T58" fmla="*/ 572761 w 675"/>
              <a:gd name="T59" fmla="*/ 2868695 h 3402"/>
              <a:gd name="T60" fmla="*/ 646251 w 675"/>
              <a:gd name="T61" fmla="*/ 2391901 h 3402"/>
              <a:gd name="T62" fmla="*/ 657916 w 675"/>
              <a:gd name="T63" fmla="*/ 2161997 h 3402"/>
              <a:gd name="T64" fmla="*/ 737240 w 675"/>
              <a:gd name="T65" fmla="*/ 2040817 h 3402"/>
              <a:gd name="T66" fmla="*/ 768736 w 675"/>
              <a:gd name="T67" fmla="*/ 1930962 h 3402"/>
              <a:gd name="T68" fmla="*/ 747738 w 675"/>
              <a:gd name="T69" fmla="*/ 1809781 h 3402"/>
              <a:gd name="T70" fmla="*/ 695245 w 675"/>
              <a:gd name="T71" fmla="*/ 1664817 h 3402"/>
              <a:gd name="T72" fmla="*/ 704577 w 675"/>
              <a:gd name="T73" fmla="*/ 1334119 h 3402"/>
              <a:gd name="T74" fmla="*/ 783900 w 675"/>
              <a:gd name="T75" fmla="*/ 961517 h 3402"/>
              <a:gd name="T76" fmla="*/ 688246 w 675"/>
              <a:gd name="T77" fmla="*/ 735011 h 3402"/>
              <a:gd name="T78" fmla="*/ 604257 w 675"/>
              <a:gd name="T79" fmla="*/ 619493 h 3402"/>
              <a:gd name="T80" fmla="*/ 612422 w 675"/>
              <a:gd name="T81" fmla="*/ 500578 h 3402"/>
              <a:gd name="T82" fmla="*/ 668415 w 675"/>
              <a:gd name="T83" fmla="*/ 432626 h 3402"/>
              <a:gd name="T84" fmla="*/ 733740 w 675"/>
              <a:gd name="T85" fmla="*/ 301253 h 3402"/>
              <a:gd name="T86" fmla="*/ 710410 w 675"/>
              <a:gd name="T87" fmla="*/ 106458 h 3402"/>
              <a:gd name="T88" fmla="*/ 645085 w 675"/>
              <a:gd name="T89" fmla="*/ 43036 h 3402"/>
              <a:gd name="T90" fmla="*/ 584426 w 675"/>
              <a:gd name="T91" fmla="*/ 11325 h 3402"/>
              <a:gd name="T92" fmla="*/ 467774 w 675"/>
              <a:gd name="T93" fmla="*/ 2265 h 3402"/>
              <a:gd name="T94" fmla="*/ 355788 w 675"/>
              <a:gd name="T95" fmla="*/ 20386 h 3402"/>
              <a:gd name="T96" fmla="*/ 299795 w 675"/>
              <a:gd name="T97" fmla="*/ 70217 h 3402"/>
              <a:gd name="T98" fmla="*/ 276465 w 675"/>
              <a:gd name="T99" fmla="*/ 142699 h 3402"/>
              <a:gd name="T100" fmla="*/ 262467 w 675"/>
              <a:gd name="T101" fmla="*/ 215180 h 3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75" h="3402">
                <a:moveTo>
                  <a:pt x="225" y="190"/>
                </a:moveTo>
                <a:cubicBezTo>
                  <a:pt x="220" y="208"/>
                  <a:pt x="218" y="215"/>
                  <a:pt x="209" y="238"/>
                </a:cubicBezTo>
                <a:cubicBezTo>
                  <a:pt x="199" y="260"/>
                  <a:pt x="168" y="307"/>
                  <a:pt x="169" y="326"/>
                </a:cubicBezTo>
                <a:cubicBezTo>
                  <a:pt x="169" y="344"/>
                  <a:pt x="205" y="341"/>
                  <a:pt x="213" y="350"/>
                </a:cubicBezTo>
                <a:cubicBezTo>
                  <a:pt x="220" y="358"/>
                  <a:pt x="216" y="355"/>
                  <a:pt x="217" y="378"/>
                </a:cubicBezTo>
                <a:cubicBezTo>
                  <a:pt x="217" y="400"/>
                  <a:pt x="201" y="464"/>
                  <a:pt x="217" y="486"/>
                </a:cubicBezTo>
                <a:cubicBezTo>
                  <a:pt x="233" y="507"/>
                  <a:pt x="296" y="486"/>
                  <a:pt x="313" y="506"/>
                </a:cubicBezTo>
                <a:cubicBezTo>
                  <a:pt x="329" y="525"/>
                  <a:pt x="318" y="576"/>
                  <a:pt x="316" y="601"/>
                </a:cubicBezTo>
                <a:cubicBezTo>
                  <a:pt x="313" y="625"/>
                  <a:pt x="307" y="636"/>
                  <a:pt x="298" y="655"/>
                </a:cubicBezTo>
                <a:cubicBezTo>
                  <a:pt x="288" y="673"/>
                  <a:pt x="272" y="687"/>
                  <a:pt x="257" y="713"/>
                </a:cubicBezTo>
                <a:cubicBezTo>
                  <a:pt x="240" y="739"/>
                  <a:pt x="217" y="758"/>
                  <a:pt x="202" y="812"/>
                </a:cubicBezTo>
                <a:cubicBezTo>
                  <a:pt x="185" y="866"/>
                  <a:pt x="163" y="958"/>
                  <a:pt x="163" y="1038"/>
                </a:cubicBezTo>
                <a:cubicBezTo>
                  <a:pt x="161" y="1116"/>
                  <a:pt x="187" y="1208"/>
                  <a:pt x="195" y="1288"/>
                </a:cubicBezTo>
                <a:cubicBezTo>
                  <a:pt x="203" y="1367"/>
                  <a:pt x="206" y="1461"/>
                  <a:pt x="210" y="1515"/>
                </a:cubicBezTo>
                <a:cubicBezTo>
                  <a:pt x="213" y="1569"/>
                  <a:pt x="216" y="1571"/>
                  <a:pt x="215" y="1612"/>
                </a:cubicBezTo>
                <a:cubicBezTo>
                  <a:pt x="215" y="1655"/>
                  <a:pt x="207" y="1718"/>
                  <a:pt x="207" y="1766"/>
                </a:cubicBezTo>
                <a:cubicBezTo>
                  <a:pt x="206" y="1815"/>
                  <a:pt x="214" y="1837"/>
                  <a:pt x="210" y="1901"/>
                </a:cubicBezTo>
                <a:cubicBezTo>
                  <a:pt x="207" y="1964"/>
                  <a:pt x="182" y="2055"/>
                  <a:pt x="189" y="2145"/>
                </a:cubicBezTo>
                <a:cubicBezTo>
                  <a:pt x="195" y="2234"/>
                  <a:pt x="237" y="2368"/>
                  <a:pt x="249" y="2439"/>
                </a:cubicBezTo>
                <a:cubicBezTo>
                  <a:pt x="261" y="2509"/>
                  <a:pt x="254" y="2468"/>
                  <a:pt x="263" y="2567"/>
                </a:cubicBezTo>
                <a:cubicBezTo>
                  <a:pt x="271" y="2666"/>
                  <a:pt x="303" y="2919"/>
                  <a:pt x="303" y="3034"/>
                </a:cubicBezTo>
                <a:cubicBezTo>
                  <a:pt x="303" y="3147"/>
                  <a:pt x="300" y="3201"/>
                  <a:pt x="263" y="3252"/>
                </a:cubicBezTo>
                <a:cubicBezTo>
                  <a:pt x="226" y="3304"/>
                  <a:pt x="124" y="3322"/>
                  <a:pt x="82" y="3340"/>
                </a:cubicBezTo>
                <a:cubicBezTo>
                  <a:pt x="40" y="3359"/>
                  <a:pt x="16" y="3358"/>
                  <a:pt x="10" y="3367"/>
                </a:cubicBezTo>
                <a:cubicBezTo>
                  <a:pt x="4" y="3377"/>
                  <a:pt x="0" y="3398"/>
                  <a:pt x="47" y="3400"/>
                </a:cubicBezTo>
                <a:cubicBezTo>
                  <a:pt x="94" y="3402"/>
                  <a:pt x="219" y="3382"/>
                  <a:pt x="293" y="3378"/>
                </a:cubicBezTo>
                <a:cubicBezTo>
                  <a:pt x="368" y="3374"/>
                  <a:pt x="468" y="3400"/>
                  <a:pt x="494" y="3374"/>
                </a:cubicBezTo>
                <a:cubicBezTo>
                  <a:pt x="522" y="3346"/>
                  <a:pt x="447" y="3321"/>
                  <a:pt x="454" y="3215"/>
                </a:cubicBezTo>
                <a:cubicBezTo>
                  <a:pt x="460" y="3108"/>
                  <a:pt x="530" y="2849"/>
                  <a:pt x="536" y="2737"/>
                </a:cubicBezTo>
                <a:cubicBezTo>
                  <a:pt x="542" y="2623"/>
                  <a:pt x="488" y="2637"/>
                  <a:pt x="491" y="2533"/>
                </a:cubicBezTo>
                <a:cubicBezTo>
                  <a:pt x="494" y="2429"/>
                  <a:pt x="541" y="2215"/>
                  <a:pt x="554" y="2112"/>
                </a:cubicBezTo>
                <a:cubicBezTo>
                  <a:pt x="565" y="2008"/>
                  <a:pt x="550" y="1961"/>
                  <a:pt x="564" y="1909"/>
                </a:cubicBezTo>
                <a:cubicBezTo>
                  <a:pt x="576" y="1857"/>
                  <a:pt x="616" y="1836"/>
                  <a:pt x="632" y="1802"/>
                </a:cubicBezTo>
                <a:cubicBezTo>
                  <a:pt x="648" y="1768"/>
                  <a:pt x="657" y="1739"/>
                  <a:pt x="659" y="1705"/>
                </a:cubicBezTo>
                <a:cubicBezTo>
                  <a:pt x="659" y="1671"/>
                  <a:pt x="652" y="1638"/>
                  <a:pt x="641" y="1598"/>
                </a:cubicBezTo>
                <a:cubicBezTo>
                  <a:pt x="631" y="1559"/>
                  <a:pt x="602" y="1540"/>
                  <a:pt x="596" y="1470"/>
                </a:cubicBezTo>
                <a:cubicBezTo>
                  <a:pt x="589" y="1400"/>
                  <a:pt x="592" y="1281"/>
                  <a:pt x="604" y="1178"/>
                </a:cubicBezTo>
                <a:cubicBezTo>
                  <a:pt x="617" y="1074"/>
                  <a:pt x="675" y="937"/>
                  <a:pt x="672" y="849"/>
                </a:cubicBezTo>
                <a:cubicBezTo>
                  <a:pt x="670" y="761"/>
                  <a:pt x="615" y="699"/>
                  <a:pt x="590" y="649"/>
                </a:cubicBezTo>
                <a:cubicBezTo>
                  <a:pt x="564" y="598"/>
                  <a:pt x="528" y="581"/>
                  <a:pt x="518" y="547"/>
                </a:cubicBezTo>
                <a:cubicBezTo>
                  <a:pt x="507" y="512"/>
                  <a:pt x="515" y="469"/>
                  <a:pt x="525" y="442"/>
                </a:cubicBezTo>
                <a:cubicBezTo>
                  <a:pt x="534" y="414"/>
                  <a:pt x="555" y="411"/>
                  <a:pt x="573" y="382"/>
                </a:cubicBezTo>
                <a:cubicBezTo>
                  <a:pt x="590" y="352"/>
                  <a:pt x="623" y="314"/>
                  <a:pt x="629" y="266"/>
                </a:cubicBezTo>
                <a:cubicBezTo>
                  <a:pt x="635" y="218"/>
                  <a:pt x="621" y="132"/>
                  <a:pt x="609" y="94"/>
                </a:cubicBezTo>
                <a:cubicBezTo>
                  <a:pt x="596" y="56"/>
                  <a:pt x="570" y="51"/>
                  <a:pt x="553" y="38"/>
                </a:cubicBezTo>
                <a:cubicBezTo>
                  <a:pt x="535" y="24"/>
                  <a:pt x="526" y="16"/>
                  <a:pt x="501" y="10"/>
                </a:cubicBezTo>
                <a:cubicBezTo>
                  <a:pt x="475" y="4"/>
                  <a:pt x="433" y="0"/>
                  <a:pt x="401" y="2"/>
                </a:cubicBezTo>
                <a:cubicBezTo>
                  <a:pt x="368" y="3"/>
                  <a:pt x="328" y="8"/>
                  <a:pt x="305" y="18"/>
                </a:cubicBezTo>
                <a:cubicBezTo>
                  <a:pt x="281" y="27"/>
                  <a:pt x="268" y="44"/>
                  <a:pt x="257" y="62"/>
                </a:cubicBezTo>
                <a:cubicBezTo>
                  <a:pt x="245" y="80"/>
                  <a:pt x="242" y="104"/>
                  <a:pt x="237" y="126"/>
                </a:cubicBezTo>
                <a:lnTo>
                  <a:pt x="225" y="19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9" name="Freeform 9"/>
          <p:cNvSpPr>
            <a:spLocks noChangeAspect="1"/>
          </p:cNvSpPr>
          <p:nvPr/>
        </p:nvSpPr>
        <p:spPr bwMode="auto">
          <a:xfrm flipH="1">
            <a:off x="1990725" y="1638300"/>
            <a:ext cx="630238" cy="614363"/>
          </a:xfrm>
          <a:custGeom>
            <a:avLst/>
            <a:gdLst>
              <a:gd name="T0" fmla="*/ 547629 w 2983"/>
              <a:gd name="T1" fmla="*/ 144388 h 3221"/>
              <a:gd name="T2" fmla="*/ 588194 w 2983"/>
              <a:gd name="T3" fmla="*/ 217631 h 3221"/>
              <a:gd name="T4" fmla="*/ 628759 w 2983"/>
              <a:gd name="T5" fmla="*/ 181009 h 3221"/>
              <a:gd name="T6" fmla="*/ 598335 w 2983"/>
              <a:gd name="T7" fmla="*/ 263407 h 3221"/>
              <a:gd name="T8" fmla="*/ 518050 w 2983"/>
              <a:gd name="T9" fmla="*/ 233843 h 3221"/>
              <a:gd name="T10" fmla="*/ 429103 w 2983"/>
              <a:gd name="T11" fmla="*/ 225832 h 3221"/>
              <a:gd name="T12" fmla="*/ 334662 w 2983"/>
              <a:gd name="T13" fmla="*/ 254252 h 3221"/>
              <a:gd name="T14" fmla="*/ 273814 w 2983"/>
              <a:gd name="T15" fmla="*/ 263407 h 3221"/>
              <a:gd name="T16" fmla="*/ 283956 w 2983"/>
              <a:gd name="T17" fmla="*/ 318340 h 3221"/>
              <a:gd name="T18" fmla="*/ 215502 w 2983"/>
              <a:gd name="T19" fmla="*/ 281909 h 3221"/>
              <a:gd name="T20" fmla="*/ 182543 w 2983"/>
              <a:gd name="T21" fmla="*/ 327495 h 3221"/>
              <a:gd name="T22" fmla="*/ 202826 w 2983"/>
              <a:gd name="T23" fmla="*/ 400738 h 3221"/>
              <a:gd name="T24" fmla="*/ 263673 w 2983"/>
              <a:gd name="T25" fmla="*/ 428204 h 3221"/>
              <a:gd name="T26" fmla="*/ 273814 w 2983"/>
              <a:gd name="T27" fmla="*/ 492291 h 3221"/>
              <a:gd name="T28" fmla="*/ 233249 w 2983"/>
              <a:gd name="T29" fmla="*/ 611311 h 3221"/>
              <a:gd name="T30" fmla="*/ 70989 w 2983"/>
              <a:gd name="T31" fmla="*/ 473981 h 3221"/>
              <a:gd name="T32" fmla="*/ 10986 w 2983"/>
              <a:gd name="T33" fmla="*/ 346187 h 3221"/>
              <a:gd name="T34" fmla="*/ 50706 w 2983"/>
              <a:gd name="T35" fmla="*/ 153543 h 3221"/>
              <a:gd name="T36" fmla="*/ 314380 w 2983"/>
              <a:gd name="T37" fmla="*/ 16213 h 3221"/>
              <a:gd name="T38" fmla="*/ 482344 w 2983"/>
              <a:gd name="T39" fmla="*/ 57221 h 3221"/>
              <a:gd name="T40" fmla="*/ 547629 w 2983"/>
              <a:gd name="T41" fmla="*/ 144388 h 322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983" h="3221">
                <a:moveTo>
                  <a:pt x="2592" y="757"/>
                </a:moveTo>
                <a:cubicBezTo>
                  <a:pt x="2702" y="886"/>
                  <a:pt x="2720" y="1109"/>
                  <a:pt x="2784" y="1141"/>
                </a:cubicBezTo>
                <a:cubicBezTo>
                  <a:pt x="2847" y="1172"/>
                  <a:pt x="2968" y="909"/>
                  <a:pt x="2976" y="949"/>
                </a:cubicBezTo>
                <a:cubicBezTo>
                  <a:pt x="2983" y="988"/>
                  <a:pt x="2919" y="1334"/>
                  <a:pt x="2832" y="1381"/>
                </a:cubicBezTo>
                <a:cubicBezTo>
                  <a:pt x="2744" y="1427"/>
                  <a:pt x="2585" y="1258"/>
                  <a:pt x="2452" y="1226"/>
                </a:cubicBezTo>
                <a:cubicBezTo>
                  <a:pt x="2318" y="1193"/>
                  <a:pt x="2175" y="1166"/>
                  <a:pt x="2031" y="1184"/>
                </a:cubicBezTo>
                <a:cubicBezTo>
                  <a:pt x="1886" y="1201"/>
                  <a:pt x="1706" y="1300"/>
                  <a:pt x="1584" y="1333"/>
                </a:cubicBezTo>
                <a:cubicBezTo>
                  <a:pt x="1461" y="1365"/>
                  <a:pt x="1335" y="1325"/>
                  <a:pt x="1296" y="1381"/>
                </a:cubicBezTo>
                <a:cubicBezTo>
                  <a:pt x="1256" y="1436"/>
                  <a:pt x="1389" y="1652"/>
                  <a:pt x="1344" y="1669"/>
                </a:cubicBezTo>
                <a:cubicBezTo>
                  <a:pt x="1298" y="1685"/>
                  <a:pt x="1100" y="1470"/>
                  <a:pt x="1020" y="1478"/>
                </a:cubicBezTo>
                <a:cubicBezTo>
                  <a:pt x="940" y="1486"/>
                  <a:pt x="873" y="1613"/>
                  <a:pt x="864" y="1717"/>
                </a:cubicBezTo>
                <a:cubicBezTo>
                  <a:pt x="854" y="1820"/>
                  <a:pt x="896" y="2013"/>
                  <a:pt x="960" y="2101"/>
                </a:cubicBezTo>
                <a:cubicBezTo>
                  <a:pt x="1023" y="2188"/>
                  <a:pt x="1192" y="2165"/>
                  <a:pt x="1248" y="2245"/>
                </a:cubicBezTo>
                <a:cubicBezTo>
                  <a:pt x="1303" y="2324"/>
                  <a:pt x="1319" y="2421"/>
                  <a:pt x="1296" y="2581"/>
                </a:cubicBezTo>
                <a:cubicBezTo>
                  <a:pt x="1272" y="2740"/>
                  <a:pt x="1264" y="3221"/>
                  <a:pt x="1104" y="3205"/>
                </a:cubicBezTo>
                <a:cubicBezTo>
                  <a:pt x="944" y="3189"/>
                  <a:pt x="511" y="2716"/>
                  <a:pt x="336" y="2485"/>
                </a:cubicBezTo>
                <a:cubicBezTo>
                  <a:pt x="160" y="2253"/>
                  <a:pt x="68" y="2095"/>
                  <a:pt x="52" y="1815"/>
                </a:cubicBezTo>
                <a:cubicBezTo>
                  <a:pt x="36" y="1535"/>
                  <a:pt x="0" y="1093"/>
                  <a:pt x="240" y="805"/>
                </a:cubicBezTo>
                <a:cubicBezTo>
                  <a:pt x="479" y="516"/>
                  <a:pt x="1147" y="169"/>
                  <a:pt x="1488" y="85"/>
                </a:cubicBezTo>
                <a:cubicBezTo>
                  <a:pt x="1828" y="0"/>
                  <a:pt x="2099" y="188"/>
                  <a:pt x="2283" y="300"/>
                </a:cubicBezTo>
                <a:cubicBezTo>
                  <a:pt x="2467" y="412"/>
                  <a:pt x="2527" y="661"/>
                  <a:pt x="2592" y="757"/>
                </a:cubicBez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10" name="Freeform 11"/>
          <p:cNvSpPr>
            <a:spLocks noChangeAspect="1"/>
          </p:cNvSpPr>
          <p:nvPr/>
        </p:nvSpPr>
        <p:spPr bwMode="auto">
          <a:xfrm flipH="1">
            <a:off x="2103438" y="1930400"/>
            <a:ext cx="139700" cy="19050"/>
          </a:xfrm>
          <a:custGeom>
            <a:avLst/>
            <a:gdLst>
              <a:gd name="T0" fmla="*/ 139700 w 624"/>
              <a:gd name="T1" fmla="*/ 19050 h 96"/>
              <a:gd name="T2" fmla="*/ 85969 w 624"/>
              <a:gd name="T3" fmla="*/ 0 h 96"/>
              <a:gd name="T4" fmla="*/ 0 w 624"/>
              <a:gd name="T5" fmla="*/ 1905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24" h="96">
                <a:moveTo>
                  <a:pt x="624" y="96"/>
                </a:moveTo>
                <a:cubicBezTo>
                  <a:pt x="556" y="48"/>
                  <a:pt x="488" y="0"/>
                  <a:pt x="384" y="0"/>
                </a:cubicBezTo>
                <a:cubicBezTo>
                  <a:pt x="280" y="0"/>
                  <a:pt x="63" y="80"/>
                  <a:pt x="0" y="96"/>
                </a:cubicBezTo>
              </a:path>
            </a:pathLst>
          </a:custGeom>
          <a:solidFill>
            <a:schemeClr val="bg2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1" name="Freeform 12"/>
          <p:cNvSpPr>
            <a:spLocks noChangeAspect="1"/>
          </p:cNvSpPr>
          <p:nvPr/>
        </p:nvSpPr>
        <p:spPr bwMode="auto">
          <a:xfrm>
            <a:off x="2066925" y="2185988"/>
            <a:ext cx="77788" cy="19050"/>
          </a:xfrm>
          <a:custGeom>
            <a:avLst/>
            <a:gdLst>
              <a:gd name="T0" fmla="*/ 0 w 72"/>
              <a:gd name="T1" fmla="*/ 19050 h 18"/>
              <a:gd name="T2" fmla="*/ 55100 w 72"/>
              <a:gd name="T3" fmla="*/ 15875 h 18"/>
              <a:gd name="T4" fmla="*/ 77788 w 72"/>
              <a:gd name="T5" fmla="*/ 0 h 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" h="18">
                <a:moveTo>
                  <a:pt x="0" y="18"/>
                </a:moveTo>
                <a:cubicBezTo>
                  <a:pt x="8" y="18"/>
                  <a:pt x="39" y="18"/>
                  <a:pt x="51" y="15"/>
                </a:cubicBezTo>
                <a:cubicBezTo>
                  <a:pt x="63" y="12"/>
                  <a:pt x="68" y="3"/>
                  <a:pt x="72" y="0"/>
                </a:cubicBezTo>
              </a:path>
            </a:pathLst>
          </a:custGeom>
          <a:solidFill>
            <a:schemeClr val="bg2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2" name="Text Box 13"/>
          <p:cNvSpPr txBox="1">
            <a:spLocks noChangeAspect="1" noChangeArrowheads="1"/>
          </p:cNvSpPr>
          <p:nvPr/>
        </p:nvSpPr>
        <p:spPr bwMode="auto">
          <a:xfrm flipH="1">
            <a:off x="1641475" y="4021138"/>
            <a:ext cx="3635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174" tIns="9087" rIns="18174" bIns="9087" anchor="ctr">
            <a:spAutoFit/>
          </a:bodyPr>
          <a:lstStyle>
            <a:lvl1pPr defTabSz="1825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0488" defTabSz="1825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82563" defTabSz="1825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73050" defTabSz="1825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3538" defTabSz="1825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820738" defTabSz="182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277938" defTabSz="182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735138" defTabSz="182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192338" defTabSz="182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sz="1400" b="1" smtClean="0">
                <a:solidFill>
                  <a:srgbClr val="1C14FF"/>
                </a:solidFill>
                <a:latin typeface="Times" charset="0"/>
              </a:rPr>
              <a:t>RF</a:t>
            </a:r>
            <a:endParaRPr lang="en-US" sz="1400" b="1" i="1" smtClean="0">
              <a:solidFill>
                <a:srgbClr val="FF00FF"/>
              </a:solidFill>
              <a:latin typeface="Times" charset="0"/>
            </a:endParaRPr>
          </a:p>
        </p:txBody>
      </p:sp>
      <p:sp>
        <p:nvSpPr>
          <p:cNvPr id="13" name="Rectangle 14"/>
          <p:cNvSpPr>
            <a:spLocks noChangeAspect="1" noChangeArrowheads="1"/>
          </p:cNvSpPr>
          <p:nvPr/>
        </p:nvSpPr>
        <p:spPr bwMode="auto">
          <a:xfrm flipH="1">
            <a:off x="2362200" y="3990975"/>
            <a:ext cx="5461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174" tIns="9087" rIns="18174" bIns="9087" anchor="ctr">
            <a:spAutoFit/>
          </a:bodyPr>
          <a:lstStyle/>
          <a:p>
            <a:pPr algn="ctr" defTabSz="182563">
              <a:lnSpc>
                <a:spcPct val="70000"/>
              </a:lnSpc>
              <a:defRPr/>
            </a:pPr>
            <a:endParaRPr lang="en-US" sz="1400" b="1">
              <a:solidFill>
                <a:srgbClr val="FF3300"/>
              </a:solidFill>
              <a:latin typeface="Times" charset="0"/>
              <a:ea typeface="ＭＳ Ｐゴシック" charset="0"/>
            </a:endParaRPr>
          </a:p>
          <a:p>
            <a:pPr algn="ctr" defTabSz="182563">
              <a:lnSpc>
                <a:spcPct val="70000"/>
              </a:lnSpc>
              <a:defRPr/>
            </a:pPr>
            <a:r>
              <a:rPr lang="en-US" sz="1400" b="1">
                <a:solidFill>
                  <a:srgbClr val="FF3300"/>
                </a:solidFill>
                <a:latin typeface="Times" charset="0"/>
                <a:ea typeface="ＭＳ Ｐゴシック" charset="0"/>
              </a:rPr>
              <a:t>BF</a:t>
            </a:r>
          </a:p>
          <a:p>
            <a:pPr algn="ctr" defTabSz="182563">
              <a:lnSpc>
                <a:spcPct val="70000"/>
              </a:lnSpc>
              <a:defRPr/>
            </a:pPr>
            <a:endParaRPr lang="en-US" sz="1400" b="1">
              <a:solidFill>
                <a:srgbClr val="FF33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Rectangle 15"/>
          <p:cNvSpPr>
            <a:spLocks noChangeAspect="1" noChangeArrowheads="1"/>
          </p:cNvSpPr>
          <p:nvPr/>
        </p:nvSpPr>
        <p:spPr bwMode="auto">
          <a:xfrm flipH="1">
            <a:off x="1789113" y="4918075"/>
            <a:ext cx="357187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174" tIns="9087" rIns="18174" bIns="9087" anchor="ctr">
            <a:spAutoFit/>
          </a:bodyPr>
          <a:lstStyle/>
          <a:p>
            <a:pPr algn="ctr" defTabSz="182563">
              <a:lnSpc>
                <a:spcPct val="70000"/>
              </a:lnSpc>
              <a:defRPr/>
            </a:pPr>
            <a:r>
              <a:rPr lang="en-US" sz="1400" b="1">
                <a:solidFill>
                  <a:srgbClr val="1C14FF"/>
                </a:solidFill>
                <a:latin typeface="Times" charset="0"/>
                <a:ea typeface="ＭＳ Ｐゴシック" charset="0"/>
              </a:rPr>
              <a:t>TA</a:t>
            </a:r>
          </a:p>
        </p:txBody>
      </p:sp>
      <p:sp>
        <p:nvSpPr>
          <p:cNvPr id="15" name="Rectangle 16"/>
          <p:cNvSpPr>
            <a:spLocks noChangeAspect="1" noChangeArrowheads="1"/>
          </p:cNvSpPr>
          <p:nvPr/>
        </p:nvSpPr>
        <p:spPr bwMode="auto">
          <a:xfrm flipH="1">
            <a:off x="2428875" y="5021263"/>
            <a:ext cx="3905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174" tIns="9087" rIns="18174" bIns="9087" anchor="ctr">
            <a:spAutoFit/>
          </a:bodyPr>
          <a:lstStyle/>
          <a:p>
            <a:pPr algn="ctr" defTabSz="182563">
              <a:defRPr/>
            </a:pPr>
            <a:r>
              <a:rPr lang="en-US" sz="1400" b="1">
                <a:solidFill>
                  <a:srgbClr val="FF3300"/>
                </a:solidFill>
                <a:latin typeface="Times" charset="0"/>
                <a:ea typeface="ＭＳ Ｐゴシック" charset="0"/>
              </a:rPr>
              <a:t>SOL</a:t>
            </a:r>
          </a:p>
        </p:txBody>
      </p:sp>
      <p:sp>
        <p:nvSpPr>
          <p:cNvPr id="16" name="Rectangle 17"/>
          <p:cNvSpPr>
            <a:spLocks noChangeAspect="1" noChangeArrowheads="1"/>
          </p:cNvSpPr>
          <p:nvPr/>
        </p:nvSpPr>
        <p:spPr bwMode="auto">
          <a:xfrm flipH="1">
            <a:off x="1717675" y="3286125"/>
            <a:ext cx="2921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174" tIns="9087" rIns="18174" bIns="9087" anchor="ctr">
            <a:spAutoFit/>
          </a:bodyPr>
          <a:lstStyle/>
          <a:p>
            <a:pPr algn="ctr" defTabSz="182563">
              <a:defRPr/>
            </a:pPr>
            <a:r>
              <a:rPr lang="en-US" sz="1400" b="1">
                <a:solidFill>
                  <a:srgbClr val="FF00FF"/>
                </a:solidFill>
                <a:latin typeface="Times" charset="0"/>
                <a:ea typeface="ＭＳ Ｐゴシック" charset="0"/>
              </a:rPr>
              <a:t>RA</a:t>
            </a:r>
            <a:endParaRPr lang="en-US" sz="1400" b="1">
              <a:solidFill>
                <a:srgbClr val="1C14FF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Rectangle 18"/>
          <p:cNvSpPr>
            <a:spLocks noChangeAspect="1" noChangeArrowheads="1"/>
          </p:cNvSpPr>
          <p:nvPr/>
        </p:nvSpPr>
        <p:spPr bwMode="auto">
          <a:xfrm flipH="1">
            <a:off x="2527300" y="3198813"/>
            <a:ext cx="2524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174" tIns="9087" rIns="18174" bIns="9087" anchor="ctr">
            <a:spAutoFit/>
          </a:bodyPr>
          <a:lstStyle/>
          <a:p>
            <a:pPr algn="ctr" defTabSz="182563">
              <a:defRPr/>
            </a:pPr>
            <a:r>
              <a:rPr lang="en-US" sz="1400" b="1">
                <a:solidFill>
                  <a:srgbClr val="FF3300"/>
                </a:solidFill>
                <a:latin typeface="Times" charset="0"/>
                <a:ea typeface="ＭＳ Ｐゴシック" charset="0"/>
              </a:rPr>
              <a:t>ES</a:t>
            </a:r>
          </a:p>
        </p:txBody>
      </p:sp>
      <p:grpSp>
        <p:nvGrpSpPr>
          <p:cNvPr id="18" name="Group 19"/>
          <p:cNvGrpSpPr>
            <a:grpSpLocks/>
          </p:cNvGrpSpPr>
          <p:nvPr/>
        </p:nvGrpSpPr>
        <p:grpSpPr bwMode="auto">
          <a:xfrm flipH="1">
            <a:off x="2057400" y="3314700"/>
            <a:ext cx="52388" cy="136525"/>
            <a:chOff x="1789" y="2040"/>
            <a:chExt cx="35" cy="89"/>
          </a:xfrm>
        </p:grpSpPr>
        <p:sp>
          <p:nvSpPr>
            <p:cNvPr id="19" name="Oval 20"/>
            <p:cNvSpPr>
              <a:spLocks noChangeAspect="1" noChangeArrowheads="1"/>
            </p:cNvSpPr>
            <p:nvPr/>
          </p:nvSpPr>
          <p:spPr bwMode="auto">
            <a:xfrm flipH="1">
              <a:off x="1789" y="2040"/>
              <a:ext cx="35" cy="3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" name="Oval 21"/>
            <p:cNvSpPr>
              <a:spLocks noChangeAspect="1" noChangeArrowheads="1"/>
            </p:cNvSpPr>
            <p:nvPr/>
          </p:nvSpPr>
          <p:spPr bwMode="auto">
            <a:xfrm flipH="1">
              <a:off x="1789" y="2094"/>
              <a:ext cx="35" cy="3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2443163" y="3243263"/>
            <a:ext cx="50800" cy="133350"/>
            <a:chOff x="4803" y="2355"/>
            <a:chExt cx="32" cy="84"/>
          </a:xfrm>
        </p:grpSpPr>
        <p:sp>
          <p:nvSpPr>
            <p:cNvPr id="22" name="Oval 23"/>
            <p:cNvSpPr>
              <a:spLocks noChangeAspect="1" noChangeArrowheads="1"/>
            </p:cNvSpPr>
            <p:nvPr/>
          </p:nvSpPr>
          <p:spPr bwMode="auto">
            <a:xfrm>
              <a:off x="4803" y="2355"/>
              <a:ext cx="32" cy="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3" name="Oval 24"/>
            <p:cNvSpPr>
              <a:spLocks noChangeAspect="1" noChangeArrowheads="1"/>
            </p:cNvSpPr>
            <p:nvPr/>
          </p:nvSpPr>
          <p:spPr bwMode="auto">
            <a:xfrm>
              <a:off x="4803" y="2406"/>
              <a:ext cx="32" cy="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2387600" y="4144963"/>
            <a:ext cx="53975" cy="134937"/>
            <a:chOff x="4768" y="2923"/>
            <a:chExt cx="34" cy="85"/>
          </a:xfrm>
        </p:grpSpPr>
        <p:sp>
          <p:nvSpPr>
            <p:cNvPr id="25" name="Oval 26"/>
            <p:cNvSpPr>
              <a:spLocks noChangeAspect="1" noChangeArrowheads="1"/>
            </p:cNvSpPr>
            <p:nvPr/>
          </p:nvSpPr>
          <p:spPr bwMode="auto">
            <a:xfrm>
              <a:off x="4768" y="2923"/>
              <a:ext cx="34" cy="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6" name="Oval 27"/>
            <p:cNvSpPr>
              <a:spLocks noChangeAspect="1" noChangeArrowheads="1"/>
            </p:cNvSpPr>
            <p:nvPr/>
          </p:nvSpPr>
          <p:spPr bwMode="auto">
            <a:xfrm>
              <a:off x="4768" y="2974"/>
              <a:ext cx="34" cy="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2176463" y="4941888"/>
            <a:ext cx="50800" cy="133350"/>
            <a:chOff x="4624" y="3417"/>
            <a:chExt cx="32" cy="84"/>
          </a:xfrm>
        </p:grpSpPr>
        <p:sp>
          <p:nvSpPr>
            <p:cNvPr id="28" name="Oval 29"/>
            <p:cNvSpPr>
              <a:spLocks noChangeAspect="1" noChangeArrowheads="1"/>
            </p:cNvSpPr>
            <p:nvPr/>
          </p:nvSpPr>
          <p:spPr bwMode="auto">
            <a:xfrm>
              <a:off x="4624" y="3417"/>
              <a:ext cx="32" cy="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" name="Oval 30"/>
            <p:cNvSpPr>
              <a:spLocks noChangeAspect="1" noChangeArrowheads="1"/>
            </p:cNvSpPr>
            <p:nvPr/>
          </p:nvSpPr>
          <p:spPr bwMode="auto">
            <a:xfrm>
              <a:off x="4624" y="3469"/>
              <a:ext cx="32" cy="3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30" name="Group 31"/>
          <p:cNvGrpSpPr>
            <a:grpSpLocks/>
          </p:cNvGrpSpPr>
          <p:nvPr/>
        </p:nvGrpSpPr>
        <p:grpSpPr bwMode="auto">
          <a:xfrm>
            <a:off x="2336800" y="5049838"/>
            <a:ext cx="65088" cy="155575"/>
            <a:chOff x="4736" y="3493"/>
            <a:chExt cx="41" cy="98"/>
          </a:xfrm>
        </p:grpSpPr>
        <p:sp>
          <p:nvSpPr>
            <p:cNvPr id="31" name="Oval 32"/>
            <p:cNvSpPr>
              <a:spLocks noChangeAspect="1" noChangeArrowheads="1"/>
            </p:cNvSpPr>
            <p:nvPr/>
          </p:nvSpPr>
          <p:spPr bwMode="auto">
            <a:xfrm>
              <a:off x="4746" y="3493"/>
              <a:ext cx="31" cy="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2" name="Oval 33"/>
            <p:cNvSpPr>
              <a:spLocks noChangeAspect="1" noChangeArrowheads="1"/>
            </p:cNvSpPr>
            <p:nvPr/>
          </p:nvSpPr>
          <p:spPr bwMode="auto">
            <a:xfrm>
              <a:off x="4736" y="3559"/>
              <a:ext cx="32" cy="3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 flipH="1">
            <a:off x="2362200" y="46863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3300"/>
                </a:solidFill>
                <a:latin typeface="Times" charset="0"/>
                <a:ea typeface="ＭＳ Ｐゴシック" charset="0"/>
              </a:rPr>
              <a:t>GL</a:t>
            </a:r>
          </a:p>
        </p:txBody>
      </p: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2135188" y="3965575"/>
            <a:ext cx="68262" cy="149225"/>
            <a:chOff x="4609" y="2810"/>
            <a:chExt cx="43" cy="94"/>
          </a:xfrm>
        </p:grpSpPr>
        <p:sp>
          <p:nvSpPr>
            <p:cNvPr id="35" name="Oval 36"/>
            <p:cNvSpPr>
              <a:spLocks noChangeAspect="1" noChangeArrowheads="1"/>
            </p:cNvSpPr>
            <p:nvPr/>
          </p:nvSpPr>
          <p:spPr bwMode="auto">
            <a:xfrm>
              <a:off x="4620" y="2810"/>
              <a:ext cx="32" cy="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6" name="Oval 37"/>
            <p:cNvSpPr>
              <a:spLocks noChangeAspect="1" noChangeArrowheads="1"/>
            </p:cNvSpPr>
            <p:nvPr/>
          </p:nvSpPr>
          <p:spPr bwMode="auto">
            <a:xfrm>
              <a:off x="4609" y="2871"/>
              <a:ext cx="32" cy="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37" name="Group 38"/>
          <p:cNvGrpSpPr>
            <a:grpSpLocks/>
          </p:cNvGrpSpPr>
          <p:nvPr/>
        </p:nvGrpSpPr>
        <p:grpSpPr bwMode="auto">
          <a:xfrm>
            <a:off x="2046288" y="4098925"/>
            <a:ext cx="57150" cy="144463"/>
            <a:chOff x="4553" y="2894"/>
            <a:chExt cx="36" cy="91"/>
          </a:xfrm>
        </p:grpSpPr>
        <p:sp>
          <p:nvSpPr>
            <p:cNvPr id="38" name="Oval 39"/>
            <p:cNvSpPr>
              <a:spLocks noChangeAspect="1" noChangeArrowheads="1"/>
            </p:cNvSpPr>
            <p:nvPr/>
          </p:nvSpPr>
          <p:spPr bwMode="auto">
            <a:xfrm>
              <a:off x="4553" y="2951"/>
              <a:ext cx="32" cy="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9" name="Oval 40"/>
            <p:cNvSpPr>
              <a:spLocks noChangeAspect="1" noChangeArrowheads="1"/>
            </p:cNvSpPr>
            <p:nvPr/>
          </p:nvSpPr>
          <p:spPr bwMode="auto">
            <a:xfrm>
              <a:off x="4557" y="2894"/>
              <a:ext cx="32" cy="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40" name="Text Box 41"/>
          <p:cNvSpPr txBox="1">
            <a:spLocks noChangeArrowheads="1"/>
          </p:cNvSpPr>
          <p:nvPr/>
        </p:nvSpPr>
        <p:spPr bwMode="auto">
          <a:xfrm flipH="1">
            <a:off x="1600200" y="36957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1C14FF"/>
                </a:solidFill>
                <a:latin typeface="Times" charset="0"/>
                <a:ea typeface="ＭＳ Ｐゴシック" charset="0"/>
              </a:rPr>
              <a:t>VL</a:t>
            </a:r>
            <a:endParaRPr lang="en-US" sz="1400" b="1">
              <a:solidFill>
                <a:srgbClr val="FF00FF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1" name="Freeform 42"/>
          <p:cNvSpPr>
            <a:spLocks noChangeAspect="1"/>
          </p:cNvSpPr>
          <p:nvPr/>
        </p:nvSpPr>
        <p:spPr bwMode="blackWhite">
          <a:xfrm rot="20363349">
            <a:off x="819150" y="2438400"/>
            <a:ext cx="1603375" cy="530225"/>
          </a:xfrm>
          <a:custGeom>
            <a:avLst/>
            <a:gdLst>
              <a:gd name="T0" fmla="*/ 1213805 w 1280"/>
              <a:gd name="T1" fmla="*/ 276442 h 468"/>
              <a:gd name="T2" fmla="*/ 1400448 w 1280"/>
              <a:gd name="T3" fmla="*/ 263980 h 468"/>
              <a:gd name="T4" fmla="*/ 1560785 w 1280"/>
              <a:gd name="T5" fmla="*/ 282107 h 468"/>
              <a:gd name="T6" fmla="*/ 1594607 w 1280"/>
              <a:gd name="T7" fmla="*/ 390871 h 468"/>
              <a:gd name="T8" fmla="*/ 1506922 w 1280"/>
              <a:gd name="T9" fmla="*/ 513231 h 468"/>
              <a:gd name="T10" fmla="*/ 1276437 w 1280"/>
              <a:gd name="T11" fmla="*/ 499635 h 468"/>
              <a:gd name="T12" fmla="*/ 1022152 w 1280"/>
              <a:gd name="T13" fmla="*/ 439588 h 468"/>
              <a:gd name="T14" fmla="*/ 903151 w 1280"/>
              <a:gd name="T15" fmla="*/ 404467 h 468"/>
              <a:gd name="T16" fmla="*/ 765361 w 1280"/>
              <a:gd name="T17" fmla="*/ 387472 h 468"/>
              <a:gd name="T18" fmla="*/ 628824 w 1280"/>
              <a:gd name="T19" fmla="*/ 342154 h 468"/>
              <a:gd name="T20" fmla="*/ 419633 w 1280"/>
              <a:gd name="T21" fmla="*/ 260581 h 468"/>
              <a:gd name="T22" fmla="*/ 299380 w 1280"/>
              <a:gd name="T23" fmla="*/ 212996 h 468"/>
              <a:gd name="T24" fmla="*/ 195411 w 1280"/>
              <a:gd name="T25" fmla="*/ 183539 h 468"/>
              <a:gd name="T26" fmla="*/ 77663 w 1280"/>
              <a:gd name="T27" fmla="*/ 145019 h 468"/>
              <a:gd name="T28" fmla="*/ 8768 w 1280"/>
              <a:gd name="T29" fmla="*/ 112163 h 468"/>
              <a:gd name="T30" fmla="*/ 36326 w 1280"/>
              <a:gd name="T31" fmla="*/ 44185 h 468"/>
              <a:gd name="T32" fmla="*/ 71400 w 1280"/>
              <a:gd name="T33" fmla="*/ 5665 h 468"/>
              <a:gd name="T34" fmla="*/ 151569 w 1280"/>
              <a:gd name="T35" fmla="*/ 13596 h 468"/>
              <a:gd name="T36" fmla="*/ 260548 w 1280"/>
              <a:gd name="T37" fmla="*/ 44185 h 468"/>
              <a:gd name="T38" fmla="*/ 339465 w 1280"/>
              <a:gd name="T39" fmla="*/ 98567 h 468"/>
              <a:gd name="T40" fmla="*/ 448444 w 1280"/>
              <a:gd name="T41" fmla="*/ 134822 h 468"/>
              <a:gd name="T42" fmla="*/ 606276 w 1280"/>
              <a:gd name="T43" fmla="*/ 156348 h 468"/>
              <a:gd name="T44" fmla="*/ 779140 w 1280"/>
              <a:gd name="T45" fmla="*/ 182406 h 468"/>
              <a:gd name="T46" fmla="*/ 885614 w 1280"/>
              <a:gd name="T47" fmla="*/ 217528 h 468"/>
              <a:gd name="T48" fmla="*/ 985825 w 1280"/>
              <a:gd name="T49" fmla="*/ 225459 h 468"/>
              <a:gd name="T50" fmla="*/ 1187500 w 1280"/>
              <a:gd name="T51" fmla="*/ 270777 h 4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80" h="468">
                <a:moveTo>
                  <a:pt x="969" y="244"/>
                </a:moveTo>
                <a:cubicBezTo>
                  <a:pt x="993" y="243"/>
                  <a:pt x="1072" y="232"/>
                  <a:pt x="1118" y="233"/>
                </a:cubicBezTo>
                <a:cubicBezTo>
                  <a:pt x="1164" y="233"/>
                  <a:pt x="1220" y="230"/>
                  <a:pt x="1246" y="249"/>
                </a:cubicBezTo>
                <a:cubicBezTo>
                  <a:pt x="1271" y="267"/>
                  <a:pt x="1280" y="311"/>
                  <a:pt x="1273" y="345"/>
                </a:cubicBezTo>
                <a:cubicBezTo>
                  <a:pt x="1265" y="379"/>
                  <a:pt x="1245" y="437"/>
                  <a:pt x="1203" y="453"/>
                </a:cubicBezTo>
                <a:cubicBezTo>
                  <a:pt x="1160" y="468"/>
                  <a:pt x="1084" y="452"/>
                  <a:pt x="1019" y="441"/>
                </a:cubicBezTo>
                <a:cubicBezTo>
                  <a:pt x="955" y="430"/>
                  <a:pt x="864" y="400"/>
                  <a:pt x="816" y="388"/>
                </a:cubicBezTo>
                <a:cubicBezTo>
                  <a:pt x="767" y="373"/>
                  <a:pt x="756" y="365"/>
                  <a:pt x="721" y="357"/>
                </a:cubicBezTo>
                <a:cubicBezTo>
                  <a:pt x="687" y="349"/>
                  <a:pt x="647" y="351"/>
                  <a:pt x="611" y="342"/>
                </a:cubicBezTo>
                <a:cubicBezTo>
                  <a:pt x="574" y="333"/>
                  <a:pt x="548" y="320"/>
                  <a:pt x="502" y="302"/>
                </a:cubicBezTo>
                <a:cubicBezTo>
                  <a:pt x="457" y="283"/>
                  <a:pt x="379" y="249"/>
                  <a:pt x="335" y="230"/>
                </a:cubicBezTo>
                <a:cubicBezTo>
                  <a:pt x="290" y="211"/>
                  <a:pt x="269" y="199"/>
                  <a:pt x="239" y="188"/>
                </a:cubicBezTo>
                <a:cubicBezTo>
                  <a:pt x="210" y="176"/>
                  <a:pt x="185" y="172"/>
                  <a:pt x="156" y="162"/>
                </a:cubicBezTo>
                <a:cubicBezTo>
                  <a:pt x="127" y="151"/>
                  <a:pt x="87" y="137"/>
                  <a:pt x="62" y="128"/>
                </a:cubicBezTo>
                <a:cubicBezTo>
                  <a:pt x="37" y="117"/>
                  <a:pt x="12" y="113"/>
                  <a:pt x="7" y="99"/>
                </a:cubicBezTo>
                <a:cubicBezTo>
                  <a:pt x="0" y="84"/>
                  <a:pt x="20" y="54"/>
                  <a:pt x="29" y="39"/>
                </a:cubicBezTo>
                <a:cubicBezTo>
                  <a:pt x="37" y="23"/>
                  <a:pt x="42" y="9"/>
                  <a:pt x="57" y="5"/>
                </a:cubicBezTo>
                <a:cubicBezTo>
                  <a:pt x="73" y="0"/>
                  <a:pt x="95" y="6"/>
                  <a:pt x="121" y="12"/>
                </a:cubicBezTo>
                <a:cubicBezTo>
                  <a:pt x="145" y="17"/>
                  <a:pt x="182" y="27"/>
                  <a:pt x="208" y="39"/>
                </a:cubicBezTo>
                <a:cubicBezTo>
                  <a:pt x="233" y="51"/>
                  <a:pt x="245" y="73"/>
                  <a:pt x="271" y="87"/>
                </a:cubicBezTo>
                <a:cubicBezTo>
                  <a:pt x="296" y="99"/>
                  <a:pt x="323" y="110"/>
                  <a:pt x="358" y="119"/>
                </a:cubicBezTo>
                <a:cubicBezTo>
                  <a:pt x="393" y="127"/>
                  <a:pt x="440" y="130"/>
                  <a:pt x="484" y="138"/>
                </a:cubicBezTo>
                <a:cubicBezTo>
                  <a:pt x="528" y="145"/>
                  <a:pt x="585" y="151"/>
                  <a:pt x="622" y="161"/>
                </a:cubicBezTo>
                <a:cubicBezTo>
                  <a:pt x="659" y="169"/>
                  <a:pt x="679" y="184"/>
                  <a:pt x="707" y="192"/>
                </a:cubicBezTo>
                <a:cubicBezTo>
                  <a:pt x="734" y="197"/>
                  <a:pt x="746" y="191"/>
                  <a:pt x="787" y="199"/>
                </a:cubicBezTo>
                <a:cubicBezTo>
                  <a:pt x="827" y="206"/>
                  <a:pt x="914" y="230"/>
                  <a:pt x="948" y="239"/>
                </a:cubicBezTo>
              </a:path>
            </a:pathLst>
          </a:custGeom>
          <a:solidFill>
            <a:srgbClr val="FFCC9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hu-HU"/>
          </a:p>
        </p:txBody>
      </p:sp>
      <p:grpSp>
        <p:nvGrpSpPr>
          <p:cNvPr id="42" name="Group 43"/>
          <p:cNvGrpSpPr>
            <a:grpSpLocks/>
          </p:cNvGrpSpPr>
          <p:nvPr/>
        </p:nvGrpSpPr>
        <p:grpSpPr bwMode="auto">
          <a:xfrm>
            <a:off x="2363788" y="4738688"/>
            <a:ext cx="71437" cy="142875"/>
            <a:chOff x="4753" y="3297"/>
            <a:chExt cx="45" cy="90"/>
          </a:xfrm>
        </p:grpSpPr>
        <p:sp>
          <p:nvSpPr>
            <p:cNvPr id="43" name="Oval 44"/>
            <p:cNvSpPr>
              <a:spLocks noChangeAspect="1" noChangeArrowheads="1"/>
            </p:cNvSpPr>
            <p:nvPr/>
          </p:nvSpPr>
          <p:spPr bwMode="auto">
            <a:xfrm>
              <a:off x="4765" y="3354"/>
              <a:ext cx="33" cy="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4" name="Oval 45"/>
            <p:cNvSpPr>
              <a:spLocks noChangeAspect="1" noChangeArrowheads="1"/>
            </p:cNvSpPr>
            <p:nvPr/>
          </p:nvSpPr>
          <p:spPr bwMode="auto">
            <a:xfrm>
              <a:off x="4753" y="3297"/>
              <a:ext cx="34" cy="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</p:grpSp>
      <p:graphicFrame>
        <p:nvGraphicFramePr>
          <p:cNvPr id="45" name="Object 46"/>
          <p:cNvGraphicFramePr>
            <a:graphicFrameLocks noChangeAspect="1"/>
          </p:cNvGraphicFramePr>
          <p:nvPr/>
        </p:nvGraphicFramePr>
        <p:xfrm>
          <a:off x="3276600" y="1028700"/>
          <a:ext cx="5643563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5638800" imgH="4559300" progId="Word.Document.8">
                  <p:embed/>
                </p:oleObj>
              </mc:Choice>
              <mc:Fallback>
                <p:oleObj name="Document" r:id="rId4" imgW="5638800" imgH="45593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28700"/>
                        <a:ext cx="5643563" cy="457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7"/>
          <p:cNvGrpSpPr>
            <a:grpSpLocks/>
          </p:cNvGrpSpPr>
          <p:nvPr/>
        </p:nvGrpSpPr>
        <p:grpSpPr bwMode="auto">
          <a:xfrm>
            <a:off x="2438400" y="3543300"/>
            <a:ext cx="71438" cy="142875"/>
            <a:chOff x="4753" y="3297"/>
            <a:chExt cx="45" cy="90"/>
          </a:xfrm>
        </p:grpSpPr>
        <p:sp>
          <p:nvSpPr>
            <p:cNvPr id="47" name="Oval 48"/>
            <p:cNvSpPr>
              <a:spLocks noChangeAspect="1" noChangeArrowheads="1"/>
            </p:cNvSpPr>
            <p:nvPr/>
          </p:nvSpPr>
          <p:spPr bwMode="auto">
            <a:xfrm>
              <a:off x="4765" y="3354"/>
              <a:ext cx="33" cy="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8" name="Oval 49"/>
            <p:cNvSpPr>
              <a:spLocks noChangeAspect="1" noChangeArrowheads="1"/>
            </p:cNvSpPr>
            <p:nvPr/>
          </p:nvSpPr>
          <p:spPr bwMode="auto">
            <a:xfrm>
              <a:off x="4753" y="3297"/>
              <a:ext cx="34" cy="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49" name="Group 50"/>
          <p:cNvGrpSpPr>
            <a:grpSpLocks/>
          </p:cNvGrpSpPr>
          <p:nvPr/>
        </p:nvGrpSpPr>
        <p:grpSpPr bwMode="auto">
          <a:xfrm>
            <a:off x="2286000" y="3771900"/>
            <a:ext cx="71438" cy="142875"/>
            <a:chOff x="4753" y="3297"/>
            <a:chExt cx="45" cy="90"/>
          </a:xfrm>
        </p:grpSpPr>
        <p:sp>
          <p:nvSpPr>
            <p:cNvPr id="50" name="Oval 51"/>
            <p:cNvSpPr>
              <a:spLocks noChangeAspect="1" noChangeArrowheads="1"/>
            </p:cNvSpPr>
            <p:nvPr/>
          </p:nvSpPr>
          <p:spPr bwMode="auto">
            <a:xfrm>
              <a:off x="4765" y="3354"/>
              <a:ext cx="33" cy="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" name="Oval 52"/>
            <p:cNvSpPr>
              <a:spLocks noChangeAspect="1" noChangeArrowheads="1"/>
            </p:cNvSpPr>
            <p:nvPr/>
          </p:nvSpPr>
          <p:spPr bwMode="auto">
            <a:xfrm>
              <a:off x="4753" y="3297"/>
              <a:ext cx="34" cy="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sq">
                  <a:solidFill>
                    <a:schemeClr val="tx1"/>
                  </a:solidFill>
                  <a:round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b="1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52" name="Rectangle 53"/>
          <p:cNvSpPr>
            <a:spLocks noChangeAspect="1" noChangeArrowheads="1"/>
          </p:cNvSpPr>
          <p:nvPr/>
        </p:nvSpPr>
        <p:spPr bwMode="auto">
          <a:xfrm flipH="1">
            <a:off x="2590800" y="3467100"/>
            <a:ext cx="5873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174" tIns="9087" rIns="18174" bIns="9087" anchor="ctr">
            <a:spAutoFit/>
          </a:bodyPr>
          <a:lstStyle/>
          <a:p>
            <a:pPr algn="ctr" defTabSz="182563">
              <a:defRPr/>
            </a:pPr>
            <a:r>
              <a:rPr lang="en-US" sz="1400" b="1" dirty="0">
                <a:solidFill>
                  <a:srgbClr val="FF00FF"/>
                </a:solidFill>
                <a:latin typeface="Times" charset="0"/>
                <a:ea typeface="ＭＳ Ｐゴシック" charset="0"/>
              </a:rPr>
              <a:t>GMED</a:t>
            </a:r>
            <a:endParaRPr lang="en-US" sz="1400" b="1" dirty="0">
              <a:solidFill>
                <a:srgbClr val="1C14FF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3" name="Rectangle 54"/>
          <p:cNvSpPr>
            <a:spLocks noChangeAspect="1" noChangeArrowheads="1"/>
          </p:cNvSpPr>
          <p:nvPr/>
        </p:nvSpPr>
        <p:spPr bwMode="auto">
          <a:xfrm flipH="1">
            <a:off x="2678113" y="3771900"/>
            <a:ext cx="2619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174" tIns="9087" rIns="18174" bIns="9087" anchor="ctr">
            <a:spAutoFit/>
          </a:bodyPr>
          <a:lstStyle/>
          <a:p>
            <a:pPr algn="ctr" defTabSz="182563">
              <a:defRPr/>
            </a:pPr>
            <a:r>
              <a:rPr lang="en-US" sz="1400" b="1">
                <a:solidFill>
                  <a:srgbClr val="FF00FF"/>
                </a:solidFill>
                <a:latin typeface="Times" charset="0"/>
                <a:ea typeface="ＭＳ Ｐゴシック" charset="0"/>
              </a:rPr>
              <a:t>TF</a:t>
            </a:r>
            <a:endParaRPr lang="en-US" sz="1400" b="1">
              <a:solidFill>
                <a:srgbClr val="1C14FF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973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Szabályozáselméleti megközelítés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Feed-forward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Feed-back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Merton-féle servo-hypothesis</a:t>
            </a:r>
          </a:p>
        </p:txBody>
      </p:sp>
    </p:spTree>
    <p:extLst>
      <p:ext uri="{BB962C8B-B14F-4D97-AF65-F5344CB8AC3E}">
        <p14:creationId xmlns:p14="http://schemas.microsoft.com/office/powerpoint/2010/main" val="4285940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Szabályozáselméleti megközelítés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Szabályozó és szabályozott tárgy</a:t>
            </a:r>
          </a:p>
          <a:p>
            <a:r>
              <a:rPr lang="hu-HU" dirty="0" smtClean="0"/>
              <a:t>Utasítás érkezik a szabályozótól a mozgásra – Feladat – állapot változó</a:t>
            </a:r>
          </a:p>
          <a:p>
            <a:pPr lvl="1"/>
            <a:r>
              <a:rPr lang="hu-HU" dirty="0" smtClean="0"/>
              <a:t>Szabályozott tárgy elvárt állapotát határozza meg –állapotváltozó</a:t>
            </a:r>
          </a:p>
          <a:p>
            <a:r>
              <a:rPr lang="hu-HU" dirty="0" smtClean="0"/>
              <a:t>Szabályozó hat a szabályozott tárgyra – szabályozó változó</a:t>
            </a:r>
          </a:p>
          <a:p>
            <a:r>
              <a:rPr lang="hu-HU" dirty="0" smtClean="0"/>
              <a:t>Teljesítmény változó – mért adat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940300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265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Szabályozáselméleti megközelítés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Feed-forward</a:t>
            </a:r>
            <a:r>
              <a:rPr lang="hu-HU" dirty="0" smtClean="0"/>
              <a:t> szabályozás</a:t>
            </a:r>
          </a:p>
          <a:p>
            <a:pPr lvl="1"/>
            <a:r>
              <a:rPr lang="hu-HU" dirty="0" smtClean="0"/>
              <a:t>Másképpen </a:t>
            </a:r>
            <a:r>
              <a:rPr lang="hu-HU" dirty="0" err="1" smtClean="0"/>
              <a:t>open-loop</a:t>
            </a:r>
            <a:endParaRPr lang="hu-HU" dirty="0" smtClean="0"/>
          </a:p>
          <a:p>
            <a:pPr lvl="1"/>
            <a:r>
              <a:rPr lang="hu-HU" dirty="0" smtClean="0"/>
              <a:t>Az egész mozgásra vonatkozik</a:t>
            </a:r>
          </a:p>
          <a:p>
            <a:pPr lvl="1"/>
            <a:r>
              <a:rPr lang="hu-HU" dirty="0" smtClean="0"/>
              <a:t>Pl.: labda megütése (tenisz, </a:t>
            </a:r>
            <a:r>
              <a:rPr lang="hu-HU" dirty="0" err="1" smtClean="0"/>
              <a:t>basebal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Feed-back</a:t>
            </a:r>
            <a:r>
              <a:rPr lang="hu-HU" dirty="0" smtClean="0"/>
              <a:t> szabályozás</a:t>
            </a:r>
          </a:p>
          <a:p>
            <a:pPr lvl="1"/>
            <a:r>
              <a:rPr lang="hu-HU" dirty="0" smtClean="0"/>
              <a:t>Másképpen </a:t>
            </a:r>
            <a:r>
              <a:rPr lang="hu-HU" dirty="0" err="1" smtClean="0"/>
              <a:t>closed</a:t>
            </a:r>
            <a:r>
              <a:rPr lang="hu-HU" dirty="0" smtClean="0"/>
              <a:t> </a:t>
            </a:r>
            <a:r>
              <a:rPr lang="hu-HU" dirty="0" err="1" smtClean="0"/>
              <a:t>loop</a:t>
            </a:r>
            <a:endParaRPr lang="hu-HU" dirty="0" smtClean="0"/>
          </a:p>
          <a:p>
            <a:pPr lvl="1"/>
            <a:r>
              <a:rPr lang="hu-HU" dirty="0" smtClean="0"/>
              <a:t>Hibaérzékelés és javítás</a:t>
            </a:r>
          </a:p>
          <a:p>
            <a:pPr lvl="1"/>
            <a:r>
              <a:rPr lang="hu-HU" dirty="0" smtClean="0"/>
              <a:t>Összehasonlító alkotórész – hiba kiszámítása</a:t>
            </a:r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631950"/>
            <a:ext cx="8666162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2590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Szabályozáselméleti megközelítés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Pozitív és negatív </a:t>
            </a:r>
            <a:r>
              <a:rPr lang="hu-HU" dirty="0" err="1" smtClean="0"/>
              <a:t>feed-back</a:t>
            </a:r>
            <a:endParaRPr lang="hu-HU" dirty="0" smtClean="0"/>
          </a:p>
          <a:p>
            <a:pPr lvl="1"/>
            <a:r>
              <a:rPr lang="hu-HU" dirty="0" smtClean="0"/>
              <a:t>Hiba növelés vagy csökkentés</a:t>
            </a:r>
          </a:p>
          <a:p>
            <a:r>
              <a:rPr lang="hu-HU" dirty="0" err="1" smtClean="0"/>
              <a:t>Delay</a:t>
            </a:r>
            <a:r>
              <a:rPr lang="hu-HU" dirty="0" smtClean="0"/>
              <a:t> – csúszás (időbeli)</a:t>
            </a:r>
          </a:p>
          <a:p>
            <a:r>
              <a:rPr lang="hu-HU" dirty="0" err="1" smtClean="0"/>
              <a:t>Gain</a:t>
            </a:r>
            <a:r>
              <a:rPr lang="hu-HU" dirty="0" smtClean="0"/>
              <a:t> – hibakorrekció mértéke</a:t>
            </a:r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484784"/>
            <a:ext cx="50800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459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Mozgásszabályozás erő és nyomaték által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fő megközelítés az akaratlagos mozgások szabályozására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Szabályozáselméleti és mérnöki</a:t>
            </a:r>
          </a:p>
          <a:p>
            <a:pPr marL="1371600" lvl="2" indent="-514350"/>
            <a:r>
              <a:rPr lang="hu-HU" dirty="0" smtClean="0"/>
              <a:t>Központi idegrendszer számításokat végez a környezet és a test különböző részeinek egymásra hatásának következményeként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err="1" smtClean="0"/>
              <a:t>Neurofiziológiai</a:t>
            </a:r>
            <a:r>
              <a:rPr lang="hu-HU" dirty="0" smtClean="0"/>
              <a:t> és fizikai</a:t>
            </a:r>
          </a:p>
          <a:p>
            <a:pPr marL="1371600" lvl="2" indent="-514350"/>
            <a:r>
              <a:rPr lang="hu-HU" dirty="0" smtClean="0"/>
              <a:t>Jelenleg még nagyon nyers – sok ismeretlen részlet</a:t>
            </a:r>
          </a:p>
          <a:p>
            <a:pPr marL="1371600" lvl="2" indent="-51435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47014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Szabályozáselméleti megközelítés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P. A. </a:t>
            </a:r>
            <a:r>
              <a:rPr lang="hu-HU" dirty="0" err="1" smtClean="0"/>
              <a:t>Merton</a:t>
            </a:r>
            <a:r>
              <a:rPr lang="hu-HU" dirty="0" smtClean="0"/>
              <a:t> (1950-es évek eleje)</a:t>
            </a:r>
          </a:p>
          <a:p>
            <a:r>
              <a:rPr lang="hu-HU" dirty="0" err="1" smtClean="0"/>
              <a:t>Servo-hypotesis</a:t>
            </a:r>
            <a:endParaRPr lang="hu-HU" dirty="0" smtClean="0"/>
          </a:p>
          <a:p>
            <a:pPr lvl="1"/>
            <a:r>
              <a:rPr lang="hu-HU" dirty="0" smtClean="0"/>
              <a:t>Izomorsók és </a:t>
            </a:r>
            <a:r>
              <a:rPr lang="hu-HU" dirty="0" err="1" smtClean="0"/>
              <a:t>gamma-motoneuronok</a:t>
            </a:r>
            <a:r>
              <a:rPr lang="hu-HU" dirty="0" smtClean="0"/>
              <a:t> is részt vesznek az izomhossz szabályozásában</a:t>
            </a:r>
          </a:p>
          <a:p>
            <a:pPr lvl="1"/>
            <a:r>
              <a:rPr lang="hu-HU" dirty="0" smtClean="0"/>
              <a:t>Szervo rendszer: adott szinten rögzíti az állapotváltozást, </a:t>
            </a:r>
            <a:r>
              <a:rPr lang="hu-HU" dirty="0" err="1" smtClean="0"/>
              <a:t>feed-back</a:t>
            </a:r>
            <a:r>
              <a:rPr lang="hu-HU" dirty="0" smtClean="0"/>
              <a:t> mechanizmusok segítségével, külső hatások ellenére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400000" cy="5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8368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Servo-hypothesis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Kritika: alfa-gamma </a:t>
            </a:r>
            <a:r>
              <a:rPr lang="hu-HU" dirty="0" err="1" smtClean="0"/>
              <a:t>koaktiváció</a:t>
            </a:r>
            <a:endParaRPr lang="hu-HU" dirty="0" smtClean="0"/>
          </a:p>
          <a:p>
            <a:r>
              <a:rPr lang="hu-HU" dirty="0" smtClean="0"/>
              <a:t>Peter </a:t>
            </a:r>
            <a:r>
              <a:rPr lang="hu-HU" dirty="0" err="1" smtClean="0"/>
              <a:t>Matthews</a:t>
            </a:r>
            <a:r>
              <a:rPr lang="hu-HU" dirty="0" smtClean="0"/>
              <a:t>:  kp-i jel az alfa- és a </a:t>
            </a:r>
            <a:r>
              <a:rPr lang="hu-HU" dirty="0" err="1" smtClean="0"/>
              <a:t>gamma-motoneuronokhoz</a:t>
            </a:r>
            <a:r>
              <a:rPr lang="hu-HU" dirty="0" smtClean="0"/>
              <a:t> is</a:t>
            </a:r>
          </a:p>
          <a:p>
            <a:r>
              <a:rPr lang="hu-HU" dirty="0" smtClean="0"/>
              <a:t>Ez az elmélet túlhaladott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Equilibrium-point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hypothesis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5400000" cy="507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576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Mozgásszabályozás </a:t>
            </a:r>
            <a:r>
              <a:rPr lang="hu-HU" dirty="0" smtClean="0"/>
              <a:t>erő és nyomaték </a:t>
            </a:r>
            <a:r>
              <a:rPr lang="hu-HU" dirty="0"/>
              <a:t>által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Erőszabályozás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Interakciós </a:t>
            </a:r>
            <a:r>
              <a:rPr lang="hu-HU" dirty="0" smtClean="0"/>
              <a:t>nyomaték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318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Erőszabályozás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E megközelítés alapja:</a:t>
            </a:r>
            <a:br>
              <a:rPr lang="hu-HU" dirty="0" smtClean="0"/>
            </a:br>
            <a:r>
              <a:rPr lang="hu-HU" dirty="0" smtClean="0"/>
              <a:t>Az idegrendszer szabályozó feladata létrehozni és ellenőrizni a szükséges erő/forgatónyomaték-idő profilt az </a:t>
            </a:r>
            <a:r>
              <a:rPr lang="hu-HU" dirty="0" err="1" smtClean="0"/>
              <a:t>effektor</a:t>
            </a:r>
            <a:r>
              <a:rPr lang="hu-HU" dirty="0" smtClean="0"/>
              <a:t> mozgatásához a tér egyik pontjából a másikba</a:t>
            </a:r>
          </a:p>
          <a:p>
            <a:pPr lvl="1"/>
            <a:r>
              <a:rPr lang="hu-HU" dirty="0" smtClean="0"/>
              <a:t>Mozgásprogramozási megközelítés</a:t>
            </a:r>
          </a:p>
          <a:p>
            <a:pPr lvl="1"/>
            <a:r>
              <a:rPr lang="hu-HU" dirty="0" smtClean="0"/>
              <a:t>Annyira nyilvánvalónak tűnik, hogy nehéz meglátni a megkérdőjelezhetőségét</a:t>
            </a:r>
          </a:p>
          <a:p>
            <a:pPr lvl="1"/>
            <a:r>
              <a:rPr lang="hu-HU" dirty="0" smtClean="0"/>
              <a:t>Nyilvánvalóan csak erőhatások </a:t>
            </a:r>
            <a:r>
              <a:rPr lang="hu-HU" dirty="0"/>
              <a:t>h</a:t>
            </a:r>
            <a:r>
              <a:rPr lang="hu-HU" dirty="0" smtClean="0"/>
              <a:t>ozhatnak létre mozgásokat </a:t>
            </a:r>
            <a:r>
              <a:rPr lang="hu-HU" dirty="0" smtClean="0">
                <a:sym typeface="Wingdings" panose="05000000000000000000" pitchFamily="2" charset="2"/>
              </a:rPr>
              <a:t> vajon ezek előre kiszámítottak?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85586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Erőszabályozás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Milyen erők hatnak a akaratlagos erőkifejtések során?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Gravitáció</a:t>
            </a:r>
          </a:p>
          <a:p>
            <a:pPr lvl="1"/>
            <a:r>
              <a:rPr lang="hu-HU" dirty="0" smtClean="0"/>
              <a:t>Konstans</a:t>
            </a:r>
          </a:p>
          <a:p>
            <a:pPr lvl="1"/>
            <a:r>
              <a:rPr lang="hu-HU" dirty="0" smtClean="0"/>
              <a:t>Föld középpontja felé mutat</a:t>
            </a:r>
          </a:p>
          <a:p>
            <a:pPr lvl="1"/>
            <a:r>
              <a:rPr lang="hu-HU" dirty="0" smtClean="0"/>
              <a:t>Korai alkalmazkodás – hatásának figyelembe vétele</a:t>
            </a:r>
          </a:p>
          <a:p>
            <a:pPr lvl="1"/>
            <a:r>
              <a:rPr lang="hu-HU" dirty="0" smtClean="0"/>
              <a:t>Ízületi forgó mozgások – gravitáció hatása pozíciófüggő</a:t>
            </a:r>
          </a:p>
          <a:p>
            <a:pPr lvl="1"/>
            <a:endParaRPr lang="hu-HU" dirty="0" smtClean="0"/>
          </a:p>
          <a:p>
            <a:pPr lvl="2"/>
            <a:endParaRPr lang="hu-HU" dirty="0" smtClean="0"/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33231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Erőszabályozás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hu-HU" dirty="0" smtClean="0"/>
              <a:t>Mozgásfüggő erők</a:t>
            </a:r>
          </a:p>
          <a:p>
            <a:pPr marL="914400" lvl="1" indent="-514350"/>
            <a:r>
              <a:rPr lang="hu-HU" dirty="0" smtClean="0"/>
              <a:t>Tehetetlenség</a:t>
            </a:r>
          </a:p>
          <a:p>
            <a:pPr marL="1314450" lvl="2" indent="-514350"/>
            <a:r>
              <a:rPr lang="hu-HU" dirty="0" smtClean="0"/>
              <a:t>Arányos a gyorsulással</a:t>
            </a:r>
          </a:p>
          <a:p>
            <a:pPr marL="914400" lvl="1" indent="-514350"/>
            <a:r>
              <a:rPr lang="hu-HU" dirty="0" smtClean="0"/>
              <a:t>Centripetális erő</a:t>
            </a:r>
          </a:p>
          <a:p>
            <a:pPr marL="914400" lvl="1" indent="-514350"/>
            <a:r>
              <a:rPr lang="hu-HU" dirty="0" err="1" smtClean="0"/>
              <a:t>Coriolis-erő</a:t>
            </a:r>
            <a:endParaRPr lang="hu-HU" dirty="0" smtClean="0"/>
          </a:p>
          <a:p>
            <a:pPr marL="914400" lvl="1" indent="-514350"/>
            <a:r>
              <a:rPr lang="hu-HU" dirty="0" smtClean="0"/>
              <a:t>Ellenállás – </a:t>
            </a:r>
            <a:r>
              <a:rPr lang="hu-HU" dirty="0" err="1" smtClean="0"/>
              <a:t>surlódás</a:t>
            </a:r>
            <a:endParaRPr lang="hu-HU" dirty="0" smtClean="0"/>
          </a:p>
          <a:p>
            <a:pPr marL="914400" lvl="1" indent="-514350"/>
            <a:r>
              <a:rPr lang="hu-HU" dirty="0" smtClean="0"/>
              <a:t>Lehetséges az előre programozás?</a:t>
            </a:r>
          </a:p>
          <a:p>
            <a:pPr marL="914400" lvl="1" indent="-514350"/>
            <a:endParaRPr lang="hu-HU" dirty="0" smtClean="0"/>
          </a:p>
          <a:p>
            <a:pPr marL="914400" lvl="1" indent="-514350"/>
            <a:endParaRPr lang="hu-HU" dirty="0" smtClean="0"/>
          </a:p>
        </p:txBody>
      </p:sp>
      <p:pic>
        <p:nvPicPr>
          <p:cNvPr id="1026" name="Picture 2" descr="https://upload.wikimedia.org/wikipedia/commons/b/b6/Corioliskraft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1905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07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Erőszabályozás – Inverz modell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Fontos feltételezés: központi idegrendszer ismeri a környezet és a test mechanikai tulajdonságait és felhasználja ezt a tudást a mozgások szabályozása során</a:t>
            </a:r>
          </a:p>
          <a:p>
            <a:pPr lvl="1"/>
            <a:r>
              <a:rPr lang="hu-HU" dirty="0" smtClean="0"/>
              <a:t>Nincs magyarázat, hogy honnan tudja, hol tárolja vagy hogyan használja</a:t>
            </a:r>
          </a:p>
          <a:p>
            <a:r>
              <a:rPr lang="hu-HU" dirty="0" smtClean="0"/>
              <a:t>E tudás alapján alakítja ki a belső modelleket – </a:t>
            </a:r>
            <a:r>
              <a:rPr lang="hu-HU" dirty="0" err="1" smtClean="0"/>
              <a:t>internal</a:t>
            </a:r>
            <a:r>
              <a:rPr lang="hu-HU" dirty="0" smtClean="0"/>
              <a:t> </a:t>
            </a:r>
            <a:r>
              <a:rPr lang="hu-HU" dirty="0" err="1" smtClean="0"/>
              <a:t>models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7887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Belső modellek – </a:t>
            </a:r>
            <a:r>
              <a:rPr lang="hu-HU" dirty="0" err="1" smtClean="0"/>
              <a:t>Internal</a:t>
            </a:r>
            <a:r>
              <a:rPr lang="hu-HU" dirty="0" smtClean="0"/>
              <a:t> </a:t>
            </a:r>
            <a:r>
              <a:rPr lang="hu-HU" dirty="0" err="1" smtClean="0"/>
              <a:t>modells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Idegrendszeri folyamat, ami lehetővé teszi, hogy megjósoljuk egy mozgás következményét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Összekapcsolja a tényleges változásokat a várt következményekkel egy mozgás hatására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Idegrendszeri képletekben zajló folyamatok, amelyek kiszámítják vagy megjósolják a test különböző részei valamint a környezet és a test különböző részei közötti kölcsönhatásokat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74711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967</Words>
  <Application>Microsoft Office PowerPoint</Application>
  <PresentationFormat>Diavetítés a képernyőre (4:3 oldalarány)</PresentationFormat>
  <Paragraphs>204</Paragraphs>
  <Slides>31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3" baseType="lpstr">
      <vt:lpstr>Office-téma</vt:lpstr>
      <vt:lpstr>Document</vt:lpstr>
      <vt:lpstr>Mozgástan, mozgásfejlődés, neurobiológia</vt:lpstr>
      <vt:lpstr>Mozgásszabályozás erő-nyomaték által, izomaktiváció által, szabályozáselméleti megközelítés</vt:lpstr>
      <vt:lpstr>Mozgásszabályozás erő és nyomaték által</vt:lpstr>
      <vt:lpstr>Mozgásszabályozás erő és nyomaték által</vt:lpstr>
      <vt:lpstr>Erőszabályozás</vt:lpstr>
      <vt:lpstr>Erőszabályozás</vt:lpstr>
      <vt:lpstr>Erőszabályozás</vt:lpstr>
      <vt:lpstr>Erőszabályozás – Inverz modell</vt:lpstr>
      <vt:lpstr>Belső modellek – Internal modells</vt:lpstr>
      <vt:lpstr>Erőszabályozás – Inverz modell</vt:lpstr>
      <vt:lpstr>Erőszabályozás – Direkt modell</vt:lpstr>
      <vt:lpstr>Erőszabályozás – Direkt modell</vt:lpstr>
      <vt:lpstr>Erőszabályozás – Interakciós nyomaték</vt:lpstr>
      <vt:lpstr>Vezérlő ízület elmélet – Leading-joint hypothesis</vt:lpstr>
      <vt:lpstr>Mozgásszabályozás Izomaktiváció által</vt:lpstr>
      <vt:lpstr>Szabályozás izomaktiváció által</vt:lpstr>
      <vt:lpstr>Szabályozás izomaktiváció által</vt:lpstr>
      <vt:lpstr>Kettős stratégia elmélet</vt:lpstr>
      <vt:lpstr>Kettős stratégia elmélet</vt:lpstr>
      <vt:lpstr>Kettős stratégia elmélet</vt:lpstr>
      <vt:lpstr>Kettős stratégia elmélet</vt:lpstr>
      <vt:lpstr>Lökés-lépés modell</vt:lpstr>
      <vt:lpstr>Lökés-lépés modell</vt:lpstr>
      <vt:lpstr>Izom szinergiák</vt:lpstr>
      <vt:lpstr>Izom szinergiák</vt:lpstr>
      <vt:lpstr>Szabályozáselméleti megközelítés</vt:lpstr>
      <vt:lpstr>Szabályozáselméleti megközelítés</vt:lpstr>
      <vt:lpstr>Szabályozáselméleti megközelítés</vt:lpstr>
      <vt:lpstr>Szabályozáselméleti megközelítés</vt:lpstr>
      <vt:lpstr>Szabályozáselméleti megközelítés</vt:lpstr>
      <vt:lpstr>Servo-hypothesis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Neuro-biomechanika 1. előadás</dc:title>
  <dc:creator>Katona Péter</dc:creator>
  <cp:lastModifiedBy>Katona Péter</cp:lastModifiedBy>
  <cp:revision>108</cp:revision>
  <dcterms:modified xsi:type="dcterms:W3CDTF">2016-11-22T14:32:41Z</dcterms:modified>
</cp:coreProperties>
</file>