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78" r:id="rId3"/>
    <p:sldId id="274" r:id="rId4"/>
    <p:sldId id="275" r:id="rId5"/>
    <p:sldId id="379" r:id="rId6"/>
    <p:sldId id="397" r:id="rId7"/>
    <p:sldId id="380" r:id="rId8"/>
    <p:sldId id="276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394" r:id="rId23"/>
    <p:sldId id="395" r:id="rId24"/>
    <p:sldId id="396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98245-D9BF-4F13-BD87-163F1F7B94B1}" type="datetimeFigureOut">
              <a:rPr lang="hu-HU" smtClean="0"/>
              <a:t>2016.10.19.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C48DC-A2AD-416A-BBD6-F9153EEC54F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60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5BF9AC-16F1-3448-8B84-94EB6264B35B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b"/>
          <a:lstStyle/>
          <a:p>
            <a:pPr algn="r">
              <a:defRPr/>
            </a:pPr>
            <a:fld id="{57A4A35D-868F-A249-AD5A-AA779E854F99}" type="slidenum">
              <a:rPr lang="en-US" sz="1200">
                <a:solidFill>
                  <a:schemeClr val="tx1"/>
                </a:solidFill>
                <a:latin typeface="Times" charset="0"/>
                <a:cs typeface="+mn-cs"/>
              </a:rPr>
              <a:pPr algn="r">
                <a:defRPr/>
              </a:pPr>
              <a:t>4</a:t>
            </a:fld>
            <a:endParaRPr lang="en-US" sz="1200" dirty="0">
              <a:solidFill>
                <a:schemeClr val="tx1"/>
              </a:solidFill>
              <a:latin typeface="Times" charset="0"/>
              <a:cs typeface="+mn-cs"/>
            </a:endParaRPr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b"/>
          <a:lstStyle/>
          <a:p>
            <a:pPr algn="r">
              <a:defRPr/>
            </a:pPr>
            <a:fld id="{57CE982B-0FC6-A24D-816C-168B00D9E21E}" type="slidenum">
              <a:rPr lang="en-US" sz="1200">
                <a:solidFill>
                  <a:schemeClr val="tx1"/>
                </a:solidFill>
                <a:latin typeface="Times" charset="0"/>
                <a:cs typeface="+mn-cs"/>
              </a:rPr>
              <a:pPr algn="r">
                <a:defRPr/>
              </a:pPr>
              <a:t>8</a:t>
            </a:fld>
            <a:endParaRPr lang="en-US" sz="1200" dirty="0">
              <a:solidFill>
                <a:schemeClr val="tx1"/>
              </a:solidFill>
              <a:latin typeface="Times" charset="0"/>
              <a:cs typeface="+mn-cs"/>
            </a:endParaRPr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2016.10.19.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2016.10.19.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2016.10.19.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2016.10.19.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2016.10.19.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2016.10.19.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2016.10.19.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2016.10.19.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2016.10.19.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2016.10.19.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2016.10.19.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/>
              <a:pPr/>
              <a:t>2016.10.19.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95936" y="3933056"/>
            <a:ext cx="4748064" cy="360041"/>
          </a:xfrm>
        </p:spPr>
        <p:txBody>
          <a:bodyPr>
            <a:noAutofit/>
          </a:bodyPr>
          <a:lstStyle/>
          <a:p>
            <a:pPr algn="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Mozgástan, mozgásfejlődés, neurobiológia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499992" y="4365104"/>
            <a:ext cx="4240560" cy="504056"/>
          </a:xfrm>
        </p:spPr>
        <p:txBody>
          <a:bodyPr>
            <a:normAutofit/>
          </a:bodyPr>
          <a:lstStyle/>
          <a:p>
            <a:pPr algn="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Oktató: Katona Péter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 kor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Korábban: Hogyan szabályozza a lélek a testet?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 sz.: Hogyan szabályozza az agy a testet?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Hermann Ludwig Ferdinand von Helmholtz (1821-1894)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Képészlelés (szem mozgatás nem természetes módon)</a:t>
            </a:r>
          </a:p>
          <a:p>
            <a:pPr lvl="2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Észlelésre hat a mozgás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Ivan Sechenov (1829-1905)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„We do not hear but listen, we do not see but look”</a:t>
            </a:r>
          </a:p>
        </p:txBody>
      </p:sp>
    </p:spTree>
    <p:extLst>
      <p:ext uri="{BB962C8B-B14F-4D97-AF65-F5344CB8AC3E}">
        <p14:creationId xmlns:p14="http://schemas.microsoft.com/office/powerpoint/2010/main" val="349514880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kor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 sz. vége: kutatások a mozgások pontatlanságára irányultak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Robert Sessions Woodworth (1869-1962)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 disszertációja a motoros teljesítmény hibáiról és a variancájáról</a:t>
            </a:r>
          </a:p>
          <a:p>
            <a:pPr lvl="2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Gyors mozgás: kezdeti impulzus majd korrekciók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Mozgás sebessége és a hibák közti összefüggés</a:t>
            </a:r>
          </a:p>
          <a:p>
            <a:pPr lvl="2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Gyorsabb mozgás több hiba vizuális feed-back esetén</a:t>
            </a:r>
          </a:p>
          <a:p>
            <a:pPr lvl="2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Csukott szem esetén nincs ilyen összefüggés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612900"/>
            <a:ext cx="7061200" cy="36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99132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kor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 sz elejétől lendületet kapott a mozgásszabályozás idegi alapjainak kutatása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Santiago Ramon y Cajal (1852-1934)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idegrendszer önálló, egymásra ható idegsejtekből épül fel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Sir Michel Foster (1826-1907) és Sir Charles Sherrington (1852-1952)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„synapsis”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ma „synapse”=szinapszis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92664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 század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Joseph Felix  Francois Babinski (1857-1932)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Ép és idegrendszeri sérüléssel rendelkezők izomkoordinációjának összehasonlítása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Károsodott izpmkoordináció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kisagy patológiás elváltozása</a:t>
            </a:r>
          </a:p>
          <a:p>
            <a:pPr lvl="2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„cerebellar asynergias”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J. Hughlings Jackson (1835-1911)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Mozgások 3 szintű reprezentációja az idegrendszerben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Izmok kérgi reprezentációja 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Izmok számos kombinációja mozgások kivitelezésekor izomcsoportokként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6010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század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Sherrington: a neurofiziológia (egyik) atyja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Számtalan ponton járult hozzá e területhez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Pl.: </a:t>
            </a:r>
          </a:p>
          <a:p>
            <a:pPr lvl="2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aktív gátlás („active inhibition”) a központi idegrendszerben</a:t>
            </a:r>
          </a:p>
          <a:p>
            <a:pPr lvl="2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Reflexkapcsolat a receptorok és motoneuronok közt a gerincvelőben</a:t>
            </a:r>
          </a:p>
          <a:p>
            <a:pPr lvl="2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Reciprok beidegzés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Akaratlagos mozgás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hangolható tulajdonságú reflexek kombinációja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00" y="1052736"/>
            <a:ext cx="7340600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93946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század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Thomas Graham Brown (1882-1965)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Gerincvelő által koordinált mozgás receptor afferentáció nélkül (állatkísérletek)</a:t>
            </a:r>
          </a:p>
          <a:p>
            <a:pPr lvl="2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Ritmusos mozgásminták jelenléte szenzoros működés nélkül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Central Pattern Generators (CPG)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9357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század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Mozgásvizsgálatok mechanikai alapon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Newtoni mechanika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Probléma: az emberi test mechanikai tulajdonságai nem ismerhetőek meg elég pontosan</a:t>
            </a:r>
          </a:p>
          <a:p>
            <a:pPr lvl="2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Pl.: aktív izomkontrakció hatására megváltozik az izom alakja és véráramlása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ez megváltoztatja az izom tehetetlenségét</a:t>
            </a:r>
          </a:p>
          <a:p>
            <a:pPr lvl="2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Így két időpillanatban mért adatok nem összehasonlíthatóak közvetlenül mivel különböző tulajdonságú rendszerből származnak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0703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század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Sir Archibald Vivian Hill (1886-1977)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izom hőtermelése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Aktivált állapot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Soros elasztikus elem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Hill-egyenlet (izomerő és izomhossz-változás sebessége közti összefüggés)</a:t>
            </a:r>
          </a:p>
          <a:p>
            <a:pPr lvl="2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(F+a)(v+b)=konstans=b(F</a:t>
            </a:r>
            <a:r>
              <a:rPr lang="hu-H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+a) </a:t>
            </a:r>
          </a:p>
          <a:p>
            <a:pPr lvl="2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v(F+a)=b(F</a:t>
            </a:r>
            <a:r>
              <a:rPr lang="hu-H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-F)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Klasszikus stiffness és viszkozitás nem használható az izomra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18353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század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Wallace Osgood Fenn (1893-1971)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Izom hőtermelésének vizsgálata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Izom nem úgy viselkedik, mint egy előnyújtott passzív rugó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Fenn-féle effektus 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Energiaraktározás és –leadás inakban és izmokban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Testrészek közti energiaátadás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11453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század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Warren Plimpton Lombard (1855-1939)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Izomfáradás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Lombard paradoxon: quadriceps és hamstrings koaktváció felállás során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Kurt Wachholder (1893-1961)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Háromfázisú EMG mitázat gyors, egyízületi mozgások során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Wachholder and Altenburger: az izmok elasztikus tulajdonságait a központi idegrendszer képes szabályozni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gamma-rendszer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74756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Ókori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görögök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Tervszerű mozgások forrása???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(ami mozog) és lélek (ami mozgat) közti kapcsolat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Fő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kérdések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 a mozgások forrása a világban?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Minek a hatására utasítja a lélek a testet hogy mozogjon?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Hogyan bírja mozgásra a lélek a testet?</a:t>
            </a:r>
          </a:p>
        </p:txBody>
      </p:sp>
    </p:spTree>
    <p:extLst>
      <p:ext uri="{BB962C8B-B14F-4D97-AF65-F5344CB8AC3E}">
        <p14:creationId xmlns:p14="http://schemas.microsoft.com/office/powerpoint/2010/main" val="263792130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Nikolai Bernstein (1896-1966)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Kimocyclography</a:t>
            </a:r>
          </a:p>
          <a:p>
            <a:pPr lvl="1"/>
            <a:r>
              <a:rPr lang="hu-HU" dirty="0" smtClean="0"/>
              <a:t>500 Hz-es mintavételi frekvencia</a:t>
            </a:r>
          </a:p>
          <a:p>
            <a:pPr lvl="1"/>
            <a:r>
              <a:rPr lang="hu-HU" dirty="0" smtClean="0"/>
              <a:t>Több ízületes rendszerek vizsgálata</a:t>
            </a:r>
          </a:p>
          <a:p>
            <a:pPr lvl="1"/>
            <a:r>
              <a:rPr lang="hu-HU" dirty="0" smtClean="0"/>
              <a:t>Interakciós nyomaték</a:t>
            </a:r>
          </a:p>
          <a:p>
            <a:pPr lvl="1"/>
            <a:r>
              <a:rPr lang="hu-HU" dirty="0" smtClean="0"/>
              <a:t>Kovács üti az üllőt</a:t>
            </a:r>
          </a:p>
          <a:p>
            <a:pPr lvl="2"/>
            <a:r>
              <a:rPr lang="hu-HU" dirty="0" smtClean="0"/>
              <a:t>Végpont varianciája kisebb mint az ízületi variancia</a:t>
            </a:r>
          </a:p>
          <a:p>
            <a:pPr lvl="2"/>
            <a:r>
              <a:rPr lang="hu-HU" dirty="0" smtClean="0"/>
              <a:t>„motor redundancy” – Bernstein probléma</a:t>
            </a:r>
          </a:p>
        </p:txBody>
      </p:sp>
      <p:pic>
        <p:nvPicPr>
          <p:cNvPr id="4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1149350"/>
            <a:ext cx="6146800" cy="455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06798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Nikolai Bernstein (1896-1966)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Mozgások felépítésére egy többszintű rendszert javasolt:</a:t>
            </a:r>
          </a:p>
          <a:p>
            <a:pPr lvl="1"/>
            <a:r>
              <a:rPr lang="hu-HU" dirty="0" smtClean="0"/>
              <a:t>A szintekhez a mozgási feladatokat osztályokba sorolta valamint különdöző neurofiziológiai egységekhez kötötte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dirty="0" smtClean="0"/>
              <a:t>A szint: „paleokinetic level” – rubro-spinális szint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dirty="0" smtClean="0"/>
              <a:t>B szint: „level of synegies and patterns” – thalamo-pallidális szint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dirty="0" smtClean="0"/>
              <a:t>C szint: „level of the spatial field” – piramido-striális szint</a:t>
            </a:r>
          </a:p>
          <a:p>
            <a:pPr marL="1371600" lvl="2" indent="-514350">
              <a:buFont typeface="+mj-lt"/>
              <a:buAutoNum type="arabicPeriod"/>
            </a:pPr>
            <a:r>
              <a:rPr lang="hu-HU" dirty="0" smtClean="0"/>
              <a:t>C1 – striális, extrapiramidális szint</a:t>
            </a:r>
          </a:p>
          <a:p>
            <a:pPr marL="1371600" lvl="2" indent="-514350">
              <a:buFont typeface="+mj-lt"/>
              <a:buAutoNum type="arabicPeriod"/>
            </a:pPr>
            <a:r>
              <a:rPr lang="hu-HU" dirty="0" smtClean="0"/>
              <a:t>C2 – piramidális szint – kérgi szabályozás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dirty="0" smtClean="0"/>
              <a:t>D szint: „level of actions” – parietalis-premotoros szint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dirty="0" smtClean="0"/>
              <a:t>E szint: „level of symbolic actions” – „highest cortical control”</a:t>
            </a:r>
          </a:p>
        </p:txBody>
      </p:sp>
    </p:spTree>
    <p:extLst>
      <p:ext uri="{BB962C8B-B14F-4D97-AF65-F5344CB8AC3E}">
        <p14:creationId xmlns:p14="http://schemas.microsoft.com/office/powerpoint/2010/main" val="150419589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Nikolai Bernstein (1896-1966)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A szint:</a:t>
            </a:r>
          </a:p>
          <a:p>
            <a:pPr lvl="1"/>
            <a:r>
              <a:rPr lang="hu-HU" dirty="0" smtClean="0"/>
              <a:t>Reflexek és propriocepció szintje</a:t>
            </a:r>
          </a:p>
          <a:p>
            <a:pPr lvl="1"/>
            <a:r>
              <a:rPr lang="hu-HU" dirty="0" smtClean="0"/>
              <a:t>Reciprok gátlás</a:t>
            </a:r>
          </a:p>
          <a:p>
            <a:pPr lvl="1"/>
            <a:r>
              <a:rPr lang="hu-HU" dirty="0" smtClean="0"/>
              <a:t>Tónusszabályozás</a:t>
            </a:r>
          </a:p>
          <a:p>
            <a:r>
              <a:rPr lang="hu-HU" dirty="0" smtClean="0"/>
              <a:t>B szint:</a:t>
            </a:r>
          </a:p>
          <a:p>
            <a:pPr lvl="1"/>
            <a:r>
              <a:rPr lang="hu-HU" dirty="0" smtClean="0"/>
              <a:t>Nagy izomcsoportok koordinált mozgásokat hoznak létre (minták)</a:t>
            </a:r>
          </a:p>
          <a:p>
            <a:pPr lvl="1"/>
            <a:r>
              <a:rPr lang="hu-HU" dirty="0" smtClean="0"/>
              <a:t>Szinergiák: több izom együtt dolgozik</a:t>
            </a:r>
          </a:p>
          <a:p>
            <a:pPr lvl="1"/>
            <a:r>
              <a:rPr lang="hu-HU" dirty="0" smtClean="0"/>
              <a:t>Helyváltoztató mozgások</a:t>
            </a:r>
          </a:p>
          <a:p>
            <a:pPr lvl="1"/>
            <a:r>
              <a:rPr lang="hu-HU" dirty="0" smtClean="0"/>
              <a:t>Mozgások időzítése, mozgás fázisok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4827096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Nikolai Bernstein (1896-1966)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 szint:</a:t>
            </a:r>
          </a:p>
          <a:p>
            <a:pPr lvl="1"/>
            <a:r>
              <a:rPr lang="hu-HU" dirty="0" smtClean="0"/>
              <a:t>Térbeli szabályozás</a:t>
            </a:r>
          </a:p>
          <a:p>
            <a:pPr lvl="1"/>
            <a:r>
              <a:rPr lang="hu-HU" dirty="0" smtClean="0"/>
              <a:t>Tárgyak mozgatása a-ból b-be</a:t>
            </a:r>
          </a:p>
          <a:p>
            <a:pPr lvl="1"/>
            <a:r>
              <a:rPr lang="hu-HU" dirty="0" smtClean="0"/>
              <a:t>Célzott mozgások, okkal történő mozgások</a:t>
            </a:r>
          </a:p>
          <a:p>
            <a:pPr lvl="1"/>
            <a:r>
              <a:rPr lang="hu-HU" dirty="0" smtClean="0"/>
              <a:t>C1: útvonal meghatározása</a:t>
            </a:r>
          </a:p>
          <a:p>
            <a:pPr lvl="1"/>
            <a:r>
              <a:rPr lang="hu-HU" dirty="0" smtClean="0"/>
              <a:t>C2: cél elérése</a:t>
            </a:r>
          </a:p>
          <a:p>
            <a:pPr lvl="1"/>
            <a:r>
              <a:rPr lang="hu-HU" dirty="0" smtClean="0"/>
              <a:t>Pontosság, variancia</a:t>
            </a:r>
          </a:p>
        </p:txBody>
      </p:sp>
    </p:spTree>
    <p:extLst>
      <p:ext uri="{BB962C8B-B14F-4D97-AF65-F5344CB8AC3E}">
        <p14:creationId xmlns:p14="http://schemas.microsoft.com/office/powerpoint/2010/main" val="46668059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Nikolai Bernstein (1896-1966)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D szint:</a:t>
            </a:r>
          </a:p>
          <a:p>
            <a:pPr lvl="1"/>
            <a:r>
              <a:rPr lang="hu-HU" dirty="0" smtClean="0"/>
              <a:t>Szinte csak emberi mozgások</a:t>
            </a:r>
          </a:p>
          <a:p>
            <a:pPr lvl="1"/>
            <a:r>
              <a:rPr lang="hu-HU" dirty="0" smtClean="0"/>
              <a:t>„Meaningful actions”</a:t>
            </a:r>
          </a:p>
          <a:p>
            <a:pPr lvl="1"/>
            <a:r>
              <a:rPr lang="hu-HU" dirty="0" smtClean="0"/>
              <a:t>Írás</a:t>
            </a:r>
          </a:p>
          <a:p>
            <a:pPr lvl="1"/>
            <a:r>
              <a:rPr lang="hu-HU" dirty="0" smtClean="0"/>
              <a:t>„automatisms and motor skills”</a:t>
            </a:r>
          </a:p>
          <a:p>
            <a:pPr lvl="1"/>
            <a:r>
              <a:rPr lang="hu-HU" dirty="0" smtClean="0"/>
              <a:t>Domináns/nem domináns végtag</a:t>
            </a:r>
          </a:p>
          <a:p>
            <a:r>
              <a:rPr lang="hu-HU" dirty="0" smtClean="0"/>
              <a:t>E szint:</a:t>
            </a:r>
          </a:p>
          <a:p>
            <a:pPr lvl="1"/>
            <a:r>
              <a:rPr lang="hu-HU" dirty="0" smtClean="0"/>
              <a:t>Kizárolag emberekre jellemző mozgások</a:t>
            </a:r>
          </a:p>
          <a:p>
            <a:pPr lvl="1"/>
            <a:r>
              <a:rPr lang="hu-HU" dirty="0" smtClean="0"/>
              <a:t>Információ átadás</a:t>
            </a:r>
          </a:p>
          <a:p>
            <a:pPr lvl="1"/>
            <a:r>
              <a:rPr lang="hu-HU" dirty="0" smtClean="0"/>
              <a:t>Zenélés, festés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646625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Times" charset="0"/>
              </a:rPr>
              <a:t>Ókori görögök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Hérakleitosz: „Azok, akik hisznek a mozgásban”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Démokritosz: a lélek mozgásának közvetítése a testhez atomok útján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Akaratlagos mozgás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Halhatatlan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lélek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Lovaskocsi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Marionett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Aristoteles: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mozgó test – mozgató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mozgó test megfigyelhető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mozgató nem megfigyelhető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lélek irányítja a testet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3601-1682-724F-B254-04F40CDFF08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05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" y="1844824"/>
            <a:ext cx="7794287" cy="33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0910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Ókori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Róma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3601-1682-724F-B254-04F40CDFF08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Galénosz: Izompárok ellentétes irányú hatással</a:t>
            </a:r>
          </a:p>
          <a:p>
            <a:pPr lvl="1"/>
            <a:r>
              <a:rPr lang="hu-HU" dirty="0" smtClean="0"/>
              <a:t>Izomok hozzák létre a mozgásokat</a:t>
            </a:r>
          </a:p>
          <a:p>
            <a:pPr lvl="1"/>
            <a:r>
              <a:rPr lang="hu-HU" dirty="0" smtClean="0"/>
              <a:t>Idegek továbbítják az „állati szellemeket”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968"/>
            <a:ext cx="5652000" cy="295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62571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Reneszánsz és Újkor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Leonadro da Vinci (1452-1519): izomanatómia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René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Descartes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(1596-1650)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Két különálló egység az emberen belül: test és lélek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Független mozgások felismerése (pl.: szívverés)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Szenzoros ingerek által kiváltott mozgások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Astruc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(1684-1766)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260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Reneszánsz és Újkor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Giovanni Alfonso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Borelli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(1608-1679)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Biomechani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Fiziológia és fizika összevonása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Statikus és dinamikus kísérletek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Főbb izomcsoportok maximális erejének mérése statikus feladatok alatt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Izmok: vékony rugalmas rostok alkotják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Lélek hatására az idegek vibrációja jön létre és ennek következében „idegnedv” szabadul fel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Swammerman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(1637-1680): béka ideg-izom preparátum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Idegstimuláció-izomkontrakció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Izomtömeg nem változik a kontrakció során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41746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Reneszánsz és Újkor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Luigi Galvani (1737-1798): Elektromosság a testben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1791: idegszövet és elektromosság közötti kapcsolat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Galvanométer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 Matteucci (1811-1868): elektromos töltés az izmokban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Etienne DuBois-Reymond (1818-1896): elektromos jel érzékelése az izomban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1849: elektromos jel illusztrációjának közlése</a:t>
            </a:r>
          </a:p>
          <a:p>
            <a:pPr lvl="2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Elektromiográfia</a:t>
            </a:r>
          </a:p>
          <a:p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251520" y="3356992"/>
            <a:ext cx="864096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75618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 kor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Eduard Friedrich Wilhelm Pflüger (1839-1910)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Törlőreflex (spinális béka)</a:t>
            </a:r>
          </a:p>
          <a:p>
            <a:pPr lvl="2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Gerincvelő képes célzott mozgások szabályozására</a:t>
            </a:r>
          </a:p>
          <a:p>
            <a:pPr lvl="2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Gerincvelői reflexek aktiválhatnak különböző izomcsoportokat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Emst, Wilhelm és Eduard Weber (XIX. század):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Mechanics of Human Walking Apparatus (1894)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3601-1682-724F-B254-04F40CDFF08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181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4635500" cy="562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96692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1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1000"/>
                                        <p:tgtEl>
                                          <p:spTgt spid="218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 kor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Etienne-Jules Marey (1830-1904) és Eadweard J. Muybridge (1830-1904)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Mozgáselemzés fotografikus technikával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fps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Emberek, lovak, madarak és rovarok mozgásának vizsgálata</a:t>
            </a:r>
          </a:p>
          <a:p>
            <a:pPr lvl="1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964488" cy="454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79884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1079</Words>
  <Application>Microsoft Office PowerPoint</Application>
  <PresentationFormat>Diavetítés a képernyőre (4:3 oldalarány)</PresentationFormat>
  <Paragraphs>185</Paragraphs>
  <Slides>24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Office-téma</vt:lpstr>
      <vt:lpstr>Mozgástan, mozgásfejlődés, neurobiológia</vt:lpstr>
      <vt:lpstr>Ókori görögök</vt:lpstr>
      <vt:lpstr>Ókori görögök</vt:lpstr>
      <vt:lpstr>Ókori Róma</vt:lpstr>
      <vt:lpstr>Reneszánsz és Újkor</vt:lpstr>
      <vt:lpstr>Reneszánsz és Újkor</vt:lpstr>
      <vt:lpstr>Reneszánsz és Újkor</vt:lpstr>
      <vt:lpstr>Modern kor</vt:lpstr>
      <vt:lpstr>Modern kor</vt:lpstr>
      <vt:lpstr>Modern kor</vt:lpstr>
      <vt:lpstr>Modern kor</vt:lpstr>
      <vt:lpstr>Modern kor</vt:lpstr>
      <vt:lpstr>20. század</vt:lpstr>
      <vt:lpstr>20. század</vt:lpstr>
      <vt:lpstr>20. század</vt:lpstr>
      <vt:lpstr>20. század</vt:lpstr>
      <vt:lpstr>20. század</vt:lpstr>
      <vt:lpstr>20. század</vt:lpstr>
      <vt:lpstr>20. század</vt:lpstr>
      <vt:lpstr>Nikolai Bernstein (1896-1966)</vt:lpstr>
      <vt:lpstr>Nikolai Bernstein (1896-1966)</vt:lpstr>
      <vt:lpstr>Nikolai Bernstein (1896-1966)</vt:lpstr>
      <vt:lpstr>Nikolai Bernstein (1896-1966)</vt:lpstr>
      <vt:lpstr>Nikolai Bernstein (1896-1966)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Neuro-biomechanika 1. előadás</dc:title>
  <cp:lastModifiedBy>William</cp:lastModifiedBy>
  <cp:revision>25</cp:revision>
  <dcterms:modified xsi:type="dcterms:W3CDTF">2016-10-19T13:02:06Z</dcterms:modified>
</cp:coreProperties>
</file>