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4C82D-39DB-CF46-8A0F-95DD27EF8361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868F5-0D38-7D40-A6EC-FBFBC46C6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2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2016.10.05.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2016.10.05.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23928" y="3933056"/>
            <a:ext cx="4820072" cy="360041"/>
          </a:xfrm>
        </p:spPr>
        <p:txBody>
          <a:bodyPr>
            <a:no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Mozgástan, mozgásfejlődés, neurobiológia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581128"/>
            <a:ext cx="4240560" cy="504056"/>
          </a:xfrm>
        </p:spPr>
        <p:txBody>
          <a:bodyPr>
            <a:norm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Oktató: Katona Péter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izomorsó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Saját motoros beidegzés</a:t>
            </a:r>
          </a:p>
          <a:p>
            <a:pPr lvl="1"/>
            <a:r>
              <a:rPr lang="hu-HU" dirty="0"/>
              <a:t>A</a:t>
            </a:r>
            <a:r>
              <a:rPr lang="el-GR" dirty="0"/>
              <a:t>γ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el-GR" dirty="0"/>
              <a:t>γ</a:t>
            </a:r>
            <a:r>
              <a:rPr lang="hu-HU" dirty="0"/>
              <a:t>-efferens rendszer</a:t>
            </a:r>
          </a:p>
          <a:p>
            <a:pPr lvl="2"/>
            <a:r>
              <a:rPr lang="hu-HU" dirty="0" smtClean="0"/>
              <a:t>Mellső gyökök rostjainak kb. 30%-a</a:t>
            </a:r>
          </a:p>
          <a:p>
            <a:pPr lvl="1"/>
            <a:r>
              <a:rPr lang="hu-HU" dirty="0" smtClean="0"/>
              <a:t>Gyér </a:t>
            </a:r>
            <a:r>
              <a:rPr lang="el-GR" dirty="0" smtClean="0"/>
              <a:t>β</a:t>
            </a:r>
            <a:r>
              <a:rPr lang="hu-HU" dirty="0" smtClean="0"/>
              <a:t>-beidegzés </a:t>
            </a:r>
            <a:r>
              <a:rPr lang="hu-HU" dirty="0" smtClean="0">
                <a:sym typeface="Wingdings" panose="05000000000000000000" pitchFamily="2" charset="2"/>
              </a:rPr>
              <a:t> funkciója ismeretlen</a:t>
            </a:r>
          </a:p>
          <a:p>
            <a:r>
              <a:rPr lang="el-GR" dirty="0" smtClean="0"/>
              <a:t>γ</a:t>
            </a:r>
            <a:r>
              <a:rPr lang="hu-HU" dirty="0" smtClean="0"/>
              <a:t>-efferensek két féle végződése:</a:t>
            </a:r>
          </a:p>
          <a:p>
            <a:pPr lvl="1"/>
            <a:r>
              <a:rPr lang="el-GR" dirty="0" smtClean="0"/>
              <a:t>γ</a:t>
            </a:r>
            <a:r>
              <a:rPr lang="hu-HU" dirty="0" smtClean="0"/>
              <a:t>-véglemezek a magzsák-rostokon (dinamikus)</a:t>
            </a:r>
          </a:p>
          <a:p>
            <a:pPr lvl="1"/>
            <a:r>
              <a:rPr lang="el-GR" dirty="0" smtClean="0"/>
              <a:t>γ</a:t>
            </a:r>
            <a:r>
              <a:rPr lang="hu-HU" dirty="0" smtClean="0"/>
              <a:t>-véghálók elsősorban a maglánc-rostokon (statikus)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61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Afferens rostok összeköttetései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primer végződésekből eredő rostok közvetlenül azokon a motoneuronokon végződnek, amelyek ugyanazon izom extrafuzális rostjait látják el efferens beidegézssel</a:t>
            </a:r>
          </a:p>
          <a:p>
            <a:r>
              <a:rPr lang="hu-HU" dirty="0" smtClean="0"/>
              <a:t>Reakcióidő: az inger alkalmazása és a válasz közti időtartam</a:t>
            </a:r>
          </a:p>
          <a:p>
            <a:r>
              <a:rPr lang="hu-HU" dirty="0" smtClean="0"/>
              <a:t>Nyújtási reflex: 19-24 ms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395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Afferens rostok összeköttetései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hu-HU" dirty="0" smtClean="0"/>
              <a:t>Rostok vezetési sebessége; távolság ismert/mérhető</a:t>
            </a:r>
          </a:p>
          <a:p>
            <a:r>
              <a:rPr lang="hu-HU" dirty="0" smtClean="0"/>
              <a:t>Központi késés: a reflex aktivitásnak a gerincvelőn (központon) át történő áthaladásához szükséges idő</a:t>
            </a:r>
          </a:p>
          <a:p>
            <a:pPr lvl="1"/>
            <a:r>
              <a:rPr lang="hu-HU" dirty="0" smtClean="0"/>
              <a:t>Patellareflex: 0,6-0,9 ms </a:t>
            </a:r>
            <a:r>
              <a:rPr lang="hu-HU" dirty="0" smtClean="0">
                <a:sym typeface="Wingdings" panose="05000000000000000000" pitchFamily="2" charset="2"/>
              </a:rPr>
              <a:t> egy szinapszis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Izomorsók részt vesznek poliszinaptikus reflexekben is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77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izomorsók funkciója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Megynúlás</a:t>
            </a:r>
            <a:r>
              <a:rPr lang="hu-HU" dirty="0" smtClean="0">
                <a:sym typeface="Wingdings" panose="05000000000000000000" pitchFamily="2" charset="2"/>
              </a:rPr>
              <a:t>alakváltozásreceptorpotenciál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Nyújtás fokával arányos frekvenciájú akciós potenciálok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Extrafuzális rostok passzív megnyújtása: orsók megnyúlnak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Aktív összehúzódás: orsó afferenseinek kisülése jellegzetes módon megszűnik (izom rövidül – orsó nem)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92"/>
            <a:ext cx="310365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6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izomorsók funkciója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Visszacsatolt rendszer az izomhossz fenntartása érdekében:</a:t>
            </a:r>
          </a:p>
          <a:p>
            <a:pPr lvl="1"/>
            <a:r>
              <a:rPr lang="hu-HU" dirty="0" smtClean="0"/>
              <a:t>Megnyúlás</a:t>
            </a:r>
            <a:r>
              <a:rPr lang="hu-HU" dirty="0" smtClean="0">
                <a:sym typeface="Wingdings" panose="05000000000000000000" pitchFamily="2" charset="2"/>
              </a:rPr>
              <a:t>orsó kisülése fokozódik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Izomrövidülés (változatlan gamma kisülés mellett)orsó kisülése csökken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Primer afferens: válaszol a nyújtás mértékének és sebességének változására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Szekunder afferns: csak a megnyúlás hosszára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07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gamma-efferens kisülés hatásai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Nem vezet közvetlenül az izmok észlelhető összehúzódásához</a:t>
            </a:r>
          </a:p>
          <a:p>
            <a:r>
              <a:rPr lang="hu-HU" dirty="0" err="1" smtClean="0"/>
              <a:t>Intrafuzális</a:t>
            </a:r>
            <a:r>
              <a:rPr lang="hu-HU" dirty="0" smtClean="0"/>
              <a:t> rostok végeinek összehúzódása</a:t>
            </a:r>
          </a:p>
          <a:p>
            <a:pPr lvl="1"/>
            <a:r>
              <a:rPr lang="hu-HU" dirty="0" smtClean="0"/>
              <a:t>Ezáltal megnyújtja az izomorsók </a:t>
            </a:r>
            <a:r>
              <a:rPr lang="hu-HU" dirty="0" err="1" smtClean="0"/>
              <a:t>magzsákrészét</a:t>
            </a:r>
            <a:endParaRPr lang="hu-HU" dirty="0" smtClean="0"/>
          </a:p>
          <a:p>
            <a:pPr lvl="1"/>
            <a:r>
              <a:rPr lang="hu-HU" dirty="0" smtClean="0"/>
              <a:t>Deformálja az az </a:t>
            </a:r>
            <a:r>
              <a:rPr lang="hu-HU" dirty="0" err="1" smtClean="0"/>
              <a:t>annulospirális</a:t>
            </a:r>
            <a:r>
              <a:rPr lang="hu-HU" dirty="0" smtClean="0"/>
              <a:t> végződéseket</a:t>
            </a:r>
          </a:p>
          <a:p>
            <a:pPr lvl="1"/>
            <a:r>
              <a:rPr lang="hu-HU" dirty="0" err="1" smtClean="0"/>
              <a:t>Ia-rostokban</a:t>
            </a:r>
            <a:r>
              <a:rPr lang="hu-HU" dirty="0" smtClean="0"/>
              <a:t> impulzus keletkezik</a:t>
            </a:r>
          </a:p>
          <a:p>
            <a:pPr lvl="1"/>
            <a:r>
              <a:rPr lang="hu-HU" dirty="0" smtClean="0"/>
              <a:t>Reflexes összehúzódás az izomban</a:t>
            </a:r>
          </a:p>
          <a:p>
            <a:r>
              <a:rPr lang="hu-HU" dirty="0" smtClean="0"/>
              <a:t>Az orsó nyújtás iránti érzékenysége a </a:t>
            </a:r>
            <a:r>
              <a:rPr lang="hu-HU" dirty="0" err="1" smtClean="0"/>
              <a:t>gamma-efferens</a:t>
            </a:r>
            <a:r>
              <a:rPr lang="hu-HU" dirty="0" smtClean="0"/>
              <a:t> kisülés frekvenciájától függően változik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22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</a:t>
            </a:r>
            <a:r>
              <a:rPr lang="hu-HU" dirty="0" err="1" smtClean="0"/>
              <a:t>-Szabályozás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Agyi leszálló pályák</a:t>
            </a:r>
          </a:p>
          <a:p>
            <a:r>
              <a:rPr lang="hu-HU" dirty="0" smtClean="0"/>
              <a:t>Szorongás fokozza a kisülést</a:t>
            </a:r>
          </a:p>
          <a:p>
            <a:r>
              <a:rPr lang="hu-HU" dirty="0" smtClean="0"/>
              <a:t>Bőr ingerek, különösen az ártalmasak</a:t>
            </a:r>
          </a:p>
          <a:p>
            <a:pPr lvl="1"/>
            <a:r>
              <a:rPr lang="hu-HU" dirty="0" smtClean="0"/>
              <a:t>Azonos oldali hajlítók </a:t>
            </a:r>
            <a:r>
              <a:rPr lang="hu-HU" dirty="0" err="1" smtClean="0"/>
              <a:t>facilitációja</a:t>
            </a:r>
            <a:endParaRPr lang="hu-HU" dirty="0" smtClean="0"/>
          </a:p>
          <a:p>
            <a:pPr lvl="1"/>
            <a:r>
              <a:rPr lang="hu-HU" dirty="0" smtClean="0"/>
              <a:t>Ellentétes oldali feszítők gátlása</a:t>
            </a:r>
          </a:p>
          <a:p>
            <a:r>
              <a:rPr lang="hu-HU" dirty="0" smtClean="0"/>
              <a:t>Jendrassik-műfogás:</a:t>
            </a:r>
          </a:p>
          <a:p>
            <a:pPr lvl="1"/>
            <a:r>
              <a:rPr lang="hu-HU" dirty="0" smtClean="0"/>
              <a:t>Összeakasztott kezek aktív széthúzása </a:t>
            </a:r>
            <a:r>
              <a:rPr lang="hu-HU" dirty="0" err="1" smtClean="0"/>
              <a:t>facilitálja</a:t>
            </a:r>
            <a:r>
              <a:rPr lang="hu-HU" dirty="0" smtClean="0"/>
              <a:t> a </a:t>
            </a:r>
            <a:r>
              <a:rPr lang="hu-HU" dirty="0" err="1" smtClean="0"/>
              <a:t>patellareflexet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01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Reciprok beidegzés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Nyújtási reflex létrejöttekor: </a:t>
            </a:r>
            <a:r>
              <a:rPr lang="hu-HU" dirty="0" err="1" smtClean="0"/>
              <a:t>antagonisták</a:t>
            </a:r>
            <a:r>
              <a:rPr lang="hu-HU" dirty="0" smtClean="0"/>
              <a:t> elernyednek</a:t>
            </a:r>
          </a:p>
          <a:p>
            <a:r>
              <a:rPr lang="hu-HU" dirty="0" err="1" smtClean="0"/>
              <a:t>Antagonista</a:t>
            </a:r>
            <a:r>
              <a:rPr lang="hu-HU" dirty="0" smtClean="0"/>
              <a:t> </a:t>
            </a:r>
            <a:r>
              <a:rPr lang="hu-HU" dirty="0" err="1" smtClean="0"/>
              <a:t>motoneuronok</a:t>
            </a:r>
            <a:r>
              <a:rPr lang="hu-HU" dirty="0" smtClean="0"/>
              <a:t> </a:t>
            </a:r>
            <a:r>
              <a:rPr lang="hu-HU" dirty="0" err="1" smtClean="0"/>
              <a:t>posztszinaptikus</a:t>
            </a:r>
            <a:r>
              <a:rPr lang="hu-HU" dirty="0" smtClean="0"/>
              <a:t> gátlása</a:t>
            </a:r>
          </a:p>
          <a:p>
            <a:pPr lvl="1"/>
            <a:r>
              <a:rPr lang="hu-HU" dirty="0" smtClean="0"/>
              <a:t>Valószínűleg </a:t>
            </a:r>
            <a:r>
              <a:rPr lang="hu-HU" dirty="0" err="1" smtClean="0"/>
              <a:t>biszinaptikus</a:t>
            </a:r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796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Inverz nyújtási reflex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Egy bizonyos határ feletti nyújtás </a:t>
            </a:r>
            <a:r>
              <a:rPr lang="hu-HU" dirty="0" smtClean="0">
                <a:sym typeface="Wingdings" pitchFamily="2" charset="2"/>
              </a:rPr>
              <a:t> az izom elernyed (autogén gátlás)</a:t>
            </a:r>
          </a:p>
          <a:p>
            <a:r>
              <a:rPr lang="hu-HU" dirty="0" smtClean="0">
                <a:sym typeface="Wingdings" pitchFamily="2" charset="2"/>
              </a:rPr>
              <a:t>Receptora: </a:t>
            </a:r>
            <a:r>
              <a:rPr lang="hu-HU" dirty="0" err="1" smtClean="0">
                <a:sym typeface="Wingdings" pitchFamily="2" charset="2"/>
              </a:rPr>
              <a:t>Golgoi-féle</a:t>
            </a:r>
            <a:r>
              <a:rPr lang="hu-HU" dirty="0" smtClean="0">
                <a:sym typeface="Wingdings" pitchFamily="2" charset="2"/>
              </a:rPr>
              <a:t> ínszervben</a:t>
            </a:r>
          </a:p>
          <a:p>
            <a:pPr lvl="1"/>
            <a:r>
              <a:rPr lang="hu-HU" dirty="0" err="1" smtClean="0">
                <a:sym typeface="Wingdings" pitchFamily="2" charset="2"/>
              </a:rPr>
              <a:t>Tapadóín</a:t>
            </a:r>
            <a:r>
              <a:rPr lang="hu-HU" dirty="0" smtClean="0">
                <a:sym typeface="Wingdings" pitchFamily="2" charset="2"/>
              </a:rPr>
              <a:t> rostjai közt csomós idegvégződések hálózata</a:t>
            </a:r>
          </a:p>
          <a:p>
            <a:pPr lvl="1"/>
            <a:r>
              <a:rPr lang="hu-HU" dirty="0" err="1" smtClean="0">
                <a:sym typeface="Wingdings" pitchFamily="2" charset="2"/>
              </a:rPr>
              <a:t>Ib-idegrostok</a:t>
            </a:r>
            <a:endParaRPr lang="hu-HU" dirty="0" smtClean="0">
              <a:sym typeface="Wingdings" pitchFamily="2" charset="2"/>
            </a:endParaRPr>
          </a:p>
          <a:p>
            <a:pPr lvl="1"/>
            <a:r>
              <a:rPr lang="hu-HU" dirty="0" smtClean="0">
                <a:sym typeface="Wingdings" pitchFamily="2" charset="2"/>
              </a:rPr>
              <a:t>Azonos </a:t>
            </a:r>
            <a:r>
              <a:rPr lang="hu-HU" dirty="0" err="1" smtClean="0">
                <a:sym typeface="Wingdings" pitchFamily="2" charset="2"/>
              </a:rPr>
              <a:t>motoneuron</a:t>
            </a:r>
            <a:r>
              <a:rPr lang="hu-HU" dirty="0" smtClean="0">
                <a:sym typeface="Wingdings" pitchFamily="2" charset="2"/>
              </a:rPr>
              <a:t> gátlása </a:t>
            </a:r>
            <a:r>
              <a:rPr lang="hu-HU" dirty="0" err="1" smtClean="0">
                <a:sym typeface="Wingdings" pitchFamily="2" charset="2"/>
              </a:rPr>
              <a:t>interneuronon</a:t>
            </a:r>
            <a:r>
              <a:rPr lang="hu-HU" dirty="0" smtClean="0">
                <a:sym typeface="Wingdings" pitchFamily="2" charset="2"/>
              </a:rPr>
              <a:t> keresztül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Serkentő kapcsolat </a:t>
            </a:r>
            <a:r>
              <a:rPr lang="hu-HU" dirty="0" err="1" smtClean="0">
                <a:sym typeface="Wingdings" pitchFamily="2" charset="2"/>
              </a:rPr>
              <a:t>antagonista</a:t>
            </a:r>
            <a:r>
              <a:rPr lang="hu-HU" dirty="0" smtClean="0">
                <a:sym typeface="Wingdings" pitchFamily="2" charset="2"/>
              </a:rPr>
              <a:t> izom </a:t>
            </a:r>
            <a:r>
              <a:rPr lang="hu-HU" dirty="0" err="1" smtClean="0">
                <a:sym typeface="Wingdings" pitchFamily="2" charset="2"/>
              </a:rPr>
              <a:t>motoneuronjaival</a:t>
            </a:r>
            <a:endParaRPr lang="hu-HU" dirty="0" smtClean="0">
              <a:sym typeface="Wingdings" pitchFamily="2" charset="2"/>
            </a:endParaRPr>
          </a:p>
          <a:p>
            <a:pPr lvl="1"/>
            <a:r>
              <a:rPr lang="hu-HU" dirty="0" smtClean="0">
                <a:sym typeface="Wingdings" pitchFamily="2" charset="2"/>
              </a:rPr>
              <a:t>Aktív és passzív működésre is reagálnak</a:t>
            </a:r>
          </a:p>
          <a:p>
            <a:pPr lvl="1"/>
            <a:endParaRPr lang="hu-HU" dirty="0" smtClean="0">
              <a:sym typeface="Wingdings" pitchFamily="2" charset="2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80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 idx="4294967295"/>
          </p:nvPr>
        </p:nvSpPr>
        <p:spPr>
          <a:xfrm>
            <a:off x="0" y="48006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6-7. ábra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000" cy="53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7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Reflexek</a:t>
            </a:r>
            <a:endParaRPr lang="hu-HU" dirty="0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6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Poliszinaptikus</a:t>
            </a:r>
            <a:r>
              <a:rPr lang="hu-HU" dirty="0" smtClean="0"/>
              <a:t> reflex</a:t>
            </a:r>
            <a:br>
              <a:rPr lang="hu-HU" dirty="0" smtClean="0"/>
            </a:br>
            <a:r>
              <a:rPr lang="hu-HU" dirty="0" err="1" smtClean="0"/>
              <a:t>Flexor</a:t>
            </a:r>
            <a:r>
              <a:rPr lang="hu-HU" dirty="0" smtClean="0"/>
              <a:t> </a:t>
            </a:r>
            <a:r>
              <a:rPr lang="hu-HU" dirty="0" err="1" smtClean="0"/>
              <a:t>reflex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Bonyolult elágazódások az idegi </a:t>
            </a:r>
            <a:r>
              <a:rPr lang="hu-HU" dirty="0" smtClean="0"/>
              <a:t>pályákon</a:t>
            </a:r>
            <a:endParaRPr lang="hu-HU" dirty="0" smtClean="0"/>
          </a:p>
          <a:p>
            <a:r>
              <a:rPr lang="hu-HU" dirty="0" smtClean="0"/>
              <a:t>Különböző ágakban különböző számú szinapszis</a:t>
            </a:r>
          </a:p>
          <a:p>
            <a:r>
              <a:rPr lang="hu-HU" dirty="0" smtClean="0"/>
              <a:t>Egyetlen inger </a:t>
            </a:r>
            <a:r>
              <a:rPr lang="hu-HU" dirty="0" smtClean="0">
                <a:sym typeface="Wingdings" pitchFamily="2" charset="2"/>
              </a:rPr>
              <a:t> időben elnyújtva impulzusok sokasága éri el a </a:t>
            </a:r>
            <a:r>
              <a:rPr lang="hu-HU" dirty="0" err="1" smtClean="0">
                <a:sym typeface="Wingdings" pitchFamily="2" charset="2"/>
              </a:rPr>
              <a:t>motoneuront</a:t>
            </a:r>
            <a:r>
              <a:rPr lang="hu-HU" dirty="0" smtClean="0">
                <a:sym typeface="Wingdings" pitchFamily="2" charset="2"/>
              </a:rPr>
              <a:t>  válaszok is elnyújtottak</a:t>
            </a:r>
          </a:p>
          <a:p>
            <a:r>
              <a:rPr lang="hu-HU" dirty="0" err="1" smtClean="0">
                <a:sym typeface="Wingdings" pitchFamily="2" charset="2"/>
              </a:rPr>
              <a:t>Reverberáló</a:t>
            </a:r>
            <a:r>
              <a:rPr lang="hu-HU" dirty="0" smtClean="0">
                <a:sym typeface="Wingdings" pitchFamily="2" charset="2"/>
              </a:rPr>
              <a:t> körök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8640"/>
            <a:ext cx="56388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61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flexor</a:t>
            </a:r>
            <a:r>
              <a:rPr lang="hu-HU" dirty="0" smtClean="0"/>
              <a:t> reflex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Bőr, kötőszövet vagy izom fájdalmas ingerlése</a:t>
            </a:r>
          </a:p>
          <a:p>
            <a:r>
              <a:rPr lang="hu-HU" dirty="0" smtClean="0"/>
              <a:t>Válasz: hajlító izmok összehúzódása, feszítők gátlása</a:t>
            </a:r>
          </a:p>
          <a:p>
            <a:pPr lvl="1"/>
            <a:r>
              <a:rPr lang="hu-HU" dirty="0" smtClean="0"/>
              <a:t>Az ingerelt testrész eltávolítása az ártalmas inger forrásától</a:t>
            </a:r>
          </a:p>
          <a:p>
            <a:r>
              <a:rPr lang="hu-HU" dirty="0" smtClean="0"/>
              <a:t>Ellenoldali hatás is megfigyelhető</a:t>
            </a:r>
          </a:p>
          <a:p>
            <a:pPr lvl="1"/>
            <a:r>
              <a:rPr lang="hu-HU" dirty="0" smtClean="0"/>
              <a:t>Keresztezett </a:t>
            </a:r>
            <a:r>
              <a:rPr lang="hu-HU" dirty="0" err="1" smtClean="0"/>
              <a:t>extenzor</a:t>
            </a:r>
            <a:r>
              <a:rPr lang="hu-HU" dirty="0" smtClean="0"/>
              <a:t> válasz</a:t>
            </a:r>
          </a:p>
        </p:txBody>
      </p:sp>
    </p:spTree>
    <p:extLst>
      <p:ext uri="{BB962C8B-B14F-4D97-AF65-F5344CB8AC3E}">
        <p14:creationId xmlns:p14="http://schemas.microsoft.com/office/powerpoint/2010/main" val="117191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Domináns jelleg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Ártalmas forrás – válasznak túlélési értéke van</a:t>
            </a:r>
          </a:p>
          <a:p>
            <a:r>
              <a:rPr lang="hu-HU" dirty="0" smtClean="0"/>
              <a:t>Elsőbbségük van a </a:t>
            </a:r>
            <a:r>
              <a:rPr lang="hu-HU" dirty="0" err="1" smtClean="0"/>
              <a:t>spinális</a:t>
            </a:r>
            <a:r>
              <a:rPr lang="hu-HU" dirty="0" smtClean="0"/>
              <a:t> pályák igénybevételére az adott pillanatban lejátszódó más reflexaktivitással szemben</a:t>
            </a:r>
          </a:p>
          <a:p>
            <a:r>
              <a:rPr lang="hu-HU" dirty="0" smtClean="0"/>
              <a:t>Utókisülés: ismétlődő kisülés az inger erőssége miatt</a:t>
            </a:r>
          </a:p>
          <a:p>
            <a:r>
              <a:rPr lang="hu-HU" dirty="0" smtClean="0"/>
              <a:t>Inger erőssége fokozódik </a:t>
            </a:r>
            <a:r>
              <a:rPr lang="hu-HU" dirty="0" smtClean="0">
                <a:sym typeface="Wingdings" pitchFamily="2" charset="2"/>
              </a:rPr>
              <a:t> csökken a reakcióidő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39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Helyi ismertetőjegy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Pontos hajlító mintázat változik az ingerlés helyének függvényében</a:t>
            </a:r>
          </a:p>
          <a:p>
            <a:pPr lvl="1"/>
            <a:r>
              <a:rPr lang="hu-HU" dirty="0" smtClean="0"/>
              <a:t>Mediális inger </a:t>
            </a:r>
            <a:r>
              <a:rPr lang="hu-HU" dirty="0" smtClean="0">
                <a:sym typeface="Wingdings" pitchFamily="2" charset="2"/>
              </a:rPr>
              <a:t> flexió+</a:t>
            </a:r>
            <a:r>
              <a:rPr lang="hu-HU" dirty="0" err="1" smtClean="0">
                <a:sym typeface="Wingdings" pitchFamily="2" charset="2"/>
              </a:rPr>
              <a:t>abdukció</a:t>
            </a:r>
            <a:endParaRPr lang="hu-HU" dirty="0" smtClean="0">
              <a:sym typeface="Wingdings" pitchFamily="2" charset="2"/>
            </a:endParaRPr>
          </a:p>
          <a:p>
            <a:pPr lvl="1"/>
            <a:r>
              <a:rPr lang="hu-HU" dirty="0" smtClean="0">
                <a:sym typeface="Wingdings" pitchFamily="2" charset="2"/>
              </a:rPr>
              <a:t>Laterális inger  flexió+</a:t>
            </a:r>
            <a:r>
              <a:rPr lang="hu-HU" dirty="0" err="1" smtClean="0">
                <a:sym typeface="Wingdings" pitchFamily="2" charset="2"/>
              </a:rPr>
              <a:t>addukció</a:t>
            </a:r>
            <a:endParaRPr lang="hu-HU" dirty="0" smtClean="0">
              <a:sym typeface="Wingdings" pitchFamily="2" charset="2"/>
            </a:endParaRP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27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78" y="116632"/>
            <a:ext cx="546735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0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reflexek általános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Inger és válasz szempontjából a reflexaktivitás </a:t>
            </a:r>
            <a:r>
              <a:rPr lang="hu-HU" dirty="0" err="1" smtClean="0"/>
              <a:t>sztereotíp</a:t>
            </a:r>
            <a:r>
              <a:rPr lang="hu-HU" dirty="0" smtClean="0"/>
              <a:t> és specifikus</a:t>
            </a:r>
          </a:p>
          <a:p>
            <a:r>
              <a:rPr lang="hu-HU" dirty="0" smtClean="0"/>
              <a:t>Végső közös pálya: motoros neuron és </a:t>
            </a:r>
            <a:r>
              <a:rPr lang="hu-HU" dirty="0" err="1" smtClean="0"/>
              <a:t>efferens</a:t>
            </a:r>
            <a:r>
              <a:rPr lang="hu-HU" dirty="0" smtClean="0"/>
              <a:t> </a:t>
            </a:r>
            <a:r>
              <a:rPr lang="hu-HU" dirty="0" err="1" smtClean="0"/>
              <a:t>axonjaik</a:t>
            </a:r>
            <a:endParaRPr lang="hu-HU" dirty="0" smtClean="0"/>
          </a:p>
          <a:p>
            <a:pPr lvl="1"/>
            <a:r>
              <a:rPr lang="hu-HU" dirty="0" smtClean="0"/>
              <a:t>Minden, az izom összehúzódására hatóidegi befolyás végső soron rajtuk keresztül jut el az izmokhoz</a:t>
            </a:r>
          </a:p>
          <a:p>
            <a:r>
              <a:rPr lang="hu-HU" dirty="0" smtClean="0"/>
              <a:t>Központi ingerületi/gátlási állapot</a:t>
            </a:r>
          </a:p>
          <a:p>
            <a:pPr lvl="1"/>
            <a:r>
              <a:rPr lang="hu-HU" dirty="0" smtClean="0"/>
              <a:t>Elnyújtott hatások a gerincvelőben</a:t>
            </a:r>
          </a:p>
          <a:p>
            <a:r>
              <a:rPr lang="hu-HU" dirty="0" smtClean="0"/>
              <a:t>Reflexválaszok </a:t>
            </a:r>
            <a:r>
              <a:rPr lang="hu-HU" dirty="0" err="1" smtClean="0"/>
              <a:t>habituációja</a:t>
            </a:r>
            <a:r>
              <a:rPr lang="hu-HU" dirty="0" smtClean="0"/>
              <a:t> és </a:t>
            </a:r>
            <a:r>
              <a:rPr lang="hu-HU" dirty="0" err="1" smtClean="0"/>
              <a:t>szenzitizációja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815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Reflexív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3600" dirty="0" smtClean="0"/>
              <a:t>Érzékelő szerv + afferens neuron + központi integráció  + efferens neuron + effektor szerv</a:t>
            </a:r>
          </a:p>
          <a:p>
            <a:r>
              <a:rPr lang="hu-HU" sz="3600" dirty="0" smtClean="0"/>
              <a:t>Emlősökben: agy vagy gerincvelő</a:t>
            </a:r>
          </a:p>
          <a:p>
            <a:r>
              <a:rPr lang="hu-HU" sz="3600" dirty="0" smtClean="0"/>
              <a:t>Afferens rostok belépése:</a:t>
            </a:r>
          </a:p>
          <a:p>
            <a:pPr lvl="1"/>
            <a:r>
              <a:rPr lang="hu-HU" dirty="0" smtClean="0"/>
              <a:t>Hátsó gyök (vagy agyideg)</a:t>
            </a:r>
          </a:p>
          <a:p>
            <a:r>
              <a:rPr lang="hu-HU" dirty="0" smtClean="0"/>
              <a:t>Efferens rostok kilépése:</a:t>
            </a:r>
          </a:p>
          <a:p>
            <a:pPr lvl="1"/>
            <a:r>
              <a:rPr lang="hu-HU" dirty="0" smtClean="0"/>
              <a:t>Mellső gyökön (vagy agyideg)</a:t>
            </a:r>
          </a:p>
        </p:txBody>
      </p:sp>
      <p:sp>
        <p:nvSpPr>
          <p:cNvPr id="5" name="Visszakanyarodó nyíl 4"/>
          <p:cNvSpPr/>
          <p:nvPr/>
        </p:nvSpPr>
        <p:spPr>
          <a:xfrm rot="5400000">
            <a:off x="-216533" y="2600910"/>
            <a:ext cx="1296148" cy="648072"/>
          </a:xfrm>
          <a:prstGeom prst="uturnArrow">
            <a:avLst>
              <a:gd name="adj1" fmla="val 25000"/>
              <a:gd name="adj2" fmla="val 25000"/>
              <a:gd name="adj3" fmla="val 40973"/>
              <a:gd name="adj4" fmla="val 35294"/>
              <a:gd name="adj5" fmla="val 65973"/>
            </a:avLst>
          </a:prstGeom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" name="Jobb oldali kapcsos zárójel 5"/>
          <p:cNvSpPr/>
          <p:nvPr/>
        </p:nvSpPr>
        <p:spPr>
          <a:xfrm>
            <a:off x="5724128" y="3861048"/>
            <a:ext cx="576064" cy="2088232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6276683" y="4720498"/>
            <a:ext cx="28491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 smtClean="0"/>
              <a:t>Bell-Magendie törvény</a:t>
            </a:r>
            <a:endParaRPr lang="hu-HU" sz="2200" b="1" dirty="0"/>
          </a:p>
        </p:txBody>
      </p:sp>
    </p:spTree>
    <p:extLst>
      <p:ext uri="{BB962C8B-B14F-4D97-AF65-F5344CB8AC3E}">
        <p14:creationId xmlns:p14="http://schemas.microsoft.com/office/powerpoint/2010/main" val="415289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Reflexív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Érző és mozgató neuronok axonjai </a:t>
            </a:r>
            <a:r>
              <a:rPr lang="hu-HU" dirty="0" smtClean="0">
                <a:sym typeface="Wingdings" panose="05000000000000000000" pitchFamily="2" charset="2"/>
              </a:rPr>
              <a:t> „minden vagy semmi” 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3 fokozatos választ mutató hely: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Receptor-afferens neuronszakasz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Afferens és efferens neuron közötti szinapszis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Neuromuszkuláris junkció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0" y="1700808"/>
            <a:ext cx="8748000" cy="387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8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Reflexív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Működését befolyásolják:</a:t>
            </a:r>
          </a:p>
          <a:p>
            <a:pPr lvl="1"/>
            <a:r>
              <a:rPr lang="hu-HU" dirty="0" smtClean="0"/>
              <a:t>az efferens neuronokra konvergáló sokféle egyéb bemenet impulzusai</a:t>
            </a:r>
          </a:p>
          <a:p>
            <a:pPr lvl="1"/>
            <a:r>
              <a:rPr lang="hu-HU" dirty="0" smtClean="0"/>
              <a:t>Facilitáció</a:t>
            </a:r>
          </a:p>
          <a:p>
            <a:pPr lvl="1"/>
            <a:r>
              <a:rPr lang="hu-HU" dirty="0" smtClean="0"/>
              <a:t>Okklúzió</a:t>
            </a:r>
          </a:p>
          <a:p>
            <a:pPr lvl="1"/>
            <a:r>
              <a:rPr lang="hu-HU" dirty="0" smtClean="0"/>
              <a:t>Széli zóna</a:t>
            </a:r>
          </a:p>
          <a:p>
            <a:r>
              <a:rPr lang="hu-HU" dirty="0" smtClean="0"/>
              <a:t>Monoszinaptikus reflex: egy szinapszis az afferens és az efferens neuron közti kapcsolatban</a:t>
            </a:r>
          </a:p>
          <a:p>
            <a:r>
              <a:rPr lang="hu-HU" dirty="0" smtClean="0"/>
              <a:t>Poliszinaptikus reflex: egy vagy több interneuron az </a:t>
            </a:r>
            <a:r>
              <a:rPr lang="hu-HU" dirty="0"/>
              <a:t>afferens és az efferens neuron közt</a:t>
            </a:r>
          </a:p>
        </p:txBody>
      </p:sp>
    </p:spTree>
    <p:extLst>
      <p:ext uri="{BB962C8B-B14F-4D97-AF65-F5344CB8AC3E}">
        <p14:creationId xmlns:p14="http://schemas.microsoft.com/office/powerpoint/2010/main" val="26780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Monoszinaptikus reflexek:</a:t>
            </a:r>
            <a:br>
              <a:rPr lang="hu-HU" dirty="0" smtClean="0"/>
            </a:br>
            <a:r>
              <a:rPr lang="hu-HU" dirty="0" smtClean="0"/>
              <a:t>a nyújtási reflex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a sértetlen beidegzésű izomrostot megnyújtju </a:t>
            </a:r>
            <a:r>
              <a:rPr lang="hu-HU" dirty="0" smtClean="0">
                <a:sym typeface="Wingdings" panose="05000000000000000000" pitchFamily="2" charset="2"/>
              </a:rPr>
              <a:t> összehúzódik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Érzékelő szerv: izomorsó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Klinikai példák: 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Patella-reflex (térdreflex)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Könyök-reflex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Boka-reflex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29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izomorsó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ym typeface="Wingdings" panose="05000000000000000000" pitchFamily="2" charset="2"/>
              </a:rPr>
              <a:t>Extrafuzális rost: tényleges összehúzódásra képes rostok az izomban</a:t>
            </a:r>
          </a:p>
          <a:p>
            <a:r>
              <a:rPr lang="hu-HU" dirty="0" smtClean="0"/>
              <a:t>2-10 db tokba zárt izomrost </a:t>
            </a:r>
            <a:r>
              <a:rPr lang="hu-HU" dirty="0" smtClean="0">
                <a:sym typeface="Wingdings" panose="05000000000000000000" pitchFamily="2" charset="2"/>
              </a:rPr>
              <a:t> intrafuzális rostok</a:t>
            </a:r>
          </a:p>
          <a:p>
            <a:pPr lvl="1"/>
            <a:r>
              <a:rPr lang="hu-HU" dirty="0" smtClean="0"/>
              <a:t>Párhuzamosak az extrafuzális rostokkal</a:t>
            </a:r>
          </a:p>
          <a:p>
            <a:pPr lvl="1"/>
            <a:r>
              <a:rPr lang="hu-HU" dirty="0" smtClean="0"/>
              <a:t>Az orsó tokja a két végén az ínhoz vagy az extrafuzális rostok oldalához kapcsolódik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377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ym typeface="Wingdings" panose="05000000000000000000" pitchFamily="2" charset="2"/>
              </a:rPr>
              <a:t>Intrafuzális rostok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Magzsák-rost: kidudorodó központi szakasza sok magot tartalmaz</a:t>
            </a:r>
          </a:p>
          <a:p>
            <a:r>
              <a:rPr lang="hu-HU" dirty="0" smtClean="0"/>
              <a:t>Maglánc-rost: vékonyabb, rövidebb, nincs kifejezett zsákja</a:t>
            </a:r>
          </a:p>
          <a:p>
            <a:pPr lvl="1"/>
            <a:r>
              <a:rPr lang="hu-HU" dirty="0" smtClean="0"/>
              <a:t>Végei a magzsákrostok oldalához kötődnek</a:t>
            </a:r>
          </a:p>
          <a:p>
            <a:r>
              <a:rPr lang="hu-HU" dirty="0" smtClean="0"/>
              <a:t>Végszakaszai összehúzódásra képesek – központi részek nem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8549"/>
            <a:ext cx="8820000" cy="388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13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izomorsó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Primer/annulospirális végződések</a:t>
            </a:r>
          </a:p>
          <a:p>
            <a:pPr lvl="1"/>
            <a:r>
              <a:rPr lang="hu-HU" dirty="0" smtClean="0"/>
              <a:t>Rostok középső részét körbefonó Ia afferens rostok végződései</a:t>
            </a:r>
          </a:p>
          <a:p>
            <a:r>
              <a:rPr lang="hu-HU" dirty="0" smtClean="0"/>
              <a:t>Szekunder/virágcsokor –végződések</a:t>
            </a:r>
          </a:p>
          <a:p>
            <a:pPr lvl="1"/>
            <a:r>
              <a:rPr lang="hu-HU" dirty="0" smtClean="0"/>
              <a:t>II-es csoportú rostok végződései</a:t>
            </a:r>
          </a:p>
          <a:p>
            <a:pPr lvl="1"/>
            <a:r>
              <a:rPr lang="hu-HU" dirty="0" smtClean="0"/>
              <a:t>Csak a magláncrostokon</a:t>
            </a:r>
          </a:p>
          <a:p>
            <a:pPr lvl="1"/>
            <a:r>
              <a:rPr lang="hu-HU" dirty="0" smtClean="0"/>
              <a:t>Intrfuzális rostok végéhez közelebb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5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743</Words>
  <Application>Microsoft Office PowerPoint</Application>
  <PresentationFormat>Diavetítés a képernyőre (4:3 oldalarány)</PresentationFormat>
  <Paragraphs>133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Office-téma</vt:lpstr>
      <vt:lpstr>Mozgástan, mozgásfejlődés, neurobiológia</vt:lpstr>
      <vt:lpstr>Reflexek</vt:lpstr>
      <vt:lpstr>Reflexív</vt:lpstr>
      <vt:lpstr>Reflexív</vt:lpstr>
      <vt:lpstr>Reflexív</vt:lpstr>
      <vt:lpstr>Monoszinaptikus reflexek: a nyújtási reflex</vt:lpstr>
      <vt:lpstr>Az izomorsó</vt:lpstr>
      <vt:lpstr>Intrafuzális rostok</vt:lpstr>
      <vt:lpstr>Az izomorsó</vt:lpstr>
      <vt:lpstr>Az izomorsó</vt:lpstr>
      <vt:lpstr>Afferens rostok összeköttetései</vt:lpstr>
      <vt:lpstr>Afferens rostok összeköttetései</vt:lpstr>
      <vt:lpstr>Az izomorsók funkciója</vt:lpstr>
      <vt:lpstr>Az izomorsók funkciója</vt:lpstr>
      <vt:lpstr>A gamma-efferens kisülés hatásai</vt:lpstr>
      <vt:lpstr>γ-Szabályozás</vt:lpstr>
      <vt:lpstr>Reciprok beidegzés</vt:lpstr>
      <vt:lpstr>Inverz nyújtási reflex</vt:lpstr>
      <vt:lpstr>6-7. ábra</vt:lpstr>
      <vt:lpstr>Poliszinaptikus reflex Flexor reflex</vt:lpstr>
      <vt:lpstr>A flexor reflex</vt:lpstr>
      <vt:lpstr>Domináns jelleg</vt:lpstr>
      <vt:lpstr>Helyi ismertetőjegy</vt:lpstr>
      <vt:lpstr>PowerPoint bemutató</vt:lpstr>
      <vt:lpstr>A reflexek általános tulajdonságai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William</cp:lastModifiedBy>
  <cp:revision>63</cp:revision>
  <dcterms:created xsi:type="dcterms:W3CDTF">2015-08-18T11:06:56Z</dcterms:created>
  <dcterms:modified xsi:type="dcterms:W3CDTF">2016-10-05T12:14:55Z</dcterms:modified>
</cp:coreProperties>
</file>