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4C82D-39DB-CF46-8A0F-95DD27EF836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868F5-0D38-7D40-A6EC-FBFBC46C6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23928" y="3933056"/>
            <a:ext cx="4820072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Mozgástan, mozgásfejlődés, neurobiológia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581128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Kontrakció – I.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Elektromos és mechanikai jelenségeket külön kell választani</a:t>
            </a:r>
          </a:p>
          <a:p>
            <a:pPr lvl="1"/>
            <a:r>
              <a:rPr lang="hu-HU" dirty="0" smtClean="0"/>
              <a:t>Normális körülmények között nem jönnek létre külön-külön</a:t>
            </a:r>
          </a:p>
          <a:p>
            <a:pPr lvl="1"/>
            <a:r>
              <a:rPr lang="hu-HU" dirty="0" smtClean="0"/>
              <a:t>Élettani alapjaik eltérőek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86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Izomrángás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Egyetlen akciós potenciál </a:t>
            </a:r>
            <a:r>
              <a:rPr lang="hu-HU" dirty="0" smtClean="0">
                <a:sym typeface="Wingdings" panose="05000000000000000000" pitchFamily="2" charset="2"/>
              </a:rPr>
              <a:t> rövid kontrakció, majd elernyedés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Rángás  a depolarizáció kezdete után ~2 ms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Időtartama rosttípus függő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7,5 - 100 ms</a:t>
            </a:r>
          </a:p>
          <a:p>
            <a:endParaRPr lang="hu-HU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989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Kontrakció –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Sliding - elcsúszás</a:t>
            </a:r>
          </a:p>
          <a:p>
            <a:pPr lvl="1"/>
            <a:r>
              <a:rPr lang="hu-HU" dirty="0" smtClean="0"/>
              <a:t>A-csík állandó szélességű</a:t>
            </a:r>
          </a:p>
          <a:p>
            <a:pPr lvl="1"/>
            <a:r>
              <a:rPr lang="hu-HU" dirty="0" smtClean="0"/>
              <a:t>Z-lemezek közelednek</a:t>
            </a:r>
          </a:p>
          <a:p>
            <a:pPr lvl="1"/>
            <a:r>
              <a:rPr lang="hu-HU" dirty="0" smtClean="0"/>
              <a:t>Keresztkötések- kerszthidak</a:t>
            </a:r>
          </a:p>
          <a:p>
            <a:pPr lvl="1"/>
            <a:r>
              <a:rPr lang="hu-HU" dirty="0" smtClean="0"/>
              <a:t>Vastag filamentumonként 500 miozinfej</a:t>
            </a:r>
          </a:p>
          <a:p>
            <a:pPr lvl="1"/>
            <a:r>
              <a:rPr lang="hu-HU" dirty="0" smtClean="0"/>
              <a:t>5 keresztkötés/s/miozinfej</a:t>
            </a:r>
          </a:p>
          <a:p>
            <a:pPr lvl="1"/>
            <a:r>
              <a:rPr lang="hu-HU" dirty="0" smtClean="0"/>
              <a:t>1 kötödés-szétválás: 1%-kal rövidíti az izmot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78" y="404664"/>
            <a:ext cx="2958151" cy="524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45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3772841" cy="597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59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</a:t>
            </a:r>
            <a:r>
              <a:rPr lang="hu-HU" dirty="0" smtClean="0"/>
              <a:t>ontrakciószummáció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Sorozatos ingerlésre adott válasz</a:t>
            </a:r>
          </a:p>
          <a:p>
            <a:r>
              <a:rPr lang="hu-HU" dirty="0" smtClean="0"/>
              <a:t>Kontrakciós mechanizmusnak nincs refrakter periódusa</a:t>
            </a:r>
          </a:p>
          <a:p>
            <a:pPr lvl="1"/>
            <a:r>
              <a:rPr lang="hu-HU" dirty="0" smtClean="0"/>
              <a:t>Relaxáció befelyezése előtt megismételt ingerlés újabb aktivációt eredményez</a:t>
            </a:r>
          </a:p>
          <a:p>
            <a:r>
              <a:rPr lang="hu-HU" dirty="0" smtClean="0"/>
              <a:t>Feszülés nagyobb mint rángás során</a:t>
            </a:r>
          </a:p>
          <a:p>
            <a:r>
              <a:rPr lang="hu-HU" dirty="0" smtClean="0"/>
              <a:t>Tetanuszos kontrakció</a:t>
            </a:r>
          </a:p>
          <a:p>
            <a:pPr lvl="1"/>
            <a:r>
              <a:rPr lang="hu-HU" dirty="0" smtClean="0"/>
              <a:t>Ismételt aktiváció a relaxáció megkezdése előtt</a:t>
            </a:r>
          </a:p>
          <a:p>
            <a:pPr lvl="2"/>
            <a:r>
              <a:rPr lang="hu-HU" dirty="0" smtClean="0"/>
              <a:t>Komplett (feszülés 4x mint rángás) </a:t>
            </a:r>
          </a:p>
          <a:p>
            <a:pPr lvl="2"/>
            <a:r>
              <a:rPr lang="hu-HU" dirty="0" smtClean="0"/>
              <a:t>Inkomplett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809517" cy="194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49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Anyagcsere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Izom: kémiai E </a:t>
            </a:r>
            <a:r>
              <a:rPr lang="hu-HU" dirty="0" smtClean="0">
                <a:sym typeface="Wingdings" panose="05000000000000000000" pitchFamily="2" charset="2"/>
              </a:rPr>
              <a:t> mechanikai E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Teljesen elveszti az izom az ATP tartalmát: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Rigor: rendkívül merev állapot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Rigor mortis: halál után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Majdnem az összes miozinfej kötődik irreverzibilis módon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5510"/>
            <a:ext cx="56197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3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Termodinamika –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Ellátó E = E-ladás</a:t>
            </a:r>
          </a:p>
          <a:p>
            <a:r>
              <a:rPr lang="hu-HU" dirty="0"/>
              <a:t>L</a:t>
            </a:r>
            <a:r>
              <a:rPr lang="hu-HU" dirty="0" smtClean="0"/>
              <a:t>eadás:</a:t>
            </a:r>
          </a:p>
          <a:p>
            <a:pPr lvl="1"/>
            <a:r>
              <a:rPr lang="hu-HU" dirty="0" smtClean="0"/>
              <a:t>Munkavégzés</a:t>
            </a:r>
          </a:p>
          <a:p>
            <a:pPr lvl="1"/>
            <a:r>
              <a:rPr lang="hu-HU" dirty="0" smtClean="0"/>
              <a:t>Foszfátkötések (későbbi felhasználás, kis hányad)</a:t>
            </a:r>
          </a:p>
          <a:p>
            <a:pPr lvl="1"/>
            <a:r>
              <a:rPr lang="hu-HU" dirty="0" smtClean="0"/>
              <a:t>Hőtermelés - jelentős</a:t>
            </a:r>
          </a:p>
          <a:p>
            <a:r>
              <a:rPr lang="hu-HU" dirty="0" smtClean="0"/>
              <a:t>Hatásfok</a:t>
            </a:r>
          </a:p>
          <a:p>
            <a:pPr lvl="1"/>
            <a:r>
              <a:rPr lang="hu-HU" dirty="0" smtClean="0"/>
              <a:t>Izotóniás kontrakció: ~50%</a:t>
            </a:r>
          </a:p>
          <a:p>
            <a:pPr lvl="1"/>
            <a:r>
              <a:rPr lang="hu-HU" dirty="0" smtClean="0"/>
              <a:t>Izometriás kontrakció: ~0%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39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Termodinamika – </a:t>
            </a:r>
            <a:r>
              <a:rPr lang="hu-HU" dirty="0" smtClean="0"/>
              <a:t>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Nyugalmi hő</a:t>
            </a:r>
          </a:p>
          <a:p>
            <a:pPr lvl="1"/>
            <a:r>
              <a:rPr lang="hu-HU" dirty="0" smtClean="0"/>
              <a:t>Alapanyagcsere</a:t>
            </a:r>
          </a:p>
          <a:p>
            <a:r>
              <a:rPr lang="hu-HU" dirty="0" smtClean="0"/>
              <a:t>Kezdeti hő</a:t>
            </a:r>
          </a:p>
          <a:p>
            <a:pPr lvl="1"/>
            <a:r>
              <a:rPr lang="hu-HU" dirty="0" smtClean="0"/>
              <a:t>Kontrakció alatt</a:t>
            </a:r>
          </a:p>
          <a:p>
            <a:pPr lvl="1"/>
            <a:r>
              <a:rPr lang="hu-HU" dirty="0" smtClean="0"/>
              <a:t>2 rész:</a:t>
            </a:r>
          </a:p>
          <a:p>
            <a:pPr lvl="2"/>
            <a:r>
              <a:rPr lang="hu-HU" dirty="0" smtClean="0"/>
              <a:t>Aktiválódási hő – mindig létrejön</a:t>
            </a:r>
          </a:p>
          <a:p>
            <a:pPr lvl="2"/>
            <a:r>
              <a:rPr lang="hu-HU" dirty="0" smtClean="0"/>
              <a:t>Megrövidülési hő – arányos a rövidülés hosszával</a:t>
            </a:r>
          </a:p>
          <a:p>
            <a:r>
              <a:rPr lang="hu-HU" dirty="0" smtClean="0"/>
              <a:t>Regenerációs hő</a:t>
            </a:r>
          </a:p>
          <a:p>
            <a:pPr lvl="1"/>
            <a:r>
              <a:rPr lang="hu-HU" dirty="0" smtClean="0"/>
              <a:t>~30 percig kontrakció után</a:t>
            </a:r>
          </a:p>
          <a:p>
            <a:pPr lvl="1"/>
            <a:r>
              <a:rPr lang="hu-HU" dirty="0" smtClean="0"/>
              <a:t>~ egyenelő a kezdeti hővel</a:t>
            </a:r>
          </a:p>
          <a:p>
            <a:r>
              <a:rPr lang="hu-HU" dirty="0" smtClean="0"/>
              <a:t>Relaxációs hő</a:t>
            </a:r>
          </a:p>
          <a:p>
            <a:pPr lvl="1"/>
            <a:r>
              <a:rPr lang="hu-HU" dirty="0" smtClean="0"/>
              <a:t>Izotóniás kontrakció után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98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Rosttípusok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83133" cy="43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9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Tulajdonságai intakt szervezetben –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hu-HU" dirty="0" smtClean="0"/>
              <a:t>Denerváció:</a:t>
            </a:r>
          </a:p>
          <a:p>
            <a:pPr lvl="1"/>
            <a:r>
              <a:rPr lang="hu-HU" dirty="0" smtClean="0"/>
              <a:t>Izomatrophia</a:t>
            </a:r>
          </a:p>
          <a:p>
            <a:pPr lvl="1"/>
            <a:r>
              <a:rPr lang="hu-HU" dirty="0" smtClean="0"/>
              <a:t>Kóros ingerlékenység (denervációs túlérzékenység)</a:t>
            </a:r>
          </a:p>
          <a:p>
            <a:pPr lvl="1"/>
            <a:r>
              <a:rPr lang="hu-HU" dirty="0" smtClean="0"/>
              <a:t>Fibrillációk</a:t>
            </a:r>
          </a:p>
          <a:p>
            <a:r>
              <a:rPr lang="hu-HU" dirty="0" smtClean="0"/>
              <a:t>Motoros egység:</a:t>
            </a:r>
          </a:p>
          <a:p>
            <a:pPr lvl="1"/>
            <a:r>
              <a:rPr lang="hu-HU" dirty="0" smtClean="0"/>
              <a:t>Motoneuron (1) és általa ellátott izomrostok (~5-~200)</a:t>
            </a:r>
          </a:p>
          <a:p>
            <a:pPr lvl="1"/>
            <a:r>
              <a:rPr lang="hu-HU" dirty="0" smtClean="0"/>
              <a:t>Egyféle rosttípus – motoneuron függő</a:t>
            </a:r>
          </a:p>
          <a:p>
            <a:pPr lvl="1"/>
            <a:r>
              <a:rPr lang="hu-HU" dirty="0" smtClean="0"/>
              <a:t>Méretelv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84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Ingerlékeny szövetek: az </a:t>
            </a:r>
            <a:r>
              <a:rPr lang="hu-HU" dirty="0" smtClean="0"/>
              <a:t>izom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949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Tulajdonságai intakt szervezetben – </a:t>
            </a:r>
            <a:r>
              <a:rPr lang="hu-HU" dirty="0" smtClean="0"/>
              <a:t>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Elektromiográfia:</a:t>
            </a:r>
          </a:p>
          <a:p>
            <a:pPr lvl="1"/>
            <a:r>
              <a:rPr lang="hu-HU" dirty="0" smtClean="0"/>
              <a:t>Az izom elektromos aktivitását jeleníti meg</a:t>
            </a:r>
          </a:p>
          <a:p>
            <a:r>
              <a:rPr lang="hu-HU" dirty="0" smtClean="0"/>
              <a:t>Az izomműködés mértékének szabályozása:</a:t>
            </a:r>
          </a:p>
          <a:p>
            <a:pPr lvl="1"/>
            <a:r>
              <a:rPr lang="hu-HU" dirty="0" smtClean="0"/>
              <a:t>Bekapcsolt motoros egységek száma</a:t>
            </a:r>
          </a:p>
          <a:p>
            <a:pPr lvl="1"/>
            <a:r>
              <a:rPr lang="hu-HU" dirty="0" smtClean="0"/>
              <a:t>Az egyes idegrostok kisülési frekvenciája</a:t>
            </a:r>
          </a:p>
          <a:p>
            <a:pPr lvl="1"/>
            <a:r>
              <a:rPr lang="hu-HU" dirty="0" smtClean="0"/>
              <a:t>Izomhossz</a:t>
            </a:r>
          </a:p>
          <a:p>
            <a:pPr lvl="1"/>
            <a:r>
              <a:rPr lang="hu-HU" dirty="0" smtClean="0"/>
              <a:t>Aszinkron tüzelés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906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Tulajdonságai intakt szervezetben – </a:t>
            </a:r>
            <a:r>
              <a:rPr lang="hu-HU" dirty="0" smtClean="0"/>
              <a:t>III</a:t>
            </a:r>
            <a:r>
              <a:rPr lang="hu-HU" dirty="0"/>
              <a:t>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vázizom ereje:</a:t>
            </a:r>
          </a:p>
          <a:p>
            <a:pPr lvl="1"/>
            <a:r>
              <a:rPr lang="hu-HU" dirty="0" smtClean="0"/>
              <a:t>30-40 N/cm</a:t>
            </a:r>
            <a:r>
              <a:rPr lang="hu-HU" baseline="30000" dirty="0" smtClean="0"/>
              <a:t>2</a:t>
            </a:r>
            <a:endParaRPr lang="hu-HU" dirty="0" smtClean="0"/>
          </a:p>
          <a:p>
            <a:pPr lvl="1"/>
            <a:r>
              <a:rPr lang="hu-HU" dirty="0" smtClean="0"/>
              <a:t>Összes izom </a:t>
            </a:r>
            <a:r>
              <a:rPr lang="el-GR" dirty="0" smtClean="0"/>
              <a:t>Σ</a:t>
            </a:r>
            <a:r>
              <a:rPr lang="hu-HU" dirty="0" smtClean="0"/>
              <a:t>: ~220 kN</a:t>
            </a:r>
          </a:p>
          <a:p>
            <a:r>
              <a:rPr lang="hu-HU" dirty="0" smtClean="0"/>
              <a:t>A test mechanikája:</a:t>
            </a:r>
          </a:p>
          <a:p>
            <a:pPr lvl="1"/>
            <a:r>
              <a:rPr lang="hu-HU" dirty="0" smtClean="0"/>
              <a:t>Izomtapadások elhelyezkedése </a:t>
            </a:r>
            <a:r>
              <a:rPr lang="hu-HU" dirty="0" smtClean="0">
                <a:sym typeface="Wingdings" panose="05000000000000000000" pitchFamily="2" charset="2"/>
              </a:rPr>
              <a:t> kontrakció kezdetén az izmok nyugalmi hossz körül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Minimális izommunka  maximális mozgás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Nyomatékeloszlás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(egyensúly)</a:t>
            </a:r>
          </a:p>
        </p:txBody>
      </p:sp>
    </p:spTree>
    <p:extLst>
      <p:ext uri="{BB962C8B-B14F-4D97-AF65-F5344CB8AC3E}">
        <p14:creationId xmlns:p14="http://schemas.microsoft.com/office/powerpoint/2010/main" val="101258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Ingerléssel ingerületi állapotba hozható:</a:t>
            </a:r>
          </a:p>
          <a:p>
            <a:pPr lvl="1"/>
            <a:r>
              <a:rPr lang="hu-HU" dirty="0" smtClean="0"/>
              <a:t>Kémiai</a:t>
            </a:r>
          </a:p>
          <a:p>
            <a:pPr lvl="1"/>
            <a:r>
              <a:rPr lang="hu-HU" dirty="0" smtClean="0"/>
              <a:t>Elektromos</a:t>
            </a:r>
          </a:p>
          <a:p>
            <a:pPr lvl="1"/>
            <a:r>
              <a:rPr lang="hu-HU" dirty="0" smtClean="0"/>
              <a:t>Mechanikai</a:t>
            </a:r>
          </a:p>
          <a:p>
            <a:r>
              <a:rPr lang="hu-HU" dirty="0" smtClean="0"/>
              <a:t>3 csoport:</a:t>
            </a:r>
          </a:p>
          <a:p>
            <a:pPr lvl="1"/>
            <a:r>
              <a:rPr lang="hu-HU" dirty="0" smtClean="0"/>
              <a:t>Váziziom</a:t>
            </a:r>
          </a:p>
          <a:p>
            <a:pPr lvl="1"/>
            <a:r>
              <a:rPr lang="hu-HU" dirty="0" smtClean="0"/>
              <a:t>Szívizom</a:t>
            </a:r>
          </a:p>
          <a:p>
            <a:pPr lvl="1"/>
            <a:r>
              <a:rPr lang="hu-HU" dirty="0" smtClean="0"/>
              <a:t>Simaizom</a:t>
            </a:r>
          </a:p>
        </p:txBody>
      </p:sp>
    </p:spTree>
    <p:extLst>
      <p:ext uri="{BB962C8B-B14F-4D97-AF65-F5344CB8AC3E}">
        <p14:creationId xmlns:p14="http://schemas.microsoft.com/office/powerpoint/2010/main" val="311839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vázizom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Izomrostok alkotják</a:t>
            </a:r>
          </a:p>
          <a:p>
            <a:pPr lvl="1"/>
            <a:r>
              <a:rPr lang="hu-HU" dirty="0" smtClean="0"/>
              <a:t>Párhuzamos rendezettség</a:t>
            </a:r>
          </a:p>
          <a:p>
            <a:pPr lvl="1"/>
            <a:r>
              <a:rPr lang="hu-HU" dirty="0" smtClean="0"/>
              <a:t>Egyetlen sokmagvú sejt</a:t>
            </a:r>
          </a:p>
          <a:p>
            <a:pPr lvl="1"/>
            <a:r>
              <a:rPr lang="hu-HU" dirty="0" smtClean="0"/>
              <a:t>Izomfibrillumok alkotják</a:t>
            </a:r>
          </a:p>
          <a:p>
            <a:pPr lvl="2"/>
            <a:r>
              <a:rPr lang="hu-HU" dirty="0" smtClean="0"/>
              <a:t>Filamentumokra oszthatók</a:t>
            </a:r>
          </a:p>
          <a:p>
            <a:pPr lvl="3"/>
            <a:r>
              <a:rPr lang="hu-HU" dirty="0" smtClean="0"/>
              <a:t>Fehérjék építk fel</a:t>
            </a:r>
          </a:p>
          <a:p>
            <a:pPr lvl="4"/>
            <a:r>
              <a:rPr lang="hu-HU" dirty="0" smtClean="0"/>
              <a:t>Miozin</a:t>
            </a:r>
          </a:p>
          <a:p>
            <a:pPr lvl="4"/>
            <a:r>
              <a:rPr lang="hu-HU" dirty="0" smtClean="0"/>
              <a:t>Aktin</a:t>
            </a:r>
          </a:p>
          <a:p>
            <a:pPr lvl="4"/>
            <a:r>
              <a:rPr lang="hu-HU" dirty="0" smtClean="0"/>
              <a:t>Tropomiozin</a:t>
            </a:r>
          </a:p>
          <a:p>
            <a:pPr lvl="4"/>
            <a:r>
              <a:rPr lang="hu-HU" dirty="0"/>
              <a:t>T</a:t>
            </a:r>
            <a:r>
              <a:rPr lang="hu-HU" dirty="0" smtClean="0"/>
              <a:t>roponin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195501" cy="54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77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Harántcsíkolat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izomrost különböző részeinek eltérő törésmutatóiból adódik</a:t>
            </a:r>
          </a:p>
          <a:p>
            <a:r>
              <a:rPr lang="hu-HU" dirty="0" smtClean="0"/>
              <a:t>Két Z-vonal között: szarkomer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2598375" cy="58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9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Szarkotubuláris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T-rendszer (transzverzális tubulusok)</a:t>
            </a:r>
          </a:p>
          <a:p>
            <a:pPr lvl="1"/>
            <a:r>
              <a:rPr lang="hu-HU" dirty="0" smtClean="0"/>
              <a:t>Sejtmembrán folytatása</a:t>
            </a:r>
          </a:p>
          <a:p>
            <a:pPr lvl="1"/>
            <a:r>
              <a:rPr lang="hu-HU" dirty="0" smtClean="0"/>
              <a:t>Rácsrendszer</a:t>
            </a:r>
          </a:p>
          <a:p>
            <a:pPr lvl="1"/>
            <a:r>
              <a:rPr lang="hu-HU" dirty="0" smtClean="0"/>
              <a:t>Akciós potenciál</a:t>
            </a:r>
          </a:p>
          <a:p>
            <a:r>
              <a:rPr lang="hu-HU" dirty="0" smtClean="0"/>
              <a:t>Szarkoplazmatikus retikulum</a:t>
            </a:r>
          </a:p>
          <a:p>
            <a:pPr lvl="1"/>
            <a:r>
              <a:rPr lang="hu-HU" dirty="0" smtClean="0"/>
              <a:t>Izomfibrillumok körül</a:t>
            </a:r>
          </a:p>
          <a:p>
            <a:pPr lvl="1"/>
            <a:r>
              <a:rPr lang="hu-HU" dirty="0" smtClean="0"/>
              <a:t>Szabálytalan hálózat</a:t>
            </a:r>
          </a:p>
          <a:p>
            <a:pPr lvl="1"/>
            <a:r>
              <a:rPr lang="hu-HU" dirty="0" smtClean="0"/>
              <a:t>A- és I-csík találkozásánál kapcsolódik a fibrillumokhoz – Triád</a:t>
            </a:r>
          </a:p>
          <a:p>
            <a:pPr lvl="1"/>
            <a:r>
              <a:rPr lang="hu-HU" dirty="0" smtClean="0"/>
              <a:t>Ca</a:t>
            </a:r>
            <a:r>
              <a:rPr lang="hu-HU" baseline="30000" dirty="0" smtClean="0"/>
              <a:t>2+</a:t>
            </a:r>
            <a:r>
              <a:rPr lang="hu-HU" dirty="0" smtClean="0"/>
              <a:t> mozgás, anyagcsere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697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Elektromos jelenségek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Hasonlóak az idegsejthez</a:t>
            </a:r>
          </a:p>
          <a:p>
            <a:r>
              <a:rPr lang="hu-HU" dirty="0" smtClean="0"/>
              <a:t>Nyugalmi potenciál: -90 mV</a:t>
            </a:r>
          </a:p>
          <a:p>
            <a:r>
              <a:rPr lang="hu-HU" dirty="0" smtClean="0"/>
              <a:t>Akciós potenciál:</a:t>
            </a:r>
          </a:p>
          <a:p>
            <a:pPr lvl="1"/>
            <a:r>
              <a:rPr lang="hu-HU" dirty="0" smtClean="0"/>
              <a:t>2-4 ms</a:t>
            </a:r>
          </a:p>
          <a:p>
            <a:pPr lvl="1"/>
            <a:r>
              <a:rPr lang="hu-HU" dirty="0" smtClean="0"/>
              <a:t>5 m/s</a:t>
            </a:r>
          </a:p>
          <a:p>
            <a:r>
              <a:rPr lang="hu-HU" dirty="0" smtClean="0"/>
              <a:t>Abszolút refrakter periódus: 1-3 ms</a:t>
            </a:r>
          </a:p>
          <a:p>
            <a:r>
              <a:rPr lang="hu-HU" dirty="0" smtClean="0"/>
              <a:t>Utópolarizációk elnyújtottak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357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572065" cy="42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04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</a:t>
            </a:r>
            <a:r>
              <a:rPr lang="hu-HU" dirty="0" smtClean="0"/>
              <a:t>onháztartás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Depolarizáció: Na</a:t>
            </a:r>
            <a:r>
              <a:rPr lang="hu-HU" baseline="30000" dirty="0" smtClean="0"/>
              <a:t>+</a:t>
            </a:r>
            <a:r>
              <a:rPr lang="hu-HU" dirty="0" smtClean="0"/>
              <a:t> beáramlás</a:t>
            </a:r>
          </a:p>
          <a:p>
            <a:r>
              <a:rPr lang="hu-HU" dirty="0" smtClean="0"/>
              <a:t>Repolarizáció: K</a:t>
            </a:r>
            <a:r>
              <a:rPr lang="hu-HU" baseline="30000" dirty="0" smtClean="0"/>
              <a:t>+ </a:t>
            </a:r>
            <a:r>
              <a:rPr lang="hu-HU" dirty="0" smtClean="0"/>
              <a:t>kiáramlás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30366" cy="45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36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469</Words>
  <Application>Microsoft Office PowerPoint</Application>
  <PresentationFormat>Diavetítés a képernyőre (4:3 oldalarány)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Mozgástan, mozgásfejlődés, neurobiológia</vt:lpstr>
      <vt:lpstr>Az Ingerlékeny szövetek: az izom</vt:lpstr>
      <vt:lpstr>Bevezetés</vt:lpstr>
      <vt:lpstr>A vázizom</vt:lpstr>
      <vt:lpstr>Harántcsíkolat</vt:lpstr>
      <vt:lpstr>Szarkotubuláris rendszer</vt:lpstr>
      <vt:lpstr>Elektromos jelenségek</vt:lpstr>
      <vt:lpstr>PowerPoint bemutató</vt:lpstr>
      <vt:lpstr>Ionháztartás</vt:lpstr>
      <vt:lpstr>Kontrakció – I.</vt:lpstr>
      <vt:lpstr>Izomrángás</vt:lpstr>
      <vt:lpstr>Kontrakció – II.</vt:lpstr>
      <vt:lpstr>PowerPoint bemutató</vt:lpstr>
      <vt:lpstr>Kontrakciószummáció</vt:lpstr>
      <vt:lpstr>Anyagcsere</vt:lpstr>
      <vt:lpstr>Termodinamika – I.</vt:lpstr>
      <vt:lpstr>Termodinamika – II.</vt:lpstr>
      <vt:lpstr>Rosttípusok</vt:lpstr>
      <vt:lpstr>Tulajdonságai intakt szervezetben – I.</vt:lpstr>
      <vt:lpstr>Tulajdonságai intakt szervezetben – II.</vt:lpstr>
      <vt:lpstr>Tulajdonságai intakt szervezetben – III.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Katona Péter</cp:lastModifiedBy>
  <cp:revision>33</cp:revision>
  <dcterms:created xsi:type="dcterms:W3CDTF">2015-08-18T11:06:56Z</dcterms:created>
  <dcterms:modified xsi:type="dcterms:W3CDTF">2016-08-26T10:49:13Z</dcterms:modified>
</cp:coreProperties>
</file>