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9" r:id="rId3"/>
    <p:sldId id="345" r:id="rId4"/>
    <p:sldId id="327" r:id="rId5"/>
    <p:sldId id="260" r:id="rId6"/>
    <p:sldId id="349" r:id="rId7"/>
    <p:sldId id="325" r:id="rId8"/>
    <p:sldId id="350" r:id="rId9"/>
    <p:sldId id="296" r:id="rId10"/>
    <p:sldId id="330" r:id="rId11"/>
    <p:sldId id="297" r:id="rId12"/>
    <p:sldId id="329" r:id="rId13"/>
    <p:sldId id="326" r:id="rId14"/>
    <p:sldId id="299" r:id="rId15"/>
    <p:sldId id="302" r:id="rId16"/>
    <p:sldId id="324" r:id="rId17"/>
    <p:sldId id="301" r:id="rId18"/>
    <p:sldId id="303" r:id="rId19"/>
    <p:sldId id="346" r:id="rId20"/>
    <p:sldId id="347" r:id="rId21"/>
    <p:sldId id="331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287" r:id="rId5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ck Ádám" initials="BÁ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347864" y="2924944"/>
            <a:ext cx="5688632" cy="936105"/>
          </a:xfrm>
        </p:spPr>
        <p:txBody>
          <a:bodyPr>
            <a:noAutofit/>
          </a:bodyPr>
          <a:lstStyle/>
          <a:p>
            <a:pPr algn="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Mozgástanulás és szabályozás</a:t>
            </a:r>
            <a:endParaRPr lang="hu-H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003848" y="4077072"/>
            <a:ext cx="4960640" cy="648072"/>
          </a:xfrm>
        </p:spPr>
        <p:txBody>
          <a:bodyPr>
            <a:normAutofit/>
          </a:bodyPr>
          <a:lstStyle/>
          <a:p>
            <a:pPr algn="r"/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hu-HU" sz="1800" b="1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Kopper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Bence, Tóth Kata</a:t>
            </a:r>
            <a:endParaRPr lang="hu-HU" sz="18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707088" cy="72008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Vegetatív idegrendszer: rostok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96752"/>
            <a:ext cx="8208912" cy="5400600"/>
          </a:xfrm>
        </p:spPr>
        <p:txBody>
          <a:bodyPr>
            <a:noAutofit/>
          </a:bodyPr>
          <a:lstStyle/>
          <a:p>
            <a:pPr algn="just"/>
            <a:r>
              <a:rPr lang="hu-HU" sz="2000" dirty="0" smtClean="0"/>
              <a:t>Központi idegrendszeri központokból agy- vagy gerincvelői idegekkel lépnek ki</a:t>
            </a:r>
          </a:p>
          <a:p>
            <a:pPr algn="just"/>
            <a:r>
              <a:rPr lang="hu-HU" sz="2000" dirty="0" smtClean="0"/>
              <a:t>Perifériás központokban = dúcokban átkapcsolódnak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b="1" dirty="0"/>
              <a:t>A vegetatív idegrendszer rosttípusai</a:t>
            </a:r>
          </a:p>
          <a:p>
            <a:r>
              <a:rPr lang="hu-HU" sz="2000" dirty="0"/>
              <a:t>A gerincvelőtől vagy az agyalaptól a dúcokig terjedő szakasz a dúc előtti = </a:t>
            </a:r>
            <a:r>
              <a:rPr lang="hu-HU" sz="2000" b="1" i="1" dirty="0" err="1"/>
              <a:t>preganglionaris</a:t>
            </a:r>
            <a:r>
              <a:rPr lang="hu-HU" sz="2000" b="1" i="1" dirty="0"/>
              <a:t> </a:t>
            </a:r>
            <a:r>
              <a:rPr lang="hu-HU" sz="2000" b="1" i="1" dirty="0" smtClean="0"/>
              <a:t>rost</a:t>
            </a:r>
          </a:p>
          <a:p>
            <a:pPr marL="0" indent="0">
              <a:buNone/>
            </a:pPr>
            <a:endParaRPr lang="hu-HU" sz="1000" dirty="0"/>
          </a:p>
          <a:p>
            <a:r>
              <a:rPr lang="hu-HU" sz="2000" dirty="0"/>
              <a:t>A dúcoktól a szervekig jutó neuron a dúc utáni = </a:t>
            </a:r>
            <a:r>
              <a:rPr lang="hu-HU" sz="2000" b="1" i="1" dirty="0" err="1"/>
              <a:t>postganglionáris</a:t>
            </a:r>
            <a:r>
              <a:rPr lang="hu-HU" sz="2000" b="1" i="1" dirty="0"/>
              <a:t> </a:t>
            </a:r>
            <a:r>
              <a:rPr lang="hu-HU" sz="2000" b="1" i="1" dirty="0" smtClean="0"/>
              <a:t>rost</a:t>
            </a:r>
          </a:p>
          <a:p>
            <a:endParaRPr lang="hu-HU" sz="2000" b="1" i="1" dirty="0"/>
          </a:p>
          <a:p>
            <a:r>
              <a:rPr lang="hu-HU" sz="2000" dirty="0" err="1" smtClean="0"/>
              <a:t>Postganglionaris</a:t>
            </a:r>
            <a:r>
              <a:rPr lang="hu-HU" sz="2000" dirty="0" smtClean="0"/>
              <a:t> rostok ellátási területei között jelentős átfedés: törzsfal adott pontját 3 szegmentum látja el</a:t>
            </a:r>
            <a:endParaRPr lang="hu-HU" sz="2000" dirty="0"/>
          </a:p>
          <a:p>
            <a:pPr algn="just"/>
            <a:endParaRPr lang="hu-HU" sz="2000" dirty="0" smtClean="0"/>
          </a:p>
          <a:p>
            <a:pPr algn="just"/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134272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707088" cy="72008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sz="3600" b="1" dirty="0" smtClean="0"/>
              <a:t>Vegetatív idegrendszer: </a:t>
            </a:r>
            <a:r>
              <a:rPr lang="hu-HU" sz="3600" b="1" dirty="0" err="1" smtClean="0"/>
              <a:t>ganglionok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908720"/>
            <a:ext cx="8424936" cy="5400600"/>
          </a:xfrm>
        </p:spPr>
        <p:txBody>
          <a:bodyPr>
            <a:noAutofit/>
          </a:bodyPr>
          <a:lstStyle/>
          <a:p>
            <a:pPr algn="just"/>
            <a:r>
              <a:rPr lang="hu-HU" sz="2000" dirty="0" err="1" smtClean="0"/>
              <a:t>Ganglionok</a:t>
            </a:r>
            <a:r>
              <a:rPr lang="hu-HU" sz="2000" dirty="0" smtClean="0"/>
              <a:t> = dúcok: periférián elhelyezkedő </a:t>
            </a:r>
            <a:r>
              <a:rPr lang="hu-HU" sz="2000" b="1" dirty="0" smtClean="0"/>
              <a:t>idegsejt csoportosulás</a:t>
            </a:r>
            <a:r>
              <a:rPr lang="hu-HU" sz="2000" dirty="0" smtClean="0"/>
              <a:t>ok</a:t>
            </a:r>
          </a:p>
          <a:p>
            <a:pPr algn="just"/>
            <a:r>
              <a:rPr lang="hu-HU" sz="2000" b="1" dirty="0" smtClean="0"/>
              <a:t>Vegetatív dúcok: </a:t>
            </a:r>
            <a:r>
              <a:rPr lang="hu-HU" sz="2000" b="1" dirty="0" err="1" smtClean="0"/>
              <a:t>efferens</a:t>
            </a:r>
            <a:r>
              <a:rPr lang="hu-HU" sz="2000" b="1" dirty="0" smtClean="0"/>
              <a:t> </a:t>
            </a:r>
            <a:r>
              <a:rPr lang="hu-HU" sz="2000" dirty="0" smtClean="0"/>
              <a:t>szár része</a:t>
            </a:r>
          </a:p>
          <a:p>
            <a:pPr algn="just"/>
            <a:r>
              <a:rPr lang="hu-HU" sz="2000" dirty="0" err="1" smtClean="0"/>
              <a:t>Preasinapticus</a:t>
            </a:r>
            <a:r>
              <a:rPr lang="hu-HU" sz="2000" dirty="0" smtClean="0"/>
              <a:t> és </a:t>
            </a:r>
            <a:r>
              <a:rPr lang="hu-HU" sz="2000" dirty="0" err="1" smtClean="0"/>
              <a:t>postsinapticus</a:t>
            </a:r>
            <a:r>
              <a:rPr lang="hu-HU" sz="2000" dirty="0" smtClean="0"/>
              <a:t> neuron </a:t>
            </a:r>
            <a:r>
              <a:rPr lang="hu-HU" sz="2000" b="1" dirty="0" smtClean="0"/>
              <a:t>átkapcsolódási hely</a:t>
            </a:r>
            <a:r>
              <a:rPr lang="hu-HU" sz="2000" dirty="0" smtClean="0"/>
              <a:t>e</a:t>
            </a:r>
          </a:p>
          <a:p>
            <a:pPr algn="just"/>
            <a:r>
              <a:rPr lang="hu-HU" sz="2000" b="1" dirty="0" err="1" smtClean="0"/>
              <a:t>Preasinapticus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axon</a:t>
            </a:r>
            <a:r>
              <a:rPr lang="hu-HU" sz="2000" b="1" dirty="0" smtClean="0"/>
              <a:t> </a:t>
            </a:r>
            <a:r>
              <a:rPr lang="hu-HU" sz="2000" dirty="0" smtClean="0"/>
              <a:t>és </a:t>
            </a:r>
            <a:r>
              <a:rPr lang="hu-HU" sz="2000" b="1" dirty="0" err="1" smtClean="0"/>
              <a:t>postsinapticus</a:t>
            </a:r>
            <a:r>
              <a:rPr lang="hu-HU" sz="2000" b="1" dirty="0" smtClean="0"/>
              <a:t> sejttest</a:t>
            </a:r>
            <a:r>
              <a:rPr lang="hu-HU" sz="2000" dirty="0" smtClean="0"/>
              <a:t> található benne  (+ kiegészítő sejtek és kötőszövet)</a:t>
            </a:r>
          </a:p>
          <a:p>
            <a:pPr algn="just"/>
            <a:r>
              <a:rPr lang="hu-HU" sz="2000" dirty="0" smtClean="0">
                <a:sym typeface="Wingdings"/>
              </a:rPr>
              <a:t> vegetatív reflexív </a:t>
            </a:r>
            <a:r>
              <a:rPr lang="hu-HU" sz="2000" dirty="0" err="1" smtClean="0">
                <a:sym typeface="Wingdings"/>
              </a:rPr>
              <a:t>efferens</a:t>
            </a:r>
            <a:r>
              <a:rPr lang="hu-HU" sz="2000" dirty="0" smtClean="0">
                <a:sym typeface="Wingdings"/>
              </a:rPr>
              <a:t> szára mindig 2 neuronból áll!</a:t>
            </a:r>
          </a:p>
          <a:p>
            <a:pPr algn="just"/>
            <a:r>
              <a:rPr lang="hu-HU" sz="2000" b="1" dirty="0" err="1" smtClean="0">
                <a:sym typeface="Wingdings"/>
              </a:rPr>
              <a:t>Axo-dendritikus</a:t>
            </a:r>
            <a:r>
              <a:rPr lang="hu-HU" sz="2000" b="1" dirty="0" smtClean="0">
                <a:sym typeface="Wingdings"/>
              </a:rPr>
              <a:t> </a:t>
            </a:r>
            <a:r>
              <a:rPr lang="hu-HU" sz="2000" b="1" dirty="0" err="1" smtClean="0">
                <a:sym typeface="Wingdings"/>
              </a:rPr>
              <a:t>sinapsis</a:t>
            </a:r>
            <a:r>
              <a:rPr lang="hu-HU" sz="2000" dirty="0" err="1" smtClean="0">
                <a:sym typeface="Wingdings"/>
              </a:rPr>
              <a:t>ok</a:t>
            </a:r>
            <a:endParaRPr lang="hu-HU" sz="2000" dirty="0" smtClean="0">
              <a:sym typeface="Wingdings"/>
            </a:endParaRPr>
          </a:p>
          <a:p>
            <a:pPr algn="just"/>
            <a:r>
              <a:rPr lang="hu-HU" sz="2000" b="1" dirty="0" err="1" smtClean="0">
                <a:sym typeface="Wingdings"/>
              </a:rPr>
              <a:t>Acetilkolin</a:t>
            </a:r>
            <a:r>
              <a:rPr lang="hu-HU" sz="2000" dirty="0" smtClean="0">
                <a:sym typeface="Wingdings"/>
              </a:rPr>
              <a:t> az ingerületátvivő anyag, nikotinos receptoron át hat</a:t>
            </a:r>
          </a:p>
          <a:p>
            <a:pPr algn="just"/>
            <a:r>
              <a:rPr lang="hu-HU" sz="2000" dirty="0" smtClean="0"/>
              <a:t>Egyes </a:t>
            </a:r>
            <a:r>
              <a:rPr lang="hu-HU" sz="2000" dirty="0" err="1" smtClean="0"/>
              <a:t>preaganglionaris</a:t>
            </a:r>
            <a:r>
              <a:rPr lang="hu-HU" sz="2000" dirty="0" smtClean="0"/>
              <a:t> </a:t>
            </a:r>
            <a:r>
              <a:rPr lang="hu-HU" sz="2000" dirty="0" err="1"/>
              <a:t>axonok</a:t>
            </a:r>
            <a:r>
              <a:rPr lang="hu-HU" sz="2000" dirty="0"/>
              <a:t> átlagosan 8-9 </a:t>
            </a:r>
            <a:r>
              <a:rPr lang="hu-HU" sz="2000" dirty="0" err="1"/>
              <a:t>posztganglionáris</a:t>
            </a:r>
            <a:r>
              <a:rPr lang="hu-HU" sz="2000" dirty="0"/>
              <a:t> neuronhoz </a:t>
            </a:r>
            <a:r>
              <a:rPr lang="hu-HU" sz="2000" dirty="0" smtClean="0"/>
              <a:t>kapcsolódnak </a:t>
            </a:r>
            <a:r>
              <a:rPr lang="hu-HU" sz="2000" dirty="0">
                <a:sym typeface="Wingdings"/>
              </a:rPr>
              <a:t> </a:t>
            </a:r>
            <a:r>
              <a:rPr lang="hu-HU" sz="2000" b="1" dirty="0" smtClean="0">
                <a:sym typeface="Wingdings"/>
              </a:rPr>
              <a:t>divergencia</a:t>
            </a:r>
            <a:r>
              <a:rPr lang="hu-HU" sz="2000" dirty="0" smtClean="0">
                <a:sym typeface="Wingdings"/>
              </a:rPr>
              <a:t>, </a:t>
            </a:r>
            <a:r>
              <a:rPr lang="hu-HU" sz="2000" dirty="0" smtClean="0"/>
              <a:t>diffúz eloszlás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marL="0" indent="0" algn="just">
              <a:buNone/>
            </a:pPr>
            <a:r>
              <a:rPr lang="hu-HU" sz="2000" dirty="0">
                <a:sym typeface="Wingdings"/>
              </a:rPr>
              <a:t>(</a:t>
            </a:r>
            <a:r>
              <a:rPr lang="hu-HU" sz="2000" dirty="0" err="1" smtClean="0">
                <a:sym typeface="Wingdings"/>
              </a:rPr>
              <a:t>Afferens</a:t>
            </a:r>
            <a:r>
              <a:rPr lang="hu-HU" sz="2000" dirty="0" smtClean="0">
                <a:sym typeface="Wingdings"/>
              </a:rPr>
              <a:t> rendszerben is megtalálható</a:t>
            </a:r>
            <a:endParaRPr lang="hu-HU" sz="2000" dirty="0">
              <a:sym typeface="Wingdings"/>
            </a:endParaRPr>
          </a:p>
          <a:p>
            <a:pPr marL="0" indent="0" algn="just">
              <a:buNone/>
            </a:pPr>
            <a:r>
              <a:rPr lang="hu-HU" sz="2000" dirty="0" err="1" smtClean="0">
                <a:sym typeface="Wingdings"/>
              </a:rPr>
              <a:t>Ganglion</a:t>
            </a:r>
            <a:r>
              <a:rPr lang="hu-HU" sz="2000" dirty="0" smtClean="0">
                <a:sym typeface="Wingdings"/>
              </a:rPr>
              <a:t> </a:t>
            </a:r>
            <a:r>
              <a:rPr lang="hu-HU" sz="2000" dirty="0" err="1" smtClean="0">
                <a:sym typeface="Wingdings"/>
              </a:rPr>
              <a:t>spinale</a:t>
            </a:r>
            <a:r>
              <a:rPr lang="hu-HU" sz="2000" dirty="0" smtClean="0">
                <a:sym typeface="Wingdings"/>
              </a:rPr>
              <a:t>: </a:t>
            </a:r>
            <a:r>
              <a:rPr lang="hu-HU" sz="2000" dirty="0" err="1" smtClean="0">
                <a:sym typeface="Wingdings"/>
              </a:rPr>
              <a:t>viscerosensoros</a:t>
            </a:r>
            <a:r>
              <a:rPr lang="hu-HU" sz="2000" dirty="0" smtClean="0">
                <a:sym typeface="Wingdings"/>
              </a:rPr>
              <a:t> és </a:t>
            </a:r>
            <a:r>
              <a:rPr lang="hu-HU" sz="2000" dirty="0" err="1" smtClean="0">
                <a:sym typeface="Wingdings"/>
              </a:rPr>
              <a:t>somatosensoros</a:t>
            </a:r>
            <a:r>
              <a:rPr lang="hu-HU" sz="2000" dirty="0" smtClean="0">
                <a:sym typeface="Wingdings"/>
              </a:rPr>
              <a:t> </a:t>
            </a:r>
            <a:r>
              <a:rPr lang="hu-HU" sz="2000" dirty="0" err="1" smtClean="0">
                <a:sym typeface="Wingdings"/>
              </a:rPr>
              <a:t>pszeudounipoláris</a:t>
            </a:r>
            <a:r>
              <a:rPr lang="hu-HU" sz="2000" dirty="0" smtClean="0">
                <a:sym typeface="Wingdings"/>
              </a:rPr>
              <a:t> neuronjának </a:t>
            </a:r>
            <a:r>
              <a:rPr lang="hu-HU" sz="2000" dirty="0" err="1" smtClean="0">
                <a:sym typeface="Wingdings"/>
              </a:rPr>
              <a:t>sejttestjét</a:t>
            </a:r>
            <a:r>
              <a:rPr lang="hu-HU" sz="2000" dirty="0" smtClean="0">
                <a:sym typeface="Wingdings"/>
              </a:rPr>
              <a:t> tartalmazza  hátsó gyökér  hátsó szarv)</a:t>
            </a:r>
          </a:p>
        </p:txBody>
      </p:sp>
    </p:spTree>
    <p:extLst>
      <p:ext uri="{BB962C8B-B14F-4D97-AF65-F5344CB8AC3E}">
        <p14:creationId xmlns:p14="http://schemas.microsoft.com/office/powerpoint/2010/main" val="35077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707088" cy="72008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sz="3600" b="1" dirty="0" smtClean="0"/>
              <a:t>Vegetatív idegrendszer: </a:t>
            </a:r>
            <a:r>
              <a:rPr lang="hu-HU" sz="3600" b="1" dirty="0" err="1" smtClean="0"/>
              <a:t>ganglionok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000" b="1" dirty="0" err="1"/>
              <a:t>Ganglionok</a:t>
            </a:r>
            <a:r>
              <a:rPr lang="hu-HU" sz="2000" b="1" dirty="0"/>
              <a:t> csoportosítása elhelyezkedésük </a:t>
            </a:r>
            <a:r>
              <a:rPr lang="hu-HU" sz="2000" b="1" dirty="0" smtClean="0"/>
              <a:t>szerint</a:t>
            </a:r>
          </a:p>
          <a:p>
            <a:r>
              <a:rPr lang="hu-HU" sz="2000" dirty="0"/>
              <a:t>Csigolyák mellett található dúcok = </a:t>
            </a:r>
            <a:r>
              <a:rPr lang="hu-HU" sz="2000" b="1" i="1" dirty="0" err="1"/>
              <a:t>paravertebralis</a:t>
            </a:r>
            <a:r>
              <a:rPr lang="hu-HU" sz="2000" b="1" i="1" dirty="0"/>
              <a:t> </a:t>
            </a:r>
            <a:r>
              <a:rPr lang="hu-HU" sz="2000" b="1" i="1" dirty="0" err="1" smtClean="0"/>
              <a:t>ganglionok</a:t>
            </a:r>
            <a:endParaRPr lang="hu-HU" sz="2000" b="1" dirty="0"/>
          </a:p>
          <a:p>
            <a:r>
              <a:rPr lang="hu-HU" sz="2000" dirty="0"/>
              <a:t>A gerincvelő előtt lévő dúcok = </a:t>
            </a:r>
            <a:r>
              <a:rPr lang="hu-HU" sz="2000" b="1" i="1" dirty="0" err="1"/>
              <a:t>prevertebralis</a:t>
            </a:r>
            <a:r>
              <a:rPr lang="hu-HU" sz="2000" b="1" i="1" dirty="0"/>
              <a:t> </a:t>
            </a:r>
            <a:r>
              <a:rPr lang="hu-HU" sz="2000" b="1" i="1" dirty="0" err="1"/>
              <a:t>ganglionok</a:t>
            </a:r>
            <a:r>
              <a:rPr lang="hu-HU" sz="2000" b="1" i="1" dirty="0"/>
              <a:t> </a:t>
            </a:r>
            <a:r>
              <a:rPr lang="hu-HU" sz="2000" dirty="0"/>
              <a:t>pl.: </a:t>
            </a:r>
            <a:r>
              <a:rPr lang="hu-HU" sz="2000" dirty="0" err="1"/>
              <a:t>ggl</a:t>
            </a:r>
            <a:r>
              <a:rPr lang="hu-HU" sz="2000" dirty="0"/>
              <a:t>. </a:t>
            </a:r>
            <a:r>
              <a:rPr lang="hu-HU" sz="2000" dirty="0" err="1"/>
              <a:t>coeliacum</a:t>
            </a:r>
            <a:r>
              <a:rPr lang="hu-HU" sz="2000" dirty="0"/>
              <a:t>, </a:t>
            </a:r>
            <a:r>
              <a:rPr lang="hu-HU" sz="2000" dirty="0" err="1"/>
              <a:t>ggl</a:t>
            </a:r>
            <a:r>
              <a:rPr lang="hu-HU" sz="2000" dirty="0"/>
              <a:t>. </a:t>
            </a:r>
            <a:r>
              <a:rPr lang="hu-HU" sz="2000" dirty="0" err="1"/>
              <a:t>mesentericum</a:t>
            </a:r>
            <a:r>
              <a:rPr lang="hu-HU" sz="2000" dirty="0"/>
              <a:t> </a:t>
            </a:r>
            <a:r>
              <a:rPr lang="hu-HU" sz="2000" dirty="0" err="1"/>
              <a:t>superius</a:t>
            </a:r>
            <a:r>
              <a:rPr lang="hu-HU" sz="2000" dirty="0"/>
              <a:t>, </a:t>
            </a:r>
            <a:r>
              <a:rPr lang="hu-HU" sz="2000" dirty="0" err="1"/>
              <a:t>ggl</a:t>
            </a:r>
            <a:r>
              <a:rPr lang="hu-HU" sz="2000" dirty="0"/>
              <a:t>. </a:t>
            </a:r>
            <a:r>
              <a:rPr lang="hu-HU" sz="2000" dirty="0" err="1"/>
              <a:t>mesentericum</a:t>
            </a:r>
            <a:r>
              <a:rPr lang="hu-HU" sz="2000" dirty="0"/>
              <a:t> </a:t>
            </a:r>
            <a:r>
              <a:rPr lang="hu-HU" sz="2000" dirty="0" err="1" smtClean="0"/>
              <a:t>inferius</a:t>
            </a:r>
            <a:endParaRPr lang="hu-HU" sz="2000" dirty="0"/>
          </a:p>
          <a:p>
            <a:r>
              <a:rPr lang="hu-HU" sz="2000" dirty="0"/>
              <a:t>A szervek közelében lévő dúcok pl.: </a:t>
            </a:r>
            <a:r>
              <a:rPr lang="hu-HU" sz="2000" dirty="0" err="1"/>
              <a:t>ggl</a:t>
            </a:r>
            <a:r>
              <a:rPr lang="hu-HU" sz="2000" dirty="0"/>
              <a:t>. </a:t>
            </a:r>
            <a:r>
              <a:rPr lang="hu-HU" sz="2000" dirty="0" err="1" smtClean="0"/>
              <a:t>ciliare</a:t>
            </a:r>
            <a:endParaRPr lang="hu-HU" sz="2000" dirty="0"/>
          </a:p>
          <a:p>
            <a:r>
              <a:rPr lang="hu-HU" sz="2000" dirty="0"/>
              <a:t>A szervek falában lévő </a:t>
            </a:r>
            <a:r>
              <a:rPr lang="hu-HU" sz="2000" dirty="0" smtClean="0"/>
              <a:t>dúcok = </a:t>
            </a:r>
            <a:r>
              <a:rPr lang="hu-HU" sz="2000" b="1" dirty="0" err="1" smtClean="0"/>
              <a:t>intramuralis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ganglionok</a:t>
            </a:r>
            <a:r>
              <a:rPr lang="hu-HU" sz="2000" b="1" dirty="0" smtClean="0"/>
              <a:t> </a:t>
            </a:r>
            <a:r>
              <a:rPr lang="hu-HU" sz="2000" dirty="0" smtClean="0"/>
              <a:t>pl.: bélfalban</a:t>
            </a:r>
          </a:p>
          <a:p>
            <a:endParaRPr lang="hu-HU" sz="2000" b="1" dirty="0"/>
          </a:p>
          <a:p>
            <a:pPr marL="0" indent="0">
              <a:buNone/>
            </a:pPr>
            <a:endParaRPr lang="hu-H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02621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éptalálat a következ&amp;odblac;re: „spinal cord segment truncus sympathicu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56" y="1340768"/>
            <a:ext cx="6048672" cy="399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1403648" y="116632"/>
            <a:ext cx="6707088" cy="72008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smtClean="0"/>
              <a:t>Vegetatív idegrendszer: ganglionok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10800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707088" cy="72008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err="1" smtClean="0"/>
              <a:t>Sympathicus</a:t>
            </a:r>
            <a:r>
              <a:rPr lang="hu-HU" sz="3600" b="1" dirty="0" smtClean="0"/>
              <a:t> idegrendszer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400600"/>
          </a:xfrm>
        </p:spPr>
        <p:txBody>
          <a:bodyPr>
            <a:noAutofit/>
          </a:bodyPr>
          <a:lstStyle/>
          <a:p>
            <a:pPr algn="just"/>
            <a:r>
              <a:rPr lang="hu-HU" sz="1970" dirty="0" err="1" smtClean="0">
                <a:sym typeface="Wingdings"/>
              </a:rPr>
              <a:t>Thoracolumbalis</a:t>
            </a:r>
            <a:r>
              <a:rPr lang="hu-HU" sz="1970" dirty="0" smtClean="0">
                <a:sym typeface="Wingdings"/>
              </a:rPr>
              <a:t> </a:t>
            </a:r>
            <a:r>
              <a:rPr lang="hu-HU" sz="1970" dirty="0" err="1" smtClean="0">
                <a:sym typeface="Wingdings"/>
              </a:rPr>
              <a:t>idegendszer</a:t>
            </a:r>
            <a:endParaRPr lang="hu-HU" sz="1970" dirty="0" smtClean="0">
              <a:sym typeface="Wingdings"/>
            </a:endParaRPr>
          </a:p>
          <a:p>
            <a:pPr lvl="1" algn="just"/>
            <a:r>
              <a:rPr lang="hu-HU" sz="1970" dirty="0" err="1" smtClean="0">
                <a:sym typeface="Wingdings"/>
              </a:rPr>
              <a:t>Gerinvelő</a:t>
            </a:r>
            <a:r>
              <a:rPr lang="hu-HU" sz="1970" dirty="0" smtClean="0">
                <a:sym typeface="Wingdings"/>
              </a:rPr>
              <a:t> </a:t>
            </a:r>
            <a:r>
              <a:rPr lang="hu-HU" sz="1970" dirty="0"/>
              <a:t>Th</a:t>
            </a:r>
            <a:r>
              <a:rPr lang="hu-HU" sz="1970" baseline="-25000" dirty="0"/>
              <a:t>1</a:t>
            </a:r>
            <a:r>
              <a:rPr lang="hu-HU" sz="1970" dirty="0"/>
              <a:t>-L</a:t>
            </a:r>
            <a:r>
              <a:rPr lang="hu-HU" sz="1970" baseline="-25000" dirty="0"/>
              <a:t>3</a:t>
            </a:r>
            <a:r>
              <a:rPr lang="hu-HU" sz="1970" dirty="0" smtClean="0">
                <a:sym typeface="Wingdings"/>
              </a:rPr>
              <a:t> oldalszarv </a:t>
            </a:r>
            <a:r>
              <a:rPr lang="hu-HU" sz="1970" dirty="0" err="1" smtClean="0">
                <a:sym typeface="Wingdings"/>
              </a:rPr>
              <a:t>nucleus</a:t>
            </a:r>
            <a:r>
              <a:rPr lang="hu-HU" sz="1970" dirty="0" smtClean="0">
                <a:sym typeface="Wingdings"/>
              </a:rPr>
              <a:t> </a:t>
            </a:r>
            <a:r>
              <a:rPr lang="hu-HU" sz="1970" dirty="0" err="1" smtClean="0">
                <a:sym typeface="Wingdings"/>
              </a:rPr>
              <a:t>intermediolateralis</a:t>
            </a:r>
            <a:endParaRPr lang="hu-HU" sz="1970" dirty="0" smtClean="0">
              <a:sym typeface="Wingdings"/>
            </a:endParaRPr>
          </a:p>
          <a:p>
            <a:pPr algn="just"/>
            <a:r>
              <a:rPr lang="hu-HU" sz="1970" dirty="0" smtClean="0">
                <a:sym typeface="Wingdings"/>
              </a:rPr>
              <a:t>Mellső gyökéren kilépnek az </a:t>
            </a:r>
            <a:r>
              <a:rPr lang="hu-HU" sz="1970" dirty="0" err="1" smtClean="0">
                <a:sym typeface="Wingdings"/>
              </a:rPr>
              <a:t>efferens</a:t>
            </a:r>
            <a:r>
              <a:rPr lang="hu-HU" sz="1970" dirty="0" smtClean="0">
                <a:sym typeface="Wingdings"/>
              </a:rPr>
              <a:t> rostok</a:t>
            </a:r>
          </a:p>
          <a:p>
            <a:pPr algn="just"/>
            <a:r>
              <a:rPr lang="hu-HU" sz="1970" dirty="0" err="1" smtClean="0">
                <a:sym typeface="Wingdings"/>
              </a:rPr>
              <a:t>Parietális</a:t>
            </a:r>
            <a:r>
              <a:rPr lang="hu-HU" sz="1970" dirty="0" smtClean="0">
                <a:sym typeface="Wingdings"/>
              </a:rPr>
              <a:t> rostok:</a:t>
            </a:r>
          </a:p>
          <a:p>
            <a:pPr lvl="1" algn="just"/>
            <a:r>
              <a:rPr lang="hu-HU" sz="1970" dirty="0" err="1" smtClean="0">
                <a:sym typeface="Wingdings"/>
              </a:rPr>
              <a:t>paravertebralis</a:t>
            </a:r>
            <a:r>
              <a:rPr lang="hu-HU" sz="1970" dirty="0" smtClean="0">
                <a:sym typeface="Wingdings"/>
              </a:rPr>
              <a:t> átkapcsolódás</a:t>
            </a:r>
          </a:p>
          <a:p>
            <a:pPr lvl="1" algn="just"/>
            <a:r>
              <a:rPr lang="hu-HU" sz="1970" dirty="0" smtClean="0">
                <a:sym typeface="Wingdings"/>
              </a:rPr>
              <a:t>végtagok </a:t>
            </a:r>
            <a:r>
              <a:rPr lang="hu-HU" sz="1970" dirty="0">
                <a:sym typeface="Wingdings"/>
              </a:rPr>
              <a:t>és törzs felszínének erei, szőrmerevítő izmok és verejték mirigyek</a:t>
            </a:r>
          </a:p>
          <a:p>
            <a:pPr algn="just"/>
            <a:r>
              <a:rPr lang="hu-HU" sz="1970" dirty="0" err="1" smtClean="0">
                <a:sym typeface="Wingdings"/>
              </a:rPr>
              <a:t>Viscerális</a:t>
            </a:r>
            <a:r>
              <a:rPr lang="hu-HU" sz="1970" dirty="0" smtClean="0">
                <a:sym typeface="Wingdings"/>
              </a:rPr>
              <a:t> rostok:</a:t>
            </a:r>
          </a:p>
          <a:p>
            <a:pPr lvl="1" algn="just"/>
            <a:r>
              <a:rPr lang="hu-HU" sz="1970" dirty="0" err="1" smtClean="0">
                <a:sym typeface="Wingdings"/>
              </a:rPr>
              <a:t>preaveretbralis</a:t>
            </a:r>
            <a:r>
              <a:rPr lang="hu-HU" sz="1970" dirty="0" smtClean="0">
                <a:sym typeface="Wingdings"/>
              </a:rPr>
              <a:t> átkapcsolódás,</a:t>
            </a:r>
          </a:p>
          <a:p>
            <a:pPr lvl="1" algn="just"/>
            <a:r>
              <a:rPr lang="hu-HU" sz="1970" dirty="0" smtClean="0">
                <a:sym typeface="Wingdings"/>
              </a:rPr>
              <a:t>fonatokat képeznek, zsigerek beidegzése</a:t>
            </a:r>
          </a:p>
          <a:p>
            <a:pPr algn="just"/>
            <a:r>
              <a:rPr lang="hu-HU" sz="1970" dirty="0" err="1" smtClean="0">
                <a:sym typeface="Wingdings"/>
              </a:rPr>
              <a:t>Preaganglionaris</a:t>
            </a:r>
            <a:r>
              <a:rPr lang="hu-HU" sz="1970" dirty="0" smtClean="0">
                <a:sym typeface="Wingdings"/>
              </a:rPr>
              <a:t> sejtek </a:t>
            </a:r>
            <a:r>
              <a:rPr lang="hu-HU" sz="1970" dirty="0" err="1" smtClean="0">
                <a:sym typeface="Wingdings"/>
              </a:rPr>
              <a:t>kolinergek</a:t>
            </a:r>
            <a:endParaRPr lang="hu-HU" sz="1970" dirty="0" smtClean="0">
              <a:sym typeface="Wingdings"/>
            </a:endParaRPr>
          </a:p>
          <a:p>
            <a:pPr algn="just"/>
            <a:r>
              <a:rPr lang="hu-HU" sz="1970" dirty="0" err="1" smtClean="0">
                <a:sym typeface="Wingdings"/>
              </a:rPr>
              <a:t>Preaganglionáris</a:t>
            </a:r>
            <a:r>
              <a:rPr lang="hu-HU" sz="1970" dirty="0" smtClean="0">
                <a:sym typeface="Wingdings"/>
              </a:rPr>
              <a:t> rostok </a:t>
            </a:r>
            <a:r>
              <a:rPr lang="hu-HU" sz="1970" dirty="0">
                <a:sym typeface="Wingdings"/>
              </a:rPr>
              <a:t>vékony, lassan vezető </a:t>
            </a:r>
            <a:r>
              <a:rPr lang="hu-HU" sz="1970" dirty="0" err="1" smtClean="0">
                <a:sym typeface="Wingdings"/>
              </a:rPr>
              <a:t>myelinhüvelyesek</a:t>
            </a:r>
            <a:r>
              <a:rPr lang="hu-HU" sz="1970" dirty="0" smtClean="0">
                <a:sym typeface="Wingdings"/>
              </a:rPr>
              <a:t> (B </a:t>
            </a:r>
            <a:r>
              <a:rPr lang="hu-HU" sz="1970" dirty="0">
                <a:sym typeface="Wingdings"/>
              </a:rPr>
              <a:t>típus</a:t>
            </a:r>
            <a:r>
              <a:rPr lang="hu-HU" sz="1970" dirty="0" smtClean="0">
                <a:sym typeface="Wingdings"/>
              </a:rPr>
              <a:t>)</a:t>
            </a:r>
          </a:p>
          <a:p>
            <a:pPr algn="just"/>
            <a:r>
              <a:rPr lang="hu-HU" sz="1970" dirty="0" smtClean="0">
                <a:sym typeface="Wingdings"/>
              </a:rPr>
              <a:t>Hosszú </a:t>
            </a:r>
            <a:r>
              <a:rPr lang="hu-HU" sz="1970" dirty="0" err="1" smtClean="0">
                <a:sym typeface="Wingdings"/>
              </a:rPr>
              <a:t>postganglionáris</a:t>
            </a:r>
            <a:r>
              <a:rPr lang="hu-HU" sz="1970" dirty="0" smtClean="0">
                <a:sym typeface="Wingdings"/>
              </a:rPr>
              <a:t> rostok, főleg velőtlenek (C-típusú)</a:t>
            </a:r>
          </a:p>
          <a:p>
            <a:pPr algn="just"/>
            <a:r>
              <a:rPr lang="hu-HU" sz="1970" dirty="0" err="1" smtClean="0">
                <a:sym typeface="Wingdings"/>
              </a:rPr>
              <a:t>Postganglionáris</a:t>
            </a:r>
            <a:r>
              <a:rPr lang="hu-HU" sz="1970" dirty="0" smtClean="0">
                <a:sym typeface="Wingdings"/>
              </a:rPr>
              <a:t> sejtek </a:t>
            </a:r>
            <a:r>
              <a:rPr lang="hu-HU" sz="1970" dirty="0" err="1" smtClean="0">
                <a:sym typeface="Wingdings"/>
              </a:rPr>
              <a:t>katekolaminergek</a:t>
            </a:r>
            <a:r>
              <a:rPr lang="hu-HU" sz="1970" dirty="0" smtClean="0">
                <a:sym typeface="Wingdings"/>
              </a:rPr>
              <a:t> (</a:t>
            </a:r>
            <a:r>
              <a:rPr lang="hu-HU" sz="1970" dirty="0" err="1" smtClean="0">
                <a:sym typeface="Wingdings"/>
              </a:rPr>
              <a:t>noradrenalin</a:t>
            </a:r>
            <a:r>
              <a:rPr lang="hu-HU" sz="1970" dirty="0" smtClean="0">
                <a:sym typeface="Wingdings"/>
              </a:rPr>
              <a:t>, adrenalin, dopamin)</a:t>
            </a:r>
          </a:p>
          <a:p>
            <a:pPr marL="457200" lvl="1" indent="0" algn="just">
              <a:buNone/>
            </a:pPr>
            <a:endParaRPr lang="hu-HU" sz="1600" dirty="0" smtClean="0">
              <a:sym typeface="Wingdings"/>
            </a:endParaRPr>
          </a:p>
          <a:p>
            <a:pPr lvl="1" algn="just"/>
            <a:endParaRPr lang="hu-HU" sz="1600" dirty="0" smtClean="0">
              <a:sym typeface="Wingdings"/>
            </a:endParaRPr>
          </a:p>
          <a:p>
            <a:pPr lvl="1" algn="just"/>
            <a:endParaRPr lang="hu-HU" sz="1600" dirty="0" smtClean="0">
              <a:sym typeface="Wingdings"/>
            </a:endParaRPr>
          </a:p>
          <a:p>
            <a:pPr algn="just"/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341863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707088" cy="72008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err="1" smtClean="0"/>
              <a:t>Sympathicus</a:t>
            </a:r>
            <a:r>
              <a:rPr lang="hu-HU" sz="3600" b="1" dirty="0" smtClean="0"/>
              <a:t> idegrendszer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5400600"/>
          </a:xfrm>
        </p:spPr>
        <p:txBody>
          <a:bodyPr>
            <a:noAutofit/>
          </a:bodyPr>
          <a:lstStyle/>
          <a:p>
            <a:pPr algn="just"/>
            <a:r>
              <a:rPr lang="hu-HU" sz="2000" dirty="0" smtClean="0">
                <a:sym typeface="Wingdings"/>
              </a:rPr>
              <a:t>Szimpatikus határláncba = </a:t>
            </a:r>
            <a:r>
              <a:rPr lang="hu-HU" sz="2000" dirty="0" err="1" smtClean="0">
                <a:sym typeface="Wingdings"/>
              </a:rPr>
              <a:t>truncus</a:t>
            </a:r>
            <a:r>
              <a:rPr lang="hu-HU" sz="2000" dirty="0" smtClean="0">
                <a:sym typeface="Wingdings"/>
              </a:rPr>
              <a:t> </a:t>
            </a:r>
            <a:r>
              <a:rPr lang="hu-HU" sz="2000" dirty="0" err="1" smtClean="0">
                <a:sym typeface="Wingdings"/>
              </a:rPr>
              <a:t>sympathicus</a:t>
            </a:r>
            <a:endParaRPr lang="hu-HU" sz="2000" dirty="0" smtClean="0">
              <a:sym typeface="Wingdings"/>
            </a:endParaRPr>
          </a:p>
          <a:p>
            <a:pPr lvl="1" algn="just"/>
            <a:r>
              <a:rPr lang="hu-HU" sz="2000" dirty="0" err="1" smtClean="0">
                <a:sym typeface="Wingdings"/>
              </a:rPr>
              <a:t>Craniocaudális</a:t>
            </a:r>
            <a:r>
              <a:rPr lang="hu-HU" sz="2000" dirty="0" smtClean="0">
                <a:sym typeface="Wingdings"/>
              </a:rPr>
              <a:t> irányban húzódó  </a:t>
            </a:r>
            <a:r>
              <a:rPr lang="hu-HU" sz="2000" dirty="0" err="1" smtClean="0">
                <a:sym typeface="Wingdings"/>
              </a:rPr>
              <a:t>paravertebrális</a:t>
            </a:r>
            <a:r>
              <a:rPr lang="hu-HU" sz="2000" dirty="0" smtClean="0">
                <a:sym typeface="Wingdings"/>
              </a:rPr>
              <a:t> vegetatív dúcok lánca</a:t>
            </a:r>
          </a:p>
          <a:p>
            <a:pPr lvl="1" algn="just"/>
            <a:r>
              <a:rPr lang="hu-HU" sz="2000" dirty="0" smtClean="0">
                <a:sym typeface="Wingdings"/>
              </a:rPr>
              <a:t>Gerincvelő mindkét oldalán, koponyaalaptól a </a:t>
            </a:r>
            <a:r>
              <a:rPr lang="hu-HU" sz="2000" dirty="0" err="1" smtClean="0">
                <a:sym typeface="Wingdings"/>
              </a:rPr>
              <a:t>farokcsontig</a:t>
            </a:r>
            <a:endParaRPr lang="hu-HU" sz="2000" dirty="0" smtClean="0">
              <a:sym typeface="Wingdings"/>
            </a:endParaRPr>
          </a:p>
          <a:p>
            <a:pPr lvl="1" algn="just"/>
            <a:r>
              <a:rPr lang="hu-HU" sz="2000" dirty="0" err="1" smtClean="0">
                <a:sym typeface="Wingdings"/>
              </a:rPr>
              <a:t>Farokcsontnál</a:t>
            </a:r>
            <a:r>
              <a:rPr lang="hu-HU" sz="2000" dirty="0" smtClean="0">
                <a:sym typeface="Wingdings"/>
              </a:rPr>
              <a:t> középvonali </a:t>
            </a:r>
            <a:r>
              <a:rPr lang="hu-HU" sz="2000" dirty="0" err="1" smtClean="0">
                <a:sym typeface="Wingdings"/>
              </a:rPr>
              <a:t>ggl</a:t>
            </a:r>
            <a:r>
              <a:rPr lang="hu-HU" sz="2000" dirty="0" smtClean="0">
                <a:sym typeface="Wingdings"/>
              </a:rPr>
              <a:t>. </a:t>
            </a:r>
            <a:r>
              <a:rPr lang="hu-HU" sz="2000" dirty="0" err="1" smtClean="0">
                <a:sym typeface="Wingdings"/>
              </a:rPr>
              <a:t>imparban</a:t>
            </a:r>
            <a:r>
              <a:rPr lang="hu-HU" sz="2000" dirty="0" smtClean="0">
                <a:sym typeface="Wingdings"/>
              </a:rPr>
              <a:t> (páratlan) egyesül</a:t>
            </a:r>
          </a:p>
          <a:p>
            <a:pPr lvl="1" algn="just"/>
            <a:r>
              <a:rPr lang="hu-HU" sz="2000" dirty="0" smtClean="0">
                <a:sym typeface="Wingdings"/>
              </a:rPr>
              <a:t>22-23 dúc, közöttük összeköttetés (</a:t>
            </a:r>
            <a:r>
              <a:rPr lang="hu-HU" sz="2000" dirty="0" err="1" smtClean="0">
                <a:sym typeface="Wingdings"/>
              </a:rPr>
              <a:t>rr</a:t>
            </a:r>
            <a:r>
              <a:rPr lang="hu-HU" sz="2000" dirty="0" smtClean="0">
                <a:sym typeface="Wingdings"/>
              </a:rPr>
              <a:t>. </a:t>
            </a:r>
            <a:r>
              <a:rPr lang="hu-HU" sz="2000" dirty="0" err="1" smtClean="0">
                <a:sym typeface="Wingdings"/>
              </a:rPr>
              <a:t>interganglionares</a:t>
            </a:r>
            <a:r>
              <a:rPr lang="hu-HU" sz="2000" dirty="0" smtClean="0">
                <a:sym typeface="Wingdings"/>
              </a:rPr>
              <a:t>)</a:t>
            </a:r>
          </a:p>
          <a:p>
            <a:pPr lvl="1" algn="just"/>
            <a:r>
              <a:rPr lang="hu-HU" sz="2000" dirty="0" smtClean="0">
                <a:sym typeface="Wingdings"/>
              </a:rPr>
              <a:t>Dúcban: gerincvelőből jövő </a:t>
            </a:r>
            <a:r>
              <a:rPr lang="hu-HU" sz="2000" dirty="0" err="1" smtClean="0">
                <a:sym typeface="Wingdings"/>
              </a:rPr>
              <a:t>preaganglionaris</a:t>
            </a:r>
            <a:r>
              <a:rPr lang="hu-HU" sz="2000" dirty="0" smtClean="0">
                <a:sym typeface="Wingdings"/>
              </a:rPr>
              <a:t> rostok </a:t>
            </a:r>
            <a:r>
              <a:rPr lang="hu-HU" sz="2000" dirty="0" err="1" smtClean="0">
                <a:sym typeface="Wingdings"/>
              </a:rPr>
              <a:t>axonja</a:t>
            </a:r>
            <a:r>
              <a:rPr lang="hu-HU" sz="2000" dirty="0" smtClean="0">
                <a:sym typeface="Wingdings"/>
              </a:rPr>
              <a:t> (nem feltétlenül saját szegmensből!) + </a:t>
            </a:r>
            <a:r>
              <a:rPr lang="hu-HU" sz="2000" dirty="0" err="1" smtClean="0">
                <a:sym typeface="Wingdings"/>
              </a:rPr>
              <a:t>postganglionaris</a:t>
            </a:r>
            <a:r>
              <a:rPr lang="hu-HU" sz="2000" dirty="0" smtClean="0">
                <a:sym typeface="Wingdings"/>
              </a:rPr>
              <a:t> sejt </a:t>
            </a:r>
            <a:r>
              <a:rPr lang="hu-HU" sz="2000" dirty="0" err="1" smtClean="0">
                <a:sym typeface="Wingdings"/>
              </a:rPr>
              <a:t>testje</a:t>
            </a:r>
            <a:r>
              <a:rPr lang="hu-HU" sz="2000" dirty="0">
                <a:sym typeface="Wingdings"/>
              </a:rPr>
              <a:t> </a:t>
            </a:r>
            <a:br>
              <a:rPr lang="hu-HU" sz="2000" dirty="0">
                <a:sym typeface="Wingdings"/>
              </a:rPr>
            </a:br>
            <a:r>
              <a:rPr lang="hu-HU" sz="2000" dirty="0" smtClean="0">
                <a:sym typeface="Wingdings"/>
              </a:rPr>
              <a:t>(+ kötőszövet és kiegészítő sejtek)</a:t>
            </a:r>
          </a:p>
          <a:p>
            <a:pPr lvl="1" algn="just"/>
            <a:r>
              <a:rPr lang="hu-HU" sz="2000" dirty="0" err="1" smtClean="0">
                <a:sym typeface="Wingdings"/>
              </a:rPr>
              <a:t>Sinapsist</a:t>
            </a:r>
            <a:r>
              <a:rPr lang="hu-HU" sz="2000" dirty="0" smtClean="0">
                <a:sym typeface="Wingdings"/>
              </a:rPr>
              <a:t> a </a:t>
            </a:r>
            <a:r>
              <a:rPr lang="hu-HU" sz="2000" dirty="0" err="1" smtClean="0">
                <a:sym typeface="Wingdings"/>
              </a:rPr>
              <a:t>parietális</a:t>
            </a:r>
            <a:r>
              <a:rPr lang="hu-HU" sz="2000" dirty="0" smtClean="0">
                <a:sym typeface="Wingdings"/>
              </a:rPr>
              <a:t> rostok képezik, tovább futnak a </a:t>
            </a:r>
            <a:r>
              <a:rPr lang="hu-HU" sz="2000" dirty="0" err="1" smtClean="0">
                <a:sym typeface="Wingdings"/>
              </a:rPr>
              <a:t>viscerális</a:t>
            </a:r>
            <a:r>
              <a:rPr lang="hu-HU" sz="2000" dirty="0" smtClean="0">
                <a:sym typeface="Wingdings"/>
              </a:rPr>
              <a:t> rostok</a:t>
            </a:r>
          </a:p>
          <a:p>
            <a:pPr lvl="1" algn="just"/>
            <a:r>
              <a:rPr lang="hu-HU" sz="2000" dirty="0" smtClean="0">
                <a:sym typeface="Wingdings"/>
              </a:rPr>
              <a:t>Szinapszisok: főként </a:t>
            </a:r>
            <a:r>
              <a:rPr lang="hu-HU" sz="2000" dirty="0" err="1" smtClean="0">
                <a:sym typeface="Wingdings"/>
              </a:rPr>
              <a:t>axo-dendritikus</a:t>
            </a:r>
            <a:r>
              <a:rPr lang="hu-HU" sz="2000" dirty="0" smtClean="0">
                <a:sym typeface="Wingdings"/>
              </a:rPr>
              <a:t>, </a:t>
            </a:r>
            <a:r>
              <a:rPr lang="hu-HU" sz="2000" dirty="0" err="1" smtClean="0">
                <a:sym typeface="Wingdings"/>
              </a:rPr>
              <a:t>acetilkolin</a:t>
            </a:r>
            <a:r>
              <a:rPr lang="hu-HU" sz="2000" dirty="0" smtClean="0">
                <a:sym typeface="Wingdings"/>
              </a:rPr>
              <a:t> a </a:t>
            </a:r>
            <a:r>
              <a:rPr lang="hu-HU" sz="2000" dirty="0" err="1" smtClean="0">
                <a:sym typeface="Wingdings"/>
              </a:rPr>
              <a:t>neurotranszmitter</a:t>
            </a:r>
            <a:endParaRPr lang="hu-HU" sz="2000" dirty="0" smtClean="0">
              <a:sym typeface="Wingdings"/>
            </a:endParaRPr>
          </a:p>
          <a:p>
            <a:pPr lvl="1" algn="just"/>
            <a:r>
              <a:rPr lang="hu-HU" sz="2000" dirty="0" err="1" smtClean="0">
                <a:sym typeface="Wingdings"/>
              </a:rPr>
              <a:t>Preganglionáris</a:t>
            </a:r>
            <a:r>
              <a:rPr lang="hu-HU" sz="2000" dirty="0" smtClean="0">
                <a:sym typeface="Wingdings"/>
              </a:rPr>
              <a:t> sejt </a:t>
            </a:r>
            <a:r>
              <a:rPr lang="hu-HU" sz="2000" dirty="0" err="1" smtClean="0">
                <a:sym typeface="Wingdings"/>
              </a:rPr>
              <a:t>kolinerg</a:t>
            </a:r>
            <a:r>
              <a:rPr lang="hu-HU" sz="2000" dirty="0" smtClean="0">
                <a:sym typeface="Wingdings"/>
              </a:rPr>
              <a:t>, </a:t>
            </a:r>
            <a:r>
              <a:rPr lang="hu-HU" sz="2000" dirty="0" err="1" smtClean="0">
                <a:sym typeface="Wingdings"/>
              </a:rPr>
              <a:t>postganglionaris</a:t>
            </a:r>
            <a:r>
              <a:rPr lang="hu-HU" sz="2000" dirty="0" smtClean="0">
                <a:sym typeface="Wingdings"/>
              </a:rPr>
              <a:t> sejtek főként </a:t>
            </a:r>
            <a:r>
              <a:rPr lang="hu-HU" sz="2000" dirty="0" err="1" smtClean="0">
                <a:sym typeface="Wingdings"/>
              </a:rPr>
              <a:t>noradrenergek</a:t>
            </a:r>
            <a:endParaRPr lang="hu-HU" sz="1600" dirty="0" smtClean="0">
              <a:sym typeface="Wingdings"/>
            </a:endParaRPr>
          </a:p>
          <a:p>
            <a:pPr lvl="1" algn="just"/>
            <a:endParaRPr lang="hu-HU" sz="1600" dirty="0" smtClean="0">
              <a:sym typeface="Wingdings"/>
            </a:endParaRPr>
          </a:p>
          <a:p>
            <a:pPr lvl="1" algn="just"/>
            <a:endParaRPr lang="hu-HU" sz="1600" dirty="0" smtClean="0">
              <a:sym typeface="Wingdings"/>
            </a:endParaRPr>
          </a:p>
          <a:p>
            <a:pPr marL="457200" lvl="1" indent="0" algn="just">
              <a:buNone/>
            </a:pPr>
            <a:endParaRPr lang="hu-HU" sz="1600" dirty="0" smtClean="0">
              <a:sym typeface="Wingdings"/>
            </a:endParaRPr>
          </a:p>
          <a:p>
            <a:pPr lvl="1" algn="just"/>
            <a:endParaRPr lang="hu-HU" sz="1600" dirty="0" smtClean="0">
              <a:sym typeface="Wingdings"/>
            </a:endParaRPr>
          </a:p>
          <a:p>
            <a:pPr lvl="1" algn="just"/>
            <a:endParaRPr lang="hu-HU" sz="1600" dirty="0" smtClean="0">
              <a:sym typeface="Wingdings"/>
            </a:endParaRPr>
          </a:p>
          <a:p>
            <a:pPr algn="just"/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125992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80728"/>
            <a:ext cx="5328592" cy="4662518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707088" cy="72008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err="1" smtClean="0"/>
              <a:t>Sympathicus</a:t>
            </a:r>
            <a:r>
              <a:rPr lang="hu-HU" sz="3600" b="1" dirty="0" smtClean="0"/>
              <a:t> idegrendszer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35374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707088" cy="72008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err="1" smtClean="0"/>
              <a:t>Parasympathicus</a:t>
            </a:r>
            <a:r>
              <a:rPr lang="hu-HU" sz="3600" b="1" dirty="0" smtClean="0"/>
              <a:t> idegrendszer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5400600"/>
          </a:xfrm>
        </p:spPr>
        <p:txBody>
          <a:bodyPr>
            <a:noAutofit/>
          </a:bodyPr>
          <a:lstStyle/>
          <a:p>
            <a:pPr algn="just"/>
            <a:r>
              <a:rPr lang="hu-HU" sz="1970" dirty="0" err="1" smtClean="0">
                <a:sym typeface="Wingdings"/>
              </a:rPr>
              <a:t>Craniosacralis</a:t>
            </a:r>
            <a:r>
              <a:rPr lang="hu-HU" sz="1970" dirty="0" smtClean="0">
                <a:sym typeface="Wingdings"/>
              </a:rPr>
              <a:t>  </a:t>
            </a:r>
            <a:r>
              <a:rPr lang="hu-HU" sz="1970" dirty="0" err="1" smtClean="0">
                <a:sym typeface="Wingdings"/>
              </a:rPr>
              <a:t>idegendszer</a:t>
            </a:r>
            <a:endParaRPr lang="hu-HU" sz="1970" dirty="0" smtClean="0">
              <a:sym typeface="Wingdings"/>
            </a:endParaRPr>
          </a:p>
          <a:p>
            <a:pPr lvl="1" algn="just"/>
            <a:r>
              <a:rPr lang="hu-HU" sz="1970" dirty="0"/>
              <a:t>Agytörzs </a:t>
            </a:r>
            <a:r>
              <a:rPr lang="hu-HU" sz="1970" dirty="0" err="1"/>
              <a:t>visceromotoros</a:t>
            </a:r>
            <a:r>
              <a:rPr lang="hu-HU" sz="1970" dirty="0"/>
              <a:t> általános magjai: középagyi </a:t>
            </a:r>
            <a:r>
              <a:rPr lang="hu-HU" sz="1970" dirty="0" err="1"/>
              <a:t>nucl</a:t>
            </a:r>
            <a:r>
              <a:rPr lang="hu-HU" sz="1970" dirty="0"/>
              <a:t>. </a:t>
            </a:r>
            <a:r>
              <a:rPr lang="hu-HU" sz="1970" dirty="0" err="1"/>
              <a:t>oculomotorius</a:t>
            </a:r>
            <a:r>
              <a:rPr lang="hu-HU" sz="1970" dirty="0"/>
              <a:t> </a:t>
            </a:r>
            <a:r>
              <a:rPr lang="hu-HU" sz="1970" dirty="0" err="1"/>
              <a:t>accessorius</a:t>
            </a:r>
            <a:r>
              <a:rPr lang="hu-HU" sz="1970" dirty="0"/>
              <a:t> (n. </a:t>
            </a:r>
            <a:r>
              <a:rPr lang="hu-HU" sz="1970" dirty="0" err="1"/>
              <a:t>oculomorius</a:t>
            </a:r>
            <a:r>
              <a:rPr lang="hu-HU" sz="1970" dirty="0"/>
              <a:t> III.), hídi </a:t>
            </a:r>
            <a:r>
              <a:rPr lang="hu-HU" sz="1970" dirty="0" err="1"/>
              <a:t>nucl</a:t>
            </a:r>
            <a:r>
              <a:rPr lang="hu-HU" sz="1970" dirty="0"/>
              <a:t>. </a:t>
            </a:r>
            <a:r>
              <a:rPr lang="hu-HU" sz="1970" dirty="0" err="1"/>
              <a:t>salivatorius</a:t>
            </a:r>
            <a:r>
              <a:rPr lang="hu-HU" sz="1970" dirty="0"/>
              <a:t> </a:t>
            </a:r>
            <a:r>
              <a:rPr lang="hu-HU" sz="1970" dirty="0" err="1"/>
              <a:t>superior</a:t>
            </a:r>
            <a:r>
              <a:rPr lang="hu-HU" sz="1970" dirty="0"/>
              <a:t> (n. </a:t>
            </a:r>
            <a:r>
              <a:rPr lang="hu-HU" sz="1970" dirty="0" err="1"/>
              <a:t>facialis</a:t>
            </a:r>
            <a:r>
              <a:rPr lang="hu-HU" sz="1970" dirty="0"/>
              <a:t> VII.), </a:t>
            </a:r>
            <a:r>
              <a:rPr lang="hu-HU" sz="1970" dirty="0" err="1"/>
              <a:t>nyúltvelői</a:t>
            </a:r>
            <a:r>
              <a:rPr lang="hu-HU" sz="1970" dirty="0"/>
              <a:t> </a:t>
            </a:r>
            <a:r>
              <a:rPr lang="hu-HU" sz="1970" dirty="0" err="1"/>
              <a:t>nucl</a:t>
            </a:r>
            <a:r>
              <a:rPr lang="hu-HU" sz="1970" dirty="0"/>
              <a:t>. </a:t>
            </a:r>
            <a:r>
              <a:rPr lang="hu-HU" sz="1970" dirty="0" err="1"/>
              <a:t>salivatorius</a:t>
            </a:r>
            <a:r>
              <a:rPr lang="hu-HU" sz="1970" dirty="0"/>
              <a:t> </a:t>
            </a:r>
            <a:r>
              <a:rPr lang="hu-HU" sz="1970" dirty="0" err="1"/>
              <a:t>inferior</a:t>
            </a:r>
            <a:r>
              <a:rPr lang="hu-HU" sz="1970" dirty="0"/>
              <a:t> (n. </a:t>
            </a:r>
            <a:r>
              <a:rPr lang="hu-HU" sz="1970" dirty="0" err="1"/>
              <a:t>glossopharyngeus</a:t>
            </a:r>
            <a:r>
              <a:rPr lang="hu-HU" sz="1970" dirty="0"/>
              <a:t> IX.), </a:t>
            </a:r>
            <a:r>
              <a:rPr lang="hu-HU" sz="1970" dirty="0" err="1"/>
              <a:t>nucl</a:t>
            </a:r>
            <a:r>
              <a:rPr lang="hu-HU" sz="1970" dirty="0"/>
              <a:t>. </a:t>
            </a:r>
            <a:r>
              <a:rPr lang="hu-HU" sz="1970" dirty="0" err="1"/>
              <a:t>medialis</a:t>
            </a:r>
            <a:r>
              <a:rPr lang="hu-HU" sz="1970" dirty="0"/>
              <a:t> és </a:t>
            </a:r>
            <a:r>
              <a:rPr lang="hu-HU" sz="1970" dirty="0" err="1"/>
              <a:t>lateralis</a:t>
            </a:r>
            <a:r>
              <a:rPr lang="hu-HU" sz="1970" dirty="0"/>
              <a:t> </a:t>
            </a:r>
            <a:r>
              <a:rPr lang="hu-HU" sz="1970" dirty="0" err="1"/>
              <a:t>alae</a:t>
            </a:r>
            <a:r>
              <a:rPr lang="hu-HU" sz="1970" dirty="0"/>
              <a:t> </a:t>
            </a:r>
            <a:r>
              <a:rPr lang="hu-HU" sz="1970" dirty="0" err="1"/>
              <a:t>cinereae</a:t>
            </a:r>
            <a:r>
              <a:rPr lang="hu-HU" sz="1970" dirty="0"/>
              <a:t> (n. </a:t>
            </a:r>
            <a:r>
              <a:rPr lang="hu-HU" sz="1970" dirty="0" err="1"/>
              <a:t>vagus</a:t>
            </a:r>
            <a:r>
              <a:rPr lang="hu-HU" sz="1970" dirty="0"/>
              <a:t> X.)</a:t>
            </a:r>
          </a:p>
          <a:p>
            <a:pPr lvl="1" algn="just"/>
            <a:r>
              <a:rPr lang="hu-HU" sz="1970" dirty="0"/>
              <a:t>Gerincvelő </a:t>
            </a:r>
            <a:r>
              <a:rPr lang="hu-HU" sz="1970" dirty="0" smtClean="0"/>
              <a:t>S</a:t>
            </a:r>
            <a:r>
              <a:rPr lang="hu-HU" sz="1970" baseline="-25000" dirty="0" smtClean="0"/>
              <a:t>2-4</a:t>
            </a:r>
            <a:r>
              <a:rPr lang="hu-HU" sz="1970" dirty="0" smtClean="0"/>
              <a:t> </a:t>
            </a:r>
            <a:r>
              <a:rPr lang="hu-HU" sz="1970" dirty="0"/>
              <a:t>szegmentumok oldalszarva </a:t>
            </a:r>
            <a:r>
              <a:rPr lang="hu-HU" sz="1970" dirty="0" err="1"/>
              <a:t>nucleus</a:t>
            </a:r>
            <a:r>
              <a:rPr lang="hu-HU" sz="1970" dirty="0"/>
              <a:t> </a:t>
            </a:r>
            <a:r>
              <a:rPr lang="hu-HU" sz="1970" dirty="0" err="1" smtClean="0"/>
              <a:t>intermediolateralis</a:t>
            </a:r>
            <a:endParaRPr lang="hu-HU" sz="1970" dirty="0" smtClean="0">
              <a:sym typeface="Wingdings"/>
            </a:endParaRPr>
          </a:p>
          <a:p>
            <a:pPr algn="just"/>
            <a:r>
              <a:rPr lang="hu-HU" sz="1970" dirty="0" smtClean="0">
                <a:sym typeface="Wingdings"/>
              </a:rPr>
              <a:t>Agyidegekkel együtt vagy az elülső gyökéren kilépnek az </a:t>
            </a:r>
            <a:r>
              <a:rPr lang="hu-HU" sz="1970" dirty="0" err="1" smtClean="0">
                <a:sym typeface="Wingdings"/>
              </a:rPr>
              <a:t>efferens</a:t>
            </a:r>
            <a:r>
              <a:rPr lang="hu-HU" sz="1970" dirty="0" smtClean="0">
                <a:sym typeface="Wingdings"/>
              </a:rPr>
              <a:t> rostok</a:t>
            </a:r>
          </a:p>
          <a:p>
            <a:pPr algn="just"/>
            <a:r>
              <a:rPr lang="hu-HU" sz="1970" dirty="0" smtClean="0">
                <a:sym typeface="Wingdings"/>
              </a:rPr>
              <a:t>Átkapcsolódás: feji </a:t>
            </a:r>
            <a:r>
              <a:rPr lang="hu-HU" sz="1970" dirty="0" err="1" smtClean="0">
                <a:sym typeface="Wingdings"/>
              </a:rPr>
              <a:t>parasympathicus</a:t>
            </a:r>
            <a:r>
              <a:rPr lang="hu-HU" sz="1970" dirty="0" smtClean="0">
                <a:sym typeface="Wingdings"/>
              </a:rPr>
              <a:t> dúcokban, </a:t>
            </a:r>
            <a:r>
              <a:rPr lang="hu-HU" sz="1970" dirty="0" err="1" smtClean="0">
                <a:sym typeface="Wingdings"/>
              </a:rPr>
              <a:t>intramurális</a:t>
            </a:r>
            <a:r>
              <a:rPr lang="hu-HU" sz="1970" dirty="0" smtClean="0">
                <a:sym typeface="Wingdings"/>
              </a:rPr>
              <a:t> </a:t>
            </a:r>
            <a:r>
              <a:rPr lang="hu-HU" sz="1970" dirty="0" err="1" smtClean="0">
                <a:sym typeface="Wingdings"/>
              </a:rPr>
              <a:t>dúcokban</a:t>
            </a:r>
            <a:endParaRPr lang="hu-HU" sz="1970" dirty="0">
              <a:sym typeface="Wingdings"/>
            </a:endParaRPr>
          </a:p>
          <a:p>
            <a:pPr algn="just"/>
            <a:r>
              <a:rPr lang="hu-HU" sz="1970" dirty="0" err="1" smtClean="0">
                <a:sym typeface="Wingdings"/>
              </a:rPr>
              <a:t>Preaganglionaris</a:t>
            </a:r>
            <a:r>
              <a:rPr lang="hu-HU" sz="1970" dirty="0" smtClean="0">
                <a:sym typeface="Wingdings"/>
              </a:rPr>
              <a:t> sejtek </a:t>
            </a:r>
            <a:r>
              <a:rPr lang="hu-HU" sz="1970" dirty="0" err="1" smtClean="0">
                <a:sym typeface="Wingdings"/>
              </a:rPr>
              <a:t>kolinergek</a:t>
            </a:r>
            <a:endParaRPr lang="hu-HU" sz="1970" dirty="0">
              <a:sym typeface="Wingdings"/>
            </a:endParaRPr>
          </a:p>
          <a:p>
            <a:pPr algn="just"/>
            <a:r>
              <a:rPr lang="hu-HU" sz="1970" dirty="0" err="1" smtClean="0">
                <a:sym typeface="Wingdings"/>
              </a:rPr>
              <a:t>Preaganglionáris</a:t>
            </a:r>
            <a:r>
              <a:rPr lang="hu-HU" sz="1970" dirty="0" smtClean="0">
                <a:sym typeface="Wingdings"/>
              </a:rPr>
              <a:t> rostok vékonyak, lassan vezető </a:t>
            </a:r>
            <a:r>
              <a:rPr lang="hu-HU" sz="1970" dirty="0" err="1" smtClean="0">
                <a:sym typeface="Wingdings"/>
              </a:rPr>
              <a:t>myelinhüvelyesek</a:t>
            </a:r>
            <a:r>
              <a:rPr lang="hu-HU" sz="1970" dirty="0" smtClean="0">
                <a:sym typeface="Wingdings"/>
              </a:rPr>
              <a:t> (B típus)</a:t>
            </a:r>
          </a:p>
          <a:p>
            <a:pPr algn="just"/>
            <a:r>
              <a:rPr lang="hu-HU" sz="1970" dirty="0" err="1">
                <a:sym typeface="Wingdings"/>
              </a:rPr>
              <a:t>Postganglionáris</a:t>
            </a:r>
            <a:r>
              <a:rPr lang="hu-HU" sz="1970" dirty="0">
                <a:sym typeface="Wingdings"/>
              </a:rPr>
              <a:t> sejtek is </a:t>
            </a:r>
            <a:r>
              <a:rPr lang="hu-HU" sz="1970" dirty="0" err="1" smtClean="0">
                <a:sym typeface="Wingdings"/>
              </a:rPr>
              <a:t>kolinergek</a:t>
            </a:r>
            <a:r>
              <a:rPr lang="hu-HU" sz="1970" dirty="0" smtClean="0">
                <a:sym typeface="Wingdings"/>
              </a:rPr>
              <a:t>, </a:t>
            </a:r>
            <a:r>
              <a:rPr lang="hu-HU" sz="1970" dirty="0" err="1" smtClean="0">
                <a:sym typeface="Wingdings"/>
              </a:rPr>
              <a:t>muszkarinos</a:t>
            </a:r>
            <a:r>
              <a:rPr lang="hu-HU" sz="1970" dirty="0" smtClean="0">
                <a:sym typeface="Wingdings"/>
              </a:rPr>
              <a:t> </a:t>
            </a:r>
            <a:r>
              <a:rPr lang="hu-HU" sz="1970" dirty="0" err="1" smtClean="0">
                <a:sym typeface="Wingdings"/>
              </a:rPr>
              <a:t>acetilkolin</a:t>
            </a:r>
            <a:r>
              <a:rPr lang="hu-HU" sz="1970" dirty="0" smtClean="0">
                <a:sym typeface="Wingdings"/>
              </a:rPr>
              <a:t> receptoron hatnak</a:t>
            </a:r>
            <a:endParaRPr lang="hu-HU" sz="1970" dirty="0">
              <a:sym typeface="Wingdings"/>
            </a:endParaRPr>
          </a:p>
          <a:p>
            <a:pPr algn="just"/>
            <a:r>
              <a:rPr lang="hu-HU" sz="1970" dirty="0" smtClean="0">
                <a:sym typeface="Wingdings"/>
              </a:rPr>
              <a:t>Rövid </a:t>
            </a:r>
            <a:r>
              <a:rPr lang="hu-HU" sz="1970" dirty="0" err="1" smtClean="0">
                <a:sym typeface="Wingdings"/>
              </a:rPr>
              <a:t>postganglionáris</a:t>
            </a:r>
            <a:r>
              <a:rPr lang="hu-HU" sz="1970" dirty="0" smtClean="0">
                <a:sym typeface="Wingdings"/>
              </a:rPr>
              <a:t> rostok, főleg velőtlenek (C típus)</a:t>
            </a:r>
          </a:p>
          <a:p>
            <a:pPr lvl="1" algn="just"/>
            <a:endParaRPr lang="hu-HU" sz="1600" dirty="0" smtClean="0">
              <a:sym typeface="Wingdings"/>
            </a:endParaRPr>
          </a:p>
          <a:p>
            <a:pPr algn="just"/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20085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707088" cy="72008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Vegetatív reflexek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5400600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endParaRPr lang="hu-HU" sz="1600" dirty="0" smtClean="0">
              <a:sym typeface="Wingdings"/>
            </a:endParaRPr>
          </a:p>
          <a:p>
            <a:pPr lvl="1" algn="just"/>
            <a:endParaRPr lang="hu-HU" sz="1600" dirty="0" smtClean="0">
              <a:sym typeface="Wingdings"/>
            </a:endParaRPr>
          </a:p>
          <a:p>
            <a:pPr marL="0" indent="0" algn="just">
              <a:buNone/>
            </a:pPr>
            <a:endParaRPr lang="hu-HU" sz="2000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268760"/>
            <a:ext cx="82089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Gerincvelői vegetatív reflexek: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err="1" smtClean="0"/>
              <a:t>Viscero-viscerális</a:t>
            </a:r>
            <a:r>
              <a:rPr lang="hu-HU" sz="2000" dirty="0" smtClean="0"/>
              <a:t>:</a:t>
            </a:r>
          </a:p>
          <a:p>
            <a:pPr lvl="1"/>
            <a:r>
              <a:rPr lang="hu-HU" sz="2000" dirty="0" smtClean="0"/>
              <a:t>zsigeri </a:t>
            </a:r>
            <a:r>
              <a:rPr lang="hu-HU" sz="2000" dirty="0" err="1" smtClean="0"/>
              <a:t>afferens</a:t>
            </a:r>
            <a:r>
              <a:rPr lang="hu-HU" sz="2000" dirty="0" smtClean="0"/>
              <a:t>, </a:t>
            </a:r>
            <a:r>
              <a:rPr lang="hu-HU" sz="2000" dirty="0" err="1" smtClean="0"/>
              <a:t>efferens</a:t>
            </a:r>
            <a:r>
              <a:rPr lang="hu-HU" sz="2000" dirty="0" smtClean="0"/>
              <a:t> szintén a zsigerbe</a:t>
            </a:r>
          </a:p>
          <a:p>
            <a:pPr lvl="1"/>
            <a:r>
              <a:rPr lang="hu-HU" sz="2000" dirty="0" smtClean="0"/>
              <a:t>pl.: vizelési reflex, </a:t>
            </a:r>
            <a:r>
              <a:rPr lang="hu-HU" sz="2000" dirty="0" err="1" smtClean="0"/>
              <a:t>bélperisztaltika</a:t>
            </a:r>
            <a:endParaRPr lang="hu-H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err="1" smtClean="0"/>
              <a:t>Viscero-cutan</a:t>
            </a:r>
            <a:r>
              <a:rPr lang="hu-HU" sz="2000" dirty="0" smtClean="0"/>
              <a:t> reflex:</a:t>
            </a:r>
          </a:p>
          <a:p>
            <a:pPr lvl="1"/>
            <a:r>
              <a:rPr lang="hu-HU" sz="2000" dirty="0" smtClean="0"/>
              <a:t>zsigeri </a:t>
            </a:r>
            <a:r>
              <a:rPr lang="hu-HU" sz="2000" dirty="0" err="1" smtClean="0"/>
              <a:t>afferens</a:t>
            </a:r>
            <a:r>
              <a:rPr lang="hu-HU" sz="2000" dirty="0" smtClean="0"/>
              <a:t>, </a:t>
            </a:r>
            <a:r>
              <a:rPr lang="hu-HU" sz="2000" dirty="0" err="1" smtClean="0"/>
              <a:t>efferens</a:t>
            </a:r>
            <a:r>
              <a:rPr lang="hu-HU" sz="2000" dirty="0" smtClean="0"/>
              <a:t> a bőrbe</a:t>
            </a:r>
          </a:p>
          <a:p>
            <a:pPr lvl="1"/>
            <a:r>
              <a:rPr lang="hu-HU" sz="2000" dirty="0" err="1" smtClean="0"/>
              <a:t>pl</a:t>
            </a:r>
            <a:r>
              <a:rPr lang="hu-HU" sz="2000" dirty="0" smtClean="0"/>
              <a:t>: zsigeri gyulladást a felette lévő bőr pírja kíséri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err="1" smtClean="0"/>
              <a:t>Viscero-motoros</a:t>
            </a:r>
            <a:r>
              <a:rPr lang="hu-HU" sz="2000" dirty="0" smtClean="0"/>
              <a:t> reflex:</a:t>
            </a:r>
          </a:p>
          <a:p>
            <a:pPr lvl="1"/>
            <a:r>
              <a:rPr lang="hu-HU" sz="2000" dirty="0" smtClean="0"/>
              <a:t>zsigeri </a:t>
            </a:r>
            <a:r>
              <a:rPr lang="hu-HU" sz="2000" dirty="0" err="1" smtClean="0"/>
              <a:t>afferens</a:t>
            </a:r>
            <a:r>
              <a:rPr lang="hu-HU" sz="2000" dirty="0" smtClean="0"/>
              <a:t>, </a:t>
            </a:r>
            <a:r>
              <a:rPr lang="hu-HU" sz="2000" dirty="0" err="1" smtClean="0"/>
              <a:t>efferens</a:t>
            </a:r>
            <a:r>
              <a:rPr lang="hu-HU" sz="2000" dirty="0" smtClean="0"/>
              <a:t> a törzsizmokhoz</a:t>
            </a:r>
          </a:p>
          <a:p>
            <a:pPr lvl="1"/>
            <a:r>
              <a:rPr lang="hu-HU" sz="2000" dirty="0" smtClean="0"/>
              <a:t>pl.: hasi szervek megbetegedése törzsizmok reflexes összehúzódásával jár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err="1" smtClean="0"/>
              <a:t>Cuti-viscerális</a:t>
            </a:r>
            <a:r>
              <a:rPr lang="hu-HU" sz="2000" dirty="0" smtClean="0"/>
              <a:t> reflex:</a:t>
            </a:r>
          </a:p>
          <a:p>
            <a:pPr lvl="1"/>
            <a:r>
              <a:rPr lang="hu-HU" sz="2000" dirty="0" smtClean="0"/>
              <a:t>bőri </a:t>
            </a:r>
            <a:r>
              <a:rPr lang="hu-HU" sz="2000" dirty="0" err="1" smtClean="0"/>
              <a:t>afferens</a:t>
            </a:r>
            <a:r>
              <a:rPr lang="hu-HU" sz="2000" dirty="0" smtClean="0"/>
              <a:t>, </a:t>
            </a:r>
            <a:r>
              <a:rPr lang="hu-HU" sz="2000" dirty="0" err="1" smtClean="0"/>
              <a:t>efferens</a:t>
            </a:r>
            <a:r>
              <a:rPr lang="hu-HU" sz="2000" dirty="0" smtClean="0"/>
              <a:t> a zsigerbe, vérerekhez</a:t>
            </a:r>
          </a:p>
          <a:p>
            <a:pPr lvl="1"/>
            <a:r>
              <a:rPr lang="hu-HU" sz="2000" dirty="0" smtClean="0"/>
              <a:t>pl.: </a:t>
            </a:r>
            <a:r>
              <a:rPr lang="hu-HU" sz="2000" dirty="0" err="1" smtClean="0"/>
              <a:t>meleghatással</a:t>
            </a:r>
            <a:r>
              <a:rPr lang="hu-HU" sz="2000" dirty="0" smtClean="0"/>
              <a:t> bélgörcs/</a:t>
            </a:r>
            <a:r>
              <a:rPr lang="hu-HU" sz="2000" dirty="0" err="1" smtClean="0"/>
              <a:t>menstuációs</a:t>
            </a:r>
            <a:r>
              <a:rPr lang="hu-HU" sz="2000" dirty="0" smtClean="0"/>
              <a:t> görcs oldása, erekció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54184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707088" cy="72008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Vegetatív idegrendszer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5400600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endParaRPr lang="hu-HU" sz="1600" dirty="0" smtClean="0">
              <a:sym typeface="Wingdings"/>
            </a:endParaRPr>
          </a:p>
          <a:p>
            <a:pPr lvl="1" algn="just"/>
            <a:endParaRPr lang="hu-HU" sz="1600" dirty="0" smtClean="0">
              <a:sym typeface="Wingdings"/>
            </a:endParaRPr>
          </a:p>
          <a:p>
            <a:pPr marL="0" indent="0" algn="just">
              <a:buNone/>
            </a:pPr>
            <a:endParaRPr lang="hu-HU" sz="2000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26876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Pavlik: Sportélettan</a:t>
            </a:r>
          </a:p>
          <a:p>
            <a:r>
              <a:rPr lang="hu-HU" sz="2000" dirty="0"/>
              <a:t>	</a:t>
            </a:r>
            <a:r>
              <a:rPr lang="hu-HU" sz="2000" dirty="0" smtClean="0"/>
              <a:t>3.4.7. A vegetatív idegrendszer: 103-110.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73519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1475656" y="332656"/>
            <a:ext cx="6400800" cy="694928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hu-HU" b="1" dirty="0" smtClean="0">
                <a:solidFill>
                  <a:schemeClr val="tx1"/>
                </a:solidFill>
              </a:rPr>
              <a:t>Miről volt szó eddig?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903630" y="1316765"/>
            <a:ext cx="38164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Neuron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Felépítés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Típusai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err="1" smtClean="0"/>
              <a:t>Pszeudo-unipoláris</a:t>
            </a:r>
            <a:r>
              <a:rPr lang="hu-HU" dirty="0" smtClean="0"/>
              <a:t> - érző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/>
              <a:t>Bipoláris - </a:t>
            </a:r>
            <a:r>
              <a:rPr lang="hu-HU" dirty="0" err="1" smtClean="0"/>
              <a:t>interneuron</a:t>
            </a:r>
            <a:endParaRPr lang="hu-HU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err="1" smtClean="0"/>
              <a:t>Multipoláris</a:t>
            </a:r>
            <a:r>
              <a:rPr lang="hu-HU" dirty="0" smtClean="0"/>
              <a:t> - </a:t>
            </a:r>
            <a:r>
              <a:rPr lang="hu-HU" dirty="0" err="1" smtClean="0"/>
              <a:t>motoneuron</a:t>
            </a:r>
            <a:endParaRPr lang="hu-HU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l-GR" dirty="0" smtClean="0"/>
              <a:t>α</a:t>
            </a:r>
            <a:endParaRPr lang="hu-HU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l-GR" dirty="0" smtClean="0">
                <a:latin typeface="Calibri"/>
              </a:rPr>
              <a:t>β</a:t>
            </a:r>
            <a:endParaRPr lang="hu-HU" dirty="0" smtClean="0">
              <a:latin typeface="Calibri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l-GR" dirty="0" smtClean="0">
                <a:latin typeface="Calibri"/>
              </a:rPr>
              <a:t>γ</a:t>
            </a:r>
            <a:endParaRPr lang="hu-HU" dirty="0" smtClean="0">
              <a:latin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err="1" smtClean="0">
                <a:latin typeface="Calibri"/>
              </a:rPr>
              <a:t>Axon</a:t>
            </a:r>
            <a:r>
              <a:rPr lang="hu-HU" dirty="0" smtClean="0">
                <a:latin typeface="Calibri"/>
              </a:rPr>
              <a:t> típusai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err="1" smtClean="0">
                <a:latin typeface="Calibri"/>
              </a:rPr>
              <a:t>Ia</a:t>
            </a:r>
            <a:r>
              <a:rPr lang="hu-HU" dirty="0" smtClean="0">
                <a:latin typeface="Calibri"/>
              </a:rPr>
              <a:t>/A</a:t>
            </a:r>
            <a:r>
              <a:rPr lang="el-GR" dirty="0" smtClean="0"/>
              <a:t>α</a:t>
            </a:r>
            <a:endParaRPr lang="hu-HU" dirty="0" smtClean="0">
              <a:latin typeface="Calibri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err="1" smtClean="0">
                <a:latin typeface="Calibri"/>
              </a:rPr>
              <a:t>Ib</a:t>
            </a:r>
            <a:r>
              <a:rPr lang="hu-HU" dirty="0" smtClean="0">
                <a:latin typeface="Calibri"/>
              </a:rPr>
              <a:t>/</a:t>
            </a:r>
            <a:r>
              <a:rPr lang="hu-HU" dirty="0"/>
              <a:t>A</a:t>
            </a:r>
            <a:r>
              <a:rPr lang="el-GR" dirty="0" smtClean="0"/>
              <a:t>α</a:t>
            </a:r>
            <a:endParaRPr lang="hu-HU" dirty="0" smtClean="0">
              <a:latin typeface="Calibri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latin typeface="Calibri"/>
              </a:rPr>
              <a:t>II/</a:t>
            </a:r>
            <a:r>
              <a:rPr lang="hu-HU" dirty="0" smtClean="0"/>
              <a:t>A</a:t>
            </a:r>
            <a:r>
              <a:rPr lang="el-GR" dirty="0" smtClean="0"/>
              <a:t>β</a:t>
            </a:r>
            <a:endParaRPr lang="hu-HU" dirty="0" smtClean="0">
              <a:latin typeface="Calibri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hu-HU" dirty="0" smtClean="0">
                <a:latin typeface="Calibri"/>
              </a:rPr>
              <a:t>III/</a:t>
            </a:r>
            <a:r>
              <a:rPr lang="hu-HU" dirty="0"/>
              <a:t>A</a:t>
            </a:r>
            <a:r>
              <a:rPr lang="el-GR" dirty="0" smtClean="0"/>
              <a:t>γ</a:t>
            </a:r>
            <a:r>
              <a:rPr lang="hu-HU" dirty="0" smtClean="0"/>
              <a:t>,</a:t>
            </a:r>
            <a:r>
              <a:rPr lang="el-GR" dirty="0" smtClean="0">
                <a:latin typeface="Calibri"/>
              </a:rPr>
              <a:t>δ</a:t>
            </a:r>
            <a:endParaRPr lang="hu-HU" dirty="0" smtClean="0">
              <a:latin typeface="Calibri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latin typeface="Calibri"/>
              </a:rPr>
              <a:t>Vegetatív </a:t>
            </a:r>
            <a:r>
              <a:rPr lang="hu-HU" dirty="0" err="1" smtClean="0">
                <a:latin typeface="Calibri"/>
              </a:rPr>
              <a:t>preaganglionáris</a:t>
            </a:r>
            <a:r>
              <a:rPr lang="hu-HU" dirty="0" smtClean="0">
                <a:latin typeface="Calibri"/>
              </a:rPr>
              <a:t>/B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latin typeface="Calibri"/>
              </a:rPr>
              <a:t>IV/C</a:t>
            </a:r>
          </a:p>
          <a:p>
            <a:r>
              <a:rPr lang="hu-HU" dirty="0"/>
              <a:t>Akciós potenciál </a:t>
            </a:r>
            <a:r>
              <a:rPr lang="hu-HU" dirty="0" smtClean="0"/>
              <a:t>mechanizmusa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4716016" y="1316765"/>
            <a:ext cx="4427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Izom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Felépítés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Izomrost típusok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/>
              <a:t>Lassú oxidatív (I, SO)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/>
              <a:t>Gyors oxidatív/</a:t>
            </a:r>
            <a:r>
              <a:rPr lang="hu-HU" dirty="0" err="1" smtClean="0"/>
              <a:t>glikolitikus</a:t>
            </a:r>
            <a:r>
              <a:rPr lang="hu-HU" dirty="0" smtClean="0"/>
              <a:t> (II.A, FOG)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/>
              <a:t>Gyors </a:t>
            </a:r>
            <a:r>
              <a:rPr lang="hu-HU" dirty="0" err="1" smtClean="0"/>
              <a:t>glikolitikus</a:t>
            </a:r>
            <a:r>
              <a:rPr lang="hu-HU" dirty="0" smtClean="0"/>
              <a:t> (II.B, FG)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Motoros egység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err="1" smtClean="0"/>
              <a:t>Neuromuszkuláris</a:t>
            </a:r>
            <a:r>
              <a:rPr lang="hu-HU" dirty="0" smtClean="0"/>
              <a:t> szinapszis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Kontrakció mechanizmusa: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err="1" smtClean="0"/>
              <a:t>Excitáció-kontrakció</a:t>
            </a:r>
            <a:r>
              <a:rPr lang="hu-HU" dirty="0" smtClean="0"/>
              <a:t> összekapcsolódása (</a:t>
            </a:r>
            <a:r>
              <a:rPr lang="hu-HU" dirty="0" err="1" smtClean="0"/>
              <a:t>motoneuron</a:t>
            </a:r>
            <a:r>
              <a:rPr lang="hu-HU" dirty="0" smtClean="0"/>
              <a:t> ingerülete átterjed az izomrostra)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/>
              <a:t>Regulációs fehérjék, Ca</a:t>
            </a:r>
            <a:r>
              <a:rPr lang="hu-HU" baseline="30000" dirty="0" smtClean="0"/>
              <a:t>2+</a:t>
            </a:r>
            <a:r>
              <a:rPr lang="hu-HU" dirty="0" smtClean="0"/>
              <a:t> szerepe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/>
              <a:t>Kereszthíd ciklus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51520" y="105273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/>
              <a:t>Elemi jelenségek</a:t>
            </a:r>
            <a:endParaRPr lang="hu-HU" b="1" u="sng" dirty="0"/>
          </a:p>
        </p:txBody>
      </p:sp>
    </p:spTree>
    <p:extLst>
      <p:ext uri="{BB962C8B-B14F-4D97-AF65-F5344CB8AC3E}">
        <p14:creationId xmlns:p14="http://schemas.microsoft.com/office/powerpoint/2010/main" val="26837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707088" cy="72008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Gerincvelői szerveződés, működés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08520" y="980728"/>
            <a:ext cx="8928992" cy="5400600"/>
          </a:xfrm>
        </p:spPr>
        <p:txBody>
          <a:bodyPr>
            <a:noAutofit/>
          </a:bodyPr>
          <a:lstStyle/>
          <a:p>
            <a:pPr lvl="1" algn="just"/>
            <a:r>
              <a:rPr lang="hu-HU" sz="1600" dirty="0" smtClean="0">
                <a:sym typeface="Wingdings"/>
              </a:rPr>
              <a:t>Periféria: receptorok az </a:t>
            </a:r>
            <a:r>
              <a:rPr lang="hu-HU" sz="1600" dirty="0">
                <a:sym typeface="Wingdings"/>
              </a:rPr>
              <a:t>érzéksejten </a:t>
            </a:r>
            <a:r>
              <a:rPr lang="hu-HU" sz="1600" dirty="0" smtClean="0">
                <a:sym typeface="Wingdings"/>
              </a:rPr>
              <a:t> </a:t>
            </a:r>
            <a:r>
              <a:rPr lang="hu-HU" sz="1600" dirty="0" err="1" smtClean="0">
                <a:sym typeface="Wingdings"/>
              </a:rPr>
              <a:t>érzőneuron</a:t>
            </a:r>
            <a:r>
              <a:rPr lang="hu-HU" sz="1600" dirty="0" smtClean="0">
                <a:sym typeface="Wingdings"/>
              </a:rPr>
              <a:t> továbbít</a:t>
            </a:r>
          </a:p>
          <a:p>
            <a:pPr lvl="1" algn="just"/>
            <a:r>
              <a:rPr lang="hu-HU" sz="1600" dirty="0" smtClean="0">
                <a:sym typeface="Wingdings"/>
              </a:rPr>
              <a:t>Gerincvelői ideg (n. </a:t>
            </a:r>
            <a:r>
              <a:rPr lang="hu-HU" sz="1600" dirty="0" err="1" smtClean="0">
                <a:sym typeface="Wingdings"/>
              </a:rPr>
              <a:t>spinalis</a:t>
            </a:r>
            <a:r>
              <a:rPr lang="hu-HU" sz="1600" dirty="0" smtClean="0">
                <a:sym typeface="Wingdings"/>
              </a:rPr>
              <a:t>): </a:t>
            </a:r>
            <a:r>
              <a:rPr lang="hu-HU" sz="1600" dirty="0">
                <a:sym typeface="Wingdings"/>
              </a:rPr>
              <a:t>kevert </a:t>
            </a:r>
            <a:r>
              <a:rPr lang="hu-HU" sz="1600" dirty="0" smtClean="0">
                <a:sym typeface="Wingdings"/>
              </a:rPr>
              <a:t>rostok (érző + motoros)</a:t>
            </a:r>
          </a:p>
          <a:p>
            <a:pPr lvl="1" algn="just"/>
            <a:r>
              <a:rPr lang="hu-HU" sz="1600" dirty="0">
                <a:sym typeface="Wingdings"/>
              </a:rPr>
              <a:t> </a:t>
            </a:r>
            <a:r>
              <a:rPr lang="hu-HU" sz="1600" dirty="0" smtClean="0">
                <a:sym typeface="Wingdings"/>
              </a:rPr>
              <a:t>belép </a:t>
            </a:r>
            <a:r>
              <a:rPr lang="hu-HU" sz="1600" dirty="0">
                <a:sym typeface="Wingdings"/>
              </a:rPr>
              <a:t>a gerinccsatornából</a:t>
            </a:r>
            <a:endParaRPr lang="hu-HU" sz="1600" dirty="0" smtClean="0">
              <a:sym typeface="Wingdings"/>
            </a:endParaRPr>
          </a:p>
          <a:p>
            <a:pPr lvl="1" algn="just"/>
            <a:r>
              <a:rPr lang="hu-HU" sz="1600" dirty="0">
                <a:sym typeface="Wingdings"/>
              </a:rPr>
              <a:t> </a:t>
            </a:r>
            <a:r>
              <a:rPr lang="hu-HU" sz="1600" dirty="0" smtClean="0">
                <a:sym typeface="Wingdings"/>
              </a:rPr>
              <a:t>kettéválik</a:t>
            </a:r>
          </a:p>
          <a:p>
            <a:pPr lvl="1" algn="just"/>
            <a:r>
              <a:rPr lang="hu-HU" sz="1600" dirty="0" err="1" smtClean="0">
                <a:sym typeface="Wingdings"/>
              </a:rPr>
              <a:t>Ganglion</a:t>
            </a:r>
            <a:r>
              <a:rPr lang="hu-HU" sz="1600" dirty="0" smtClean="0">
                <a:sym typeface="Wingdings"/>
              </a:rPr>
              <a:t> </a:t>
            </a:r>
            <a:r>
              <a:rPr lang="hu-HU" sz="1600" dirty="0" err="1">
                <a:sym typeface="Wingdings"/>
              </a:rPr>
              <a:t>spinale</a:t>
            </a:r>
            <a:r>
              <a:rPr lang="hu-HU" sz="1600" dirty="0">
                <a:sym typeface="Wingdings"/>
              </a:rPr>
              <a:t>:  érző </a:t>
            </a:r>
            <a:r>
              <a:rPr lang="hu-HU" sz="1600" dirty="0" err="1">
                <a:sym typeface="Wingdings"/>
              </a:rPr>
              <a:t>pszeudo-unipoláris</a:t>
            </a:r>
            <a:r>
              <a:rPr lang="hu-HU" sz="1600" dirty="0">
                <a:sym typeface="Wingdings"/>
              </a:rPr>
              <a:t> neuronok </a:t>
            </a:r>
            <a:r>
              <a:rPr lang="hu-HU" sz="1600" dirty="0" err="1">
                <a:sym typeface="Wingdings"/>
              </a:rPr>
              <a:t>sejttestjei</a:t>
            </a:r>
            <a:r>
              <a:rPr lang="hu-HU" sz="1600" dirty="0">
                <a:sym typeface="Wingdings"/>
              </a:rPr>
              <a:t> (mind </a:t>
            </a:r>
            <a:r>
              <a:rPr lang="hu-HU" sz="1600" dirty="0" err="1">
                <a:sym typeface="Wingdings"/>
              </a:rPr>
              <a:t>somatosensoros</a:t>
            </a:r>
            <a:r>
              <a:rPr lang="hu-HU" sz="1600" dirty="0">
                <a:sym typeface="Wingdings"/>
              </a:rPr>
              <a:t>, </a:t>
            </a:r>
            <a:r>
              <a:rPr lang="hu-HU" sz="1600" dirty="0" smtClean="0">
                <a:sym typeface="Wingdings"/>
              </a:rPr>
              <a:t>		</a:t>
            </a:r>
            <a:r>
              <a:rPr lang="hu-HU" sz="1600" dirty="0" err="1" smtClean="0">
                <a:sym typeface="Wingdings"/>
              </a:rPr>
              <a:t>mind</a:t>
            </a:r>
            <a:r>
              <a:rPr lang="hu-HU" sz="1600" dirty="0" smtClean="0">
                <a:sym typeface="Wingdings"/>
              </a:rPr>
              <a:t> </a:t>
            </a:r>
            <a:r>
              <a:rPr lang="hu-HU" sz="1600" dirty="0" err="1">
                <a:sym typeface="Wingdings"/>
              </a:rPr>
              <a:t>viscerosensoros</a:t>
            </a:r>
            <a:r>
              <a:rPr lang="hu-HU" sz="1600" dirty="0" smtClean="0">
                <a:sym typeface="Wingdings"/>
              </a:rPr>
              <a:t>)</a:t>
            </a:r>
          </a:p>
          <a:p>
            <a:pPr lvl="1" algn="just"/>
            <a:r>
              <a:rPr lang="hu-HU" sz="1600" dirty="0" smtClean="0">
                <a:sym typeface="Wingdings"/>
              </a:rPr>
              <a:t>Hátsó </a:t>
            </a:r>
            <a:r>
              <a:rPr lang="hu-HU" sz="1600" dirty="0">
                <a:sym typeface="Wingdings"/>
              </a:rPr>
              <a:t>gyökér: </a:t>
            </a:r>
            <a:r>
              <a:rPr lang="hu-HU" sz="1600" dirty="0" err="1">
                <a:sym typeface="Wingdings"/>
              </a:rPr>
              <a:t>somatosensoros</a:t>
            </a:r>
            <a:r>
              <a:rPr lang="hu-HU" sz="1600" dirty="0">
                <a:sym typeface="Wingdings"/>
              </a:rPr>
              <a:t> és </a:t>
            </a:r>
            <a:r>
              <a:rPr lang="hu-HU" sz="1600" dirty="0" err="1">
                <a:sym typeface="Wingdings"/>
              </a:rPr>
              <a:t>viscerosensoros</a:t>
            </a:r>
            <a:r>
              <a:rPr lang="hu-HU" sz="1600" dirty="0">
                <a:sym typeface="Wingdings"/>
              </a:rPr>
              <a:t> </a:t>
            </a:r>
            <a:r>
              <a:rPr lang="hu-HU" sz="1600" dirty="0" err="1">
                <a:sym typeface="Wingdings"/>
              </a:rPr>
              <a:t>axonok</a:t>
            </a:r>
            <a:r>
              <a:rPr lang="hu-HU" sz="1600" dirty="0">
                <a:sym typeface="Wingdings"/>
              </a:rPr>
              <a:t> lépnek </a:t>
            </a:r>
            <a:r>
              <a:rPr lang="hu-HU" sz="1600" dirty="0" smtClean="0">
                <a:sym typeface="Wingdings"/>
              </a:rPr>
              <a:t>BE</a:t>
            </a:r>
          </a:p>
          <a:p>
            <a:pPr lvl="1" algn="just"/>
            <a:r>
              <a:rPr lang="hu-HU" sz="1600" dirty="0" smtClean="0">
                <a:sym typeface="Wingdings"/>
              </a:rPr>
              <a:t>Hátsó </a:t>
            </a:r>
            <a:r>
              <a:rPr lang="hu-HU" sz="1600" dirty="0">
                <a:sym typeface="Wingdings"/>
              </a:rPr>
              <a:t>szarv: </a:t>
            </a:r>
            <a:r>
              <a:rPr lang="hu-HU" sz="1600" dirty="0" err="1">
                <a:sym typeface="Wingdings"/>
              </a:rPr>
              <a:t>érzőneuronok</a:t>
            </a:r>
            <a:r>
              <a:rPr lang="hu-HU" sz="1600" dirty="0">
                <a:sym typeface="Wingdings"/>
              </a:rPr>
              <a:t> </a:t>
            </a:r>
            <a:r>
              <a:rPr lang="hu-HU" sz="1600" dirty="0" err="1">
                <a:sym typeface="Wingdings"/>
              </a:rPr>
              <a:t>axonja</a:t>
            </a:r>
            <a:r>
              <a:rPr lang="hu-HU" sz="1600" dirty="0">
                <a:sym typeface="Wingdings"/>
              </a:rPr>
              <a:t>, </a:t>
            </a:r>
            <a:r>
              <a:rPr lang="hu-HU" sz="1600" dirty="0" smtClean="0">
                <a:sym typeface="Wingdings"/>
              </a:rPr>
              <a:t>felszálló érző neuronok (</a:t>
            </a:r>
            <a:r>
              <a:rPr lang="hu-HU" sz="1600" dirty="0" err="1" smtClean="0">
                <a:sym typeface="Wingdings"/>
              </a:rPr>
              <a:t>funicularis</a:t>
            </a:r>
            <a:r>
              <a:rPr lang="hu-HU" sz="1600" dirty="0" smtClean="0">
                <a:sym typeface="Wingdings"/>
              </a:rPr>
              <a:t> </a:t>
            </a:r>
            <a:r>
              <a:rPr lang="hu-HU" sz="1600" dirty="0" err="1" smtClean="0">
                <a:sym typeface="Wingdings"/>
              </a:rPr>
              <a:t>neuronok</a:t>
            </a:r>
            <a:r>
              <a:rPr lang="hu-HU" sz="1600" dirty="0" smtClean="0">
                <a:sym typeface="Wingdings"/>
              </a:rPr>
              <a:t>) 			</a:t>
            </a:r>
            <a:r>
              <a:rPr lang="hu-HU" sz="1600" dirty="0" err="1" smtClean="0">
                <a:sym typeface="Wingdings"/>
              </a:rPr>
              <a:t>sejttestjei</a:t>
            </a:r>
            <a:endParaRPr lang="hu-HU" sz="1600" dirty="0" smtClean="0">
              <a:sym typeface="Wingdings"/>
            </a:endParaRPr>
          </a:p>
          <a:p>
            <a:pPr lvl="1" algn="just"/>
            <a:r>
              <a:rPr lang="hu-HU" sz="1600" dirty="0" smtClean="0">
                <a:sym typeface="Wingdings"/>
              </a:rPr>
              <a:t>Intermedier zóna: </a:t>
            </a:r>
            <a:r>
              <a:rPr lang="hu-HU" sz="1600" dirty="0" err="1" smtClean="0">
                <a:sym typeface="Wingdings"/>
              </a:rPr>
              <a:t>interneuronok</a:t>
            </a:r>
            <a:endParaRPr lang="hu-HU" sz="1600" dirty="0">
              <a:sym typeface="Wingdings"/>
            </a:endParaRPr>
          </a:p>
          <a:p>
            <a:pPr lvl="1" algn="just"/>
            <a:r>
              <a:rPr lang="hu-HU" sz="1600" dirty="0" smtClean="0">
                <a:sym typeface="Wingdings"/>
              </a:rPr>
              <a:t>Oldalszarv: vegetatív </a:t>
            </a:r>
            <a:r>
              <a:rPr lang="hu-HU" sz="1600" dirty="0" err="1" smtClean="0">
                <a:sym typeface="Wingdings"/>
              </a:rPr>
              <a:t>preaganglionáris</a:t>
            </a:r>
            <a:r>
              <a:rPr lang="hu-HU" sz="1600" dirty="0" smtClean="0">
                <a:sym typeface="Wingdings"/>
              </a:rPr>
              <a:t> neuronok </a:t>
            </a:r>
            <a:r>
              <a:rPr lang="hu-HU" sz="1600" dirty="0" err="1" smtClean="0">
                <a:sym typeface="Wingdings"/>
              </a:rPr>
              <a:t>sejttestjei</a:t>
            </a:r>
            <a:endParaRPr lang="hu-HU" sz="1600" dirty="0" smtClean="0">
              <a:sym typeface="Wingdings"/>
            </a:endParaRPr>
          </a:p>
          <a:p>
            <a:pPr lvl="1" algn="just"/>
            <a:r>
              <a:rPr lang="hu-HU" sz="1600" dirty="0" smtClean="0">
                <a:sym typeface="Wingdings"/>
              </a:rPr>
              <a:t>Mellső szarv: </a:t>
            </a:r>
            <a:r>
              <a:rPr lang="hu-HU" sz="1600" dirty="0" err="1" smtClean="0">
                <a:sym typeface="Wingdings"/>
              </a:rPr>
              <a:t>motoneuronok</a:t>
            </a:r>
            <a:r>
              <a:rPr lang="hu-HU" sz="1600" dirty="0" smtClean="0">
                <a:sym typeface="Wingdings"/>
              </a:rPr>
              <a:t> </a:t>
            </a:r>
            <a:r>
              <a:rPr lang="hu-HU" sz="1600" dirty="0" err="1" smtClean="0">
                <a:sym typeface="Wingdings"/>
              </a:rPr>
              <a:t>sejttestjei</a:t>
            </a:r>
            <a:endParaRPr lang="hu-HU" sz="1600" dirty="0" smtClean="0">
              <a:sym typeface="Wingdings"/>
            </a:endParaRPr>
          </a:p>
          <a:p>
            <a:pPr lvl="1" algn="just"/>
            <a:r>
              <a:rPr lang="hu-HU" sz="1600" dirty="0" smtClean="0">
                <a:sym typeface="Wingdings"/>
              </a:rPr>
              <a:t>Mellső gyökér: </a:t>
            </a:r>
            <a:r>
              <a:rPr lang="hu-HU" sz="1600" dirty="0" err="1" smtClean="0">
                <a:sym typeface="Wingdings"/>
              </a:rPr>
              <a:t>motoreuronok</a:t>
            </a:r>
            <a:r>
              <a:rPr lang="hu-HU" sz="1600" dirty="0" smtClean="0">
                <a:sym typeface="Wingdings"/>
              </a:rPr>
              <a:t> </a:t>
            </a:r>
            <a:r>
              <a:rPr lang="hu-HU" sz="1600" dirty="0" err="1" smtClean="0">
                <a:sym typeface="Wingdings"/>
              </a:rPr>
              <a:t>axonjai</a:t>
            </a:r>
            <a:r>
              <a:rPr lang="hu-HU" sz="1600" dirty="0" smtClean="0">
                <a:sym typeface="Wingdings"/>
              </a:rPr>
              <a:t>, </a:t>
            </a:r>
            <a:r>
              <a:rPr lang="hu-HU" sz="1600" dirty="0" err="1" smtClean="0">
                <a:sym typeface="Wingdings"/>
              </a:rPr>
              <a:t>preganglionáris</a:t>
            </a:r>
            <a:r>
              <a:rPr lang="hu-HU" sz="1600" dirty="0" smtClean="0">
                <a:sym typeface="Wingdings"/>
              </a:rPr>
              <a:t> vegetatív sejtek </a:t>
            </a:r>
            <a:r>
              <a:rPr lang="hu-HU" sz="1600" dirty="0" err="1" smtClean="0">
                <a:sym typeface="Wingdings"/>
              </a:rPr>
              <a:t>axonjai</a:t>
            </a:r>
            <a:r>
              <a:rPr lang="hu-HU" sz="1600" dirty="0" smtClean="0">
                <a:sym typeface="Wingdings"/>
              </a:rPr>
              <a:t> lépnek KI</a:t>
            </a:r>
          </a:p>
          <a:p>
            <a:pPr lvl="1" algn="just"/>
            <a:r>
              <a:rPr lang="hu-HU" sz="1600" dirty="0" smtClean="0">
                <a:sym typeface="Wingdings"/>
              </a:rPr>
              <a:t>Mellső és hátsó gyökér egyesül: gerincvelői ideg = </a:t>
            </a:r>
            <a:r>
              <a:rPr lang="hu-HU" sz="1600" dirty="0" err="1" smtClean="0">
                <a:sym typeface="Wingdings"/>
              </a:rPr>
              <a:t>nervus</a:t>
            </a:r>
            <a:r>
              <a:rPr lang="hu-HU" sz="1600" dirty="0" smtClean="0">
                <a:sym typeface="Wingdings"/>
              </a:rPr>
              <a:t> </a:t>
            </a:r>
            <a:r>
              <a:rPr lang="hu-HU" sz="1600" dirty="0" err="1" smtClean="0">
                <a:sym typeface="Wingdings"/>
              </a:rPr>
              <a:t>spinalis</a:t>
            </a:r>
            <a:endParaRPr lang="hu-HU" sz="1600" dirty="0">
              <a:sym typeface="Wingdings"/>
            </a:endParaRPr>
          </a:p>
          <a:p>
            <a:pPr lvl="1" algn="just"/>
            <a:r>
              <a:rPr lang="hu-HU" sz="1600" dirty="0" smtClean="0">
                <a:sym typeface="Wingdings"/>
              </a:rPr>
              <a:t> kilép a gerinccsatornából</a:t>
            </a:r>
          </a:p>
          <a:p>
            <a:pPr lvl="1" algn="just"/>
            <a:r>
              <a:rPr lang="hu-HU" sz="1600" dirty="0">
                <a:sym typeface="Wingdings"/>
              </a:rPr>
              <a:t>Gerincvelői ideg (n. </a:t>
            </a:r>
            <a:r>
              <a:rPr lang="hu-HU" sz="1600" dirty="0" err="1">
                <a:sym typeface="Wingdings"/>
              </a:rPr>
              <a:t>spinalis</a:t>
            </a:r>
            <a:r>
              <a:rPr lang="hu-HU" sz="1600" dirty="0">
                <a:sym typeface="Wingdings"/>
              </a:rPr>
              <a:t>): kevert </a:t>
            </a:r>
            <a:r>
              <a:rPr lang="hu-HU" sz="1600" dirty="0" smtClean="0">
                <a:sym typeface="Wingdings"/>
              </a:rPr>
              <a:t>rostok (érző + motoros), perifériára viszik a </a:t>
            </a:r>
            <a:r>
              <a:rPr lang="hu-HU" sz="1600" dirty="0" err="1" smtClean="0">
                <a:sym typeface="Wingdings"/>
              </a:rPr>
              <a:t>somato-</a:t>
            </a:r>
            <a:r>
              <a:rPr lang="hu-HU" sz="1600" dirty="0" smtClean="0">
                <a:sym typeface="Wingdings"/>
              </a:rPr>
              <a:t> vagy </a:t>
            </a:r>
            <a:r>
              <a:rPr lang="hu-HU" sz="1600" dirty="0" err="1" smtClean="0">
                <a:sym typeface="Wingdings"/>
              </a:rPr>
              <a:t>visceromotoros</a:t>
            </a:r>
            <a:r>
              <a:rPr lang="hu-HU" sz="1600" dirty="0" smtClean="0">
                <a:sym typeface="Wingdings"/>
              </a:rPr>
              <a:t> parancsot</a:t>
            </a:r>
            <a:endParaRPr lang="hu-HU" sz="1600" dirty="0">
              <a:sym typeface="Wingdings"/>
            </a:endParaRPr>
          </a:p>
          <a:p>
            <a:pPr lvl="1" algn="just"/>
            <a:endParaRPr lang="hu-HU" sz="1800" dirty="0" smtClean="0">
              <a:sym typeface="Wingdings"/>
            </a:endParaRPr>
          </a:p>
          <a:p>
            <a:pPr marL="457200" lvl="1" indent="0" algn="just">
              <a:buNone/>
            </a:pPr>
            <a:endParaRPr lang="hu-HU" sz="1600" dirty="0">
              <a:sym typeface="Wingdings"/>
            </a:endParaRPr>
          </a:p>
          <a:p>
            <a:pPr marL="457200" lvl="1" indent="0" algn="just">
              <a:buNone/>
            </a:pPr>
            <a:endParaRPr lang="hu-HU" sz="1600" dirty="0" smtClean="0">
              <a:sym typeface="Wingdings"/>
            </a:endParaRPr>
          </a:p>
          <a:p>
            <a:pPr algn="just"/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408290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5400600"/>
          </a:xfrm>
        </p:spPr>
        <p:txBody>
          <a:bodyPr>
            <a:noAutofit/>
          </a:bodyPr>
          <a:lstStyle/>
          <a:p>
            <a:pPr lvl="1" algn="just"/>
            <a:r>
              <a:rPr lang="hu-HU" sz="1800" dirty="0" err="1" smtClean="0">
                <a:sym typeface="Wingdings"/>
              </a:rPr>
              <a:t>Ramus</a:t>
            </a:r>
            <a:r>
              <a:rPr lang="hu-HU" sz="1800" dirty="0" smtClean="0">
                <a:sym typeface="Wingdings"/>
              </a:rPr>
              <a:t> </a:t>
            </a:r>
            <a:r>
              <a:rPr lang="hu-HU" sz="1800" dirty="0" err="1" smtClean="0">
                <a:sym typeface="Wingdings"/>
              </a:rPr>
              <a:t>communicans</a:t>
            </a:r>
            <a:r>
              <a:rPr lang="hu-HU" sz="1800" dirty="0" smtClean="0">
                <a:sym typeface="Wingdings"/>
              </a:rPr>
              <a:t> </a:t>
            </a:r>
            <a:r>
              <a:rPr lang="hu-HU" sz="1800" dirty="0" err="1" smtClean="0">
                <a:sym typeface="Wingdings"/>
              </a:rPr>
              <a:t>albi</a:t>
            </a:r>
            <a:r>
              <a:rPr lang="hu-HU" sz="1800" dirty="0" smtClean="0">
                <a:sym typeface="Wingdings"/>
              </a:rPr>
              <a:t>: n. </a:t>
            </a:r>
            <a:r>
              <a:rPr lang="hu-HU" sz="1800" dirty="0" err="1" smtClean="0">
                <a:sym typeface="Wingdings"/>
              </a:rPr>
              <a:t>spinalisból</a:t>
            </a:r>
            <a:r>
              <a:rPr lang="hu-HU" sz="1800" dirty="0" smtClean="0">
                <a:sym typeface="Wingdings"/>
              </a:rPr>
              <a:t> a velőhüvelyes (fehér) </a:t>
            </a:r>
            <a:r>
              <a:rPr lang="hu-HU" sz="1800" dirty="0" err="1" smtClean="0">
                <a:sym typeface="Wingdings"/>
              </a:rPr>
              <a:t>preganglionáris</a:t>
            </a:r>
            <a:r>
              <a:rPr lang="hu-HU" sz="1800" dirty="0" smtClean="0">
                <a:sym typeface="Wingdings"/>
              </a:rPr>
              <a:t> </a:t>
            </a:r>
            <a:r>
              <a:rPr lang="hu-HU" sz="1800" dirty="0" err="1" smtClean="0">
                <a:sym typeface="Wingdings"/>
              </a:rPr>
              <a:t>axonok</a:t>
            </a:r>
            <a:r>
              <a:rPr lang="hu-HU" sz="1800" dirty="0" smtClean="0">
                <a:sym typeface="Wingdings"/>
              </a:rPr>
              <a:t> leválnak és a </a:t>
            </a:r>
            <a:r>
              <a:rPr lang="hu-HU" sz="1800" dirty="0" err="1" smtClean="0">
                <a:sym typeface="Wingdings"/>
              </a:rPr>
              <a:t>truncus</a:t>
            </a:r>
            <a:r>
              <a:rPr lang="hu-HU" sz="1800" dirty="0" smtClean="0">
                <a:sym typeface="Wingdings"/>
              </a:rPr>
              <a:t> </a:t>
            </a:r>
            <a:r>
              <a:rPr lang="hu-HU" sz="1800" dirty="0" err="1" smtClean="0">
                <a:sym typeface="Wingdings"/>
              </a:rPr>
              <a:t>sympathicusba</a:t>
            </a:r>
            <a:r>
              <a:rPr lang="hu-HU" sz="1800" dirty="0" smtClean="0">
                <a:sym typeface="Wingdings"/>
              </a:rPr>
              <a:t> mennek – nem minden szegmentumban vannak</a:t>
            </a:r>
          </a:p>
          <a:p>
            <a:pPr marL="457200" lvl="1" indent="0" algn="just">
              <a:buNone/>
            </a:pPr>
            <a:endParaRPr lang="hu-HU" sz="800" dirty="0" smtClean="0">
              <a:sym typeface="Wingdings"/>
            </a:endParaRPr>
          </a:p>
          <a:p>
            <a:pPr lvl="1" algn="just"/>
            <a:r>
              <a:rPr lang="hu-HU" sz="1800" dirty="0" err="1" smtClean="0">
                <a:sym typeface="Wingdings"/>
              </a:rPr>
              <a:t>Truncus</a:t>
            </a:r>
            <a:r>
              <a:rPr lang="hu-HU" sz="1800" dirty="0" smtClean="0">
                <a:sym typeface="Wingdings"/>
              </a:rPr>
              <a:t> </a:t>
            </a:r>
            <a:r>
              <a:rPr lang="hu-HU" sz="1800" dirty="0" err="1" smtClean="0">
                <a:sym typeface="Wingdings"/>
              </a:rPr>
              <a:t>sympathicus</a:t>
            </a:r>
            <a:r>
              <a:rPr lang="hu-HU" sz="1800" dirty="0" smtClean="0">
                <a:sym typeface="Wingdings"/>
              </a:rPr>
              <a:t>: vegetatív </a:t>
            </a:r>
            <a:r>
              <a:rPr lang="hu-HU" sz="1800" dirty="0" err="1" smtClean="0">
                <a:sym typeface="Wingdings"/>
              </a:rPr>
              <a:t>ganglionok</a:t>
            </a:r>
            <a:r>
              <a:rPr lang="hu-HU" sz="1800" dirty="0" smtClean="0">
                <a:sym typeface="Wingdings"/>
              </a:rPr>
              <a:t> függőleges lánca, vegetatív </a:t>
            </a:r>
            <a:r>
              <a:rPr lang="hu-HU" sz="1800" dirty="0" err="1" smtClean="0">
                <a:sym typeface="Wingdings"/>
              </a:rPr>
              <a:t>preganglionaris</a:t>
            </a:r>
            <a:r>
              <a:rPr lang="hu-HU" sz="1800" dirty="0" smtClean="0">
                <a:sym typeface="Wingdings"/>
              </a:rPr>
              <a:t> </a:t>
            </a:r>
            <a:r>
              <a:rPr lang="hu-HU" sz="1800" dirty="0" err="1" smtClean="0">
                <a:sym typeface="Wingdings"/>
              </a:rPr>
              <a:t>axonok</a:t>
            </a:r>
            <a:r>
              <a:rPr lang="hu-HU" sz="1800" dirty="0" smtClean="0">
                <a:sym typeface="Wingdings"/>
              </a:rPr>
              <a:t> és vegetatív </a:t>
            </a:r>
            <a:r>
              <a:rPr lang="hu-HU" sz="1800" dirty="0" err="1" smtClean="0">
                <a:sym typeface="Wingdings"/>
              </a:rPr>
              <a:t>postganglionáris</a:t>
            </a:r>
            <a:r>
              <a:rPr lang="hu-HU" sz="1800" dirty="0" smtClean="0">
                <a:sym typeface="Wingdings"/>
              </a:rPr>
              <a:t> sejttest szinapszisa (</a:t>
            </a:r>
            <a:r>
              <a:rPr lang="hu-HU" sz="1800" dirty="0" err="1" smtClean="0">
                <a:sym typeface="Wingdings"/>
              </a:rPr>
              <a:t>Ach</a:t>
            </a:r>
            <a:r>
              <a:rPr lang="hu-HU" sz="1800" dirty="0" smtClean="0">
                <a:sym typeface="Wingdings"/>
              </a:rPr>
              <a:t>) </a:t>
            </a:r>
            <a:r>
              <a:rPr lang="hu-HU" sz="1800" dirty="0">
                <a:sym typeface="Wingdings"/>
              </a:rPr>
              <a:t> </a:t>
            </a:r>
            <a:r>
              <a:rPr lang="hu-HU" sz="1800" dirty="0" smtClean="0">
                <a:sym typeface="Wingdings"/>
              </a:rPr>
              <a:t> </a:t>
            </a:r>
            <a:r>
              <a:rPr lang="hu-HU" sz="1800" dirty="0" err="1" smtClean="0">
                <a:sym typeface="Wingdings"/>
              </a:rPr>
              <a:t>parietális</a:t>
            </a:r>
            <a:r>
              <a:rPr lang="hu-HU" sz="1800" dirty="0" smtClean="0">
                <a:sym typeface="Wingdings"/>
              </a:rPr>
              <a:t> rostok; átmenő </a:t>
            </a:r>
            <a:r>
              <a:rPr lang="hu-HU" sz="1800" dirty="0" err="1" smtClean="0">
                <a:sym typeface="Wingdings"/>
              </a:rPr>
              <a:t>preasinapticus</a:t>
            </a:r>
            <a:r>
              <a:rPr lang="hu-HU" sz="1800" dirty="0" smtClean="0">
                <a:sym typeface="Wingdings"/>
              </a:rPr>
              <a:t> rostok = </a:t>
            </a:r>
            <a:r>
              <a:rPr lang="hu-HU" sz="1800" dirty="0" err="1" smtClean="0">
                <a:sym typeface="Wingdings"/>
              </a:rPr>
              <a:t>visceralis</a:t>
            </a:r>
            <a:r>
              <a:rPr lang="hu-HU" sz="1800" dirty="0" smtClean="0">
                <a:sym typeface="Wingdings"/>
              </a:rPr>
              <a:t> </a:t>
            </a:r>
            <a:r>
              <a:rPr lang="hu-HU" sz="1800" dirty="0" err="1" smtClean="0">
                <a:sym typeface="Wingdings"/>
              </a:rPr>
              <a:t>rostok</a:t>
            </a:r>
            <a:endParaRPr lang="hu-HU" sz="1800" dirty="0" smtClean="0">
              <a:sym typeface="Wingdings"/>
            </a:endParaRPr>
          </a:p>
          <a:p>
            <a:pPr marL="457200" lvl="1" indent="0" algn="just">
              <a:buNone/>
            </a:pPr>
            <a:endParaRPr lang="hu-HU" sz="800" dirty="0" smtClean="0">
              <a:sym typeface="Wingdings"/>
            </a:endParaRPr>
          </a:p>
          <a:p>
            <a:pPr lvl="2" algn="just"/>
            <a:r>
              <a:rPr lang="hu-HU" sz="1800" dirty="0" err="1" smtClean="0">
                <a:sym typeface="Wingdings"/>
              </a:rPr>
              <a:t>ganglionok</a:t>
            </a:r>
            <a:r>
              <a:rPr lang="hu-HU" sz="1800" dirty="0" smtClean="0">
                <a:sym typeface="Wingdings"/>
              </a:rPr>
              <a:t> </a:t>
            </a:r>
            <a:r>
              <a:rPr lang="hu-HU" sz="1800" dirty="0">
                <a:sym typeface="Wingdings"/>
              </a:rPr>
              <a:t>között </a:t>
            </a:r>
            <a:r>
              <a:rPr lang="hu-HU" sz="1800" dirty="0" smtClean="0">
                <a:sym typeface="Wingdings"/>
              </a:rPr>
              <a:t>ágak: </a:t>
            </a:r>
            <a:r>
              <a:rPr lang="hu-HU" sz="1800" dirty="0" err="1" smtClean="0">
                <a:sym typeface="Wingdings"/>
              </a:rPr>
              <a:t>rami</a:t>
            </a:r>
            <a:r>
              <a:rPr lang="hu-HU" sz="1800" dirty="0" smtClean="0">
                <a:sym typeface="Wingdings"/>
              </a:rPr>
              <a:t> </a:t>
            </a:r>
            <a:r>
              <a:rPr lang="hu-HU" sz="1800" dirty="0" err="1" smtClean="0">
                <a:sym typeface="Wingdings"/>
              </a:rPr>
              <a:t>interganglionares</a:t>
            </a:r>
            <a:r>
              <a:rPr lang="hu-HU" sz="1800" dirty="0" smtClean="0">
                <a:sym typeface="Wingdings"/>
              </a:rPr>
              <a:t>, a saját szegmentumában nem átkapcsolódott </a:t>
            </a:r>
            <a:r>
              <a:rPr lang="hu-HU" sz="1800" dirty="0" err="1" smtClean="0">
                <a:sym typeface="Wingdings"/>
              </a:rPr>
              <a:t>preganglionáris</a:t>
            </a:r>
            <a:r>
              <a:rPr lang="hu-HU" sz="1800" dirty="0" smtClean="0">
                <a:sym typeface="Wingdings"/>
              </a:rPr>
              <a:t> </a:t>
            </a:r>
            <a:r>
              <a:rPr lang="hu-HU" sz="1800" dirty="0" err="1" smtClean="0">
                <a:sym typeface="Wingdings"/>
              </a:rPr>
              <a:t>axon</a:t>
            </a:r>
            <a:r>
              <a:rPr lang="hu-HU" sz="1800" dirty="0" smtClean="0">
                <a:sym typeface="Wingdings"/>
              </a:rPr>
              <a:t> másik </a:t>
            </a:r>
            <a:r>
              <a:rPr lang="hu-HU" sz="1800" dirty="0" err="1" smtClean="0">
                <a:sym typeface="Wingdings"/>
              </a:rPr>
              <a:t>segmentum</a:t>
            </a:r>
            <a:r>
              <a:rPr lang="hu-HU" sz="1800" dirty="0" smtClean="0">
                <a:sym typeface="Wingdings"/>
              </a:rPr>
              <a:t> </a:t>
            </a:r>
            <a:r>
              <a:rPr lang="hu-HU" sz="1800" dirty="0" err="1" smtClean="0">
                <a:sym typeface="Wingdings"/>
              </a:rPr>
              <a:t>ganglionjába</a:t>
            </a:r>
            <a:r>
              <a:rPr lang="hu-HU" sz="1800" dirty="0" smtClean="0">
                <a:sym typeface="Wingdings"/>
              </a:rPr>
              <a:t> megy és ott kapcsolódik </a:t>
            </a:r>
            <a:r>
              <a:rPr lang="hu-HU" sz="1800" dirty="0" err="1" smtClean="0">
                <a:sym typeface="Wingdings"/>
              </a:rPr>
              <a:t>postganglionáris</a:t>
            </a:r>
            <a:r>
              <a:rPr lang="hu-HU" sz="1800" dirty="0" smtClean="0">
                <a:sym typeface="Wingdings"/>
              </a:rPr>
              <a:t> sejtre</a:t>
            </a:r>
          </a:p>
          <a:p>
            <a:pPr marL="457200" lvl="1" indent="0" algn="just">
              <a:buNone/>
            </a:pPr>
            <a:endParaRPr lang="hu-HU" sz="800" dirty="0" smtClean="0">
              <a:sym typeface="Wingdings"/>
            </a:endParaRPr>
          </a:p>
          <a:p>
            <a:pPr lvl="1" algn="just"/>
            <a:r>
              <a:rPr lang="hu-HU" sz="1800" dirty="0" err="1" smtClean="0">
                <a:sym typeface="Wingdings"/>
              </a:rPr>
              <a:t>Ramus</a:t>
            </a:r>
            <a:r>
              <a:rPr lang="hu-HU" sz="1800" dirty="0" smtClean="0">
                <a:sym typeface="Wingdings"/>
              </a:rPr>
              <a:t> </a:t>
            </a:r>
            <a:r>
              <a:rPr lang="hu-HU" sz="1800" dirty="0" err="1" smtClean="0">
                <a:sym typeface="Wingdings"/>
              </a:rPr>
              <a:t>communicans</a:t>
            </a:r>
            <a:r>
              <a:rPr lang="hu-HU" sz="1800" dirty="0" smtClean="0">
                <a:sym typeface="Wingdings"/>
              </a:rPr>
              <a:t> </a:t>
            </a:r>
            <a:r>
              <a:rPr lang="hu-HU" sz="1800" dirty="0" err="1" smtClean="0">
                <a:sym typeface="Wingdings"/>
              </a:rPr>
              <a:t>griseus</a:t>
            </a:r>
            <a:r>
              <a:rPr lang="hu-HU" sz="1800" dirty="0" smtClean="0">
                <a:sym typeface="Wingdings"/>
              </a:rPr>
              <a:t>: a </a:t>
            </a:r>
            <a:r>
              <a:rPr lang="hu-HU" sz="1800" dirty="0" err="1" smtClean="0">
                <a:sym typeface="Wingdings"/>
              </a:rPr>
              <a:t>postsinapticus</a:t>
            </a:r>
            <a:r>
              <a:rPr lang="hu-HU" sz="1800" dirty="0" smtClean="0">
                <a:sym typeface="Wingdings"/>
              </a:rPr>
              <a:t> sejt velőtlen (szürke) </a:t>
            </a:r>
            <a:r>
              <a:rPr lang="hu-HU" sz="1800" dirty="0" err="1" smtClean="0">
                <a:sym typeface="Wingdings"/>
              </a:rPr>
              <a:t>axonja</a:t>
            </a:r>
            <a:r>
              <a:rPr lang="hu-HU" sz="1800" dirty="0" smtClean="0">
                <a:sym typeface="Wingdings"/>
              </a:rPr>
              <a:t> a </a:t>
            </a:r>
            <a:r>
              <a:rPr lang="hu-HU" sz="1800" dirty="0" err="1" smtClean="0">
                <a:sym typeface="Wingdings"/>
              </a:rPr>
              <a:t>truncus</a:t>
            </a:r>
            <a:r>
              <a:rPr lang="hu-HU" sz="1800" dirty="0" smtClean="0">
                <a:sym typeface="Wingdings"/>
              </a:rPr>
              <a:t> </a:t>
            </a:r>
            <a:r>
              <a:rPr lang="hu-HU" sz="1800" dirty="0" err="1" smtClean="0">
                <a:sym typeface="Wingdings"/>
              </a:rPr>
              <a:t>sympathicus</a:t>
            </a:r>
            <a:r>
              <a:rPr lang="hu-HU" sz="1800" dirty="0" smtClean="0">
                <a:sym typeface="Wingdings"/>
              </a:rPr>
              <a:t>  vegetatív dúcából kilépve visszacsatlakozik a gerincvelői ideghez</a:t>
            </a:r>
          </a:p>
          <a:p>
            <a:pPr marL="457200" lvl="1" indent="0" algn="just">
              <a:buNone/>
            </a:pPr>
            <a:endParaRPr lang="hu-HU" sz="1600" dirty="0" smtClean="0">
              <a:sym typeface="Wingdings"/>
            </a:endParaRPr>
          </a:p>
          <a:p>
            <a:pPr algn="just"/>
            <a:endParaRPr lang="hu-HU" sz="2000" dirty="0" smtClean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707088" cy="72008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Gerincvelői szerveződés, működés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144856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88059"/>
              </p:ext>
            </p:extLst>
          </p:nvPr>
        </p:nvGraphicFramePr>
        <p:xfrm>
          <a:off x="179512" y="116633"/>
          <a:ext cx="8856984" cy="59439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89645"/>
                <a:gridCol w="4467339"/>
              </a:tblGrid>
              <a:tr h="33603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Gerincvelő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2003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Mozgatóműködés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2003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Vegetatív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2003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szimpatikus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paraszimpatikus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003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1. Saját reflex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64007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</a:rPr>
                        <a:t>A háti és ágyéki szakaszhoz köthető.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A keresztcsonti szakaszhoz köthető.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003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Példa: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Példa: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6821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Ha hideghatás éri a bőr nagy felületét, az reflexesen az erek szűkülését eredményezi, ami vérnyomás-emelkedéssel jár.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A nemi szerveket ért ingerhatásra értágulat következik be, ami erekciót okoz.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003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2. Felsőbb központok utasításainak végrehajtása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04011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A fentiek felsőbb vegetatív központok (pl. agytörzs, </a:t>
                      </a:r>
                      <a:r>
                        <a:rPr lang="hu-HU" sz="1800" u="none" strike="noStrike" dirty="0" err="1">
                          <a:effectLst/>
                        </a:rPr>
                        <a:t>hipotalamusz</a:t>
                      </a:r>
                      <a:r>
                        <a:rPr lang="hu-HU" sz="1800" u="none" strike="noStrike" dirty="0">
                          <a:effectLst/>
                        </a:rPr>
                        <a:t>) utasítására is bekövetkezhetnek.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90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231277"/>
              </p:ext>
            </p:extLst>
          </p:nvPr>
        </p:nvGraphicFramePr>
        <p:xfrm>
          <a:off x="0" y="44625"/>
          <a:ext cx="9144000" cy="61556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72000"/>
                <a:gridCol w="4572000"/>
              </a:tblGrid>
              <a:tr h="25963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Agytörzs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140" marR="8140" marT="814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4601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Mozgatóműködés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4601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Vegetatív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4601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szimpatikus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paraszimpatikus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0" marB="0" anchor="ctr"/>
                </a:tc>
              </a:tr>
              <a:tr h="24601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600" b="1" i="1" u="none" strike="noStrike" dirty="0">
                          <a:effectLst/>
                        </a:rPr>
                        <a:t>1. Saját reflex</a:t>
                      </a:r>
                      <a:endParaRPr lang="hu-HU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4601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Nyúltvelő: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Nyúltvelő: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0" marB="0" anchor="ctr"/>
                </a:tc>
              </a:tr>
              <a:tr h="128328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Érszűkítő központ (ún. vazomotor régió): a légzőközponthoz hasonlóan ennek is belső aktivitása van, amelyet a paraszimpatikus gátló központ "tart kordában".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-Szívműködést gátló és vérnyomást csökkentő központ: az aorta falában található feszülésérző receptorok hatására aktivizálódik és a X. agyidegen át kifejtett hatásán túl az érszűkítő központ gátlását is végzi.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0" marB="0" anchor="ctr"/>
                </a:tc>
              </a:tr>
              <a:tr h="3768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- Nyál és gyomornedv elválasztás reflexes fokozása.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0" marB="0" anchor="ctr"/>
                </a:tc>
              </a:tr>
              <a:tr h="24601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- Pupillaszűkítő központ.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0" marB="0" anchor="ctr"/>
                </a:tc>
              </a:tr>
              <a:tr h="24601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600" b="1" i="1" u="none" strike="noStrike" dirty="0">
                          <a:effectLst/>
                        </a:rPr>
                        <a:t>2. Alsóbb központok működésének irányítása és hatása az agykéregre</a:t>
                      </a:r>
                      <a:endParaRPr lang="hu-HU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6212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- A szimpatikus központok a gerincvelő háti és ágyéki vegetatív neuronjait működtetik, a paraszimpatikus központok pedig a keresztcsonti szakaszéit, valamint a vegetatív hatású agyidegeket.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6620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- A </a:t>
                      </a:r>
                      <a:r>
                        <a:rPr lang="hu-HU" sz="1600" u="none" strike="noStrike" dirty="0" err="1">
                          <a:effectLst/>
                        </a:rPr>
                        <a:t>nyúltvelő</a:t>
                      </a:r>
                      <a:r>
                        <a:rPr lang="hu-HU" sz="1600" u="none" strike="noStrike" dirty="0">
                          <a:effectLst/>
                        </a:rPr>
                        <a:t> az agykéreg gátlását (elalvást), a középagy pedig az agykéreg aktiválását (ébredést) okozó központokat tartalmaz. (A középagyi sérülések gyakori következménye kóma.)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4601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600" b="1" i="1" u="none" strike="noStrike" dirty="0">
                          <a:effectLst/>
                        </a:rPr>
                        <a:t>2. Felsőbb központok utasításainak végrehajtása</a:t>
                      </a:r>
                      <a:endParaRPr lang="hu-HU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4601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Az agykéreg és a hipotalamusz hatására is működhet, így például: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63145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szimpatikusan: </a:t>
                      </a:r>
                      <a:r>
                        <a:rPr lang="hu-HU" sz="1600" u="none" strike="noStrike" dirty="0" err="1">
                          <a:effectLst/>
                        </a:rPr>
                        <a:t>vérnyomásemelkedés</a:t>
                      </a:r>
                      <a:r>
                        <a:rPr lang="hu-HU" sz="1600" u="none" strike="noStrike" dirty="0">
                          <a:effectLst/>
                        </a:rPr>
                        <a:t> érzelmi hatásokra, paraszimpatikusan: széklet és vizeletürítésre vonatkozó agyi parancs továbbítása a gerincvelő számára.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0" marR="8140" marT="814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80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508941"/>
              </p:ext>
            </p:extLst>
          </p:nvPr>
        </p:nvGraphicFramePr>
        <p:xfrm>
          <a:off x="107504" y="116631"/>
          <a:ext cx="8928992" cy="59046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90087"/>
                <a:gridCol w="4538905"/>
              </a:tblGrid>
              <a:tr h="48436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24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Hipothalamusz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6130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</a:rPr>
                        <a:t>Mozgatóműködés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6130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</a:rPr>
                        <a:t>Vegetatív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6130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</a:rPr>
                        <a:t>szimpatikus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</a:rPr>
                        <a:t>paraszimpatikus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77601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Fűtőközpont:</a:t>
                      </a:r>
                      <a:r>
                        <a:rPr lang="hu-HU" sz="1800" u="none" strike="noStrike" dirty="0">
                          <a:effectLst/>
                        </a:rPr>
                        <a:t> a </a:t>
                      </a:r>
                      <a:r>
                        <a:rPr lang="hu-HU" sz="1800" u="none" strike="noStrike" dirty="0" err="1">
                          <a:effectLst/>
                        </a:rPr>
                        <a:t>hőleadás</a:t>
                      </a:r>
                      <a:r>
                        <a:rPr lang="hu-HU" sz="1800" u="none" strike="noStrike" dirty="0">
                          <a:effectLst/>
                        </a:rPr>
                        <a:t> csökkentése (érszűkület, szőrmerevítő izmok összehúzódása), izomremegés beindítása.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Hűtőközpont:</a:t>
                      </a:r>
                      <a:r>
                        <a:rPr lang="hu-HU" sz="1800" u="none" strike="noStrike" dirty="0">
                          <a:effectLst/>
                        </a:rPr>
                        <a:t> értágulat, verejtékmirigyek működésének fokozása.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38390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Éhségközpont:</a:t>
                      </a:r>
                      <a:r>
                        <a:rPr lang="hu-HU" sz="1800" u="none" strike="noStrike" dirty="0">
                          <a:effectLst/>
                        </a:rPr>
                        <a:t> az éhség szubjektív érzetének kialakítása (pl. </a:t>
                      </a:r>
                      <a:r>
                        <a:rPr lang="hu-HU" sz="1800" u="none" strike="noStrike" dirty="0" smtClean="0">
                          <a:effectLst/>
                        </a:rPr>
                        <a:t>alacsony vércukorszint </a:t>
                      </a:r>
                      <a:r>
                        <a:rPr lang="hu-HU" sz="1800" u="none" strike="noStrike" dirty="0">
                          <a:effectLst/>
                        </a:rPr>
                        <a:t>hatására).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Jóllakottságközpont:</a:t>
                      </a:r>
                      <a:r>
                        <a:rPr lang="hu-HU" sz="1800" u="none" strike="noStrike" dirty="0">
                          <a:effectLst/>
                        </a:rPr>
                        <a:t> a jóllakottság szubjektív érzetének kialakítása (pl. magas vércukorszint esetén).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7647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 err="1">
                          <a:effectLst/>
                        </a:rPr>
                        <a:t>Neuroszekréció</a:t>
                      </a:r>
                      <a:r>
                        <a:rPr lang="hu-HU" sz="1800" u="none" strike="noStrike" dirty="0">
                          <a:effectLst/>
                        </a:rPr>
                        <a:t> (hormontermelés a hipofízis számára).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 err="1">
                          <a:effectLst/>
                        </a:rPr>
                        <a:t>Neuroszekréció</a:t>
                      </a:r>
                      <a:r>
                        <a:rPr lang="hu-HU" sz="1800" u="none" strike="noStrike" dirty="0">
                          <a:effectLst/>
                        </a:rPr>
                        <a:t> (hormontermelés a hipofízis számára).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7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435930"/>
              </p:ext>
            </p:extLst>
          </p:nvPr>
        </p:nvGraphicFramePr>
        <p:xfrm>
          <a:off x="251520" y="836712"/>
          <a:ext cx="8568952" cy="422108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568952"/>
              </a:tblGrid>
              <a:tr h="54050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Thalamusz</a:t>
                      </a:r>
                      <a:endParaRPr lang="hu-HU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476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>
                          <a:effectLst/>
                        </a:rPr>
                        <a:t>Mozgatóműködés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476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Vegetatív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5105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Az IL jelű magvak képesek az agykéreg serkentésére (melynek viszontválaszaként az agykéreg is serkenti a </a:t>
                      </a:r>
                      <a:r>
                        <a:rPr lang="hu-HU" sz="2400" u="none" strike="noStrike" dirty="0" err="1" smtClean="0">
                          <a:effectLst/>
                        </a:rPr>
                        <a:t>thalamuszt</a:t>
                      </a:r>
                      <a:r>
                        <a:rPr lang="hu-HU" sz="2400" u="none" strike="noStrike" dirty="0">
                          <a:effectLst/>
                        </a:rPr>
                        <a:t>: ez az ún. </a:t>
                      </a:r>
                      <a:r>
                        <a:rPr lang="hu-HU" sz="2400" u="none" strike="noStrike" dirty="0" err="1">
                          <a:effectLst/>
                        </a:rPr>
                        <a:t>reverberációs</a:t>
                      </a:r>
                      <a:r>
                        <a:rPr lang="hu-HU" sz="2400" u="none" strike="noStrike" dirty="0">
                          <a:effectLst/>
                        </a:rPr>
                        <a:t> kör). A folyamat az agykéreg nyugalmi tevékenységének szinkronizáltsága érdekében szükséges.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71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705607"/>
              </p:ext>
            </p:extLst>
          </p:nvPr>
        </p:nvGraphicFramePr>
        <p:xfrm>
          <a:off x="107504" y="260648"/>
          <a:ext cx="8856984" cy="273630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56984"/>
              </a:tblGrid>
              <a:tr h="5065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Nagyagy</a:t>
                      </a:r>
                      <a:endParaRPr lang="hu-HU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471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>
                          <a:effectLst/>
                        </a:rPr>
                        <a:t>Mozgatóműködés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471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>
                          <a:effectLst/>
                        </a:rPr>
                        <a:t>Vegetatív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38031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</a:rPr>
                        <a:t>Limbikus rendszer (a nagyagykéregnek a </a:t>
                      </a:r>
                      <a:r>
                        <a:rPr lang="hu-HU" sz="2000" u="none" strike="noStrike" dirty="0" err="1">
                          <a:effectLst/>
                        </a:rPr>
                        <a:t>kérgestest</a:t>
                      </a:r>
                      <a:r>
                        <a:rPr lang="hu-HU" sz="2000" u="none" strike="noStrike" dirty="0">
                          <a:effectLst/>
                        </a:rPr>
                        <a:t> körüli területe és néhány kéreg alatti mag): a legfelsőbb vegetatív központ és az érzelmek kialakulásának helye.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279188"/>
              </p:ext>
            </p:extLst>
          </p:nvPr>
        </p:nvGraphicFramePr>
        <p:xfrm>
          <a:off x="179512" y="3284984"/>
          <a:ext cx="8712968" cy="25202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712968"/>
              </a:tblGrid>
              <a:tr h="52401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Kisagy</a:t>
                      </a:r>
                      <a:endParaRPr lang="hu-HU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906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>
                          <a:effectLst/>
                        </a:rPr>
                        <a:t>Mozgatóműködés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906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</a:rPr>
                        <a:t>Vegetatív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9813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</a:rPr>
                        <a:t>Az agytörzsi vegetatív funkciók ellenőrzése, regulálása a feladata.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69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768752" cy="778098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Vegetatív dúcok, </a:t>
            </a:r>
            <a:r>
              <a:rPr lang="hu-HU" sz="3600" b="1" dirty="0" err="1" smtClean="0"/>
              <a:t>ganglionok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340768"/>
            <a:ext cx="3970784" cy="4248472"/>
          </a:xfrm>
        </p:spPr>
        <p:txBody>
          <a:bodyPr>
            <a:normAutofit/>
          </a:bodyPr>
          <a:lstStyle/>
          <a:p>
            <a:pPr algn="just"/>
            <a:r>
              <a:rPr lang="hu-HU" sz="2000" dirty="0" smtClean="0"/>
              <a:t>A szomatikus idegek a központi idegrendszerből való kilépés után közvetlenül jutnak a beidegzett szervekhez (pl.: a mozgató idegrostok az </a:t>
            </a:r>
            <a:r>
              <a:rPr lang="hu-HU" sz="2000" dirty="0" err="1" smtClean="0"/>
              <a:t>izomokhoz</a:t>
            </a:r>
            <a:r>
              <a:rPr lang="hu-HU" sz="2000" dirty="0" smtClean="0"/>
              <a:t>)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A vegetatív idegek azonban útközben </a:t>
            </a:r>
            <a:r>
              <a:rPr lang="hu-HU" sz="2000" b="1" i="1" dirty="0" smtClean="0"/>
              <a:t>átkapcsolódnak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Az átkapcsolódás helyei a </a:t>
            </a:r>
            <a:r>
              <a:rPr lang="hu-HU" sz="2000" b="1" i="1" dirty="0" smtClean="0"/>
              <a:t>vegetatív dúcok, </a:t>
            </a:r>
            <a:r>
              <a:rPr lang="hu-HU" sz="2000" b="1" i="1" dirty="0" err="1" smtClean="0"/>
              <a:t>ganglionok</a:t>
            </a:r>
            <a:endParaRPr lang="hu-HU" sz="2000" b="1" i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82" y="1340768"/>
            <a:ext cx="444392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5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320480" cy="1152128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2800" b="1" dirty="0" err="1" smtClean="0"/>
              <a:t>Ganglionok</a:t>
            </a:r>
            <a:r>
              <a:rPr lang="hu-HU" sz="2800" b="1" dirty="0" smtClean="0"/>
              <a:t> csoportosítása elhelyezkedésük szerint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525963"/>
          </a:xfrm>
        </p:spPr>
        <p:txBody>
          <a:bodyPr>
            <a:normAutofit/>
          </a:bodyPr>
          <a:lstStyle/>
          <a:p>
            <a:r>
              <a:rPr lang="hu-HU" sz="2000" dirty="0" smtClean="0"/>
              <a:t>Csigolyák mellett található dúcok = </a:t>
            </a:r>
            <a:r>
              <a:rPr lang="hu-HU" sz="2000" b="1" i="1" dirty="0" err="1" smtClean="0"/>
              <a:t>paravertebralis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ganglionok</a:t>
            </a:r>
            <a:endParaRPr lang="hu-HU" sz="2000" b="1" i="1" dirty="0" smtClean="0"/>
          </a:p>
          <a:p>
            <a:pPr marL="0" indent="0">
              <a:buNone/>
            </a:pPr>
            <a:endParaRPr lang="hu-HU" sz="2000" b="1" dirty="0" smtClean="0"/>
          </a:p>
          <a:p>
            <a:r>
              <a:rPr lang="hu-HU" sz="2000" dirty="0" smtClean="0"/>
              <a:t>A gerincvelő előtt lévő dúcok = </a:t>
            </a:r>
            <a:r>
              <a:rPr lang="hu-HU" sz="2000" b="1" i="1" dirty="0" err="1" smtClean="0"/>
              <a:t>prevertebralis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ganglionok</a:t>
            </a:r>
            <a:r>
              <a:rPr lang="hu-HU" sz="2000" b="1" i="1" dirty="0" smtClean="0"/>
              <a:t> </a:t>
            </a:r>
            <a:r>
              <a:rPr lang="hu-HU" sz="2000" dirty="0" smtClean="0"/>
              <a:t>pl.: </a:t>
            </a:r>
            <a:r>
              <a:rPr lang="hu-HU" sz="2000" dirty="0" err="1" smtClean="0"/>
              <a:t>ggl</a:t>
            </a:r>
            <a:r>
              <a:rPr lang="hu-HU" sz="2000" dirty="0" smtClean="0"/>
              <a:t>. </a:t>
            </a:r>
            <a:r>
              <a:rPr lang="hu-HU" sz="2000" dirty="0" err="1"/>
              <a:t>c</a:t>
            </a:r>
            <a:r>
              <a:rPr lang="hu-HU" sz="2000" dirty="0" err="1" smtClean="0"/>
              <a:t>oeliacum</a:t>
            </a:r>
            <a:r>
              <a:rPr lang="hu-HU" sz="2000" dirty="0" smtClean="0"/>
              <a:t>, </a:t>
            </a:r>
            <a:r>
              <a:rPr lang="hu-HU" sz="2000" dirty="0" err="1" smtClean="0"/>
              <a:t>ggl</a:t>
            </a:r>
            <a:r>
              <a:rPr lang="hu-HU" sz="2000" dirty="0" smtClean="0"/>
              <a:t>. </a:t>
            </a:r>
            <a:r>
              <a:rPr lang="hu-HU" sz="2000" dirty="0" err="1"/>
              <a:t>m</a:t>
            </a:r>
            <a:r>
              <a:rPr lang="hu-HU" sz="2000" dirty="0" err="1" smtClean="0"/>
              <a:t>esentericum</a:t>
            </a:r>
            <a:r>
              <a:rPr lang="hu-HU" sz="2000" dirty="0" smtClean="0"/>
              <a:t> </a:t>
            </a:r>
            <a:r>
              <a:rPr lang="hu-HU" sz="2000" dirty="0" err="1" smtClean="0"/>
              <a:t>superius</a:t>
            </a:r>
            <a:r>
              <a:rPr lang="hu-HU" sz="2000" dirty="0" smtClean="0"/>
              <a:t>, </a:t>
            </a:r>
            <a:r>
              <a:rPr lang="hu-HU" sz="2000" dirty="0" err="1" smtClean="0"/>
              <a:t>ggl</a:t>
            </a:r>
            <a:r>
              <a:rPr lang="hu-HU" sz="2000" dirty="0" smtClean="0"/>
              <a:t>. </a:t>
            </a:r>
            <a:r>
              <a:rPr lang="hu-HU" sz="2000" dirty="0" err="1"/>
              <a:t>m</a:t>
            </a:r>
            <a:r>
              <a:rPr lang="hu-HU" sz="2000" dirty="0" err="1" smtClean="0"/>
              <a:t>esentericum</a:t>
            </a:r>
            <a:r>
              <a:rPr lang="hu-HU" sz="2000" dirty="0" smtClean="0"/>
              <a:t> </a:t>
            </a:r>
            <a:r>
              <a:rPr lang="hu-HU" sz="2000" dirty="0" err="1" smtClean="0"/>
              <a:t>inferius</a:t>
            </a:r>
            <a:endParaRPr lang="hu-HU" sz="2000" dirty="0" smtClean="0"/>
          </a:p>
          <a:p>
            <a:pPr marL="0" indent="0">
              <a:buNone/>
            </a:pPr>
            <a:endParaRPr lang="hu-HU" sz="2000" dirty="0" smtClean="0"/>
          </a:p>
          <a:p>
            <a:r>
              <a:rPr lang="hu-HU" sz="2000" dirty="0" smtClean="0"/>
              <a:t>A szervek közelében lévő dúcok pl.: </a:t>
            </a:r>
            <a:r>
              <a:rPr lang="hu-HU" sz="2000" dirty="0" err="1" smtClean="0"/>
              <a:t>ggl</a:t>
            </a:r>
            <a:r>
              <a:rPr lang="hu-HU" sz="2000" dirty="0" smtClean="0"/>
              <a:t>. </a:t>
            </a:r>
            <a:r>
              <a:rPr lang="hu-HU" sz="2000" dirty="0" err="1" smtClean="0"/>
              <a:t>ciliare</a:t>
            </a:r>
            <a:endParaRPr lang="hu-HU" sz="2000" dirty="0" smtClean="0"/>
          </a:p>
          <a:p>
            <a:pPr marL="0" indent="0">
              <a:buNone/>
            </a:pPr>
            <a:endParaRPr lang="hu-HU" sz="2000" dirty="0" smtClean="0"/>
          </a:p>
          <a:p>
            <a:r>
              <a:rPr lang="hu-HU" sz="2000" dirty="0" smtClean="0"/>
              <a:t>A szervek falában lévő dúcok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09864" y="2104256"/>
            <a:ext cx="4038600" cy="2836912"/>
          </a:xfrm>
        </p:spPr>
        <p:txBody>
          <a:bodyPr>
            <a:normAutofit/>
          </a:bodyPr>
          <a:lstStyle/>
          <a:p>
            <a:r>
              <a:rPr lang="hu-HU" sz="2000" dirty="0" smtClean="0"/>
              <a:t>A gerincvelőtől vagy az agyalaptól a dúcokig terjedő szakasz a dúc előtti = </a:t>
            </a:r>
            <a:r>
              <a:rPr lang="hu-HU" sz="2000" b="1" i="1" dirty="0" err="1" smtClean="0"/>
              <a:t>preganglionaris</a:t>
            </a:r>
            <a:r>
              <a:rPr lang="hu-HU" sz="2000" b="1" i="1" dirty="0" smtClean="0"/>
              <a:t> rost</a:t>
            </a:r>
          </a:p>
          <a:p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r>
              <a:rPr lang="hu-HU" sz="2000" dirty="0" smtClean="0"/>
              <a:t>A dúcoktól a szervekig jutó neuron a dúc utáni = </a:t>
            </a:r>
            <a:r>
              <a:rPr lang="hu-HU" sz="2000" b="1" i="1" dirty="0" err="1" smtClean="0"/>
              <a:t>postganglionáris</a:t>
            </a:r>
            <a:r>
              <a:rPr lang="hu-HU" sz="2000" b="1" i="1" dirty="0" smtClean="0"/>
              <a:t> rost</a:t>
            </a:r>
            <a:endParaRPr lang="hu-HU" sz="2000" b="1" i="1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644008" y="188640"/>
            <a:ext cx="4394448" cy="11521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 smtClean="0"/>
              <a:t>A vegetatív idegrendszer </a:t>
            </a:r>
            <a:r>
              <a:rPr lang="hu-HU" sz="3200" b="1" dirty="0" err="1" smtClean="0"/>
              <a:t>rosttípúsai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420394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283152" cy="100811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3600" b="1" dirty="0" smtClean="0"/>
              <a:t>A vegetatív kimenet anatómiai szerveződése</a:t>
            </a:r>
            <a:endParaRPr lang="hu-HU" sz="3600" b="1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968552"/>
          </a:xfrm>
        </p:spPr>
        <p:txBody>
          <a:bodyPr>
            <a:noAutofit/>
          </a:bodyPr>
          <a:lstStyle/>
          <a:p>
            <a:pPr algn="just"/>
            <a:r>
              <a:rPr lang="hu-HU" sz="1800" dirty="0" smtClean="0"/>
              <a:t>A vegetatív idegrendszer perifériás motor szakaszai </a:t>
            </a:r>
            <a:r>
              <a:rPr lang="hu-HU" sz="1800" b="1" i="1" dirty="0" err="1" smtClean="0"/>
              <a:t>preganglionáris</a:t>
            </a:r>
            <a:r>
              <a:rPr lang="hu-HU" sz="1800" dirty="0" smtClean="0"/>
              <a:t> és </a:t>
            </a:r>
            <a:r>
              <a:rPr lang="hu-HU" sz="1800" b="1" i="1" dirty="0" err="1" smtClean="0"/>
              <a:t>posztganglionáris</a:t>
            </a:r>
            <a:r>
              <a:rPr lang="hu-HU" sz="1800" b="1" i="1" dirty="0" smtClean="0"/>
              <a:t> neuronok</a:t>
            </a:r>
            <a:r>
              <a:rPr lang="hu-HU" sz="1800" dirty="0" smtClean="0"/>
              <a:t>ból épülnek fel</a:t>
            </a:r>
          </a:p>
          <a:p>
            <a:pPr marL="0" indent="0" algn="just">
              <a:buNone/>
            </a:pPr>
            <a:endParaRPr lang="hu-HU" sz="1800" dirty="0" smtClean="0"/>
          </a:p>
          <a:p>
            <a:pPr algn="just"/>
            <a:r>
              <a:rPr lang="hu-HU" sz="1800" dirty="0" smtClean="0"/>
              <a:t>A </a:t>
            </a:r>
            <a:r>
              <a:rPr lang="hu-HU" sz="1800" b="1" i="1" dirty="0" err="1" smtClean="0"/>
              <a:t>preganglionáris</a:t>
            </a:r>
            <a:r>
              <a:rPr lang="hu-HU" sz="1800" b="1" i="1" dirty="0" smtClean="0"/>
              <a:t> neuronok sejtteste</a:t>
            </a:r>
            <a:r>
              <a:rPr lang="hu-HU" sz="1800" dirty="0" smtClean="0"/>
              <a:t>i a gerincagyi </a:t>
            </a:r>
            <a:r>
              <a:rPr lang="hu-HU" sz="1800" dirty="0" err="1" smtClean="0"/>
              <a:t>intermediolaterális</a:t>
            </a:r>
            <a:r>
              <a:rPr lang="hu-HU" sz="1800" dirty="0" smtClean="0"/>
              <a:t> szürkeállomány (zsigeri </a:t>
            </a:r>
            <a:r>
              <a:rPr lang="hu-HU" sz="1800" dirty="0" err="1" smtClean="0"/>
              <a:t>efferens</a:t>
            </a:r>
            <a:r>
              <a:rPr lang="hu-HU" sz="1800" dirty="0" smtClean="0"/>
              <a:t>) oszlopában, ill. az agyidegek homológ motoros magvaiban helyezkednek el</a:t>
            </a:r>
          </a:p>
          <a:p>
            <a:pPr algn="just"/>
            <a:r>
              <a:rPr lang="hu-HU" sz="1800" b="1" i="1" dirty="0" err="1" smtClean="0"/>
              <a:t>Axonjaik</a:t>
            </a:r>
            <a:r>
              <a:rPr lang="hu-HU" sz="1800" dirty="0" smtClean="0"/>
              <a:t> többsége velőhüvelyes, viszonylag lassan vezető </a:t>
            </a:r>
            <a:r>
              <a:rPr lang="hu-HU" sz="1800" b="1" i="1" dirty="0" smtClean="0"/>
              <a:t>B – rost</a:t>
            </a:r>
          </a:p>
          <a:p>
            <a:pPr marL="0" indent="0" algn="just">
              <a:buNone/>
            </a:pPr>
            <a:endParaRPr lang="hu-HU" sz="1800" dirty="0" smtClean="0"/>
          </a:p>
          <a:p>
            <a:pPr algn="just"/>
            <a:r>
              <a:rPr lang="hu-HU" sz="1800" dirty="0" smtClean="0"/>
              <a:t>Az </a:t>
            </a:r>
            <a:r>
              <a:rPr lang="hu-HU" sz="1800" dirty="0" err="1" smtClean="0"/>
              <a:t>axonok</a:t>
            </a:r>
            <a:r>
              <a:rPr lang="hu-HU" sz="1800" dirty="0" smtClean="0"/>
              <a:t> a minden esetben a központi idegrendszeren kívül elhelyezkedő </a:t>
            </a:r>
            <a:r>
              <a:rPr lang="hu-HU" sz="1800" dirty="0" err="1" smtClean="0"/>
              <a:t>posztganglionáris</a:t>
            </a:r>
            <a:r>
              <a:rPr lang="hu-HU" sz="1800" dirty="0" smtClean="0"/>
              <a:t> neuronok sejttestén képeznek szinapszisokat</a:t>
            </a:r>
          </a:p>
          <a:p>
            <a:pPr algn="just"/>
            <a:r>
              <a:rPr lang="hu-HU" sz="1800" dirty="0" smtClean="0"/>
              <a:t>Az egyes </a:t>
            </a:r>
            <a:r>
              <a:rPr lang="hu-HU" sz="1800" dirty="0" err="1" smtClean="0"/>
              <a:t>preganglionaris</a:t>
            </a:r>
            <a:r>
              <a:rPr lang="hu-HU" sz="1800" dirty="0" smtClean="0"/>
              <a:t> </a:t>
            </a:r>
            <a:r>
              <a:rPr lang="hu-HU" sz="1800" dirty="0" err="1" smtClean="0"/>
              <a:t>axonok</a:t>
            </a:r>
            <a:r>
              <a:rPr lang="hu-HU" sz="1800" dirty="0" smtClean="0"/>
              <a:t> átlagosan 8-9 </a:t>
            </a:r>
            <a:r>
              <a:rPr lang="hu-HU" sz="1800" dirty="0" err="1" smtClean="0"/>
              <a:t>posztganglionáris</a:t>
            </a:r>
            <a:r>
              <a:rPr lang="hu-HU" sz="1800" dirty="0" smtClean="0"/>
              <a:t> neuronhoz divergálnak</a:t>
            </a:r>
          </a:p>
          <a:p>
            <a:pPr algn="just"/>
            <a:r>
              <a:rPr lang="hu-HU" sz="1800" dirty="0" smtClean="0"/>
              <a:t>A vegetatív kimenet tehát diffúz eloszlású</a:t>
            </a:r>
          </a:p>
          <a:p>
            <a:pPr marL="0" indent="0" algn="just">
              <a:buNone/>
            </a:pPr>
            <a:endParaRPr lang="hu-HU" sz="1800" dirty="0" smtClean="0"/>
          </a:p>
          <a:p>
            <a:pPr algn="just"/>
            <a:r>
              <a:rPr lang="hu-HU" sz="1800" dirty="0" smtClean="0"/>
              <a:t>A </a:t>
            </a:r>
            <a:r>
              <a:rPr lang="hu-HU" sz="1800" b="1" i="1" dirty="0" err="1" smtClean="0"/>
              <a:t>posztganglionáris</a:t>
            </a:r>
            <a:r>
              <a:rPr lang="hu-HU" sz="1800" b="1" i="1" dirty="0" smtClean="0"/>
              <a:t> neuronok </a:t>
            </a:r>
            <a:r>
              <a:rPr lang="hu-HU" sz="1800" b="1" i="1" dirty="0" err="1" smtClean="0"/>
              <a:t>axonjai</a:t>
            </a:r>
            <a:r>
              <a:rPr lang="hu-HU" sz="1800" b="1" i="1" dirty="0" smtClean="0"/>
              <a:t> </a:t>
            </a:r>
            <a:r>
              <a:rPr lang="hu-HU" sz="1800" dirty="0" smtClean="0"/>
              <a:t>– főleg velőtlen </a:t>
            </a:r>
            <a:r>
              <a:rPr lang="hu-HU" sz="1800" b="1" i="1" dirty="0" smtClean="0"/>
              <a:t>C – rostok</a:t>
            </a:r>
            <a:r>
              <a:rPr lang="hu-HU" sz="1800" dirty="0" smtClean="0"/>
              <a:t> – a zsigeri </a:t>
            </a:r>
            <a:r>
              <a:rPr lang="hu-HU" sz="1800" dirty="0" err="1" smtClean="0"/>
              <a:t>effektorokon</a:t>
            </a:r>
            <a:r>
              <a:rPr lang="hu-HU" sz="1800" dirty="0" smtClean="0"/>
              <a:t> végződnek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4278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1475656" y="332656"/>
            <a:ext cx="6400800" cy="694928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hu-HU" b="1" dirty="0" smtClean="0">
                <a:solidFill>
                  <a:schemeClr val="tx1"/>
                </a:solidFill>
              </a:rPr>
              <a:t>Miről volt szó eddig?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11560" y="1052736"/>
            <a:ext cx="38164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Elemi jelenségek</a:t>
            </a:r>
          </a:p>
          <a:p>
            <a:r>
              <a:rPr lang="hu-HU" dirty="0" smtClean="0"/>
              <a:t>Neuron</a:t>
            </a:r>
          </a:p>
          <a:p>
            <a:r>
              <a:rPr lang="hu-HU" dirty="0" smtClean="0"/>
              <a:t>Izom</a:t>
            </a:r>
          </a:p>
          <a:p>
            <a:endParaRPr lang="hu-HU" dirty="0" smtClean="0"/>
          </a:p>
          <a:p>
            <a:r>
              <a:rPr lang="hu-HU" b="1" dirty="0" smtClean="0"/>
              <a:t>Szenzoros rendszerek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Receptorok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Érzéksejtek, érzékszervek: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/>
              <a:t>Szaglás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err="1" smtClean="0"/>
              <a:t>Ízérzés</a:t>
            </a:r>
            <a:endParaRPr lang="hu-HU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/>
              <a:t>Hallás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/>
              <a:t>Látás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err="1" smtClean="0"/>
              <a:t>Vesztibuláris</a:t>
            </a:r>
            <a:r>
              <a:rPr lang="hu-HU" dirty="0" smtClean="0"/>
              <a:t> rendszer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/>
              <a:t>Bőr </a:t>
            </a:r>
            <a:r>
              <a:rPr lang="hu-HU" dirty="0" err="1" smtClean="0"/>
              <a:t>mechanoreceptorai</a:t>
            </a:r>
            <a:endParaRPr lang="hu-HU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err="1" smtClean="0"/>
              <a:t>Nociceptorok</a:t>
            </a:r>
            <a:endParaRPr lang="hu-HU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err="1" smtClean="0"/>
              <a:t>Proprioceptorok</a:t>
            </a: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Felszálló pályarendszerek</a:t>
            </a:r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4644008" y="1196752"/>
            <a:ext cx="36724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Reflexek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Fogalma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Fajtái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Megvalósulás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/>
              <a:t>Reflexív állomásai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/>
              <a:t>Központi szabályozás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hu-HU" dirty="0" smtClean="0"/>
              <a:t>Autogén gátlás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hu-HU" dirty="0" smtClean="0"/>
              <a:t>Visszacsatoló gátlás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hu-HU" dirty="0" smtClean="0"/>
              <a:t>Reciprok beidegzés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Gerincvelői reflexek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hu-HU" dirty="0" smtClean="0"/>
              <a:t>Saját reflexek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hu-HU" dirty="0" err="1" smtClean="0"/>
              <a:t>Myotatikus</a:t>
            </a:r>
            <a:r>
              <a:rPr lang="hu-HU" dirty="0" smtClean="0"/>
              <a:t> reflex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hu-HU" dirty="0" smtClean="0"/>
              <a:t>Inverz </a:t>
            </a:r>
            <a:r>
              <a:rPr lang="hu-HU" dirty="0" err="1" smtClean="0"/>
              <a:t>myotatikus</a:t>
            </a:r>
            <a:r>
              <a:rPr lang="hu-HU" dirty="0" smtClean="0"/>
              <a:t> reflex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/>
              <a:t>Idegenreflexek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hu-HU" dirty="0" err="1" smtClean="0"/>
              <a:t>Flexor</a:t>
            </a:r>
            <a:r>
              <a:rPr lang="hu-HU" dirty="0" smtClean="0"/>
              <a:t> reflex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hu-HU" dirty="0" smtClean="0"/>
              <a:t>Keresztezett </a:t>
            </a:r>
            <a:r>
              <a:rPr lang="hu-HU" dirty="0" err="1" smtClean="0"/>
              <a:t>extensor</a:t>
            </a:r>
            <a:r>
              <a:rPr lang="hu-HU" dirty="0" smtClean="0"/>
              <a:t> reflex</a:t>
            </a:r>
          </a:p>
          <a:p>
            <a:pPr lvl="2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35543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4034"/>
            <a:ext cx="9001000" cy="5259222"/>
          </a:xfrm>
        </p:spPr>
      </p:pic>
    </p:spTree>
    <p:extLst>
      <p:ext uri="{BB962C8B-B14F-4D97-AF65-F5344CB8AC3E}">
        <p14:creationId xmlns:p14="http://schemas.microsoft.com/office/powerpoint/2010/main" val="128814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-27384"/>
            <a:ext cx="5112568" cy="6949667"/>
          </a:xfrm>
        </p:spPr>
      </p:pic>
    </p:spTree>
    <p:extLst>
      <p:ext uri="{BB962C8B-B14F-4D97-AF65-F5344CB8AC3E}">
        <p14:creationId xmlns:p14="http://schemas.microsoft.com/office/powerpoint/2010/main" val="227143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0" y="202630"/>
            <a:ext cx="5688632" cy="70609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Vegetatív idegrendszer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4752528"/>
          </a:xfrm>
        </p:spPr>
        <p:txBody>
          <a:bodyPr>
            <a:normAutofit/>
          </a:bodyPr>
          <a:lstStyle/>
          <a:p>
            <a:pPr algn="just"/>
            <a:r>
              <a:rPr lang="hu-HU" sz="1800" dirty="0" smtClean="0"/>
              <a:t> </a:t>
            </a:r>
            <a:r>
              <a:rPr lang="hu-HU" sz="1800" dirty="0"/>
              <a:t>A vegetatív idegrendszer látja el a </a:t>
            </a:r>
            <a:r>
              <a:rPr lang="hu-HU" sz="1800" b="1" i="1" dirty="0"/>
              <a:t>belső szerveket és burkaikat</a:t>
            </a:r>
            <a:r>
              <a:rPr lang="hu-HU" sz="1800" dirty="0"/>
              <a:t>, amely </a:t>
            </a:r>
            <a:r>
              <a:rPr lang="hu-HU" sz="1800" dirty="0" err="1"/>
              <a:t>afferens</a:t>
            </a:r>
            <a:r>
              <a:rPr lang="hu-HU" sz="1800" dirty="0"/>
              <a:t> és </a:t>
            </a:r>
            <a:r>
              <a:rPr lang="hu-HU" sz="1800" dirty="0" err="1"/>
              <a:t>efferens</a:t>
            </a:r>
            <a:r>
              <a:rPr lang="hu-HU" sz="1800" dirty="0"/>
              <a:t> (motoros és </a:t>
            </a:r>
            <a:r>
              <a:rPr lang="hu-HU" sz="1800" dirty="0" err="1" smtClean="0"/>
              <a:t>secretomotoros</a:t>
            </a:r>
            <a:r>
              <a:rPr lang="hu-HU" sz="1800" dirty="0"/>
              <a:t>!) rostokat tartalmaz. </a:t>
            </a:r>
            <a:endParaRPr lang="hu-HU" sz="1800" dirty="0" smtClean="0"/>
          </a:p>
          <a:p>
            <a:pPr marL="0" indent="0" algn="just">
              <a:buNone/>
            </a:pPr>
            <a:endParaRPr lang="hu-HU" sz="1800" dirty="0" smtClean="0">
              <a:effectLst/>
            </a:endParaRPr>
          </a:p>
          <a:p>
            <a:pPr algn="just"/>
            <a:r>
              <a:rPr lang="hu-HU" sz="1800" dirty="0" smtClean="0"/>
              <a:t>A </a:t>
            </a:r>
            <a:r>
              <a:rPr lang="hu-HU" sz="1800" dirty="0"/>
              <a:t>sejtek, amelyekből az </a:t>
            </a:r>
            <a:r>
              <a:rPr lang="hu-HU" sz="1800" dirty="0" err="1"/>
              <a:t>efferens</a:t>
            </a:r>
            <a:r>
              <a:rPr lang="hu-HU" sz="1800" dirty="0"/>
              <a:t> rostok kilépnek a</a:t>
            </a:r>
            <a:r>
              <a:rPr lang="hu-HU" sz="1800" b="1" i="1" dirty="0"/>
              <a:t> vegetatív </a:t>
            </a:r>
            <a:r>
              <a:rPr lang="hu-HU" sz="1800" b="1" i="1" dirty="0" err="1"/>
              <a:t>ganglion</a:t>
            </a:r>
            <a:r>
              <a:rPr lang="hu-HU" sz="1800" dirty="0" err="1"/>
              <a:t>okban</a:t>
            </a:r>
            <a:r>
              <a:rPr lang="hu-HU" sz="1800" dirty="0"/>
              <a:t> foglalnak helyet, míg az érző rostok idegsejtjei az </a:t>
            </a:r>
            <a:r>
              <a:rPr lang="hu-HU" sz="1800" b="1" i="1" dirty="0"/>
              <a:t>érző dúc</a:t>
            </a:r>
            <a:r>
              <a:rPr lang="hu-HU" sz="1800" dirty="0"/>
              <a:t>okban találhatók. </a:t>
            </a:r>
            <a:endParaRPr lang="hu-HU" sz="1800" dirty="0" smtClean="0"/>
          </a:p>
          <a:p>
            <a:pPr marL="0" indent="0" algn="just">
              <a:buNone/>
            </a:pPr>
            <a:endParaRPr lang="hu-HU" sz="1800" dirty="0" smtClean="0">
              <a:effectLst/>
            </a:endParaRPr>
          </a:p>
          <a:p>
            <a:pPr algn="just"/>
            <a:r>
              <a:rPr lang="hu-HU" sz="1800" dirty="0" smtClean="0"/>
              <a:t>A </a:t>
            </a:r>
            <a:r>
              <a:rPr lang="hu-HU" sz="1800" b="1" i="1" dirty="0"/>
              <a:t>vegetatív idegrendszer fő feladata</a:t>
            </a:r>
            <a:r>
              <a:rPr lang="hu-HU" sz="1800" dirty="0"/>
              <a:t> a szervezet belső környezete állandóságának fenntartása és a szervek működésének szabályozása a változó környezeti feltételeknek megfelelően. Ez a </a:t>
            </a:r>
            <a:r>
              <a:rPr lang="hu-HU" sz="1800" dirty="0" err="1"/>
              <a:t>sympathicus</a:t>
            </a:r>
            <a:r>
              <a:rPr lang="hu-HU" sz="1800" dirty="0"/>
              <a:t> és a </a:t>
            </a:r>
            <a:r>
              <a:rPr lang="hu-HU" sz="1800" dirty="0" err="1"/>
              <a:t>parasympathicus</a:t>
            </a:r>
            <a:r>
              <a:rPr lang="hu-HU" sz="1800" dirty="0"/>
              <a:t> együttműködése által valósul meg</a:t>
            </a:r>
            <a:r>
              <a:rPr lang="hu-HU" sz="1800" dirty="0" smtClean="0"/>
              <a:t>.</a:t>
            </a:r>
          </a:p>
          <a:p>
            <a:pPr marL="0" indent="0" algn="just">
              <a:buNone/>
            </a:pPr>
            <a:endParaRPr lang="hu-HU" sz="1800" dirty="0" smtClean="0">
              <a:effectLst/>
            </a:endParaRPr>
          </a:p>
          <a:p>
            <a:pPr algn="just"/>
            <a:r>
              <a:rPr lang="hu-HU" sz="1800" b="1" dirty="0" smtClean="0"/>
              <a:t>A </a:t>
            </a:r>
            <a:r>
              <a:rPr lang="hu-HU" sz="1800" b="1" dirty="0"/>
              <a:t>vegetatív idegrendszer felosztása </a:t>
            </a:r>
            <a:r>
              <a:rPr lang="hu-HU" sz="1800" b="1" dirty="0" err="1"/>
              <a:t>sympathicus</a:t>
            </a:r>
            <a:r>
              <a:rPr lang="hu-HU" sz="1800" b="1" dirty="0"/>
              <a:t> és </a:t>
            </a:r>
            <a:r>
              <a:rPr lang="hu-HU" sz="1800" b="1" dirty="0" err="1"/>
              <a:t>parasympathicus</a:t>
            </a:r>
            <a:r>
              <a:rPr lang="hu-HU" sz="1800" b="1" dirty="0"/>
              <a:t> idegrendszerre csak a motoros valamint a </a:t>
            </a:r>
            <a:r>
              <a:rPr lang="hu-HU" sz="1800" b="1" dirty="0" err="1"/>
              <a:t>secretomotoros</a:t>
            </a:r>
            <a:r>
              <a:rPr lang="hu-HU" sz="1800" b="1" dirty="0"/>
              <a:t> rostokra vonatkozik. Az érzőrostok esetében csak </a:t>
            </a:r>
            <a:r>
              <a:rPr lang="hu-HU" sz="1800" b="1" dirty="0" err="1"/>
              <a:t>viscerosensoros</a:t>
            </a:r>
            <a:r>
              <a:rPr lang="hu-HU" sz="1800" b="1" dirty="0"/>
              <a:t> rostokról beszélhetünk</a:t>
            </a:r>
            <a:r>
              <a:rPr lang="hu-HU" sz="1800" b="1" dirty="0" smtClean="0"/>
              <a:t>.</a:t>
            </a:r>
          </a:p>
          <a:p>
            <a:pPr marL="0" indent="0" algn="just">
              <a:buNone/>
            </a:pPr>
            <a:r>
              <a:rPr lang="hu-HU" sz="1800" dirty="0" smtClean="0"/>
              <a:t> </a:t>
            </a:r>
            <a:endParaRPr lang="hu-HU" sz="1800" dirty="0" smtClean="0">
              <a:effectLst/>
            </a:endParaRPr>
          </a:p>
          <a:p>
            <a:pPr algn="just"/>
            <a:r>
              <a:rPr lang="hu-HU" sz="1800" dirty="0" smtClean="0"/>
              <a:t>A </a:t>
            </a:r>
            <a:r>
              <a:rPr lang="hu-HU" sz="1800" dirty="0"/>
              <a:t>vegetatív idegrendszer, mint az idegrendszer, központi és perifériás részre osztható</a:t>
            </a:r>
            <a:r>
              <a:rPr lang="hu-HU" sz="1800" dirty="0" smtClean="0"/>
              <a:t>.</a:t>
            </a:r>
            <a:endParaRPr lang="hu-HU" sz="18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173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544616" cy="1211734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hu-HU" sz="3200" dirty="0" smtClean="0"/>
              <a:t>A vegetatív idegrendszer központi részének felépítése</a:t>
            </a:r>
            <a:endParaRPr lang="hu-HU" sz="32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7504" y="1484784"/>
            <a:ext cx="5832648" cy="4608512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 smtClean="0"/>
              <a:t>A </a:t>
            </a:r>
            <a:r>
              <a:rPr lang="hu-HU" sz="1800" dirty="0" err="1" smtClean="0"/>
              <a:t>sympathicus</a:t>
            </a:r>
            <a:r>
              <a:rPr lang="hu-HU" sz="1800" dirty="0" smtClean="0"/>
              <a:t> és a </a:t>
            </a:r>
            <a:r>
              <a:rPr lang="hu-HU" sz="1800" dirty="0" err="1" smtClean="0"/>
              <a:t>parasympathicus</a:t>
            </a:r>
            <a:r>
              <a:rPr lang="hu-HU" sz="1800" dirty="0" smtClean="0"/>
              <a:t> idegrendszer központi sejtcsoportjai a központi idegrendszer különböző szakaszaiban foglalnak helyett. </a:t>
            </a:r>
          </a:p>
          <a:p>
            <a:pPr algn="just"/>
            <a:endParaRPr lang="hu-HU" sz="1800" dirty="0" smtClean="0">
              <a:effectLst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 smtClean="0"/>
              <a:t>A </a:t>
            </a:r>
            <a:r>
              <a:rPr lang="hu-HU" sz="1800" dirty="0" err="1" smtClean="0"/>
              <a:t>parasympathicus</a:t>
            </a:r>
            <a:r>
              <a:rPr lang="hu-HU" sz="1800" dirty="0" smtClean="0"/>
              <a:t> idegsejtek az agytörzsben magokat képeznek: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800" b="1" i="1" dirty="0" err="1" smtClean="0"/>
              <a:t>nucleus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oculomotoricus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accessorius</a:t>
            </a:r>
            <a:r>
              <a:rPr lang="hu-HU" sz="1800" b="1" i="1" dirty="0" smtClean="0"/>
              <a:t> (3),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800" b="1" i="1" dirty="0" err="1" smtClean="0"/>
              <a:t>nucleus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salivatorius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superior</a:t>
            </a:r>
            <a:r>
              <a:rPr lang="hu-HU" sz="1800" b="1" i="1" dirty="0" smtClean="0"/>
              <a:t> és </a:t>
            </a:r>
            <a:r>
              <a:rPr lang="hu-HU" sz="1800" b="1" i="1" dirty="0" err="1" smtClean="0"/>
              <a:t>inferior</a:t>
            </a:r>
            <a:r>
              <a:rPr lang="hu-HU" sz="1800" b="1" i="1" dirty="0" smtClean="0"/>
              <a:t> (4),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800" b="1" i="1" dirty="0" err="1" smtClean="0"/>
              <a:t>nucleus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dorsalis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nervi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vagi</a:t>
            </a:r>
            <a:r>
              <a:rPr lang="hu-HU" sz="1800" b="1" i="1" dirty="0" smtClean="0"/>
              <a:t> (5). </a:t>
            </a:r>
          </a:p>
          <a:p>
            <a:pPr lvl="1" algn="just"/>
            <a:endParaRPr lang="hu-HU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 smtClean="0"/>
              <a:t>A </a:t>
            </a:r>
            <a:r>
              <a:rPr lang="hu-HU" sz="1800" dirty="0" err="1" smtClean="0"/>
              <a:t>sacralis</a:t>
            </a:r>
            <a:r>
              <a:rPr lang="hu-HU" sz="1800" dirty="0" smtClean="0"/>
              <a:t> gerincvelő is tartalmaz </a:t>
            </a:r>
            <a:r>
              <a:rPr lang="hu-HU" sz="1800" dirty="0" err="1" smtClean="0"/>
              <a:t>parasympathicus</a:t>
            </a:r>
            <a:r>
              <a:rPr lang="hu-HU" sz="1800" dirty="0" smtClean="0"/>
              <a:t> idegsejteket (6), </a:t>
            </a:r>
            <a:r>
              <a:rPr lang="hu-HU" sz="1800" b="1" i="1" dirty="0" err="1" smtClean="0"/>
              <a:t>plexus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hypogastricus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inferior</a:t>
            </a:r>
            <a:r>
              <a:rPr lang="hu-HU" sz="1800" b="1" i="1" dirty="0" smtClean="0"/>
              <a:t> (14)</a:t>
            </a:r>
            <a:endParaRPr lang="hu-HU" sz="1800" b="1" i="1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30" y="0"/>
            <a:ext cx="2905474" cy="6885384"/>
          </a:xfrm>
        </p:spPr>
      </p:pic>
    </p:spTree>
    <p:extLst>
      <p:ext uri="{BB962C8B-B14F-4D97-AF65-F5344CB8AC3E}">
        <p14:creationId xmlns:p14="http://schemas.microsoft.com/office/powerpoint/2010/main" val="172145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194920" cy="116205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hu-HU" sz="3200" dirty="0" smtClean="0"/>
              <a:t>A vegetatív idegrendszer központi részének felépítése</a:t>
            </a:r>
            <a:endParaRPr lang="hu-HU" sz="32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7504" y="1412776"/>
            <a:ext cx="5976664" cy="4680520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 smtClean="0"/>
              <a:t>A </a:t>
            </a:r>
            <a:r>
              <a:rPr lang="hu-HU" sz="1800" dirty="0" err="1" smtClean="0"/>
              <a:t>sympathicus</a:t>
            </a:r>
            <a:r>
              <a:rPr lang="hu-HU" sz="1800" dirty="0" smtClean="0"/>
              <a:t> idegsejtek a </a:t>
            </a:r>
            <a:r>
              <a:rPr lang="hu-HU" sz="1800" dirty="0" err="1" smtClean="0"/>
              <a:t>thoracalis</a:t>
            </a:r>
            <a:r>
              <a:rPr lang="hu-HU" sz="1800" dirty="0" smtClean="0"/>
              <a:t> gerincvelő oldalszarvát: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800" b="1" i="1" dirty="0" err="1" smtClean="0"/>
              <a:t>truncus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sympathicus</a:t>
            </a:r>
            <a:r>
              <a:rPr lang="hu-HU" sz="1800" b="1" i="1" dirty="0" smtClean="0"/>
              <a:t> (8),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800" b="1" i="1" dirty="0" err="1" smtClean="0"/>
              <a:t>ganglion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cervicale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superior</a:t>
            </a:r>
            <a:r>
              <a:rPr lang="hu-HU" sz="1800" b="1" i="1" dirty="0" smtClean="0"/>
              <a:t> (9),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800" b="1" i="1" dirty="0" err="1" smtClean="0"/>
              <a:t>ganglium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stellatum</a:t>
            </a:r>
            <a:r>
              <a:rPr lang="hu-HU" sz="1800" b="1" i="1" dirty="0" smtClean="0"/>
              <a:t> (10),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800" b="1" i="1" dirty="0" err="1" smtClean="0"/>
              <a:t>ganglion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coeliacum</a:t>
            </a:r>
            <a:r>
              <a:rPr lang="hu-HU" sz="1800" b="1" i="1" dirty="0" smtClean="0"/>
              <a:t> (11),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800" b="1" i="1" dirty="0" err="1" smtClean="0"/>
              <a:t>ganglion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mesentericum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superius</a:t>
            </a:r>
            <a:r>
              <a:rPr lang="hu-HU" sz="1800" b="1" i="1" dirty="0" smtClean="0"/>
              <a:t> (12)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800" b="1" i="1" dirty="0" err="1" smtClean="0"/>
              <a:t>ganglion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mesentericum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inferius</a:t>
            </a:r>
            <a:r>
              <a:rPr lang="hu-HU" sz="1800" b="1" i="1" dirty="0" smtClean="0"/>
              <a:t> (13),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800" b="1" i="1" dirty="0" err="1" smtClean="0"/>
              <a:t>nervus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splanchnicus</a:t>
            </a:r>
            <a:r>
              <a:rPr lang="hu-HU" sz="1800" b="1" i="1" dirty="0" smtClean="0"/>
              <a:t> major (15)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800" dirty="0" smtClean="0"/>
              <a:t>és a felső </a:t>
            </a:r>
            <a:r>
              <a:rPr lang="hu-HU" sz="1800" dirty="0" err="1" smtClean="0"/>
              <a:t>lumbális</a:t>
            </a:r>
            <a:r>
              <a:rPr lang="hu-HU" sz="1800" dirty="0" smtClean="0"/>
              <a:t> gerincvelői </a:t>
            </a:r>
            <a:r>
              <a:rPr lang="hu-HU" sz="1800" dirty="0" err="1" smtClean="0"/>
              <a:t>segmentum</a:t>
            </a:r>
            <a:r>
              <a:rPr lang="hu-HU" sz="1800" dirty="0" smtClean="0"/>
              <a:t> köztes zónáját foglalják el (7). </a:t>
            </a:r>
          </a:p>
          <a:p>
            <a:pPr lvl="1" algn="just"/>
            <a:endParaRPr lang="hu-HU" sz="1800" dirty="0" smtClean="0">
              <a:effectLst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 smtClean="0"/>
              <a:t>A </a:t>
            </a:r>
            <a:r>
              <a:rPr lang="hu-HU" sz="1800" dirty="0" err="1" smtClean="0"/>
              <a:t>parasympathicus</a:t>
            </a:r>
            <a:r>
              <a:rPr lang="hu-HU" sz="1800" dirty="0" smtClean="0"/>
              <a:t> idegrendszert </a:t>
            </a:r>
            <a:r>
              <a:rPr lang="hu-HU" sz="1800" b="1" i="1" dirty="0" err="1" smtClean="0"/>
              <a:t>craneosacralis</a:t>
            </a:r>
            <a:r>
              <a:rPr lang="hu-HU" sz="1800" dirty="0" err="1" smtClean="0"/>
              <a:t>nak</a:t>
            </a:r>
            <a:r>
              <a:rPr lang="hu-HU" sz="1800" dirty="0" smtClean="0"/>
              <a:t>, míg a </a:t>
            </a:r>
            <a:r>
              <a:rPr lang="hu-HU" sz="1800" dirty="0" err="1" smtClean="0"/>
              <a:t>sympathicus</a:t>
            </a:r>
            <a:r>
              <a:rPr lang="hu-HU" sz="1800" dirty="0" smtClean="0"/>
              <a:t> </a:t>
            </a:r>
            <a:r>
              <a:rPr lang="hu-HU" sz="1800" b="1" i="1" dirty="0" err="1" smtClean="0"/>
              <a:t>thoracolumbalis</a:t>
            </a:r>
            <a:r>
              <a:rPr lang="hu-HU" sz="1800" dirty="0" err="1" smtClean="0"/>
              <a:t>nak</a:t>
            </a:r>
            <a:r>
              <a:rPr lang="hu-HU" sz="1800" dirty="0" smtClean="0"/>
              <a:t> nevezzük. </a:t>
            </a:r>
            <a:endParaRPr lang="hu-HU" sz="1800" dirty="0" smtClean="0">
              <a:effectLst/>
            </a:endParaRPr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48" y="44457"/>
            <a:ext cx="2835256" cy="6768919"/>
          </a:xfrm>
        </p:spPr>
      </p:pic>
    </p:spTree>
    <p:extLst>
      <p:ext uri="{BB962C8B-B14F-4D97-AF65-F5344CB8AC3E}">
        <p14:creationId xmlns:p14="http://schemas.microsoft.com/office/powerpoint/2010/main" val="14167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4572"/>
            <a:ext cx="6768752" cy="6823428"/>
          </a:xfrm>
        </p:spPr>
      </p:pic>
    </p:spTree>
    <p:extLst>
      <p:ext uri="{BB962C8B-B14F-4D97-AF65-F5344CB8AC3E}">
        <p14:creationId xmlns:p14="http://schemas.microsoft.com/office/powerpoint/2010/main" val="23355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78718"/>
            <a:ext cx="4176464" cy="152209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hu-HU" sz="3200" dirty="0" smtClean="0"/>
              <a:t>A vegetatív idegrendszer központi részének felépítése</a:t>
            </a:r>
            <a:endParaRPr lang="hu-HU" sz="32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37" y="185684"/>
            <a:ext cx="4598267" cy="6555684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7504" y="1844824"/>
            <a:ext cx="4392488" cy="410445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A vegetatív idegrendszer </a:t>
            </a:r>
            <a:r>
              <a:rPr lang="hu-HU" sz="2000" b="1" i="1" dirty="0" smtClean="0"/>
              <a:t>legfelső integrációs központja a </a:t>
            </a:r>
            <a:r>
              <a:rPr lang="hu-HU" sz="2000" b="1" i="1" dirty="0" err="1" smtClean="0"/>
              <a:t>hypothalamus</a:t>
            </a:r>
            <a:r>
              <a:rPr lang="hu-HU" sz="2000" b="1" i="1" dirty="0" smtClean="0"/>
              <a:t>.</a:t>
            </a:r>
          </a:p>
          <a:p>
            <a:endParaRPr 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A </a:t>
            </a:r>
            <a:r>
              <a:rPr lang="hu-HU" sz="2000" dirty="0" err="1" smtClean="0"/>
              <a:t>hypothalamus</a:t>
            </a:r>
            <a:r>
              <a:rPr lang="hu-HU" sz="2000" dirty="0" smtClean="0"/>
              <a:t> </a:t>
            </a:r>
            <a:r>
              <a:rPr lang="hu-HU" sz="2000" dirty="0" err="1" smtClean="0"/>
              <a:t>a</a:t>
            </a:r>
            <a:r>
              <a:rPr lang="hu-HU" sz="2000" dirty="0" smtClean="0"/>
              <a:t> </a:t>
            </a:r>
            <a:r>
              <a:rPr lang="hu-HU" sz="2000" dirty="0" err="1" smtClean="0"/>
              <a:t>hypophysissel</a:t>
            </a:r>
            <a:r>
              <a:rPr lang="hu-HU" sz="2000" dirty="0" smtClean="0"/>
              <a:t> fennálló kapcsolata szabályozza az </a:t>
            </a:r>
            <a:r>
              <a:rPr lang="hu-HU" sz="2000" dirty="0" err="1" smtClean="0"/>
              <a:t>endocrin</a:t>
            </a:r>
            <a:r>
              <a:rPr lang="hu-HU" sz="2000" dirty="0" smtClean="0"/>
              <a:t> mirigyeket és koordinálja a vegetatív és </a:t>
            </a:r>
            <a:r>
              <a:rPr lang="hu-HU" sz="2000" dirty="0" err="1" smtClean="0"/>
              <a:t>endocrin</a:t>
            </a:r>
            <a:r>
              <a:rPr lang="hu-HU" sz="2000" dirty="0" smtClean="0"/>
              <a:t> rendszert. </a:t>
            </a:r>
          </a:p>
          <a:p>
            <a:endParaRPr lang="hu-HU" sz="2000" dirty="0" smtClean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A szabályozásban továbbá kiemelt szerepe van az </a:t>
            </a:r>
            <a:r>
              <a:rPr lang="hu-HU" sz="2000" b="1" i="1" dirty="0" smtClean="0"/>
              <a:t>agytörzsi </a:t>
            </a:r>
            <a:r>
              <a:rPr lang="hu-HU" sz="2000" b="1" i="1" dirty="0" err="1" smtClean="0"/>
              <a:t>formatio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reticularis</a:t>
            </a:r>
            <a:r>
              <a:rPr lang="hu-HU" sz="2000" b="1" i="1" dirty="0" smtClean="0"/>
              <a:t> bizonyos sejtcsoportjainak</a:t>
            </a:r>
            <a:r>
              <a:rPr lang="hu-HU" sz="2000" dirty="0" smtClean="0"/>
              <a:t>.</a:t>
            </a:r>
            <a:endParaRPr lang="hu-HU" sz="20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421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760040" y="1700808"/>
            <a:ext cx="7772400" cy="2018655"/>
          </a:xfrm>
          <a:noFill/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vegetatív idegrendszer perifériás része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0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768752" cy="72008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err="1" smtClean="0"/>
              <a:t>Paraszimpathikus</a:t>
            </a:r>
            <a:r>
              <a:rPr lang="hu-HU" sz="3600" b="1" dirty="0" smtClean="0"/>
              <a:t> idegrendszer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5400600" cy="4536504"/>
          </a:xfrm>
        </p:spPr>
        <p:txBody>
          <a:bodyPr>
            <a:normAutofit/>
          </a:bodyPr>
          <a:lstStyle/>
          <a:p>
            <a:pPr algn="just"/>
            <a:r>
              <a:rPr lang="hu-HU" sz="2000" dirty="0" smtClean="0"/>
              <a:t>A központi idegrendszeri </a:t>
            </a:r>
            <a:r>
              <a:rPr lang="hu-HU" sz="2000" dirty="0" err="1" smtClean="0"/>
              <a:t>parasympathikus</a:t>
            </a:r>
            <a:r>
              <a:rPr lang="hu-HU" sz="2000" dirty="0" smtClean="0"/>
              <a:t> neuron rostjai a különböző </a:t>
            </a:r>
            <a:r>
              <a:rPr lang="hu-HU" sz="2000" b="1" i="1" dirty="0" smtClean="0"/>
              <a:t>agyidegekkel</a:t>
            </a:r>
            <a:r>
              <a:rPr lang="hu-HU" sz="2000" dirty="0" smtClean="0"/>
              <a:t> a </a:t>
            </a:r>
            <a:r>
              <a:rPr lang="hu-HU" sz="2000" b="1" i="1" dirty="0" smtClean="0"/>
              <a:t>fej</a:t>
            </a:r>
            <a:r>
              <a:rPr lang="hu-HU" sz="2000" dirty="0" smtClean="0"/>
              <a:t> területének </a:t>
            </a:r>
            <a:r>
              <a:rPr lang="hu-HU" sz="2000" b="1" i="1" dirty="0" err="1" smtClean="0"/>
              <a:t>parasympathikus</a:t>
            </a:r>
            <a:r>
              <a:rPr lang="hu-HU" sz="2000" b="1" i="1" dirty="0" smtClean="0"/>
              <a:t> dúcaihoz </a:t>
            </a:r>
            <a:r>
              <a:rPr lang="hu-HU" sz="2000" dirty="0" smtClean="0"/>
              <a:t>futnak, ahol </a:t>
            </a:r>
            <a:r>
              <a:rPr lang="hu-HU" sz="2000" b="1" i="1" dirty="0" err="1" smtClean="0"/>
              <a:t>postganglionaris</a:t>
            </a:r>
            <a:r>
              <a:rPr lang="hu-HU" sz="2000" b="1" i="1" dirty="0" smtClean="0"/>
              <a:t> rostokra átkapcsolódva</a:t>
            </a:r>
            <a:r>
              <a:rPr lang="hu-HU" sz="2000" dirty="0" smtClean="0"/>
              <a:t> érik el a célszerveket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A </a:t>
            </a:r>
            <a:r>
              <a:rPr lang="hu-HU" sz="2000" b="1" i="1" dirty="0" err="1" smtClean="0"/>
              <a:t>nervus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vagus</a:t>
            </a:r>
            <a:r>
              <a:rPr lang="hu-HU" sz="2000" b="1" i="1" dirty="0" smtClean="0"/>
              <a:t> </a:t>
            </a:r>
            <a:r>
              <a:rPr lang="hu-HU" sz="2000" dirty="0" smtClean="0"/>
              <a:t>(1) a </a:t>
            </a:r>
            <a:r>
              <a:rPr lang="hu-HU" sz="2000" dirty="0" err="1" smtClean="0"/>
              <a:t>parasympathikus</a:t>
            </a:r>
            <a:r>
              <a:rPr lang="hu-HU" sz="2000" dirty="0" smtClean="0"/>
              <a:t> idegrendszer fő idege, amely a nagy nyaki erekkel (a nyak ér- és idegkötegében) halad lefelé, majd az </a:t>
            </a:r>
            <a:r>
              <a:rPr lang="hu-HU" sz="2000" b="1" i="1" dirty="0" err="1" smtClean="0"/>
              <a:t>apertura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thoracis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superior</a:t>
            </a:r>
            <a:r>
              <a:rPr lang="hu-HU" sz="2000" dirty="0" err="1" smtClean="0"/>
              <a:t>on</a:t>
            </a:r>
            <a:r>
              <a:rPr lang="hu-HU" sz="2000" dirty="0" smtClean="0"/>
              <a:t> átlépve a mellkasi és hasi zsigerek területén fonatszerűen ágazódik el</a:t>
            </a:r>
            <a:endParaRPr lang="hu-HU" sz="20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836712"/>
            <a:ext cx="3456384" cy="6046654"/>
          </a:xfrm>
        </p:spPr>
      </p:pic>
    </p:spTree>
    <p:extLst>
      <p:ext uri="{BB962C8B-B14F-4D97-AF65-F5344CB8AC3E}">
        <p14:creationId xmlns:p14="http://schemas.microsoft.com/office/powerpoint/2010/main" val="258688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16824" cy="64807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err="1" smtClean="0"/>
              <a:t>Paraszimpathikus</a:t>
            </a:r>
            <a:r>
              <a:rPr lang="hu-HU" sz="3600" b="1" dirty="0" smtClean="0"/>
              <a:t> idegrendszer II.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5544616" cy="4392488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2000" dirty="0" smtClean="0"/>
              <a:t>A </a:t>
            </a:r>
            <a:r>
              <a:rPr lang="hu-HU" sz="2000" dirty="0" err="1" smtClean="0"/>
              <a:t>sacralis</a:t>
            </a:r>
            <a:r>
              <a:rPr lang="hu-HU" sz="2000" dirty="0" smtClean="0"/>
              <a:t> gerincvelő </a:t>
            </a:r>
            <a:r>
              <a:rPr lang="hu-HU" sz="2000" b="1" i="1" dirty="0" err="1" smtClean="0"/>
              <a:t>nucleus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intermediolateralis</a:t>
            </a:r>
            <a:r>
              <a:rPr lang="hu-HU" sz="2000" dirty="0" err="1" smtClean="0"/>
              <a:t>ában</a:t>
            </a:r>
            <a:r>
              <a:rPr lang="hu-HU" sz="2000" dirty="0" smtClean="0"/>
              <a:t> és </a:t>
            </a:r>
            <a:r>
              <a:rPr lang="hu-HU" sz="2000" b="1" i="1" dirty="0" err="1" smtClean="0"/>
              <a:t>nucleus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intermediomedialis</a:t>
            </a:r>
            <a:r>
              <a:rPr lang="hu-HU" sz="2000" dirty="0" err="1" smtClean="0"/>
              <a:t>ában</a:t>
            </a:r>
            <a:r>
              <a:rPr lang="hu-HU" sz="2000" dirty="0" smtClean="0"/>
              <a:t> helyet foglaló sejtek </a:t>
            </a:r>
            <a:r>
              <a:rPr lang="hu-HU" sz="2000" dirty="0" err="1" smtClean="0"/>
              <a:t>axonjaikat</a:t>
            </a:r>
            <a:r>
              <a:rPr lang="hu-HU" sz="2000" dirty="0" smtClean="0"/>
              <a:t> a </a:t>
            </a:r>
            <a:r>
              <a:rPr lang="hu-HU" sz="2000" b="1" i="1" dirty="0" smtClean="0"/>
              <a:t>3. és 4. </a:t>
            </a:r>
            <a:r>
              <a:rPr lang="hu-HU" sz="2000" b="1" i="1" dirty="0" err="1" smtClean="0"/>
              <a:t>sacralis</a:t>
            </a:r>
            <a:r>
              <a:rPr lang="hu-HU" sz="2000" b="1" i="1" dirty="0" smtClean="0"/>
              <a:t> gyökérre</a:t>
            </a:r>
            <a:r>
              <a:rPr lang="hu-HU" sz="2000" dirty="0" smtClean="0"/>
              <a:t>l (2) a </a:t>
            </a:r>
            <a:r>
              <a:rPr lang="hu-HU" sz="2000" b="1" i="1" dirty="0" err="1" smtClean="0"/>
              <a:t>n.pudendus</a:t>
            </a:r>
            <a:r>
              <a:rPr lang="hu-HU" sz="2000" dirty="0" err="1" smtClean="0"/>
              <a:t>hoz</a:t>
            </a:r>
            <a:r>
              <a:rPr lang="hu-HU" sz="2000" dirty="0" smtClean="0"/>
              <a:t> küldik, ahonnan mint </a:t>
            </a:r>
            <a:r>
              <a:rPr lang="hu-HU" sz="2000" b="1" i="1" dirty="0" err="1" smtClean="0"/>
              <a:t>nn.pevici</a:t>
            </a:r>
            <a:r>
              <a:rPr lang="hu-HU" sz="2000" dirty="0" smtClean="0"/>
              <a:t> belépnek a </a:t>
            </a:r>
            <a:r>
              <a:rPr lang="hu-HU" sz="2000" b="1" i="1" dirty="0" err="1" smtClean="0"/>
              <a:t>plexus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hypogastricus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inferior</a:t>
            </a:r>
            <a:r>
              <a:rPr lang="hu-HU" sz="2000" dirty="0" err="1" smtClean="0"/>
              <a:t>ba</a:t>
            </a:r>
            <a:r>
              <a:rPr lang="hu-HU" sz="2000" dirty="0" smtClean="0"/>
              <a:t>, majd a medencei zsigerekhez (a húgyhólyaghoz /3/, a végbélhez és a nemi szervekhez) haladnak tovább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b="1" i="1" dirty="0" err="1" smtClean="0"/>
              <a:t>Postganglionaris</a:t>
            </a:r>
            <a:r>
              <a:rPr lang="hu-HU" sz="2000" b="1" i="1" dirty="0" smtClean="0"/>
              <a:t> rostokra </a:t>
            </a:r>
            <a:r>
              <a:rPr lang="hu-HU" sz="2000" dirty="0" smtClean="0"/>
              <a:t>való átkapcsolódásuk vagy </a:t>
            </a:r>
            <a:r>
              <a:rPr lang="hu-HU" sz="2000" b="1" i="1" dirty="0" smtClean="0"/>
              <a:t>a </a:t>
            </a:r>
            <a:r>
              <a:rPr lang="hu-HU" sz="2000" b="1" i="1" dirty="0" err="1" smtClean="0"/>
              <a:t>plexus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hypogastricus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inferior</a:t>
            </a:r>
            <a:r>
              <a:rPr lang="hu-HU" sz="2000" dirty="0" err="1" smtClean="0"/>
              <a:t>ban</a:t>
            </a:r>
            <a:r>
              <a:rPr lang="hu-HU" sz="2000" dirty="0" smtClean="0"/>
              <a:t> vagy a különböző zsigeri fonatok kis dúcaiban következik be</a:t>
            </a:r>
            <a:endParaRPr lang="hu-HU" sz="20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32380"/>
            <a:ext cx="3096344" cy="6006467"/>
          </a:xfrm>
        </p:spPr>
      </p:pic>
    </p:spTree>
    <p:extLst>
      <p:ext uri="{BB962C8B-B14F-4D97-AF65-F5344CB8AC3E}">
        <p14:creationId xmlns:p14="http://schemas.microsoft.com/office/powerpoint/2010/main" val="352655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Vegetatív idegrendszer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63535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6635080" cy="72008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err="1" smtClean="0"/>
              <a:t>Szimpathikus</a:t>
            </a:r>
            <a:r>
              <a:rPr lang="hu-HU" sz="3600" b="1" dirty="0" smtClean="0"/>
              <a:t> idegrendszer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1520" y="1091877"/>
            <a:ext cx="5328592" cy="4857403"/>
          </a:xfrm>
        </p:spPr>
        <p:txBody>
          <a:bodyPr>
            <a:noAutofit/>
          </a:bodyPr>
          <a:lstStyle/>
          <a:p>
            <a:r>
              <a:rPr lang="hu-HU" sz="2000" dirty="0" smtClean="0"/>
              <a:t>A </a:t>
            </a:r>
            <a:r>
              <a:rPr lang="hu-HU" sz="2000" dirty="0" err="1" smtClean="0"/>
              <a:t>thoracalis</a:t>
            </a:r>
            <a:r>
              <a:rPr lang="hu-HU" sz="2000" dirty="0" smtClean="0"/>
              <a:t> és a felső </a:t>
            </a:r>
            <a:r>
              <a:rPr lang="hu-HU" sz="2000" dirty="0" err="1" smtClean="0"/>
              <a:t>lumbális</a:t>
            </a:r>
            <a:r>
              <a:rPr lang="hu-HU" sz="2000" dirty="0" smtClean="0"/>
              <a:t> oldalszarvakban lévő </a:t>
            </a:r>
            <a:r>
              <a:rPr lang="hu-HU" sz="2000" dirty="0" err="1" smtClean="0"/>
              <a:t>sympathikus</a:t>
            </a:r>
            <a:r>
              <a:rPr lang="hu-HU" sz="2000" dirty="0" smtClean="0"/>
              <a:t> neuronok </a:t>
            </a:r>
            <a:r>
              <a:rPr lang="hu-HU" sz="2000" dirty="0" err="1" smtClean="0"/>
              <a:t>axonjaikat</a:t>
            </a:r>
            <a:r>
              <a:rPr lang="hu-HU" sz="2000" dirty="0" smtClean="0"/>
              <a:t> a </a:t>
            </a:r>
            <a:r>
              <a:rPr lang="hu-HU" sz="2000" b="1" i="1" dirty="0" err="1" smtClean="0"/>
              <a:t>rami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communicates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albi</a:t>
            </a:r>
            <a:r>
              <a:rPr lang="hu-HU" sz="2000" b="1" i="1" dirty="0"/>
              <a:t> </a:t>
            </a:r>
            <a:r>
              <a:rPr lang="hu-HU" sz="2000" dirty="0" smtClean="0"/>
              <a:t>(4) útján </a:t>
            </a:r>
            <a:r>
              <a:rPr lang="hu-HU" sz="2000" dirty="0" err="1" smtClean="0"/>
              <a:t>sympathikus</a:t>
            </a:r>
            <a:r>
              <a:rPr lang="hu-HU" sz="2000" dirty="0" smtClean="0"/>
              <a:t> határköteghez, a </a:t>
            </a:r>
            <a:r>
              <a:rPr lang="hu-HU" sz="2000" b="1" i="1" dirty="0" err="1" smtClean="0"/>
              <a:t>truncus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sympathicus</a:t>
            </a:r>
            <a:r>
              <a:rPr lang="hu-HU" sz="2000" dirty="0" err="1" smtClean="0"/>
              <a:t>hoz</a:t>
            </a:r>
            <a:r>
              <a:rPr lang="hu-HU" sz="2000" dirty="0" smtClean="0"/>
              <a:t> (5) küldik</a:t>
            </a:r>
          </a:p>
          <a:p>
            <a:pPr marL="0" indent="0">
              <a:buNone/>
            </a:pPr>
            <a:endParaRPr lang="hu-HU" sz="2000" dirty="0" smtClean="0"/>
          </a:p>
          <a:p>
            <a:r>
              <a:rPr lang="hu-HU" sz="2000" dirty="0" smtClean="0"/>
              <a:t>A </a:t>
            </a:r>
            <a:r>
              <a:rPr lang="hu-HU" sz="2000" b="1" i="1" dirty="0" err="1" smtClean="0"/>
              <a:t>truncus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sympathicus</a:t>
            </a:r>
            <a:r>
              <a:rPr lang="hu-HU" sz="2000" b="1" i="1" dirty="0" smtClean="0"/>
              <a:t> </a:t>
            </a:r>
            <a:r>
              <a:rPr lang="hu-HU" sz="2000" dirty="0" err="1" smtClean="0"/>
              <a:t>sympathikus</a:t>
            </a:r>
            <a:r>
              <a:rPr lang="hu-HU" sz="2000" dirty="0" smtClean="0"/>
              <a:t> dúcok láncolatából áll, amelyek a gerincoszlop két oldalán, a csigolyák harántnyúlványai előtt foglalnak helyet, és  a koponyaalaptól a </a:t>
            </a:r>
            <a:r>
              <a:rPr lang="hu-HU" sz="2000" dirty="0" err="1" smtClean="0"/>
              <a:t>farokcsontig</a:t>
            </a:r>
            <a:r>
              <a:rPr lang="hu-HU" sz="2000" dirty="0" smtClean="0"/>
              <a:t> terjednek</a:t>
            </a:r>
          </a:p>
          <a:p>
            <a:pPr marL="0" indent="0">
              <a:buNone/>
            </a:pPr>
            <a:endParaRPr lang="hu-HU" sz="2000" dirty="0" smtClean="0"/>
          </a:p>
          <a:p>
            <a:r>
              <a:rPr lang="hu-HU" sz="2000" dirty="0" smtClean="0"/>
              <a:t>A dúcokat a </a:t>
            </a:r>
            <a:r>
              <a:rPr lang="hu-HU" sz="2000" b="1" i="1" dirty="0" err="1" smtClean="0"/>
              <a:t>rami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interganglionares</a:t>
            </a:r>
            <a:r>
              <a:rPr lang="hu-HU" sz="2000" b="1" i="1" dirty="0"/>
              <a:t> </a:t>
            </a:r>
            <a:r>
              <a:rPr lang="hu-HU" sz="2000" dirty="0" smtClean="0"/>
              <a:t>(6) kötik össze egymással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94" y="764704"/>
            <a:ext cx="3318618" cy="6093296"/>
          </a:xfrm>
        </p:spPr>
      </p:pic>
    </p:spTree>
    <p:extLst>
      <p:ext uri="{BB962C8B-B14F-4D97-AF65-F5344CB8AC3E}">
        <p14:creationId xmlns:p14="http://schemas.microsoft.com/office/powerpoint/2010/main" val="5369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6573416" cy="70609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err="1" smtClean="0"/>
              <a:t>Szimpathikus</a:t>
            </a:r>
            <a:r>
              <a:rPr lang="hu-HU" sz="3600" b="1" dirty="0" smtClean="0"/>
              <a:t> idegrendszer II.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7504" y="908720"/>
            <a:ext cx="5616624" cy="5040560"/>
          </a:xfrm>
        </p:spPr>
        <p:txBody>
          <a:bodyPr>
            <a:normAutofit/>
          </a:bodyPr>
          <a:lstStyle/>
          <a:p>
            <a:r>
              <a:rPr lang="hu-HU" sz="2000" dirty="0"/>
              <a:t>A nyaki szakaszon három </a:t>
            </a:r>
            <a:r>
              <a:rPr lang="hu-HU" sz="2000" dirty="0" err="1"/>
              <a:t>ganglion</a:t>
            </a:r>
            <a:r>
              <a:rPr lang="hu-HU" sz="2000" dirty="0"/>
              <a:t> helyezkedik el, a </a:t>
            </a:r>
            <a:r>
              <a:rPr lang="hu-HU" sz="2000" b="1" i="1" dirty="0" err="1"/>
              <a:t>ganglion</a:t>
            </a:r>
            <a:r>
              <a:rPr lang="hu-HU" sz="2000" b="1" i="1" dirty="0"/>
              <a:t> </a:t>
            </a:r>
            <a:r>
              <a:rPr lang="hu-HU" sz="2000" b="1" i="1" dirty="0" err="1"/>
              <a:t>cervicale</a:t>
            </a:r>
            <a:r>
              <a:rPr lang="hu-HU" sz="2000" b="1" i="1" dirty="0"/>
              <a:t> </a:t>
            </a:r>
            <a:r>
              <a:rPr lang="hu-HU" sz="2000" b="1" i="1" dirty="0" err="1"/>
              <a:t>superius</a:t>
            </a:r>
            <a:r>
              <a:rPr lang="hu-HU" sz="2000" dirty="0"/>
              <a:t>, </a:t>
            </a:r>
            <a:r>
              <a:rPr lang="hu-HU" sz="2000" dirty="0" err="1"/>
              <a:t>a</a:t>
            </a:r>
            <a:r>
              <a:rPr lang="hu-HU" sz="2000" dirty="0"/>
              <a:t> </a:t>
            </a:r>
            <a:r>
              <a:rPr lang="hu-HU" sz="2000" b="1" i="1" dirty="0" err="1"/>
              <a:t>ganglion</a:t>
            </a:r>
            <a:r>
              <a:rPr lang="hu-HU" sz="2000" b="1" i="1" dirty="0"/>
              <a:t> </a:t>
            </a:r>
            <a:r>
              <a:rPr lang="hu-HU" sz="2000" b="1" i="1" dirty="0" err="1"/>
              <a:t>cervicale</a:t>
            </a:r>
            <a:r>
              <a:rPr lang="hu-HU" sz="2000" b="1" i="1" dirty="0"/>
              <a:t> </a:t>
            </a:r>
            <a:r>
              <a:rPr lang="hu-HU" sz="2000" b="1" i="1" dirty="0" err="1"/>
              <a:t>medium</a:t>
            </a:r>
            <a:r>
              <a:rPr lang="hu-HU" sz="2000" b="1" i="1" dirty="0"/>
              <a:t> </a:t>
            </a:r>
            <a:r>
              <a:rPr lang="hu-HU" sz="2000" dirty="0"/>
              <a:t>(7) és a </a:t>
            </a:r>
            <a:r>
              <a:rPr lang="hu-HU" sz="2000" b="1" i="1" dirty="0" err="1"/>
              <a:t>ganglion</a:t>
            </a:r>
            <a:r>
              <a:rPr lang="hu-HU" sz="2000" b="1" i="1" dirty="0"/>
              <a:t> </a:t>
            </a:r>
            <a:r>
              <a:rPr lang="hu-HU" sz="2000" b="1" i="1" dirty="0" err="1"/>
              <a:t>stellatum</a:t>
            </a:r>
            <a:r>
              <a:rPr lang="hu-HU" sz="2000" b="1" i="1" dirty="0"/>
              <a:t> </a:t>
            </a:r>
            <a:r>
              <a:rPr lang="hu-HU" sz="2000" dirty="0"/>
              <a:t>(8</a:t>
            </a:r>
            <a:r>
              <a:rPr lang="hu-HU" sz="2000" dirty="0" smtClean="0"/>
              <a:t>)</a:t>
            </a:r>
          </a:p>
          <a:p>
            <a:pPr marL="0" indent="0">
              <a:buNone/>
            </a:pPr>
            <a:endParaRPr lang="hu-HU" sz="2000" dirty="0"/>
          </a:p>
          <a:p>
            <a:r>
              <a:rPr lang="hu-HU" sz="2000" dirty="0"/>
              <a:t>A </a:t>
            </a:r>
            <a:r>
              <a:rPr lang="hu-HU" sz="2000" dirty="0" err="1"/>
              <a:t>thoracalis</a:t>
            </a:r>
            <a:r>
              <a:rPr lang="hu-HU" sz="2000" dirty="0"/>
              <a:t> szakaszon  10 – 11 dúcot találunk, míg a </a:t>
            </a:r>
            <a:r>
              <a:rPr lang="hu-HU" sz="2000" dirty="0" err="1"/>
              <a:t>lumbalis</a:t>
            </a:r>
            <a:r>
              <a:rPr lang="hu-HU" sz="2000" dirty="0"/>
              <a:t> szakaszon </a:t>
            </a:r>
            <a:r>
              <a:rPr lang="hu-HU" sz="2000" dirty="0" err="1"/>
              <a:t>kb</a:t>
            </a:r>
            <a:r>
              <a:rPr lang="hu-HU" sz="2000" dirty="0"/>
              <a:t> 4-et és a </a:t>
            </a:r>
            <a:r>
              <a:rPr lang="hu-HU" sz="2000" dirty="0" err="1"/>
              <a:t>sacralis</a:t>
            </a:r>
            <a:r>
              <a:rPr lang="hu-HU" sz="2000" dirty="0"/>
              <a:t> szakaszon szintén </a:t>
            </a:r>
            <a:r>
              <a:rPr lang="hu-HU" sz="2000" dirty="0" smtClean="0"/>
              <a:t>4-et</a:t>
            </a:r>
          </a:p>
          <a:p>
            <a:pPr marL="0" indent="0">
              <a:buNone/>
            </a:pPr>
            <a:endParaRPr lang="hu-HU" sz="2000" dirty="0"/>
          </a:p>
          <a:p>
            <a:r>
              <a:rPr lang="hu-HU" sz="2000" dirty="0"/>
              <a:t>A </a:t>
            </a:r>
            <a:r>
              <a:rPr lang="hu-HU" sz="2000" dirty="0" err="1"/>
              <a:t>truncus</a:t>
            </a:r>
            <a:r>
              <a:rPr lang="hu-HU" sz="2000" dirty="0"/>
              <a:t> </a:t>
            </a:r>
            <a:r>
              <a:rPr lang="hu-HU" sz="2000" dirty="0" err="1"/>
              <a:t>sympathikusok</a:t>
            </a:r>
            <a:r>
              <a:rPr lang="hu-HU" sz="2000" dirty="0"/>
              <a:t> végét a középvonalban, az </a:t>
            </a:r>
            <a:r>
              <a:rPr lang="hu-HU" sz="2000" dirty="0" err="1"/>
              <a:t>os</a:t>
            </a:r>
            <a:r>
              <a:rPr lang="hu-HU" sz="2000" dirty="0"/>
              <a:t> </a:t>
            </a:r>
            <a:r>
              <a:rPr lang="hu-HU" sz="2000" dirty="0" err="1"/>
              <a:t>coccygis</a:t>
            </a:r>
            <a:r>
              <a:rPr lang="hu-HU" sz="2000" dirty="0"/>
              <a:t> előtt helyet foglaló kis </a:t>
            </a:r>
            <a:r>
              <a:rPr lang="hu-HU" sz="2000" b="1" i="1" dirty="0" err="1"/>
              <a:t>ganglion</a:t>
            </a:r>
            <a:r>
              <a:rPr lang="hu-HU" sz="2000" b="1" i="1" dirty="0"/>
              <a:t> </a:t>
            </a:r>
            <a:r>
              <a:rPr lang="hu-HU" sz="2000" b="1" i="1" dirty="0" err="1"/>
              <a:t>impar</a:t>
            </a:r>
            <a:r>
              <a:rPr lang="hu-HU" sz="2000" b="1" i="1" dirty="0"/>
              <a:t> </a:t>
            </a:r>
            <a:r>
              <a:rPr lang="hu-HU" sz="2000" dirty="0"/>
              <a:t>(9) </a:t>
            </a:r>
            <a:r>
              <a:rPr lang="hu-HU" sz="2000" dirty="0" smtClean="0"/>
              <a:t>képezi</a:t>
            </a:r>
          </a:p>
          <a:p>
            <a:pPr marL="0" indent="0">
              <a:buNone/>
            </a:pPr>
            <a:endParaRPr lang="hu-HU" sz="2000" dirty="0"/>
          </a:p>
          <a:p>
            <a:r>
              <a:rPr lang="hu-HU" sz="2000" dirty="0"/>
              <a:t>A </a:t>
            </a:r>
            <a:r>
              <a:rPr lang="hu-HU" sz="2000" dirty="0" err="1"/>
              <a:t>sacralis</a:t>
            </a:r>
            <a:r>
              <a:rPr lang="hu-HU" sz="2000" dirty="0"/>
              <a:t> dúcok </a:t>
            </a:r>
            <a:r>
              <a:rPr lang="hu-HU" sz="2000" dirty="0" err="1"/>
              <a:t>preganglionaris</a:t>
            </a:r>
            <a:r>
              <a:rPr lang="hu-HU" sz="2000" dirty="0"/>
              <a:t> rostjaikat a </a:t>
            </a:r>
            <a:r>
              <a:rPr lang="hu-HU" sz="2000" dirty="0" err="1"/>
              <a:t>rami</a:t>
            </a:r>
            <a:r>
              <a:rPr lang="hu-HU" sz="2000" dirty="0"/>
              <a:t> </a:t>
            </a:r>
            <a:r>
              <a:rPr lang="hu-HU" sz="2000" dirty="0" err="1"/>
              <a:t>interganglionaresen</a:t>
            </a:r>
            <a:r>
              <a:rPr lang="hu-HU" sz="2000" dirty="0"/>
              <a:t> keresztül a gerincvelő Th12 – L2-es szelvényeiből </a:t>
            </a:r>
            <a:r>
              <a:rPr lang="hu-HU" sz="2000" dirty="0" smtClean="0"/>
              <a:t>kapják</a:t>
            </a:r>
            <a:endParaRPr lang="hu-HU" sz="20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792192"/>
            <a:ext cx="3240360" cy="6046655"/>
          </a:xfrm>
        </p:spPr>
      </p:pic>
    </p:spTree>
    <p:extLst>
      <p:ext uri="{BB962C8B-B14F-4D97-AF65-F5344CB8AC3E}">
        <p14:creationId xmlns:p14="http://schemas.microsoft.com/office/powerpoint/2010/main" val="410459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44624"/>
            <a:ext cx="6408712" cy="64807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err="1" smtClean="0"/>
              <a:t>Szimpathikus</a:t>
            </a:r>
            <a:r>
              <a:rPr lang="hu-HU" sz="3600" b="1" dirty="0" smtClean="0"/>
              <a:t> idegrendszer III.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5472608" cy="5184576"/>
          </a:xfrm>
        </p:spPr>
        <p:txBody>
          <a:bodyPr>
            <a:noAutofit/>
          </a:bodyPr>
          <a:lstStyle/>
          <a:p>
            <a:pPr algn="just"/>
            <a:r>
              <a:rPr lang="hu-HU" sz="2000" dirty="0" smtClean="0"/>
              <a:t>A </a:t>
            </a:r>
            <a:r>
              <a:rPr lang="hu-HU" sz="2000" dirty="0" err="1" smtClean="0"/>
              <a:t>sympathikus</a:t>
            </a:r>
            <a:r>
              <a:rPr lang="hu-HU" sz="2000" dirty="0" smtClean="0"/>
              <a:t> határlánc </a:t>
            </a:r>
            <a:r>
              <a:rPr lang="hu-HU" sz="2000" dirty="0" err="1" smtClean="0"/>
              <a:t>thoracalis</a:t>
            </a:r>
            <a:r>
              <a:rPr lang="hu-HU" sz="2000" dirty="0" smtClean="0"/>
              <a:t> és </a:t>
            </a:r>
            <a:r>
              <a:rPr lang="hu-HU" sz="2000" dirty="0" err="1" smtClean="0"/>
              <a:t>lumbalis</a:t>
            </a:r>
            <a:r>
              <a:rPr lang="hu-HU" sz="2000" dirty="0" smtClean="0"/>
              <a:t> dúcaiból idegek haladnak a hasi aorta két oldalán elhelyezkedő sűrű idegfonat dúcaihoz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A felső dúccsoport a </a:t>
            </a:r>
            <a:r>
              <a:rPr lang="hu-HU" sz="2000" b="1" i="1" dirty="0" err="1" smtClean="0"/>
              <a:t>ganglion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coeliacum</a:t>
            </a:r>
            <a:r>
              <a:rPr lang="hu-HU" sz="2000" b="1" i="1" dirty="0" smtClean="0"/>
              <a:t> </a:t>
            </a:r>
            <a:r>
              <a:rPr lang="hu-HU" sz="2000" dirty="0" smtClean="0"/>
              <a:t>(10), amelyhez a </a:t>
            </a:r>
            <a:r>
              <a:rPr lang="hu-HU" sz="2000" b="1" i="1" dirty="0" smtClean="0"/>
              <a:t>n. </a:t>
            </a:r>
            <a:r>
              <a:rPr lang="hu-HU" sz="2000" b="1" i="1" dirty="0" err="1" smtClean="0"/>
              <a:t>splanchnicus</a:t>
            </a:r>
            <a:r>
              <a:rPr lang="hu-HU" sz="2000" b="1" i="1" dirty="0" smtClean="0"/>
              <a:t> major</a:t>
            </a:r>
            <a:r>
              <a:rPr lang="hu-HU" sz="2000" dirty="0" smtClean="0"/>
              <a:t> (11) halad az 5 – 9. mellkasi dúcból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Ez alatt foglal helyet a </a:t>
            </a:r>
            <a:r>
              <a:rPr lang="hu-HU" sz="2000" b="1" i="1" dirty="0" err="1" smtClean="0"/>
              <a:t>ganglion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mestericum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superius</a:t>
            </a:r>
            <a:r>
              <a:rPr lang="hu-HU" sz="2000" b="1" i="1" dirty="0" smtClean="0"/>
              <a:t> </a:t>
            </a:r>
            <a:r>
              <a:rPr lang="hu-HU" sz="2000" dirty="0" smtClean="0"/>
              <a:t>(12) és a </a:t>
            </a:r>
            <a:r>
              <a:rPr lang="hu-HU" sz="2000" b="1" i="1" dirty="0" err="1" smtClean="0"/>
              <a:t>ganglion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mesentericum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inferius</a:t>
            </a:r>
            <a:r>
              <a:rPr lang="hu-HU" sz="2000" dirty="0" smtClean="0"/>
              <a:t> (13)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A medencében a </a:t>
            </a:r>
            <a:r>
              <a:rPr lang="hu-HU" sz="2000" b="1" i="1" dirty="0" err="1" smtClean="0"/>
              <a:t>plexus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hypogastricus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superior</a:t>
            </a:r>
            <a:r>
              <a:rPr lang="hu-HU" sz="2000" dirty="0" smtClean="0"/>
              <a:t> (14) és a </a:t>
            </a:r>
            <a:r>
              <a:rPr lang="hu-HU" sz="2000" b="1" i="1" dirty="0" err="1" smtClean="0"/>
              <a:t>plexus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hypogastricus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inferior</a:t>
            </a:r>
            <a:r>
              <a:rPr lang="hu-HU" sz="2000" dirty="0" smtClean="0"/>
              <a:t> terül szét</a:t>
            </a:r>
            <a:endParaRPr lang="hu-HU" sz="20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94" y="692696"/>
            <a:ext cx="3318618" cy="6192688"/>
          </a:xfrm>
        </p:spPr>
      </p:pic>
    </p:spTree>
    <p:extLst>
      <p:ext uri="{BB962C8B-B14F-4D97-AF65-F5344CB8AC3E}">
        <p14:creationId xmlns:p14="http://schemas.microsoft.com/office/powerpoint/2010/main" val="263918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91" y="0"/>
            <a:ext cx="9175591" cy="6876913"/>
          </a:xfrm>
        </p:spPr>
      </p:pic>
    </p:spTree>
    <p:extLst>
      <p:ext uri="{BB962C8B-B14F-4D97-AF65-F5344CB8AC3E}">
        <p14:creationId xmlns:p14="http://schemas.microsoft.com/office/powerpoint/2010/main" val="1718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1728192"/>
          </a:xfrm>
          <a:noFill/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Adrenerg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és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kolinerg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rendszerek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54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99176" cy="778098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err="1" smtClean="0"/>
              <a:t>Adrenerg</a:t>
            </a:r>
            <a:r>
              <a:rPr lang="hu-HU" sz="3600" b="1" dirty="0" smtClean="0"/>
              <a:t> és </a:t>
            </a:r>
            <a:r>
              <a:rPr lang="hu-HU" sz="3600" b="1" dirty="0" err="1" smtClean="0"/>
              <a:t>kolinerg</a:t>
            </a:r>
            <a:r>
              <a:rPr lang="hu-HU" sz="3600" b="1" dirty="0" smtClean="0"/>
              <a:t> rendszerek I.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4680520"/>
          </a:xfrm>
        </p:spPr>
        <p:txBody>
          <a:bodyPr>
            <a:noAutofit/>
          </a:bodyPr>
          <a:lstStyle/>
          <a:p>
            <a:pPr algn="just"/>
            <a:r>
              <a:rPr lang="hu-HU" sz="2000" dirty="0" smtClean="0"/>
              <a:t>Az ingerületátadás a </a:t>
            </a:r>
            <a:r>
              <a:rPr lang="hu-HU" sz="2000" b="1" i="1" dirty="0" err="1" smtClean="0"/>
              <a:t>sympathikus</a:t>
            </a:r>
            <a:r>
              <a:rPr lang="hu-HU" sz="2000" b="1" i="1" dirty="0" smtClean="0"/>
              <a:t> rendszer</a:t>
            </a:r>
            <a:r>
              <a:rPr lang="hu-HU" sz="2000" dirty="0" smtClean="0"/>
              <a:t>ben a </a:t>
            </a:r>
            <a:r>
              <a:rPr lang="hu-HU" sz="2000" b="1" i="1" dirty="0" err="1" smtClean="0"/>
              <a:t>noradrenalin</a:t>
            </a:r>
            <a:r>
              <a:rPr lang="hu-HU" sz="2000" dirty="0" smtClean="0"/>
              <a:t> útján következik be, míg a </a:t>
            </a:r>
            <a:r>
              <a:rPr lang="hu-HU" sz="2000" b="1" i="1" dirty="0" err="1" smtClean="0"/>
              <a:t>parasympathikus</a:t>
            </a:r>
            <a:r>
              <a:rPr lang="hu-HU" sz="2000" b="1" i="1" dirty="0" smtClean="0"/>
              <a:t> rendszer</a:t>
            </a:r>
            <a:r>
              <a:rPr lang="hu-HU" sz="2000" dirty="0" smtClean="0"/>
              <a:t>ben az </a:t>
            </a:r>
            <a:r>
              <a:rPr lang="hu-HU" sz="2000" b="1" i="1" dirty="0" err="1" smtClean="0"/>
              <a:t>acetilkolin</a:t>
            </a:r>
            <a:r>
              <a:rPr lang="hu-HU" sz="2000" dirty="0" smtClean="0"/>
              <a:t> a </a:t>
            </a:r>
            <a:r>
              <a:rPr lang="hu-HU" sz="2000" dirty="0" err="1" smtClean="0"/>
              <a:t>transzmitter</a:t>
            </a:r>
            <a:endParaRPr lang="hu-HU" sz="2000" dirty="0" smtClean="0"/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Ezért nevezzük a </a:t>
            </a:r>
            <a:r>
              <a:rPr lang="hu-HU" sz="2000" b="1" i="1" dirty="0" err="1" smtClean="0"/>
              <a:t>symptahikust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adrenerg</a:t>
            </a:r>
            <a:r>
              <a:rPr lang="hu-HU" sz="2000" b="1" i="1" dirty="0" smtClean="0"/>
              <a:t> </a:t>
            </a:r>
            <a:r>
              <a:rPr lang="hu-HU" sz="2000" dirty="0" smtClean="0"/>
              <a:t>rendszernek, a </a:t>
            </a:r>
            <a:r>
              <a:rPr lang="hu-HU" sz="2000" b="1" i="1" dirty="0" err="1" smtClean="0"/>
              <a:t>parasympathikust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kolinerg</a:t>
            </a:r>
            <a:r>
              <a:rPr lang="hu-HU" sz="2000" dirty="0" smtClean="0"/>
              <a:t> rendszernek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Ezen szabály alól vannak </a:t>
            </a:r>
            <a:r>
              <a:rPr lang="hu-HU" sz="2000" b="1" i="1" dirty="0" smtClean="0"/>
              <a:t>kivételek:</a:t>
            </a:r>
          </a:p>
          <a:p>
            <a:pPr lvl="1" algn="just"/>
            <a:r>
              <a:rPr lang="hu-HU" sz="2000" dirty="0" smtClean="0"/>
              <a:t>A </a:t>
            </a:r>
            <a:r>
              <a:rPr lang="hu-HU" sz="2000" dirty="0" err="1" smtClean="0"/>
              <a:t>sympathikus</a:t>
            </a:r>
            <a:r>
              <a:rPr lang="hu-HU" sz="2000" dirty="0" smtClean="0"/>
              <a:t> rendszer összes </a:t>
            </a:r>
            <a:r>
              <a:rPr lang="hu-HU" sz="2000" dirty="0" err="1" smtClean="0"/>
              <a:t>praeganglionaris</a:t>
            </a:r>
            <a:r>
              <a:rPr lang="hu-HU" sz="2000" dirty="0" smtClean="0"/>
              <a:t> rostja </a:t>
            </a:r>
            <a:r>
              <a:rPr lang="hu-HU" sz="2000" dirty="0" err="1" smtClean="0"/>
              <a:t>kolinerg</a:t>
            </a:r>
            <a:r>
              <a:rPr lang="hu-HU" sz="2000" dirty="0" smtClean="0"/>
              <a:t>, és csupán a </a:t>
            </a:r>
            <a:r>
              <a:rPr lang="hu-HU" sz="2000" dirty="0" err="1" smtClean="0"/>
              <a:t>postganglionaris</a:t>
            </a:r>
            <a:r>
              <a:rPr lang="hu-HU" sz="2000" dirty="0" smtClean="0"/>
              <a:t> rostok </a:t>
            </a:r>
            <a:r>
              <a:rPr lang="hu-HU" sz="2000" dirty="0" err="1" smtClean="0"/>
              <a:t>noradrenergek</a:t>
            </a:r>
            <a:endParaRPr lang="hu-HU" sz="2000" dirty="0" smtClean="0"/>
          </a:p>
          <a:p>
            <a:pPr marL="457200" lvl="1" indent="0" algn="just">
              <a:buNone/>
            </a:pPr>
            <a:endParaRPr lang="hu-HU" sz="2000" dirty="0" smtClean="0"/>
          </a:p>
          <a:p>
            <a:pPr lvl="1" algn="just"/>
            <a:r>
              <a:rPr lang="hu-HU" sz="2000" dirty="0" smtClean="0"/>
              <a:t>A bőr verejtékmirigyeit </a:t>
            </a:r>
            <a:r>
              <a:rPr lang="hu-HU" sz="2000" dirty="0" err="1" smtClean="0"/>
              <a:t>innerváló</a:t>
            </a:r>
            <a:r>
              <a:rPr lang="hu-HU" sz="2000" dirty="0" smtClean="0"/>
              <a:t> </a:t>
            </a:r>
            <a:r>
              <a:rPr lang="hu-HU" sz="2000" dirty="0" err="1" smtClean="0"/>
              <a:t>postganglionaris</a:t>
            </a:r>
            <a:r>
              <a:rPr lang="hu-HU" sz="2000" dirty="0" smtClean="0"/>
              <a:t> </a:t>
            </a:r>
            <a:r>
              <a:rPr lang="hu-HU" sz="2000" dirty="0" err="1" smtClean="0"/>
              <a:t>sympathikus</a:t>
            </a:r>
            <a:r>
              <a:rPr lang="hu-HU" sz="2000" dirty="0" smtClean="0"/>
              <a:t> rostok is </a:t>
            </a:r>
            <a:r>
              <a:rPr lang="hu-HU" sz="2000" dirty="0" err="1" smtClean="0"/>
              <a:t>kolinergek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24447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283152" cy="778098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err="1" smtClean="0"/>
              <a:t>Adrenerg</a:t>
            </a:r>
            <a:r>
              <a:rPr lang="hu-HU" sz="3600" b="1" dirty="0" smtClean="0"/>
              <a:t> és </a:t>
            </a:r>
            <a:r>
              <a:rPr lang="hu-HU" sz="3600" b="1" dirty="0" err="1" smtClean="0"/>
              <a:t>kolinerg</a:t>
            </a:r>
            <a:r>
              <a:rPr lang="hu-HU" sz="3600" b="1" dirty="0" smtClean="0"/>
              <a:t> rendszerek II.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4248472"/>
          </a:xfrm>
        </p:spPr>
        <p:txBody>
          <a:bodyPr>
            <a:noAutofit/>
          </a:bodyPr>
          <a:lstStyle/>
          <a:p>
            <a:pPr algn="just"/>
            <a:r>
              <a:rPr lang="hu-HU" sz="2000" dirty="0" smtClean="0"/>
              <a:t>A </a:t>
            </a:r>
            <a:r>
              <a:rPr lang="hu-HU" sz="2000" dirty="0" err="1" smtClean="0"/>
              <a:t>sympathikus</a:t>
            </a:r>
            <a:r>
              <a:rPr lang="hu-HU" sz="2000" dirty="0" smtClean="0"/>
              <a:t> és </a:t>
            </a:r>
            <a:r>
              <a:rPr lang="hu-HU" sz="2000" dirty="0" err="1" smtClean="0"/>
              <a:t>parasympathikus</a:t>
            </a:r>
            <a:r>
              <a:rPr lang="hu-HU" sz="2000" dirty="0" smtClean="0"/>
              <a:t> rendszer antagonizmusa néhány szervben egyértelmű (szív, tüdő)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Más szerveknél a szabályozás úgy valósul meg, hogy a vegetatív rendszerek egyik részének fokozódik vagy gyengül a hatása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Így a </a:t>
            </a:r>
            <a:r>
              <a:rPr lang="hu-HU" sz="2000" b="1" i="1" dirty="0" smtClean="0"/>
              <a:t>mellékvesét</a:t>
            </a:r>
            <a:r>
              <a:rPr lang="hu-HU" sz="2000" dirty="0" smtClean="0"/>
              <a:t> és a </a:t>
            </a:r>
            <a:r>
              <a:rPr lang="hu-HU" sz="2000" b="1" i="1" dirty="0" smtClean="0"/>
              <a:t>méhet</a:t>
            </a:r>
            <a:r>
              <a:rPr lang="hu-HU" sz="2000" dirty="0" smtClean="0"/>
              <a:t> csak </a:t>
            </a:r>
            <a:r>
              <a:rPr lang="hu-HU" sz="2000" dirty="0" err="1" smtClean="0"/>
              <a:t>sympathikus</a:t>
            </a:r>
            <a:r>
              <a:rPr lang="hu-HU" sz="2000" dirty="0" smtClean="0"/>
              <a:t> rostok látják el (mellékvesét </a:t>
            </a:r>
            <a:r>
              <a:rPr lang="hu-HU" sz="2000" dirty="0" err="1" smtClean="0"/>
              <a:t>praeganglionaris</a:t>
            </a:r>
            <a:r>
              <a:rPr lang="hu-HU" sz="2000" dirty="0" smtClean="0"/>
              <a:t> rostok </a:t>
            </a:r>
            <a:r>
              <a:rPr lang="hu-HU" sz="2000" dirty="0" err="1" smtClean="0"/>
              <a:t>innerválják</a:t>
            </a:r>
            <a:r>
              <a:rPr lang="hu-HU" sz="2000" dirty="0" smtClean="0"/>
              <a:t>)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A </a:t>
            </a:r>
            <a:r>
              <a:rPr lang="hu-HU" sz="2000" b="1" i="1" dirty="0" smtClean="0"/>
              <a:t>húgyhólyag</a:t>
            </a:r>
            <a:r>
              <a:rPr lang="hu-HU" sz="2000" dirty="0" smtClean="0"/>
              <a:t> működését </a:t>
            </a:r>
            <a:r>
              <a:rPr lang="hu-HU" sz="2000" dirty="0" err="1" smtClean="0"/>
              <a:t>parasympathikus</a:t>
            </a:r>
            <a:r>
              <a:rPr lang="hu-HU" sz="2000" dirty="0" smtClean="0"/>
              <a:t> rostok szabályozzák; a </a:t>
            </a:r>
            <a:r>
              <a:rPr lang="hu-HU" sz="2000" dirty="0" err="1" smtClean="0"/>
              <a:t>sympathikus</a:t>
            </a:r>
            <a:r>
              <a:rPr lang="hu-HU" sz="2000" dirty="0" smtClean="0"/>
              <a:t> rostok szerepe vitatott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63390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3200" b="1" dirty="0" smtClean="0"/>
              <a:t>Az </a:t>
            </a:r>
            <a:r>
              <a:rPr lang="hu-HU" sz="3200" b="1" dirty="0" err="1" smtClean="0"/>
              <a:t>effektor</a:t>
            </a:r>
            <a:r>
              <a:rPr lang="hu-HU" sz="3200" b="1" dirty="0" smtClean="0"/>
              <a:t> szervek válaszai a vegetatív idegi impulzusokra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000" dirty="0" smtClean="0"/>
              <a:t>Az </a:t>
            </a:r>
            <a:r>
              <a:rPr lang="hu-HU" sz="2000" b="1" i="1" dirty="0" smtClean="0"/>
              <a:t>üreges zsigerek</a:t>
            </a:r>
            <a:r>
              <a:rPr lang="hu-HU" sz="2000" dirty="0" smtClean="0"/>
              <a:t> falának simaizomzatában általában mind a </a:t>
            </a:r>
            <a:r>
              <a:rPr lang="hu-HU" sz="2000" dirty="0" err="1" smtClean="0"/>
              <a:t>noradrenerg</a:t>
            </a:r>
            <a:r>
              <a:rPr lang="hu-HU" sz="2000" dirty="0" smtClean="0"/>
              <a:t>, mind a </a:t>
            </a:r>
            <a:r>
              <a:rPr lang="hu-HU" sz="2000" dirty="0" err="1" smtClean="0"/>
              <a:t>kolinerg</a:t>
            </a:r>
            <a:r>
              <a:rPr lang="hu-HU" sz="2000" dirty="0" smtClean="0"/>
              <a:t> beidegzés megtalálható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E rendszerek egyikének aktivitása </a:t>
            </a:r>
            <a:r>
              <a:rPr lang="hu-HU" sz="2000" b="1" i="1" dirty="0" smtClean="0"/>
              <a:t>fokozz</a:t>
            </a:r>
            <a:r>
              <a:rPr lang="hu-HU" sz="2000" dirty="0" smtClean="0"/>
              <a:t>a a simaizom </a:t>
            </a:r>
            <a:r>
              <a:rPr lang="hu-HU" sz="2000" dirty="0" err="1" smtClean="0"/>
              <a:t>intrinsic</a:t>
            </a:r>
            <a:r>
              <a:rPr lang="hu-HU" sz="2000" dirty="0" smtClean="0"/>
              <a:t> (belső </a:t>
            </a:r>
            <a:r>
              <a:rPr lang="hu-HU" sz="2000" dirty="0" err="1" smtClean="0"/>
              <a:t>indittatású</a:t>
            </a:r>
            <a:r>
              <a:rPr lang="hu-HU" sz="2000" dirty="0" smtClean="0"/>
              <a:t>) aktivitását, másiknak aktivitása pedig </a:t>
            </a:r>
            <a:r>
              <a:rPr lang="hu-HU" sz="2000" b="1" i="1" dirty="0" smtClean="0"/>
              <a:t>gátolja</a:t>
            </a:r>
            <a:r>
              <a:rPr lang="hu-HU" sz="2000" dirty="0" smtClean="0"/>
              <a:t> azt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b="1" i="1" dirty="0" smtClean="0"/>
              <a:t>Nincs</a:t>
            </a:r>
            <a:r>
              <a:rPr lang="hu-HU" sz="2000" dirty="0" smtClean="0"/>
              <a:t> azonban </a:t>
            </a:r>
            <a:r>
              <a:rPr lang="hu-HU" sz="2000" b="1" i="1" dirty="0" smtClean="0"/>
              <a:t>egységes szabály</a:t>
            </a:r>
            <a:r>
              <a:rPr lang="hu-HU" sz="2000" b="1" dirty="0" smtClean="0"/>
              <a:t> </a:t>
            </a:r>
            <a:r>
              <a:rPr lang="hu-HU" sz="2000" dirty="0" smtClean="0"/>
              <a:t>arra vonatkozóan, hogy a rendszerek melyike serkent és melyike gátol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A </a:t>
            </a:r>
            <a:r>
              <a:rPr lang="hu-HU" sz="2000" b="1" i="1" dirty="0" err="1" smtClean="0"/>
              <a:t>sphincter</a:t>
            </a:r>
            <a:r>
              <a:rPr lang="hu-HU" sz="2000" b="1" i="1" dirty="0" smtClean="0"/>
              <a:t> izmok </a:t>
            </a:r>
            <a:r>
              <a:rPr lang="hu-HU" sz="2000" dirty="0" smtClean="0"/>
              <a:t>(záróizmok) esetében, mind a </a:t>
            </a:r>
            <a:r>
              <a:rPr lang="hu-HU" sz="2000" dirty="0" err="1" smtClean="0"/>
              <a:t>noradrenerg</a:t>
            </a:r>
            <a:r>
              <a:rPr lang="hu-HU" sz="2000" dirty="0" smtClean="0"/>
              <a:t>, mind a </a:t>
            </a:r>
            <a:r>
              <a:rPr lang="hu-HU" sz="2000" dirty="0" err="1" smtClean="0"/>
              <a:t>kolinerg</a:t>
            </a:r>
            <a:r>
              <a:rPr lang="hu-HU" sz="2000" dirty="0" smtClean="0"/>
              <a:t> beidegzés serkentő jellegű, de amíg az egyik a </a:t>
            </a:r>
            <a:r>
              <a:rPr lang="hu-HU" sz="2000" dirty="0" err="1" smtClean="0"/>
              <a:t>sphincter</a:t>
            </a:r>
            <a:r>
              <a:rPr lang="hu-HU" sz="2000" dirty="0" smtClean="0"/>
              <a:t> </a:t>
            </a:r>
            <a:r>
              <a:rPr lang="hu-HU" sz="2000" dirty="0" err="1" smtClean="0"/>
              <a:t>konstriktor</a:t>
            </a:r>
            <a:r>
              <a:rPr lang="hu-HU" sz="2000" dirty="0" smtClean="0"/>
              <a:t> összetevőjét látja el, addig  másik a </a:t>
            </a:r>
            <a:r>
              <a:rPr lang="hu-HU" sz="2000" dirty="0" err="1" smtClean="0"/>
              <a:t>dilatátort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64445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3200" b="1" dirty="0" smtClean="0"/>
              <a:t>Az </a:t>
            </a:r>
            <a:r>
              <a:rPr lang="hu-HU" sz="3200" b="1" dirty="0" err="1" smtClean="0"/>
              <a:t>effektor</a:t>
            </a:r>
            <a:r>
              <a:rPr lang="hu-HU" sz="3200" b="1" dirty="0" smtClean="0"/>
              <a:t> szervek válaszai a vegetatív idegi impulzusokra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2000" dirty="0" smtClean="0"/>
              <a:t>A </a:t>
            </a:r>
            <a:r>
              <a:rPr lang="hu-HU" sz="2000" b="1" i="1" dirty="0" smtClean="0"/>
              <a:t>keringő vérben </a:t>
            </a:r>
            <a:r>
              <a:rPr lang="hu-HU" sz="2000" dirty="0" smtClean="0"/>
              <a:t>rendszerint, nincs </a:t>
            </a:r>
            <a:r>
              <a:rPr lang="hu-HU" sz="2000" dirty="0" err="1" smtClean="0"/>
              <a:t>acetilkolin</a:t>
            </a:r>
            <a:endParaRPr lang="hu-HU" sz="2000" dirty="0" smtClean="0"/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A </a:t>
            </a:r>
            <a:r>
              <a:rPr lang="hu-HU" sz="2000" b="1" i="1" dirty="0" smtClean="0"/>
              <a:t>lokalizált </a:t>
            </a:r>
            <a:r>
              <a:rPr lang="hu-HU" sz="2000" b="1" i="1" dirty="0" err="1" smtClean="0"/>
              <a:t>kolinerg</a:t>
            </a:r>
            <a:r>
              <a:rPr lang="hu-HU" sz="2000" b="1" i="1" dirty="0" smtClean="0"/>
              <a:t> kisülés hatása </a:t>
            </a:r>
            <a:r>
              <a:rPr lang="hu-HU" sz="2000" dirty="0" smtClean="0"/>
              <a:t>általában diszkrét és rövid időtartamú =&gt; a </a:t>
            </a:r>
            <a:r>
              <a:rPr lang="hu-HU" sz="2000" dirty="0" err="1" smtClean="0"/>
              <a:t>kolinerg</a:t>
            </a:r>
            <a:r>
              <a:rPr lang="hu-HU" sz="2000" dirty="0" smtClean="0"/>
              <a:t> idegvégződések körüli magas </a:t>
            </a:r>
            <a:r>
              <a:rPr lang="hu-HU" sz="2000" dirty="0" err="1" smtClean="0"/>
              <a:t>acetilkolineszteráz-koncentrció</a:t>
            </a:r>
            <a:r>
              <a:rPr lang="hu-HU" sz="2000" dirty="0" smtClean="0"/>
              <a:t> miatt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A </a:t>
            </a:r>
            <a:r>
              <a:rPr lang="hu-HU" sz="2000" b="1" i="1" dirty="0" err="1" smtClean="0"/>
              <a:t>noradrenalin</a:t>
            </a:r>
            <a:r>
              <a:rPr lang="hu-HU" sz="2000" dirty="0" smtClean="0"/>
              <a:t> messzebbre terjed, és hatása elnyújtottabb, mint az </a:t>
            </a:r>
            <a:r>
              <a:rPr lang="hu-HU" sz="2000" dirty="0" err="1" smtClean="0"/>
              <a:t>acetilkoliné</a:t>
            </a:r>
            <a:endParaRPr lang="hu-HU" sz="2000" dirty="0" smtClean="0"/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Mind a </a:t>
            </a:r>
            <a:r>
              <a:rPr lang="hu-HU" sz="2000" dirty="0" err="1" smtClean="0"/>
              <a:t>noradrenalin</a:t>
            </a:r>
            <a:r>
              <a:rPr lang="hu-HU" sz="2000" dirty="0" smtClean="0"/>
              <a:t>, mind az adrenalin, mind a dopamin megtalálható a </a:t>
            </a:r>
            <a:r>
              <a:rPr lang="hu-HU" sz="2000" b="1" i="1" dirty="0" smtClean="0"/>
              <a:t>vérplazmában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Az </a:t>
            </a:r>
            <a:r>
              <a:rPr lang="hu-HU" sz="2000" b="1" i="1" dirty="0" smtClean="0"/>
              <a:t>adrenalin</a:t>
            </a:r>
            <a:r>
              <a:rPr lang="hu-HU" sz="2000" dirty="0" smtClean="0"/>
              <a:t> és a </a:t>
            </a:r>
            <a:r>
              <a:rPr lang="hu-HU" sz="2000" b="1" i="1" dirty="0" smtClean="0"/>
              <a:t>dopamin</a:t>
            </a:r>
            <a:r>
              <a:rPr lang="hu-HU" sz="2000" dirty="0" smtClean="0"/>
              <a:t> a </a:t>
            </a:r>
            <a:r>
              <a:rPr lang="hu-HU" sz="2000" b="1" i="1" dirty="0" smtClean="0"/>
              <a:t>mellékvese velőállományábó</a:t>
            </a:r>
            <a:r>
              <a:rPr lang="hu-HU" sz="2000" dirty="0" smtClean="0"/>
              <a:t>l származik, a </a:t>
            </a:r>
            <a:r>
              <a:rPr lang="hu-HU" sz="2000" b="1" i="1" dirty="0" err="1" smtClean="0"/>
              <a:t>noradrenalin</a:t>
            </a:r>
            <a:r>
              <a:rPr lang="hu-HU" sz="2000" dirty="0" smtClean="0"/>
              <a:t> zöme, viszont a </a:t>
            </a:r>
            <a:r>
              <a:rPr lang="hu-HU" sz="2000" b="1" i="1" dirty="0" err="1" smtClean="0"/>
              <a:t>noradrenerg</a:t>
            </a:r>
            <a:r>
              <a:rPr lang="hu-HU" sz="2000" b="1" i="1" dirty="0" smtClean="0"/>
              <a:t> idegvégződésekből </a:t>
            </a:r>
            <a:r>
              <a:rPr lang="hu-HU" sz="2000" dirty="0" smtClean="0"/>
              <a:t>diffundál a véráramba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58232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98984" y="116632"/>
            <a:ext cx="5997352" cy="850106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smtClean="0"/>
              <a:t>A </a:t>
            </a:r>
            <a:r>
              <a:rPr lang="hu-HU" b="1" dirty="0" err="1" smtClean="0"/>
              <a:t>kolinerg</a:t>
            </a:r>
            <a:r>
              <a:rPr lang="hu-HU" b="1" dirty="0" smtClean="0"/>
              <a:t> aktiváció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4824536"/>
          </a:xfrm>
        </p:spPr>
        <p:txBody>
          <a:bodyPr>
            <a:normAutofit/>
          </a:bodyPr>
          <a:lstStyle/>
          <a:p>
            <a:pPr algn="just"/>
            <a:r>
              <a:rPr lang="hu-HU" sz="2200" dirty="0" smtClean="0"/>
              <a:t>Általában a vegetatív idegrendszer </a:t>
            </a:r>
            <a:r>
              <a:rPr lang="hu-HU" sz="2200" dirty="0" err="1" smtClean="0"/>
              <a:t>kolinerg</a:t>
            </a:r>
            <a:r>
              <a:rPr lang="hu-HU" sz="2200" dirty="0" smtClean="0"/>
              <a:t> alrendszere azokat a funkciókat segíti elő, amelyek az </a:t>
            </a:r>
            <a:r>
              <a:rPr lang="hu-HU" sz="2200" b="1" i="1" dirty="0" smtClean="0"/>
              <a:t>élet mindennapos fenntartásá</a:t>
            </a:r>
            <a:r>
              <a:rPr lang="hu-HU" sz="2200" dirty="0" smtClean="0"/>
              <a:t>t szolgálják</a:t>
            </a:r>
          </a:p>
          <a:p>
            <a:pPr marL="0" indent="0" algn="just">
              <a:buNone/>
            </a:pPr>
            <a:endParaRPr lang="hu-HU" sz="2200" dirty="0" smtClean="0"/>
          </a:p>
          <a:p>
            <a:pPr algn="just"/>
            <a:r>
              <a:rPr lang="hu-HU" sz="2200" dirty="0" smtClean="0"/>
              <a:t>Pl.: a </a:t>
            </a:r>
            <a:r>
              <a:rPr lang="hu-HU" sz="2200" dirty="0" err="1" smtClean="0"/>
              <a:t>kolinerg</a:t>
            </a:r>
            <a:r>
              <a:rPr lang="hu-HU" sz="2200" dirty="0" smtClean="0"/>
              <a:t> működés a táplálék emésztését és felszívódását segíti elő:</a:t>
            </a:r>
          </a:p>
          <a:p>
            <a:pPr lvl="1" algn="just"/>
            <a:r>
              <a:rPr lang="hu-HU" sz="2200" dirty="0" smtClean="0"/>
              <a:t> bélizomzat működésének fokozásával, </a:t>
            </a:r>
          </a:p>
          <a:p>
            <a:pPr lvl="1" algn="just"/>
            <a:r>
              <a:rPr lang="hu-HU" sz="2200" dirty="0" smtClean="0"/>
              <a:t>a gyomorszekréció növelésével </a:t>
            </a:r>
          </a:p>
          <a:p>
            <a:pPr lvl="1" algn="just"/>
            <a:r>
              <a:rPr lang="hu-HU" sz="2200" dirty="0" smtClean="0"/>
              <a:t>és a </a:t>
            </a:r>
            <a:r>
              <a:rPr lang="hu-HU" sz="2200" dirty="0" err="1" smtClean="0"/>
              <a:t>pylorus</a:t>
            </a:r>
            <a:r>
              <a:rPr lang="hu-HU" sz="2200" dirty="0" smtClean="0"/>
              <a:t> </a:t>
            </a:r>
            <a:r>
              <a:rPr lang="hu-HU" sz="2200" dirty="0" err="1" smtClean="0"/>
              <a:t>sphincter</a:t>
            </a:r>
            <a:r>
              <a:rPr lang="hu-HU" sz="2200" dirty="0" smtClean="0"/>
              <a:t> elernyesztésével</a:t>
            </a:r>
          </a:p>
          <a:p>
            <a:pPr marL="457200" lvl="1" indent="0" algn="just">
              <a:buNone/>
            </a:pPr>
            <a:endParaRPr lang="hu-HU" sz="2200" dirty="0" smtClean="0"/>
          </a:p>
          <a:p>
            <a:pPr algn="just"/>
            <a:r>
              <a:rPr lang="hu-HU" sz="2200" dirty="0" smtClean="0"/>
              <a:t>Ezért – a „</a:t>
            </a:r>
            <a:r>
              <a:rPr lang="hu-HU" sz="2200" dirty="0" err="1" smtClean="0"/>
              <a:t>katabolikus</a:t>
            </a:r>
            <a:r>
              <a:rPr lang="hu-HU" sz="2200" dirty="0" smtClean="0"/>
              <a:t>”</a:t>
            </a:r>
            <a:r>
              <a:rPr lang="hu-HU" sz="2200" dirty="0" err="1" smtClean="0"/>
              <a:t>noradrenerg</a:t>
            </a:r>
            <a:r>
              <a:rPr lang="hu-HU" sz="2200" dirty="0" smtClean="0"/>
              <a:t> alrendszerrel szembeállítva – a </a:t>
            </a:r>
            <a:r>
              <a:rPr lang="hu-HU" sz="2200" dirty="0" err="1" smtClean="0"/>
              <a:t>kolinerg</a:t>
            </a:r>
            <a:r>
              <a:rPr lang="hu-HU" sz="2200" dirty="0" smtClean="0"/>
              <a:t> alrendszert olykor </a:t>
            </a:r>
            <a:r>
              <a:rPr lang="hu-HU" sz="2200" b="1" i="1" dirty="0" smtClean="0"/>
              <a:t>anabolikus idegrendszer</a:t>
            </a:r>
            <a:r>
              <a:rPr lang="hu-HU" sz="2200" dirty="0" smtClean="0"/>
              <a:t>nek is nevezik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84687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707088" cy="72008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Vegetatív idegrendszer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980728"/>
            <a:ext cx="8280920" cy="5040560"/>
          </a:xfrm>
        </p:spPr>
        <p:txBody>
          <a:bodyPr>
            <a:noAutofit/>
          </a:bodyPr>
          <a:lstStyle/>
          <a:p>
            <a:pPr algn="just"/>
            <a:r>
              <a:rPr lang="hu-HU" sz="2000" b="1" i="1" dirty="0" smtClean="0"/>
              <a:t>Vegetatív/autonóm/</a:t>
            </a:r>
            <a:r>
              <a:rPr lang="hu-HU" sz="2000" b="1" i="1" dirty="0" err="1" smtClean="0"/>
              <a:t>viscerális</a:t>
            </a:r>
            <a:r>
              <a:rPr lang="hu-HU" sz="2000" b="1" i="1" dirty="0" smtClean="0"/>
              <a:t> idegrendszer: </a:t>
            </a:r>
            <a:r>
              <a:rPr lang="hu-HU" sz="2000" dirty="0"/>
              <a:t>a</a:t>
            </a:r>
            <a:r>
              <a:rPr lang="hu-HU" sz="2000" dirty="0" smtClean="0"/>
              <a:t>z </a:t>
            </a:r>
            <a:r>
              <a:rPr lang="hu-HU" sz="2000" dirty="0"/>
              <a:t>idegrendszernek </a:t>
            </a:r>
            <a:r>
              <a:rPr lang="hu-HU" sz="2000" dirty="0" smtClean="0"/>
              <a:t>azok </a:t>
            </a:r>
            <a:r>
              <a:rPr lang="hu-HU" sz="2000" dirty="0"/>
              <a:t>a </a:t>
            </a:r>
            <a:r>
              <a:rPr lang="hu-HU" sz="2000" dirty="0" smtClean="0"/>
              <a:t>részei, amik a szervezet belső egyensúlyának fenntartására szolgálnak, zsigereket mirigyeket és simaizomzatot idegeznek be. </a:t>
            </a:r>
          </a:p>
          <a:p>
            <a:pPr algn="just"/>
            <a:endParaRPr lang="hu-HU" sz="900" dirty="0" smtClean="0"/>
          </a:p>
          <a:p>
            <a:pPr algn="just"/>
            <a:r>
              <a:rPr lang="hu-HU" sz="2000" dirty="0" smtClean="0"/>
              <a:t>Mit keres itt? </a:t>
            </a:r>
            <a:r>
              <a:rPr lang="hu-HU" sz="2000" dirty="0" err="1" smtClean="0"/>
              <a:t>Visceromotoros</a:t>
            </a:r>
            <a:r>
              <a:rPr lang="hu-HU" sz="2000" dirty="0" smtClean="0"/>
              <a:t> működése simaizmokat „mozgat”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/>
              <a:t>Funkcionálisan 2 rész (felépítésben is </a:t>
            </a:r>
            <a:r>
              <a:rPr lang="hu-HU" sz="2000" dirty="0" smtClean="0"/>
              <a:t>megjelenik)</a:t>
            </a:r>
            <a:endParaRPr lang="hu-HU" sz="2000" dirty="0"/>
          </a:p>
          <a:p>
            <a:pPr lvl="1" algn="just"/>
            <a:r>
              <a:rPr lang="hu-HU" sz="1800" dirty="0" err="1"/>
              <a:t>Sympathicus</a:t>
            </a:r>
            <a:endParaRPr lang="hu-HU" sz="1800" dirty="0"/>
          </a:p>
          <a:p>
            <a:pPr lvl="1" algn="just"/>
            <a:r>
              <a:rPr lang="hu-HU" sz="1800" dirty="0" err="1" smtClean="0"/>
              <a:t>Parasympathicus</a:t>
            </a:r>
            <a:endParaRPr lang="hu-HU" sz="1800" dirty="0" smtClean="0"/>
          </a:p>
          <a:p>
            <a:pPr marL="457200" lvl="1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/>
              <a:t>Szervek többsége kettős </a:t>
            </a:r>
            <a:r>
              <a:rPr lang="hu-HU" sz="2000" dirty="0" smtClean="0"/>
              <a:t>beidegzéssel rendelkezik: </a:t>
            </a:r>
            <a:r>
              <a:rPr lang="hu-HU" sz="2000" dirty="0" err="1"/>
              <a:t>sympathicus</a:t>
            </a:r>
            <a:r>
              <a:rPr lang="hu-HU" sz="2000" dirty="0"/>
              <a:t> és </a:t>
            </a:r>
            <a:r>
              <a:rPr lang="hu-HU" sz="2000" dirty="0" err="1"/>
              <a:t>parasympathicus</a:t>
            </a:r>
            <a:r>
              <a:rPr lang="hu-HU" sz="2000" dirty="0"/>
              <a:t> </a:t>
            </a:r>
            <a:r>
              <a:rPr lang="hu-HU" sz="2000" dirty="0" smtClean="0"/>
              <a:t>is</a:t>
            </a:r>
          </a:p>
          <a:p>
            <a:pPr algn="just"/>
            <a:r>
              <a:rPr lang="hu-HU" sz="2000" dirty="0" smtClean="0"/>
              <a:t>Kivétel: mellékvese velőállománya csak szimpatikus – </a:t>
            </a:r>
            <a:r>
              <a:rPr lang="hu-HU" sz="2000" dirty="0" err="1" smtClean="0"/>
              <a:t>katekolamin</a:t>
            </a:r>
            <a:r>
              <a:rPr lang="hu-HU" sz="2000" dirty="0" smtClean="0"/>
              <a:t> termelés</a:t>
            </a:r>
          </a:p>
        </p:txBody>
      </p:sp>
    </p:spTree>
    <p:extLst>
      <p:ext uri="{BB962C8B-B14F-4D97-AF65-F5344CB8AC3E}">
        <p14:creationId xmlns:p14="http://schemas.microsoft.com/office/powerpoint/2010/main" val="142482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130622"/>
            <a:ext cx="5915000" cy="778098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A </a:t>
            </a:r>
            <a:r>
              <a:rPr lang="hu-HU" sz="3600" b="1" dirty="0" err="1" smtClean="0"/>
              <a:t>noradrenerg</a:t>
            </a:r>
            <a:r>
              <a:rPr lang="hu-HU" sz="3600" b="1" dirty="0" smtClean="0"/>
              <a:t> aktiváció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001419"/>
          </a:xfrm>
        </p:spPr>
        <p:txBody>
          <a:bodyPr>
            <a:noAutofit/>
          </a:bodyPr>
          <a:lstStyle/>
          <a:p>
            <a:r>
              <a:rPr lang="hu-HU" sz="1800" b="1" i="1" dirty="0" smtClean="0"/>
              <a:t>Vészhelyzetben</a:t>
            </a:r>
            <a:r>
              <a:rPr lang="hu-HU" sz="1800" dirty="0" smtClean="0"/>
              <a:t> a </a:t>
            </a:r>
            <a:r>
              <a:rPr lang="hu-HU" sz="1800" dirty="0" err="1" smtClean="0"/>
              <a:t>noradrenerg</a:t>
            </a:r>
            <a:r>
              <a:rPr lang="hu-HU" sz="1800" dirty="0" smtClean="0"/>
              <a:t> rendszer egységes egészként aktiválódik -&gt; jelentősége, hogy felkészíti az egyedeket a vészhelyzethez való alkalmazkodásra</a:t>
            </a:r>
          </a:p>
          <a:p>
            <a:pPr marL="0" indent="0">
              <a:buNone/>
            </a:pPr>
            <a:endParaRPr lang="hu-HU" sz="1800" dirty="0" smtClean="0"/>
          </a:p>
          <a:p>
            <a:r>
              <a:rPr lang="hu-HU" sz="1800" dirty="0" smtClean="0"/>
              <a:t>Azonban téves következtetés az gondolni, hogy a rendszer azért aktivizálódik, hogy ezt a felkészülést megvalósítsa</a:t>
            </a:r>
          </a:p>
          <a:p>
            <a:pPr marL="0" indent="0">
              <a:buNone/>
            </a:pPr>
            <a:endParaRPr lang="hu-HU" sz="1800" dirty="0" smtClean="0"/>
          </a:p>
          <a:p>
            <a:r>
              <a:rPr lang="hu-HU" sz="1800" dirty="0" smtClean="0"/>
              <a:t>Pl.: a </a:t>
            </a:r>
            <a:r>
              <a:rPr lang="hu-HU" sz="1800" dirty="0" err="1" smtClean="0"/>
              <a:t>noradrenerg</a:t>
            </a:r>
            <a:r>
              <a:rPr lang="hu-HU" sz="1800" dirty="0" smtClean="0"/>
              <a:t> kisülés:</a:t>
            </a:r>
          </a:p>
          <a:p>
            <a:pPr lvl="1"/>
            <a:r>
              <a:rPr lang="hu-HU" sz="1800" dirty="0" smtClean="0"/>
              <a:t>Elernyeszti az </a:t>
            </a:r>
            <a:r>
              <a:rPr lang="hu-HU" sz="1800" b="1" i="1" dirty="0" err="1" smtClean="0"/>
              <a:t>akkormodáció</a:t>
            </a:r>
            <a:r>
              <a:rPr lang="hu-HU" sz="1800" dirty="0" err="1" smtClean="0"/>
              <a:t>t</a:t>
            </a:r>
            <a:r>
              <a:rPr lang="hu-HU" sz="1800" dirty="0" smtClean="0"/>
              <a:t> és tágítja a </a:t>
            </a:r>
            <a:r>
              <a:rPr lang="hu-HU" sz="1800" b="1" i="1" dirty="0" smtClean="0"/>
              <a:t>pupillá</a:t>
            </a:r>
            <a:r>
              <a:rPr lang="hu-HU" sz="1800" dirty="0" smtClean="0"/>
              <a:t>kat (több fényt engedve a szembe)</a:t>
            </a:r>
          </a:p>
          <a:p>
            <a:pPr lvl="1"/>
            <a:r>
              <a:rPr lang="hu-HU" sz="1800" dirty="0" smtClean="0"/>
              <a:t>Szaporábbá teszi a </a:t>
            </a:r>
            <a:r>
              <a:rPr lang="hu-HU" sz="1800" b="1" i="1" dirty="0" smtClean="0"/>
              <a:t>szívverés</a:t>
            </a:r>
            <a:r>
              <a:rPr lang="hu-HU" sz="1800" dirty="0" smtClean="0"/>
              <a:t>t és növeli a </a:t>
            </a:r>
            <a:r>
              <a:rPr lang="hu-HU" sz="1800" b="1" i="1" dirty="0" smtClean="0"/>
              <a:t>vérnyomás</a:t>
            </a:r>
            <a:r>
              <a:rPr lang="hu-HU" sz="1800" dirty="0" smtClean="0"/>
              <a:t>t (biztosítva ezzel az életfontosságú szervek és az izmok jobb perfúzióját)</a:t>
            </a:r>
          </a:p>
          <a:p>
            <a:pPr lvl="1"/>
            <a:r>
              <a:rPr lang="hu-HU" sz="1800" dirty="0" smtClean="0"/>
              <a:t>És összehúzza a </a:t>
            </a:r>
            <a:r>
              <a:rPr lang="hu-HU" sz="1800" b="1" i="1" dirty="0" smtClean="0"/>
              <a:t>bőr vérerei</a:t>
            </a:r>
            <a:r>
              <a:rPr lang="hu-HU" sz="1800" dirty="0" smtClean="0"/>
              <a:t>t (korlátozva ezzel a sebvérzést)</a:t>
            </a:r>
          </a:p>
          <a:p>
            <a:pPr lvl="1"/>
            <a:r>
              <a:rPr lang="hu-HU" sz="1800" dirty="0" smtClean="0"/>
              <a:t>Süllyeszti a </a:t>
            </a:r>
            <a:r>
              <a:rPr lang="hu-HU" sz="1800" b="1" i="1" dirty="0" err="1" smtClean="0"/>
              <a:t>formatio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reticularis</a:t>
            </a:r>
            <a:r>
              <a:rPr lang="hu-HU" sz="1800" b="1" i="1" dirty="0" smtClean="0"/>
              <a:t> </a:t>
            </a:r>
            <a:r>
              <a:rPr lang="hu-HU" sz="1800" dirty="0" smtClean="0"/>
              <a:t>küszöbét (megerősítve ezzel az éber állapotot)</a:t>
            </a:r>
          </a:p>
          <a:p>
            <a:pPr lvl="1"/>
            <a:r>
              <a:rPr lang="hu-HU" sz="1800" dirty="0" smtClean="0"/>
              <a:t>Emeli a </a:t>
            </a:r>
            <a:r>
              <a:rPr lang="hu-HU" sz="1800" b="1" i="1" dirty="0" smtClean="0"/>
              <a:t>vérben</a:t>
            </a:r>
            <a:r>
              <a:rPr lang="hu-HU" sz="1800" dirty="0" smtClean="0"/>
              <a:t> a glukóz és szabad zsírsavak szintjét (növelve ezzel az energiaellátást</a:t>
            </a:r>
          </a:p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62469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70" y="0"/>
            <a:ext cx="4794802" cy="6858000"/>
          </a:xfrm>
        </p:spPr>
      </p:pic>
    </p:spTree>
    <p:extLst>
      <p:ext uri="{BB962C8B-B14F-4D97-AF65-F5344CB8AC3E}">
        <p14:creationId xmlns:p14="http://schemas.microsoft.com/office/powerpoint/2010/main" val="2397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760953" cy="6858000"/>
          </a:xfrm>
        </p:spPr>
      </p:pic>
    </p:spTree>
    <p:extLst>
      <p:ext uri="{BB962C8B-B14F-4D97-AF65-F5344CB8AC3E}">
        <p14:creationId xmlns:p14="http://schemas.microsoft.com/office/powerpoint/2010/main" val="155478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760040" y="1844825"/>
            <a:ext cx="7772400" cy="2016223"/>
          </a:xfrm>
          <a:noFill/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figyelmet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29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707088" cy="72008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Vegetatív idegrendszer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5400600"/>
          </a:xfrm>
        </p:spPr>
        <p:txBody>
          <a:bodyPr>
            <a:noAutofit/>
          </a:bodyPr>
          <a:lstStyle/>
          <a:p>
            <a:pPr algn="just"/>
            <a:r>
              <a:rPr lang="hu-HU" sz="2000" b="1" i="1" dirty="0" smtClean="0"/>
              <a:t>Definíció:</a:t>
            </a:r>
            <a:r>
              <a:rPr lang="hu-HU" sz="2000" dirty="0" smtClean="0"/>
              <a:t> Az </a:t>
            </a:r>
            <a:r>
              <a:rPr lang="hu-HU" sz="2000" dirty="0"/>
              <a:t>idegrendszernek az a része, amely a simaizmok, a mirigyek és a szív működését szabályozza az akarattól nagymértékben függetlenül</a:t>
            </a:r>
            <a:r>
              <a:rPr lang="hu-HU" sz="2000" dirty="0" smtClean="0"/>
              <a:t>.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b="1" i="1" dirty="0" smtClean="0"/>
              <a:t>Magyarázat:</a:t>
            </a:r>
            <a:r>
              <a:rPr lang="hu-HU" sz="2000" dirty="0"/>
              <a:t> </a:t>
            </a:r>
            <a:r>
              <a:rPr lang="hu-HU" sz="2000" dirty="0" smtClean="0"/>
              <a:t>Az </a:t>
            </a:r>
            <a:r>
              <a:rPr lang="hu-HU" sz="2000" dirty="0"/>
              <a:t>idegrendszer természetesen egységes egész, de a működésében el lehet különíteni két (egymástól egyébként korántsem független) részt</a:t>
            </a:r>
            <a:r>
              <a:rPr lang="hu-HU" sz="2000" dirty="0" smtClean="0"/>
              <a:t>: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lvl="1" algn="just"/>
            <a:r>
              <a:rPr lang="hu-HU" sz="2000" dirty="0" smtClean="0"/>
              <a:t> </a:t>
            </a:r>
            <a:r>
              <a:rPr lang="hu-HU" sz="2000" dirty="0"/>
              <a:t>A vegetatív ("növényi jellegű") és a</a:t>
            </a:r>
            <a:r>
              <a:rPr lang="hu-HU" sz="2000" b="1" dirty="0"/>
              <a:t> </a:t>
            </a:r>
            <a:r>
              <a:rPr lang="hu-HU" sz="2000" dirty="0" smtClean="0"/>
              <a:t>szomatikus idegrendszert</a:t>
            </a:r>
            <a:r>
              <a:rPr lang="hu-HU" sz="2000" dirty="0"/>
              <a:t>. </a:t>
            </a:r>
            <a:endParaRPr lang="hu-HU" sz="2000" dirty="0" smtClean="0"/>
          </a:p>
          <a:p>
            <a:pPr marL="457200" lvl="1" indent="0" algn="just">
              <a:buNone/>
            </a:pPr>
            <a:endParaRPr lang="hu-HU" sz="2000" dirty="0" smtClean="0"/>
          </a:p>
          <a:p>
            <a:pPr lvl="1" algn="just"/>
            <a:r>
              <a:rPr lang="hu-HU" sz="2000" dirty="0" smtClean="0"/>
              <a:t>A</a:t>
            </a:r>
            <a:r>
              <a:rPr lang="hu-HU" sz="2000" dirty="0"/>
              <a:t> </a:t>
            </a:r>
            <a:r>
              <a:rPr lang="hu-HU" sz="2000" b="1" dirty="0"/>
              <a:t>szomatikus idegrendszer</a:t>
            </a:r>
            <a:r>
              <a:rPr lang="hu-HU" sz="2000" dirty="0"/>
              <a:t> a </a:t>
            </a:r>
            <a:r>
              <a:rPr lang="hu-HU" sz="2000" i="1" dirty="0"/>
              <a:t>vázizmok</a:t>
            </a:r>
            <a:r>
              <a:rPr lang="hu-HU" sz="2000" dirty="0"/>
              <a:t> akaratlagosan is irányítható mozgatását végzi (</a:t>
            </a:r>
            <a:r>
              <a:rPr lang="hu-HU" sz="2000" dirty="0" err="1"/>
              <a:t>szóma</a:t>
            </a:r>
            <a:r>
              <a:rPr lang="hu-HU" sz="2000" dirty="0"/>
              <a:t> = test</a:t>
            </a:r>
            <a:r>
              <a:rPr lang="hu-HU" sz="2000" dirty="0" smtClean="0"/>
              <a:t>),</a:t>
            </a:r>
          </a:p>
          <a:p>
            <a:pPr marL="457200" lvl="1" indent="0" algn="just">
              <a:buNone/>
            </a:pPr>
            <a:endParaRPr lang="hu-HU" sz="2000" dirty="0" smtClean="0"/>
          </a:p>
          <a:p>
            <a:pPr lvl="1" algn="just"/>
            <a:r>
              <a:rPr lang="hu-HU" sz="2000" dirty="0"/>
              <a:t>A </a:t>
            </a:r>
            <a:r>
              <a:rPr lang="hu-HU" sz="2000" b="1" dirty="0"/>
              <a:t>vegetatív </a:t>
            </a:r>
            <a:r>
              <a:rPr lang="hu-HU" sz="2000" dirty="0"/>
              <a:t>- a fenti definícióból is láthatóan - a </a:t>
            </a:r>
            <a:r>
              <a:rPr lang="hu-HU" sz="2000" i="1" dirty="0"/>
              <a:t>zsigerek</a:t>
            </a:r>
            <a:r>
              <a:rPr lang="hu-HU" sz="2000" dirty="0"/>
              <a:t> automatikus működtetését végzi (ezért nevezik néha "zsigeri" vagy "autonóm" idegrendszernek is</a:t>
            </a:r>
            <a:r>
              <a:rPr lang="hu-HU" sz="2000" dirty="0" smtClean="0"/>
              <a:t>).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27149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707088" cy="72008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Vegetatív idegrendszer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980728"/>
            <a:ext cx="8280920" cy="504056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2000" dirty="0" smtClean="0"/>
              <a:t>Felépítés:</a:t>
            </a:r>
          </a:p>
          <a:p>
            <a:pPr algn="just">
              <a:lnSpc>
                <a:spcPct val="150000"/>
              </a:lnSpc>
            </a:pPr>
            <a:r>
              <a:rPr lang="hu-HU" sz="2000" dirty="0" err="1" smtClean="0"/>
              <a:t>Afferentáció</a:t>
            </a:r>
            <a:r>
              <a:rPr lang="hu-HU" sz="2000" dirty="0"/>
              <a:t>: </a:t>
            </a:r>
            <a:r>
              <a:rPr lang="hu-HU" sz="2000" dirty="0" err="1"/>
              <a:t>viscerosensoros</a:t>
            </a:r>
            <a:r>
              <a:rPr lang="hu-HU" sz="2000" dirty="0"/>
              <a:t>, </a:t>
            </a:r>
            <a:r>
              <a:rPr lang="hu-HU" sz="2000" dirty="0" err="1" smtClean="0"/>
              <a:t>somatosensoros</a:t>
            </a:r>
            <a:endParaRPr lang="hu-HU" sz="2000" dirty="0" smtClean="0"/>
          </a:p>
          <a:p>
            <a:pPr algn="just">
              <a:lnSpc>
                <a:spcPct val="150000"/>
              </a:lnSpc>
            </a:pPr>
            <a:r>
              <a:rPr lang="hu-HU" sz="2000" dirty="0" smtClean="0"/>
              <a:t>Központi </a:t>
            </a:r>
            <a:r>
              <a:rPr lang="hu-HU" sz="2000" dirty="0"/>
              <a:t>idegrendszeri </a:t>
            </a:r>
            <a:r>
              <a:rPr lang="hu-HU" sz="2000" dirty="0" smtClean="0"/>
              <a:t>központok</a:t>
            </a:r>
          </a:p>
          <a:p>
            <a:pPr algn="just">
              <a:lnSpc>
                <a:spcPct val="150000"/>
              </a:lnSpc>
            </a:pPr>
            <a:r>
              <a:rPr lang="hu-HU" sz="2000" dirty="0" smtClean="0"/>
              <a:t>Fontos </a:t>
            </a:r>
            <a:r>
              <a:rPr lang="hu-HU" sz="2000" dirty="0"/>
              <a:t>központok a központi idegrendszeren kívül is: dúcok, fonatok, </a:t>
            </a:r>
            <a:r>
              <a:rPr lang="hu-HU" sz="2000" dirty="0" smtClean="0"/>
              <a:t>célszervekben</a:t>
            </a:r>
          </a:p>
          <a:p>
            <a:pPr algn="just">
              <a:lnSpc>
                <a:spcPct val="150000"/>
              </a:lnSpc>
            </a:pPr>
            <a:r>
              <a:rPr lang="hu-HU" sz="2000" dirty="0" err="1" smtClean="0"/>
              <a:t>Efferentáció</a:t>
            </a:r>
            <a:r>
              <a:rPr lang="hu-HU" sz="2000" dirty="0"/>
              <a:t>: </a:t>
            </a:r>
            <a:r>
              <a:rPr lang="hu-HU" sz="2000" dirty="0" err="1"/>
              <a:t>visceromotoros</a:t>
            </a:r>
            <a:r>
              <a:rPr lang="hu-HU" sz="2000" dirty="0"/>
              <a:t>, </a:t>
            </a:r>
            <a:r>
              <a:rPr lang="hu-HU" sz="2000" dirty="0" err="1"/>
              <a:t>vasomotoros</a:t>
            </a:r>
            <a:r>
              <a:rPr lang="hu-HU" sz="2000" dirty="0"/>
              <a:t>, </a:t>
            </a:r>
            <a:r>
              <a:rPr lang="hu-HU" sz="2000" dirty="0" err="1"/>
              <a:t>pilomotoros</a:t>
            </a:r>
            <a:r>
              <a:rPr lang="hu-HU" sz="2000" dirty="0"/>
              <a:t>, </a:t>
            </a:r>
            <a:r>
              <a:rPr lang="hu-HU" sz="2000" dirty="0" err="1"/>
              <a:t>secretomotoros</a:t>
            </a:r>
            <a:r>
              <a:rPr lang="hu-HU" sz="2000" dirty="0"/>
              <a:t>,  </a:t>
            </a:r>
            <a:r>
              <a:rPr lang="hu-HU" sz="2000" dirty="0" err="1"/>
              <a:t>sudomotoros</a:t>
            </a:r>
            <a:r>
              <a:rPr lang="hu-HU" sz="2000" dirty="0"/>
              <a:t> funkció</a:t>
            </a: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116170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44816" cy="72008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A vegetatív idegrendszer felépítése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412776"/>
            <a:ext cx="8712968" cy="4032448"/>
          </a:xfrm>
        </p:spPr>
        <p:txBody>
          <a:bodyPr>
            <a:noAutofit/>
          </a:bodyPr>
          <a:lstStyle/>
          <a:p>
            <a:pPr algn="just"/>
            <a:r>
              <a:rPr lang="hu-HU" sz="2000" dirty="0"/>
              <a:t>A vegetatív idegrendszer felépítési és működési szempontból két további részre osztható: a </a:t>
            </a:r>
            <a:r>
              <a:rPr lang="hu-HU" sz="2000" i="1" dirty="0"/>
              <a:t>szimpatikus</a:t>
            </a:r>
            <a:r>
              <a:rPr lang="hu-HU" sz="2000" dirty="0"/>
              <a:t> és a </a:t>
            </a:r>
            <a:r>
              <a:rPr lang="hu-HU" sz="2000" i="1" dirty="0"/>
              <a:t>paraszimpatikus</a:t>
            </a:r>
            <a:r>
              <a:rPr lang="hu-HU" sz="2000" dirty="0"/>
              <a:t> idegrendszerre</a:t>
            </a:r>
            <a:r>
              <a:rPr lang="hu-HU" sz="2000" dirty="0" smtClean="0"/>
              <a:t>.</a:t>
            </a:r>
          </a:p>
          <a:p>
            <a:pPr marL="0" indent="0" algn="just">
              <a:buNone/>
            </a:pPr>
            <a:endParaRPr lang="hu-HU" sz="2000" dirty="0"/>
          </a:p>
          <a:p>
            <a:pPr lvl="1" algn="just"/>
            <a:r>
              <a:rPr lang="hu-HU" sz="2000" dirty="0"/>
              <a:t>A </a:t>
            </a:r>
            <a:r>
              <a:rPr lang="hu-HU" sz="2000" b="1" dirty="0"/>
              <a:t>szimpatikus</a:t>
            </a:r>
            <a:r>
              <a:rPr lang="hu-HU" sz="2000" dirty="0"/>
              <a:t> idegrendszer készenléti, riasztási funkciókat lát el, főként stresszhelyzetekben aktivizálódik. Központjai több helyen is megtalálhatók az idegrendszerben, de ilyen hatású idegek csak a gerincvelő háti és ágyéki szakaszán lépnek ki a központi idegrendszerből</a:t>
            </a:r>
            <a:r>
              <a:rPr lang="hu-HU" sz="2000" dirty="0" smtClean="0"/>
              <a:t>.</a:t>
            </a:r>
          </a:p>
          <a:p>
            <a:pPr marL="457200" lvl="1" indent="0" algn="just">
              <a:buNone/>
            </a:pPr>
            <a:endParaRPr lang="hu-HU" sz="2000" dirty="0"/>
          </a:p>
          <a:p>
            <a:pPr lvl="1" algn="just"/>
            <a:r>
              <a:rPr lang="hu-HU" sz="2000" dirty="0"/>
              <a:t>A </a:t>
            </a:r>
            <a:r>
              <a:rPr lang="hu-HU" sz="2000" b="1" dirty="0"/>
              <a:t>paraszimpatikus</a:t>
            </a:r>
            <a:r>
              <a:rPr lang="hu-HU" sz="2000" dirty="0"/>
              <a:t> idegrendszer képezi a szimpatikus idegrendszer ellensúlyát, leggyakrabban vele ellentétes hatású. Paraszimpatikus jellegű néhány agyideg (III., VII., IX., X.), és a gerincvelő keresztcsonti szakaszának idegei</a:t>
            </a:r>
            <a:r>
              <a:rPr lang="hu-HU" sz="2000" dirty="0" smtClean="0"/>
              <a:t>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959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707088" cy="72008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sz="3600" b="1" dirty="0" smtClean="0"/>
              <a:t>Vegetatív idegrendszer: KIR központok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5400600"/>
          </a:xfrm>
        </p:spPr>
        <p:txBody>
          <a:bodyPr>
            <a:noAutofit/>
          </a:bodyPr>
          <a:lstStyle/>
          <a:p>
            <a:pPr algn="just"/>
            <a:r>
              <a:rPr lang="hu-HU" sz="2000" dirty="0" err="1" smtClean="0"/>
              <a:t>Sympathicus</a:t>
            </a:r>
            <a:r>
              <a:rPr lang="hu-HU" sz="2000" dirty="0" smtClean="0"/>
              <a:t> és </a:t>
            </a:r>
            <a:r>
              <a:rPr lang="hu-HU" sz="2000" dirty="0" err="1" smtClean="0"/>
              <a:t>parasympathicus</a:t>
            </a:r>
            <a:r>
              <a:rPr lang="hu-HU" sz="2000" dirty="0" smtClean="0"/>
              <a:t> idegrendszer </a:t>
            </a:r>
            <a:r>
              <a:rPr lang="hu-HU" sz="2000" dirty="0" err="1" smtClean="0"/>
              <a:t>KIR-i</a:t>
            </a:r>
            <a:r>
              <a:rPr lang="hu-HU" sz="2000" dirty="0" smtClean="0"/>
              <a:t> központjai elkülönülnek</a:t>
            </a:r>
          </a:p>
          <a:p>
            <a:pPr algn="just"/>
            <a:endParaRPr lang="hu-HU" sz="2000" dirty="0" smtClean="0"/>
          </a:p>
          <a:p>
            <a:pPr algn="just"/>
            <a:r>
              <a:rPr lang="hu-HU" sz="2000" b="1" dirty="0" err="1" smtClean="0"/>
              <a:t>Sympathicus</a:t>
            </a:r>
            <a:r>
              <a:rPr lang="hu-HU" sz="2000" dirty="0"/>
              <a:t> </a:t>
            </a:r>
            <a:r>
              <a:rPr lang="hu-HU" sz="2000" dirty="0" smtClean="0"/>
              <a:t>(„kép”)</a:t>
            </a:r>
          </a:p>
          <a:p>
            <a:pPr lvl="1" algn="just"/>
            <a:r>
              <a:rPr lang="hu-HU" sz="2000" dirty="0" err="1" smtClean="0"/>
              <a:t>Thoracolumbalis</a:t>
            </a:r>
            <a:endParaRPr lang="hu-HU" sz="2000" dirty="0"/>
          </a:p>
          <a:p>
            <a:pPr lvl="1" algn="just"/>
            <a:r>
              <a:rPr lang="hu-HU" sz="2000" dirty="0" smtClean="0"/>
              <a:t>Th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-L</a:t>
            </a:r>
            <a:r>
              <a:rPr lang="hu-HU" sz="2000" baseline="-25000" dirty="0" smtClean="0"/>
              <a:t>3</a:t>
            </a:r>
            <a:r>
              <a:rPr lang="hu-HU" sz="2000" dirty="0" smtClean="0"/>
              <a:t> gerincvelői szelvények</a:t>
            </a:r>
          </a:p>
          <a:p>
            <a:pPr marL="457200" lvl="1" indent="0" algn="just">
              <a:buNone/>
            </a:pPr>
            <a:endParaRPr lang="hu-HU" sz="2000" dirty="0" smtClean="0"/>
          </a:p>
          <a:p>
            <a:pPr algn="just"/>
            <a:r>
              <a:rPr lang="hu-HU" sz="2000" b="1" dirty="0" err="1" smtClean="0"/>
              <a:t>Parasympathicus</a:t>
            </a:r>
            <a:r>
              <a:rPr lang="hu-HU" sz="2000" b="1" dirty="0"/>
              <a:t> </a:t>
            </a:r>
            <a:r>
              <a:rPr lang="hu-HU" sz="2000" dirty="0" smtClean="0"/>
              <a:t>(„keret”)</a:t>
            </a:r>
            <a:endParaRPr lang="hu-HU" sz="2000" b="1" dirty="0" smtClean="0"/>
          </a:p>
          <a:p>
            <a:pPr lvl="1" algn="just"/>
            <a:r>
              <a:rPr lang="hu-HU" sz="2000" dirty="0" err="1" smtClean="0"/>
              <a:t>Craniosacralis</a:t>
            </a:r>
            <a:endParaRPr lang="hu-HU" sz="2000" dirty="0"/>
          </a:p>
          <a:p>
            <a:pPr lvl="1" algn="just"/>
            <a:r>
              <a:rPr lang="hu-HU" sz="2000" dirty="0" smtClean="0">
                <a:sym typeface="Wingdings"/>
              </a:rPr>
              <a:t>Agytörzs </a:t>
            </a:r>
            <a:r>
              <a:rPr lang="hu-HU" sz="2000" dirty="0">
                <a:sym typeface="Wingdings"/>
              </a:rPr>
              <a:t>és S</a:t>
            </a:r>
            <a:r>
              <a:rPr lang="hu-HU" sz="2000" baseline="-25000" dirty="0">
                <a:sym typeface="Wingdings"/>
              </a:rPr>
              <a:t>2-4</a:t>
            </a:r>
            <a:r>
              <a:rPr lang="hu-HU" sz="2000" dirty="0">
                <a:sym typeface="Wingdings"/>
              </a:rPr>
              <a:t> gerincvelői </a:t>
            </a:r>
            <a:r>
              <a:rPr lang="hu-HU" sz="2000" dirty="0" smtClean="0">
                <a:sym typeface="Wingdings"/>
              </a:rPr>
              <a:t>szegmentum</a:t>
            </a: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277934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2833</Words>
  <Application>Microsoft Office PowerPoint</Application>
  <PresentationFormat>Diavetítés a képernyőre (4:3 oldalarány)</PresentationFormat>
  <Paragraphs>434</Paragraphs>
  <Slides>53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53</vt:i4>
      </vt:variant>
    </vt:vector>
  </HeadingPairs>
  <TitlesOfParts>
    <vt:vector size="54" baseType="lpstr">
      <vt:lpstr>Office-téma</vt:lpstr>
      <vt:lpstr>Mozgástanulás és szabályozás</vt:lpstr>
      <vt:lpstr>PowerPoint bemutató</vt:lpstr>
      <vt:lpstr>PowerPoint bemutató</vt:lpstr>
      <vt:lpstr>Vegetatív idegrendszer</vt:lpstr>
      <vt:lpstr>Vegetatív idegrendszer</vt:lpstr>
      <vt:lpstr>Vegetatív idegrendszer</vt:lpstr>
      <vt:lpstr>Vegetatív idegrendszer</vt:lpstr>
      <vt:lpstr>A vegetatív idegrendszer felépítése</vt:lpstr>
      <vt:lpstr>Vegetatív idegrendszer: KIR központok</vt:lpstr>
      <vt:lpstr>Vegetatív idegrendszer: rostok</vt:lpstr>
      <vt:lpstr>Vegetatív idegrendszer: ganglionok</vt:lpstr>
      <vt:lpstr>Vegetatív idegrendszer: ganglionok</vt:lpstr>
      <vt:lpstr>PowerPoint bemutató</vt:lpstr>
      <vt:lpstr>Sympathicus idegrendszer</vt:lpstr>
      <vt:lpstr>Sympathicus idegrendszer</vt:lpstr>
      <vt:lpstr>Sympathicus idegrendszer</vt:lpstr>
      <vt:lpstr>Parasympathicus idegrendszer</vt:lpstr>
      <vt:lpstr>Vegetatív reflexek</vt:lpstr>
      <vt:lpstr>Vegetatív idegrendszer</vt:lpstr>
      <vt:lpstr>Gerincvelői szerveződés, működés</vt:lpstr>
      <vt:lpstr>Gerincvelői szerveződés, működés</vt:lpstr>
      <vt:lpstr>PowerPoint bemutató</vt:lpstr>
      <vt:lpstr>PowerPoint bemutató</vt:lpstr>
      <vt:lpstr>PowerPoint bemutató</vt:lpstr>
      <vt:lpstr>PowerPoint bemutató</vt:lpstr>
      <vt:lpstr>PowerPoint bemutató</vt:lpstr>
      <vt:lpstr>Vegetatív dúcok, ganglionok</vt:lpstr>
      <vt:lpstr>Ganglionok csoportosítása elhelyezkedésük szerint</vt:lpstr>
      <vt:lpstr>A vegetatív kimenet anatómiai szerveződése</vt:lpstr>
      <vt:lpstr>PowerPoint bemutató</vt:lpstr>
      <vt:lpstr>PowerPoint bemutató</vt:lpstr>
      <vt:lpstr>Vegetatív idegrendszer</vt:lpstr>
      <vt:lpstr>A vegetatív idegrendszer központi részének felépítése</vt:lpstr>
      <vt:lpstr>A vegetatív idegrendszer központi részének felépítése</vt:lpstr>
      <vt:lpstr>PowerPoint bemutató</vt:lpstr>
      <vt:lpstr>A vegetatív idegrendszer központi részének felépítése</vt:lpstr>
      <vt:lpstr>A vegetatív idegrendszer perifériás része</vt:lpstr>
      <vt:lpstr>Paraszimpathikus idegrendszer</vt:lpstr>
      <vt:lpstr>Paraszimpathikus idegrendszer II.</vt:lpstr>
      <vt:lpstr>Szimpathikus idegrendszer</vt:lpstr>
      <vt:lpstr>Szimpathikus idegrendszer II.</vt:lpstr>
      <vt:lpstr>Szimpathikus idegrendszer III.</vt:lpstr>
      <vt:lpstr>PowerPoint bemutató</vt:lpstr>
      <vt:lpstr>Adrenerg és kolinerg rendszerek</vt:lpstr>
      <vt:lpstr>Adrenerg és kolinerg rendszerek I.</vt:lpstr>
      <vt:lpstr>Adrenerg és kolinerg rendszerek II.</vt:lpstr>
      <vt:lpstr>Az effektor szervek válaszai a vegetatív idegi impulzusokra</vt:lpstr>
      <vt:lpstr>Az effektor szervek válaszai a vegetatív idegi impulzusokra</vt:lpstr>
      <vt:lpstr>A kolinerg aktiváció</vt:lpstr>
      <vt:lpstr>A noradrenerg aktiváció</vt:lpstr>
      <vt:lpstr>PowerPoint bemutató</vt:lpstr>
      <vt:lpstr>PowerPoint bemutató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Kopper</cp:lastModifiedBy>
  <cp:revision>151</cp:revision>
  <dcterms:created xsi:type="dcterms:W3CDTF">2015-08-18T11:06:56Z</dcterms:created>
  <dcterms:modified xsi:type="dcterms:W3CDTF">2017-09-21T10:35:34Z</dcterms:modified>
</cp:coreProperties>
</file>