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59832" y="3068960"/>
            <a:ext cx="6084168" cy="1080120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Mozgástanulás és szabályozás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75856" y="4149080"/>
            <a:ext cx="5688632" cy="720080"/>
          </a:xfrm>
        </p:spPr>
        <p:txBody>
          <a:bodyPr>
            <a:normAutofit/>
          </a:bodyPr>
          <a:lstStyle/>
          <a:p>
            <a:pPr algn="r"/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18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Bence, 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Tóth Kata</a:t>
            </a:r>
            <a:endParaRPr lang="hu-HU" sz="1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474840" cy="778098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 smtClean="0"/>
              <a:t>Végződések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680520" cy="4752528"/>
          </a:xfrm>
        </p:spPr>
        <p:txBody>
          <a:bodyPr>
            <a:noAutofit/>
          </a:bodyPr>
          <a:lstStyle/>
          <a:p>
            <a:pPr algn="just"/>
            <a:r>
              <a:rPr lang="hu-HU" sz="1800" dirty="0" smtClean="0"/>
              <a:t>Azok a perifériás rostok, amelyek a hátsó gyökéren keresztül elérik a mellsőszarvat, az </a:t>
            </a:r>
            <a:r>
              <a:rPr lang="hu-HU" sz="1800" dirty="0" err="1" smtClean="0"/>
              <a:t>izomreceptorokból</a:t>
            </a:r>
            <a:r>
              <a:rPr lang="hu-HU" sz="1800" dirty="0" smtClean="0"/>
              <a:t> származnak</a:t>
            </a:r>
          </a:p>
          <a:p>
            <a:pPr algn="just"/>
            <a:endParaRPr lang="hu-HU" sz="1800" dirty="0"/>
          </a:p>
          <a:p>
            <a:pPr algn="just"/>
            <a:r>
              <a:rPr lang="hu-HU" sz="1800" dirty="0" smtClean="0"/>
              <a:t>Az </a:t>
            </a:r>
            <a:r>
              <a:rPr lang="hu-HU" sz="1800" b="1" i="1" dirty="0" err="1" smtClean="0"/>
              <a:t>annulospirális</a:t>
            </a:r>
            <a:r>
              <a:rPr lang="hu-HU" sz="1800" b="1" i="1" dirty="0" smtClean="0"/>
              <a:t> végződések </a:t>
            </a:r>
            <a:r>
              <a:rPr lang="hu-HU" sz="1800" b="1" i="1" dirty="0" err="1" smtClean="0"/>
              <a:t>afferens</a:t>
            </a:r>
            <a:r>
              <a:rPr lang="hu-HU" sz="1800" b="1" i="1" dirty="0" smtClean="0"/>
              <a:t> rostjainak (24) </a:t>
            </a:r>
            <a:r>
              <a:rPr lang="hu-HU" sz="1800" b="1" i="1" dirty="0" err="1" smtClean="0"/>
              <a:t>collaterálisai</a:t>
            </a:r>
            <a:r>
              <a:rPr lang="hu-HU" sz="1800" b="1" i="1" dirty="0" smtClean="0"/>
              <a:t> </a:t>
            </a:r>
            <a:r>
              <a:rPr lang="hu-HU" sz="1800" dirty="0" smtClean="0"/>
              <a:t>közvetlenül az </a:t>
            </a:r>
            <a:r>
              <a:rPr lang="el-GR" sz="1800" dirty="0" smtClean="0">
                <a:latin typeface="Times New Roman"/>
                <a:cs typeface="Times New Roman"/>
              </a:rPr>
              <a:t>α</a:t>
            </a:r>
            <a:r>
              <a:rPr lang="hu-HU" sz="1800" dirty="0" err="1" smtClean="0">
                <a:latin typeface="Times New Roman"/>
                <a:cs typeface="Times New Roman"/>
              </a:rPr>
              <a:t>-</a:t>
            </a:r>
            <a:r>
              <a:rPr lang="hu-HU" sz="1800" dirty="0" err="1" smtClean="0">
                <a:cs typeface="Times New Roman"/>
              </a:rPr>
              <a:t>motoneuronokon</a:t>
            </a:r>
            <a:r>
              <a:rPr lang="hu-HU" sz="1800" dirty="0" smtClean="0">
                <a:cs typeface="Times New Roman"/>
              </a:rPr>
              <a:t> végződnek</a:t>
            </a:r>
          </a:p>
          <a:p>
            <a:pPr algn="just"/>
            <a:endParaRPr lang="hu-HU" sz="1800" dirty="0">
              <a:cs typeface="Times New Roman"/>
            </a:endParaRPr>
          </a:p>
          <a:p>
            <a:pPr algn="just"/>
            <a:r>
              <a:rPr lang="hu-HU" sz="1800" dirty="0" smtClean="0">
                <a:cs typeface="Times New Roman"/>
              </a:rPr>
              <a:t>Az </a:t>
            </a:r>
            <a:r>
              <a:rPr lang="hu-HU" sz="1800" b="1" i="1" dirty="0" smtClean="0">
                <a:cs typeface="Times New Roman"/>
              </a:rPr>
              <a:t>ínorsó rostjai </a:t>
            </a:r>
            <a:r>
              <a:rPr lang="hu-HU" sz="1800" dirty="0" smtClean="0">
                <a:cs typeface="Times New Roman"/>
              </a:rPr>
              <a:t>(25) </a:t>
            </a:r>
            <a:r>
              <a:rPr lang="hu-HU" sz="1800" dirty="0" err="1" smtClean="0">
                <a:cs typeface="Times New Roman"/>
              </a:rPr>
              <a:t>interneuronokon</a:t>
            </a:r>
            <a:r>
              <a:rPr lang="hu-HU" sz="1800" dirty="0" smtClean="0">
                <a:cs typeface="Times New Roman"/>
              </a:rPr>
              <a:t> végződnek</a:t>
            </a:r>
          </a:p>
          <a:p>
            <a:pPr algn="just"/>
            <a:endParaRPr lang="hu-HU" sz="1800" dirty="0">
              <a:cs typeface="Times New Roman"/>
            </a:endParaRPr>
          </a:p>
          <a:p>
            <a:pPr algn="just"/>
            <a:r>
              <a:rPr lang="hu-HU" sz="1800" dirty="0" smtClean="0">
                <a:cs typeface="Times New Roman"/>
              </a:rPr>
              <a:t>Sok leszálló pálya a </a:t>
            </a:r>
            <a:r>
              <a:rPr lang="hu-HU" sz="1800" dirty="0" err="1" smtClean="0">
                <a:cs typeface="Times New Roman"/>
              </a:rPr>
              <a:t>spinalis</a:t>
            </a:r>
            <a:r>
              <a:rPr lang="hu-HU" sz="1800" dirty="0" smtClean="0">
                <a:cs typeface="Times New Roman"/>
              </a:rPr>
              <a:t> reflexeken keresztül befolyásolja az </a:t>
            </a:r>
            <a:r>
              <a:rPr lang="el-GR" sz="1800" dirty="0" smtClean="0">
                <a:latin typeface="Times New Roman"/>
                <a:cs typeface="Times New Roman"/>
              </a:rPr>
              <a:t>α</a:t>
            </a:r>
            <a:r>
              <a:rPr lang="hu-HU" sz="1800" dirty="0" err="1" smtClean="0">
                <a:latin typeface="Times New Roman"/>
                <a:cs typeface="Times New Roman"/>
              </a:rPr>
              <a:t>-</a:t>
            </a:r>
            <a:r>
              <a:rPr lang="hu-HU" sz="1800" dirty="0" err="1" smtClean="0">
                <a:cs typeface="Times New Roman"/>
              </a:rPr>
              <a:t>motoneuronokat</a:t>
            </a:r>
            <a:endParaRPr lang="hu-HU" sz="1800" dirty="0" smtClean="0">
              <a:cs typeface="Times New Roman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53" y="169445"/>
            <a:ext cx="4159348" cy="6688555"/>
          </a:xfrm>
        </p:spPr>
      </p:pic>
    </p:spTree>
    <p:extLst>
      <p:ext uri="{BB962C8B-B14F-4D97-AF65-F5344CB8AC3E}">
        <p14:creationId xmlns:p14="http://schemas.microsoft.com/office/powerpoint/2010/main" val="27027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474840" cy="778098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 smtClean="0"/>
              <a:t>Végződések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680520" cy="5544616"/>
          </a:xfrm>
        </p:spPr>
        <p:txBody>
          <a:bodyPr>
            <a:noAutofit/>
          </a:bodyPr>
          <a:lstStyle/>
          <a:p>
            <a:pPr algn="just"/>
            <a:r>
              <a:rPr lang="hu-HU" sz="2000" dirty="0" smtClean="0">
                <a:cs typeface="Times New Roman"/>
              </a:rPr>
              <a:t>Az </a:t>
            </a:r>
            <a:r>
              <a:rPr lang="hu-HU" sz="2000" b="1" i="1" dirty="0" err="1" smtClean="0">
                <a:cs typeface="Times New Roman"/>
              </a:rPr>
              <a:t>internunciális</a:t>
            </a:r>
            <a:r>
              <a:rPr lang="hu-HU" sz="2000" b="1" i="1" dirty="0" smtClean="0">
                <a:cs typeface="Times New Roman"/>
              </a:rPr>
              <a:t> neuronok </a:t>
            </a:r>
            <a:r>
              <a:rPr lang="hu-HU" sz="2000" dirty="0" smtClean="0">
                <a:cs typeface="Times New Roman"/>
              </a:rPr>
              <a:t>a nagy </a:t>
            </a:r>
            <a:r>
              <a:rPr lang="el-GR" sz="2000" dirty="0" smtClean="0">
                <a:latin typeface="Times New Roman"/>
                <a:cs typeface="Times New Roman"/>
              </a:rPr>
              <a:t>α</a:t>
            </a:r>
            <a:r>
              <a:rPr lang="hu-HU" sz="2000" dirty="0" err="1" smtClean="0">
                <a:cs typeface="Times New Roman"/>
              </a:rPr>
              <a:t>-motoneuronokon</a:t>
            </a:r>
            <a:r>
              <a:rPr lang="hu-HU" sz="2000" dirty="0" smtClean="0">
                <a:cs typeface="Times New Roman"/>
              </a:rPr>
              <a:t> és a kis </a:t>
            </a:r>
            <a:r>
              <a:rPr lang="el-GR" sz="2000" dirty="0" smtClean="0">
                <a:latin typeface="Times New Roman"/>
                <a:cs typeface="Times New Roman"/>
              </a:rPr>
              <a:t>γ</a:t>
            </a:r>
            <a:r>
              <a:rPr lang="hu-HU" sz="2000" dirty="0" err="1" smtClean="0">
                <a:cs typeface="Times New Roman"/>
              </a:rPr>
              <a:t>-neuronokon</a:t>
            </a:r>
            <a:r>
              <a:rPr lang="hu-HU" sz="2000" dirty="0" smtClean="0">
                <a:cs typeface="Times New Roman"/>
              </a:rPr>
              <a:t> (26) végződnek</a:t>
            </a:r>
          </a:p>
          <a:p>
            <a:pPr algn="just"/>
            <a:endParaRPr lang="hu-HU" sz="2000" dirty="0">
              <a:cs typeface="Times New Roman"/>
            </a:endParaRPr>
          </a:p>
          <a:p>
            <a:pPr algn="just"/>
            <a:r>
              <a:rPr lang="hu-HU" sz="2000" dirty="0" smtClean="0">
                <a:cs typeface="Times New Roman"/>
              </a:rPr>
              <a:t>Az alacsony ingerküszöbbel rendelkező </a:t>
            </a:r>
            <a:r>
              <a:rPr lang="el-GR" sz="2000" b="1" i="1" dirty="0" smtClean="0">
                <a:latin typeface="Times New Roman"/>
                <a:cs typeface="Times New Roman"/>
              </a:rPr>
              <a:t>γ</a:t>
            </a:r>
            <a:r>
              <a:rPr lang="hu-HU" sz="2000" b="1" i="1" dirty="0" err="1" smtClean="0">
                <a:cs typeface="Times New Roman"/>
              </a:rPr>
              <a:t>-neuronok</a:t>
            </a:r>
            <a:r>
              <a:rPr lang="hu-HU" sz="2000" dirty="0" smtClean="0">
                <a:cs typeface="Times New Roman"/>
              </a:rPr>
              <a:t> kerülnek először ingerületbe, ami az izomorsók aktivitásához vezet.</a:t>
            </a:r>
          </a:p>
          <a:p>
            <a:pPr algn="just"/>
            <a:endParaRPr lang="hu-HU" sz="2000" dirty="0">
              <a:cs typeface="Times New Roman"/>
            </a:endParaRPr>
          </a:p>
          <a:p>
            <a:pPr algn="just"/>
            <a:r>
              <a:rPr lang="hu-HU" sz="2000" dirty="0" smtClean="0">
                <a:cs typeface="Times New Roman"/>
              </a:rPr>
              <a:t>Az izomorsók impulzusai elérik az </a:t>
            </a:r>
            <a:r>
              <a:rPr lang="el-GR" sz="2000" dirty="0" smtClean="0">
                <a:latin typeface="Times New Roman"/>
                <a:cs typeface="Times New Roman"/>
              </a:rPr>
              <a:t>α</a:t>
            </a:r>
            <a:r>
              <a:rPr lang="hu-HU" sz="2000" dirty="0" err="1" smtClean="0">
                <a:cs typeface="Times New Roman"/>
              </a:rPr>
              <a:t>-motoneuronokat</a:t>
            </a:r>
            <a:endParaRPr lang="hu-HU" sz="2000" dirty="0" smtClean="0">
              <a:cs typeface="Times New Roman"/>
            </a:endParaRPr>
          </a:p>
          <a:p>
            <a:pPr algn="just"/>
            <a:endParaRPr lang="hu-HU" sz="2000" dirty="0">
              <a:cs typeface="Times New Roman"/>
            </a:endParaRPr>
          </a:p>
          <a:p>
            <a:pPr algn="just"/>
            <a:r>
              <a:rPr lang="hu-HU" sz="2000" dirty="0" smtClean="0">
                <a:cs typeface="Times New Roman"/>
              </a:rPr>
              <a:t>Tehát a </a:t>
            </a:r>
            <a:r>
              <a:rPr lang="el-GR" sz="2000" b="1" i="1" dirty="0" smtClean="0">
                <a:latin typeface="Times New Roman"/>
                <a:cs typeface="Times New Roman"/>
              </a:rPr>
              <a:t>γ</a:t>
            </a:r>
            <a:r>
              <a:rPr lang="hu-HU" sz="2000" b="1" i="1" dirty="0" err="1" smtClean="0">
                <a:cs typeface="Times New Roman"/>
              </a:rPr>
              <a:t>-neuronok</a:t>
            </a:r>
            <a:r>
              <a:rPr lang="hu-HU" sz="2000" b="1" i="1" dirty="0" smtClean="0">
                <a:cs typeface="Times New Roman"/>
              </a:rPr>
              <a:t> és az izomorsók indítják az akaratlagos mozgásokat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53" y="169445"/>
            <a:ext cx="4159348" cy="6688555"/>
          </a:xfrm>
        </p:spPr>
      </p:pic>
    </p:spTree>
    <p:extLst>
      <p:ext uri="{BB962C8B-B14F-4D97-AF65-F5344CB8AC3E}">
        <p14:creationId xmlns:p14="http://schemas.microsoft.com/office/powerpoint/2010/main" val="111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5800" y="2202433"/>
            <a:ext cx="7772400" cy="2018655"/>
          </a:xfrm>
          <a:noFill/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</a:t>
            </a:r>
            <a:r>
              <a:rPr lang="hu-HU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figyelmet</a:t>
            </a:r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3568" y="1700809"/>
            <a:ext cx="7774632" cy="1899642"/>
          </a:xfrm>
          <a:noFill/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Motoros rendszerek</a:t>
            </a:r>
            <a:endParaRPr lang="hu-H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lcím 1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6624736" cy="1584176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hu-H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motoros rendszer végső közös útja</a:t>
            </a:r>
            <a:endParaRPr lang="hu-HU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626968" cy="850106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Motoneuron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78112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u-HU" dirty="0" smtClean="0"/>
              <a:t>A motoros tevékenységben részt vevő központ </a:t>
            </a:r>
            <a:r>
              <a:rPr lang="hu-HU" b="1" i="1" dirty="0" smtClean="0"/>
              <a:t>végső közös szakasz</a:t>
            </a:r>
            <a:r>
              <a:rPr lang="hu-HU" dirty="0" smtClean="0"/>
              <a:t>át a </a:t>
            </a:r>
            <a:r>
              <a:rPr lang="hu-HU" b="1" i="1" dirty="0" smtClean="0"/>
              <a:t>mellsőszarvi nagy </a:t>
            </a:r>
            <a:r>
              <a:rPr lang="hu-HU" b="1" i="1" dirty="0" err="1" smtClean="0"/>
              <a:t>motoneuronok</a:t>
            </a:r>
            <a:r>
              <a:rPr lang="hu-HU" b="1" i="1" dirty="0" smtClean="0"/>
              <a:t> </a:t>
            </a:r>
            <a:r>
              <a:rPr lang="hu-HU" dirty="0" smtClean="0"/>
              <a:t>(1) és annak </a:t>
            </a:r>
            <a:r>
              <a:rPr lang="hu-HU" dirty="0" err="1" smtClean="0"/>
              <a:t>axonjai</a:t>
            </a:r>
            <a:r>
              <a:rPr lang="hu-HU" dirty="0" smtClean="0"/>
              <a:t> (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hu-HU" dirty="0" err="1" smtClean="0">
                <a:latin typeface="Times New Roman"/>
                <a:cs typeface="Times New Roman"/>
              </a:rPr>
              <a:t>-</a:t>
            </a:r>
            <a:r>
              <a:rPr lang="hu-HU" dirty="0" err="1" smtClean="0">
                <a:cs typeface="Times New Roman"/>
              </a:rPr>
              <a:t>motoneuronok</a:t>
            </a:r>
            <a:r>
              <a:rPr lang="hu-HU" dirty="0" smtClean="0">
                <a:cs typeface="Times New Roman"/>
              </a:rPr>
              <a:t>) képezik, amelyek az akaratlagos vázizmokat </a:t>
            </a:r>
            <a:r>
              <a:rPr lang="hu-HU" dirty="0" err="1" smtClean="0">
                <a:cs typeface="Times New Roman"/>
              </a:rPr>
              <a:t>idegzik</a:t>
            </a:r>
            <a:r>
              <a:rPr lang="hu-HU" dirty="0" smtClean="0">
                <a:cs typeface="Times New Roman"/>
              </a:rPr>
              <a:t> be.</a:t>
            </a:r>
          </a:p>
          <a:p>
            <a:pPr marL="0" indent="0" algn="just">
              <a:buNone/>
            </a:pPr>
            <a:endParaRPr lang="hu-HU" dirty="0" smtClean="0">
              <a:cs typeface="Times New Roman"/>
            </a:endParaRPr>
          </a:p>
          <a:p>
            <a:pPr algn="just"/>
            <a:r>
              <a:rPr lang="hu-HU" dirty="0" smtClean="0">
                <a:cs typeface="Times New Roman"/>
              </a:rPr>
              <a:t>A gerincvelő mellsőszarvához haladó pályák döntő többsége nem közvetlenül a </a:t>
            </a:r>
            <a:r>
              <a:rPr lang="hu-HU" dirty="0" err="1" smtClean="0">
                <a:cs typeface="Times New Roman"/>
              </a:rPr>
              <a:t>motoneuronokon</a:t>
            </a:r>
            <a:r>
              <a:rPr lang="hu-HU" dirty="0" smtClean="0">
                <a:cs typeface="Times New Roman"/>
              </a:rPr>
              <a:t> végződik, hanem </a:t>
            </a:r>
            <a:r>
              <a:rPr lang="hu-HU" b="1" i="1" dirty="0" err="1" smtClean="0">
                <a:cs typeface="Times New Roman"/>
              </a:rPr>
              <a:t>internunciális</a:t>
            </a:r>
            <a:r>
              <a:rPr lang="hu-HU" b="1" i="1" dirty="0" smtClean="0">
                <a:cs typeface="Times New Roman"/>
              </a:rPr>
              <a:t> neuronokon</a:t>
            </a:r>
          </a:p>
          <a:p>
            <a:pPr marL="0" indent="0" algn="just">
              <a:buNone/>
            </a:pPr>
            <a:endParaRPr lang="hu-HU" dirty="0" smtClean="0">
              <a:cs typeface="Times New Roman"/>
            </a:endParaRPr>
          </a:p>
          <a:p>
            <a:pPr lvl="1" algn="just"/>
            <a:r>
              <a:rPr lang="hu-HU" dirty="0" smtClean="0">
                <a:cs typeface="Times New Roman"/>
              </a:rPr>
              <a:t>Ezek a neuronok vagy közvetlenül befolyásolják a </a:t>
            </a:r>
            <a:r>
              <a:rPr lang="hu-HU" dirty="0" err="1" smtClean="0">
                <a:cs typeface="Times New Roman"/>
              </a:rPr>
              <a:t>motoneuronokat</a:t>
            </a:r>
            <a:r>
              <a:rPr lang="hu-HU" dirty="0" smtClean="0">
                <a:cs typeface="Times New Roman"/>
              </a:rPr>
              <a:t>, vagy bekapcsolódhatnak </a:t>
            </a:r>
            <a:r>
              <a:rPr lang="hu-HU" dirty="0" err="1" smtClean="0">
                <a:cs typeface="Times New Roman"/>
              </a:rPr>
              <a:t>gátlóan</a:t>
            </a:r>
            <a:r>
              <a:rPr lang="hu-HU" dirty="0" smtClean="0">
                <a:cs typeface="Times New Roman"/>
              </a:rPr>
              <a:t>, illetve serkentően az </a:t>
            </a:r>
            <a:r>
              <a:rPr lang="hu-HU" dirty="0" err="1" smtClean="0">
                <a:cs typeface="Times New Roman"/>
              </a:rPr>
              <a:t>izomreceptorok</a:t>
            </a:r>
            <a:r>
              <a:rPr lang="hu-HU" dirty="0" smtClean="0">
                <a:cs typeface="Times New Roman"/>
              </a:rPr>
              <a:t> és a </a:t>
            </a:r>
            <a:r>
              <a:rPr lang="hu-HU" dirty="0" err="1" smtClean="0">
                <a:cs typeface="Times New Roman"/>
              </a:rPr>
              <a:t>motoneuronok</a:t>
            </a:r>
            <a:r>
              <a:rPr lang="hu-HU" dirty="0" smtClean="0">
                <a:cs typeface="Times New Roman"/>
              </a:rPr>
              <a:t> közötti reflexekbe.</a:t>
            </a:r>
          </a:p>
          <a:p>
            <a:pPr marL="0" indent="0" algn="just">
              <a:buNone/>
            </a:pPr>
            <a:endParaRPr lang="hu-HU" dirty="0" smtClean="0">
              <a:cs typeface="Times New Roman"/>
            </a:endParaRPr>
          </a:p>
          <a:p>
            <a:pPr algn="just"/>
            <a:r>
              <a:rPr lang="hu-HU" dirty="0" smtClean="0">
                <a:cs typeface="Times New Roman"/>
              </a:rPr>
              <a:t>Tehát az elülső szarv nem egyszerű kapcsolóállomás, hanem a </a:t>
            </a:r>
            <a:r>
              <a:rPr lang="hu-HU" b="1" i="1" dirty="0" smtClean="0">
                <a:cs typeface="Times New Roman"/>
              </a:rPr>
              <a:t>motoros tevékenység szabályozásának komplex integrációs berendezése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12663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9122" y="1556792"/>
            <a:ext cx="2458616" cy="2016224"/>
          </a:xfrm>
        </p:spPr>
        <p:txBody>
          <a:bodyPr>
            <a:noAutofit/>
          </a:bodyPr>
          <a:lstStyle/>
          <a:p>
            <a:r>
              <a:rPr lang="hu-HU" sz="2800" dirty="0" smtClean="0"/>
              <a:t>A mozgás koordináció</a:t>
            </a:r>
            <a:br>
              <a:rPr lang="hu-HU" sz="2800" dirty="0" smtClean="0"/>
            </a:br>
            <a:r>
              <a:rPr lang="hu-HU" sz="2800" dirty="0" smtClean="0"/>
              <a:t>főbb központjai és kapcsolatuk</a:t>
            </a:r>
            <a:endParaRPr lang="hu-H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154"/>
            <a:ext cx="6056138" cy="575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52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44624"/>
            <a:ext cx="4474840" cy="576064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600" b="1" dirty="0" err="1" smtClean="0"/>
              <a:t>Afferensek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4788024" cy="5904656"/>
          </a:xfrm>
        </p:spPr>
        <p:txBody>
          <a:bodyPr>
            <a:noAutofit/>
          </a:bodyPr>
          <a:lstStyle/>
          <a:p>
            <a:pPr algn="just"/>
            <a:r>
              <a:rPr lang="hu-HU" sz="1700" dirty="0" smtClean="0"/>
              <a:t>Azok a központi területek, amelyek a motoros tevékenységet leszálló pályákon keresztül befolyásolják, </a:t>
            </a:r>
            <a:r>
              <a:rPr lang="hu-HU" sz="1700" b="1" i="1" dirty="0" smtClean="0"/>
              <a:t>sokszoros kapcsolat</a:t>
            </a:r>
            <a:r>
              <a:rPr lang="hu-HU" sz="1700" dirty="0" smtClean="0"/>
              <a:t>ban állnak egymással.</a:t>
            </a:r>
          </a:p>
          <a:p>
            <a:pPr marL="0" indent="0" algn="just">
              <a:buNone/>
            </a:pPr>
            <a:endParaRPr lang="hu-HU" sz="1700" dirty="0" smtClean="0"/>
          </a:p>
          <a:p>
            <a:pPr algn="just"/>
            <a:r>
              <a:rPr lang="hu-HU" sz="1700" dirty="0" smtClean="0"/>
              <a:t>A </a:t>
            </a:r>
            <a:r>
              <a:rPr lang="hu-HU" sz="1700" b="1" i="1" dirty="0" smtClean="0"/>
              <a:t>legfontosabb </a:t>
            </a:r>
            <a:r>
              <a:rPr lang="hu-HU" sz="1700" b="1" i="1" dirty="0" err="1" smtClean="0"/>
              <a:t>afferens</a:t>
            </a:r>
            <a:r>
              <a:rPr lang="hu-HU" sz="1700" b="1" i="1" dirty="0" smtClean="0"/>
              <a:t> pályák a kisagyból származnak</a:t>
            </a:r>
            <a:r>
              <a:rPr lang="hu-HU" sz="1700" dirty="0" smtClean="0"/>
              <a:t>, amelyet az </a:t>
            </a:r>
            <a:r>
              <a:rPr lang="hu-HU" sz="1700" dirty="0" err="1" smtClean="0"/>
              <a:t>izomreceptorok</a:t>
            </a:r>
            <a:r>
              <a:rPr lang="hu-HU" sz="1700" dirty="0" smtClean="0"/>
              <a:t> impulzusai a </a:t>
            </a:r>
            <a:r>
              <a:rPr lang="hu-HU" sz="1700" b="1" i="1" dirty="0" err="1" smtClean="0"/>
              <a:t>spinocerebelláris</a:t>
            </a:r>
            <a:r>
              <a:rPr lang="hu-HU" sz="1700" b="1" i="1" dirty="0" smtClean="0"/>
              <a:t> pályák</a:t>
            </a:r>
            <a:r>
              <a:rPr lang="hu-HU" sz="1700" dirty="0" smtClean="0"/>
              <a:t>on (2) keresztül érnek el, míg a </a:t>
            </a:r>
            <a:r>
              <a:rPr lang="hu-HU" sz="1700" b="1" i="1" dirty="0" smtClean="0"/>
              <a:t>kérgi izgalom a </a:t>
            </a:r>
            <a:r>
              <a:rPr lang="hu-HU" sz="1700" b="1" i="1" dirty="0" err="1" smtClean="0"/>
              <a:t>corticopontinus</a:t>
            </a:r>
            <a:r>
              <a:rPr lang="hu-HU" sz="1700" b="1" i="1" dirty="0" smtClean="0"/>
              <a:t>  pályákon</a:t>
            </a:r>
            <a:r>
              <a:rPr lang="hu-HU" sz="1700" i="1" dirty="0" smtClean="0"/>
              <a:t> </a:t>
            </a:r>
            <a:r>
              <a:rPr lang="hu-HU" sz="1700" dirty="0" smtClean="0"/>
              <a:t>(3) keresztül</a:t>
            </a:r>
          </a:p>
          <a:p>
            <a:pPr marL="0" indent="0" algn="just">
              <a:buNone/>
            </a:pPr>
            <a:endParaRPr lang="hu-HU" sz="1700" dirty="0" smtClean="0"/>
          </a:p>
          <a:p>
            <a:pPr algn="just"/>
            <a:r>
              <a:rPr lang="hu-HU" sz="1700" dirty="0" smtClean="0"/>
              <a:t>A kisagy impulzusai a </a:t>
            </a:r>
            <a:r>
              <a:rPr lang="hu-HU" sz="1700" b="1" i="1" dirty="0" err="1" smtClean="0"/>
              <a:t>nucleus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dentatus</a:t>
            </a:r>
            <a:r>
              <a:rPr lang="hu-HU" sz="1700" b="1" i="1" dirty="0" smtClean="0"/>
              <a:t> kissejtes részén</a:t>
            </a:r>
            <a:r>
              <a:rPr lang="hu-HU" sz="1700" dirty="0" smtClean="0"/>
              <a:t> (4) és a </a:t>
            </a:r>
            <a:r>
              <a:rPr lang="hu-HU" sz="1700" b="1" i="1" dirty="0" err="1" smtClean="0"/>
              <a:t>nucleus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ventralis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lateralis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thalamin</a:t>
            </a:r>
            <a:r>
              <a:rPr lang="hu-HU" sz="1700" dirty="0" smtClean="0"/>
              <a:t> (5) keresztül érik el </a:t>
            </a:r>
            <a:r>
              <a:rPr lang="hu-HU" sz="1700" b="1" i="1" dirty="0" smtClean="0"/>
              <a:t>a </a:t>
            </a:r>
            <a:r>
              <a:rPr lang="hu-HU" sz="1700" b="1" i="1" dirty="0" err="1" smtClean="0"/>
              <a:t>parietalis</a:t>
            </a:r>
            <a:r>
              <a:rPr lang="hu-HU" sz="1700" b="1" i="1" dirty="0" smtClean="0"/>
              <a:t> kérget </a:t>
            </a:r>
            <a:r>
              <a:rPr lang="hu-HU" sz="1700" dirty="0" smtClean="0"/>
              <a:t>(az </a:t>
            </a:r>
            <a:r>
              <a:rPr lang="hu-HU" sz="1700" dirty="0" err="1" smtClean="0"/>
              <a:t>area</a:t>
            </a:r>
            <a:r>
              <a:rPr lang="hu-HU" sz="1700" dirty="0" smtClean="0"/>
              <a:t> 4-t) (6)</a:t>
            </a:r>
          </a:p>
          <a:p>
            <a:pPr marL="0" indent="0" algn="just">
              <a:buNone/>
            </a:pPr>
            <a:endParaRPr lang="hu-HU" sz="1700" dirty="0" smtClean="0"/>
          </a:p>
          <a:p>
            <a:pPr algn="just"/>
            <a:r>
              <a:rPr lang="hu-HU" sz="1700" dirty="0" smtClean="0"/>
              <a:t>Az </a:t>
            </a:r>
            <a:r>
              <a:rPr lang="hu-HU" sz="1700" dirty="0" err="1" smtClean="0"/>
              <a:t>area</a:t>
            </a:r>
            <a:r>
              <a:rPr lang="hu-HU" sz="1700" dirty="0" smtClean="0"/>
              <a:t> 4-ből  száll le a </a:t>
            </a:r>
            <a:r>
              <a:rPr lang="hu-HU" sz="1700" b="1" i="1" dirty="0" smtClean="0"/>
              <a:t>piramispálya</a:t>
            </a:r>
            <a:r>
              <a:rPr lang="hu-HU" sz="1700" dirty="0" smtClean="0"/>
              <a:t> (7) a gerincvelő mellső szarvához, miközben a </a:t>
            </a:r>
            <a:r>
              <a:rPr lang="hu-HU" sz="1700" b="1" i="1" dirty="0" smtClean="0"/>
              <a:t>hídba (8) </a:t>
            </a:r>
            <a:r>
              <a:rPr lang="hu-HU" sz="1700" b="1" i="1" dirty="0" err="1" smtClean="0"/>
              <a:t>collaterálisokat</a:t>
            </a:r>
            <a:r>
              <a:rPr lang="hu-HU" sz="1700" b="1" i="1" dirty="0" smtClean="0"/>
              <a:t> ad vissza a kisagyhoz</a:t>
            </a:r>
            <a:r>
              <a:rPr lang="hu-HU" sz="1700" dirty="0" smtClean="0"/>
              <a:t>.</a:t>
            </a:r>
            <a:endParaRPr lang="hu-HU" sz="17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4839"/>
            <a:ext cx="4211961" cy="6773161"/>
          </a:xfrm>
        </p:spPr>
      </p:pic>
    </p:spTree>
    <p:extLst>
      <p:ext uri="{BB962C8B-B14F-4D97-AF65-F5344CB8AC3E}">
        <p14:creationId xmlns:p14="http://schemas.microsoft.com/office/powerpoint/2010/main" val="17801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474840" cy="706090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Összeköttetések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680520" cy="5544616"/>
          </a:xfrm>
        </p:spPr>
        <p:txBody>
          <a:bodyPr>
            <a:noAutofit/>
          </a:bodyPr>
          <a:lstStyle/>
          <a:p>
            <a:pPr algn="just"/>
            <a:r>
              <a:rPr lang="hu-HU" sz="1800" dirty="0" smtClean="0"/>
              <a:t>További kisagyi impulzusok futnak a </a:t>
            </a:r>
            <a:r>
              <a:rPr lang="hu-HU" sz="1800" b="1" i="1" dirty="0" err="1" smtClean="0"/>
              <a:t>nucleus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embiloformis</a:t>
            </a:r>
            <a:r>
              <a:rPr lang="hu-HU" sz="1800" dirty="0" err="1" smtClean="0"/>
              <a:t>on</a:t>
            </a:r>
            <a:r>
              <a:rPr lang="hu-HU" sz="1800" dirty="0" smtClean="0"/>
              <a:t> (9) és a </a:t>
            </a:r>
            <a:r>
              <a:rPr lang="hu-HU" sz="1800" b="1" i="1" dirty="0" err="1" smtClean="0"/>
              <a:t>nucleus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centromedianus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thalamin</a:t>
            </a:r>
            <a:r>
              <a:rPr lang="hu-HU" sz="1800" dirty="0" smtClean="0"/>
              <a:t> (10) keresztül a </a:t>
            </a:r>
            <a:r>
              <a:rPr lang="hu-HU" sz="1800" b="1" i="1" dirty="0" err="1" smtClean="0"/>
              <a:t>striatum</a:t>
            </a:r>
            <a:r>
              <a:rPr lang="hu-HU" sz="1800" dirty="0" err="1" smtClean="0"/>
              <a:t>hoz</a:t>
            </a:r>
            <a:r>
              <a:rPr lang="hu-HU" sz="1800" dirty="0" smtClean="0"/>
              <a:t> (11), valamint a </a:t>
            </a:r>
            <a:r>
              <a:rPr lang="hu-HU" sz="1800" b="1" i="1" dirty="0" err="1" smtClean="0"/>
              <a:t>nucleus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dentatus</a:t>
            </a:r>
            <a:r>
              <a:rPr lang="hu-HU" sz="1800" b="1" i="1" dirty="0" smtClean="0"/>
              <a:t> nagysejtes részén</a:t>
            </a:r>
            <a:r>
              <a:rPr lang="hu-HU" sz="1800" dirty="0" smtClean="0"/>
              <a:t> (12) keresztül a </a:t>
            </a:r>
            <a:r>
              <a:rPr lang="hu-HU" sz="1800" b="1" i="1" dirty="0" err="1" smtClean="0"/>
              <a:t>nucleus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ruberhez</a:t>
            </a:r>
            <a:r>
              <a:rPr lang="hu-HU" sz="1800" b="1" i="1" dirty="0" smtClean="0"/>
              <a:t> </a:t>
            </a:r>
            <a:r>
              <a:rPr lang="hu-HU" sz="1800" dirty="0" smtClean="0"/>
              <a:t>(13)</a:t>
            </a:r>
          </a:p>
          <a:p>
            <a:pPr algn="just"/>
            <a:endParaRPr lang="hu-HU" sz="1800" dirty="0"/>
          </a:p>
          <a:p>
            <a:pPr algn="just"/>
            <a:r>
              <a:rPr lang="hu-HU" sz="1800" dirty="0" smtClean="0"/>
              <a:t>A </a:t>
            </a:r>
            <a:r>
              <a:rPr lang="hu-HU" sz="1800" b="1" i="1" dirty="0" err="1" smtClean="0"/>
              <a:t>nucleus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ruberből</a:t>
            </a:r>
            <a:r>
              <a:rPr lang="hu-HU" sz="1800" b="1" i="1" dirty="0" smtClean="0"/>
              <a:t> </a:t>
            </a:r>
            <a:r>
              <a:rPr lang="hu-HU" sz="1800" dirty="0" smtClean="0"/>
              <a:t>rostok haladnak a </a:t>
            </a:r>
            <a:r>
              <a:rPr lang="hu-HU" sz="1800" b="1" i="1" dirty="0" err="1" smtClean="0"/>
              <a:t>tractus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tegmentalis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centralis</a:t>
            </a:r>
            <a:r>
              <a:rPr lang="hu-HU" sz="1800" dirty="0" err="1" smtClean="0"/>
              <a:t>on</a:t>
            </a:r>
            <a:r>
              <a:rPr lang="hu-HU" sz="1800" dirty="0" smtClean="0"/>
              <a:t> (14), majd az </a:t>
            </a:r>
            <a:r>
              <a:rPr lang="hu-HU" sz="1800" b="1" i="1" dirty="0" err="1" smtClean="0"/>
              <a:t>oliván</a:t>
            </a:r>
            <a:r>
              <a:rPr lang="hu-HU" sz="1800" dirty="0" smtClean="0"/>
              <a:t> (15) keresztül vissza a </a:t>
            </a:r>
            <a:r>
              <a:rPr lang="hu-HU" sz="1800" b="1" i="1" dirty="0" smtClean="0"/>
              <a:t>kisagyba</a:t>
            </a:r>
            <a:r>
              <a:rPr lang="hu-HU" sz="1800" dirty="0" smtClean="0"/>
              <a:t>, valamint a </a:t>
            </a:r>
            <a:r>
              <a:rPr lang="hu-HU" sz="1800" b="1" i="1" dirty="0" err="1" smtClean="0"/>
              <a:t>tractus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rubrospinalis</a:t>
            </a:r>
            <a:r>
              <a:rPr lang="hu-HU" sz="1800" dirty="0" err="1" smtClean="0"/>
              <a:t>on</a:t>
            </a:r>
            <a:r>
              <a:rPr lang="hu-HU" sz="1800" dirty="0" smtClean="0"/>
              <a:t> (16) keresztül az </a:t>
            </a:r>
            <a:r>
              <a:rPr lang="hu-HU" sz="1800" b="1" i="1" dirty="0" smtClean="0"/>
              <a:t>elülső szarvhoz</a:t>
            </a:r>
            <a:r>
              <a:rPr lang="hu-HU" sz="1800" dirty="0" smtClean="0"/>
              <a:t>.</a:t>
            </a:r>
          </a:p>
          <a:p>
            <a:pPr algn="just"/>
            <a:endParaRPr lang="hu-HU" sz="1800" dirty="0"/>
          </a:p>
          <a:p>
            <a:pPr algn="just"/>
            <a:r>
              <a:rPr lang="hu-HU" sz="1800" dirty="0" smtClean="0"/>
              <a:t>A </a:t>
            </a:r>
            <a:r>
              <a:rPr lang="hu-HU" sz="1800" b="1" i="1" dirty="0" err="1" smtClean="0"/>
              <a:t>nucleus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globosus</a:t>
            </a:r>
            <a:r>
              <a:rPr lang="hu-HU" sz="1800" dirty="0" err="1" smtClean="0"/>
              <a:t>ból</a:t>
            </a:r>
            <a:r>
              <a:rPr lang="hu-HU" sz="1800" dirty="0" smtClean="0"/>
              <a:t> (17) rostok futnak a </a:t>
            </a:r>
            <a:r>
              <a:rPr lang="hu-HU" sz="1800" b="1" i="1" dirty="0" err="1" smtClean="0"/>
              <a:t>nucleus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intersticiális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Cajalhoz</a:t>
            </a:r>
            <a:r>
              <a:rPr lang="hu-HU" sz="1800" b="1" i="1" dirty="0" smtClean="0"/>
              <a:t> </a:t>
            </a:r>
            <a:r>
              <a:rPr lang="hu-HU" sz="1800" dirty="0" smtClean="0"/>
              <a:t>(18) és innen a </a:t>
            </a:r>
            <a:r>
              <a:rPr lang="hu-HU" sz="1800" b="1" i="1" dirty="0" err="1" smtClean="0"/>
              <a:t>fasciculus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intersticiospinalis</a:t>
            </a:r>
            <a:r>
              <a:rPr lang="hu-HU" sz="1800" dirty="0" err="1" smtClean="0"/>
              <a:t>on</a:t>
            </a:r>
            <a:r>
              <a:rPr lang="hu-HU" sz="1800" dirty="0" smtClean="0"/>
              <a:t>  (19) keresztül az </a:t>
            </a:r>
            <a:r>
              <a:rPr lang="hu-HU" sz="1800" b="1" i="1" dirty="0" smtClean="0"/>
              <a:t>elülső szarvhoz</a:t>
            </a:r>
            <a:r>
              <a:rPr lang="hu-HU" sz="1800" dirty="0" smtClean="0"/>
              <a:t>. </a:t>
            </a:r>
            <a:endParaRPr lang="hu-HU" sz="1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53" y="169445"/>
            <a:ext cx="4159348" cy="6688555"/>
          </a:xfrm>
        </p:spPr>
      </p:pic>
    </p:spTree>
    <p:extLst>
      <p:ext uri="{BB962C8B-B14F-4D97-AF65-F5344CB8AC3E}">
        <p14:creationId xmlns:p14="http://schemas.microsoft.com/office/powerpoint/2010/main" val="302048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474840" cy="706090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Összeköttetések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680520" cy="5112568"/>
          </a:xfrm>
        </p:spPr>
        <p:txBody>
          <a:bodyPr>
            <a:noAutofit/>
          </a:bodyPr>
          <a:lstStyle/>
          <a:p>
            <a:pPr algn="just"/>
            <a:r>
              <a:rPr lang="hu-HU" sz="2000" dirty="0" smtClean="0"/>
              <a:t>Végül a </a:t>
            </a:r>
            <a:r>
              <a:rPr lang="hu-HU" sz="2000" b="1" i="1" dirty="0" err="1" smtClean="0"/>
              <a:t>cerebellofugalis</a:t>
            </a:r>
            <a:r>
              <a:rPr lang="hu-HU" sz="2000" b="1" i="1" dirty="0" smtClean="0"/>
              <a:t> rostok </a:t>
            </a:r>
            <a:r>
              <a:rPr lang="hu-HU" sz="2000" dirty="0" smtClean="0"/>
              <a:t>impulzusai a </a:t>
            </a:r>
            <a:r>
              <a:rPr lang="hu-HU" sz="2000" b="1" i="1" dirty="0" err="1" smtClean="0"/>
              <a:t>vestibularis</a:t>
            </a:r>
            <a:r>
              <a:rPr lang="hu-HU" sz="2000" b="1" i="1" dirty="0" smtClean="0"/>
              <a:t> magokban </a:t>
            </a:r>
            <a:r>
              <a:rPr lang="hu-HU" sz="2000" dirty="0" smtClean="0"/>
              <a:t>(20) és a </a:t>
            </a:r>
            <a:r>
              <a:rPr lang="hu-HU" sz="2000" b="1" i="1" dirty="0" err="1" smtClean="0"/>
              <a:t>formatio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reticularisban</a:t>
            </a:r>
            <a:r>
              <a:rPr lang="hu-HU" sz="2000" b="1" i="1" dirty="0" smtClean="0"/>
              <a:t> </a:t>
            </a:r>
            <a:r>
              <a:rPr lang="hu-HU" sz="2000" dirty="0" smtClean="0"/>
              <a:t>(21) átkapcsolódva a </a:t>
            </a:r>
            <a:r>
              <a:rPr lang="hu-HU" sz="2000" b="1" i="1" dirty="0" err="1" smtClean="0"/>
              <a:t>tractus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vestibulospinalis</a:t>
            </a:r>
            <a:r>
              <a:rPr lang="hu-HU" sz="2000" dirty="0" err="1" smtClean="0"/>
              <a:t>ba</a:t>
            </a:r>
            <a:r>
              <a:rPr lang="hu-HU" sz="2000" dirty="0" smtClean="0"/>
              <a:t> (22) és a </a:t>
            </a:r>
            <a:r>
              <a:rPr lang="hu-HU" sz="2000" b="1" i="1" dirty="0" err="1" smtClean="0"/>
              <a:t>tractus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reticulospinalis</a:t>
            </a:r>
            <a:r>
              <a:rPr lang="hu-HU" sz="2000" dirty="0" err="1" smtClean="0"/>
              <a:t>ba</a:t>
            </a:r>
            <a:r>
              <a:rPr lang="hu-HU" sz="2000" dirty="0" smtClean="0"/>
              <a:t> (23) jutnak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 smtClean="0"/>
              <a:t>A leszálló </a:t>
            </a:r>
            <a:r>
              <a:rPr lang="hu-HU" sz="2000" dirty="0" err="1" smtClean="0"/>
              <a:t>extrapiramidális</a:t>
            </a:r>
            <a:r>
              <a:rPr lang="hu-HU" sz="2000" dirty="0" smtClean="0"/>
              <a:t> pályák között még meg kell említeni:</a:t>
            </a:r>
          </a:p>
          <a:p>
            <a:pPr lvl="1" algn="just"/>
            <a:r>
              <a:rPr lang="hu-HU" sz="2000" dirty="0" err="1" smtClean="0"/>
              <a:t>Tractus</a:t>
            </a:r>
            <a:r>
              <a:rPr lang="hu-HU" sz="2000" dirty="0" smtClean="0"/>
              <a:t> </a:t>
            </a:r>
            <a:r>
              <a:rPr lang="hu-HU" sz="2000" dirty="0" err="1" smtClean="0"/>
              <a:t>tectospinalis</a:t>
            </a:r>
            <a:endParaRPr lang="hu-HU" sz="2000" dirty="0" smtClean="0"/>
          </a:p>
          <a:p>
            <a:pPr lvl="1" algn="just"/>
            <a:r>
              <a:rPr lang="hu-HU" sz="2000" dirty="0" err="1" smtClean="0"/>
              <a:t>Tractus</a:t>
            </a:r>
            <a:r>
              <a:rPr lang="hu-HU" sz="2000" dirty="0" smtClean="0"/>
              <a:t> </a:t>
            </a:r>
            <a:r>
              <a:rPr lang="hu-HU" sz="2000" dirty="0" err="1" smtClean="0"/>
              <a:t>olivospinalis</a:t>
            </a:r>
            <a:endParaRPr lang="hu-HU" sz="2000" dirty="0" smtClean="0"/>
          </a:p>
          <a:p>
            <a:pPr lvl="1" algn="just"/>
            <a:r>
              <a:rPr lang="hu-HU" sz="2000" dirty="0" err="1" smtClean="0"/>
              <a:t>Fasciculus</a:t>
            </a:r>
            <a:r>
              <a:rPr lang="hu-HU" sz="2000" dirty="0" smtClean="0"/>
              <a:t> longitudinális </a:t>
            </a:r>
            <a:r>
              <a:rPr lang="hu-HU" sz="2000" dirty="0" err="1" smtClean="0"/>
              <a:t>medialis</a:t>
            </a:r>
            <a:endParaRPr lang="hu-HU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53" y="169445"/>
            <a:ext cx="4159348" cy="6688555"/>
          </a:xfrm>
        </p:spPr>
      </p:pic>
    </p:spTree>
    <p:extLst>
      <p:ext uri="{BB962C8B-B14F-4D97-AF65-F5344CB8AC3E}">
        <p14:creationId xmlns:p14="http://schemas.microsoft.com/office/powerpoint/2010/main" val="38386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44624"/>
            <a:ext cx="4896544" cy="706090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Izmokra gyakorolt hatás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680520" cy="5112568"/>
          </a:xfrm>
        </p:spPr>
        <p:txBody>
          <a:bodyPr>
            <a:noAutofit/>
          </a:bodyPr>
          <a:lstStyle/>
          <a:p>
            <a:pPr algn="just"/>
            <a:r>
              <a:rPr lang="hu-HU" sz="1800" dirty="0" smtClean="0"/>
              <a:t>A </a:t>
            </a:r>
            <a:r>
              <a:rPr lang="hu-HU" sz="1800" b="1" i="1" dirty="0" smtClean="0"/>
              <a:t>leszálló pályákat az izmokra gyakorolt hatásuk alapján </a:t>
            </a:r>
            <a:r>
              <a:rPr lang="hu-HU" sz="1800" dirty="0" smtClean="0"/>
              <a:t>két csoportba lehet sorolni:</a:t>
            </a:r>
          </a:p>
          <a:p>
            <a:pPr lvl="1" algn="just"/>
            <a:r>
              <a:rPr lang="hu-HU" sz="1800" dirty="0" smtClean="0"/>
              <a:t>Az egyik csoport a hajlító izmokat serkenti</a:t>
            </a:r>
          </a:p>
          <a:p>
            <a:pPr lvl="1" algn="just"/>
            <a:r>
              <a:rPr lang="hu-HU" sz="1800" dirty="0" smtClean="0"/>
              <a:t>Míg a másik a feszítő izmokat serkenti</a:t>
            </a:r>
          </a:p>
          <a:p>
            <a:pPr marL="457200" lvl="1" indent="0" algn="just">
              <a:buNone/>
            </a:pPr>
            <a:endParaRPr lang="hu-HU" sz="1800" dirty="0" smtClean="0"/>
          </a:p>
          <a:p>
            <a:pPr algn="just"/>
            <a:r>
              <a:rPr lang="hu-HU" sz="1800" dirty="0" smtClean="0"/>
              <a:t>A </a:t>
            </a:r>
            <a:r>
              <a:rPr lang="hu-HU" sz="1800" b="1" i="1" dirty="0" smtClean="0"/>
              <a:t>piramispálya és a </a:t>
            </a:r>
            <a:r>
              <a:rPr lang="hu-HU" sz="1800" b="1" i="1" dirty="0" err="1" smtClean="0"/>
              <a:t>tractus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rubrospinalis</a:t>
            </a:r>
            <a:r>
              <a:rPr lang="hu-HU" sz="1800" b="1" i="1" dirty="0" smtClean="0"/>
              <a:t> </a:t>
            </a:r>
            <a:r>
              <a:rPr lang="hu-HU" sz="1800" dirty="0" smtClean="0"/>
              <a:t>döntően a </a:t>
            </a:r>
            <a:r>
              <a:rPr lang="hu-HU" sz="1800" b="1" i="1" dirty="0" err="1" smtClean="0"/>
              <a:t>flexorok</a:t>
            </a:r>
            <a:r>
              <a:rPr lang="hu-HU" sz="1800" b="1" i="1" dirty="0" smtClean="0"/>
              <a:t> neuronjait serkenti</a:t>
            </a:r>
            <a:r>
              <a:rPr lang="hu-HU" sz="1800" dirty="0" smtClean="0"/>
              <a:t>, és gátolja az </a:t>
            </a:r>
            <a:r>
              <a:rPr lang="hu-HU" sz="1800" dirty="0" err="1" smtClean="0"/>
              <a:t>extensorok</a:t>
            </a:r>
            <a:r>
              <a:rPr lang="hu-HU" sz="1800" dirty="0" smtClean="0"/>
              <a:t> neuronjait</a:t>
            </a:r>
          </a:p>
          <a:p>
            <a:pPr algn="just"/>
            <a:endParaRPr lang="hu-HU" sz="1800" dirty="0"/>
          </a:p>
          <a:p>
            <a:pPr algn="just"/>
            <a:r>
              <a:rPr lang="hu-HU" sz="1800" dirty="0" smtClean="0"/>
              <a:t>Ez </a:t>
            </a:r>
            <a:r>
              <a:rPr lang="hu-HU" sz="1800" b="1" i="1" dirty="0" smtClean="0"/>
              <a:t>megfelel a piramispálya funkcionális szerepének</a:t>
            </a:r>
            <a:r>
              <a:rPr lang="hu-HU" sz="1800" dirty="0" smtClean="0"/>
              <a:t>, amely a finom precíz mozgások kivitelezését, különösen a kéz és az ujjak izmainak beidegzését jelenti, ahol a </a:t>
            </a:r>
            <a:r>
              <a:rPr lang="hu-HU" sz="1800" dirty="0" err="1" smtClean="0"/>
              <a:t>flexorok</a:t>
            </a:r>
            <a:r>
              <a:rPr lang="hu-HU" sz="1800" dirty="0" smtClean="0"/>
              <a:t> játszanak jelentős szerepet</a:t>
            </a:r>
            <a:endParaRPr lang="hu-HU" sz="1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72" y="116632"/>
            <a:ext cx="4159348" cy="6688555"/>
          </a:xfrm>
        </p:spPr>
      </p:pic>
    </p:spTree>
    <p:extLst>
      <p:ext uri="{BB962C8B-B14F-4D97-AF65-F5344CB8AC3E}">
        <p14:creationId xmlns:p14="http://schemas.microsoft.com/office/powerpoint/2010/main" val="18787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474840" cy="1138138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Izmokra gyakorolt hatás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1916832"/>
            <a:ext cx="4680520" cy="3744416"/>
          </a:xfrm>
        </p:spPr>
        <p:txBody>
          <a:bodyPr>
            <a:noAutofit/>
          </a:bodyPr>
          <a:lstStyle/>
          <a:p>
            <a:pPr algn="just"/>
            <a:r>
              <a:rPr lang="hu-HU" sz="2000" dirty="0" smtClean="0"/>
              <a:t>Fordítva, a </a:t>
            </a:r>
            <a:r>
              <a:rPr lang="hu-HU" sz="2000" b="1" i="1" dirty="0" err="1" smtClean="0"/>
              <a:t>tractus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vestibulospinalis</a:t>
            </a:r>
            <a:r>
              <a:rPr lang="hu-HU" sz="2000" b="1" i="1" dirty="0" smtClean="0"/>
              <a:t> és a hídi </a:t>
            </a:r>
            <a:r>
              <a:rPr lang="hu-HU" sz="2000" b="1" i="1" dirty="0" err="1" smtClean="0"/>
              <a:t>formatio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reticularis</a:t>
            </a:r>
            <a:r>
              <a:rPr lang="hu-HU" sz="2000" b="1" i="1" dirty="0" smtClean="0"/>
              <a:t> </a:t>
            </a:r>
            <a:r>
              <a:rPr lang="hu-HU" sz="2000" dirty="0" smtClean="0"/>
              <a:t>rostjai gátolják a </a:t>
            </a:r>
            <a:r>
              <a:rPr lang="hu-HU" sz="2000" dirty="0" err="1" smtClean="0"/>
              <a:t>felxorokat</a:t>
            </a:r>
            <a:r>
              <a:rPr lang="hu-HU" sz="2000" dirty="0" smtClean="0"/>
              <a:t> és </a:t>
            </a:r>
            <a:r>
              <a:rPr lang="hu-HU" sz="2000" b="1" i="1" dirty="0" smtClean="0"/>
              <a:t>aktiválják az </a:t>
            </a:r>
            <a:r>
              <a:rPr lang="hu-HU" sz="2000" b="1" i="1" dirty="0" err="1" smtClean="0"/>
              <a:t>extensorokat</a:t>
            </a:r>
            <a:endParaRPr lang="hu-HU" sz="2000" b="1" i="1" dirty="0" smtClean="0"/>
          </a:p>
          <a:p>
            <a:pPr algn="just"/>
            <a:endParaRPr lang="hu-HU" sz="2000" dirty="0"/>
          </a:p>
          <a:p>
            <a:pPr algn="just"/>
            <a:r>
              <a:rPr lang="hu-HU" sz="2000" dirty="0" smtClean="0"/>
              <a:t>Ezen utóbbi pályák egy filogenetikailag ősi, a </a:t>
            </a:r>
            <a:r>
              <a:rPr lang="hu-HU" sz="2000" b="1" i="1" dirty="0" smtClean="0"/>
              <a:t>nehézségi erő ellen ható motoros rendszer részei</a:t>
            </a:r>
            <a:r>
              <a:rPr lang="hu-HU" sz="2000" dirty="0" smtClean="0"/>
              <a:t>, amelynek különlegesen nagy a jelentősége a testtartásban és az egyensúly megtartásában</a:t>
            </a:r>
            <a:endParaRPr lang="hu-HU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53" y="169445"/>
            <a:ext cx="4159348" cy="6688555"/>
          </a:xfrm>
        </p:spPr>
      </p:pic>
    </p:spTree>
    <p:extLst>
      <p:ext uri="{BB962C8B-B14F-4D97-AF65-F5344CB8AC3E}">
        <p14:creationId xmlns:p14="http://schemas.microsoft.com/office/powerpoint/2010/main" val="5932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609</Words>
  <Application>Microsoft Office PowerPoint</Application>
  <PresentationFormat>Diavetítés a képernyőre (4:3 oldalarány)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Mozgástanulás és szabályozás</vt:lpstr>
      <vt:lpstr>Motoros rendszerek</vt:lpstr>
      <vt:lpstr>Motoneuron</vt:lpstr>
      <vt:lpstr>A mozgás koordináció főbb központjai és kapcsolatuk</vt:lpstr>
      <vt:lpstr>Afferensek</vt:lpstr>
      <vt:lpstr>Összeköttetések</vt:lpstr>
      <vt:lpstr>Összeköttetések</vt:lpstr>
      <vt:lpstr>Izmokra gyakorolt hatás</vt:lpstr>
      <vt:lpstr>Izmokra gyakorolt hatás</vt:lpstr>
      <vt:lpstr>Végződések</vt:lpstr>
      <vt:lpstr>Végződések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Kopper</cp:lastModifiedBy>
  <cp:revision>24</cp:revision>
  <dcterms:created xsi:type="dcterms:W3CDTF">2015-08-18T11:06:56Z</dcterms:created>
  <dcterms:modified xsi:type="dcterms:W3CDTF">2017-09-21T10:27:39Z</dcterms:modified>
</cp:coreProperties>
</file>