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96" r:id="rId5"/>
    <p:sldId id="295" r:id="rId6"/>
    <p:sldId id="293" r:id="rId7"/>
    <p:sldId id="314" r:id="rId8"/>
    <p:sldId id="471" r:id="rId9"/>
    <p:sldId id="373" r:id="rId10"/>
    <p:sldId id="374" r:id="rId11"/>
    <p:sldId id="453" r:id="rId12"/>
    <p:sldId id="375" r:id="rId13"/>
    <p:sldId id="454" r:id="rId14"/>
    <p:sldId id="376" r:id="rId15"/>
    <p:sldId id="297" r:id="rId16"/>
    <p:sldId id="298" r:id="rId17"/>
    <p:sldId id="307" r:id="rId18"/>
    <p:sldId id="306" r:id="rId19"/>
    <p:sldId id="303" r:id="rId20"/>
    <p:sldId id="309" r:id="rId21"/>
    <p:sldId id="310" r:id="rId22"/>
    <p:sldId id="304" r:id="rId23"/>
    <p:sldId id="299" r:id="rId24"/>
    <p:sldId id="316" r:id="rId25"/>
    <p:sldId id="452" r:id="rId26"/>
    <p:sldId id="305" r:id="rId27"/>
    <p:sldId id="319" r:id="rId28"/>
    <p:sldId id="317" r:id="rId29"/>
    <p:sldId id="318" r:id="rId30"/>
    <p:sldId id="320" r:id="rId31"/>
    <p:sldId id="321" r:id="rId32"/>
    <p:sldId id="377" r:id="rId33"/>
    <p:sldId id="265" r:id="rId34"/>
    <p:sldId id="270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72" r:id="rId63"/>
    <p:sldId id="473" r:id="rId64"/>
    <p:sldId id="474" r:id="rId65"/>
    <p:sldId id="475" r:id="rId66"/>
    <p:sldId id="476" r:id="rId67"/>
    <p:sldId id="429" r:id="rId68"/>
    <p:sldId id="430" r:id="rId69"/>
    <p:sldId id="271" r:id="rId70"/>
    <p:sldId id="272" r:id="rId71"/>
    <p:sldId id="273" r:id="rId72"/>
    <p:sldId id="274" r:id="rId73"/>
    <p:sldId id="275" r:id="rId74"/>
    <p:sldId id="276" r:id="rId75"/>
    <p:sldId id="277" r:id="rId76"/>
    <p:sldId id="278" r:id="rId77"/>
    <p:sldId id="279" r:id="rId78"/>
    <p:sldId id="280" r:id="rId79"/>
    <p:sldId id="281" r:id="rId80"/>
    <p:sldId id="282" r:id="rId81"/>
    <p:sldId id="283" r:id="rId82"/>
    <p:sldId id="284" r:id="rId83"/>
    <p:sldId id="285" r:id="rId84"/>
    <p:sldId id="286" r:id="rId85"/>
    <p:sldId id="334" r:id="rId86"/>
    <p:sldId id="335" r:id="rId87"/>
    <p:sldId id="477" r:id="rId88"/>
    <p:sldId id="336" r:id="rId89"/>
    <p:sldId id="337" r:id="rId90"/>
    <p:sldId id="338" r:id="rId91"/>
    <p:sldId id="339" r:id="rId92"/>
    <p:sldId id="340" r:id="rId93"/>
    <p:sldId id="342" r:id="rId94"/>
    <p:sldId id="343" r:id="rId95"/>
    <p:sldId id="344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412" r:id="rId110"/>
    <p:sldId id="445" r:id="rId111"/>
    <p:sldId id="446" r:id="rId112"/>
    <p:sldId id="449" r:id="rId113"/>
    <p:sldId id="431" r:id="rId114"/>
    <p:sldId id="444" r:id="rId115"/>
    <p:sldId id="447" r:id="rId116"/>
    <p:sldId id="448" r:id="rId117"/>
    <p:sldId id="478" r:id="rId118"/>
    <p:sldId id="333" r:id="rId1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327" autoAdjust="0"/>
    <p:restoredTop sz="94660"/>
  </p:normalViewPr>
  <p:slideViewPr>
    <p:cSldViewPr>
      <p:cViewPr>
        <p:scale>
          <a:sx n="70" d="100"/>
          <a:sy n="70" d="100"/>
        </p:scale>
        <p:origin x="-111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2.jpeg"/><Relationship Id="rId7" Type="http://schemas.openxmlformats.org/officeDocument/2006/relationships/hyperlink" Target="https://www.youtube.com/watch?v=fpJeB3wRgVw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hyperlink" Target="https://www.youtube.com/watch?v=w8gHJDnqJgU" TargetMode="Externa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1JE8WduJKV4?t=26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youtu.be/EzrI8BeOw_0?t=43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tonthenet.com/content/articleprint.aspx?p=1&amp;ArticleID=MzYxMSBUUE0rR08zaEczbUNlOGVMZnlCMXJnPT0=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theptdc.com/2014/07/upper-crossed-syndrome/" TargetMode="Externa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03848" y="2924944"/>
            <a:ext cx="5976664" cy="1008112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 II.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347864" y="4005064"/>
            <a:ext cx="5796136" cy="720080"/>
          </a:xfrm>
        </p:spPr>
        <p:txBody>
          <a:bodyPr>
            <a:normAutofit/>
          </a:bodyPr>
          <a:lstStyle/>
          <a:p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hu-HU" sz="18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Bence, Tóth </a:t>
            </a:r>
            <a:r>
              <a:rPr lang="hu-HU" sz="1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1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rendszermodellje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2132856"/>
            <a:ext cx="39604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Domináns érzőrendszer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Gyors inputot ad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Információ: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Saját helyezet a támaszfelülethez képest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Egyik végtag/szegmens helyzete a másikhoz képest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60032" y="2133273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Elemei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Izomorsó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Izomhossz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Hosszváltozás mértéke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Golgi </a:t>
            </a:r>
            <a:r>
              <a:rPr lang="hu-HU" sz="2800" dirty="0" err="1" smtClean="0"/>
              <a:t>ínreceptor</a:t>
            </a:r>
            <a:endParaRPr lang="hu-HU" sz="28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Izomfeszülés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Ízületi receptorok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err="1" smtClean="0"/>
              <a:t>Mechanoreceptorok</a:t>
            </a:r>
            <a:endParaRPr lang="hu-HU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/>
              <a:t>Bőrreceptorok</a:t>
            </a:r>
            <a:endParaRPr lang="hu-HU" sz="2800" dirty="0" smtClean="0"/>
          </a:p>
          <a:p>
            <a:endParaRPr lang="hu-HU" sz="2800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541584" y="1412776"/>
            <a:ext cx="63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800" dirty="0" err="1" smtClean="0"/>
              <a:t>Szomatoszenzoros</a:t>
            </a:r>
            <a:r>
              <a:rPr lang="hu-HU" sz="2800" dirty="0" smtClean="0"/>
              <a:t> rendszer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704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pic>
        <p:nvPicPr>
          <p:cNvPr id="13314" name="Picture 2" descr="Képtalálat a következ&amp;odblac;re: „table  tilt wii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157697" cy="23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éptalálat a következ&amp;odblac;re: „slalom ski wii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94" y="1413427"/>
            <a:ext cx="3336032" cy="187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6594003" y="12850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>
                <a:hlinkClick r:id="rId4"/>
              </a:rPr>
              <a:t>Perfect</a:t>
            </a:r>
            <a:r>
              <a:rPr lang="hu-HU" dirty="0" smtClean="0">
                <a:hlinkClick r:id="rId4"/>
              </a:rPr>
              <a:t> 10</a:t>
            </a:r>
            <a:endParaRPr lang="hu-HU" dirty="0"/>
          </a:p>
        </p:txBody>
      </p:sp>
      <p:pic>
        <p:nvPicPr>
          <p:cNvPr id="13318" name="Picture 6" descr="Képtalálat a következ&amp;odblac;re: „perfect 10 wii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65" y="2132856"/>
            <a:ext cx="2795835" cy="209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Képtalálat a következ&amp;odblac;re: „tight rope tension wii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74" y="3972735"/>
            <a:ext cx="3847018" cy="288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539552" y="12425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 smtClean="0">
                <a:hlinkClick r:id="rId7"/>
              </a:rPr>
              <a:t>Penguin</a:t>
            </a:r>
            <a:r>
              <a:rPr lang="hu-HU" dirty="0" smtClean="0">
                <a:hlinkClick r:id="rId7"/>
              </a:rPr>
              <a:t> </a:t>
            </a:r>
            <a:r>
              <a:rPr lang="hu-HU" dirty="0" err="1" smtClean="0">
                <a:hlinkClick r:id="rId7"/>
              </a:rPr>
              <a:t>slide</a:t>
            </a:r>
            <a:endParaRPr lang="hu-HU" dirty="0"/>
          </a:p>
        </p:txBody>
      </p:sp>
      <p:pic>
        <p:nvPicPr>
          <p:cNvPr id="13322" name="Picture 10" descr="Képtalálat a következ&amp;odblac;re: „penguin slide wii”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31" y="1654409"/>
            <a:ext cx="3118578" cy="233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539552" y="1242569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10 hét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heti 2x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/>
              <a:t>4</a:t>
            </a:r>
            <a:r>
              <a:rPr lang="hu-HU" sz="2000" dirty="0" smtClean="0"/>
              <a:t>5 perc egyensúly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25 perc erőedzés (evezés és guggolás kombinációja)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2781382"/>
            <a:ext cx="9073008" cy="352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916119" cy="248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317091" y="494116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TUG: </a:t>
            </a:r>
            <a:r>
              <a:rPr lang="en-US" dirty="0" smtClean="0"/>
              <a:t>time </a:t>
            </a:r>
            <a:r>
              <a:rPr lang="en-US" dirty="0"/>
              <a:t>that a person takes to rise from a chair, walk three </a:t>
            </a:r>
            <a:r>
              <a:rPr lang="en-US" dirty="0" err="1"/>
              <a:t>metres</a:t>
            </a:r>
            <a:r>
              <a:rPr lang="en-US" dirty="0"/>
              <a:t>, turn around, walk back to the chair, and sit </a:t>
            </a:r>
            <a:r>
              <a:rPr lang="en-US" dirty="0" smtClean="0"/>
              <a:t>down</a:t>
            </a:r>
            <a:r>
              <a:rPr lang="hu-HU" dirty="0" smtClean="0"/>
              <a:t> (</a:t>
            </a:r>
            <a:r>
              <a:rPr lang="hu-HU" dirty="0" err="1" smtClean="0"/>
              <a:t>static</a:t>
            </a:r>
            <a:r>
              <a:rPr lang="hu-HU" dirty="0" smtClean="0"/>
              <a:t> and 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balance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05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539552" y="1242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539552" y="1700808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Maximális </a:t>
            </a:r>
            <a:r>
              <a:rPr lang="hu-HU" sz="2400" dirty="0" err="1" smtClean="0"/>
              <a:t>izometrikus</a:t>
            </a:r>
            <a:r>
              <a:rPr lang="hu-HU" sz="2400" dirty="0" smtClean="0"/>
              <a:t> kontrakció – lábtoló, 120°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RFD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Funkcionális </a:t>
            </a:r>
            <a:r>
              <a:rPr lang="hu-HU" sz="2400" dirty="0"/>
              <a:t>teljesítmény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hu-H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Statikus egyensúly – két lábas állás, erőplató, COP gyorsulása</a:t>
            </a:r>
          </a:p>
        </p:txBody>
      </p:sp>
      <p:sp>
        <p:nvSpPr>
          <p:cNvPr id="3" name="Jobb oldali kapcsos zárójel 2"/>
          <p:cNvSpPr/>
          <p:nvPr/>
        </p:nvSpPr>
        <p:spPr>
          <a:xfrm>
            <a:off x="7097216" y="1628800"/>
            <a:ext cx="72008" cy="1338828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felé nyíl 4"/>
          <p:cNvSpPr/>
          <p:nvPr/>
        </p:nvSpPr>
        <p:spPr>
          <a:xfrm>
            <a:off x="7812360" y="1844824"/>
            <a:ext cx="288032" cy="93610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/>
          <p:nvPr/>
        </p:nvCxnSpPr>
        <p:spPr>
          <a:xfrm>
            <a:off x="7452320" y="4005064"/>
            <a:ext cx="36004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7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gyerekkorban</a:t>
            </a: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539552" y="1242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611560" y="141277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Egyensúlyi megtartásának nehézsége a motoros fejlődési problémával küzdő gyerekeknél:</a:t>
            </a:r>
          </a:p>
          <a:p>
            <a:pPr marL="742950" lvl="1" indent="-285750">
              <a:buFont typeface="Wingdings" pitchFamily="2" charset="2"/>
              <a:buChar char=""/>
            </a:pPr>
            <a:r>
              <a:rPr lang="hu-HU" dirty="0" smtClean="0"/>
              <a:t>COG nagyobb kitérése 2 lábas állásnál</a:t>
            </a:r>
          </a:p>
          <a:p>
            <a:pPr marL="742950" lvl="1" indent="-285750">
              <a:buFont typeface="Wingdings" pitchFamily="2" charset="2"/>
              <a:buChar char=""/>
            </a:pPr>
            <a:r>
              <a:rPr lang="hu-HU" dirty="0" smtClean="0"/>
              <a:t>Nagyobb probléma a dinamikus egyensúly megtartása, főleg gyors, váratlan helyzetekben</a:t>
            </a:r>
          </a:p>
          <a:p>
            <a:pPr lvl="1"/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Az egyensúlyozáshoz szükséges 3 érzékszervi rendszer (látás, </a:t>
            </a:r>
            <a:r>
              <a:rPr lang="hu-HU" dirty="0" err="1" smtClean="0"/>
              <a:t>vesztibuláris</a:t>
            </a:r>
            <a:r>
              <a:rPr lang="hu-HU" dirty="0"/>
              <a:t> </a:t>
            </a:r>
            <a:r>
              <a:rPr lang="hu-HU" dirty="0" smtClean="0"/>
              <a:t>rendszer, </a:t>
            </a:r>
            <a:r>
              <a:rPr lang="hu-HU" dirty="0" err="1" smtClean="0"/>
              <a:t>propriocepció</a:t>
            </a:r>
            <a:r>
              <a:rPr lang="hu-HU" dirty="0" smtClean="0"/>
              <a:t>) közül túlnyomó részt a látásra alapoznak ezek a gyerekek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DE! </a:t>
            </a:r>
            <a:r>
              <a:rPr lang="hu-HU" dirty="0" err="1" smtClean="0"/>
              <a:t>propriocepció</a:t>
            </a:r>
            <a:r>
              <a:rPr lang="hu-HU" dirty="0" smtClean="0"/>
              <a:t> és </a:t>
            </a:r>
            <a:r>
              <a:rPr lang="hu-HU" dirty="0" err="1" smtClean="0"/>
              <a:t>vesztibuláris</a:t>
            </a:r>
            <a:r>
              <a:rPr lang="hu-HU" dirty="0" smtClean="0"/>
              <a:t> inger elengedhetetlen néhány helyzetben pl.: síelés: látja, hogy jön a kanyar, de a kanyarban felvett testhelyzetét, dőlését nem látja, ha előre néz, azt éreznie kell(</a:t>
            </a:r>
            <a:r>
              <a:rPr lang="hu-HU" dirty="0" err="1" smtClean="0"/>
              <a:t>ene</a:t>
            </a:r>
            <a:r>
              <a:rPr lang="hu-H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Testnevelés órán és a szabadidős játékokban nem tudnak sikerrel részt venni</a:t>
            </a:r>
          </a:p>
          <a:p>
            <a:pPr marL="742950" lvl="1" indent="-285750">
              <a:buFont typeface="Wingdings" pitchFamily="2" charset="2"/>
              <a:buChar char=""/>
            </a:pPr>
            <a:r>
              <a:rPr lang="hu-HU" dirty="0" smtClean="0"/>
              <a:t>Motoros fejlődésük gátolt</a:t>
            </a:r>
          </a:p>
          <a:p>
            <a:pPr marL="742950" lvl="1" indent="-285750">
              <a:buFont typeface="Wingdings" pitchFamily="2" charset="2"/>
              <a:buChar char=""/>
            </a:pPr>
            <a:r>
              <a:rPr lang="hu-HU" dirty="0" smtClean="0"/>
              <a:t>Szociális  problémát is okoz</a:t>
            </a:r>
          </a:p>
        </p:txBody>
      </p:sp>
    </p:spTree>
    <p:extLst>
      <p:ext uri="{BB962C8B-B14F-4D97-AF65-F5344CB8AC3E}">
        <p14:creationId xmlns:p14="http://schemas.microsoft.com/office/powerpoint/2010/main" val="35320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gyerekkorban</a:t>
            </a:r>
            <a:endParaRPr lang="hu-HU" sz="2800" b="1" dirty="0"/>
          </a:p>
        </p:txBody>
      </p:sp>
      <p:sp>
        <p:nvSpPr>
          <p:cNvPr id="4" name="Téglalap 3"/>
          <p:cNvSpPr/>
          <p:nvPr/>
        </p:nvSpPr>
        <p:spPr>
          <a:xfrm>
            <a:off x="539552" y="12425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323528" y="1595997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Remo </a:t>
            </a:r>
            <a:r>
              <a:rPr lang="en-US" sz="2000" dirty="0" err="1"/>
              <a:t>Mombarg</a:t>
            </a:r>
            <a:r>
              <a:rPr lang="en-US" sz="2000" dirty="0"/>
              <a:t> , </a:t>
            </a:r>
            <a:r>
              <a:rPr lang="en-US" sz="2000" dirty="0" err="1"/>
              <a:t>Dorothee</a:t>
            </a:r>
            <a:r>
              <a:rPr lang="en-US" sz="2000" dirty="0"/>
              <a:t> </a:t>
            </a:r>
            <a:r>
              <a:rPr lang="en-US" sz="2000" dirty="0" err="1"/>
              <a:t>Jelsma</a:t>
            </a:r>
            <a:r>
              <a:rPr lang="hu-HU" sz="2000" dirty="0"/>
              <a:t> and</a:t>
            </a:r>
            <a:r>
              <a:rPr lang="en-US" sz="2000" dirty="0"/>
              <a:t> Esther Hartman</a:t>
            </a:r>
            <a:endParaRPr lang="hu-HU" sz="2000" dirty="0"/>
          </a:p>
          <a:p>
            <a:r>
              <a:rPr lang="en-US" sz="2000" b="1" dirty="0" smtClean="0"/>
              <a:t>Effect </a:t>
            </a:r>
            <a:r>
              <a:rPr lang="en-US" sz="2000" b="1" dirty="0"/>
              <a:t>of Wii-intervention on balance of children with </a:t>
            </a:r>
            <a:r>
              <a:rPr lang="en-US" sz="2000" b="1" dirty="0" smtClean="0"/>
              <a:t>poor</a:t>
            </a:r>
            <a:r>
              <a:rPr lang="hu-HU" sz="2000" b="1" dirty="0" smtClean="0"/>
              <a:t> </a:t>
            </a:r>
            <a:r>
              <a:rPr lang="en-US" sz="2000" b="1" dirty="0" smtClean="0"/>
              <a:t>motor performance</a:t>
            </a:r>
            <a:endParaRPr lang="hu-HU" sz="2000" b="1" dirty="0" smtClean="0"/>
          </a:p>
          <a:p>
            <a:r>
              <a:rPr lang="en-US" sz="2000" dirty="0"/>
              <a:t>Research in Developmental </a:t>
            </a:r>
            <a:r>
              <a:rPr lang="en-US" sz="2000" dirty="0" smtClean="0"/>
              <a:t>Disabilities</a:t>
            </a:r>
            <a:r>
              <a:rPr lang="hu-HU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34 (2013) 2996–3003</a:t>
            </a:r>
            <a:endParaRPr lang="en-US" sz="20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971600" y="3140968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9-10 éves gyerekek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6 hét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Heti  3x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30 min/alkalom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/>
              <a:t>Wii</a:t>
            </a:r>
            <a:r>
              <a:rPr lang="hu-HU" sz="2400" dirty="0" smtClean="0"/>
              <a:t> </a:t>
            </a:r>
            <a:r>
              <a:rPr lang="hu-HU" sz="2400" dirty="0" err="1" smtClean="0"/>
              <a:t>Balance</a:t>
            </a:r>
            <a:r>
              <a:rPr lang="hu-HU" sz="2400" dirty="0" smtClean="0"/>
              <a:t> </a:t>
            </a:r>
            <a:r>
              <a:rPr lang="hu-HU" sz="2400" dirty="0" err="1" smtClean="0"/>
              <a:t>Games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24704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gyerekkorban</a:t>
            </a:r>
            <a:endParaRPr lang="hu-H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773279" cy="51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868144" y="321297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Szignifikánsan javult egyensúlyozás a </a:t>
            </a:r>
            <a:r>
              <a:rPr lang="hu-HU" sz="2400" dirty="0" err="1" smtClean="0"/>
              <a:t>Wii</a:t>
            </a:r>
            <a:r>
              <a:rPr lang="hu-HU" sz="2400" dirty="0" smtClean="0"/>
              <a:t> csoportban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9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gyerekkorban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484784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Implicit tanulási folyamat: szándéktól független, „akaratlan” tanulás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Hasonló játékok előnyei: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Időzítés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Ismételt belső modell felállítás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Közel határtalan variációs és nehézségi lehetőségek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Vizuális </a:t>
            </a:r>
            <a:r>
              <a:rPr lang="hu-HU" sz="2400" dirty="0" err="1" smtClean="0"/>
              <a:t>feedback</a:t>
            </a:r>
            <a:endParaRPr lang="hu-H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Játékos forma </a:t>
            </a:r>
            <a:r>
              <a:rPr lang="hu-HU" sz="2400" dirty="0" smtClean="0">
                <a:sym typeface="Wingdings"/>
              </a:rPr>
              <a:t> élvezeti faktor</a:t>
            </a:r>
            <a:endParaRPr lang="hu-HU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Sikerélmény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400" dirty="0" smtClean="0"/>
              <a:t>Motiváció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647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gyerekkorban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77281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Hátizsák cipelése</a:t>
            </a:r>
            <a:r>
              <a:rPr lang="hu-HU" sz="20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Teher indukált COP kitérés: kitérések területe, COP kitérés útvonalának hossza, maximális kitérése </a:t>
            </a:r>
            <a:r>
              <a:rPr lang="hu-HU" sz="2000" dirty="0" err="1" smtClean="0"/>
              <a:t>antero-posterior</a:t>
            </a:r>
            <a:r>
              <a:rPr lang="hu-HU" sz="2000" dirty="0" smtClean="0"/>
              <a:t> és </a:t>
            </a:r>
            <a:r>
              <a:rPr lang="hu-HU" sz="2000" dirty="0" err="1" smtClean="0"/>
              <a:t>medio-lateralis</a:t>
            </a:r>
            <a:r>
              <a:rPr lang="hu-HU" sz="2000" dirty="0" smtClean="0"/>
              <a:t> irányba</a:t>
            </a:r>
          </a:p>
          <a:p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Hátizsák tömegének növelésével lineárisan nő a COP kitérés területe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endParaRPr lang="hu-HU" sz="2000" dirty="0" smtClean="0"/>
          </a:p>
          <a:p>
            <a:r>
              <a:rPr lang="hu-HU" sz="2000" b="1" dirty="0" smtClean="0"/>
              <a:t>Hátizsák cipelés egyensúlyi problémák</a:t>
            </a:r>
            <a:r>
              <a:rPr lang="hu-HU" sz="2000" dirty="0" smtClean="0"/>
              <a:t>at okoz </a:t>
            </a:r>
            <a:r>
              <a:rPr lang="hu-HU" sz="2000" dirty="0" smtClean="0">
                <a:sym typeface="Wingdings"/>
              </a:rPr>
              <a:t> nő az </a:t>
            </a:r>
            <a:r>
              <a:rPr lang="hu-HU" sz="2000" b="1" dirty="0" smtClean="0">
                <a:sym typeface="Wingdings"/>
              </a:rPr>
              <a:t>elesések</a:t>
            </a:r>
            <a:r>
              <a:rPr lang="hu-HU" sz="2000" dirty="0" smtClean="0">
                <a:sym typeface="Wingdings"/>
              </a:rPr>
              <a:t> kockázata</a:t>
            </a:r>
          </a:p>
          <a:p>
            <a:endParaRPr lang="hu-HU" sz="2000" dirty="0">
              <a:sym typeface="Wingdings"/>
            </a:endParaRPr>
          </a:p>
          <a:p>
            <a:r>
              <a:rPr lang="en-US" sz="2000" dirty="0" err="1"/>
              <a:t>Massimiliano</a:t>
            </a:r>
            <a:r>
              <a:rPr lang="en-US" sz="2000" dirty="0"/>
              <a:t> Pau &amp; Marco Pau </a:t>
            </a:r>
            <a:r>
              <a:rPr lang="hu-HU" sz="2000" dirty="0" smtClean="0"/>
              <a:t>(2010)</a:t>
            </a:r>
            <a:endParaRPr lang="en-US" sz="2000" dirty="0"/>
          </a:p>
          <a:p>
            <a:r>
              <a:rPr lang="en-US" sz="2000" b="1" dirty="0" smtClean="0"/>
              <a:t>Postural </a:t>
            </a:r>
            <a:r>
              <a:rPr lang="en-US" sz="2000" b="1" dirty="0"/>
              <a:t>sway modifications induced by backpack carriage in primary school children: a case study in </a:t>
            </a:r>
            <a:r>
              <a:rPr lang="en-US" sz="2000" b="1" dirty="0" smtClean="0"/>
              <a:t>Italy</a:t>
            </a:r>
            <a:endParaRPr lang="en-US" sz="2000" b="1" dirty="0"/>
          </a:p>
        </p:txBody>
      </p:sp>
      <p:sp>
        <p:nvSpPr>
          <p:cNvPr id="4" name="Jobbra nyíl 3"/>
          <p:cNvSpPr/>
          <p:nvPr/>
        </p:nvSpPr>
        <p:spPr>
          <a:xfrm rot="5400000">
            <a:off x="3916299" y="3493379"/>
            <a:ext cx="519443" cy="3599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7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</a:t>
            </a:r>
            <a:r>
              <a:rPr lang="hu-HU" sz="2800" dirty="0" smtClean="0"/>
              <a:t>és </a:t>
            </a:r>
            <a:r>
              <a:rPr lang="hu-HU" sz="2800" dirty="0" err="1" smtClean="0"/>
              <a:t>scoliosis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196752"/>
            <a:ext cx="820891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900" b="1" dirty="0" err="1" smtClean="0"/>
              <a:t>Scoliosis</a:t>
            </a:r>
            <a:r>
              <a:rPr lang="hu-HU" sz="1900" b="1" dirty="0" smtClean="0"/>
              <a:t> </a:t>
            </a:r>
            <a:r>
              <a:rPr lang="hu-HU" sz="1900" dirty="0" smtClean="0"/>
              <a:t>az oldalirányú stabilitásra van elsősorban negatív hatása</a:t>
            </a:r>
          </a:p>
          <a:p>
            <a:endParaRPr lang="hu-HU" sz="1900" b="1" dirty="0" smtClean="0"/>
          </a:p>
          <a:p>
            <a:r>
              <a:rPr lang="hu-HU" sz="1900" b="1" dirty="0" smtClean="0"/>
              <a:t>Hátizsák cipelése</a:t>
            </a:r>
            <a:r>
              <a:rPr lang="hu-HU" sz="1900" dirty="0"/>
              <a:t> </a:t>
            </a:r>
            <a:endParaRPr lang="hu-HU" sz="19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1900" dirty="0" smtClean="0"/>
              <a:t>Hátizsák jelenléte az </a:t>
            </a:r>
            <a:r>
              <a:rPr lang="hu-HU" sz="1900" dirty="0" err="1" smtClean="0"/>
              <a:t>antero-posterior</a:t>
            </a:r>
            <a:r>
              <a:rPr lang="hu-HU" sz="1900" dirty="0" smtClean="0"/>
              <a:t> irányban változtatja meg a testszegmensek helyzetét </a:t>
            </a:r>
            <a:r>
              <a:rPr lang="hu-HU" sz="1900" dirty="0" smtClean="0">
                <a:sym typeface="Wingdings"/>
              </a:rPr>
              <a:t> törzs előredőlt: tömegközéppont vetületét </a:t>
            </a:r>
            <a:r>
              <a:rPr lang="hu-HU" sz="1900" dirty="0" err="1" smtClean="0">
                <a:sym typeface="Wingdings"/>
              </a:rPr>
              <a:t>atz</a:t>
            </a:r>
            <a:r>
              <a:rPr lang="hu-HU" sz="1900" dirty="0" smtClean="0">
                <a:sym typeface="Wingdings"/>
              </a:rPr>
              <a:t> </a:t>
            </a:r>
            <a:r>
              <a:rPr lang="hu-HU" sz="1900" dirty="0" err="1" smtClean="0">
                <a:sym typeface="Wingdings"/>
              </a:rPr>
              <a:t>eredtei</a:t>
            </a:r>
            <a:r>
              <a:rPr lang="hu-HU" sz="1900" dirty="0" smtClean="0">
                <a:sym typeface="Wingdings"/>
              </a:rPr>
              <a:t> helyen tartja + nyak </a:t>
            </a:r>
            <a:r>
              <a:rPr lang="hu-HU" sz="1900" dirty="0" err="1" smtClean="0">
                <a:sym typeface="Wingdings"/>
              </a:rPr>
              <a:t>extenziós</a:t>
            </a:r>
            <a:r>
              <a:rPr lang="hu-HU" sz="1900" dirty="0" smtClean="0">
                <a:sym typeface="Wingdings"/>
              </a:rPr>
              <a:t> helyzet: előretekintést biztosítja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900" dirty="0" smtClean="0">
                <a:sym typeface="Wingdings"/>
              </a:rPr>
              <a:t>Hátizsák tömegének növekedése „súlyosbítja”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900" dirty="0" smtClean="0">
                <a:sym typeface="Wingdings"/>
              </a:rPr>
              <a:t>Normál és gerincferdüléses gyerekek között statikus körülmények között és </a:t>
            </a:r>
            <a:r>
              <a:rPr lang="hu-HU" sz="1900" dirty="0" err="1" smtClean="0">
                <a:sym typeface="Wingdings"/>
              </a:rPr>
              <a:t>antero-posterior</a:t>
            </a:r>
            <a:r>
              <a:rPr lang="hu-HU" sz="1900" dirty="0" smtClean="0">
                <a:sym typeface="Wingdings"/>
              </a:rPr>
              <a:t> irányban nincs különbség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1900" dirty="0" smtClean="0">
                <a:sym typeface="Wingdings"/>
              </a:rPr>
              <a:t>DE! dinamikusan és </a:t>
            </a:r>
            <a:r>
              <a:rPr lang="hu-HU" sz="1900" dirty="0" err="1" smtClean="0">
                <a:sym typeface="Wingdings"/>
              </a:rPr>
              <a:t>medio-lateralis</a:t>
            </a:r>
            <a:r>
              <a:rPr lang="hu-HU" sz="1900" dirty="0" smtClean="0">
                <a:sym typeface="Wingdings"/>
              </a:rPr>
              <a:t> irányban csökkenti az eleve </a:t>
            </a:r>
            <a:r>
              <a:rPr lang="hu-HU" sz="1900" dirty="0">
                <a:sym typeface="Wingdings"/>
              </a:rPr>
              <a:t>deficites </a:t>
            </a:r>
            <a:r>
              <a:rPr lang="hu-HU" sz="1900" dirty="0" smtClean="0">
                <a:sym typeface="Wingdings"/>
              </a:rPr>
              <a:t>stabilitást  </a:t>
            </a:r>
            <a:r>
              <a:rPr lang="hu-HU" sz="1900" dirty="0">
                <a:sym typeface="Wingdings"/>
              </a:rPr>
              <a:t>nő az </a:t>
            </a:r>
            <a:r>
              <a:rPr lang="hu-HU" sz="1900" b="1" dirty="0">
                <a:sym typeface="Wingdings"/>
              </a:rPr>
              <a:t>elesések</a:t>
            </a:r>
            <a:r>
              <a:rPr lang="hu-HU" sz="1900" dirty="0">
                <a:sym typeface="Wingdings"/>
              </a:rPr>
              <a:t> kockázata</a:t>
            </a:r>
            <a:endParaRPr lang="hu-HU" sz="1900" dirty="0"/>
          </a:p>
          <a:p>
            <a:endParaRPr lang="hu-HU" sz="1900" dirty="0" smtClean="0"/>
          </a:p>
          <a:p>
            <a:endParaRPr lang="hu-HU" sz="1900" b="1" dirty="0" smtClean="0"/>
          </a:p>
          <a:p>
            <a:r>
              <a:rPr lang="hu-HU" sz="1900" b="1" dirty="0" smtClean="0"/>
              <a:t>Hátizsák tömegének korlátozásakor külön értéket a </a:t>
            </a:r>
            <a:r>
              <a:rPr lang="hu-HU" sz="1900" b="1" dirty="0" err="1" smtClean="0"/>
              <a:t>scoliosisos</a:t>
            </a:r>
            <a:r>
              <a:rPr lang="hu-HU" sz="1900" b="1" dirty="0" smtClean="0"/>
              <a:t> gyerekeknek</a:t>
            </a:r>
            <a:endParaRPr lang="hu-HU" sz="1900" dirty="0" smtClean="0">
              <a:sym typeface="Wingdings"/>
            </a:endParaRPr>
          </a:p>
        </p:txBody>
      </p:sp>
      <p:sp>
        <p:nvSpPr>
          <p:cNvPr id="4" name="Jobbra nyíl 3"/>
          <p:cNvSpPr/>
          <p:nvPr/>
        </p:nvSpPr>
        <p:spPr>
          <a:xfrm rot="5400000">
            <a:off x="3787809" y="4545190"/>
            <a:ext cx="519443" cy="3599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640802" y="5517232"/>
            <a:ext cx="799288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ym typeface="Wingdings"/>
              </a:rPr>
              <a:t>Daniel H.K. </a:t>
            </a:r>
            <a:r>
              <a:rPr lang="hu-HU" dirty="0" err="1">
                <a:sym typeface="Wingdings"/>
              </a:rPr>
              <a:t>Chowa</a:t>
            </a:r>
            <a:r>
              <a:rPr lang="hu-HU" dirty="0">
                <a:sym typeface="Wingdings"/>
              </a:rPr>
              <a:t> et </a:t>
            </a:r>
            <a:r>
              <a:rPr lang="hu-HU" dirty="0" err="1">
                <a:sym typeface="Wingdings"/>
              </a:rPr>
              <a:t>al</a:t>
            </a:r>
            <a:r>
              <a:rPr lang="hu-HU" dirty="0">
                <a:sym typeface="Wingdings"/>
              </a:rPr>
              <a:t>.</a:t>
            </a:r>
          </a:p>
          <a:p>
            <a:r>
              <a:rPr lang="hu-HU" dirty="0">
                <a:sym typeface="Wingdings"/>
              </a:rPr>
              <a:t>The </a:t>
            </a:r>
            <a:r>
              <a:rPr lang="hu-HU" dirty="0" err="1">
                <a:sym typeface="Wingdings"/>
              </a:rPr>
              <a:t>effect</a:t>
            </a:r>
            <a:r>
              <a:rPr lang="hu-HU" dirty="0">
                <a:sym typeface="Wingdings"/>
              </a:rPr>
              <a:t> of </a:t>
            </a:r>
            <a:r>
              <a:rPr lang="hu-HU" dirty="0" err="1">
                <a:sym typeface="Wingdings"/>
              </a:rPr>
              <a:t>backpack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weight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on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the</a:t>
            </a:r>
            <a:r>
              <a:rPr lang="hu-HU" dirty="0">
                <a:sym typeface="Wingdings"/>
              </a:rPr>
              <a:t> standing </a:t>
            </a:r>
            <a:r>
              <a:rPr lang="hu-HU" dirty="0" err="1">
                <a:sym typeface="Wingdings"/>
              </a:rPr>
              <a:t>posture</a:t>
            </a:r>
            <a:r>
              <a:rPr lang="hu-HU" dirty="0">
                <a:sym typeface="Wingdings"/>
              </a:rPr>
              <a:t> and </a:t>
            </a:r>
            <a:r>
              <a:rPr lang="hu-HU" dirty="0" err="1">
                <a:sym typeface="Wingdings"/>
              </a:rPr>
              <a:t>balance</a:t>
            </a:r>
            <a:r>
              <a:rPr lang="hu-HU" dirty="0">
                <a:sym typeface="Wingdings"/>
              </a:rPr>
              <a:t> of </a:t>
            </a:r>
            <a:r>
              <a:rPr lang="hu-HU" dirty="0" err="1">
                <a:sym typeface="Wingdings"/>
              </a:rPr>
              <a:t>schoolgirls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with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adolescent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idiopathic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scoliosis</a:t>
            </a:r>
            <a:r>
              <a:rPr lang="hu-HU" dirty="0">
                <a:sym typeface="Wingdings"/>
              </a:rPr>
              <a:t> and </a:t>
            </a:r>
            <a:r>
              <a:rPr lang="hu-HU" dirty="0" err="1">
                <a:sym typeface="Wingdings"/>
              </a:rPr>
              <a:t>normal</a:t>
            </a:r>
            <a:r>
              <a:rPr lang="hu-HU" dirty="0">
                <a:sym typeface="Wingdings"/>
              </a:rPr>
              <a:t> </a:t>
            </a:r>
            <a:r>
              <a:rPr lang="hu-HU" dirty="0" err="1">
                <a:sym typeface="Wingdings"/>
              </a:rPr>
              <a:t>controls</a:t>
            </a:r>
            <a:endParaRPr lang="hu-HU" dirty="0">
              <a:sym typeface="Wingdings"/>
            </a:endParaRPr>
          </a:p>
          <a:p>
            <a:r>
              <a:rPr lang="fr-FR" dirty="0">
                <a:sym typeface="Wingdings"/>
              </a:rPr>
              <a:t>Gait &amp; Posture 24 (2006) 173–181</a:t>
            </a:r>
            <a:endParaRPr lang="hu-HU" dirty="0">
              <a:sym typeface="Wingdings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27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7360" y="1529408"/>
            <a:ext cx="8496944" cy="5328592"/>
          </a:xfrm>
        </p:spPr>
        <p:txBody>
          <a:bodyPr>
            <a:noAutofit/>
          </a:bodyPr>
          <a:lstStyle/>
          <a:p>
            <a:pPr algn="just"/>
            <a:r>
              <a:rPr lang="en-GB" sz="1800" dirty="0"/>
              <a:t>F</a:t>
            </a:r>
            <a:r>
              <a:rPr lang="hu-HU" sz="1800" dirty="0" err="1" smtClean="0"/>
              <a:t>ejnek</a:t>
            </a:r>
            <a:r>
              <a:rPr lang="hu-HU" sz="1800" dirty="0" smtClean="0"/>
              <a:t> a testhez viszonyított helyzetét a </a:t>
            </a:r>
            <a:r>
              <a:rPr lang="hu-HU" sz="1800" b="1" dirty="0" smtClean="0"/>
              <a:t>nyakizmok és ízületek </a:t>
            </a:r>
            <a:r>
              <a:rPr lang="hu-HU" sz="1800" b="1" dirty="0" err="1" smtClean="0"/>
              <a:t>proprioceptorai</a:t>
            </a:r>
            <a:r>
              <a:rPr lang="hu-HU" sz="1800" b="1" dirty="0" smtClean="0"/>
              <a:t> </a:t>
            </a:r>
            <a:r>
              <a:rPr lang="hu-HU" sz="1800" dirty="0" smtClean="0"/>
              <a:t>adják</a:t>
            </a:r>
          </a:p>
          <a:p>
            <a:pPr algn="just"/>
            <a:r>
              <a:rPr lang="hu-HU" sz="1800" dirty="0" smtClean="0"/>
              <a:t>Test egyéb tájainak </a:t>
            </a:r>
            <a:r>
              <a:rPr lang="hu-HU" sz="1800" dirty="0" err="1" smtClean="0"/>
              <a:t>proprioceptoraiból</a:t>
            </a:r>
            <a:r>
              <a:rPr lang="hu-HU" sz="1800" dirty="0" smtClean="0"/>
              <a:t> és bőr </a:t>
            </a:r>
            <a:r>
              <a:rPr lang="hu-HU" sz="1800" dirty="0" err="1" smtClean="0"/>
              <a:t>mechanoreceptoraiból</a:t>
            </a:r>
            <a:r>
              <a:rPr lang="hu-HU" sz="1800" dirty="0" smtClean="0"/>
              <a:t> jövő információ is fontos</a:t>
            </a:r>
          </a:p>
          <a:p>
            <a:pPr algn="just"/>
            <a:r>
              <a:rPr lang="hu-HU" sz="1800" b="1" dirty="0" smtClean="0"/>
              <a:t>Talp </a:t>
            </a:r>
            <a:r>
              <a:rPr lang="hu-HU" sz="1800" b="1" dirty="0" err="1" smtClean="0"/>
              <a:t>mechanoreceptorai</a:t>
            </a:r>
            <a:r>
              <a:rPr lang="hu-HU" sz="1800" b="1" dirty="0" smtClean="0"/>
              <a:t> </a:t>
            </a:r>
            <a:r>
              <a:rPr lang="hu-HU" sz="1800" dirty="0" smtClean="0"/>
              <a:t>érzékelik a nyomáseloszlást a két láb között illetve a talp különböző részei között</a:t>
            </a:r>
          </a:p>
          <a:p>
            <a:pPr algn="just"/>
            <a:endParaRPr lang="hu-HU" sz="1800" dirty="0" smtClean="0"/>
          </a:p>
          <a:p>
            <a:pPr algn="just"/>
            <a:r>
              <a:rPr lang="hu-HU" sz="1800" dirty="0" smtClean="0"/>
              <a:t>Futás: test elülső felületén lévő </a:t>
            </a:r>
            <a:r>
              <a:rPr lang="hu-HU" sz="1800" dirty="0" err="1" smtClean="0"/>
              <a:t>mechanoreceptorok</a:t>
            </a:r>
            <a:r>
              <a:rPr lang="hu-HU" sz="1800" dirty="0" smtClean="0"/>
              <a:t> érzékelik a légnyomást, közvetítik az előrehajlást. </a:t>
            </a:r>
            <a:r>
              <a:rPr lang="hu-HU" sz="1800" dirty="0" err="1" smtClean="0"/>
              <a:t>Vákumban</a:t>
            </a:r>
            <a:r>
              <a:rPr lang="hu-HU" sz="1800" dirty="0" smtClean="0"/>
              <a:t> való futásnál nem történne meg, nem lenne szükség előrehajlásra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Egyensúlyozás </a:t>
            </a:r>
            <a:r>
              <a:rPr lang="en-GB" b="1" dirty="0" err="1" smtClean="0"/>
              <a:t>érzékelése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918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72008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 és sportteljesítmény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052736"/>
            <a:ext cx="842493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Legjobb egyensúlyozó képességük a tornászoknak &gt; </a:t>
            </a:r>
            <a:r>
              <a:rPr lang="hu-HU" sz="2800" dirty="0" err="1" smtClean="0"/>
              <a:t>futbalistáknak</a:t>
            </a:r>
            <a:r>
              <a:rPr lang="hu-HU" sz="2800" dirty="0" smtClean="0"/>
              <a:t>, úszóknak, kosárlabdázóknak van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Az élsportolóknak jobb</a:t>
            </a:r>
            <a:br>
              <a:rPr lang="hu-HU" sz="2800" dirty="0" smtClean="0"/>
            </a:b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Egyensúly gyakorlatok javítják a függőleges felugrást, robbanékonyságot és ingafutási eredményt</a:t>
            </a:r>
            <a:br>
              <a:rPr lang="hu-HU" sz="2800" dirty="0" smtClean="0"/>
            </a:br>
            <a:r>
              <a:rPr lang="hu-HU" sz="2800" dirty="0" smtClean="0">
                <a:sym typeface="Wingdings"/>
              </a:rPr>
              <a:t> feltehetően a RFD növelésével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ym typeface="Wingdings"/>
              </a:rPr>
              <a:t>Egyensúly edzés is javította, de az erőedzés hatékonyabb volt a felugrási magasság és a sprint idő javításában</a:t>
            </a:r>
          </a:p>
          <a:p>
            <a:pPr lvl="2"/>
            <a:endParaRPr lang="hu-HU" sz="800" dirty="0" smtClean="0"/>
          </a:p>
          <a:p>
            <a:pPr lvl="2"/>
            <a:r>
              <a:rPr lang="hu-HU" sz="2800" dirty="0" smtClean="0"/>
              <a:t>             egyensúly edzés egészítse ki az erő edzést</a:t>
            </a:r>
          </a:p>
          <a:p>
            <a:pPr lvl="2"/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     </a:t>
            </a:r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Szaggatott nyíl jobbra 3"/>
          <p:cNvSpPr/>
          <p:nvPr/>
        </p:nvSpPr>
        <p:spPr>
          <a:xfrm>
            <a:off x="1331640" y="5445224"/>
            <a:ext cx="86409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511152" y="6093296"/>
            <a:ext cx="76328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Hrysomallis</a:t>
            </a:r>
            <a:r>
              <a:rPr lang="hu-HU" dirty="0" smtClean="0"/>
              <a:t> (2011). </a:t>
            </a:r>
            <a:r>
              <a:rPr lang="en-US" dirty="0" smtClean="0"/>
              <a:t>Balance </a:t>
            </a:r>
            <a:r>
              <a:rPr lang="en-US" dirty="0"/>
              <a:t>Ability and Athletic </a:t>
            </a:r>
            <a:r>
              <a:rPr lang="en-US" dirty="0" smtClean="0"/>
              <a:t>Performance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/>
              <a:t>Sports </a:t>
            </a:r>
            <a:r>
              <a:rPr lang="en-US" dirty="0" err="1"/>
              <a:t>Medicin</a:t>
            </a:r>
            <a:r>
              <a:rPr lang="hu-HU" dirty="0"/>
              <a:t>e, </a:t>
            </a:r>
            <a:r>
              <a:rPr lang="en-US" dirty="0"/>
              <a:t>March 2011, Volume 41, Issue 3, </a:t>
            </a:r>
            <a:r>
              <a:rPr lang="en-US" dirty="0" err="1"/>
              <a:t>pp</a:t>
            </a:r>
            <a:r>
              <a:rPr lang="en-US" dirty="0"/>
              <a:t> 221–232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720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 és sportsérülések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792088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Csökkent egyensúlyozási képesség növeli a bokasérülések kockázatát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Férfiakban gyakoribb ez a jelenség, mint nőkben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Egyensúly </a:t>
            </a:r>
            <a:r>
              <a:rPr lang="hu-HU" sz="2800" dirty="0" err="1" smtClean="0"/>
              <a:t>training</a:t>
            </a:r>
            <a:r>
              <a:rPr lang="hu-HU" sz="2800" dirty="0" smtClean="0"/>
              <a:t> számos sportágban bizonyítottan csökkenti az újrasérülés veszélyét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De nem tisztázott, hogy megelőző bokasérülés nélkül is csökkenti-e a bokasérülés esélyét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Csökkenti az ACL sérüléseket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De! megelőző térdsérülés esetén növeli a súlyosabb és fáradásos térdsérülések kockázatát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03648" y="6093296"/>
            <a:ext cx="77403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 </a:t>
            </a:r>
            <a:r>
              <a:rPr lang="en-US" dirty="0" err="1" smtClean="0"/>
              <a:t>Hrysomallis</a:t>
            </a:r>
            <a:r>
              <a:rPr lang="hu-HU" dirty="0" smtClean="0"/>
              <a:t>  (2007). </a:t>
            </a:r>
            <a:r>
              <a:rPr lang="en-US" dirty="0"/>
              <a:t>Relationship between balance ability, training and sports injury </a:t>
            </a:r>
            <a:r>
              <a:rPr lang="en-US" dirty="0" smtClean="0"/>
              <a:t>risk</a:t>
            </a:r>
            <a:r>
              <a:rPr lang="hu-HU" dirty="0" smtClean="0"/>
              <a:t>. </a:t>
            </a:r>
            <a:r>
              <a:rPr lang="en-US" dirty="0" smtClean="0"/>
              <a:t>Sports </a:t>
            </a:r>
            <a:r>
              <a:rPr lang="en-US" dirty="0"/>
              <a:t>Med. 2007;37(6):547-56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Összefoglalás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187624" y="342900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Avagy mi az előzőekben bemutatott tanulmányok </a:t>
            </a:r>
            <a:r>
              <a:rPr lang="hu-HU" dirty="0" err="1" smtClean="0"/>
              <a:t>takehome</a:t>
            </a:r>
            <a:r>
              <a:rPr lang="hu-HU" dirty="0" smtClean="0"/>
              <a:t> </a:t>
            </a:r>
            <a:r>
              <a:rPr lang="hu-HU" dirty="0" err="1" smtClean="0"/>
              <a:t>message-e</a:t>
            </a:r>
            <a:r>
              <a:rPr lang="hu-HU" dirty="0" smtClean="0"/>
              <a:t>?!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36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problémák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Populáció kb. 1/3-a valamilyen egyensúlyban is megmutatkozó idegi/</a:t>
            </a:r>
            <a:r>
              <a:rPr lang="hu-HU" sz="2400" dirty="0" err="1" smtClean="0"/>
              <a:t>mozgatószervrendszeri</a:t>
            </a:r>
            <a:r>
              <a:rPr lang="hu-HU" sz="2400" dirty="0" smtClean="0"/>
              <a:t> rendellenességgel rendelkezik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Sérülések is befolyásolók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Ezek nyomán már tanult kompenzációs stratégiák = nem feltétlenül a leghatékonyabb, hosszú távon előnyös stratégia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627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és öregedés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792088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Elesések kockázata </a:t>
            </a:r>
            <a:r>
              <a:rPr lang="hu-HU" sz="2800" dirty="0" smtClean="0">
                <a:sym typeface="Wingdings"/>
              </a:rPr>
              <a:t> egyéni, szociális, gazdasági teher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>
                <a:sym typeface="Wingdings"/>
              </a:rPr>
              <a:t>Sarcopenia</a:t>
            </a:r>
            <a:r>
              <a:rPr lang="hu-HU" sz="2800" dirty="0" smtClean="0">
                <a:sym typeface="Wingdings"/>
              </a:rPr>
              <a:t>: </a:t>
            </a:r>
            <a:r>
              <a:rPr lang="hu-HU" sz="2800" dirty="0" err="1" smtClean="0">
                <a:sym typeface="Wingdings"/>
              </a:rPr>
              <a:t>II-es</a:t>
            </a:r>
            <a:r>
              <a:rPr lang="hu-HU" sz="2800" dirty="0" smtClean="0">
                <a:sym typeface="Wingdings"/>
              </a:rPr>
              <a:t> típusú rost degeneráció  RFD csökken, izomerő csökken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ym typeface="Wingdings"/>
              </a:rPr>
              <a:t>Szenzoros funkciók csökkennek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ym typeface="Wingdings"/>
              </a:rPr>
              <a:t>Idegi szabályozás minősége csökken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ym typeface="Wingdings"/>
              </a:rPr>
              <a:t>Egyensúly, izomerő, </a:t>
            </a:r>
            <a:r>
              <a:rPr lang="hu-HU" sz="2800" dirty="0" err="1" smtClean="0">
                <a:sym typeface="Wingdings"/>
              </a:rPr>
              <a:t>core</a:t>
            </a:r>
            <a:r>
              <a:rPr lang="hu-HU" sz="2800" dirty="0" smtClean="0">
                <a:sym typeface="Wingdings"/>
              </a:rPr>
              <a:t> </a:t>
            </a:r>
            <a:r>
              <a:rPr lang="hu-HU" sz="2800" dirty="0" err="1" smtClean="0">
                <a:sym typeface="Wingdings"/>
              </a:rPr>
              <a:t>training</a:t>
            </a:r>
            <a:r>
              <a:rPr lang="hu-HU" sz="2800" dirty="0" smtClean="0">
                <a:sym typeface="Wingdings"/>
              </a:rPr>
              <a:t>!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405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és hátizsák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1484784"/>
            <a:ext cx="79208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Hátizsák megváltoztatja a testtartást: törzs előredől, nyak </a:t>
            </a:r>
            <a:r>
              <a:rPr lang="hu-HU" sz="2800" dirty="0" err="1" smtClean="0"/>
              <a:t>extenzióban</a:t>
            </a:r>
            <a:r>
              <a:rPr lang="hu-HU" sz="2800" dirty="0" smtClean="0"/>
              <a:t> </a:t>
            </a:r>
            <a:r>
              <a:rPr lang="hu-HU" sz="2800" dirty="0" smtClean="0">
                <a:sym typeface="Wingdings"/>
              </a:rPr>
              <a:t> mértéke függ a hátizsák tömegétől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Hátizsák csökkenti az egyensúlyozó képességet dinamikus körülmények között </a:t>
            </a:r>
            <a:r>
              <a:rPr lang="hu-HU" sz="2800" dirty="0" smtClean="0">
                <a:sym typeface="Wingdings"/>
              </a:rPr>
              <a:t> elesések kockázata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43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183760" cy="1080120"/>
          </a:xfrm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 és mozgásszervi problémák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7172" y="1772816"/>
            <a:ext cx="79208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Lúdtalp: dinamikus egyensúlyt befolyásolja </a:t>
            </a:r>
            <a:r>
              <a:rPr lang="hu-HU" sz="2800" dirty="0" smtClean="0">
                <a:sym typeface="Wingdings"/>
              </a:rPr>
              <a:t> lúdtalp betét viselése sportolás közben!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>
                <a:sym typeface="Wingdings"/>
              </a:rPr>
              <a:t>Scoliosis</a:t>
            </a:r>
            <a:r>
              <a:rPr lang="hu-HU" sz="2800" dirty="0" smtClean="0">
                <a:sym typeface="Wingdings"/>
              </a:rPr>
              <a:t>: dinamikus egyensúlyt befolyásolja, főleg </a:t>
            </a:r>
            <a:r>
              <a:rPr lang="hu-HU" sz="2800" dirty="0" err="1" smtClean="0">
                <a:sym typeface="Wingdings"/>
              </a:rPr>
              <a:t>medio-lateralis</a:t>
            </a:r>
            <a:r>
              <a:rPr lang="hu-HU" sz="2800" dirty="0" smtClean="0">
                <a:sym typeface="Wingdings"/>
              </a:rPr>
              <a:t> irányba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800" dirty="0">
              <a:sym typeface="Wingdings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sym typeface="Wingdings"/>
              </a:rPr>
              <a:t>Előrehelyezett fej tartás, keresztezett felső szindróma: egyensúlyt csökkenti</a:t>
            </a:r>
            <a:r>
              <a:rPr lang="hu-HU" sz="2800" dirty="0" smtClean="0"/>
              <a:t> + </a:t>
            </a:r>
            <a:r>
              <a:rPr lang="hu-HU" sz="2800" dirty="0" err="1" smtClean="0"/>
              <a:t>muszkuloszkeletális</a:t>
            </a:r>
            <a:r>
              <a:rPr lang="hu-HU" sz="2800" dirty="0" smtClean="0"/>
              <a:t> problémákhoz, maradandó deformitáshoz vezet</a:t>
            </a:r>
          </a:p>
          <a:p>
            <a:pPr marL="457200" indent="-457200">
              <a:buFont typeface="Arial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59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183760" cy="108012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Kérdések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67172" y="1772816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 fogalma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 helye a motoros képességek rendszerében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 fajtái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Egyensúlyozáshoz szükséges </a:t>
            </a:r>
            <a:r>
              <a:rPr lang="hu-HU" sz="2000" dirty="0" err="1" smtClean="0"/>
              <a:t>érzékelőrendszerek</a:t>
            </a:r>
            <a:r>
              <a:rPr lang="hu-HU" sz="2000" dirty="0" smtClean="0"/>
              <a:t> (hierarchia, mit érzékel)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Egyensúlyozási stratégiák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Két lábon állás alapjai (talp + </a:t>
            </a:r>
            <a:r>
              <a:rPr lang="hu-HU" sz="2000" dirty="0" err="1" smtClean="0"/>
              <a:t>core</a:t>
            </a:r>
            <a:r>
              <a:rPr lang="hu-HU" sz="20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err="1" smtClean="0"/>
              <a:t>Antigravitációs</a:t>
            </a:r>
            <a:r>
              <a:rPr lang="hu-HU" sz="2000" dirty="0" smtClean="0"/>
              <a:t> izmok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smtClean="0"/>
              <a:t>Egyensúlyozó </a:t>
            </a:r>
            <a:r>
              <a:rPr lang="hu-HU" sz="2000" dirty="0" smtClean="0"/>
              <a:t>képesség fejlődése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Egyensúlyozó képesség fejlesztése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 és öregedés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dirty="0" smtClean="0"/>
              <a:t>Egyensúlyozás és lúdtalp, </a:t>
            </a:r>
            <a:r>
              <a:rPr lang="hu-HU" sz="2000" dirty="0" err="1" smtClean="0"/>
              <a:t>scoliosis</a:t>
            </a:r>
            <a:endParaRPr lang="hu-HU" sz="2000" dirty="0" smtClean="0"/>
          </a:p>
          <a:p>
            <a:pPr marL="457200" indent="-457200">
              <a:buFont typeface="Arial" pitchFamily="34" charset="0"/>
              <a:buChar char="•"/>
            </a:pP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1110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74639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6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rendszermodellje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2132856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Információ: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/>
              <a:t>Saját helyezet a támaszfelülethez képest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/>
              <a:t>Fej helyzete: a tekintést párhuzamosan tartja a </a:t>
            </a:r>
            <a:r>
              <a:rPr lang="hu-HU" sz="2400" dirty="0" smtClean="0"/>
              <a:t>horizonttal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Hajlamos torzításra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60032" y="2348880"/>
            <a:ext cx="3960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Elemei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Szem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Látópálya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/>
              <a:t>Thalamus</a:t>
            </a:r>
            <a:r>
              <a:rPr lang="hu-HU" sz="2800" dirty="0" smtClean="0"/>
              <a:t> magok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Látókéreg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400" dirty="0" smtClean="0"/>
              <a:t>Projekciók a fali és halántéki lebenybe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41584" y="1412776"/>
            <a:ext cx="63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sz="2800" dirty="0" smtClean="0"/>
              <a:t>Vizuális rendszer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294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4885" y="1412776"/>
            <a:ext cx="8496944" cy="5328592"/>
          </a:xfrm>
        </p:spPr>
        <p:txBody>
          <a:bodyPr>
            <a:noAutofit/>
          </a:bodyPr>
          <a:lstStyle/>
          <a:p>
            <a:pPr algn="just"/>
            <a:endParaRPr lang="hu-HU" sz="1800" dirty="0"/>
          </a:p>
          <a:p>
            <a:pPr algn="just"/>
            <a:r>
              <a:rPr lang="hu-HU" sz="1800" b="1" dirty="0" smtClean="0"/>
              <a:t>Vizuális ingerek </a:t>
            </a:r>
            <a:r>
              <a:rPr lang="hu-HU" sz="1800" dirty="0" smtClean="0"/>
              <a:t>NAGYON fontosak</a:t>
            </a:r>
            <a:r>
              <a:rPr lang="en-GB" sz="1800" dirty="0" smtClean="0"/>
              <a:t>: </a:t>
            </a:r>
            <a:r>
              <a:rPr lang="en-GB" sz="1800" dirty="0" err="1" smtClean="0"/>
              <a:t>percepció</a:t>
            </a:r>
            <a:r>
              <a:rPr lang="en-GB" sz="1800" dirty="0" smtClean="0"/>
              <a:t> 80%-a</a:t>
            </a:r>
            <a:endParaRPr lang="hu-HU" sz="1800" dirty="0" smtClean="0"/>
          </a:p>
          <a:p>
            <a:pPr algn="just"/>
            <a:r>
              <a:rPr lang="hu-HU" sz="1800" dirty="0" err="1" smtClean="0"/>
              <a:t>Vesztibuláris</a:t>
            </a:r>
            <a:r>
              <a:rPr lang="hu-HU" sz="1800" dirty="0" smtClean="0"/>
              <a:t> apparátus működésének kiesése után csak látási ingerek is képes az egyén megtartani az egyensúlyt, de csak lassú mozgások esetén</a:t>
            </a:r>
            <a:endParaRPr lang="hu-HU" sz="18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hu-HU" b="1" dirty="0" smtClean="0"/>
              <a:t>Egyensúlyozás </a:t>
            </a:r>
            <a:r>
              <a:rPr lang="en-GB" b="1" dirty="0" err="1" smtClean="0"/>
              <a:t>érzékelése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91323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rendszermodellje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41584" y="1665513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Nem akaratlagos kontrol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fej és test helyzetét méri fel a gravitáció és horizont viszonylatában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szenzoros rendszerek közötti konfliktust oldja meg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Stabilizálja a tekintést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860032" y="2348880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Elemei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Félkörös ívjáratok, </a:t>
            </a:r>
            <a:r>
              <a:rPr lang="hu-HU" sz="2800" dirty="0" err="1" smtClean="0"/>
              <a:t>otholit</a:t>
            </a:r>
            <a:r>
              <a:rPr lang="hu-HU" sz="2800" dirty="0" smtClean="0"/>
              <a:t> szervek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/>
              <a:t>Vesztibuláris</a:t>
            </a:r>
            <a:r>
              <a:rPr lang="hu-HU" sz="2800" dirty="0" smtClean="0"/>
              <a:t> magok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Kisagy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Projekciók az agytörzsbe</a:t>
            </a:r>
            <a:r>
              <a:rPr lang="hu-HU" sz="2400" dirty="0" smtClean="0"/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41584" y="1124744"/>
            <a:ext cx="63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sz="2800" dirty="0" err="1" smtClean="0"/>
              <a:t>Vesztibuláris</a:t>
            </a:r>
            <a:r>
              <a:rPr lang="hu-HU" sz="2800" dirty="0" smtClean="0"/>
              <a:t> rendszer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293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vestibuláris</a:t>
            </a:r>
            <a:r>
              <a:rPr lang="hu-HU" b="1" dirty="0" smtClean="0"/>
              <a:t> rendszer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8856984" cy="18002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Koponya: sziklacsont (</a:t>
            </a:r>
            <a:r>
              <a:rPr lang="hu-HU" dirty="0" err="1" smtClean="0"/>
              <a:t>os</a:t>
            </a:r>
            <a:r>
              <a:rPr lang="hu-HU" dirty="0" smtClean="0"/>
              <a:t> </a:t>
            </a:r>
            <a:r>
              <a:rPr lang="hu-HU" dirty="0" err="1" smtClean="0"/>
              <a:t>petrosum</a:t>
            </a:r>
            <a:r>
              <a:rPr lang="hu-HU" dirty="0" smtClean="0"/>
              <a:t>): belső fül</a:t>
            </a:r>
          </a:p>
          <a:p>
            <a:r>
              <a:rPr lang="hu-HU" dirty="0" smtClean="0"/>
              <a:t>Félkörös ívjáratok</a:t>
            </a:r>
          </a:p>
          <a:p>
            <a:r>
              <a:rPr lang="hu-HU" dirty="0" err="1" smtClean="0"/>
              <a:t>Otholit</a:t>
            </a:r>
            <a:r>
              <a:rPr lang="hu-HU" dirty="0" smtClean="0"/>
              <a:t> szervek: tömlőcske és zsákocska</a:t>
            </a:r>
          </a:p>
          <a:p>
            <a:r>
              <a:rPr lang="hu-HU" dirty="0" err="1" smtClean="0"/>
              <a:t>Mechanoreceptorok</a:t>
            </a:r>
            <a:r>
              <a:rPr lang="hu-HU" dirty="0" smtClean="0"/>
              <a:t> – </a:t>
            </a:r>
            <a:r>
              <a:rPr lang="hu-HU" dirty="0" err="1" smtClean="0"/>
              <a:t>proprioceptorok</a:t>
            </a:r>
            <a:endParaRPr lang="hu-HU" dirty="0" smtClean="0"/>
          </a:p>
          <a:p>
            <a:r>
              <a:rPr lang="hu-HU" dirty="0" smtClean="0"/>
              <a:t>Dinamikus egyensúlyozásban van szerepe</a:t>
            </a:r>
          </a:p>
        </p:txBody>
      </p:sp>
      <p:pic>
        <p:nvPicPr>
          <p:cNvPr id="8194" name="Picture 2" descr="Képtalálat a következ&amp;odblac;re: „vestibular apparatu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26006"/>
            <a:ext cx="4267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Félkörös ívjáratok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40219"/>
            <a:ext cx="4860032" cy="4239322"/>
          </a:xfrm>
          <a:prstGeom prst="rect">
            <a:avLst/>
          </a:prstGeom>
        </p:spPr>
      </p:pic>
      <p:pic>
        <p:nvPicPr>
          <p:cNvPr id="3076" name="Picture 4" descr="Képtalálat a következ&amp;odblac;re: „semicircular canals”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6" r="10676"/>
          <a:stretch/>
        </p:blipFill>
        <p:spPr bwMode="auto">
          <a:xfrm>
            <a:off x="179512" y="2852936"/>
            <a:ext cx="4572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266" y="1196753"/>
            <a:ext cx="8229600" cy="1512167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3 </a:t>
            </a:r>
            <a:r>
              <a:rPr lang="hu-HU" dirty="0"/>
              <a:t>db, síkjai egymáshoz képest merőlegesek – tér 3 </a:t>
            </a:r>
            <a:r>
              <a:rPr lang="hu-HU" dirty="0" smtClean="0"/>
              <a:t>iránya</a:t>
            </a:r>
          </a:p>
          <a:p>
            <a:r>
              <a:rPr lang="hu-HU" dirty="0"/>
              <a:t>fej </a:t>
            </a:r>
            <a:r>
              <a:rPr lang="hu-HU" b="1" dirty="0"/>
              <a:t>szöggyorsulás</a:t>
            </a:r>
            <a:r>
              <a:rPr lang="hu-HU" dirty="0"/>
              <a:t>ának érzékelése</a:t>
            </a:r>
          </a:p>
          <a:p>
            <a:r>
              <a:rPr lang="hu-HU" dirty="0"/>
              <a:t>csak a forgás kezdetén és a forgás befejeztével aktiválódik – dinamikus receptor</a:t>
            </a:r>
          </a:p>
          <a:p>
            <a:r>
              <a:rPr lang="hu-HU" dirty="0"/>
              <a:t>érzéketlen az állandó szögsebességű </a:t>
            </a:r>
            <a:r>
              <a:rPr lang="hu-HU" dirty="0" smtClean="0"/>
              <a:t>forgásra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29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24482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Félkörös ívjáratok:</a:t>
            </a:r>
          </a:p>
          <a:p>
            <a:r>
              <a:rPr lang="hu-HU" dirty="0" smtClean="0"/>
              <a:t>Ívjáratban sűrű (≈3 g/cm</a:t>
            </a:r>
            <a:r>
              <a:rPr lang="hu-HU" baseline="30000" dirty="0" smtClean="0"/>
              <a:t>3</a:t>
            </a:r>
            <a:r>
              <a:rPr lang="hu-HU" dirty="0" smtClean="0"/>
              <a:t>) anyag: </a:t>
            </a:r>
            <a:r>
              <a:rPr lang="hu-HU" b="1" dirty="0" err="1" smtClean="0"/>
              <a:t>endolympha</a:t>
            </a:r>
            <a:endParaRPr lang="hu-HU" b="1" dirty="0"/>
          </a:p>
          <a:p>
            <a:r>
              <a:rPr lang="hu-HU" dirty="0"/>
              <a:t>Félkörös ívjárat bázisában </a:t>
            </a:r>
            <a:r>
              <a:rPr lang="hu-HU" dirty="0" err="1"/>
              <a:t>kiboltosulás</a:t>
            </a:r>
            <a:r>
              <a:rPr lang="hu-HU" dirty="0"/>
              <a:t>: </a:t>
            </a:r>
            <a:r>
              <a:rPr lang="hu-HU" b="1" dirty="0"/>
              <a:t>ampulla</a:t>
            </a:r>
          </a:p>
          <a:p>
            <a:r>
              <a:rPr lang="hu-HU" dirty="0"/>
              <a:t>Ampullában </a:t>
            </a:r>
            <a:r>
              <a:rPr lang="hu-HU" b="1" dirty="0" err="1"/>
              <a:t>crista</a:t>
            </a:r>
            <a:r>
              <a:rPr lang="hu-HU" dirty="0"/>
              <a:t> tartalmazza a szőrsejteket (szekunder érzékhám)</a:t>
            </a:r>
          </a:p>
          <a:p>
            <a:r>
              <a:rPr lang="hu-HU" b="1" i="1" dirty="0"/>
              <a:t>csillói</a:t>
            </a:r>
            <a:r>
              <a:rPr lang="hu-HU" dirty="0"/>
              <a:t> (egy hosszú </a:t>
            </a:r>
            <a:r>
              <a:rPr lang="hu-HU" b="1" i="1" dirty="0" err="1"/>
              <a:t>kinocilium</a:t>
            </a:r>
            <a:r>
              <a:rPr lang="hu-HU" dirty="0"/>
              <a:t> a sejt peremén és kb. 80 rövid </a:t>
            </a:r>
            <a:r>
              <a:rPr lang="hu-HU" b="1" i="1" dirty="0" err="1" smtClean="0"/>
              <a:t>stereocilium</a:t>
            </a:r>
            <a:r>
              <a:rPr lang="hu-HU" dirty="0" smtClean="0"/>
              <a:t>) </a:t>
            </a:r>
            <a:r>
              <a:rPr lang="hu-HU" dirty="0"/>
              <a:t>a hajlékony </a:t>
            </a:r>
            <a:r>
              <a:rPr lang="hu-HU" dirty="0" err="1"/>
              <a:t>cupulába</a:t>
            </a:r>
            <a:r>
              <a:rPr lang="hu-HU" dirty="0"/>
              <a:t> vannak </a:t>
            </a:r>
            <a:r>
              <a:rPr lang="hu-HU" dirty="0" smtClean="0"/>
              <a:t>beágyazva, köztük </a:t>
            </a:r>
            <a:r>
              <a:rPr lang="hu-HU" dirty="0" err="1" smtClean="0"/>
              <a:t>filamentum</a:t>
            </a:r>
            <a:r>
              <a:rPr lang="hu-HU" dirty="0" smtClean="0"/>
              <a:t> összeköttetés</a:t>
            </a:r>
            <a:endParaRPr lang="hu-HU" dirty="0"/>
          </a:p>
        </p:txBody>
      </p:sp>
      <p:pic>
        <p:nvPicPr>
          <p:cNvPr id="3074" name="Picture 2" descr="Képtalálat a következ&amp;odblac;re: „vestibular apparatus cupul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65169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Félkörös ívjáratok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6516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&amp;odblac;re: „vestibular apparatus cupula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4644"/>
            <a:ext cx="65169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lifesci.sussex.ac.uk/research/hair-cell.org/Alan_Owen/EDUCATIONPAGE/Education_files/Vestibular_files/VestibularCells/VestibularCells_files/vest_typeI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92896"/>
            <a:ext cx="26670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éptalálat a következ&amp;odblac;re: „vestibular hair cells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4686835" cy="313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7"/>
            <a:ext cx="4502554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Fej </a:t>
            </a:r>
            <a:r>
              <a:rPr lang="hu-HU" dirty="0" err="1" smtClean="0"/>
              <a:t>elfodítása</a:t>
            </a:r>
            <a:r>
              <a:rPr lang="hu-HU" dirty="0" smtClean="0"/>
              <a:t> </a:t>
            </a:r>
            <a:r>
              <a:rPr lang="hu-HU" dirty="0">
                <a:sym typeface="Wingdings"/>
              </a:rPr>
              <a:t> </a:t>
            </a:r>
            <a:r>
              <a:rPr lang="hu-HU" dirty="0" err="1" smtClean="0"/>
              <a:t>endolympha</a:t>
            </a:r>
            <a:r>
              <a:rPr lang="hu-HU" dirty="0" smtClean="0"/>
              <a:t> tehetetlenségénél fogva „helyben marad”</a:t>
            </a:r>
            <a:r>
              <a:rPr lang="hu-HU" dirty="0" smtClean="0">
                <a:sym typeface="Wingdings"/>
              </a:rPr>
              <a:t> </a:t>
            </a:r>
            <a:r>
              <a:rPr lang="hu-HU" dirty="0" err="1" smtClean="0">
                <a:sym typeface="Wingdings"/>
              </a:rPr>
              <a:t>cupula</a:t>
            </a:r>
            <a:r>
              <a:rPr lang="hu-HU" dirty="0" smtClean="0">
                <a:sym typeface="Wingdings"/>
              </a:rPr>
              <a:t> a forgással ellentétes irányba hajlik  szőrsejt elhajlanak a leghosszabb csilló felé</a:t>
            </a:r>
            <a:endParaRPr lang="hu-HU" dirty="0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1547663" y="274638"/>
            <a:ext cx="6137263" cy="77809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smtClean="0"/>
              <a:t>Félkörös ívjáratok</a:t>
            </a:r>
            <a:endParaRPr lang="hu-HU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60703"/>
            <a:ext cx="341947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1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60040" y="2204864"/>
            <a:ext cx="7772400" cy="1971650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Egyensúly</a:t>
            </a:r>
            <a:endParaRPr lang="hu-HU" sz="8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0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7"/>
            <a:ext cx="8229600" cy="2736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ym typeface="Wingdings"/>
              </a:rPr>
              <a:t>összekötő </a:t>
            </a:r>
            <a:r>
              <a:rPr lang="hu-HU" dirty="0" err="1" smtClean="0">
                <a:sym typeface="Wingdings"/>
              </a:rPr>
              <a:t>filamentum</a:t>
            </a:r>
            <a:r>
              <a:rPr lang="hu-HU" dirty="0" smtClean="0">
                <a:sym typeface="Wingdings"/>
              </a:rPr>
              <a:t> megfeszül  kinyitja a kálium csatornát  szőrsejtben potenciálváltozás  kinyíltnak a feszültség függő </a:t>
            </a:r>
            <a:r>
              <a:rPr lang="hu-HU" dirty="0" err="1" smtClean="0">
                <a:sym typeface="Wingdings"/>
              </a:rPr>
              <a:t>kálcium</a:t>
            </a:r>
            <a:r>
              <a:rPr lang="hu-HU" dirty="0" smtClean="0">
                <a:sym typeface="Wingdings"/>
              </a:rPr>
              <a:t> csatornák  </a:t>
            </a:r>
            <a:r>
              <a:rPr lang="hu-HU" dirty="0" err="1" smtClean="0">
                <a:sym typeface="Wingdings"/>
              </a:rPr>
              <a:t>neurotranszmittert</a:t>
            </a:r>
            <a:r>
              <a:rPr lang="hu-HU" dirty="0" smtClean="0">
                <a:sym typeface="Wingdings"/>
              </a:rPr>
              <a:t> bocsát ki  bipoláris érzősejtről akciós potenciál továbbítódik</a:t>
            </a:r>
            <a:endParaRPr lang="hu-HU" dirty="0"/>
          </a:p>
        </p:txBody>
      </p:sp>
      <p:pic>
        <p:nvPicPr>
          <p:cNvPr id="7172" name="Picture 4" descr="http://www.lifesci.sussex.ac.uk/research/hair-cell.org/Alan_Owen/EDUCATIONPAGE/Education_files/mechanotransduction/mechanotransduction_files/images/comic_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" b="28980"/>
          <a:stretch/>
        </p:blipFill>
        <p:spPr bwMode="auto">
          <a:xfrm>
            <a:off x="1547663" y="4196502"/>
            <a:ext cx="2632241" cy="23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/>
          <p:cNvSpPr txBox="1">
            <a:spLocks/>
          </p:cNvSpPr>
          <p:nvPr/>
        </p:nvSpPr>
        <p:spPr>
          <a:xfrm>
            <a:off x="1547663" y="274638"/>
            <a:ext cx="6137263" cy="77809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smtClean="0"/>
              <a:t>Félkörös ívjáratok</a:t>
            </a:r>
            <a:endParaRPr lang="hu-HU" b="1" dirty="0"/>
          </a:p>
        </p:txBody>
      </p:sp>
      <p:pic>
        <p:nvPicPr>
          <p:cNvPr id="6" name="Picture 10" descr="http://www.lifesci.sussex.ac.uk/research/hair-cell.org/Alan_Owen/EDUCATIONPAGE/Education_files/Vestibular_files/VestibularCells/VestibularCells_files/vest_typeI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8318"/>
            <a:ext cx="2192194" cy="292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547663" y="274638"/>
            <a:ext cx="6137263" cy="778098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smtClean="0"/>
              <a:t>Félkörös ívjáratok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755576" y="1556792"/>
            <a:ext cx="2130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hlinkClick r:id="rId2"/>
              </a:rPr>
              <a:t>szőrsejtek működése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115616" y="2276872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Felhajtóerő elmélet</a:t>
            </a:r>
          </a:p>
          <a:p>
            <a:r>
              <a:rPr lang="hu-HU" sz="2400" dirty="0" smtClean="0"/>
              <a:t>Alkohol fogyasztás esetén az </a:t>
            </a:r>
            <a:r>
              <a:rPr lang="hu-HU" sz="2400" dirty="0" err="1" smtClean="0"/>
              <a:t>endolympha</a:t>
            </a:r>
            <a:r>
              <a:rPr lang="hu-HU" sz="2400" dirty="0" smtClean="0"/>
              <a:t> sűrűsége csökken,  minimális elmozdulás is elég, hogy ingert váltson ki a szőrsejten, ezért okozza a kvázi nyugvó fej ellenére a szédülést, következményeként a hányingert.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045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err="1" smtClean="0"/>
              <a:t>Otholit</a:t>
            </a:r>
            <a:r>
              <a:rPr lang="hu-HU" b="1" dirty="0" smtClean="0"/>
              <a:t> szervek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1494" y="1412777"/>
            <a:ext cx="8229600" cy="4176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b="1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412775"/>
            <a:ext cx="85689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200" b="1" dirty="0" err="1"/>
              <a:t>utriculus</a:t>
            </a:r>
            <a:r>
              <a:rPr lang="hu-HU" sz="2200" dirty="0"/>
              <a:t> (tömlőcske) és </a:t>
            </a:r>
            <a:r>
              <a:rPr lang="hu-HU" sz="2200" b="1" dirty="0" err="1"/>
              <a:t>sacculus</a:t>
            </a:r>
            <a:r>
              <a:rPr lang="hu-HU" sz="2200" dirty="0"/>
              <a:t> (zsákocska)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fej térbeli helyzetének és a nehézségi erőnek az érzékelése („</a:t>
            </a:r>
            <a:r>
              <a:rPr lang="hu-HU" sz="2200" b="1" dirty="0" err="1"/>
              <a:t>graviceptor</a:t>
            </a:r>
            <a:r>
              <a:rPr lang="hu-HU" sz="2200" dirty="0"/>
              <a:t>”)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b="1" dirty="0"/>
              <a:t>lineáris gyorsulás</a:t>
            </a:r>
            <a:r>
              <a:rPr lang="hu-HU" sz="2200" dirty="0"/>
              <a:t> érzékelése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folyamatosan aktív – </a:t>
            </a:r>
            <a:r>
              <a:rPr lang="hu-HU" sz="2200" b="1" dirty="0"/>
              <a:t>statikus </a:t>
            </a:r>
            <a:r>
              <a:rPr lang="hu-HU" sz="2200" b="1" dirty="0" smtClean="0"/>
              <a:t>receptor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2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s</a:t>
            </a:r>
            <a:r>
              <a:rPr lang="hu-HU" sz="2200" dirty="0" smtClean="0"/>
              <a:t>zőrsejtek felett zselészerű membrán, benne mészkristályok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l</a:t>
            </a:r>
            <a:r>
              <a:rPr lang="hu-HU" sz="2200" dirty="0" smtClean="0"/>
              <a:t>ineáris mozgás hatására a kristályt tartalmazó membrán elmozdul és nyíró erőt fejt ki a szőrsejtek csillóira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err="1"/>
              <a:t>m</a:t>
            </a:r>
            <a:r>
              <a:rPr lang="hu-HU" sz="2200" dirty="0" err="1" smtClean="0"/>
              <a:t>echanoszenzitív</a:t>
            </a:r>
            <a:r>
              <a:rPr lang="hu-HU" sz="2200" dirty="0" smtClean="0"/>
              <a:t> ioncsatornák megnyílása </a:t>
            </a:r>
            <a:r>
              <a:rPr lang="hu-HU" sz="2200" dirty="0" smtClean="0">
                <a:sym typeface="Wingdings"/>
              </a:rPr>
              <a:t> membrán potenciál változás  feszültségfüggő </a:t>
            </a:r>
            <a:r>
              <a:rPr lang="hu-HU" sz="2200" dirty="0" err="1" smtClean="0">
                <a:sym typeface="Wingdings"/>
              </a:rPr>
              <a:t>kálcium</a:t>
            </a:r>
            <a:r>
              <a:rPr lang="hu-HU" sz="2200" dirty="0" smtClean="0">
                <a:sym typeface="Wingdings"/>
              </a:rPr>
              <a:t> csatornák megnyílása  </a:t>
            </a:r>
            <a:r>
              <a:rPr lang="hu-HU" sz="2200" dirty="0" err="1" smtClean="0">
                <a:sym typeface="Wingdings"/>
              </a:rPr>
              <a:t>neurotranszmitter</a:t>
            </a:r>
            <a:r>
              <a:rPr lang="hu-HU" sz="2200" dirty="0" smtClean="0">
                <a:sym typeface="Wingdings"/>
              </a:rPr>
              <a:t> kibocsátás érzősejten akciós potenciál formájában terjed az ingerület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00543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Otholit</a:t>
            </a:r>
            <a:r>
              <a:rPr lang="hu-HU" b="1" dirty="0" smtClean="0"/>
              <a:t> szervek</a:t>
            </a:r>
            <a:endParaRPr lang="hu-H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9" r="1781"/>
          <a:stretch/>
        </p:blipFill>
        <p:spPr bwMode="auto">
          <a:xfrm>
            <a:off x="1187625" y="2276872"/>
            <a:ext cx="6838776" cy="40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5536" y="126876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Utriculus</a:t>
            </a:r>
            <a:r>
              <a:rPr lang="hu-HU" sz="2400" dirty="0"/>
              <a:t>:</a:t>
            </a:r>
            <a:r>
              <a:rPr lang="hu-HU" sz="2400" dirty="0" smtClean="0"/>
              <a:t> Horizontális irányok („mészkristály padló”)</a:t>
            </a:r>
          </a:p>
          <a:p>
            <a:r>
              <a:rPr lang="hu-HU" sz="2400" dirty="0" err="1" smtClean="0"/>
              <a:t>Sacculus</a:t>
            </a:r>
            <a:r>
              <a:rPr lang="hu-HU" sz="2400" dirty="0" smtClean="0"/>
              <a:t>: vertikális irányok („mészkristály fal”)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2564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Vestibuláris</a:t>
            </a:r>
            <a:r>
              <a:rPr lang="hu-HU" b="1" dirty="0" smtClean="0"/>
              <a:t> inger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126876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Alap/Nyugalmi állapotban a szőrsejtekről </a:t>
            </a:r>
            <a:r>
              <a:rPr lang="hu-HU" sz="2400" dirty="0" err="1" smtClean="0"/>
              <a:t>kb</a:t>
            </a:r>
            <a:r>
              <a:rPr lang="hu-HU" sz="2400" dirty="0" smtClean="0"/>
              <a:t> 100/sec akciós potenciál vezethető 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Mozgás kezdetén hirtelen megnő majd nyugalmira csökken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Mozgás végén közel 0-ra csökken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Szőrsejtek csillói ha a </a:t>
            </a:r>
            <a:r>
              <a:rPr lang="hu-HU" sz="2400" dirty="0" err="1" smtClean="0"/>
              <a:t>kinocílium</a:t>
            </a:r>
            <a:r>
              <a:rPr lang="hu-HU" sz="2400" dirty="0" smtClean="0"/>
              <a:t> irányába dőlnek nő az AP frekvencia, ha ellenkező irányba, akkor csökken</a:t>
            </a:r>
            <a:endParaRPr lang="hu-HU" sz="2400" dirty="0"/>
          </a:p>
        </p:txBody>
      </p:sp>
      <p:pic>
        <p:nvPicPr>
          <p:cNvPr id="4" name="Picture 2" descr="Stimulation occurs when the bundle is pushed in the excitatory dir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72408" cy="15990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56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44463"/>
            <a:ext cx="91154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pálya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1196752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u-HU" sz="2400" dirty="0" smtClean="0">
                <a:sym typeface="Wingdings" panose="05000000000000000000" pitchFamily="2" charset="2"/>
              </a:rPr>
              <a:t>Szőrsejt: szekunder érzékhám </a:t>
            </a:r>
            <a:r>
              <a:rPr lang="hu-HU" sz="2400" dirty="0" smtClean="0">
                <a:sym typeface="Wingdings"/>
              </a:rPr>
              <a:t> receptor potenciál jön létre, ami </a:t>
            </a:r>
            <a:r>
              <a:rPr lang="hu-HU" sz="2400" dirty="0" err="1" smtClean="0">
                <a:sym typeface="Wingdings"/>
              </a:rPr>
              <a:t>neurotranszmitter</a:t>
            </a:r>
            <a:r>
              <a:rPr lang="hu-HU" sz="2400" dirty="0" smtClean="0">
                <a:sym typeface="Wingdings"/>
              </a:rPr>
              <a:t> felszabaduláshoz vezet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 err="1" smtClean="0">
                <a:sym typeface="Wingdings" panose="05000000000000000000" pitchFamily="2" charset="2"/>
              </a:rPr>
              <a:t>Érzőneuronon</a:t>
            </a:r>
            <a:r>
              <a:rPr lang="hu-HU" sz="2400" dirty="0" smtClean="0">
                <a:sym typeface="Wingdings" panose="05000000000000000000" pitchFamily="2" charset="2"/>
              </a:rPr>
              <a:t> elindul az akciós potenciál a sejttest felé: n. </a:t>
            </a:r>
            <a:r>
              <a:rPr lang="hu-HU" sz="2400" dirty="0" err="1" smtClean="0">
                <a:sym typeface="Wingdings" panose="05000000000000000000" pitchFamily="2" charset="2"/>
              </a:rPr>
              <a:t>vestibularis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 err="1" smtClean="0">
                <a:sym typeface="Wingdings" panose="05000000000000000000" pitchFamily="2" charset="2"/>
              </a:rPr>
              <a:t>Érzőneuron</a:t>
            </a:r>
            <a:r>
              <a:rPr lang="hu-HU" sz="2400" dirty="0" smtClean="0">
                <a:sym typeface="Wingdings" panose="05000000000000000000" pitchFamily="2" charset="2"/>
              </a:rPr>
              <a:t> sejtteste </a:t>
            </a:r>
            <a:r>
              <a:rPr lang="hu-HU" sz="2400" dirty="0" err="1" smtClean="0">
                <a:sym typeface="Wingdings" panose="05000000000000000000" pitchFamily="2" charset="2"/>
              </a:rPr>
              <a:t>ganglion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vestibularisban</a:t>
            </a:r>
            <a:r>
              <a:rPr lang="hu-HU" sz="2400" dirty="0" smtClean="0">
                <a:sym typeface="Wingdings" panose="05000000000000000000" pitchFamily="2" charset="2"/>
              </a:rPr>
              <a:t> van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 smtClean="0">
                <a:sym typeface="Wingdings" panose="05000000000000000000" pitchFamily="2" charset="2"/>
              </a:rPr>
              <a:t>A </a:t>
            </a:r>
            <a:r>
              <a:rPr lang="hu-HU" sz="2400" dirty="0" err="1" smtClean="0">
                <a:sym typeface="Wingdings" panose="05000000000000000000" pitchFamily="2" charset="2"/>
              </a:rPr>
              <a:t>ganglionból</a:t>
            </a:r>
            <a:r>
              <a:rPr lang="hu-HU" sz="2400" dirty="0" smtClean="0">
                <a:sym typeface="Wingdings" panose="05000000000000000000" pitchFamily="2" charset="2"/>
              </a:rPr>
              <a:t> jövő </a:t>
            </a:r>
            <a:r>
              <a:rPr lang="hu-HU" sz="2400" dirty="0" err="1" smtClean="0">
                <a:sym typeface="Wingdings" panose="05000000000000000000" pitchFamily="2" charset="2"/>
              </a:rPr>
              <a:t>érzőneuron</a:t>
            </a:r>
            <a:r>
              <a:rPr lang="hu-HU" sz="2400" dirty="0" smtClean="0">
                <a:sym typeface="Wingdings" panose="05000000000000000000" pitchFamily="2" charset="2"/>
              </a:rPr>
              <a:t> nyúlvány egyesül a hallóideggel és közösen alkotják a 8. agyideget: </a:t>
            </a:r>
            <a:r>
              <a:rPr lang="hu-HU" sz="2400" dirty="0" err="1" smtClean="0">
                <a:sym typeface="Wingdings" panose="05000000000000000000" pitchFamily="2" charset="2"/>
              </a:rPr>
              <a:t>nervus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vestibulocochlearis</a:t>
            </a:r>
            <a:endParaRPr lang="hu-HU" sz="2400" dirty="0" smtClean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hu-HU" sz="2400" dirty="0" err="1" smtClean="0">
                <a:sym typeface="Wingdings" panose="05000000000000000000" pitchFamily="2" charset="2"/>
              </a:rPr>
              <a:t>Vestibuláris</a:t>
            </a:r>
            <a:r>
              <a:rPr lang="hu-HU" sz="2400" dirty="0" smtClean="0">
                <a:sym typeface="Wingdings" panose="05000000000000000000" pitchFamily="2" charset="2"/>
              </a:rPr>
              <a:t> rendszerből jövő rostok futnak a 4 </a:t>
            </a:r>
            <a:r>
              <a:rPr lang="hu-HU" sz="2400" dirty="0" err="1" smtClean="0">
                <a:sym typeface="Wingdings" panose="05000000000000000000" pitchFamily="2" charset="2"/>
              </a:rPr>
              <a:t>vestibuláris</a:t>
            </a:r>
            <a:r>
              <a:rPr lang="hu-HU" sz="2400" dirty="0" smtClean="0">
                <a:sym typeface="Wingdings" panose="05000000000000000000" pitchFamily="2" charset="2"/>
              </a:rPr>
              <a:t> maghoz (</a:t>
            </a:r>
            <a:r>
              <a:rPr lang="hu-HU" sz="2400" dirty="0" err="1" smtClean="0">
                <a:sym typeface="Wingdings" panose="05000000000000000000" pitchFamily="2" charset="2"/>
              </a:rPr>
              <a:t>medialis</a:t>
            </a:r>
            <a:r>
              <a:rPr lang="hu-HU" sz="2400" dirty="0" smtClean="0"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ym typeface="Wingdings" panose="05000000000000000000" pitchFamily="2" charset="2"/>
              </a:rPr>
              <a:t>lateralis</a:t>
            </a:r>
            <a:r>
              <a:rPr lang="hu-HU" sz="2400" dirty="0" smtClean="0"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ym typeface="Wingdings" panose="05000000000000000000" pitchFamily="2" charset="2"/>
              </a:rPr>
              <a:t>superior</a:t>
            </a:r>
            <a:r>
              <a:rPr lang="hu-HU" sz="2400" dirty="0" smtClean="0">
                <a:sym typeface="Wingdings" panose="05000000000000000000" pitchFamily="2" charset="2"/>
              </a:rPr>
              <a:t>, </a:t>
            </a:r>
            <a:r>
              <a:rPr lang="hu-HU" sz="2400" dirty="0" err="1" smtClean="0">
                <a:sym typeface="Wingdings" panose="05000000000000000000" pitchFamily="2" charset="2"/>
              </a:rPr>
              <a:t>inferior</a:t>
            </a:r>
            <a:r>
              <a:rPr lang="hu-HU" sz="2400" dirty="0" smtClean="0">
                <a:sym typeface="Wingdings" panose="05000000000000000000" pitchFamily="2" charset="2"/>
              </a:rPr>
              <a:t>), kisagyhoz, </a:t>
            </a:r>
            <a:r>
              <a:rPr lang="hu-HU" sz="2400" dirty="0" err="1" smtClean="0">
                <a:sym typeface="Wingdings" panose="05000000000000000000" pitchFamily="2" charset="2"/>
              </a:rPr>
              <a:t>formatio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reticularishoz</a:t>
            </a:r>
            <a:r>
              <a:rPr lang="hu-HU" sz="2400" dirty="0" smtClean="0">
                <a:sym typeface="Wingdings" panose="05000000000000000000" pitchFamily="2" charset="2"/>
              </a:rPr>
              <a:t>, agykéregbe</a:t>
            </a:r>
            <a:endParaRPr lang="hu-HU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5522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pálya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1268760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6"/>
            </a:pPr>
            <a:r>
              <a:rPr lang="hu-HU" sz="2400" dirty="0" err="1" smtClean="0">
                <a:sym typeface="Wingdings" panose="05000000000000000000" pitchFamily="2" charset="2"/>
              </a:rPr>
              <a:t>Vestibuláris</a:t>
            </a:r>
            <a:r>
              <a:rPr lang="hu-HU" sz="2400" dirty="0" smtClean="0">
                <a:sym typeface="Wingdings" panose="05000000000000000000" pitchFamily="2" charset="2"/>
              </a:rPr>
              <a:t> magokból </a:t>
            </a:r>
            <a:r>
              <a:rPr lang="hu-HU" sz="2400" dirty="0" err="1" smtClean="0">
                <a:sym typeface="Wingdings" panose="05000000000000000000" pitchFamily="2" charset="2"/>
              </a:rPr>
              <a:t>tr</a:t>
            </a:r>
            <a:r>
              <a:rPr lang="hu-HU" sz="2400" dirty="0" smtClean="0">
                <a:sym typeface="Wingdings" panose="05000000000000000000" pitchFamily="2" charset="2"/>
              </a:rPr>
              <a:t>. </a:t>
            </a:r>
            <a:r>
              <a:rPr lang="hu-HU" sz="2400" dirty="0" err="1">
                <a:sym typeface="Wingdings" panose="05000000000000000000" pitchFamily="2" charset="2"/>
              </a:rPr>
              <a:t>v</a:t>
            </a:r>
            <a:r>
              <a:rPr lang="hu-HU" sz="2400" dirty="0" err="1" smtClean="0">
                <a:sym typeface="Wingdings" panose="05000000000000000000" pitchFamily="2" charset="2"/>
              </a:rPr>
              <a:t>estibulospinalis</a:t>
            </a:r>
            <a:r>
              <a:rPr lang="hu-HU" sz="2400" dirty="0" smtClean="0">
                <a:sym typeface="Wingdings" panose="05000000000000000000" pitchFamily="2" charset="2"/>
              </a:rPr>
              <a:t> és </a:t>
            </a:r>
            <a:r>
              <a:rPr lang="hu-HU" sz="2400" dirty="0" err="1" smtClean="0">
                <a:sym typeface="Wingdings" panose="05000000000000000000" pitchFamily="2" charset="2"/>
              </a:rPr>
              <a:t>tr</a:t>
            </a:r>
            <a:r>
              <a:rPr lang="hu-HU" sz="2400" dirty="0" smtClean="0">
                <a:sym typeface="Wingdings" panose="05000000000000000000" pitchFamily="2" charset="2"/>
              </a:rPr>
              <a:t>. </a:t>
            </a:r>
            <a:r>
              <a:rPr lang="hu-HU" sz="2400" dirty="0" err="1">
                <a:sym typeface="Wingdings" panose="05000000000000000000" pitchFamily="2" charset="2"/>
              </a:rPr>
              <a:t>v</a:t>
            </a:r>
            <a:r>
              <a:rPr lang="hu-HU" sz="2400" dirty="0" err="1" smtClean="0">
                <a:sym typeface="Wingdings" panose="05000000000000000000" pitchFamily="2" charset="2"/>
              </a:rPr>
              <a:t>estibuloreticularis</a:t>
            </a:r>
            <a:r>
              <a:rPr lang="hu-HU" sz="2400" dirty="0" smtClean="0">
                <a:sym typeface="Wingdings" panose="05000000000000000000" pitchFamily="2" charset="2"/>
              </a:rPr>
              <a:t> indul, </a:t>
            </a:r>
            <a:r>
              <a:rPr lang="hu-HU" sz="2400" dirty="0" err="1" smtClean="0">
                <a:sym typeface="Wingdings" panose="05000000000000000000" pitchFamily="2" charset="2"/>
              </a:rPr>
              <a:t>formatio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reticularisból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tr</a:t>
            </a:r>
            <a:r>
              <a:rPr lang="hu-HU" sz="2400" dirty="0" smtClean="0">
                <a:sym typeface="Wingdings" panose="05000000000000000000" pitchFamily="2" charset="2"/>
              </a:rPr>
              <a:t>. </a:t>
            </a:r>
            <a:r>
              <a:rPr lang="hu-HU" sz="2400" dirty="0" err="1" smtClean="0">
                <a:sym typeface="Wingdings" panose="05000000000000000000" pitchFamily="2" charset="2"/>
              </a:rPr>
              <a:t>reticulospinales</a:t>
            </a:r>
            <a:r>
              <a:rPr lang="hu-HU" sz="2400" dirty="0" smtClean="0">
                <a:sym typeface="Wingdings" panose="05000000000000000000" pitchFamily="2" charset="2"/>
              </a:rPr>
              <a:t>, kisagyból vissza a </a:t>
            </a:r>
            <a:r>
              <a:rPr lang="hu-HU" sz="2400" dirty="0" err="1" smtClean="0">
                <a:sym typeface="Wingdings" panose="05000000000000000000" pitchFamily="2" charset="2"/>
              </a:rPr>
              <a:t>vestibularis</a:t>
            </a:r>
            <a:r>
              <a:rPr lang="hu-HU" sz="2400" dirty="0" smtClean="0">
                <a:sym typeface="Wingdings" panose="05000000000000000000" pitchFamily="2" charset="2"/>
              </a:rPr>
              <a:t> és </a:t>
            </a:r>
            <a:r>
              <a:rPr lang="hu-HU" sz="2400" dirty="0" err="1" smtClean="0">
                <a:sym typeface="Wingdings" panose="05000000000000000000" pitchFamily="2" charset="2"/>
              </a:rPr>
              <a:t>reticularis</a:t>
            </a:r>
            <a:r>
              <a:rPr lang="hu-HU" sz="2400" dirty="0" smtClean="0">
                <a:sym typeface="Wingdings" panose="05000000000000000000" pitchFamily="2" charset="2"/>
              </a:rPr>
              <a:t> magokba, kéregbe</a:t>
            </a:r>
          </a:p>
          <a:p>
            <a:pPr marL="914400" lvl="1" indent="-457200">
              <a:buFont typeface="+mj-lt"/>
              <a:buAutoNum type="arabicPeriod" startAt="6"/>
            </a:pPr>
            <a:endParaRPr lang="hu-HU" sz="2400" dirty="0">
              <a:sym typeface="Wingdings" panose="05000000000000000000" pitchFamily="2" charset="2"/>
            </a:endParaRP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Kéreg: elsődleges egyensúlyozó kéreg a fali lebenyben, egyensúly érzése</a:t>
            </a:r>
          </a:p>
          <a:p>
            <a:pPr lvl="1"/>
            <a:endParaRPr lang="hu-HU" sz="2400" dirty="0">
              <a:sym typeface="Wingdings" panose="05000000000000000000" pitchFamily="2" charset="2"/>
            </a:endParaRPr>
          </a:p>
          <a:p>
            <a:pPr lvl="1"/>
            <a:r>
              <a:rPr lang="hu-HU" sz="2400" dirty="0" smtClean="0">
                <a:sym typeface="Wingdings" panose="05000000000000000000" pitchFamily="2" charset="2"/>
              </a:rPr>
              <a:t>Kisagy: félkörös ívjáratokból kap információt </a:t>
            </a:r>
            <a:r>
              <a:rPr lang="hu-HU" sz="2400" dirty="0" smtClean="0">
                <a:sym typeface="Wingdings"/>
              </a:rPr>
              <a:t> dinamikus egyensúlyozás gyors irányváltoztatásokkal járó mozgások során</a:t>
            </a:r>
            <a:endParaRPr lang="hu-HU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63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magok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1268760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u-HU" sz="2400" b="1" dirty="0" err="1" smtClean="0">
                <a:sym typeface="Wingdings" panose="05000000000000000000" pitchFamily="2" charset="2"/>
              </a:rPr>
              <a:t>Lateralis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vestibularis</a:t>
            </a:r>
            <a:r>
              <a:rPr lang="hu-HU" sz="2400" b="1" dirty="0" smtClean="0">
                <a:sym typeface="Wingdings" panose="05000000000000000000" pitchFamily="2" charset="2"/>
              </a:rPr>
              <a:t> mag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Input: tömlőcske, félkörös ívjáratok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Output: </a:t>
            </a:r>
            <a:r>
              <a:rPr lang="hu-HU" sz="2400" b="1" dirty="0" err="1" smtClean="0">
                <a:sym typeface="Wingdings" panose="05000000000000000000" pitchFamily="2" charset="2"/>
              </a:rPr>
              <a:t>tractus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vestibulospinalis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lateralis</a:t>
            </a:r>
            <a:r>
              <a:rPr lang="hu-HU" sz="2400" dirty="0" smtClean="0">
                <a:sym typeface="Wingdings" panose="05000000000000000000" pitchFamily="2" charset="2"/>
              </a:rPr>
              <a:t>, gerincvelő mellső szarvához, </a:t>
            </a:r>
            <a:r>
              <a:rPr lang="hu-HU" sz="2400" b="1" dirty="0" err="1" smtClean="0">
                <a:sym typeface="Wingdings" panose="05000000000000000000" pitchFamily="2" charset="2"/>
              </a:rPr>
              <a:t>antigravitációs</a:t>
            </a:r>
            <a:r>
              <a:rPr lang="hu-HU" sz="2400" b="1" dirty="0" smtClean="0">
                <a:sym typeface="Wingdings" panose="05000000000000000000" pitchFamily="2" charset="2"/>
              </a:rPr>
              <a:t> izmokat serkenti</a:t>
            </a:r>
            <a:r>
              <a:rPr lang="hu-HU" sz="2400" dirty="0" smtClean="0">
                <a:sym typeface="Wingdings" panose="05000000000000000000" pitchFamily="2" charset="2"/>
              </a:rPr>
              <a:t>, kisagy és felsőbb központok gátolják az ingerületét</a:t>
            </a:r>
          </a:p>
          <a:p>
            <a:pPr marL="914400" lvl="1" indent="-457200">
              <a:buFont typeface="+mj-lt"/>
              <a:buAutoNum type="arabicPeriod"/>
            </a:pPr>
            <a:r>
              <a:rPr lang="hu-HU" sz="2400" b="1" dirty="0" err="1" smtClean="0">
                <a:sym typeface="Wingdings" panose="05000000000000000000" pitchFamily="2" charset="2"/>
              </a:rPr>
              <a:t>Medialis</a:t>
            </a:r>
            <a:r>
              <a:rPr lang="hu-HU" sz="2400" b="1" dirty="0" smtClean="0">
                <a:sym typeface="Wingdings" panose="05000000000000000000" pitchFamily="2" charset="2"/>
              </a:rPr>
              <a:t> és </a:t>
            </a:r>
            <a:r>
              <a:rPr lang="hu-HU" sz="2400" b="1" dirty="0" err="1" smtClean="0">
                <a:sym typeface="Wingdings" panose="05000000000000000000" pitchFamily="2" charset="2"/>
              </a:rPr>
              <a:t>superior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vestibularis</a:t>
            </a:r>
            <a:r>
              <a:rPr lang="hu-HU" sz="2400" b="1" dirty="0" smtClean="0">
                <a:sym typeface="Wingdings" panose="05000000000000000000" pitchFamily="2" charset="2"/>
              </a:rPr>
              <a:t> mag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Input: félkörös ívjáratok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Output: </a:t>
            </a:r>
            <a:r>
              <a:rPr lang="hu-HU" sz="2400" b="1" dirty="0" err="1" smtClean="0">
                <a:sym typeface="Wingdings" panose="05000000000000000000" pitchFamily="2" charset="2"/>
              </a:rPr>
              <a:t>tr</a:t>
            </a:r>
            <a:r>
              <a:rPr lang="hu-HU" sz="2400" b="1" dirty="0" smtClean="0">
                <a:sym typeface="Wingdings" panose="05000000000000000000" pitchFamily="2" charset="2"/>
              </a:rPr>
              <a:t>.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vestibulospinalis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medialis</a:t>
            </a:r>
            <a:r>
              <a:rPr lang="hu-HU" sz="2400" dirty="0" smtClean="0">
                <a:sym typeface="Wingdings" panose="05000000000000000000" pitchFamily="2" charset="2"/>
              </a:rPr>
              <a:t> a nyaki </a:t>
            </a:r>
            <a:r>
              <a:rPr lang="hu-HU" sz="2400" b="1" dirty="0" smtClean="0">
                <a:sym typeface="Wingdings" panose="05000000000000000000" pitchFamily="2" charset="2"/>
              </a:rPr>
              <a:t>gerincvelő nyakizmokat beidegző </a:t>
            </a:r>
            <a:r>
              <a:rPr lang="hu-HU" sz="2400" b="1" dirty="0" err="1" smtClean="0">
                <a:sym typeface="Wingdings" panose="05000000000000000000" pitchFamily="2" charset="2"/>
              </a:rPr>
              <a:t>motoneuron</a:t>
            </a:r>
            <a:r>
              <a:rPr lang="hu-HU" sz="2400" dirty="0" err="1" smtClean="0">
                <a:sym typeface="Wingdings" panose="05000000000000000000" pitchFamily="2" charset="2"/>
              </a:rPr>
              <a:t>jain</a:t>
            </a:r>
            <a:r>
              <a:rPr lang="hu-HU" sz="2400" dirty="0" smtClean="0">
                <a:sym typeface="Wingdings" panose="05000000000000000000" pitchFamily="2" charset="2"/>
              </a:rPr>
              <a:t> közvetlenül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Nyaki reflexek esetén szerep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b="1" dirty="0" err="1" smtClean="0">
                <a:sym typeface="Wingdings" panose="05000000000000000000" pitchFamily="2" charset="2"/>
              </a:rPr>
              <a:t>Vestibulo-oculáris</a:t>
            </a:r>
            <a:r>
              <a:rPr lang="hu-HU" sz="2400" b="1" dirty="0" smtClean="0">
                <a:sym typeface="Wingdings" panose="05000000000000000000" pitchFamily="2" charset="2"/>
              </a:rPr>
              <a:t> reflexek</a:t>
            </a:r>
            <a:r>
              <a:rPr lang="hu-HU" sz="2400" dirty="0" smtClean="0">
                <a:sym typeface="Wingdings" panose="05000000000000000000" pitchFamily="2" charset="2"/>
              </a:rPr>
              <a:t>: </a:t>
            </a:r>
            <a:r>
              <a:rPr lang="hu-HU" sz="2400" dirty="0" err="1" smtClean="0">
                <a:sym typeface="Wingdings" panose="05000000000000000000" pitchFamily="2" charset="2"/>
              </a:rPr>
              <a:t>fasciculus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longitudinalis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medialis</a:t>
            </a:r>
            <a:r>
              <a:rPr lang="hu-HU" sz="2400" dirty="0" smtClean="0">
                <a:sym typeface="Wingdings" panose="05000000000000000000" pitchFamily="2" charset="2"/>
              </a:rPr>
              <a:t>  összeköti a szemmozgató </a:t>
            </a:r>
            <a:r>
              <a:rPr lang="hu-HU" sz="2400" dirty="0" err="1" smtClean="0">
                <a:sym typeface="Wingdings" panose="05000000000000000000" pitchFamily="2" charset="2"/>
              </a:rPr>
              <a:t>agyidegmagokkal</a:t>
            </a:r>
            <a:endParaRPr lang="hu-HU" sz="24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915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err="1" smtClean="0"/>
              <a:t>Vestibularis</a:t>
            </a:r>
            <a:r>
              <a:rPr lang="hu-HU" b="1" dirty="0" smtClean="0"/>
              <a:t> magok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539552" y="1268760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 startAt="3"/>
            </a:pPr>
            <a:r>
              <a:rPr lang="hu-HU" sz="2400" b="1" dirty="0" err="1" smtClean="0">
                <a:sym typeface="Wingdings" panose="05000000000000000000" pitchFamily="2" charset="2"/>
              </a:rPr>
              <a:t>Inferior</a:t>
            </a:r>
            <a:r>
              <a:rPr lang="hu-HU" sz="2400" b="1" dirty="0" smtClean="0">
                <a:sym typeface="Wingdings" panose="05000000000000000000" pitchFamily="2" charset="2"/>
              </a:rPr>
              <a:t>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vestibularis</a:t>
            </a:r>
            <a:r>
              <a:rPr lang="hu-HU" sz="2400" b="1" dirty="0" smtClean="0">
                <a:sym typeface="Wingdings" panose="05000000000000000000" pitchFamily="2" charset="2"/>
              </a:rPr>
              <a:t> mag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Input: félkörös ívjáratok, tömlőcske, zsákocska, kisagy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smtClean="0">
                <a:sym typeface="Wingdings" panose="05000000000000000000" pitchFamily="2" charset="2"/>
              </a:rPr>
              <a:t>Output: </a:t>
            </a:r>
            <a:r>
              <a:rPr lang="hu-HU" sz="2400" b="1" dirty="0" err="1" smtClean="0">
                <a:sym typeface="Wingdings" panose="05000000000000000000" pitchFamily="2" charset="2"/>
              </a:rPr>
              <a:t>tr</a:t>
            </a:r>
            <a:r>
              <a:rPr lang="hu-HU" sz="2400" b="1" dirty="0" smtClean="0">
                <a:sym typeface="Wingdings" panose="05000000000000000000" pitchFamily="2" charset="2"/>
              </a:rPr>
              <a:t>. </a:t>
            </a:r>
            <a:r>
              <a:rPr lang="hu-HU" sz="2400" b="1" dirty="0" err="1">
                <a:sym typeface="Wingdings" panose="05000000000000000000" pitchFamily="2" charset="2"/>
              </a:rPr>
              <a:t>v</a:t>
            </a:r>
            <a:r>
              <a:rPr lang="hu-HU" sz="2400" b="1" dirty="0" err="1" smtClean="0">
                <a:sym typeface="Wingdings" panose="05000000000000000000" pitchFamily="2" charset="2"/>
              </a:rPr>
              <a:t>estibulospinalis</a:t>
            </a:r>
            <a:r>
              <a:rPr lang="hu-HU" sz="2400" b="1" dirty="0" smtClean="0">
                <a:sym typeface="Wingdings" panose="05000000000000000000" pitchFamily="2" charset="2"/>
              </a:rPr>
              <a:t>, </a:t>
            </a:r>
            <a:r>
              <a:rPr lang="hu-HU" sz="2400" b="1" dirty="0" err="1" smtClean="0">
                <a:sym typeface="Wingdings" panose="05000000000000000000" pitchFamily="2" charset="2"/>
              </a:rPr>
              <a:t>tr</a:t>
            </a:r>
            <a:r>
              <a:rPr lang="hu-HU" sz="2400" b="1" dirty="0" smtClean="0">
                <a:sym typeface="Wingdings" panose="05000000000000000000" pitchFamily="2" charset="2"/>
              </a:rPr>
              <a:t>. </a:t>
            </a:r>
            <a:r>
              <a:rPr lang="hu-HU" sz="2400" b="1" dirty="0" err="1" smtClean="0">
                <a:sym typeface="Wingdings" panose="05000000000000000000" pitchFamily="2" charset="2"/>
              </a:rPr>
              <a:t>vestibuloreticularis</a:t>
            </a:r>
            <a:endParaRPr lang="hu-HU" sz="2400" b="1" dirty="0" smtClean="0">
              <a:sym typeface="Wingdings" panose="05000000000000000000" pitchFamily="2" charset="2"/>
            </a:endParaRP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400" dirty="0" err="1" smtClean="0">
                <a:sym typeface="Wingdings" panose="05000000000000000000" pitchFamily="2" charset="2"/>
              </a:rPr>
              <a:t>Vesztibuláris</a:t>
            </a:r>
            <a:r>
              <a:rPr lang="hu-HU" sz="2400" dirty="0" smtClean="0"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sym typeface="Wingdings" panose="05000000000000000000" pitchFamily="2" charset="2"/>
              </a:rPr>
              <a:t>stimulus</a:t>
            </a:r>
            <a:r>
              <a:rPr lang="hu-HU" sz="2400" dirty="0" smtClean="0">
                <a:sym typeface="Wingdings" panose="05000000000000000000" pitchFamily="2" charset="2"/>
              </a:rPr>
              <a:t> egyéb érzékszervekből  és a kisagyból érkező  ingereket integrálja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573016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Tr</a:t>
            </a:r>
            <a:r>
              <a:rPr lang="hu-HU" dirty="0" smtClean="0"/>
              <a:t>. </a:t>
            </a:r>
            <a:r>
              <a:rPr lang="hu-HU" dirty="0" err="1" smtClean="0"/>
              <a:t>reticulospinalis</a:t>
            </a:r>
            <a:r>
              <a:rPr lang="hu-HU" dirty="0" smtClean="0"/>
              <a:t> </a:t>
            </a:r>
            <a:r>
              <a:rPr lang="hu-HU" dirty="0" err="1" smtClean="0"/>
              <a:t>medialis</a:t>
            </a:r>
            <a:r>
              <a:rPr lang="hu-HU" dirty="0" smtClean="0"/>
              <a:t>, </a:t>
            </a:r>
            <a:r>
              <a:rPr lang="hu-HU" dirty="0" err="1" smtClean="0"/>
              <a:t>lateralis</a:t>
            </a:r>
            <a:r>
              <a:rPr lang="hu-HU" dirty="0" smtClean="0"/>
              <a:t>, </a:t>
            </a:r>
            <a:r>
              <a:rPr lang="hu-HU" dirty="0" err="1" smtClean="0"/>
              <a:t>vestibulospinalis</a:t>
            </a:r>
            <a:r>
              <a:rPr lang="hu-HU" dirty="0" smtClean="0"/>
              <a:t> izgalmainak egyensúlya adja meg, hogy a </a:t>
            </a:r>
            <a:r>
              <a:rPr lang="hu-HU" dirty="0" err="1" smtClean="0"/>
              <a:t>flexor</a:t>
            </a:r>
            <a:r>
              <a:rPr lang="hu-HU" dirty="0" smtClean="0"/>
              <a:t> vagy </a:t>
            </a:r>
            <a:r>
              <a:rPr lang="hu-HU" dirty="0" err="1" smtClean="0"/>
              <a:t>extenzor</a:t>
            </a:r>
            <a:r>
              <a:rPr lang="hu-HU" dirty="0" smtClean="0"/>
              <a:t> izomcsoportok aktiválódnak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0618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hu-HU" b="1" dirty="0" smtClean="0"/>
              <a:t>Motoros képességek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552" y="836712"/>
            <a:ext cx="7992888" cy="46085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/>
              <a:t>„A </a:t>
            </a:r>
            <a:r>
              <a:rPr lang="hu-HU" sz="2400" dirty="0"/>
              <a:t>motorikus képességek a </a:t>
            </a:r>
            <a:r>
              <a:rPr lang="hu-HU" sz="2400" b="1" dirty="0"/>
              <a:t>mozgásos cselekvések megtanulásának, végrehajtásának a feltételei</a:t>
            </a:r>
            <a:r>
              <a:rPr lang="hu-HU" sz="2400" dirty="0"/>
              <a:t>t alkotják, ilyen értelemben a szervezet és a személyiség olyan tulajdonságaiként tartjuk számon, amelyekre az egyénnek a különféle tevékenységformákban az eredményes végrehajtás érdekében szüksége van</a:t>
            </a:r>
            <a:r>
              <a:rPr lang="hu-HU" sz="2400" dirty="0" smtClean="0"/>
              <a:t>.”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/>
            <a:r>
              <a:rPr lang="hu-HU" sz="2400" dirty="0" smtClean="0"/>
              <a:t>Kondicionális képességek</a:t>
            </a:r>
          </a:p>
          <a:p>
            <a:pPr algn="just"/>
            <a:r>
              <a:rPr lang="hu-HU" sz="2400" dirty="0" smtClean="0"/>
              <a:t>Koordinációs képességek</a:t>
            </a:r>
          </a:p>
          <a:p>
            <a:pPr algn="just"/>
            <a:r>
              <a:rPr lang="hu-HU" sz="2400" dirty="0"/>
              <a:t>Í</a:t>
            </a:r>
            <a:r>
              <a:rPr lang="hu-HU" sz="2400" dirty="0" smtClean="0"/>
              <a:t>zületi mozgékonyság</a:t>
            </a:r>
          </a:p>
        </p:txBody>
      </p:sp>
    </p:spTree>
    <p:extLst>
      <p:ext uri="{BB962C8B-B14F-4D97-AF65-F5344CB8AC3E}">
        <p14:creationId xmlns:p14="http://schemas.microsoft.com/office/powerpoint/2010/main" val="17644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reticulospinalis</a:t>
            </a:r>
            <a:r>
              <a:rPr lang="hu-HU" sz="2200" b="1" u="sng" dirty="0" smtClean="0"/>
              <a:t> </a:t>
            </a:r>
            <a:r>
              <a:rPr lang="hu-HU" sz="2200" dirty="0" smtClean="0"/>
              <a:t>(17)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Medialis</a:t>
            </a:r>
            <a:r>
              <a:rPr lang="hu-HU" sz="2200" dirty="0" smtClean="0"/>
              <a:t> és </a:t>
            </a:r>
            <a:r>
              <a:rPr lang="hu-HU" sz="2200" dirty="0" err="1" smtClean="0"/>
              <a:t>lateralis</a:t>
            </a:r>
            <a:r>
              <a:rPr lang="hu-HU" sz="2200" dirty="0" smtClean="0"/>
              <a:t> rész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err="1" smtClean="0"/>
              <a:t>Medialis</a:t>
            </a:r>
            <a:r>
              <a:rPr lang="hu-HU" sz="2200" dirty="0" smtClean="0"/>
              <a:t> az elülső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vestibulospinalis</a:t>
            </a:r>
            <a:r>
              <a:rPr lang="hu-HU" sz="2200" dirty="0" smtClean="0"/>
              <a:t> mellett - izomtónust növeli, </a:t>
            </a:r>
            <a:r>
              <a:rPr lang="hu-HU" sz="2200" b="1" dirty="0" err="1" smtClean="0"/>
              <a:t>antigravitációs</a:t>
            </a:r>
            <a:r>
              <a:rPr lang="hu-HU" sz="2200" b="1" dirty="0" smtClean="0"/>
              <a:t> </a:t>
            </a:r>
            <a:r>
              <a:rPr lang="hu-HU" sz="2200" b="1" dirty="0" err="1" smtClean="0"/>
              <a:t>extenzor</a:t>
            </a:r>
            <a:r>
              <a:rPr lang="hu-HU" sz="2200" dirty="0" smtClean="0"/>
              <a:t> izmokat serkenti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Lateralis</a:t>
            </a:r>
            <a:r>
              <a:rPr lang="hu-HU" sz="2200" dirty="0" smtClean="0"/>
              <a:t> az oldalsó kötegben fut a 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rubrospinalis</a:t>
            </a:r>
            <a:r>
              <a:rPr lang="hu-HU" sz="2200" dirty="0" smtClean="0"/>
              <a:t> mellett – izomtónust csökkenti, törzs </a:t>
            </a:r>
            <a:r>
              <a:rPr lang="hu-HU" sz="2200" dirty="0" err="1" smtClean="0"/>
              <a:t>extenzor</a:t>
            </a:r>
            <a:r>
              <a:rPr lang="hu-HU" sz="2200" dirty="0" smtClean="0"/>
              <a:t> izmait gátolja</a:t>
            </a: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5543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9"/>
          <a:stretch/>
        </p:blipFill>
        <p:spPr>
          <a:xfrm>
            <a:off x="4355976" y="116632"/>
            <a:ext cx="4824536" cy="659895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980728"/>
            <a:ext cx="4320480" cy="4968552"/>
          </a:xfrm>
        </p:spPr>
        <p:txBody>
          <a:bodyPr>
            <a:noAutofit/>
          </a:bodyPr>
          <a:lstStyle/>
          <a:p>
            <a:pPr lvl="1"/>
            <a:r>
              <a:rPr lang="hu-HU" sz="2200" dirty="0" err="1" smtClean="0"/>
              <a:t>Efferens</a:t>
            </a:r>
            <a:r>
              <a:rPr lang="hu-HU" sz="2200" dirty="0" smtClean="0"/>
              <a:t> pályái:</a:t>
            </a:r>
          </a:p>
          <a:p>
            <a:pPr marL="800100" lvl="1" indent="-342900">
              <a:buFont typeface="+mj-lt"/>
              <a:buAutoNum type="arabicPeriod" startAt="4"/>
            </a:pPr>
            <a:r>
              <a:rPr lang="hu-HU" sz="2200" b="1" u="sng" dirty="0" err="1" smtClean="0"/>
              <a:t>Tractus</a:t>
            </a:r>
            <a:r>
              <a:rPr lang="hu-HU" sz="2200" b="1" u="sng" dirty="0" smtClean="0"/>
              <a:t> </a:t>
            </a:r>
            <a:r>
              <a:rPr lang="hu-HU" sz="2200" b="1" u="sng" dirty="0" err="1" smtClean="0"/>
              <a:t>vestibulospinalis</a:t>
            </a:r>
            <a:r>
              <a:rPr lang="hu-HU" sz="2200" b="1" u="sng" dirty="0" smtClean="0"/>
              <a:t> </a:t>
            </a:r>
            <a:r>
              <a:rPr lang="hu-HU" sz="2200" dirty="0" smtClean="0"/>
              <a:t>(18)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b="1" dirty="0" smtClean="0"/>
              <a:t>Egyensúly megtartása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Afferentációt</a:t>
            </a:r>
            <a:r>
              <a:rPr lang="hu-HU" sz="2200" dirty="0" smtClean="0"/>
              <a:t> a </a:t>
            </a:r>
            <a:r>
              <a:rPr lang="hu-HU" sz="2200" dirty="0" err="1" smtClean="0"/>
              <a:t>vestibularis</a:t>
            </a:r>
            <a:r>
              <a:rPr lang="hu-HU" sz="2200" dirty="0" smtClean="0"/>
              <a:t> rendszerből kap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err="1" smtClean="0"/>
              <a:t>Antigravitációs</a:t>
            </a:r>
            <a:r>
              <a:rPr lang="hu-HU" sz="2200" dirty="0" smtClean="0"/>
              <a:t> </a:t>
            </a:r>
            <a:r>
              <a:rPr lang="hu-HU" sz="2200" dirty="0" err="1" smtClean="0"/>
              <a:t>extenzor</a:t>
            </a:r>
            <a:r>
              <a:rPr lang="hu-HU" sz="2200" dirty="0" smtClean="0"/>
              <a:t> izmok serkentése – felegyenesedett, egyensúlyi testhelyzet megtartása (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vestibulospinalis</a:t>
            </a:r>
            <a:r>
              <a:rPr lang="hu-HU" sz="2200" dirty="0" smtClean="0"/>
              <a:t> </a:t>
            </a:r>
            <a:r>
              <a:rPr lang="hu-HU" sz="2200" dirty="0" err="1" smtClean="0"/>
              <a:t>medialis</a:t>
            </a:r>
            <a:r>
              <a:rPr lang="hu-HU" sz="2200" dirty="0" smtClean="0"/>
              <a:t>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200" dirty="0" smtClean="0"/>
              <a:t>Nyakizmok beidegzése – fej koordinációja és szemmozgások segítése (</a:t>
            </a:r>
            <a:r>
              <a:rPr lang="hu-HU" sz="2200" dirty="0" err="1" smtClean="0"/>
              <a:t>tr</a:t>
            </a:r>
            <a:r>
              <a:rPr lang="hu-HU" sz="2200" dirty="0" smtClean="0"/>
              <a:t>. </a:t>
            </a:r>
            <a:r>
              <a:rPr lang="hu-HU" sz="2200" dirty="0" err="1" smtClean="0"/>
              <a:t>vestibulospinalis</a:t>
            </a:r>
            <a:r>
              <a:rPr lang="hu-HU" sz="2200" dirty="0" smtClean="0"/>
              <a:t> </a:t>
            </a:r>
            <a:r>
              <a:rPr lang="hu-HU" sz="2200" dirty="0" err="1" smtClean="0"/>
              <a:t>lateralis</a:t>
            </a:r>
            <a:r>
              <a:rPr lang="hu-HU" sz="2200" dirty="0" smtClean="0"/>
              <a:t>)</a:t>
            </a:r>
            <a:endParaRPr lang="hu-HU" sz="2200" dirty="0"/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107504" y="273631"/>
            <a:ext cx="5050904" cy="707678"/>
          </a:xfrm>
          <a:prstGeom prst="rect">
            <a:avLst/>
          </a:prstGeom>
          <a:noFill/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3600" dirty="0" err="1" smtClean="0"/>
              <a:t>Extrapiramidális</a:t>
            </a:r>
            <a:r>
              <a:rPr lang="hu-HU" sz="3600" dirty="0" smtClean="0"/>
              <a:t> rendszer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13095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szabályozása</a:t>
            </a:r>
            <a:endParaRPr lang="hu-HU" b="1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46125" y="2522071"/>
            <a:ext cx="2057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89325" y="2522071"/>
            <a:ext cx="16002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927725" y="2445871"/>
            <a:ext cx="1295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489325" y="4046070"/>
            <a:ext cx="1442715" cy="1091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46125" y="2674471"/>
            <a:ext cx="22012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Somatosen</a:t>
            </a:r>
            <a:r>
              <a:rPr lang="hu-HU" dirty="0" err="1" smtClean="0"/>
              <a:t>zoros</a:t>
            </a:r>
            <a:endParaRPr lang="en-US" dirty="0"/>
          </a:p>
          <a:p>
            <a:r>
              <a:rPr lang="en-US" dirty="0" err="1" smtClean="0"/>
              <a:t>Vestibul</a:t>
            </a:r>
            <a:r>
              <a:rPr lang="hu-HU" dirty="0" err="1" smtClean="0"/>
              <a:t>áris</a:t>
            </a:r>
            <a:endParaRPr lang="en-US" dirty="0"/>
          </a:p>
          <a:p>
            <a:r>
              <a:rPr lang="en-US" dirty="0" smtClean="0"/>
              <a:t>Vi</a:t>
            </a:r>
            <a:r>
              <a:rPr lang="hu-HU" dirty="0" smtClean="0"/>
              <a:t>z</a:t>
            </a:r>
            <a:r>
              <a:rPr lang="en-US" dirty="0" smtClean="0"/>
              <a:t>u</a:t>
            </a:r>
            <a:r>
              <a:rPr lang="hu-HU" dirty="0" smtClean="0"/>
              <a:t>á</a:t>
            </a:r>
            <a:r>
              <a:rPr lang="en-US" dirty="0" smtClean="0"/>
              <a:t>l</a:t>
            </a:r>
            <a:r>
              <a:rPr lang="hu-HU" dirty="0" smtClean="0"/>
              <a:t>is</a:t>
            </a:r>
            <a:endParaRPr lang="en-US" dirty="0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879725" y="2903071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241925" y="2903071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794125" y="3436471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556125" y="3436471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498725" y="4579471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2498725" y="4198471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5530850" y="4696946"/>
            <a:ext cx="28847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hu-HU" b="1" dirty="0" smtClean="0"/>
              <a:t>Szemmozgások</a:t>
            </a:r>
            <a:endParaRPr lang="en-US" b="1" dirty="0"/>
          </a:p>
          <a:p>
            <a:endParaRPr lang="en-US" b="1" dirty="0"/>
          </a:p>
          <a:p>
            <a:r>
              <a:rPr lang="hu-HU" b="1" dirty="0" smtClean="0"/>
              <a:t>Testtartás módosítás</a:t>
            </a:r>
            <a:endParaRPr lang="en-US" dirty="0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7451725" y="3817471"/>
            <a:ext cx="0" cy="914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7832725" y="3284071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7223125" y="3284071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7223125" y="3817471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586711" y="2549128"/>
            <a:ext cx="17002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1. fokú feldolgozó</a:t>
            </a:r>
            <a:endParaRPr lang="en-US" dirty="0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635896" y="4122271"/>
            <a:ext cx="17002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hu-HU" sz="2000" dirty="0" smtClean="0"/>
              <a:t>2. fokú feldolgozó</a:t>
            </a:r>
            <a:br>
              <a:rPr lang="hu-HU" sz="2000" dirty="0" smtClean="0"/>
            </a:br>
            <a:r>
              <a:rPr lang="hu-HU" sz="2000" dirty="0" smtClean="0"/>
              <a:t>(kisagy)</a:t>
            </a:r>
            <a:endParaRPr lang="en-US" dirty="0"/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911850" y="3041184"/>
            <a:ext cx="1406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sz="1600" dirty="0" err="1" smtClean="0"/>
              <a:t>Motoneuro</a:t>
            </a:r>
            <a:r>
              <a:rPr lang="hu-HU" sz="1600" dirty="0" err="1" smtClean="0"/>
              <a:t>nok</a:t>
            </a:r>
            <a:endParaRPr lang="en-US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806450" y="1648946"/>
            <a:ext cx="20056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Sensor</a:t>
            </a:r>
            <a:r>
              <a:rPr lang="hu-HU" dirty="0" err="1" smtClean="0"/>
              <a:t>os</a:t>
            </a:r>
            <a:r>
              <a:rPr lang="en-US" dirty="0" smtClean="0"/>
              <a:t> </a:t>
            </a:r>
            <a:r>
              <a:rPr lang="hu-HU" dirty="0"/>
              <a:t>i</a:t>
            </a:r>
            <a:r>
              <a:rPr lang="en-US" dirty="0" err="1" smtClean="0"/>
              <a:t>nput</a:t>
            </a:r>
            <a:endParaRPr lang="en-US" dirty="0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3565525" y="1683871"/>
            <a:ext cx="167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hu-HU" dirty="0" smtClean="0"/>
              <a:t>Feldolgozás</a:t>
            </a:r>
            <a:endParaRPr lang="en-US" dirty="0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5652120" y="1725146"/>
            <a:ext cx="207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 smtClean="0"/>
              <a:t>Motor</a:t>
            </a:r>
            <a:r>
              <a:rPr lang="hu-HU" dirty="0" err="1" smtClean="0"/>
              <a:t>os</a:t>
            </a:r>
            <a:r>
              <a:rPr lang="hu-HU" dirty="0" smtClean="0"/>
              <a:t> válasz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9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 szabályozás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dirty="0" smtClean="0"/>
              <a:t>A </a:t>
            </a:r>
            <a:r>
              <a:rPr lang="hu-HU" sz="1800" dirty="0" err="1" smtClean="0"/>
              <a:t>vestibuláris</a:t>
            </a:r>
            <a:r>
              <a:rPr lang="hu-HU" sz="1800" dirty="0" smtClean="0"/>
              <a:t> apparátusból kiinduló </a:t>
            </a:r>
            <a:r>
              <a:rPr lang="hu-HU" sz="1800" b="1" i="1" dirty="0" smtClean="0"/>
              <a:t>reflexek</a:t>
            </a:r>
            <a:r>
              <a:rPr lang="hu-HU" sz="1800" dirty="0" smtClean="0"/>
              <a:t> mindenekelőtt két mechanizmust szolgálnak</a:t>
            </a:r>
          </a:p>
          <a:p>
            <a:pPr marL="0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dirty="0" smtClean="0"/>
              <a:t>a test egyensúlyának megtartását </a:t>
            </a:r>
            <a:r>
              <a:rPr lang="hu-HU" sz="1800" b="1" i="1" dirty="0" smtClean="0"/>
              <a:t>(testtartás szabályozás)</a:t>
            </a:r>
          </a:p>
          <a:p>
            <a:pPr marL="457200" lvl="1" indent="0" algn="just">
              <a:buNone/>
            </a:pPr>
            <a:endParaRPr lang="hu-HU" sz="1800" dirty="0" smtClean="0"/>
          </a:p>
          <a:p>
            <a:pPr lvl="1" algn="just"/>
            <a:r>
              <a:rPr lang="hu-HU" sz="1800" dirty="0" smtClean="0"/>
              <a:t>a környezet „</a:t>
            </a:r>
            <a:r>
              <a:rPr lang="hu-HU" sz="1800" dirty="0" err="1" smtClean="0"/>
              <a:t>szemmeltartását</a:t>
            </a:r>
            <a:r>
              <a:rPr lang="hu-HU" sz="1800" dirty="0" smtClean="0"/>
              <a:t>” </a:t>
            </a:r>
            <a:r>
              <a:rPr lang="hu-HU" sz="1800" b="1" i="1" dirty="0" smtClean="0"/>
              <a:t>(a látómező megtartását)</a:t>
            </a:r>
            <a:r>
              <a:rPr lang="hu-HU" sz="1800" dirty="0" smtClean="0"/>
              <a:t> a fej és a test mozgásai ellenére </a:t>
            </a:r>
            <a:r>
              <a:rPr lang="hu-HU" sz="1800" b="1" i="1" dirty="0" smtClean="0"/>
              <a:t>(</a:t>
            </a:r>
            <a:r>
              <a:rPr lang="hu-HU" sz="1800" b="1" i="1" dirty="0" err="1" smtClean="0"/>
              <a:t>fixációs</a:t>
            </a:r>
            <a:r>
              <a:rPr lang="hu-HU" sz="1800" b="1" i="1" dirty="0" smtClean="0"/>
              <a:t> szemmozgások) </a:t>
            </a:r>
            <a:r>
              <a:rPr lang="hu-HU" sz="1800" b="1" i="1" dirty="0" smtClean="0">
                <a:sym typeface="Wingdings"/>
              </a:rPr>
              <a:t> </a:t>
            </a:r>
            <a:r>
              <a:rPr lang="hu-HU" sz="1800" b="1" i="1" dirty="0" err="1" smtClean="0">
                <a:sym typeface="Wingdings"/>
              </a:rPr>
              <a:t>vestibulo-okuláris</a:t>
            </a:r>
            <a:r>
              <a:rPr lang="hu-HU" sz="1800" b="1" i="1" dirty="0" smtClean="0">
                <a:sym typeface="Wingdings"/>
              </a:rPr>
              <a:t> reflex</a:t>
            </a:r>
            <a:endParaRPr lang="hu-HU" sz="1800" b="1" i="1" dirty="0"/>
          </a:p>
        </p:txBody>
      </p:sp>
    </p:spTree>
    <p:extLst>
      <p:ext uri="{BB962C8B-B14F-4D97-AF65-F5344CB8AC3E}">
        <p14:creationId xmlns:p14="http://schemas.microsoft.com/office/powerpoint/2010/main" val="39745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Függőleges tengely körüli forgás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8232"/>
            <a:ext cx="8229600" cy="3412976"/>
          </a:xfrm>
        </p:spPr>
        <p:txBody>
          <a:bodyPr>
            <a:normAutofit/>
          </a:bodyPr>
          <a:lstStyle/>
          <a:p>
            <a:pPr algn="just"/>
            <a:r>
              <a:rPr lang="hu-HU" sz="2000" dirty="0" smtClean="0"/>
              <a:t>A </a:t>
            </a:r>
            <a:r>
              <a:rPr lang="hu-HU" sz="2000" dirty="0" err="1" smtClean="0"/>
              <a:t>vestibuláris</a:t>
            </a:r>
            <a:r>
              <a:rPr lang="hu-HU" sz="2000" dirty="0" smtClean="0"/>
              <a:t> apparátus működése klinikailag a szemmozgásokra gyakorolt hatás alapján vizsgálható.</a:t>
            </a:r>
          </a:p>
          <a:p>
            <a:pPr marL="0" indent="0"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Függőleges testtengely körüli </a:t>
            </a:r>
            <a:r>
              <a:rPr lang="hu-HU" sz="2000" b="1" i="1" dirty="0" smtClean="0"/>
              <a:t>hosszabb ideig tartó forgatás </a:t>
            </a:r>
            <a:r>
              <a:rPr lang="hu-HU" sz="2000" dirty="0" smtClean="0"/>
              <a:t>(forgószékben) </a:t>
            </a:r>
            <a:r>
              <a:rPr lang="hu-HU" sz="2000" b="1" i="1" dirty="0" smtClean="0"/>
              <a:t>lefékezése után a vízszintes félkörös ívjáratok ingerlése miatt posztrotációs </a:t>
            </a:r>
            <a:r>
              <a:rPr lang="hu-HU" sz="2000" b="1" i="1" dirty="0" err="1" smtClean="0"/>
              <a:t>nystagmus</a:t>
            </a:r>
            <a:r>
              <a:rPr lang="hu-HU" sz="2000" b="1" i="1" dirty="0" smtClean="0"/>
              <a:t> lép föl</a:t>
            </a:r>
            <a:r>
              <a:rPr lang="hu-HU" sz="2000" dirty="0" smtClean="0"/>
              <a:t>, vagyis ismétlődően mindkét szem (vízszintesen forgásirányban lassan elmozdul, majd gyorsan visszatér kiindulási helyzetébe; jobbra forgatáskor a </a:t>
            </a:r>
            <a:r>
              <a:rPr lang="hu-HU" sz="2000" dirty="0" err="1" smtClean="0"/>
              <a:t>nystagmus</a:t>
            </a:r>
            <a:r>
              <a:rPr lang="hu-HU" sz="2000" dirty="0" smtClean="0"/>
              <a:t> balra irányul és fordítva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8975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99784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Egyensúlyozást meghatározó tényezők</a:t>
            </a:r>
            <a:endParaRPr lang="hu-HU" b="1" dirty="0"/>
          </a:p>
        </p:txBody>
      </p:sp>
      <p:pic>
        <p:nvPicPr>
          <p:cNvPr id="5" name="Picture 4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698812"/>
            <a:ext cx="3870548" cy="41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467544" y="155679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Ízületi ROM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Erő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Érzékelés</a:t>
            </a:r>
            <a:endParaRPr lang="en-US" sz="28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Fájdalom</a:t>
            </a:r>
            <a:endParaRPr lang="en-US" sz="24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Reflexes gátlás</a:t>
            </a:r>
            <a:endParaRPr lang="en-US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Abnorm</a:t>
            </a:r>
            <a:r>
              <a:rPr lang="hu-HU" sz="2800" dirty="0" smtClean="0"/>
              <a:t>á</a:t>
            </a:r>
            <a:r>
              <a:rPr lang="en-US" sz="2800" dirty="0" smtClean="0"/>
              <a:t>l</a:t>
            </a:r>
            <a:r>
              <a:rPr lang="hu-HU" sz="2800" dirty="0" smtClean="0"/>
              <a:t>is izomtónus</a:t>
            </a:r>
            <a:endParaRPr lang="en-US" sz="28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Hypertonia (</a:t>
            </a:r>
            <a:r>
              <a:rPr lang="en-US" sz="2400" dirty="0" smtClean="0"/>
              <a:t>spastic</a:t>
            </a:r>
            <a:r>
              <a:rPr lang="hu-HU" sz="2400" dirty="0" err="1" smtClean="0"/>
              <a:t>itás</a:t>
            </a:r>
            <a:r>
              <a:rPr lang="en-US" sz="2400" dirty="0" smtClean="0"/>
              <a:t>)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err="1"/>
              <a:t>Hypotonia</a:t>
            </a:r>
            <a:endParaRPr lang="en-US" sz="2400" dirty="0"/>
          </a:p>
        </p:txBody>
      </p:sp>
      <p:pic>
        <p:nvPicPr>
          <p:cNvPr id="8" name="Picture 6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57" y="16764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5042157" y="2362200"/>
            <a:ext cx="3810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99784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Egyensúlyozást meghatározó tényezők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488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 rendszermodellje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676400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Milyen jellegű a mozgás vagy feladat?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Mi a mozgás célja?</a:t>
            </a:r>
            <a:endParaRPr lang="hu-HU" sz="2800" dirty="0"/>
          </a:p>
        </p:txBody>
      </p:sp>
      <p:pic>
        <p:nvPicPr>
          <p:cNvPr id="8" name="Picture 4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44824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7315200" y="2225824"/>
            <a:ext cx="5334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79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71600" y="1676400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Előzetes tapasztalatok esetlegesen motoros programokat generáltak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KIR kiválaszthat egy motoros programot ami </a:t>
            </a:r>
            <a:r>
              <a:rPr lang="hu-HU" sz="2800" dirty="0" err="1" smtClean="0"/>
              <a:t>finomhangolja</a:t>
            </a:r>
            <a:r>
              <a:rPr lang="hu-HU" sz="2800" dirty="0" smtClean="0"/>
              <a:t> a motoros végrehajtást</a:t>
            </a:r>
            <a:endParaRPr lang="hu-HU" sz="2800" dirty="0"/>
          </a:p>
        </p:txBody>
      </p:sp>
      <p:pic>
        <p:nvPicPr>
          <p:cNvPr id="6" name="Picture 4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1063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8187680" y="2625030"/>
            <a:ext cx="5334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99784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Egyensúlyozást meghatározó tényezők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747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71600" y="1676400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támaszfelület tulajdonságai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800" dirty="0"/>
              <a:t>Textúra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800" dirty="0"/>
              <a:t>Mozgó/álló</a:t>
            </a:r>
          </a:p>
          <a:p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környezet tulajdonságai</a:t>
            </a:r>
          </a:p>
        </p:txBody>
      </p:sp>
      <p:pic>
        <p:nvPicPr>
          <p:cNvPr id="8" name="Picture 4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764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8115672" y="3429000"/>
            <a:ext cx="5334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99784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Egyensúlyozást meghatározó tényezők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95288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hu-HU" b="1" dirty="0" smtClean="0"/>
              <a:t>Motoros képességek</a:t>
            </a:r>
            <a:endParaRPr lang="hu-HU" b="1" dirty="0"/>
          </a:p>
        </p:txBody>
      </p:sp>
      <p:pic>
        <p:nvPicPr>
          <p:cNvPr id="2050" name="Picture 2" descr="Képtalálat a következ&amp;odblac;re: „motoros képességek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5904656" cy="499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71600" y="1676400"/>
            <a:ext cx="39604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Mozgási stratégiák</a:t>
            </a:r>
          </a:p>
          <a:p>
            <a:pPr lvl="2" indent="-457200">
              <a:buFont typeface="Arial" pitchFamily="34" charset="0"/>
              <a:buChar char="•"/>
            </a:pPr>
            <a:r>
              <a:rPr lang="hu-HU" sz="2800" dirty="0"/>
              <a:t>A meglévő motoros programok tárházára </a:t>
            </a:r>
            <a:r>
              <a:rPr lang="hu-HU" sz="2800" dirty="0" smtClean="0"/>
              <a:t>alapszik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/>
              <a:t>Feedback</a:t>
            </a:r>
            <a:r>
              <a:rPr lang="hu-HU" sz="2800" dirty="0" smtClean="0"/>
              <a:t> és </a:t>
            </a:r>
            <a:r>
              <a:rPr lang="hu-HU" sz="2800" dirty="0" err="1" smtClean="0"/>
              <a:t>feedforward</a:t>
            </a:r>
            <a:r>
              <a:rPr lang="hu-HU" sz="2800" dirty="0" smtClean="0"/>
              <a:t> </a:t>
            </a:r>
            <a:r>
              <a:rPr lang="hu-HU" sz="2800" dirty="0" err="1" smtClean="0"/>
              <a:t>control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 err="1" smtClean="0"/>
              <a:t>strtégiák</a:t>
            </a:r>
            <a:r>
              <a:rPr lang="hu-HU" sz="2800" dirty="0" smtClean="0"/>
              <a:t> adaptálása, finomhangolása</a:t>
            </a:r>
          </a:p>
        </p:txBody>
      </p:sp>
      <p:pic>
        <p:nvPicPr>
          <p:cNvPr id="6" name="Picture 4" descr="A:\mode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1063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5220072" y="4606230"/>
            <a:ext cx="3048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99784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Egyensúlyozást meghatározó tényezők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793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556792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Automatikus stratégiák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85-90 </a:t>
            </a:r>
            <a:r>
              <a:rPr lang="hu-HU" sz="2800" dirty="0" err="1" smtClean="0"/>
              <a:t>msec-mal</a:t>
            </a:r>
            <a:r>
              <a:rPr lang="hu-HU" sz="2800" dirty="0" smtClean="0"/>
              <a:t>  az instabilitás tudatosulása után kapcsolnak be</a:t>
            </a:r>
          </a:p>
          <a:p>
            <a:endParaRPr lang="hu-HU" sz="2800" dirty="0"/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Boka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Csípő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Lépés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800" dirty="0" smtClean="0"/>
              <a:t>Felfüggesztés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6491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539552" y="1556792"/>
            <a:ext cx="5616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2400" dirty="0" smtClean="0"/>
              <a:t>Boka</a:t>
            </a:r>
          </a:p>
          <a:p>
            <a:pPr marL="342900" indent="-342900">
              <a:buFont typeface="+mj-lt"/>
              <a:buAutoNum type="arabicPeriod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Akkor használjuk, ha az egyensúlyt megbontó </a:t>
            </a:r>
            <a:r>
              <a:rPr lang="hu-HU" sz="2000" dirty="0" err="1" smtClean="0"/>
              <a:t>stimulus</a:t>
            </a:r>
            <a:endParaRPr lang="hu-HU" sz="2000" dirty="0" smtClean="0"/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Lassú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Kis </a:t>
            </a:r>
            <a:r>
              <a:rPr lang="hu-HU" sz="2000" dirty="0" err="1" smtClean="0"/>
              <a:t>amplitudójú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támaszfelület stabil, széles és hosszabb, mint a láb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izmok </a:t>
            </a:r>
            <a:r>
              <a:rPr lang="hu-HU" sz="2000" dirty="0" err="1" smtClean="0"/>
              <a:t>disztáltól</a:t>
            </a:r>
            <a:r>
              <a:rPr lang="hu-HU" sz="2000" dirty="0" smtClean="0"/>
              <a:t> </a:t>
            </a:r>
            <a:r>
              <a:rPr lang="hu-HU" sz="2000" dirty="0" err="1" smtClean="0"/>
              <a:t>proximális</a:t>
            </a:r>
            <a:r>
              <a:rPr lang="hu-HU" sz="2000" dirty="0" smtClean="0"/>
              <a:t> irányba kapcsolnak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fej mozgása szinkronban van a csípővel</a:t>
            </a:r>
          </a:p>
        </p:txBody>
      </p:sp>
      <p:pic>
        <p:nvPicPr>
          <p:cNvPr id="4" name="Picture 5" descr="C:\Convert Figure\ank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9557"/>
            <a:ext cx="2514600" cy="501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pic>
        <p:nvPicPr>
          <p:cNvPr id="5" name="Picture 3" descr="A:\ank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340768"/>
            <a:ext cx="5257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4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556792"/>
            <a:ext cx="49685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hu-HU" sz="2400" dirty="0" smtClean="0"/>
              <a:t>Csípő</a:t>
            </a:r>
          </a:p>
          <a:p>
            <a:pPr marL="342900" indent="-342900">
              <a:buFont typeface="+mj-lt"/>
              <a:buAutoNum type="arabicPeriod" startAt="2"/>
            </a:pPr>
            <a:endParaRPr lang="hu-HU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Akkor használjuk, ha az egyensúlyt megbontó </a:t>
            </a:r>
            <a:r>
              <a:rPr lang="hu-HU" sz="2000" dirty="0" err="1" smtClean="0"/>
              <a:t>stimulus</a:t>
            </a:r>
            <a:endParaRPr lang="hu-HU" sz="2000" dirty="0" smtClean="0"/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Gyors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Nagy </a:t>
            </a:r>
            <a:r>
              <a:rPr lang="hu-HU" sz="2000" dirty="0" err="1" smtClean="0"/>
              <a:t>amplitudójú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támaszfelület instabil és/vagy kisebb, mint a láb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Az izmok </a:t>
            </a:r>
            <a:r>
              <a:rPr lang="hu-HU" sz="2000" dirty="0" err="1" smtClean="0"/>
              <a:t>proximáltól</a:t>
            </a:r>
            <a:r>
              <a:rPr lang="hu-HU" sz="2000" dirty="0" smtClean="0"/>
              <a:t> </a:t>
            </a:r>
            <a:r>
              <a:rPr lang="hu-HU" sz="2000" dirty="0" err="1" smtClean="0"/>
              <a:t>disztális</a:t>
            </a:r>
            <a:r>
              <a:rPr lang="hu-HU" sz="2000" dirty="0" smtClean="0"/>
              <a:t> irányba kapcsolnak be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 fej mozgása ellentétes a csípővel</a:t>
            </a:r>
          </a:p>
        </p:txBody>
      </p:sp>
      <p:pic>
        <p:nvPicPr>
          <p:cNvPr id="4" name="Picture 6" descr="C:\Convert Figure\hi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56" y="1412776"/>
            <a:ext cx="320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pic>
        <p:nvPicPr>
          <p:cNvPr id="4" name="Picture 3" descr="A:\hi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196752"/>
            <a:ext cx="48006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pic>
        <p:nvPicPr>
          <p:cNvPr id="4" name="Picture 3" descr="A:\hi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36279"/>
            <a:ext cx="4440559" cy="47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A:\ankl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046"/>
            <a:ext cx="4806113" cy="4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556792"/>
            <a:ext cx="49685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hu-HU" sz="2400" dirty="0" smtClean="0"/>
              <a:t>Kilépés</a:t>
            </a:r>
          </a:p>
          <a:p>
            <a:pPr marL="342900" indent="-342900">
              <a:buFont typeface="+mj-lt"/>
              <a:buAutoNum type="arabicPeriod" startAt="3"/>
            </a:pPr>
            <a:endParaRPr lang="hu-HU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Elesés megakadályozására használjuk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Akkor használjuk, ha az egyensúlyt megbontó </a:t>
            </a:r>
            <a:r>
              <a:rPr lang="hu-HU" sz="2000" dirty="0" err="1" smtClean="0"/>
              <a:t>stimulus</a:t>
            </a:r>
            <a:endParaRPr lang="hu-HU" sz="2000" dirty="0" smtClean="0"/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Gyors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Nagy </a:t>
            </a:r>
            <a:r>
              <a:rPr lang="hu-HU" sz="2000" dirty="0" err="1" smtClean="0"/>
              <a:t>amplitudójú</a:t>
            </a:r>
            <a:endParaRPr lang="hu-HU" sz="2000" dirty="0" smtClean="0"/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000" dirty="0" smtClean="0"/>
              <a:t>Vagy a többi stratégia nem működik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BOS előremozdul, hogy a COG a </a:t>
            </a:r>
            <a:r>
              <a:rPr lang="hu-HU" sz="2000" dirty="0" err="1" smtClean="0"/>
              <a:t>BOS-be</a:t>
            </a:r>
            <a:r>
              <a:rPr lang="hu-HU" sz="2000" dirty="0" smtClean="0"/>
              <a:t> essen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Agykéreg továbblépési reflex</a:t>
            </a:r>
          </a:p>
        </p:txBody>
      </p:sp>
      <p:pic>
        <p:nvPicPr>
          <p:cNvPr id="5" name="Picture 5" descr="A:\hipfig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281940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2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3779" y="1268760"/>
            <a:ext cx="64807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hu-HU" sz="2400" dirty="0" smtClean="0"/>
              <a:t>Kilépés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COG az egyensúlyból kimozdító </a:t>
            </a:r>
            <a:r>
              <a:rPr lang="hu-HU" sz="2000" dirty="0" err="1" smtClean="0"/>
              <a:t>stimulus</a:t>
            </a:r>
            <a:r>
              <a:rPr lang="hu-HU" sz="2000" dirty="0" smtClean="0"/>
              <a:t> hatására  előremozdul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BOS előremozdul, hogy a COG a </a:t>
            </a:r>
            <a:r>
              <a:rPr lang="hu-HU" sz="2000" dirty="0" err="1" smtClean="0"/>
              <a:t>BOS-be</a:t>
            </a:r>
            <a:r>
              <a:rPr lang="hu-HU" sz="2000" dirty="0" smtClean="0"/>
              <a:t> essen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71562"/>
            <a:ext cx="5195444" cy="354181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11560" y="494116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BOS – </a:t>
            </a:r>
            <a:r>
              <a:rPr lang="hu-HU" dirty="0" err="1" smtClean="0"/>
              <a:t>base</a:t>
            </a:r>
            <a:r>
              <a:rPr lang="hu-HU" dirty="0" smtClean="0"/>
              <a:t> of </a:t>
            </a:r>
            <a:r>
              <a:rPr lang="hu-HU" dirty="0" err="1" smtClean="0"/>
              <a:t>support</a:t>
            </a:r>
            <a:endParaRPr lang="hu-HU" dirty="0" smtClean="0"/>
          </a:p>
          <a:p>
            <a:r>
              <a:rPr lang="hu-HU" dirty="0" smtClean="0"/>
              <a:t>COG – center of </a:t>
            </a:r>
            <a:r>
              <a:rPr lang="hu-HU" dirty="0" err="1" smtClean="0"/>
              <a:t>gravity</a:t>
            </a:r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3275856" y="2420888"/>
            <a:ext cx="0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9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stratégiák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556792"/>
            <a:ext cx="4968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hu-HU" sz="2400" dirty="0" smtClean="0"/>
              <a:t>Törzs stratégia</a:t>
            </a:r>
          </a:p>
          <a:p>
            <a:endParaRPr lang="hu-H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Törzs előre/</a:t>
            </a:r>
            <a:r>
              <a:rPr lang="hu-HU" sz="2000" dirty="0" err="1" smtClean="0"/>
              <a:t>oldalradöntése</a:t>
            </a:r>
            <a:endParaRPr lang="hu-HU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Alsó végtag </a:t>
            </a:r>
            <a:r>
              <a:rPr lang="hu-HU" sz="2000" dirty="0" err="1" smtClean="0"/>
              <a:t>izületeinek</a:t>
            </a:r>
            <a:r>
              <a:rPr lang="hu-HU" sz="2000" dirty="0" smtClean="0"/>
              <a:t> hajlásszögét ne kelljen megváltoztatni</a:t>
            </a:r>
          </a:p>
          <a:p>
            <a:pPr marL="342900" indent="-342900">
              <a:buFont typeface="Arial" pitchFamily="34" charset="0"/>
              <a:buChar char="•"/>
            </a:pPr>
            <a:endParaRPr lang="hu-HU" sz="2000" dirty="0"/>
          </a:p>
          <a:p>
            <a:r>
              <a:rPr lang="hu-HU" sz="2000" dirty="0" smtClean="0"/>
              <a:t>Pl.: </a:t>
            </a:r>
            <a:r>
              <a:rPr lang="hu-HU" sz="2000" dirty="0" smtClean="0">
                <a:hlinkClick r:id="rId2"/>
              </a:rPr>
              <a:t>kötéltánc</a:t>
            </a:r>
            <a:endParaRPr lang="hu-HU" sz="2000" dirty="0"/>
          </a:p>
        </p:txBody>
      </p:sp>
      <p:pic>
        <p:nvPicPr>
          <p:cNvPr id="6" name="Picture 5" descr="C:\Convert Figure\suspe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7133"/>
            <a:ext cx="3124200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hu-HU" b="1" dirty="0" smtClean="0"/>
              <a:t>Motoros képességek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8856984" cy="26642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000" dirty="0" smtClean="0"/>
              <a:t>Kondicionális képességek</a:t>
            </a:r>
          </a:p>
          <a:p>
            <a:pPr algn="just"/>
            <a:r>
              <a:rPr lang="hu-HU" sz="2000" dirty="0" smtClean="0"/>
              <a:t>Működésüket elsődlegesen  </a:t>
            </a:r>
            <a:r>
              <a:rPr lang="hu-HU" sz="2000" b="1" dirty="0" smtClean="0"/>
              <a:t>energetikai tényezők</a:t>
            </a:r>
            <a:r>
              <a:rPr lang="hu-HU" sz="2000" dirty="0" smtClean="0"/>
              <a:t> befolyásolják</a:t>
            </a:r>
          </a:p>
          <a:p>
            <a:pPr algn="just"/>
            <a:r>
              <a:rPr lang="hu-HU" sz="2000" dirty="0" smtClean="0"/>
              <a:t>Alapképességek</a:t>
            </a:r>
          </a:p>
          <a:p>
            <a:pPr lvl="1" algn="just"/>
            <a:r>
              <a:rPr lang="hu-HU" sz="1600" dirty="0" smtClean="0"/>
              <a:t>Erő</a:t>
            </a:r>
          </a:p>
          <a:p>
            <a:pPr lvl="1" algn="just"/>
            <a:r>
              <a:rPr lang="hu-HU" sz="1600" dirty="0" smtClean="0"/>
              <a:t>Állóképesség</a:t>
            </a:r>
          </a:p>
          <a:p>
            <a:pPr lvl="1" algn="just"/>
            <a:r>
              <a:rPr lang="hu-HU" sz="1600" dirty="0" smtClean="0"/>
              <a:t>Gyorsaság</a:t>
            </a:r>
          </a:p>
          <a:p>
            <a:pPr algn="just"/>
            <a:endParaRPr lang="hu-HU" sz="20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8960"/>
            <a:ext cx="4642012" cy="298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196752"/>
            <a:ext cx="7992888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u-HU" sz="2000" b="1" dirty="0" smtClean="0"/>
              <a:t>Láb</a:t>
            </a:r>
            <a:endParaRPr lang="hu-HU" sz="2000" b="1" dirty="0"/>
          </a:p>
          <a:p>
            <a:pPr lvl="1"/>
            <a:r>
              <a:rPr lang="hu-HU" sz="2000" dirty="0" smtClean="0"/>
              <a:t>2 háromszög:</a:t>
            </a:r>
          </a:p>
          <a:p>
            <a:pPr lvl="1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smtClean="0"/>
              <a:t>Talpi 3 pontos támasz: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 smtClean="0"/>
              <a:t>1. lábközépcsont feje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 smtClean="0"/>
              <a:t>5. lábközépcsont feje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 smtClean="0"/>
              <a:t>Sarokcsont</a:t>
            </a:r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lvl="2"/>
            <a:endParaRPr lang="hu-HU" sz="2000" dirty="0" smtClean="0"/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lvl="2"/>
            <a:endParaRPr lang="hu-HU" sz="2000" dirty="0" smtClean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000" dirty="0" err="1" smtClean="0"/>
              <a:t>Medialis</a:t>
            </a:r>
            <a:r>
              <a:rPr lang="hu-HU" sz="2000" dirty="0" smtClean="0"/>
              <a:t> háromszög: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/>
              <a:t>1. lábközépcsont </a:t>
            </a:r>
            <a:r>
              <a:rPr lang="hu-HU" sz="2000" dirty="0" smtClean="0"/>
              <a:t>feje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/>
              <a:t>Sarokcsont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hu-HU" sz="2000" dirty="0" err="1" smtClean="0"/>
              <a:t>Medialis</a:t>
            </a:r>
            <a:r>
              <a:rPr lang="hu-HU" sz="2000" dirty="0" smtClean="0"/>
              <a:t> boka</a:t>
            </a:r>
          </a:p>
          <a:p>
            <a:pPr marL="914400" lvl="1" indent="-457200">
              <a:buAutoNum type="arabicPeriod"/>
            </a:pPr>
            <a:endParaRPr lang="hu-HU" sz="20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946849"/>
            <a:ext cx="6720269" cy="291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444709"/>
            <a:ext cx="4680520" cy="421653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hu-HU" sz="2800" b="1" dirty="0" smtClean="0"/>
              <a:t>Láb</a:t>
            </a:r>
            <a:endParaRPr lang="hu-HU" sz="2800" b="1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2 háromszög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hu-HU" sz="2400" dirty="0" smtClean="0"/>
              <a:t>4 boltozat: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2400" dirty="0" smtClean="0"/>
              <a:t>Lábközépcsonti fejek boltozata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2400" dirty="0" smtClean="0"/>
              <a:t>Harántboltozat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2400" dirty="0" err="1" smtClean="0"/>
              <a:t>Medialis</a:t>
            </a:r>
            <a:r>
              <a:rPr lang="hu-HU" sz="2400" dirty="0" smtClean="0"/>
              <a:t> hosszanti boltozat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hu-HU" sz="2400" dirty="0" err="1" smtClean="0"/>
              <a:t>Lateralis</a:t>
            </a:r>
            <a:r>
              <a:rPr lang="hu-HU" sz="2400" dirty="0" smtClean="0"/>
              <a:t> hosszanti boltozat</a:t>
            </a:r>
          </a:p>
          <a:p>
            <a:pPr marL="914400" lvl="1" indent="-457200">
              <a:buAutoNum type="arabicPeriod"/>
            </a:pPr>
            <a:endParaRPr lang="hu-HU" sz="2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83" y="1224100"/>
            <a:ext cx="442021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1988840"/>
            <a:ext cx="4968552" cy="26776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914400" lvl="1" indent="-457200">
              <a:buFont typeface="Arial" pitchFamily="34" charset="0"/>
              <a:buChar char="•"/>
            </a:pPr>
            <a:r>
              <a:rPr lang="hu-HU" sz="2800" dirty="0" smtClean="0"/>
              <a:t>Lúdtalphoz csökkent dinamikus egyensúlyozás társul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hu-HU" sz="28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hu-HU" sz="2800" dirty="0" smtClean="0"/>
              <a:t>Betét javít rajta </a:t>
            </a:r>
            <a:r>
              <a:rPr lang="hu-HU" sz="2800" dirty="0" smtClean="0">
                <a:sym typeface="Wingdings"/>
              </a:rPr>
              <a:t> sportolás közben viselje!</a:t>
            </a:r>
            <a:endParaRPr lang="hu-HU" sz="24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783" y="1224100"/>
            <a:ext cx="4420217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7356500" cy="368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83568" y="1268760"/>
            <a:ext cx="7932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egyes lábujjak talpkontaktusa aktivál bizonyos izmokat</a:t>
            </a:r>
          </a:p>
          <a:p>
            <a:pPr marL="342900" indent="-342900">
              <a:buFont typeface="Wingdings"/>
              <a:buChar char="à"/>
            </a:pPr>
            <a:r>
              <a:rPr lang="hu-HU" sz="2000" dirty="0" smtClean="0">
                <a:sym typeface="Wingdings"/>
              </a:rPr>
              <a:t>jól működő talpi </a:t>
            </a:r>
            <a:r>
              <a:rPr lang="hu-HU" sz="2000" dirty="0" err="1" smtClean="0">
                <a:sym typeface="Wingdings"/>
              </a:rPr>
              <a:t>propriocepció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elegendhetetlen</a:t>
            </a:r>
            <a:r>
              <a:rPr lang="hu-HU" sz="2000" dirty="0" smtClean="0">
                <a:sym typeface="Wingdings"/>
              </a:rPr>
              <a:t> az egyensúlyozáshoz</a:t>
            </a:r>
          </a:p>
          <a:p>
            <a:pPr marL="342900" indent="-342900">
              <a:buFont typeface="Wingdings"/>
              <a:buChar char="à"/>
            </a:pPr>
            <a:endParaRPr lang="hu-HU" sz="2000" dirty="0" smtClean="0">
              <a:sym typeface="Wingdings"/>
            </a:endParaRPr>
          </a:p>
          <a:p>
            <a:r>
              <a:rPr lang="hu-HU" sz="2000" dirty="0" smtClean="0">
                <a:sym typeface="Wingdings"/>
              </a:rPr>
              <a:t>Klinikai vonatkozás: diabeteses láb, diabeteses </a:t>
            </a:r>
            <a:r>
              <a:rPr lang="hu-HU" sz="2000" dirty="0" err="1" smtClean="0">
                <a:sym typeface="Wingdings"/>
              </a:rPr>
              <a:t>neuropathia</a:t>
            </a:r>
            <a:r>
              <a:rPr lang="hu-HU" sz="2000" dirty="0" smtClean="0">
                <a:sym typeface="Wingdings"/>
              </a:rPr>
              <a:t> egyensúlyzavart (járászavart is)  egyensúlyfejlesztő gyakorlatok, funkciónak megfelelő izomerősítés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5114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1700808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Talp mély izmainak </a:t>
            </a:r>
            <a:r>
              <a:rPr lang="hu-HU" sz="2000" dirty="0" err="1" smtClean="0"/>
              <a:t>propriocepciója</a:t>
            </a:r>
            <a:r>
              <a:rPr lang="hu-HU" sz="2000" dirty="0" smtClean="0"/>
              <a:t> fontos!</a:t>
            </a:r>
          </a:p>
          <a:p>
            <a:endParaRPr lang="hu-HU" sz="2000" dirty="0"/>
          </a:p>
          <a:p>
            <a:r>
              <a:rPr lang="hu-HU" sz="2000" dirty="0" smtClean="0"/>
              <a:t>Hosszan tartóan: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 smtClean="0"/>
              <a:t>belső talpkiképzés nélküli cipők viselése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000" dirty="0"/>
              <a:t>l</a:t>
            </a:r>
            <a:r>
              <a:rPr lang="hu-HU" sz="2000" dirty="0" smtClean="0"/>
              <a:t>apos, kemény felületen való járás</a:t>
            </a:r>
          </a:p>
          <a:p>
            <a:pPr marL="342900" indent="-342900">
              <a:buFont typeface="Wingdings"/>
              <a:buChar char="à"/>
            </a:pPr>
            <a:r>
              <a:rPr lang="hu-HU" sz="2000" dirty="0">
                <a:sym typeface="Wingdings"/>
              </a:rPr>
              <a:t>c</a:t>
            </a:r>
            <a:r>
              <a:rPr lang="hu-HU" sz="2000" dirty="0" smtClean="0">
                <a:sym typeface="Wingdings"/>
              </a:rPr>
              <a:t>sökkent </a:t>
            </a:r>
            <a:r>
              <a:rPr lang="hu-HU" sz="2000" dirty="0" err="1" smtClean="0">
                <a:sym typeface="Wingdings"/>
              </a:rPr>
              <a:t>propriocepció</a:t>
            </a:r>
            <a:endParaRPr lang="hu-HU" sz="2000" dirty="0" smtClean="0">
              <a:sym typeface="Wingdings"/>
            </a:endParaRPr>
          </a:p>
          <a:p>
            <a:pPr marL="342900" indent="-342900">
              <a:buFont typeface="Wingdings"/>
              <a:buChar char="à"/>
            </a:pPr>
            <a:endParaRPr lang="hu-HU" sz="2000" dirty="0">
              <a:sym typeface="Wingdings"/>
            </a:endParaRPr>
          </a:p>
          <a:p>
            <a:pPr marL="342900" indent="-342900">
              <a:buFont typeface="Wingdings"/>
              <a:buChar char="à"/>
            </a:pPr>
            <a:r>
              <a:rPr lang="hu-HU" sz="2000" dirty="0" smtClean="0">
                <a:sym typeface="Wingdings"/>
              </a:rPr>
              <a:t> stimulálni különböző minőségű felületekkel, masszázzsal</a:t>
            </a:r>
          </a:p>
          <a:p>
            <a:pPr marL="342900" indent="-342900">
              <a:buFont typeface="Wingdings"/>
              <a:buChar char="à"/>
            </a:pPr>
            <a:endParaRPr lang="hu-HU" sz="2000" dirty="0">
              <a:sym typeface="Wingdings"/>
            </a:endParaRPr>
          </a:p>
          <a:p>
            <a:r>
              <a:rPr lang="hu-HU" sz="2000" dirty="0" smtClean="0">
                <a:sym typeface="Wingdings"/>
              </a:rPr>
              <a:t>Fekete hosszú nyilak: M. </a:t>
            </a:r>
            <a:r>
              <a:rPr lang="hu-HU" sz="2000" dirty="0" err="1" smtClean="0">
                <a:sym typeface="Wingdings"/>
              </a:rPr>
              <a:t>quadratus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plantae</a:t>
            </a:r>
            <a:endParaRPr lang="hu-HU" sz="2000" dirty="0" smtClean="0">
              <a:sym typeface="Wingdings"/>
            </a:endParaRPr>
          </a:p>
          <a:p>
            <a:r>
              <a:rPr lang="hu-HU" sz="2000" dirty="0" smtClean="0">
                <a:sym typeface="Wingdings"/>
              </a:rPr>
              <a:t>Rózsaszín nyíl: M. </a:t>
            </a:r>
            <a:r>
              <a:rPr lang="hu-HU" sz="2000" dirty="0" err="1" smtClean="0">
                <a:sym typeface="Wingdings"/>
              </a:rPr>
              <a:t>flexor</a:t>
            </a:r>
            <a:r>
              <a:rPr lang="hu-HU" sz="2000" dirty="0" smtClean="0">
                <a:sym typeface="Wingdings"/>
              </a:rPr>
              <a:t> és </a:t>
            </a:r>
            <a:r>
              <a:rPr lang="hu-HU" sz="2000" dirty="0" err="1" smtClean="0">
                <a:sym typeface="Wingdings"/>
              </a:rPr>
              <a:t>abductor</a:t>
            </a:r>
            <a:r>
              <a:rPr lang="hu-HU" sz="2000" dirty="0" smtClean="0">
                <a:sym typeface="Wingdings"/>
              </a:rPr>
              <a:t> </a:t>
            </a:r>
            <a:r>
              <a:rPr lang="hu-HU" sz="2000" dirty="0" err="1" smtClean="0">
                <a:sym typeface="Wingdings"/>
              </a:rPr>
              <a:t>hallucis</a:t>
            </a:r>
            <a:endParaRPr lang="hu-HU" sz="2000" dirty="0" smtClean="0">
              <a:sym typeface="Wingdings"/>
            </a:endParaRPr>
          </a:p>
          <a:p>
            <a:r>
              <a:rPr lang="hu-HU" sz="2000" dirty="0" smtClean="0">
                <a:sym typeface="Wingdings"/>
              </a:rPr>
              <a:t>Fekete rövid nyilak: Mm. </a:t>
            </a:r>
            <a:r>
              <a:rPr lang="hu-HU" sz="2000" dirty="0" err="1" smtClean="0">
                <a:sym typeface="Wingdings"/>
              </a:rPr>
              <a:t>interossei</a:t>
            </a:r>
            <a:endParaRPr lang="hu-HU" sz="2000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54153"/>
            <a:ext cx="3548560" cy="372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0" y="3068960"/>
            <a:ext cx="8668960" cy="35819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1560" y="126876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Nagylábujj állása fontos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err="1" smtClean="0"/>
              <a:t>Propriocepciója</a:t>
            </a:r>
            <a:r>
              <a:rPr lang="hu-HU" sz="2400" dirty="0" smtClean="0"/>
              <a:t> szükséges a megfelelő izmok aktiválásához</a:t>
            </a:r>
            <a:br>
              <a:rPr lang="hu-HU" sz="2400" dirty="0" smtClean="0"/>
            </a:br>
            <a:r>
              <a:rPr lang="hu-HU" sz="2400" dirty="0" smtClean="0"/>
              <a:t>(„hátsó lánc”: </a:t>
            </a:r>
            <a:r>
              <a:rPr lang="hu-HU" sz="2400" dirty="0" err="1" smtClean="0"/>
              <a:t>antigravitációs</a:t>
            </a:r>
            <a:r>
              <a:rPr lang="hu-HU" sz="2400" dirty="0" smtClean="0"/>
              <a:t> izmok aktiválása)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Kinetikus lánc </a:t>
            </a:r>
            <a:r>
              <a:rPr lang="hu-HU" sz="2400" dirty="0" err="1" smtClean="0"/>
              <a:t>legdistalisabb</a:t>
            </a:r>
            <a:r>
              <a:rPr lang="hu-HU" sz="2400" dirty="0"/>
              <a:t>,</a:t>
            </a:r>
            <a:r>
              <a:rPr lang="hu-HU" sz="2400" dirty="0" smtClean="0"/>
              <a:t> 1. eleme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552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863588" y="1268760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Alsó végtag centralizációja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u-HU" sz="2400" dirty="0" smtClean="0"/>
              <a:t>Gyakorlatok elvégzése során is!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4864"/>
            <a:ext cx="4160635" cy="38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pic>
        <p:nvPicPr>
          <p:cNvPr id="6" name="Picture 6" descr="A:\gravli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74" y="1333500"/>
            <a:ext cx="38338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512" y="1600200"/>
            <a:ext cx="48496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Gravi</a:t>
            </a:r>
            <a:r>
              <a:rPr lang="hu-HU" dirty="0" err="1" smtClean="0"/>
              <a:t>táció</a:t>
            </a:r>
            <a:r>
              <a:rPr lang="hu-HU" dirty="0" smtClean="0"/>
              <a:t> vonala</a:t>
            </a:r>
            <a:r>
              <a:rPr lang="en-US" dirty="0" smtClean="0"/>
              <a:t>:</a:t>
            </a:r>
            <a:endParaRPr lang="hu-HU" dirty="0"/>
          </a:p>
          <a:p>
            <a:pPr>
              <a:buFont typeface="Calibri" pitchFamily="34" charset="0"/>
              <a:buChar char="–"/>
            </a:pPr>
            <a:r>
              <a:rPr lang="hu-HU" dirty="0" smtClean="0"/>
              <a:t>	Boka elülső része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smtClean="0"/>
              <a:t>Térd elülső része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smtClean="0"/>
              <a:t>Csípő mögött</a:t>
            </a:r>
            <a:endParaRPr lang="hu-HU" dirty="0"/>
          </a:p>
          <a:p>
            <a:pPr>
              <a:buFont typeface="Calibri" pitchFamily="34" charset="0"/>
              <a:buChar char="–"/>
            </a:pPr>
            <a:r>
              <a:rPr lang="hu-HU" dirty="0" smtClean="0"/>
              <a:t>	Hátcsigolyák mögött vagy rajtuk keresztül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err="1" smtClean="0"/>
              <a:t>Acromionon</a:t>
            </a:r>
            <a:r>
              <a:rPr lang="hu-HU" dirty="0" smtClean="0"/>
              <a:t> át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err="1" smtClean="0"/>
              <a:t>Atlanto-occipitalis</a:t>
            </a:r>
            <a:r>
              <a:rPr lang="hu-HU" dirty="0" smtClean="0"/>
              <a:t> ízület mögött vagy azon át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12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pic>
        <p:nvPicPr>
          <p:cNvPr id="6" name="Picture 6" descr="A:\gravlin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74" y="1333500"/>
            <a:ext cx="38338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63005" y="1333500"/>
            <a:ext cx="48496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 smtClean="0"/>
              <a:t>Tömegközéppont vetülete az alátámasztási felületre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9" r="69032" b="26380"/>
          <a:stretch/>
        </p:blipFill>
        <p:spPr>
          <a:xfrm>
            <a:off x="2771800" y="2330701"/>
            <a:ext cx="2121130" cy="107632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r="66255"/>
          <a:stretch/>
        </p:blipFill>
        <p:spPr>
          <a:xfrm>
            <a:off x="163005" y="2364463"/>
            <a:ext cx="2047737" cy="205287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97524" y="4611086"/>
            <a:ext cx="45954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Várandósság: vetület hátrébb kerül </a:t>
            </a:r>
            <a:r>
              <a:rPr lang="hu-HU" dirty="0" smtClean="0">
                <a:sym typeface="Wingdings"/>
              </a:rPr>
              <a:t> kompenzáció a megnövekedett </a:t>
            </a:r>
            <a:r>
              <a:rPr lang="hu-HU" dirty="0" err="1" smtClean="0">
                <a:sym typeface="Wingdings"/>
              </a:rPr>
              <a:t>anterior</a:t>
            </a:r>
            <a:r>
              <a:rPr lang="hu-HU" dirty="0" smtClean="0">
                <a:sym typeface="Wingdings"/>
              </a:rPr>
              <a:t> tömegtöbblet miatt</a:t>
            </a:r>
          </a:p>
          <a:p>
            <a:r>
              <a:rPr lang="hu-HU" dirty="0" smtClean="0">
                <a:sym typeface="Wingdings"/>
              </a:rPr>
              <a:t>Kisgyermek cipelése is!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53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512" y="1600200"/>
            <a:ext cx="4849688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Gravi</a:t>
            </a:r>
            <a:r>
              <a:rPr lang="hu-HU" dirty="0" err="1" smtClean="0"/>
              <a:t>táció</a:t>
            </a:r>
            <a:r>
              <a:rPr lang="hu-HU" dirty="0" smtClean="0"/>
              <a:t> vonala</a:t>
            </a:r>
            <a:r>
              <a:rPr lang="en-US" dirty="0" smtClean="0"/>
              <a:t>:</a:t>
            </a:r>
            <a:endParaRPr lang="hu-HU" dirty="0"/>
          </a:p>
          <a:p>
            <a:pPr>
              <a:buFont typeface="Calibri" pitchFamily="34" charset="0"/>
              <a:buChar char="–"/>
            </a:pPr>
            <a:r>
              <a:rPr lang="hu-HU" dirty="0" smtClean="0"/>
              <a:t>	Boka elülső része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smtClean="0"/>
              <a:t>Térd elülső része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smtClean="0"/>
              <a:t>Csípő mögött</a:t>
            </a:r>
            <a:endParaRPr lang="hu-HU" dirty="0"/>
          </a:p>
          <a:p>
            <a:pPr>
              <a:buFont typeface="Calibri" pitchFamily="34" charset="0"/>
              <a:buChar char="–"/>
            </a:pPr>
            <a:r>
              <a:rPr lang="hu-HU" dirty="0" smtClean="0"/>
              <a:t>	Hátcsigolyák mögött vagy rajtuk keresztül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err="1" smtClean="0"/>
              <a:t>Acromionon</a:t>
            </a:r>
            <a:r>
              <a:rPr lang="hu-HU" dirty="0" smtClean="0"/>
              <a:t> át</a:t>
            </a:r>
          </a:p>
          <a:p>
            <a:pPr>
              <a:buFont typeface="Calibri" pitchFamily="34" charset="0"/>
              <a:buChar char="–"/>
            </a:pPr>
            <a:r>
              <a:rPr lang="hu-HU" dirty="0"/>
              <a:t>	</a:t>
            </a:r>
            <a:r>
              <a:rPr lang="hu-HU" dirty="0" err="1" smtClean="0"/>
              <a:t>Atlanto-occipitalis</a:t>
            </a:r>
            <a:r>
              <a:rPr lang="hu-HU" dirty="0" smtClean="0"/>
              <a:t> ízület mögött vagy azon át</a:t>
            </a:r>
            <a:endParaRPr lang="en-US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44008" y="1474440"/>
            <a:ext cx="4843264" cy="411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Antigravit</a:t>
            </a:r>
            <a:r>
              <a:rPr lang="hu-HU" dirty="0" err="1" smtClean="0"/>
              <a:t>ációs</a:t>
            </a:r>
            <a:r>
              <a:rPr lang="hu-HU" dirty="0" smtClean="0"/>
              <a:t> izmok</a:t>
            </a:r>
            <a:r>
              <a:rPr lang="en-US" dirty="0" smtClean="0"/>
              <a:t>:</a:t>
            </a:r>
          </a:p>
          <a:p>
            <a:pPr lvl="1"/>
            <a:r>
              <a:rPr lang="hu-HU" sz="2800" dirty="0" smtClean="0"/>
              <a:t>Talpi hajlítók</a:t>
            </a:r>
            <a:endParaRPr lang="en-US" sz="2800" dirty="0" smtClean="0"/>
          </a:p>
          <a:p>
            <a:pPr lvl="1"/>
            <a:r>
              <a:rPr lang="hu-HU" sz="2800" dirty="0" smtClean="0"/>
              <a:t>Térdfeszítők</a:t>
            </a:r>
            <a:endParaRPr lang="en-US" sz="2800" dirty="0" smtClean="0"/>
          </a:p>
          <a:p>
            <a:pPr lvl="1"/>
            <a:r>
              <a:rPr lang="hu-HU" sz="2800" dirty="0" smtClean="0"/>
              <a:t>Csípőfeszítők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800" dirty="0" smtClean="0"/>
          </a:p>
          <a:p>
            <a:pPr lvl="1"/>
            <a:r>
              <a:rPr lang="en-US" sz="2800" dirty="0" smtClean="0"/>
              <a:t>Para</a:t>
            </a:r>
            <a:r>
              <a:rPr lang="hu-HU" sz="2800" dirty="0" err="1" smtClean="0"/>
              <a:t>vertebralis</a:t>
            </a:r>
            <a:r>
              <a:rPr lang="hu-HU" sz="2800" dirty="0" smtClean="0"/>
              <a:t> izomzat</a:t>
            </a:r>
            <a:br>
              <a:rPr lang="hu-HU" sz="2800" dirty="0" smtClean="0"/>
            </a:br>
            <a:endParaRPr lang="en-US" sz="1200" dirty="0" smtClean="0"/>
          </a:p>
          <a:p>
            <a:pPr lvl="1"/>
            <a:r>
              <a:rPr lang="hu-HU" sz="2800" dirty="0" smtClean="0"/>
              <a:t>Nyaki </a:t>
            </a:r>
            <a:r>
              <a:rPr lang="hu-HU" sz="2800" dirty="0" err="1" smtClean="0"/>
              <a:t>extenzorok</a:t>
            </a:r>
            <a:endParaRPr lang="en-US" sz="2800" dirty="0"/>
          </a:p>
        </p:txBody>
      </p:sp>
      <p:sp>
        <p:nvSpPr>
          <p:cNvPr id="7" name="Jobb oldali kapcsos zárójel 6"/>
          <p:cNvSpPr/>
          <p:nvPr/>
        </p:nvSpPr>
        <p:spPr>
          <a:xfrm>
            <a:off x="5004048" y="3573016"/>
            <a:ext cx="131440" cy="1211560"/>
          </a:xfrm>
          <a:prstGeom prst="rightBrac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10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0179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Kondicionális képességek fejlesztése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3"/>
          <a:stretch/>
        </p:blipFill>
        <p:spPr>
          <a:xfrm>
            <a:off x="2286000" y="1641348"/>
            <a:ext cx="4572000" cy="30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499954" y="1196752"/>
            <a:ext cx="8248509" cy="4505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hu-HU" sz="2400" dirty="0" smtClean="0"/>
              <a:t>Törzs/</a:t>
            </a:r>
            <a:r>
              <a:rPr lang="hu-HU" sz="2400" dirty="0" err="1" smtClean="0"/>
              <a:t>core</a:t>
            </a:r>
            <a:endParaRPr lang="hu-HU" sz="2400" dirty="0" smtClean="0"/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u-HU" sz="2000" dirty="0" smtClean="0"/>
              <a:t>Hasi „bádogdoboz”: Th</a:t>
            </a:r>
            <a:r>
              <a:rPr lang="hu-HU" sz="2000" baseline="-25000" dirty="0" smtClean="0"/>
              <a:t>6-12</a:t>
            </a:r>
            <a:r>
              <a:rPr lang="hu-HU" sz="2000" dirty="0" smtClean="0"/>
              <a:t>, L</a:t>
            </a:r>
            <a:r>
              <a:rPr lang="hu-HU" sz="2000" baseline="-25000" dirty="0" smtClean="0"/>
              <a:t>1-5</a:t>
            </a:r>
            <a:r>
              <a:rPr lang="hu-HU" sz="2000" dirty="0" smtClean="0"/>
              <a:t>, gát</a:t>
            </a:r>
          </a:p>
          <a:p>
            <a:pPr marL="342900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u-HU" sz="2000" dirty="0" smtClean="0"/>
              <a:t>Hát-gát „bádogdoboz”: mellkas, </a:t>
            </a:r>
            <a:r>
              <a:rPr lang="hu-HU" sz="2000" dirty="0" err="1" smtClean="0"/>
              <a:t>lumbális</a:t>
            </a:r>
            <a:r>
              <a:rPr lang="hu-HU" sz="2000" dirty="0" smtClean="0"/>
              <a:t> gerinc, gát</a:t>
            </a:r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u-HU" sz="2000" dirty="0" smtClean="0"/>
              <a:t>Mélyizomzat: 3 </a:t>
            </a:r>
            <a:r>
              <a:rPr lang="hu-HU" sz="2000" dirty="0" err="1" smtClean="0"/>
              <a:t>diaphragma</a:t>
            </a:r>
            <a:r>
              <a:rPr lang="hu-HU" sz="2000" dirty="0" smtClean="0"/>
              <a:t>: mellkas bejáratának izmai, 			        rekeszizom, gátizomzat</a:t>
            </a:r>
          </a:p>
          <a:p>
            <a:pPr>
              <a:lnSpc>
                <a:spcPct val="114000"/>
              </a:lnSpc>
            </a:pPr>
            <a:r>
              <a:rPr lang="hu-HU" sz="2000" dirty="0" smtClean="0"/>
              <a:t>		        </a:t>
            </a:r>
            <a:r>
              <a:rPr lang="hu-HU" sz="2000" dirty="0" err="1" smtClean="0"/>
              <a:t>posterior</a:t>
            </a:r>
            <a:r>
              <a:rPr lang="hu-HU" sz="2000" dirty="0" smtClean="0"/>
              <a:t>: mm. </a:t>
            </a:r>
            <a:r>
              <a:rPr lang="hu-HU" sz="2000" dirty="0" err="1" smtClean="0"/>
              <a:t>psoas</a:t>
            </a:r>
            <a:r>
              <a:rPr lang="hu-HU" sz="2000" dirty="0" smtClean="0"/>
              <a:t> és </a:t>
            </a:r>
            <a:r>
              <a:rPr lang="hu-HU" sz="2000" dirty="0" err="1" smtClean="0"/>
              <a:t>quadratus</a:t>
            </a:r>
            <a:r>
              <a:rPr lang="hu-HU" sz="2000" dirty="0" smtClean="0"/>
              <a:t> </a:t>
            </a:r>
            <a:r>
              <a:rPr lang="hu-HU" sz="2000" dirty="0" err="1" smtClean="0"/>
              <a:t>lumborum</a:t>
            </a:r>
            <a:endParaRPr lang="hu-HU" sz="2000" dirty="0" smtClean="0"/>
          </a:p>
          <a:p>
            <a:pPr>
              <a:lnSpc>
                <a:spcPct val="114000"/>
              </a:lnSpc>
            </a:pPr>
            <a:r>
              <a:rPr lang="hu-HU" sz="2000" dirty="0"/>
              <a:t>	</a:t>
            </a:r>
            <a:r>
              <a:rPr lang="hu-HU" sz="2000" dirty="0" smtClean="0"/>
              <a:t>	        </a:t>
            </a:r>
            <a:r>
              <a:rPr lang="hu-HU" sz="2000" dirty="0" err="1" smtClean="0"/>
              <a:t>anterolateralis</a:t>
            </a:r>
            <a:r>
              <a:rPr lang="hu-HU" sz="2000" dirty="0" smtClean="0"/>
              <a:t>: m. </a:t>
            </a:r>
            <a:r>
              <a:rPr lang="hu-HU" sz="2000" dirty="0" err="1" smtClean="0"/>
              <a:t>transversus</a:t>
            </a:r>
            <a:r>
              <a:rPr lang="hu-HU" sz="2000" dirty="0" smtClean="0"/>
              <a:t> </a:t>
            </a:r>
            <a:r>
              <a:rPr lang="hu-HU" sz="2000" dirty="0" err="1" smtClean="0"/>
              <a:t>abdominis</a:t>
            </a:r>
            <a:endParaRPr lang="hu-HU" sz="2000" dirty="0" smtClean="0"/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u-HU" sz="2000" dirty="0" smtClean="0"/>
              <a:t>Felületes izomzat: mm. </a:t>
            </a:r>
            <a:r>
              <a:rPr lang="hu-HU" sz="2000" dirty="0" err="1" smtClean="0"/>
              <a:t>abdomines</a:t>
            </a:r>
            <a:r>
              <a:rPr lang="hu-HU" sz="2000" dirty="0" smtClean="0"/>
              <a:t>, háti és ágyéki mm. </a:t>
            </a:r>
            <a:r>
              <a:rPr lang="hu-HU" sz="2000" dirty="0" err="1" smtClean="0"/>
              <a:t>erectores</a:t>
            </a:r>
            <a:r>
              <a:rPr lang="hu-HU" sz="2000" dirty="0" smtClean="0"/>
              <a:t> 			</a:t>
            </a:r>
            <a:r>
              <a:rPr lang="hu-HU" sz="2000" dirty="0" err="1" smtClean="0"/>
              <a:t>spinae</a:t>
            </a:r>
            <a:endParaRPr lang="hu-HU" sz="2000" dirty="0" smtClean="0"/>
          </a:p>
          <a:p>
            <a:pPr marL="800100" lvl="1" indent="-342900">
              <a:lnSpc>
                <a:spcPct val="114000"/>
              </a:lnSpc>
              <a:buFont typeface="Arial" pitchFamily="34" charset="0"/>
              <a:buChar char="•"/>
            </a:pPr>
            <a:r>
              <a:rPr lang="hu-HU" sz="2000" dirty="0" err="1" smtClean="0"/>
              <a:t>Myofascialis</a:t>
            </a:r>
            <a:r>
              <a:rPr lang="hu-HU" sz="2000" dirty="0" smtClean="0"/>
              <a:t> összeköttetések</a:t>
            </a:r>
            <a:br>
              <a:rPr lang="hu-HU" sz="2000" dirty="0" smtClean="0"/>
            </a:br>
            <a:endParaRPr lang="hu-HU" sz="2000" dirty="0"/>
          </a:p>
          <a:p>
            <a:pPr>
              <a:lnSpc>
                <a:spcPct val="114000"/>
              </a:lnSpc>
            </a:pPr>
            <a:r>
              <a:rPr lang="hu-HU" sz="2000" dirty="0" smtClean="0">
                <a:hlinkClick r:id="rId2"/>
              </a:rPr>
              <a:t>TPC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1322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Biztos alapokon</a:t>
            </a:r>
            <a:endParaRPr lang="hu-H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00617"/>
            <a:ext cx="41243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23528" y="2204864"/>
            <a:ext cx="32403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Törzs és alsó végtag!</a:t>
            </a:r>
          </a:p>
          <a:p>
            <a:endParaRPr lang="hu-HU" sz="2800" dirty="0"/>
          </a:p>
          <a:p>
            <a:r>
              <a:rPr lang="hu-HU" dirty="0" smtClean="0"/>
              <a:t>(Nem csak a helytelenül végrehajtott gyakorlat okozhat sérülést, hanem sok pl. erőemelő gyakorlat természeténél fogva sérülésveszélyes.)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715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problémák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124744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Populáció kb. 1/3-a valamilyen egyensúlyban is megmutatkozó idegi/</a:t>
            </a:r>
            <a:r>
              <a:rPr lang="hu-HU" sz="2400" dirty="0" err="1" smtClean="0"/>
              <a:t>mozgatószervrendszeri</a:t>
            </a:r>
            <a:r>
              <a:rPr lang="hu-HU" sz="2400" dirty="0" smtClean="0"/>
              <a:t> rendellenességgel rendelkezik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Sérülések is befolyásolók</a:t>
            </a:r>
          </a:p>
          <a:p>
            <a:pPr>
              <a:lnSpc>
                <a:spcPct val="150000"/>
              </a:lnSpc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Ezek nyomán már tanult kompenzációs stratégiák = nem feltétlenül a leghatékonyabb, hosszú távon előnyös stratégia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150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Egyensúlyozási problémák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827584" y="1484784"/>
            <a:ext cx="7272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Egyensúlyozási képesség visszafejlődésének okai: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Mozgásszervi problémák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/>
              <a:t>Idegrendszeri sérülések, </a:t>
            </a:r>
            <a:r>
              <a:rPr lang="hu-HU" sz="2200" dirty="0" smtClean="0"/>
              <a:t>betegségek</a:t>
            </a:r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200" dirty="0"/>
              <a:t>Gyerekkorban: agykárosodás, beszédhiba, látáskárosodás, fejlődési zavarok, másodlagos </a:t>
            </a:r>
            <a:r>
              <a:rPr lang="hu-HU" sz="2200" dirty="0" smtClean="0"/>
              <a:t>fogyatékosság</a:t>
            </a:r>
            <a:endParaRPr lang="hu-HU" sz="2200" dirty="0"/>
          </a:p>
          <a:p>
            <a:pPr marL="800100" lvl="1" indent="-342900">
              <a:buFont typeface="Calibri" pitchFamily="34" charset="0"/>
              <a:buChar char="–"/>
            </a:pPr>
            <a:r>
              <a:rPr lang="hu-HU" sz="2200" dirty="0"/>
              <a:t>Időskorban: szélütés, sclerosis multiplex, </a:t>
            </a:r>
            <a:r>
              <a:rPr lang="hu-HU" sz="2200" dirty="0" smtClean="0"/>
              <a:t>Parkinson-kór</a:t>
            </a:r>
            <a:endParaRPr lang="hu-HU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Mozgáshiány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Kevés minőségi gyakorlás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Mozgáskoordináció korral járó visszafejlődése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200" dirty="0" smtClean="0"/>
              <a:t>Elégtelen és mozgásszerkezeti szempontból igénytelen feltételek</a:t>
            </a:r>
          </a:p>
          <a:p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4666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Egyensúlyozó képesség mérése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835696" y="1700808"/>
            <a:ext cx="5688632" cy="3096344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/>
              <a:t>Tesztek: statikus, dinamikus, általános, specifikus</a:t>
            </a:r>
          </a:p>
          <a:p>
            <a:pPr algn="just"/>
            <a:endParaRPr lang="hu-HU" dirty="0"/>
          </a:p>
          <a:p>
            <a:pPr algn="just"/>
            <a:r>
              <a:rPr lang="hu-HU" dirty="0" err="1" smtClean="0"/>
              <a:t>Stabilométer</a:t>
            </a:r>
            <a:endParaRPr lang="hu-HU" dirty="0" smtClean="0"/>
          </a:p>
          <a:p>
            <a:pPr marL="0" indent="0" algn="just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2052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5850"/>
            <a:ext cx="8549533" cy="38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Egyensúlyozó képesség mérése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95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Egyensúlyozó képesség mérése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012" y="1247764"/>
            <a:ext cx="8856984" cy="46085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u-HU" sz="2000" b="1" dirty="0" smtClean="0"/>
              <a:t>EUROFIT: Flamingó teszt</a:t>
            </a:r>
          </a:p>
          <a:p>
            <a:pPr algn="just"/>
            <a:r>
              <a:rPr lang="hu-HU" sz="2000" dirty="0" err="1" smtClean="0"/>
              <a:t>Hungarofit</a:t>
            </a:r>
            <a:r>
              <a:rPr lang="hu-HU" sz="2000" dirty="0" smtClean="0"/>
              <a:t> nem méri</a:t>
            </a:r>
          </a:p>
          <a:p>
            <a:r>
              <a:rPr lang="hu-HU" sz="2000" dirty="0"/>
              <a:t>50 cm hosszú, 4 cm magas és 3 cm széles „gerendán" 1 perc tiszta időn át kell egy lábon egyensúlyozni a gerenda hossztengelyén. </a:t>
            </a:r>
          </a:p>
          <a:p>
            <a:r>
              <a:rPr lang="hu-HU" sz="2000" dirty="0"/>
              <a:t>Mérési protokoll: </a:t>
            </a:r>
          </a:p>
          <a:p>
            <a:r>
              <a:rPr lang="hu-HU" sz="2000" dirty="0"/>
              <a:t>A bal vagy jobb láb kiválasztása tetszőleges, a másik lábat be kell hajlítani és azonos oldali kézzel a lábfejet meg kell fogni („álljon úgy, mint egy flamingó"), a másik kar az egyensúlyozáshoz használható.</a:t>
            </a:r>
          </a:p>
          <a:p>
            <a:r>
              <a:rPr lang="hu-HU" sz="2000" dirty="0"/>
              <a:t>A sportoló a szabályos testhelyzet felvételéig a mérőszemély karjába kapaszkodhat, és amikor elengedi, akkor indul a stopper.</a:t>
            </a:r>
          </a:p>
          <a:p>
            <a:r>
              <a:rPr lang="hu-HU" sz="2000" dirty="0"/>
              <a:t>Minden esetben, amikor a próbázó elveszíti egyensúlyát - kezével elengedi a lábát vagy bármelyik testrésze a talajjal érintkezik -, megszakad a teszt, majd a szabályos testhelyzet felvétele után folytatódik, amíg az 1 perc tiszta idő letelik. </a:t>
            </a:r>
          </a:p>
          <a:p>
            <a:r>
              <a:rPr lang="hu-HU" sz="2000" dirty="0"/>
              <a:t>Értékelés: 1 perc alatt az egyensúlyvesztések száma (db). </a:t>
            </a:r>
            <a:br>
              <a:rPr lang="hu-HU" sz="2000" dirty="0"/>
            </a:br>
            <a:r>
              <a:rPr lang="hu-HU" sz="2000" dirty="0"/>
              <a:t>A méréshez megfelelő stopperóra szükséges (automatikus "</a:t>
            </a:r>
            <a:r>
              <a:rPr lang="hu-HU" sz="2000" dirty="0" err="1"/>
              <a:t>reset</a:t>
            </a:r>
            <a:r>
              <a:rPr lang="hu-HU" sz="2000" dirty="0"/>
              <a:t>" /nullázás/ nélküli, megállítás után jelzi az időt és a következő újraindításnál, folytatja a számlálást). </a:t>
            </a:r>
            <a:endParaRPr lang="hu-HU" sz="2000" dirty="0" smtClean="0"/>
          </a:p>
          <a:p>
            <a:r>
              <a:rPr lang="hu-HU" sz="2000" dirty="0" smtClean="0"/>
              <a:t>Ha </a:t>
            </a:r>
            <a:r>
              <a:rPr lang="hu-HU" sz="2000" dirty="0"/>
              <a:t>a kísérleti személy az első 30 másodpercben 15 alkalommal veszíti el az egyensúlyát, azaz képtelen teljesíteni a tesztet,</a:t>
            </a:r>
            <a:endParaRPr lang="hu-HU" sz="2000" dirty="0" smtClean="0"/>
          </a:p>
          <a:p>
            <a:pPr algn="just"/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38088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Egyensúlyozó képesség fejlődése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012" y="1247764"/>
            <a:ext cx="8856984" cy="4608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/>
              <a:t>Az egyensúlyozó képesség </a:t>
            </a:r>
            <a:r>
              <a:rPr lang="hu-HU" sz="2000" dirty="0" smtClean="0"/>
              <a:t> fejlődésében </a:t>
            </a:r>
            <a:r>
              <a:rPr lang="hu-HU" sz="2000" dirty="0"/>
              <a:t>3 nagyobb szakaszt lehet </a:t>
            </a:r>
            <a:r>
              <a:rPr lang="hu-HU" sz="2000" dirty="0" smtClean="0"/>
              <a:t>elkülöníteni: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Az első szakasz során a </a:t>
            </a:r>
            <a:r>
              <a:rPr lang="hu-HU" sz="2000" b="1" dirty="0"/>
              <a:t>4-8 éves kor </a:t>
            </a:r>
            <a:r>
              <a:rPr lang="hu-HU" sz="2000" dirty="0"/>
              <a:t>között az egyensúlyozó képesség terén </a:t>
            </a:r>
            <a:r>
              <a:rPr lang="hu-HU" sz="2000" dirty="0" smtClean="0"/>
              <a:t>lassú, természetes </a:t>
            </a:r>
            <a:r>
              <a:rPr lang="hu-HU" sz="2000" dirty="0"/>
              <a:t>fejlődés figyelhető meg általában, nem jellemzi az intenzív változás ezt az intervallumot.</a:t>
            </a:r>
            <a:br>
              <a:rPr lang="hu-HU" sz="2000" dirty="0"/>
            </a:br>
            <a:endParaRPr lang="hu-HU" sz="900" dirty="0"/>
          </a:p>
          <a:p>
            <a:pPr marL="457200" indent="-457200">
              <a:buFont typeface="+mj-lt"/>
              <a:buAutoNum type="arabicPeriod"/>
            </a:pPr>
            <a:r>
              <a:rPr lang="hu-HU" sz="2000" dirty="0"/>
              <a:t>A második szakasz - ami a </a:t>
            </a:r>
            <a:r>
              <a:rPr lang="hu-HU" sz="2000" b="1" dirty="0" smtClean="0"/>
              <a:t>lányok</a:t>
            </a:r>
            <a:r>
              <a:rPr lang="hu-HU" sz="2000" dirty="0" smtClean="0"/>
              <a:t> esetében </a:t>
            </a:r>
            <a:r>
              <a:rPr lang="hu-HU" sz="2000" dirty="0"/>
              <a:t>a </a:t>
            </a:r>
            <a:r>
              <a:rPr lang="hu-HU" sz="2000" b="1" dirty="0"/>
              <a:t>8-12</a:t>
            </a:r>
            <a:r>
              <a:rPr lang="hu-HU" sz="2000" dirty="0"/>
              <a:t>, a </a:t>
            </a:r>
            <a:r>
              <a:rPr lang="hu-HU" sz="2000" b="1" dirty="0"/>
              <a:t>fiúk</a:t>
            </a:r>
            <a:r>
              <a:rPr lang="hu-HU" sz="2000" dirty="0"/>
              <a:t> esetében pedig némileg későbbre, a </a:t>
            </a:r>
            <a:r>
              <a:rPr lang="hu-HU" sz="2000" b="1" dirty="0"/>
              <a:t>8-14</a:t>
            </a:r>
            <a:r>
              <a:rPr lang="hu-HU" sz="2000" dirty="0"/>
              <a:t> éves korra tehető - során a két nem fejlődése nem különbözik egymástól, </a:t>
            </a:r>
            <a:r>
              <a:rPr lang="hu-HU" sz="2000" dirty="0" smtClean="0"/>
              <a:t>iskolai strukturált testnevelés óra, sportfoglalkozások intenzívebb fejlesztő hatással van.</a:t>
            </a:r>
            <a:r>
              <a:rPr lang="hu-HU" sz="2000" dirty="0"/>
              <a:t/>
            </a:r>
            <a:br>
              <a:rPr lang="hu-HU" sz="2000" dirty="0"/>
            </a:br>
            <a:endParaRPr lang="hu-HU" sz="900" dirty="0"/>
          </a:p>
          <a:p>
            <a:pPr marL="457200" indent="-457200">
              <a:buFont typeface="+mj-lt"/>
              <a:buAutoNum type="arabicPeriod"/>
            </a:pPr>
            <a:r>
              <a:rPr lang="hu-HU" sz="2000" b="1" dirty="0" smtClean="0"/>
              <a:t>Pubertás kor</a:t>
            </a:r>
            <a:r>
              <a:rPr lang="hu-HU" sz="2000" dirty="0" smtClean="0"/>
              <a:t>ban, a csúcsnövekedés időszakában a képességekben </a:t>
            </a:r>
            <a:r>
              <a:rPr lang="hu-HU" sz="2000" b="1" dirty="0" smtClean="0"/>
              <a:t>visszaesés</a:t>
            </a:r>
            <a:r>
              <a:rPr lang="hu-HU" sz="2000" dirty="0" smtClean="0"/>
              <a:t> mutatkozik.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  <a:p>
            <a:pPr marL="0" indent="0">
              <a:buNone/>
            </a:pPr>
            <a:r>
              <a:rPr lang="hu-HU" sz="2000" dirty="0"/>
              <a:t>Az egyensúlyozó képesség fejlődése azonban nem zárul le a harmadik szakasz végén, hanem a fiatal felnőttkorig tart, és a </a:t>
            </a:r>
            <a:r>
              <a:rPr lang="hu-HU" sz="2000" b="1" dirty="0"/>
              <a:t>legjobb teljesítmény </a:t>
            </a:r>
            <a:r>
              <a:rPr lang="hu-HU" sz="2000" dirty="0"/>
              <a:t>ezen terület esetében is a </a:t>
            </a:r>
            <a:r>
              <a:rPr lang="hu-HU" sz="2000" b="1" dirty="0"/>
              <a:t>20-30 éves kor között</a:t>
            </a:r>
            <a:r>
              <a:rPr lang="hu-HU" sz="2000" dirty="0"/>
              <a:t>i időszakra tehető. A későbbi életszakaszban ez a </a:t>
            </a:r>
            <a:r>
              <a:rPr lang="hu-HU" sz="2000" b="1" dirty="0"/>
              <a:t>képesség megőrzi </a:t>
            </a:r>
            <a:r>
              <a:rPr lang="hu-HU" sz="2000" dirty="0"/>
              <a:t>ezt a fejlettségi szintet, egészen kb. </a:t>
            </a:r>
            <a:r>
              <a:rPr lang="hu-HU" sz="2000" b="1" dirty="0"/>
              <a:t>50-55 éves korig</a:t>
            </a:r>
            <a:r>
              <a:rPr lang="hu-HU" sz="2000" dirty="0"/>
              <a:t>.</a:t>
            </a:r>
          </a:p>
          <a:p>
            <a:pPr algn="just"/>
            <a:endParaRPr lang="hu-HU" sz="20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679504" y="544522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dirty="0"/>
              <a:t>A motoros képességek fejlesztésének módszertana</a:t>
            </a:r>
          </a:p>
          <a:p>
            <a:r>
              <a:rPr lang="hu-HU" sz="1200" dirty="0"/>
              <a:t>Virányi Anita (2013) </a:t>
            </a:r>
          </a:p>
          <a:p>
            <a:r>
              <a:rPr lang="hu-HU" sz="1200" dirty="0"/>
              <a:t>ELTE Bárczi Gusztáv Gyógypedagógiai Kar </a:t>
            </a:r>
          </a:p>
          <a:p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39870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Egyensúlyozó képesség fejlesztése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012" y="1247764"/>
            <a:ext cx="8856984" cy="4608512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 smtClean="0"/>
              <a:t>Jól fejleszthető </a:t>
            </a:r>
            <a:r>
              <a:rPr lang="hu-HU" sz="2000" dirty="0" smtClean="0"/>
              <a:t>képesség</a:t>
            </a:r>
          </a:p>
          <a:p>
            <a:pPr algn="just"/>
            <a:r>
              <a:rPr lang="hu-HU" sz="2000" b="1" dirty="0" smtClean="0"/>
              <a:t>Ingerhatások mennyiségi </a:t>
            </a:r>
            <a:r>
              <a:rPr lang="hu-HU" sz="2000" dirty="0" smtClean="0"/>
              <a:t>és </a:t>
            </a:r>
            <a:r>
              <a:rPr lang="hu-HU" sz="2000" b="1" dirty="0" smtClean="0"/>
              <a:t>minőségi</a:t>
            </a:r>
            <a:r>
              <a:rPr lang="hu-HU" sz="2000" dirty="0" smtClean="0"/>
              <a:t> hatásától függ</a:t>
            </a:r>
          </a:p>
          <a:p>
            <a:pPr algn="just"/>
            <a:r>
              <a:rPr lang="hu-HU" sz="2000" dirty="0" smtClean="0"/>
              <a:t>Ingerszegény környezetben nem fejlődik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Gyakorlás szerepe: 2 gyerek végrehajtja a Flamingó tesztet, egyik sokszor leesik, a másik nem, lehet, hogy az egyik már sokat gyakorolt?</a:t>
            </a:r>
          </a:p>
          <a:p>
            <a:pPr algn="just"/>
            <a:r>
              <a:rPr lang="hu-HU" sz="2000" dirty="0" smtClean="0"/>
              <a:t>Mielőtt döntünk vegyük figyelembe a „mozgási előtörténetet”</a:t>
            </a:r>
          </a:p>
          <a:p>
            <a:pPr algn="just"/>
            <a:endParaRPr lang="hu-HU" sz="2000" dirty="0"/>
          </a:p>
          <a:p>
            <a:pPr algn="just"/>
            <a:r>
              <a:rPr lang="hu-HU" sz="2000" dirty="0" smtClean="0"/>
              <a:t>Statikus: különböző felületek, testhelyzetek alkalmazása</a:t>
            </a:r>
          </a:p>
          <a:p>
            <a:pPr algn="just"/>
            <a:r>
              <a:rPr lang="hu-HU" sz="2000" dirty="0" smtClean="0"/>
              <a:t>Dinamikus: fogójátékok</a:t>
            </a:r>
          </a:p>
        </p:txBody>
      </p:sp>
    </p:spTree>
    <p:extLst>
      <p:ext uri="{BB962C8B-B14F-4D97-AF65-F5344CB8AC3E}">
        <p14:creationId xmlns:p14="http://schemas.microsoft.com/office/powerpoint/2010/main" val="40051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2304256"/>
          </a:xfrm>
          <a:noFill/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dirty="0" smtClean="0"/>
              <a:t>Egyensúly fejlesztésre használható eszközök</a:t>
            </a:r>
            <a:endParaRPr lang="hu-HU" sz="5400" b="1" dirty="0"/>
          </a:p>
        </p:txBody>
      </p:sp>
    </p:spTree>
    <p:extLst>
      <p:ext uri="{BB962C8B-B14F-4D97-AF65-F5344CB8AC3E}">
        <p14:creationId xmlns:p14="http://schemas.microsoft.com/office/powerpoint/2010/main" val="21332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104"/>
          </a:xfrm>
        </p:spPr>
        <p:txBody>
          <a:bodyPr/>
          <a:lstStyle/>
          <a:p>
            <a:r>
              <a:rPr lang="hu-HU" b="1" dirty="0" smtClean="0"/>
              <a:t>Motoros képességek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280920" cy="26642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000" dirty="0" smtClean="0"/>
              <a:t>Koordinációs képességek</a:t>
            </a:r>
          </a:p>
          <a:p>
            <a:pPr algn="just"/>
            <a:r>
              <a:rPr lang="hu-HU" sz="2000" dirty="0" smtClean="0"/>
              <a:t>Működésüket </a:t>
            </a:r>
            <a:r>
              <a:rPr lang="hu-HU" sz="2000" b="1" dirty="0" smtClean="0"/>
              <a:t>szabályozási folyamatok</a:t>
            </a:r>
            <a:r>
              <a:rPr lang="hu-HU" sz="2000" dirty="0" smtClean="0"/>
              <a:t> befolyásolják</a:t>
            </a:r>
          </a:p>
          <a:p>
            <a:pPr algn="just"/>
            <a:endParaRPr lang="hu-HU" sz="2000" b="1" i="1" dirty="0" smtClean="0"/>
          </a:p>
          <a:p>
            <a:pPr algn="just"/>
            <a:r>
              <a:rPr lang="hu-HU" sz="2000" b="1" i="1" dirty="0" smtClean="0"/>
              <a:t>Egyensúlyozó képesség: testünket a kívánt helyzetben vagy mozgásban tudjuk tartani változó testhelyzetek és mozgások közben.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83568" y="4149080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„Mozgásszabályozás </a:t>
            </a:r>
            <a:r>
              <a:rPr lang="hu-HU" dirty="0"/>
              <a:t>nem más, mint amikor a kondicionális képességeket a koordinációs képességek felhasználásával a mozgáskoordináció folyamatán keresztül építjük be a mozgásszerkezetbe és hozzuk létre az adott mozgást, annak térbeli, időbeli és dinamikai feltételeinek (mozgásszerkezet) </a:t>
            </a:r>
            <a:r>
              <a:rPr lang="hu-HU" dirty="0" smtClean="0"/>
              <a:t>megfelelően.”</a:t>
            </a:r>
          </a:p>
          <a:p>
            <a:endParaRPr lang="hu-HU" dirty="0" smtClean="0"/>
          </a:p>
          <a:p>
            <a:pPr algn="r"/>
            <a:r>
              <a:rPr lang="hu-HU" dirty="0"/>
              <a:t>Mozgásfejlődés és a motorikus képességek fejlesztése gyermekkorban</a:t>
            </a:r>
          </a:p>
          <a:p>
            <a:pPr algn="r"/>
            <a:r>
              <a:rPr lang="hu-HU" dirty="0"/>
              <a:t>Király Tibor – Szakály Zsolt</a:t>
            </a:r>
          </a:p>
        </p:txBody>
      </p:sp>
    </p:spTree>
    <p:extLst>
      <p:ext uri="{BB962C8B-B14F-4D97-AF65-F5344CB8AC3E}">
        <p14:creationId xmlns:p14="http://schemas.microsoft.com/office/powerpoint/2010/main" val="5815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0" y="2060848"/>
            <a:ext cx="8754498" cy="2440129"/>
          </a:xfrm>
        </p:spPr>
      </p:pic>
    </p:spTree>
    <p:extLst>
      <p:ext uri="{BB962C8B-B14F-4D97-AF65-F5344CB8AC3E}">
        <p14:creationId xmlns:p14="http://schemas.microsoft.com/office/powerpoint/2010/main" val="33528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54" y="44624"/>
            <a:ext cx="6050806" cy="6050806"/>
          </a:xfrm>
        </p:spPr>
      </p:pic>
    </p:spTree>
    <p:extLst>
      <p:ext uri="{BB962C8B-B14F-4D97-AF65-F5344CB8AC3E}">
        <p14:creationId xmlns:p14="http://schemas.microsoft.com/office/powerpoint/2010/main" val="40760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3" y="476672"/>
            <a:ext cx="6964651" cy="5390363"/>
          </a:xfrm>
        </p:spPr>
      </p:pic>
    </p:spTree>
    <p:extLst>
      <p:ext uri="{BB962C8B-B14F-4D97-AF65-F5344CB8AC3E}">
        <p14:creationId xmlns:p14="http://schemas.microsoft.com/office/powerpoint/2010/main" val="2033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71" y="1844824"/>
            <a:ext cx="6492873" cy="3238004"/>
          </a:xfrm>
        </p:spPr>
      </p:pic>
    </p:spTree>
    <p:extLst>
      <p:ext uri="{BB962C8B-B14F-4D97-AF65-F5344CB8AC3E}">
        <p14:creationId xmlns:p14="http://schemas.microsoft.com/office/powerpoint/2010/main" val="40695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" y="332656"/>
            <a:ext cx="8445501" cy="5742330"/>
          </a:xfrm>
        </p:spPr>
      </p:pic>
    </p:spTree>
    <p:extLst>
      <p:ext uri="{BB962C8B-B14F-4D97-AF65-F5344CB8AC3E}">
        <p14:creationId xmlns:p14="http://schemas.microsoft.com/office/powerpoint/2010/main" val="567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01107"/>
            <a:ext cx="6957680" cy="5364197"/>
          </a:xfrm>
        </p:spPr>
      </p:pic>
    </p:spTree>
    <p:extLst>
      <p:ext uri="{BB962C8B-B14F-4D97-AF65-F5344CB8AC3E}">
        <p14:creationId xmlns:p14="http://schemas.microsoft.com/office/powerpoint/2010/main" val="6256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13" y="980728"/>
            <a:ext cx="5824723" cy="4846637"/>
          </a:xfrm>
        </p:spPr>
      </p:pic>
    </p:spTree>
    <p:extLst>
      <p:ext uri="{BB962C8B-B14F-4D97-AF65-F5344CB8AC3E}">
        <p14:creationId xmlns:p14="http://schemas.microsoft.com/office/powerpoint/2010/main" val="844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5" y="908720"/>
            <a:ext cx="8704143" cy="4929411"/>
          </a:xfrm>
        </p:spPr>
      </p:pic>
    </p:spTree>
    <p:extLst>
      <p:ext uri="{BB962C8B-B14F-4D97-AF65-F5344CB8AC3E}">
        <p14:creationId xmlns:p14="http://schemas.microsoft.com/office/powerpoint/2010/main" val="105747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22" y="1268760"/>
            <a:ext cx="6953954" cy="4404171"/>
          </a:xfrm>
        </p:spPr>
      </p:pic>
    </p:spTree>
    <p:extLst>
      <p:ext uri="{BB962C8B-B14F-4D97-AF65-F5344CB8AC3E}">
        <p14:creationId xmlns:p14="http://schemas.microsoft.com/office/powerpoint/2010/main" val="291341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90872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2535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hu-HU" b="1" dirty="0" smtClean="0"/>
              <a:t>Egyensúlyozó képességek felosztása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448780"/>
            <a:ext cx="5688632" cy="309634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hu-HU" sz="2000" dirty="0" smtClean="0"/>
              <a:t>Statikus és dinamikus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hu-HU" sz="2000" dirty="0"/>
              <a:t> </a:t>
            </a:r>
            <a:endParaRPr lang="hu-HU" sz="2000" dirty="0" smtClean="0"/>
          </a:p>
          <a:p>
            <a:pPr algn="just"/>
            <a:endParaRPr lang="hu-H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856623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4392488" cy="3289061"/>
          </a:xfrm>
        </p:spPr>
      </p:pic>
    </p:spTree>
    <p:extLst>
      <p:ext uri="{BB962C8B-B14F-4D97-AF65-F5344CB8AC3E}">
        <p14:creationId xmlns:p14="http://schemas.microsoft.com/office/powerpoint/2010/main" val="212715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8" y="1052736"/>
            <a:ext cx="5317576" cy="4525963"/>
          </a:xfrm>
        </p:spPr>
      </p:pic>
    </p:spTree>
    <p:extLst>
      <p:ext uri="{BB962C8B-B14F-4D97-AF65-F5344CB8AC3E}">
        <p14:creationId xmlns:p14="http://schemas.microsoft.com/office/powerpoint/2010/main" val="30006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59" y="1034840"/>
            <a:ext cx="3647149" cy="4554400"/>
          </a:xfrm>
        </p:spPr>
      </p:pic>
    </p:spTree>
    <p:extLst>
      <p:ext uri="{BB962C8B-B14F-4D97-AF65-F5344CB8AC3E}">
        <p14:creationId xmlns:p14="http://schemas.microsoft.com/office/powerpoint/2010/main" val="39072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7460029" cy="2664296"/>
          </a:xfrm>
        </p:spPr>
      </p:pic>
    </p:spTree>
    <p:extLst>
      <p:ext uri="{BB962C8B-B14F-4D97-AF65-F5344CB8AC3E}">
        <p14:creationId xmlns:p14="http://schemas.microsoft.com/office/powerpoint/2010/main" val="416531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96" y="116633"/>
            <a:ext cx="3879028" cy="5832647"/>
          </a:xfrm>
        </p:spPr>
      </p:pic>
    </p:spTree>
    <p:extLst>
      <p:ext uri="{BB962C8B-B14F-4D97-AF65-F5344CB8AC3E}">
        <p14:creationId xmlns:p14="http://schemas.microsoft.com/office/powerpoint/2010/main" val="40471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dirty="0" smtClean="0"/>
              <a:t>Általános gyakorlatok az e</a:t>
            </a:r>
            <a:r>
              <a:rPr lang="hu-HU" sz="2800" b="1" dirty="0" smtClean="0"/>
              <a:t>gyensúly fejlesztésére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340768"/>
            <a:ext cx="60486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Általános statikus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Általános dinamikus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243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 fontScale="90000"/>
          </a:bodyPr>
          <a:lstStyle/>
          <a:p>
            <a:pPr algn="ctr"/>
            <a:r>
              <a:rPr lang="hu-HU" sz="2800" dirty="0" smtClean="0"/>
              <a:t>Sportág specifikus gyakorlatok az e</a:t>
            </a:r>
            <a:r>
              <a:rPr lang="hu-HU" sz="2800" b="1" dirty="0" smtClean="0"/>
              <a:t>gyensúly fejlesztésére</a:t>
            </a:r>
            <a:endParaRPr lang="hu-HU" sz="28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3568" y="1340768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Labdarúgás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Kosárlabda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r>
              <a:rPr lang="hu-HU" dirty="0" smtClean="0"/>
              <a:t> </a:t>
            </a:r>
          </a:p>
          <a:p>
            <a:endParaRPr lang="hu-HU" dirty="0" smtClean="0"/>
          </a:p>
          <a:p>
            <a:r>
              <a:rPr lang="hu-HU" dirty="0" smtClean="0"/>
              <a:t>Kézilabda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4788024" y="1527473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Tenisz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/>
              <a:t>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……</a:t>
            </a:r>
          </a:p>
          <a:p>
            <a:r>
              <a:rPr lang="hu-H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8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556792"/>
            <a:ext cx="8183760" cy="309634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5000" dirty="0" smtClean="0"/>
              <a:t>Megfontolások az egyensúllyal kapcsolatban</a:t>
            </a:r>
            <a:endParaRPr lang="hu-HU" sz="5000" b="1" dirty="0"/>
          </a:p>
        </p:txBody>
      </p:sp>
    </p:spTree>
    <p:extLst>
      <p:ext uri="{BB962C8B-B14F-4D97-AF65-F5344CB8AC3E}">
        <p14:creationId xmlns:p14="http://schemas.microsoft.com/office/powerpoint/2010/main" val="1761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48478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Ülő életmód, rossz testtartás, képernyő előtt töltött idő</a:t>
            </a:r>
          </a:p>
          <a:p>
            <a:endParaRPr lang="hu-HU" sz="2400" dirty="0"/>
          </a:p>
          <a:p>
            <a:endParaRPr lang="hu-HU" sz="2400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707720"/>
              </p:ext>
            </p:extLst>
          </p:nvPr>
        </p:nvGraphicFramePr>
        <p:xfrm>
          <a:off x="467544" y="2492896"/>
          <a:ext cx="8229600" cy="19202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The Effect of The Forward Head Posture on Postural Balance in Long Time Computer Based Worker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/>
                        <a:t>Jung-Ho Kang, M.D., Rae-Young Park, M.D., Su-Jin Lee, M.D., Ja-Young Kim, M.D., Seo-Ra Yoon, M.D., and Kwang-Ik Jung, M.D.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hu-HU" dirty="0" err="1"/>
                        <a:t>Department</a:t>
                      </a:r>
                      <a:r>
                        <a:rPr lang="hu-HU" dirty="0"/>
                        <a:t> of </a:t>
                      </a:r>
                      <a:r>
                        <a:rPr lang="hu-HU" dirty="0" err="1"/>
                        <a:t>Rehabilitation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Medicine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Gwangju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Veterans</a:t>
                      </a:r>
                      <a:r>
                        <a:rPr lang="hu-HU" dirty="0"/>
                        <a:t> </a:t>
                      </a:r>
                      <a:r>
                        <a:rPr lang="hu-HU" dirty="0" err="1"/>
                        <a:t>Hospital</a:t>
                      </a:r>
                      <a:r>
                        <a:rPr lang="hu-HU" dirty="0"/>
                        <a:t>, </a:t>
                      </a:r>
                      <a:r>
                        <a:rPr lang="hu-HU" dirty="0" err="1"/>
                        <a:t>Gwangju</a:t>
                      </a:r>
                      <a:r>
                        <a:rPr lang="hu-HU" dirty="0"/>
                        <a:t> 506-705, Korea.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48478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Monitor hosszan tartó bámulása, főleg szemmagasság alatt </a:t>
            </a:r>
            <a:r>
              <a:rPr lang="hu-HU" dirty="0" smtClean="0">
                <a:sym typeface="Wingdings"/>
              </a:rPr>
              <a:t> f</a:t>
            </a:r>
            <a:r>
              <a:rPr lang="hu-HU" dirty="0" smtClean="0"/>
              <a:t>ej előremozdul, az alsó nyakcsigolyák megnövekedett előreívelése, a felső hátcsigolyák megnövekedett hátraívelése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Előre helyezett fejtartás = teknős nyak tartás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Előfordulásának gyakorisága növekszik (</a:t>
            </a:r>
            <a:r>
              <a:rPr lang="hu-HU" dirty="0" err="1" smtClean="0"/>
              <a:t>okostelefonok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" y="3436635"/>
            <a:ext cx="4248472" cy="317324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6635"/>
            <a:ext cx="4329658" cy="28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hu-HU" b="1" dirty="0" smtClean="0"/>
              <a:t>Egyensúly érzékelés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1676400"/>
            <a:ext cx="7056784" cy="28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Egyensúly/testtartás szabályozása 3 érzékelő rendszer segítségével történik: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err="1" smtClean="0"/>
              <a:t>Szomatoszenzoros</a:t>
            </a:r>
            <a:endParaRPr lang="hu-HU" sz="2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smtClean="0"/>
              <a:t>Vizuális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u-HU" sz="2800" dirty="0" err="1" smtClean="0"/>
              <a:t>Vesztibuláris</a:t>
            </a:r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393376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34076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dirty="0" err="1" smtClean="0"/>
              <a:t>Atlanto-occipitális</a:t>
            </a:r>
            <a:r>
              <a:rPr lang="hu-HU" dirty="0" smtClean="0"/>
              <a:t> </a:t>
            </a:r>
            <a:r>
              <a:rPr lang="hu-HU" dirty="0" err="1" smtClean="0"/>
              <a:t>izület</a:t>
            </a:r>
            <a:r>
              <a:rPr lang="hu-HU" dirty="0" smtClean="0"/>
              <a:t> körüli izmok megrövidülése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Nem csak a nyakat, de a háti gerincet és a vállat, lapockát is érintheti: felső keresztezett szindróma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Izmok </a:t>
            </a:r>
            <a:r>
              <a:rPr lang="hu-HU" b="1" dirty="0" smtClean="0"/>
              <a:t>krónikus abnormális állás</a:t>
            </a:r>
            <a:r>
              <a:rPr lang="hu-HU" dirty="0" smtClean="0"/>
              <a:t>a, a következményes </a:t>
            </a:r>
            <a:r>
              <a:rPr lang="hu-HU" b="1" dirty="0" smtClean="0"/>
              <a:t>fájdalom és gyulladás csökkent</a:t>
            </a:r>
            <a:r>
              <a:rPr lang="hu-HU" dirty="0" smtClean="0"/>
              <a:t>i az érintett izmok, </a:t>
            </a:r>
            <a:r>
              <a:rPr lang="hu-HU" dirty="0" err="1" smtClean="0"/>
              <a:t>izületek</a:t>
            </a:r>
            <a:r>
              <a:rPr lang="hu-HU" dirty="0" smtClean="0"/>
              <a:t> </a:t>
            </a:r>
            <a:r>
              <a:rPr lang="hu-HU" b="1" dirty="0" err="1" smtClean="0"/>
              <a:t>propriocepció</a:t>
            </a:r>
            <a:r>
              <a:rPr lang="hu-HU" dirty="0" err="1" smtClean="0"/>
              <a:t>ját</a:t>
            </a:r>
            <a:endParaRPr lang="hu-H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Végül a </a:t>
            </a:r>
            <a:r>
              <a:rPr lang="hu-HU" b="1" dirty="0" smtClean="0"/>
              <a:t>testtartási egyensúly megbomlás</a:t>
            </a:r>
            <a:r>
              <a:rPr lang="hu-HU" dirty="0" smtClean="0"/>
              <a:t>át okozza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51" y="3639160"/>
            <a:ext cx="3209925" cy="23622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4" y="3247667"/>
            <a:ext cx="2247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4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26876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Egészséges 30-40 év közötti felnőttek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30 fő: ≥ 6 h/nap számítógép használat (10 éve)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/>
              <a:t>30 fő: &lt; 1 h/nap</a:t>
            </a:r>
          </a:p>
          <a:p>
            <a:endParaRPr lang="hu-HU" dirty="0"/>
          </a:p>
          <a:p>
            <a:r>
              <a:rPr lang="hu-HU" dirty="0" smtClean="0"/>
              <a:t>A: nézési szög </a:t>
            </a:r>
          </a:p>
          <a:p>
            <a:r>
              <a:rPr lang="hu-HU" dirty="0" smtClean="0"/>
              <a:t>B: nyaki hajlítási szög </a:t>
            </a:r>
          </a:p>
        </p:txBody>
      </p:sp>
      <p:pic>
        <p:nvPicPr>
          <p:cNvPr id="2050" name="Picture 2" descr="http://synapse.koreamed.org/ArticleImage/1041ARM/arm-36-98-g00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71487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 oldali kapcsos zárójel 2"/>
          <p:cNvSpPr/>
          <p:nvPr/>
        </p:nvSpPr>
        <p:spPr>
          <a:xfrm>
            <a:off x="2915816" y="2420888"/>
            <a:ext cx="144016" cy="602198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75856" y="253732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 – 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4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268760"/>
            <a:ext cx="80648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A: nézési szög </a:t>
            </a:r>
            <a:r>
              <a:rPr lang="hu-HU" dirty="0" smtClean="0">
                <a:sym typeface="Wingdings"/>
              </a:rPr>
              <a:t></a:t>
            </a:r>
            <a:endParaRPr lang="hu-HU" dirty="0" smtClean="0"/>
          </a:p>
          <a:p>
            <a:r>
              <a:rPr lang="hu-HU" dirty="0" smtClean="0"/>
              <a:t>B: nyaki hajlítási szög </a:t>
            </a:r>
            <a:r>
              <a:rPr lang="hu-HU" dirty="0" smtClean="0">
                <a:sym typeface="Wingdings"/>
              </a:rPr>
              <a:t></a:t>
            </a:r>
          </a:p>
          <a:p>
            <a:endParaRPr lang="hu-HU" dirty="0"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Fej előrébb </a:t>
            </a:r>
            <a:r>
              <a:rPr lang="hu-HU" dirty="0">
                <a:sym typeface="Wingdings"/>
              </a:rPr>
              <a:t>helyeződése </a:t>
            </a:r>
            <a:r>
              <a:rPr lang="hu-HU" dirty="0" smtClean="0">
                <a:sym typeface="Wingdings"/>
              </a:rPr>
              <a:t> erőkar </a:t>
            </a:r>
            <a:r>
              <a:rPr lang="hu-HU" dirty="0" err="1" smtClean="0">
                <a:sym typeface="Wingdings"/>
              </a:rPr>
              <a:t>meghosszabodás</a:t>
            </a:r>
            <a:r>
              <a:rPr lang="hu-HU" dirty="0" smtClean="0">
                <a:sym typeface="Wingdings"/>
              </a:rPr>
              <a:t> </a:t>
            </a:r>
            <a:r>
              <a:rPr lang="hu-HU" dirty="0">
                <a:sym typeface="Wingdings"/>
              </a:rPr>
              <a:t> </a:t>
            </a:r>
            <a:r>
              <a:rPr lang="hu-HU" dirty="0" smtClean="0">
                <a:sym typeface="Wingdings"/>
              </a:rPr>
              <a:t>nagyobb nyomaték  fej „</a:t>
            </a:r>
            <a:r>
              <a:rPr lang="hu-HU" dirty="0">
                <a:sym typeface="Wingdings"/>
              </a:rPr>
              <a:t>nehezebb” </a:t>
            </a:r>
            <a:r>
              <a:rPr lang="hu-HU" dirty="0" smtClean="0">
                <a:sym typeface="Wingdings"/>
              </a:rPr>
              <a:t> nagyobb teher a csigolyáknak  porckorong problémák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dirty="0" smtClean="0">
                <a:sym typeface="Wingdings"/>
              </a:rPr>
              <a:t>Tömegközéppont előrébb kerül</a:t>
            </a:r>
          </a:p>
          <a:p>
            <a:endParaRPr lang="hu-HU" dirty="0">
              <a:sym typeface="Wingdings"/>
            </a:endParaRPr>
          </a:p>
          <a:p>
            <a:endParaRPr lang="hu-HU" sz="800" dirty="0" smtClean="0">
              <a:sym typeface="Wingdings"/>
            </a:endParaRPr>
          </a:p>
          <a:p>
            <a:r>
              <a:rPr lang="hu-HU" dirty="0" smtClean="0">
                <a:sym typeface="Wingdings"/>
              </a:rPr>
              <a:t>Egyensúlyozó képességük, mind statikus mind dinamikus körülmények között csökkent</a:t>
            </a:r>
            <a:endParaRPr lang="hu-HU" dirty="0" smtClean="0"/>
          </a:p>
        </p:txBody>
      </p:sp>
      <p:pic>
        <p:nvPicPr>
          <p:cNvPr id="2050" name="Picture 2" descr="http://synapse.koreamed.org/ArticleImage/1041ARM/arm-36-98-g001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5780"/>
            <a:ext cx="3952287" cy="296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Jobb oldali kapcsos zárójel 2"/>
          <p:cNvSpPr/>
          <p:nvPr/>
        </p:nvSpPr>
        <p:spPr>
          <a:xfrm>
            <a:off x="2915816" y="1349901"/>
            <a:ext cx="144016" cy="602198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75856" y="14663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 – A </a:t>
            </a:r>
            <a:r>
              <a:rPr lang="hu-HU" dirty="0">
                <a:sym typeface="Wingdings"/>
              </a:rPr>
              <a:t></a:t>
            </a:r>
            <a:endParaRPr lang="hu-HU" dirty="0"/>
          </a:p>
        </p:txBody>
      </p:sp>
      <p:sp>
        <p:nvSpPr>
          <p:cNvPr id="5" name="Lefelé nyíl 4"/>
          <p:cNvSpPr/>
          <p:nvPr/>
        </p:nvSpPr>
        <p:spPr>
          <a:xfrm>
            <a:off x="4463988" y="2924944"/>
            <a:ext cx="180020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433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268760"/>
            <a:ext cx="71036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Előre helyezett fej </a:t>
            </a:r>
            <a:r>
              <a:rPr lang="hu-HU" sz="2400" dirty="0" smtClean="0">
                <a:sym typeface="Wingdings"/>
              </a:rPr>
              <a:t> felső keresztezett szindróma</a:t>
            </a:r>
          </a:p>
          <a:p>
            <a:endParaRPr lang="hu-HU" dirty="0" smtClean="0">
              <a:sym typeface="Wingdings"/>
            </a:endParaRPr>
          </a:p>
          <a:p>
            <a:r>
              <a:rPr lang="hu-HU" sz="2000" dirty="0" smtClean="0">
                <a:sym typeface="Wingdings"/>
              </a:rPr>
              <a:t>Tünetek: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Előrehelyezett fej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Előre- és befelé fordult vállak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Görbe felső háti szakasz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Fejfájás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>
                <a:sym typeface="Wingdings"/>
              </a:rPr>
              <a:t>Váll, felső háti és nyaki fájdalom</a:t>
            </a:r>
          </a:p>
        </p:txBody>
      </p:sp>
      <p:pic>
        <p:nvPicPr>
          <p:cNvPr id="5122" name="Picture 2" descr="Képtalálat a következ&amp;odblac;re: „upper cross syndro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5221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323528" y="1268760"/>
            <a:ext cx="596297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1900" dirty="0" smtClean="0"/>
              <a:t>Izomegyensúly megbomlás a fej-nyaki és váll régióban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900" dirty="0" smtClean="0"/>
              <a:t>Asztalnál dolgozók, a nap nagy részében ülésben lévők, nem megfelelő testtartással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1900" b="1" dirty="0" smtClean="0"/>
              <a:t>Hátsó nyaki rész</a:t>
            </a:r>
            <a:r>
              <a:rPr lang="hu-HU" sz="1900" dirty="0" smtClean="0"/>
              <a:t> (</a:t>
            </a:r>
            <a:r>
              <a:rPr lang="hu-HU" sz="1900" dirty="0" err="1" smtClean="0"/>
              <a:t>trapézius</a:t>
            </a:r>
            <a:r>
              <a:rPr lang="hu-HU" sz="1900" dirty="0" smtClean="0"/>
              <a:t> felső része, </a:t>
            </a:r>
            <a:r>
              <a:rPr lang="hu-HU" sz="1900" dirty="0" err="1" smtClean="0"/>
              <a:t>levator</a:t>
            </a:r>
            <a:r>
              <a:rPr lang="hu-HU" sz="1900" dirty="0" smtClean="0"/>
              <a:t> </a:t>
            </a:r>
            <a:r>
              <a:rPr lang="hu-HU" sz="1900" dirty="0" err="1" smtClean="0"/>
              <a:t>scapulae</a:t>
            </a:r>
            <a:r>
              <a:rPr lang="hu-HU" sz="1900" dirty="0" smtClean="0"/>
              <a:t>, </a:t>
            </a:r>
            <a:r>
              <a:rPr lang="hu-HU" sz="1900" dirty="0" err="1" smtClean="0"/>
              <a:t>sternocleidomastoideus</a:t>
            </a:r>
            <a:r>
              <a:rPr lang="hu-HU" sz="1900" dirty="0"/>
              <a:t>, </a:t>
            </a:r>
            <a:r>
              <a:rPr lang="hu-HU" sz="1900" dirty="0" err="1"/>
              <a:t>suboccipitalis</a:t>
            </a:r>
            <a:r>
              <a:rPr lang="hu-HU" sz="1900" dirty="0"/>
              <a:t>, </a:t>
            </a:r>
            <a:r>
              <a:rPr lang="hu-HU" sz="1900" dirty="0" err="1" smtClean="0"/>
              <a:t>subscapularis</a:t>
            </a:r>
            <a:r>
              <a:rPr lang="hu-HU" sz="1900" dirty="0" smtClean="0"/>
              <a:t>) és a </a:t>
            </a:r>
            <a:r>
              <a:rPr lang="hu-HU" sz="1900" b="1" dirty="0" smtClean="0"/>
              <a:t>mellkas elülső rész izmainak </a:t>
            </a:r>
            <a:r>
              <a:rPr lang="hu-HU" sz="1900" dirty="0" smtClean="0"/>
              <a:t>(</a:t>
            </a:r>
            <a:r>
              <a:rPr lang="hu-HU" sz="1900" dirty="0" err="1" smtClean="0"/>
              <a:t>pectoralis</a:t>
            </a:r>
            <a:r>
              <a:rPr lang="hu-HU" sz="1900" dirty="0" smtClean="0"/>
              <a:t> major és minor izmok, kar </a:t>
            </a:r>
            <a:r>
              <a:rPr lang="hu-HU" sz="1900" dirty="0" err="1" smtClean="0"/>
              <a:t>flexorok</a:t>
            </a:r>
            <a:r>
              <a:rPr lang="hu-HU" sz="1900" dirty="0" smtClean="0"/>
              <a:t>) </a:t>
            </a:r>
            <a:r>
              <a:rPr lang="hu-HU" sz="1900" b="1" dirty="0" smtClean="0"/>
              <a:t>merevsége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1900" b="1" dirty="0" smtClean="0"/>
              <a:t>Nyak elülső részének</a:t>
            </a:r>
            <a:r>
              <a:rPr lang="hu-HU" sz="1900" dirty="0" smtClean="0"/>
              <a:t> (</a:t>
            </a:r>
            <a:r>
              <a:rPr lang="hu-HU" sz="1900" dirty="0" err="1" smtClean="0"/>
              <a:t>longus</a:t>
            </a:r>
            <a:r>
              <a:rPr lang="hu-HU" sz="1900" dirty="0" smtClean="0"/>
              <a:t> </a:t>
            </a:r>
            <a:r>
              <a:rPr lang="hu-HU" sz="1900" dirty="0" err="1" smtClean="0"/>
              <a:t>capitis</a:t>
            </a:r>
            <a:r>
              <a:rPr lang="hu-HU" sz="1900" dirty="0" smtClean="0"/>
              <a:t>, </a:t>
            </a:r>
            <a:r>
              <a:rPr lang="hu-HU" sz="1900" dirty="0" err="1" smtClean="0"/>
              <a:t>longus</a:t>
            </a:r>
            <a:r>
              <a:rPr lang="hu-HU" sz="1900" dirty="0" smtClean="0"/>
              <a:t> colli, </a:t>
            </a:r>
            <a:r>
              <a:rPr lang="hu-HU" sz="1900" dirty="0" err="1" smtClean="0"/>
              <a:t>hyoideus</a:t>
            </a:r>
            <a:r>
              <a:rPr lang="hu-HU" sz="1900" dirty="0" smtClean="0"/>
              <a:t>) és a </a:t>
            </a:r>
            <a:r>
              <a:rPr lang="hu-HU" sz="1900" b="1" dirty="0" smtClean="0"/>
              <a:t>felső hát izmainak</a:t>
            </a:r>
            <a:r>
              <a:rPr lang="hu-HU" sz="1900" dirty="0" smtClean="0"/>
              <a:t> (</a:t>
            </a:r>
            <a:r>
              <a:rPr lang="hu-HU" sz="1900" dirty="0" err="1" smtClean="0"/>
              <a:t>serratus</a:t>
            </a:r>
            <a:r>
              <a:rPr lang="hu-HU" sz="1900" dirty="0" smtClean="0"/>
              <a:t> </a:t>
            </a:r>
            <a:r>
              <a:rPr lang="hu-HU" sz="1900" dirty="0" err="1" smtClean="0"/>
              <a:t>anterior</a:t>
            </a:r>
            <a:r>
              <a:rPr lang="hu-HU" sz="1900" dirty="0" smtClean="0"/>
              <a:t>, </a:t>
            </a:r>
            <a:r>
              <a:rPr lang="hu-HU" sz="1900" dirty="0" err="1" smtClean="0"/>
              <a:t>rhomboideus</a:t>
            </a:r>
            <a:r>
              <a:rPr lang="hu-HU" sz="1900" dirty="0" smtClean="0"/>
              <a:t> major és minor, alsó </a:t>
            </a:r>
            <a:r>
              <a:rPr lang="hu-HU" sz="1900" dirty="0" err="1" smtClean="0"/>
              <a:t>trapézius</a:t>
            </a:r>
            <a:r>
              <a:rPr lang="hu-HU" sz="1900" dirty="0" smtClean="0"/>
              <a:t>, hátsó </a:t>
            </a:r>
            <a:r>
              <a:rPr lang="hu-HU" sz="1900" dirty="0" err="1" smtClean="0"/>
              <a:t>rotátor</a:t>
            </a:r>
            <a:r>
              <a:rPr lang="hu-HU" sz="1900" dirty="0" smtClean="0"/>
              <a:t> köpeny) </a:t>
            </a:r>
            <a:r>
              <a:rPr lang="hu-HU" sz="1900" b="1" dirty="0" smtClean="0"/>
              <a:t>gyengesége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1900" b="1" dirty="0" err="1" smtClean="0"/>
              <a:t>Izületi</a:t>
            </a:r>
            <a:r>
              <a:rPr lang="hu-HU" sz="1900" b="1" dirty="0" smtClean="0"/>
              <a:t> </a:t>
            </a:r>
            <a:r>
              <a:rPr lang="hu-HU" sz="1900" b="1" dirty="0" err="1" smtClean="0"/>
              <a:t>diszfnkció</a:t>
            </a:r>
            <a:r>
              <a:rPr lang="hu-HU" sz="1900" dirty="0" err="1" smtClean="0"/>
              <a:t>t</a:t>
            </a:r>
            <a:r>
              <a:rPr lang="hu-HU" sz="1900" dirty="0" smtClean="0"/>
              <a:t> okoz az </a:t>
            </a:r>
            <a:r>
              <a:rPr lang="hu-HU" sz="1900" dirty="0" err="1" smtClean="0"/>
              <a:t>atlanto-occipitális</a:t>
            </a:r>
            <a:r>
              <a:rPr lang="hu-HU" sz="1900" dirty="0" smtClean="0"/>
              <a:t> ízületben, C4-5 szegmensben, </a:t>
            </a:r>
            <a:r>
              <a:rPr lang="hu-HU" sz="1900" dirty="0" err="1" smtClean="0"/>
              <a:t>cervicothoracic</a:t>
            </a:r>
            <a:r>
              <a:rPr lang="hu-HU" sz="1900" dirty="0" smtClean="0"/>
              <a:t> </a:t>
            </a:r>
            <a:r>
              <a:rPr lang="hu-HU" sz="1900" dirty="0" err="1" smtClean="0"/>
              <a:t>izületben</a:t>
            </a:r>
            <a:r>
              <a:rPr lang="hu-HU" sz="1900" dirty="0" smtClean="0"/>
              <a:t>, </a:t>
            </a:r>
            <a:r>
              <a:rPr lang="hu-HU" sz="1900" dirty="0" err="1" smtClean="0"/>
              <a:t>glenohumerális</a:t>
            </a:r>
            <a:r>
              <a:rPr lang="hu-HU" sz="1900" dirty="0" smtClean="0"/>
              <a:t> </a:t>
            </a:r>
            <a:r>
              <a:rPr lang="hu-HU" sz="1900" dirty="0" err="1" smtClean="0"/>
              <a:t>izületben</a:t>
            </a:r>
            <a:r>
              <a:rPr lang="hu-HU" sz="1900" dirty="0" smtClean="0"/>
              <a:t>, T4-5 szegmensben</a:t>
            </a:r>
          </a:p>
        </p:txBody>
      </p:sp>
      <p:pic>
        <p:nvPicPr>
          <p:cNvPr id="5122" name="Picture 2" descr="Képtalálat a következ&amp;odblac;re: „upper cross syndro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8884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a modern technika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268760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Helyes testtartás: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dirty="0" smtClean="0"/>
              <a:t>Hátra és lefelé húzni a vállat, lapockát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hu-HU" sz="2000" dirty="0" smtClean="0"/>
              <a:t>Állat behúzni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Gyenge izmok erősítése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Feszes izmok nyújtása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  <a:p>
            <a:r>
              <a:rPr lang="hu-HU" sz="2000" dirty="0" smtClean="0">
                <a:hlinkClick r:id="rId2"/>
              </a:rPr>
              <a:t>UCS </a:t>
            </a:r>
            <a:r>
              <a:rPr lang="hu-HU" sz="2000" dirty="0" err="1" smtClean="0">
                <a:hlinkClick r:id="rId2"/>
              </a:rPr>
              <a:t>training</a:t>
            </a:r>
            <a:r>
              <a:rPr lang="hu-HU" sz="2000" dirty="0" smtClean="0">
                <a:hlinkClick r:id="rId2"/>
              </a:rPr>
              <a:t> program</a:t>
            </a:r>
            <a:endParaRPr lang="hu-HU" sz="2000" dirty="0" smtClean="0"/>
          </a:p>
        </p:txBody>
      </p:sp>
      <p:pic>
        <p:nvPicPr>
          <p:cNvPr id="5122" name="Picture 2" descr="Képtalálat a következ&amp;odblac;re: „upper cross syndrom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88840"/>
            <a:ext cx="2857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5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611560" y="1268760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Az öregedés </a:t>
            </a:r>
            <a:r>
              <a:rPr lang="hu-HU" sz="2000" b="1" dirty="0" smtClean="0"/>
              <a:t>funkcionális</a:t>
            </a:r>
            <a:r>
              <a:rPr lang="hu-HU" sz="2000" dirty="0" smtClean="0"/>
              <a:t> (egyensúly, izomerő) </a:t>
            </a:r>
            <a:r>
              <a:rPr lang="hu-HU" sz="2000" b="1" dirty="0" smtClean="0"/>
              <a:t>és idegi </a:t>
            </a:r>
            <a:r>
              <a:rPr lang="hu-HU" sz="2000" dirty="0" smtClean="0"/>
              <a:t>(érző és motoros neuron vesztés) </a:t>
            </a:r>
            <a:r>
              <a:rPr lang="hu-HU" sz="2000" b="1" dirty="0" smtClean="0"/>
              <a:t>hanyatlás</a:t>
            </a:r>
            <a:r>
              <a:rPr lang="hu-HU" sz="2000" dirty="0" smtClean="0"/>
              <a:t>sal, izom- (</a:t>
            </a:r>
            <a:r>
              <a:rPr lang="hu-HU" sz="2000" dirty="0" err="1" smtClean="0"/>
              <a:t>II-es</a:t>
            </a:r>
            <a:r>
              <a:rPr lang="hu-HU" sz="2000" dirty="0" smtClean="0"/>
              <a:t> típusú izomrost atrófia) és csonttömeg vesztéssel járó folyamat.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b="1" dirty="0" smtClean="0"/>
              <a:t>Elesések</a:t>
            </a:r>
            <a:r>
              <a:rPr lang="hu-HU" sz="2000" dirty="0" smtClean="0"/>
              <a:t> gyakori és veszélyes jelenség, súlyos következményekkel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b="1" dirty="0" smtClean="0"/>
              <a:t>alsó végtag erejének és az erő gyorsasági paraméterének csökkenése </a:t>
            </a:r>
            <a:r>
              <a:rPr lang="hu-HU" sz="2000" dirty="0" smtClean="0"/>
              <a:t>(RFD: erőkifejlődés meredeksége) </a:t>
            </a:r>
            <a:r>
              <a:rPr lang="hu-HU" sz="2000" dirty="0" smtClean="0">
                <a:sym typeface="Wingdings"/>
              </a:rPr>
              <a:t> az egyensúlyozó képesség csökkenését eredményezi  e</a:t>
            </a:r>
            <a:r>
              <a:rPr lang="hu-HU" sz="2000" dirty="0" smtClean="0"/>
              <a:t>lesések </a:t>
            </a:r>
            <a:r>
              <a:rPr lang="hu-HU" sz="2000" dirty="0"/>
              <a:t>kockázatát </a:t>
            </a:r>
            <a:r>
              <a:rPr lang="hu-HU" sz="2000" dirty="0" smtClean="0"/>
              <a:t>növeli</a:t>
            </a:r>
            <a:br>
              <a:rPr lang="hu-HU" sz="2000" dirty="0" smtClean="0"/>
            </a:br>
            <a:endParaRPr lang="hu-HU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Hagyományos szemlélet egyensúly fejlesztő gyakorlatok és alsó végtagi erőedzés alkalmazása a hanyatlás lassítására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DE! monoton, alacsony </a:t>
            </a:r>
            <a:r>
              <a:rPr lang="hu-HU" sz="2000" dirty="0" err="1" smtClean="0"/>
              <a:t>compliance</a:t>
            </a:r>
            <a:r>
              <a:rPr lang="hu-HU" sz="2000" dirty="0" smtClean="0"/>
              <a:t> (együttműködés), magától nem csinálja, </a:t>
            </a:r>
            <a:r>
              <a:rPr lang="hu-HU" sz="2000" dirty="0" err="1" smtClean="0"/>
              <a:t>feedback</a:t>
            </a:r>
            <a:r>
              <a:rPr lang="hu-HU" sz="2000" dirty="0" smtClean="0"/>
              <a:t> hiánya</a:t>
            </a:r>
          </a:p>
          <a:p>
            <a:pPr marL="285750" indent="-285750">
              <a:buFont typeface="Arial" pitchFamily="34" charset="0"/>
              <a:buChar char="•"/>
            </a:pPr>
            <a:endParaRPr lang="hu-HU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u-HU" sz="2000" dirty="0" smtClean="0"/>
              <a:t>Alternatív fejlesztő módszerek!</a:t>
            </a:r>
          </a:p>
        </p:txBody>
      </p:sp>
    </p:spTree>
    <p:extLst>
      <p:ext uri="{BB962C8B-B14F-4D97-AF65-F5344CB8AC3E}">
        <p14:creationId xmlns:p14="http://schemas.microsoft.com/office/powerpoint/2010/main" val="39896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</a:t>
            </a:r>
            <a:endParaRPr lang="hu-HU" sz="2800" b="1" dirty="0"/>
          </a:p>
        </p:txBody>
      </p:sp>
      <p:sp>
        <p:nvSpPr>
          <p:cNvPr id="2" name="Szövegdoboz 1"/>
          <p:cNvSpPr txBox="1"/>
          <p:nvPr/>
        </p:nvSpPr>
        <p:spPr>
          <a:xfrm>
            <a:off x="575734" y="350100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b="1" dirty="0" smtClean="0"/>
              <a:t>törzs erőedzése </a:t>
            </a:r>
            <a:r>
              <a:rPr lang="hu-HU" sz="2400" dirty="0" smtClean="0"/>
              <a:t>a statikus/dinamikus egyensúlyra, a funkcionálisteljesítményre és az elesésekre pozitív hatással van.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u-HU" sz="2400" b="1" dirty="0" err="1" smtClean="0"/>
              <a:t>Core</a:t>
            </a:r>
            <a:r>
              <a:rPr lang="hu-HU" sz="2400" dirty="0" smtClean="0"/>
              <a:t> edzés és </a:t>
            </a:r>
            <a:r>
              <a:rPr lang="hu-HU" sz="2400" b="1" dirty="0" err="1" smtClean="0"/>
              <a:t>pilates</a:t>
            </a:r>
            <a:r>
              <a:rPr lang="hu-HU" sz="2400" dirty="0" smtClean="0"/>
              <a:t> remek alternatívái a hagyományos módszernek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75734" y="1340768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Urs</a:t>
            </a:r>
            <a:r>
              <a:rPr lang="hu-HU" dirty="0"/>
              <a:t> </a:t>
            </a:r>
            <a:r>
              <a:rPr lang="hu-HU" dirty="0" err="1" smtClean="0"/>
              <a:t>Granacher</a:t>
            </a:r>
            <a:r>
              <a:rPr lang="hu-HU" dirty="0" smtClean="0"/>
              <a:t>, Albert </a:t>
            </a:r>
            <a:r>
              <a:rPr lang="hu-HU" dirty="0" err="1" smtClean="0"/>
              <a:t>Gollhofer</a:t>
            </a:r>
            <a:r>
              <a:rPr lang="hu-HU" dirty="0" smtClean="0"/>
              <a:t>, Tibor Hortobágyi, </a:t>
            </a:r>
            <a:r>
              <a:rPr lang="hu-HU" dirty="0" err="1" smtClean="0"/>
              <a:t>Reto</a:t>
            </a:r>
            <a:r>
              <a:rPr lang="hu-HU" dirty="0" smtClean="0"/>
              <a:t> </a:t>
            </a:r>
            <a:r>
              <a:rPr lang="hu-HU" dirty="0"/>
              <a:t>W. </a:t>
            </a:r>
            <a:r>
              <a:rPr lang="hu-HU" dirty="0" err="1" smtClean="0"/>
              <a:t>Kressig</a:t>
            </a:r>
            <a:r>
              <a:rPr lang="hu-HU" dirty="0" smtClean="0"/>
              <a:t>, Thomas </a:t>
            </a:r>
            <a:r>
              <a:rPr lang="hu-HU" dirty="0" err="1"/>
              <a:t>Muehlbauer</a:t>
            </a:r>
            <a:endParaRPr lang="hu-HU" dirty="0"/>
          </a:p>
          <a:p>
            <a:endParaRPr lang="hu-HU" sz="800" dirty="0"/>
          </a:p>
          <a:p>
            <a:r>
              <a:rPr lang="hu-HU" b="1" dirty="0"/>
              <a:t>The </a:t>
            </a:r>
            <a:r>
              <a:rPr lang="hu-HU" b="1" dirty="0" err="1"/>
              <a:t>Importance</a:t>
            </a:r>
            <a:r>
              <a:rPr lang="hu-HU" b="1" dirty="0"/>
              <a:t> of </a:t>
            </a:r>
            <a:r>
              <a:rPr lang="hu-HU" b="1" dirty="0" err="1"/>
              <a:t>Trunk</a:t>
            </a:r>
            <a:r>
              <a:rPr lang="hu-HU" b="1" dirty="0"/>
              <a:t> </a:t>
            </a:r>
            <a:r>
              <a:rPr lang="hu-HU" b="1" dirty="0" err="1"/>
              <a:t>Muscle</a:t>
            </a:r>
            <a:r>
              <a:rPr lang="hu-HU" b="1" dirty="0"/>
              <a:t> </a:t>
            </a:r>
            <a:r>
              <a:rPr lang="hu-HU" b="1" dirty="0" err="1"/>
              <a:t>Strength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Balance</a:t>
            </a:r>
            <a:r>
              <a:rPr lang="hu-HU" b="1" dirty="0"/>
              <a:t>, </a:t>
            </a:r>
            <a:r>
              <a:rPr lang="hu-HU" b="1" dirty="0" err="1"/>
              <a:t>Functional</a:t>
            </a:r>
            <a:r>
              <a:rPr lang="hu-HU" b="1" dirty="0"/>
              <a:t> Performance, and </a:t>
            </a:r>
            <a:r>
              <a:rPr lang="hu-HU" b="1" dirty="0" err="1"/>
              <a:t>Fall</a:t>
            </a:r>
            <a:r>
              <a:rPr lang="hu-HU" b="1" dirty="0"/>
              <a:t> </a:t>
            </a:r>
            <a:r>
              <a:rPr lang="hu-HU" b="1" dirty="0" err="1"/>
              <a:t>Prevention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Seniors</a:t>
            </a:r>
            <a:r>
              <a:rPr lang="hu-HU" b="1" dirty="0"/>
              <a:t>: A </a:t>
            </a:r>
            <a:r>
              <a:rPr lang="hu-HU" b="1" dirty="0" err="1"/>
              <a:t>Systematic</a:t>
            </a:r>
            <a:r>
              <a:rPr lang="hu-HU" b="1" dirty="0"/>
              <a:t> </a:t>
            </a:r>
            <a:r>
              <a:rPr lang="hu-HU" b="1" dirty="0" err="1" smtClean="0"/>
              <a:t>Review</a:t>
            </a:r>
            <a:endParaRPr lang="hu-HU" b="1" dirty="0" smtClean="0"/>
          </a:p>
          <a:p>
            <a:endParaRPr lang="hu-HU" sz="800" dirty="0"/>
          </a:p>
          <a:p>
            <a:r>
              <a:rPr lang="hu-HU" dirty="0" err="1"/>
              <a:t>Sports</a:t>
            </a:r>
            <a:r>
              <a:rPr lang="hu-HU" dirty="0"/>
              <a:t> </a:t>
            </a:r>
            <a:r>
              <a:rPr lang="hu-HU" dirty="0" err="1" smtClean="0"/>
              <a:t>Medicine</a:t>
            </a:r>
            <a:r>
              <a:rPr lang="hu-HU" dirty="0" smtClean="0"/>
              <a:t> </a:t>
            </a:r>
            <a:r>
              <a:rPr lang="hu-HU" dirty="0" err="1" smtClean="0"/>
              <a:t>July</a:t>
            </a:r>
            <a:r>
              <a:rPr lang="hu-HU" dirty="0" smtClean="0"/>
              <a:t> </a:t>
            </a:r>
            <a:r>
              <a:rPr lang="hu-HU" dirty="0"/>
              <a:t>2013, </a:t>
            </a:r>
            <a:r>
              <a:rPr lang="hu-HU" dirty="0" err="1"/>
              <a:t>Volume</a:t>
            </a:r>
            <a:r>
              <a:rPr lang="hu-HU" dirty="0"/>
              <a:t> 43, </a:t>
            </a:r>
            <a:r>
              <a:rPr lang="hu-HU" dirty="0" err="1"/>
              <a:t>Issue</a:t>
            </a:r>
            <a:r>
              <a:rPr lang="hu-HU" dirty="0"/>
              <a:t> 7, pp </a:t>
            </a:r>
            <a:r>
              <a:rPr lang="hu-HU" dirty="0" smtClean="0"/>
              <a:t>627–641</a:t>
            </a:r>
          </a:p>
        </p:txBody>
      </p:sp>
    </p:spTree>
    <p:extLst>
      <p:ext uri="{BB962C8B-B14F-4D97-AF65-F5344CB8AC3E}">
        <p14:creationId xmlns:p14="http://schemas.microsoft.com/office/powerpoint/2010/main" val="19505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575734" y="1340768"/>
            <a:ext cx="8208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Martin </a:t>
            </a:r>
            <a:r>
              <a:rPr lang="hu-HU" dirty="0"/>
              <a:t>G. </a:t>
            </a:r>
            <a:r>
              <a:rPr lang="hu-HU" dirty="0" err="1" smtClean="0"/>
              <a:t>Jorgensen</a:t>
            </a:r>
            <a:r>
              <a:rPr lang="hu-HU" dirty="0" smtClean="0"/>
              <a:t>, </a:t>
            </a:r>
            <a:r>
              <a:rPr lang="hu-HU" dirty="0" err="1"/>
              <a:t>Uffe</a:t>
            </a:r>
            <a:r>
              <a:rPr lang="hu-HU" dirty="0"/>
              <a:t> </a:t>
            </a:r>
            <a:r>
              <a:rPr lang="hu-HU" dirty="0" err="1" smtClean="0"/>
              <a:t>Laessoe</a:t>
            </a:r>
            <a:r>
              <a:rPr lang="hu-HU" dirty="0" smtClean="0"/>
              <a:t>, </a:t>
            </a:r>
            <a:r>
              <a:rPr lang="hu-HU" dirty="0" err="1"/>
              <a:t>Carsten</a:t>
            </a:r>
            <a:r>
              <a:rPr lang="hu-HU" dirty="0"/>
              <a:t> </a:t>
            </a:r>
            <a:r>
              <a:rPr lang="hu-HU" dirty="0" smtClean="0"/>
              <a:t>Hendriksen5,6, </a:t>
            </a:r>
            <a:r>
              <a:rPr lang="hu-HU" dirty="0" err="1"/>
              <a:t>Ole</a:t>
            </a:r>
            <a:r>
              <a:rPr lang="hu-HU" dirty="0"/>
              <a:t> Bruno </a:t>
            </a:r>
            <a:r>
              <a:rPr lang="hu-HU" dirty="0" err="1"/>
              <a:t>Faurholt</a:t>
            </a:r>
            <a:r>
              <a:rPr lang="hu-HU" dirty="0"/>
              <a:t> </a:t>
            </a:r>
            <a:r>
              <a:rPr lang="hu-HU" dirty="0" smtClean="0"/>
              <a:t>Nielsen </a:t>
            </a:r>
            <a:r>
              <a:rPr lang="hu-HU" dirty="0"/>
              <a:t>and Per </a:t>
            </a:r>
            <a:r>
              <a:rPr lang="hu-HU" dirty="0" err="1" smtClean="0"/>
              <a:t>Aagaard</a:t>
            </a:r>
            <a:endParaRPr lang="hu-HU" dirty="0" smtClean="0"/>
          </a:p>
          <a:p>
            <a:endParaRPr lang="hu-HU" sz="800" dirty="0"/>
          </a:p>
          <a:p>
            <a:r>
              <a:rPr lang="hu-HU" b="1" dirty="0" err="1" smtClean="0"/>
              <a:t>Efficacy</a:t>
            </a:r>
            <a:r>
              <a:rPr lang="hu-HU" b="1" dirty="0" smtClean="0"/>
              <a:t> </a:t>
            </a:r>
            <a:r>
              <a:rPr lang="hu-HU" b="1" dirty="0"/>
              <a:t>of Nintendo </a:t>
            </a:r>
            <a:r>
              <a:rPr lang="hu-HU" b="1" dirty="0" err="1"/>
              <a:t>Wii</a:t>
            </a:r>
            <a:r>
              <a:rPr lang="hu-HU" b="1" dirty="0"/>
              <a:t> </a:t>
            </a:r>
            <a:r>
              <a:rPr lang="hu-HU" b="1" dirty="0" err="1"/>
              <a:t>Training</a:t>
            </a:r>
            <a:r>
              <a:rPr lang="hu-HU" b="1" dirty="0"/>
              <a:t> </a:t>
            </a:r>
            <a:r>
              <a:rPr lang="hu-HU" b="1" dirty="0" err="1"/>
              <a:t>on</a:t>
            </a:r>
            <a:r>
              <a:rPr lang="hu-HU" b="1" dirty="0"/>
              <a:t> </a:t>
            </a:r>
            <a:r>
              <a:rPr lang="hu-HU" b="1" dirty="0" err="1"/>
              <a:t>Mechanical</a:t>
            </a:r>
            <a:r>
              <a:rPr lang="hu-HU" b="1" dirty="0"/>
              <a:t> Leg </a:t>
            </a:r>
            <a:r>
              <a:rPr lang="hu-HU" b="1" dirty="0" err="1"/>
              <a:t>Muscle</a:t>
            </a:r>
            <a:r>
              <a:rPr lang="hu-HU" b="1" dirty="0"/>
              <a:t> </a:t>
            </a:r>
            <a:r>
              <a:rPr lang="hu-HU" b="1" dirty="0" err="1"/>
              <a:t>Function</a:t>
            </a:r>
            <a:r>
              <a:rPr lang="hu-HU" b="1" dirty="0"/>
              <a:t> and </a:t>
            </a:r>
            <a:r>
              <a:rPr lang="hu-HU" b="1" dirty="0" err="1"/>
              <a:t>Postural</a:t>
            </a:r>
            <a:r>
              <a:rPr lang="hu-HU" b="1" dirty="0"/>
              <a:t> </a:t>
            </a:r>
            <a:r>
              <a:rPr lang="hu-HU" b="1" dirty="0" err="1"/>
              <a:t>Balance</a:t>
            </a:r>
            <a:r>
              <a:rPr lang="hu-HU" b="1" dirty="0"/>
              <a:t> </a:t>
            </a:r>
            <a:r>
              <a:rPr lang="hu-HU" b="1" dirty="0" err="1"/>
              <a:t>in</a:t>
            </a:r>
            <a:r>
              <a:rPr lang="hu-HU" b="1" dirty="0"/>
              <a:t> </a:t>
            </a:r>
            <a:r>
              <a:rPr lang="hu-HU" b="1" dirty="0" err="1"/>
              <a:t>Community-Dwelling</a:t>
            </a:r>
            <a:r>
              <a:rPr lang="hu-HU" b="1" dirty="0"/>
              <a:t> </a:t>
            </a:r>
            <a:r>
              <a:rPr lang="hu-HU" b="1" dirty="0" err="1"/>
              <a:t>Older</a:t>
            </a:r>
            <a:r>
              <a:rPr lang="hu-HU" b="1" dirty="0"/>
              <a:t> </a:t>
            </a:r>
            <a:r>
              <a:rPr lang="hu-HU" b="1" dirty="0" err="1"/>
              <a:t>Adults</a:t>
            </a:r>
            <a:r>
              <a:rPr lang="hu-HU" b="1" dirty="0"/>
              <a:t>: A </a:t>
            </a:r>
            <a:r>
              <a:rPr lang="hu-HU" b="1" dirty="0" err="1"/>
              <a:t>Randomized</a:t>
            </a:r>
            <a:r>
              <a:rPr lang="hu-HU" b="1" dirty="0"/>
              <a:t> </a:t>
            </a:r>
            <a:r>
              <a:rPr lang="hu-HU" b="1" dirty="0" err="1"/>
              <a:t>Controlled</a:t>
            </a:r>
            <a:r>
              <a:rPr lang="hu-HU" b="1" dirty="0"/>
              <a:t> </a:t>
            </a:r>
            <a:r>
              <a:rPr lang="hu-HU" b="1" dirty="0" err="1"/>
              <a:t>Trial</a:t>
            </a:r>
            <a:endParaRPr lang="hu-HU" b="1" dirty="0"/>
          </a:p>
          <a:p>
            <a:endParaRPr lang="hu-HU" sz="800" dirty="0"/>
          </a:p>
          <a:p>
            <a:r>
              <a:rPr lang="en-US" dirty="0"/>
              <a:t>The Journals of Gerontology: Series </a:t>
            </a:r>
            <a:r>
              <a:rPr lang="en-US" dirty="0" smtClean="0"/>
              <a:t>A</a:t>
            </a:r>
            <a:r>
              <a:rPr lang="hu-HU" dirty="0" smtClean="0"/>
              <a:t> , 2012, </a:t>
            </a:r>
            <a:r>
              <a:rPr lang="en-US" dirty="0" smtClean="0"/>
              <a:t>Volume </a:t>
            </a:r>
            <a:r>
              <a:rPr lang="en-US" dirty="0"/>
              <a:t>68, Issue </a:t>
            </a:r>
            <a:r>
              <a:rPr lang="en-US" dirty="0" smtClean="0"/>
              <a:t>7</a:t>
            </a:r>
            <a:r>
              <a:rPr lang="hu-HU" dirty="0" smtClean="0"/>
              <a:t>, p</a:t>
            </a:r>
            <a:r>
              <a:rPr lang="en-US" dirty="0" smtClean="0"/>
              <a:t>p</a:t>
            </a:r>
            <a:r>
              <a:rPr lang="en-US" dirty="0"/>
              <a:t>. 845-852. </a:t>
            </a:r>
            <a:endParaRPr lang="hu-HU" dirty="0" smtClean="0"/>
          </a:p>
        </p:txBody>
      </p:sp>
      <p:pic>
        <p:nvPicPr>
          <p:cNvPr id="8196" name="Picture 4" descr="Képtalálat a következ&amp;odblac;re: „wii board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915" y="3266891"/>
            <a:ext cx="3348550" cy="33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64704" y="188640"/>
            <a:ext cx="8229600" cy="936104"/>
          </a:xfrm>
          <a:ln w="19050"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algn="ctr"/>
            <a:r>
              <a:rPr lang="hu-HU" sz="2800" b="1" dirty="0" smtClean="0"/>
              <a:t>Egyensúly és öregedés + modern technika</a:t>
            </a:r>
            <a:endParaRPr lang="hu-HU" sz="2800" b="1" dirty="0"/>
          </a:p>
        </p:txBody>
      </p:sp>
      <p:pic>
        <p:nvPicPr>
          <p:cNvPr id="8194" name="Picture 2" descr="Képtalálat a következ&amp;odblac;re: „wii board exergam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11560" y="2132856"/>
            <a:ext cx="4752528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Nyomásközéppontot érzékeli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Megjeleníti a képernyőn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E</a:t>
            </a:r>
            <a:r>
              <a:rPr lang="en-US" sz="2400" dirty="0" err="1" smtClean="0"/>
              <a:t>xergaming</a:t>
            </a:r>
            <a:r>
              <a:rPr lang="hu-HU" sz="2400" dirty="0" smtClean="0"/>
              <a:t>/</a:t>
            </a:r>
            <a:r>
              <a:rPr lang="en-US" sz="2400" dirty="0" err="1" smtClean="0"/>
              <a:t>gamercising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16260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3604</Words>
  <Application>Microsoft Office PowerPoint</Application>
  <PresentationFormat>Diavetítés a képernyőre (4:3 oldalarány)</PresentationFormat>
  <Paragraphs>676</Paragraphs>
  <Slides>118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118</vt:i4>
      </vt:variant>
    </vt:vector>
  </HeadingPairs>
  <TitlesOfParts>
    <vt:vector size="119" baseType="lpstr">
      <vt:lpstr>Office-téma</vt:lpstr>
      <vt:lpstr>Mozgástanulás és szabályozás II.</vt:lpstr>
      <vt:lpstr>Egyensúly</vt:lpstr>
      <vt:lpstr>Motoros képességek</vt:lpstr>
      <vt:lpstr>Motoros képességek</vt:lpstr>
      <vt:lpstr>Motoros képességek</vt:lpstr>
      <vt:lpstr>Kondicionális képességek fejlesztése</vt:lpstr>
      <vt:lpstr>Motoros képességek</vt:lpstr>
      <vt:lpstr>Egyensúlyozó képességek felosztása</vt:lpstr>
      <vt:lpstr>Egyensúly érzékelés</vt:lpstr>
      <vt:lpstr>Egyensúlyozás rendszermodellje</vt:lpstr>
      <vt:lpstr>Egyensúlyozás érzékelése</vt:lpstr>
      <vt:lpstr>Egyensúlyozás rendszermodellje</vt:lpstr>
      <vt:lpstr>Egyensúlyozás érzékelése</vt:lpstr>
      <vt:lpstr>Egyensúlyozás rendszermodellje</vt:lpstr>
      <vt:lpstr>Az vestibuláris rendszer</vt:lpstr>
      <vt:lpstr>Félkörös ívjáratok</vt:lpstr>
      <vt:lpstr>Félkörös ívjáratok</vt:lpstr>
      <vt:lpstr>PowerPoint bemutató</vt:lpstr>
      <vt:lpstr>PowerPoint bemutató</vt:lpstr>
      <vt:lpstr>PowerPoint bemutató</vt:lpstr>
      <vt:lpstr>PowerPoint bemutató</vt:lpstr>
      <vt:lpstr>Otholit szervek</vt:lpstr>
      <vt:lpstr>Otholit szervek</vt:lpstr>
      <vt:lpstr>Vestibuláris inger</vt:lpstr>
      <vt:lpstr>PowerPoint bemutató</vt:lpstr>
      <vt:lpstr>Vestibularis pálya</vt:lpstr>
      <vt:lpstr>Vestibularis pálya</vt:lpstr>
      <vt:lpstr>Vestibularis magok</vt:lpstr>
      <vt:lpstr>Vestibularis magok</vt:lpstr>
      <vt:lpstr>PowerPoint bemutató</vt:lpstr>
      <vt:lpstr>PowerPoint bemutató</vt:lpstr>
      <vt:lpstr>Egyensúlyozás szabályozása</vt:lpstr>
      <vt:lpstr>Egyensúly szabályozás</vt:lpstr>
      <vt:lpstr>Függőleges tengely körüli forgás</vt:lpstr>
      <vt:lpstr>Egyensúlyozást meghatározó tényezők</vt:lpstr>
      <vt:lpstr>Egyensúlyozást meghatározó tényezők</vt:lpstr>
      <vt:lpstr>Egyensúlyozás rendszermodellje</vt:lpstr>
      <vt:lpstr>Egyensúlyozást meghatározó tényezők</vt:lpstr>
      <vt:lpstr>Egyensúlyozást meghatározó tényezők</vt:lpstr>
      <vt:lpstr>Egyensúlyozást meghatározó tényezők</vt:lpstr>
      <vt:lpstr>Egyensúlyozási stratégiák</vt:lpstr>
      <vt:lpstr>Egyensúlyozási stratégiák</vt:lpstr>
      <vt:lpstr>Egyensúlyozási stratégiák</vt:lpstr>
      <vt:lpstr>Egyensúlyozási stratégiák</vt:lpstr>
      <vt:lpstr>Egyensúlyozási stratégiák</vt:lpstr>
      <vt:lpstr>Egyensúlyozási stratégiák</vt:lpstr>
      <vt:lpstr>Egyensúlyozási stratégiák</vt:lpstr>
      <vt:lpstr>Egyensúlyozási stratégiák</vt:lpstr>
      <vt:lpstr>Egyensúlyozási stratégiák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Biztos alapokon</vt:lpstr>
      <vt:lpstr>Egyensúlyozási problémák</vt:lpstr>
      <vt:lpstr>Egyensúlyozási problémák</vt:lpstr>
      <vt:lpstr>Egyensúlyozó képesség mérése</vt:lpstr>
      <vt:lpstr>Egyensúlyozó képesség mérése</vt:lpstr>
      <vt:lpstr>Egyensúlyozó képesség mérése</vt:lpstr>
      <vt:lpstr>Egyensúlyozó képesség fejlődése</vt:lpstr>
      <vt:lpstr>Egyensúlyozó képesség fejlesztése</vt:lpstr>
      <vt:lpstr>Egyensúly fejlesztésre használható eszközök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Általános gyakorlatok az egyensúly fejlesztésére</vt:lpstr>
      <vt:lpstr>Sportág specifikus gyakorlatok az egyensúly fejlesztésére</vt:lpstr>
      <vt:lpstr>Megfontolások az egyensúllyal kapcsolatban</vt:lpstr>
      <vt:lpstr>Egyensúly és a modern technika</vt:lpstr>
      <vt:lpstr>Egyensúly és a modern technika</vt:lpstr>
      <vt:lpstr>Egyensúly és a modern technika</vt:lpstr>
      <vt:lpstr>Egyensúly és a modern technika</vt:lpstr>
      <vt:lpstr>Egyensúly és a modern technika</vt:lpstr>
      <vt:lpstr>Egyensúly és a modern technika</vt:lpstr>
      <vt:lpstr>Egyensúly és a modern technika</vt:lpstr>
      <vt:lpstr>Egyensúly és a modern technika</vt:lpstr>
      <vt:lpstr>Egyensúly és öregedés</vt:lpstr>
      <vt:lpstr>Egyensúly és öregedés</vt:lpstr>
      <vt:lpstr>Egyensúly és öregedés + modern technika</vt:lpstr>
      <vt:lpstr>Egyensúly és öregedés + modern technika</vt:lpstr>
      <vt:lpstr>Egyensúly és öregedés + modern technika</vt:lpstr>
      <vt:lpstr>Egyensúly és öregedés + modern technika</vt:lpstr>
      <vt:lpstr>Egyensúly és öregedés + modern technika</vt:lpstr>
      <vt:lpstr>Egyensúly és öregedés + modern technika</vt:lpstr>
      <vt:lpstr>Egyensúly gyerekkorban</vt:lpstr>
      <vt:lpstr>Egyensúly gyerekkorban</vt:lpstr>
      <vt:lpstr>Egyensúly gyerekkorban</vt:lpstr>
      <vt:lpstr>Egyensúly gyerekkorban</vt:lpstr>
      <vt:lpstr>Egyensúly gyerekkorban</vt:lpstr>
      <vt:lpstr>Egyensúly és scoliosis</vt:lpstr>
      <vt:lpstr>Egyensúly és sportteljesítmény</vt:lpstr>
      <vt:lpstr>Egyensúly és sportsérülések</vt:lpstr>
      <vt:lpstr>Összefoglalás</vt:lpstr>
      <vt:lpstr>Egyensúlyozási problémák</vt:lpstr>
      <vt:lpstr>Egyensúlyozás és öregedés</vt:lpstr>
      <vt:lpstr>Egyensúlyozás és hátizsák</vt:lpstr>
      <vt:lpstr>Egyensúlyozás és mozgásszervi problémák</vt:lpstr>
      <vt:lpstr>Kérdések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188</cp:revision>
  <dcterms:created xsi:type="dcterms:W3CDTF">2015-08-18T11:06:56Z</dcterms:created>
  <dcterms:modified xsi:type="dcterms:W3CDTF">2017-09-21T10:00:28Z</dcterms:modified>
</cp:coreProperties>
</file>