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91" r:id="rId9"/>
    <p:sldId id="292" r:id="rId10"/>
    <p:sldId id="266" r:id="rId11"/>
    <p:sldId id="267" r:id="rId12"/>
    <p:sldId id="268" r:id="rId13"/>
    <p:sldId id="269" r:id="rId14"/>
    <p:sldId id="270" r:id="rId15"/>
    <p:sldId id="271" r:id="rId16"/>
    <p:sldId id="290" r:id="rId17"/>
    <p:sldId id="272" r:id="rId18"/>
    <p:sldId id="28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3068961"/>
            <a:ext cx="5760640" cy="1008112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032648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28315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4000" b="1" dirty="0" err="1" smtClean="0"/>
              <a:t>Szkeletomotoros</a:t>
            </a:r>
            <a:r>
              <a:rPr lang="hu-HU" sz="4000" b="1" dirty="0" smtClean="0"/>
              <a:t> hurok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472608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/>
              <a:t>Pl.: (főleg a 4-es, 6-os </a:t>
            </a:r>
            <a:r>
              <a:rPr lang="hu-HU" sz="2200" dirty="0" err="1" smtClean="0"/>
              <a:t>areából</a:t>
            </a:r>
            <a:r>
              <a:rPr lang="hu-HU" sz="2200" dirty="0" smtClean="0"/>
              <a:t> eredő) jelek elérve a </a:t>
            </a:r>
            <a:r>
              <a:rPr lang="hu-HU" sz="2200" dirty="0" err="1" smtClean="0"/>
              <a:t>putamenből</a:t>
            </a:r>
            <a:r>
              <a:rPr lang="hu-HU" sz="2200" dirty="0" smtClean="0"/>
              <a:t> és a </a:t>
            </a:r>
            <a:r>
              <a:rPr lang="hu-HU" sz="2200" dirty="0" err="1" smtClean="0"/>
              <a:t>nucleus</a:t>
            </a:r>
            <a:r>
              <a:rPr lang="hu-HU" sz="2200" dirty="0" smtClean="0"/>
              <a:t> </a:t>
            </a:r>
            <a:r>
              <a:rPr lang="hu-HU" sz="2200" dirty="0" err="1" smtClean="0"/>
              <a:t>caudatusból</a:t>
            </a:r>
            <a:r>
              <a:rPr lang="hu-HU" sz="2200" dirty="0" smtClean="0"/>
              <a:t> álló </a:t>
            </a:r>
            <a:r>
              <a:rPr lang="hu-HU" sz="2200" b="1" i="1" dirty="0" err="1" smtClean="0"/>
              <a:t>striatum</a:t>
            </a:r>
            <a:r>
              <a:rPr lang="hu-HU" sz="2200" dirty="0" err="1" smtClean="0"/>
              <a:t>ot</a:t>
            </a:r>
            <a:r>
              <a:rPr lang="hu-HU" sz="2200" dirty="0" smtClean="0"/>
              <a:t> (serkentő </a:t>
            </a:r>
            <a:r>
              <a:rPr lang="hu-HU" sz="2200" dirty="0" err="1" smtClean="0"/>
              <a:t>transzmitter</a:t>
            </a:r>
            <a:r>
              <a:rPr lang="hu-HU" sz="2200" dirty="0" smtClean="0"/>
              <a:t>: </a:t>
            </a:r>
            <a:r>
              <a:rPr lang="hu-HU" sz="2200" dirty="0" err="1" smtClean="0"/>
              <a:t>glutamát</a:t>
            </a:r>
            <a:r>
              <a:rPr lang="hu-HU" sz="2200" dirty="0" smtClean="0"/>
              <a:t>), onnan </a:t>
            </a:r>
            <a:r>
              <a:rPr lang="hu-HU" sz="2200" b="1" i="1" dirty="0" smtClean="0"/>
              <a:t>két párhuzamos úton</a:t>
            </a:r>
            <a:r>
              <a:rPr lang="hu-HU" sz="2200" dirty="0" smtClean="0"/>
              <a:t> (a belső </a:t>
            </a:r>
            <a:r>
              <a:rPr lang="hu-HU" sz="2200" dirty="0" err="1" smtClean="0"/>
              <a:t>pallidumon</a:t>
            </a:r>
            <a:r>
              <a:rPr lang="hu-HU" sz="2200" dirty="0" smtClean="0"/>
              <a:t>, ill. a </a:t>
            </a:r>
            <a:r>
              <a:rPr lang="hu-HU" sz="2200" dirty="0" err="1" smtClean="0"/>
              <a:t>substancia</a:t>
            </a:r>
            <a:r>
              <a:rPr lang="hu-HU" sz="2200" dirty="0" smtClean="0"/>
              <a:t> </a:t>
            </a:r>
            <a:r>
              <a:rPr lang="hu-HU" sz="2200" dirty="0" err="1" smtClean="0"/>
              <a:t>nigrán</a:t>
            </a:r>
            <a:r>
              <a:rPr lang="hu-HU" sz="2200" dirty="0" smtClean="0"/>
              <a:t> át) jutnak </a:t>
            </a:r>
            <a:r>
              <a:rPr lang="hu-HU" sz="2200" b="1" i="1" dirty="0" smtClean="0"/>
              <a:t>a motoros </a:t>
            </a:r>
            <a:r>
              <a:rPr lang="hu-HU" sz="2200" b="1" i="1" dirty="0" err="1" smtClean="0"/>
              <a:t>thalamuszhoz</a:t>
            </a:r>
            <a:endParaRPr lang="hu-HU" sz="2200" b="1" i="1" dirty="0" smtClean="0"/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 smtClean="0"/>
              <a:t>Mind a két pálya </a:t>
            </a:r>
            <a:r>
              <a:rPr lang="hu-HU" sz="2200" b="1" i="1" dirty="0" smtClean="0"/>
              <a:t>két </a:t>
            </a:r>
            <a:r>
              <a:rPr lang="hu-HU" sz="2200" b="1" i="1" dirty="0" err="1" smtClean="0"/>
              <a:t>sorbakapcsolt</a:t>
            </a:r>
            <a:r>
              <a:rPr lang="hu-HU" sz="2200" b="1" i="1" dirty="0" smtClean="0"/>
              <a:t> gátló neuronból áll</a:t>
            </a:r>
            <a:r>
              <a:rPr lang="hu-HU" sz="2200" dirty="0" smtClean="0"/>
              <a:t> (</a:t>
            </a:r>
            <a:r>
              <a:rPr lang="hu-HU" sz="2200" dirty="0" err="1" smtClean="0"/>
              <a:t>transzmitter</a:t>
            </a:r>
            <a:r>
              <a:rPr lang="hu-HU" sz="2200" dirty="0" smtClean="0"/>
              <a:t>: GABA), az 1. aktiválódása tehát a 2. neuronban mindig </a:t>
            </a:r>
            <a:r>
              <a:rPr lang="hu-HU" sz="2200" dirty="0" err="1" smtClean="0"/>
              <a:t>dezinhibiciót</a:t>
            </a:r>
            <a:r>
              <a:rPr lang="hu-HU" sz="2200" dirty="0" smtClean="0"/>
              <a:t> eredményez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 smtClean="0"/>
              <a:t>A hurkot a 6-os </a:t>
            </a:r>
            <a:r>
              <a:rPr lang="hu-HU" sz="2200" dirty="0" err="1" smtClean="0"/>
              <a:t>areához</a:t>
            </a:r>
            <a:r>
              <a:rPr lang="hu-HU" sz="2200" dirty="0" smtClean="0"/>
              <a:t> futó </a:t>
            </a:r>
            <a:r>
              <a:rPr lang="hu-HU" sz="2200" b="1" i="1" dirty="0" err="1" smtClean="0"/>
              <a:t>thalamocorticális</a:t>
            </a:r>
            <a:r>
              <a:rPr lang="hu-HU" sz="2200" b="1" i="1" dirty="0" smtClean="0"/>
              <a:t> pályák </a:t>
            </a:r>
            <a:r>
              <a:rPr lang="hu-HU" sz="2200" dirty="0" smtClean="0"/>
              <a:t>zárják le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b="1" i="1" dirty="0" smtClean="0"/>
              <a:t>A visszafutó </a:t>
            </a:r>
            <a:r>
              <a:rPr lang="hu-HU" sz="2200" dirty="0" smtClean="0"/>
              <a:t>(</a:t>
            </a:r>
            <a:r>
              <a:rPr lang="hu-HU" sz="2200" dirty="0" err="1" smtClean="0"/>
              <a:t>rekurrens</a:t>
            </a:r>
            <a:r>
              <a:rPr lang="hu-HU" sz="2200" dirty="0" smtClean="0"/>
              <a:t>) </a:t>
            </a:r>
            <a:r>
              <a:rPr lang="hu-HU" sz="2200" b="1" i="1" dirty="0" smtClean="0"/>
              <a:t>pályák</a:t>
            </a:r>
            <a:r>
              <a:rPr lang="hu-HU" sz="2200" dirty="0" smtClean="0"/>
              <a:t> (pl. a </a:t>
            </a:r>
            <a:r>
              <a:rPr lang="hu-HU" sz="2200" dirty="0" err="1" smtClean="0"/>
              <a:t>substantia</a:t>
            </a:r>
            <a:r>
              <a:rPr lang="hu-HU" sz="2200" dirty="0" smtClean="0"/>
              <a:t> </a:t>
            </a:r>
            <a:r>
              <a:rPr lang="hu-HU" sz="2200" dirty="0" err="1" smtClean="0"/>
              <a:t>nigrából</a:t>
            </a:r>
            <a:r>
              <a:rPr lang="hu-HU" sz="2200" dirty="0" smtClean="0"/>
              <a:t> </a:t>
            </a:r>
            <a:r>
              <a:rPr lang="hu-HU" sz="2200" dirty="0" err="1" smtClean="0"/>
              <a:t>a</a:t>
            </a:r>
            <a:r>
              <a:rPr lang="hu-HU" sz="2200" dirty="0" smtClean="0"/>
              <a:t> </a:t>
            </a:r>
            <a:r>
              <a:rPr lang="hu-HU" sz="2200" dirty="0" err="1" smtClean="0"/>
              <a:t>striatumba</a:t>
            </a:r>
            <a:r>
              <a:rPr lang="hu-HU" sz="2200" dirty="0" smtClean="0"/>
              <a:t> vezető </a:t>
            </a:r>
            <a:r>
              <a:rPr lang="hu-HU" sz="2200" dirty="0" err="1" smtClean="0"/>
              <a:t>dopaminerg</a:t>
            </a:r>
            <a:r>
              <a:rPr lang="hu-HU" sz="2200" dirty="0" smtClean="0"/>
              <a:t> pálya) elsősorban a </a:t>
            </a:r>
            <a:r>
              <a:rPr lang="hu-HU" sz="2200" b="1" i="1" dirty="0" smtClean="0"/>
              <a:t>jel modulálás</a:t>
            </a:r>
            <a:r>
              <a:rPr lang="hu-HU" sz="2200" dirty="0" smtClean="0"/>
              <a:t>ára szolgálnak.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3660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3" y="44624"/>
            <a:ext cx="9216799" cy="6813376"/>
          </a:xfrm>
        </p:spPr>
      </p:pic>
    </p:spTree>
    <p:extLst>
      <p:ext uri="{BB962C8B-B14F-4D97-AF65-F5344CB8AC3E}">
        <p14:creationId xmlns:p14="http://schemas.microsoft.com/office/powerpoint/2010/main" val="17486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Az „akarás”</a:t>
            </a:r>
            <a:r>
              <a:rPr lang="hu-HU" b="1" dirty="0" err="1" smtClean="0"/>
              <a:t>-tól</a:t>
            </a:r>
            <a:r>
              <a:rPr lang="hu-HU" b="1" dirty="0" smtClean="0"/>
              <a:t> az akaratlagos mozgás kivitelezéséig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26896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Túlnyomórészt </a:t>
            </a:r>
            <a:r>
              <a:rPr lang="hu-HU" sz="3200" b="1" i="1" dirty="0" err="1" smtClean="0"/>
              <a:t>subcorticalis</a:t>
            </a:r>
            <a:r>
              <a:rPr lang="hu-HU" sz="3200" b="1" i="1" dirty="0" smtClean="0"/>
              <a:t> agyterületek</a:t>
            </a:r>
            <a:r>
              <a:rPr lang="hu-HU" sz="3200" dirty="0" smtClean="0"/>
              <a:t>en ismeretlen módon előáll a </a:t>
            </a:r>
            <a:r>
              <a:rPr lang="hu-HU" sz="3200" b="1" i="1" dirty="0" smtClean="0"/>
              <a:t>mozgáskésztetés</a:t>
            </a:r>
            <a:r>
              <a:rPr lang="hu-HU" sz="3200" dirty="0" smtClean="0"/>
              <a:t>;</a:t>
            </a:r>
          </a:p>
          <a:p>
            <a:pPr marL="0" indent="0">
              <a:buNone/>
            </a:pPr>
            <a:endParaRPr lang="hu-HU" sz="320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1875"/>
            <a:ext cx="4038600" cy="3462613"/>
          </a:xfrm>
        </p:spPr>
      </p:pic>
    </p:spTree>
    <p:extLst>
      <p:ext uri="{BB962C8B-B14F-4D97-AF65-F5344CB8AC3E}">
        <p14:creationId xmlns:p14="http://schemas.microsoft.com/office/powerpoint/2010/main" val="37303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Az „akarás”</a:t>
            </a:r>
            <a:r>
              <a:rPr lang="hu-HU" b="1" dirty="0" err="1" smtClean="0"/>
              <a:t>-tól</a:t>
            </a:r>
            <a:r>
              <a:rPr lang="hu-HU" b="1" dirty="0" smtClean="0"/>
              <a:t> az akaratlagos mozgás kivitelezéséig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Ez a jel eléri az </a:t>
            </a:r>
            <a:r>
              <a:rPr lang="hu-HU" b="1" i="1" dirty="0" smtClean="0"/>
              <a:t>„asszociációs” kérget</a:t>
            </a:r>
            <a:r>
              <a:rPr lang="hu-HU" dirty="0" smtClean="0"/>
              <a:t> (</a:t>
            </a:r>
            <a:r>
              <a:rPr lang="hu-HU" dirty="0" err="1" smtClean="0"/>
              <a:t>szkeletomotoros</a:t>
            </a:r>
            <a:r>
              <a:rPr lang="hu-HU" dirty="0" smtClean="0"/>
              <a:t> vonatkozásban mindenekelőtt a 6-os </a:t>
            </a:r>
            <a:r>
              <a:rPr lang="hu-HU" dirty="0" err="1" smtClean="0"/>
              <a:t>areát</a:t>
            </a:r>
            <a:r>
              <a:rPr lang="hu-HU" dirty="0" smtClean="0"/>
              <a:t>), ahol </a:t>
            </a:r>
            <a:r>
              <a:rPr lang="hu-HU" dirty="0" err="1" smtClean="0"/>
              <a:t>metörténik</a:t>
            </a:r>
            <a:r>
              <a:rPr lang="hu-HU" dirty="0" smtClean="0"/>
              <a:t> a </a:t>
            </a:r>
            <a:r>
              <a:rPr lang="hu-HU" b="1" i="1" dirty="0" smtClean="0"/>
              <a:t>mozgástervezés</a:t>
            </a:r>
            <a:r>
              <a:rPr lang="hu-HU" dirty="0" smtClean="0"/>
              <a:t>, aminek során az adott terület fölött a felszínről (kb. 1 másodperccel a még csak elgondolt mozgás előtt) ún. készenléti potenciál vezethető el a kisagyon,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21" y="1844824"/>
            <a:ext cx="4417319" cy="3888432"/>
          </a:xfrm>
        </p:spPr>
      </p:pic>
    </p:spTree>
    <p:extLst>
      <p:ext uri="{BB962C8B-B14F-4D97-AF65-F5344CB8AC3E}">
        <p14:creationId xmlns:p14="http://schemas.microsoft.com/office/powerpoint/2010/main" val="19365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Az „akarás”</a:t>
            </a:r>
            <a:r>
              <a:rPr lang="hu-HU" b="1" dirty="0" err="1" smtClean="0"/>
              <a:t>-tól</a:t>
            </a:r>
            <a:r>
              <a:rPr lang="hu-HU" b="1" dirty="0" smtClean="0"/>
              <a:t> az akaratlagos mozgás kivitelezéséig III.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ill. a </a:t>
            </a:r>
            <a:r>
              <a:rPr lang="hu-HU" b="1" i="1" dirty="0" smtClean="0"/>
              <a:t>törzsdúcokon átvezető hurkok</a:t>
            </a:r>
            <a:r>
              <a:rPr lang="hu-HU" dirty="0" smtClean="0"/>
              <a:t>at elérő jel mindenekelőtt </a:t>
            </a:r>
            <a:r>
              <a:rPr lang="hu-HU" b="1" i="1" dirty="0" smtClean="0"/>
              <a:t>mozgásprogramok</a:t>
            </a:r>
            <a:r>
              <a:rPr lang="hu-HU" dirty="0" smtClean="0"/>
              <a:t>at hív le,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 amelyek a </a:t>
            </a:r>
            <a:r>
              <a:rPr lang="hu-HU" b="1" i="1" dirty="0" err="1" smtClean="0"/>
              <a:t>thalamuson</a:t>
            </a:r>
            <a:r>
              <a:rPr lang="hu-HU" b="1" i="1" dirty="0" smtClean="0"/>
              <a:t> át</a:t>
            </a:r>
            <a:r>
              <a:rPr lang="hu-HU" dirty="0" smtClean="0"/>
              <a:t> érik el a </a:t>
            </a:r>
            <a:r>
              <a:rPr lang="hu-HU" b="1" i="1" dirty="0" err="1" smtClean="0"/>
              <a:t>mozgáskivitelezés</a:t>
            </a:r>
            <a:r>
              <a:rPr lang="hu-HU" dirty="0" err="1" smtClean="0"/>
              <a:t>t</a:t>
            </a:r>
            <a:r>
              <a:rPr lang="hu-HU" dirty="0" smtClean="0"/>
              <a:t> vezérlő </a:t>
            </a:r>
            <a:r>
              <a:rPr lang="hu-HU" b="1" i="1" dirty="0" smtClean="0"/>
              <a:t>4-es és 6-os kérgi </a:t>
            </a:r>
            <a:r>
              <a:rPr lang="hu-HU" b="1" i="1" dirty="0" err="1" smtClean="0"/>
              <a:t>areát</a:t>
            </a:r>
            <a:endParaRPr lang="hu-HU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6" y="1278141"/>
            <a:ext cx="3750568" cy="279893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36371"/>
            <a:ext cx="3744416" cy="2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58614"/>
            <a:ext cx="5842992" cy="63408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err="1" smtClean="0"/>
              <a:t>Bazális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ganglionok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2448272"/>
          </a:xfrm>
        </p:spPr>
        <p:txBody>
          <a:bodyPr>
            <a:noAutofit/>
          </a:bodyPr>
          <a:lstStyle/>
          <a:p>
            <a:pPr algn="just"/>
            <a:r>
              <a:rPr lang="hu-HU" sz="1700" dirty="0" smtClean="0"/>
              <a:t>A </a:t>
            </a:r>
            <a:r>
              <a:rPr lang="hu-HU" sz="1700" b="1" i="1" dirty="0" err="1" smtClean="0"/>
              <a:t>bazális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ganglionok</a:t>
            </a:r>
            <a:r>
              <a:rPr lang="hu-HU" sz="1700" b="1" i="1" dirty="0" smtClean="0"/>
              <a:t> </a:t>
            </a:r>
            <a:r>
              <a:rPr lang="hu-HU" sz="1700" dirty="0" smtClean="0"/>
              <a:t>megnevezést általában 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caudatus</a:t>
            </a:r>
            <a:r>
              <a:rPr lang="hu-HU" sz="1700" dirty="0" smtClean="0"/>
              <a:t>, </a:t>
            </a:r>
            <a:r>
              <a:rPr lang="hu-HU" sz="1700" dirty="0" err="1" smtClean="0"/>
              <a:t>a</a:t>
            </a:r>
            <a:r>
              <a:rPr lang="hu-HU" sz="1700" dirty="0" smtClean="0"/>
              <a:t> </a:t>
            </a:r>
            <a:r>
              <a:rPr lang="hu-HU" sz="1700" b="1" i="1" dirty="0" err="1" smtClean="0"/>
              <a:t>putamen</a:t>
            </a:r>
            <a:r>
              <a:rPr lang="hu-HU" sz="1700" dirty="0" smtClean="0"/>
              <a:t> és a </a:t>
            </a:r>
            <a:r>
              <a:rPr lang="hu-HU" sz="1700" b="1" i="1" dirty="0" err="1" smtClean="0"/>
              <a:t>globus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pallidus</a:t>
            </a:r>
            <a:r>
              <a:rPr lang="hu-HU" sz="1700" dirty="0" smtClean="0"/>
              <a:t> – ez a három nagy tömegű mag a kérgi köpeny alatt fekszik – és a funkcionálisan hozzájuk tartozó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subthalamicus</a:t>
            </a:r>
            <a:r>
              <a:rPr lang="hu-HU" sz="1700" dirty="0" smtClean="0"/>
              <a:t> (corpus </a:t>
            </a:r>
            <a:r>
              <a:rPr lang="hu-HU" sz="1700" dirty="0" err="1" smtClean="0"/>
              <a:t>subthalamicus</a:t>
            </a:r>
            <a:r>
              <a:rPr lang="hu-HU" sz="1700" dirty="0" smtClean="0"/>
              <a:t> </a:t>
            </a:r>
            <a:r>
              <a:rPr lang="hu-HU" sz="1700" dirty="0" err="1" smtClean="0"/>
              <a:t>Luysii</a:t>
            </a:r>
            <a:r>
              <a:rPr lang="hu-HU" sz="1700" dirty="0" smtClean="0"/>
              <a:t>), </a:t>
            </a:r>
            <a:r>
              <a:rPr lang="hu-HU" sz="1700" b="1" i="1" dirty="0" err="1" smtClean="0"/>
              <a:t>substantia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nigra</a:t>
            </a:r>
            <a:r>
              <a:rPr lang="hu-HU" sz="1700" b="1" i="1" dirty="0" smtClean="0"/>
              <a:t> </a:t>
            </a:r>
            <a:r>
              <a:rPr lang="hu-HU" sz="1700" dirty="0" smtClean="0"/>
              <a:t>és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ruber</a:t>
            </a:r>
            <a:r>
              <a:rPr lang="hu-HU" sz="1700" b="1" i="1" dirty="0" smtClean="0"/>
              <a:t> </a:t>
            </a:r>
            <a:r>
              <a:rPr lang="hu-HU" sz="1700" dirty="0" smtClean="0"/>
              <a:t>megjelölésre használjuk.</a:t>
            </a:r>
          </a:p>
          <a:p>
            <a:pPr algn="just"/>
            <a:r>
              <a:rPr lang="hu-HU" sz="1700" dirty="0" smtClean="0"/>
              <a:t>A </a:t>
            </a:r>
            <a:r>
              <a:rPr lang="hu-HU" sz="1700" dirty="0" err="1" smtClean="0"/>
              <a:t>thalamus</a:t>
            </a:r>
            <a:r>
              <a:rPr lang="hu-HU" sz="1700" dirty="0" smtClean="0"/>
              <a:t> egyes részei szorosan kapcsolódnak ehhez a rendszerhez, de a </a:t>
            </a:r>
            <a:r>
              <a:rPr lang="hu-HU" sz="1700" dirty="0" err="1" smtClean="0"/>
              <a:t>claustrum</a:t>
            </a:r>
            <a:r>
              <a:rPr lang="hu-HU" sz="1700" dirty="0" smtClean="0"/>
              <a:t> és az </a:t>
            </a:r>
            <a:r>
              <a:rPr lang="hu-HU" sz="1700" dirty="0" err="1" smtClean="0"/>
              <a:t>amygdala</a:t>
            </a:r>
            <a:r>
              <a:rPr lang="hu-HU" sz="1700" dirty="0" smtClean="0"/>
              <a:t> alighanem igazában nem tartozik ide, noha vannak osztályozások, amelyek ezeket is ide sorolják.</a:t>
            </a:r>
          </a:p>
          <a:p>
            <a:pPr algn="just"/>
            <a:r>
              <a:rPr lang="hu-HU" sz="1700" dirty="0" smtClean="0"/>
              <a:t>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caudatust</a:t>
            </a:r>
            <a:r>
              <a:rPr lang="hu-HU" sz="1700" b="1" i="1" dirty="0" smtClean="0"/>
              <a:t> </a:t>
            </a:r>
            <a:r>
              <a:rPr lang="hu-HU" sz="1700" dirty="0" smtClean="0"/>
              <a:t>és a </a:t>
            </a:r>
            <a:r>
              <a:rPr lang="hu-HU" sz="1700" b="1" i="1" dirty="0" err="1" smtClean="0"/>
              <a:t>putament</a:t>
            </a:r>
            <a:r>
              <a:rPr lang="hu-HU" sz="1700" dirty="0" smtClean="0"/>
              <a:t> olykor </a:t>
            </a:r>
            <a:r>
              <a:rPr lang="hu-HU" sz="1700" b="1" i="1" dirty="0" err="1" smtClean="0"/>
              <a:t>striatum</a:t>
            </a:r>
            <a:r>
              <a:rPr lang="hu-HU" sz="1700" dirty="0" err="1" smtClean="0"/>
              <a:t>nak</a:t>
            </a:r>
            <a:r>
              <a:rPr lang="hu-HU" sz="1700" dirty="0" smtClean="0"/>
              <a:t> hívják; a </a:t>
            </a:r>
            <a:r>
              <a:rPr lang="hu-HU" sz="1700" b="1" i="1" dirty="0" err="1" smtClean="0"/>
              <a:t>putament</a:t>
            </a:r>
            <a:r>
              <a:rPr lang="hu-HU" sz="1700" dirty="0" smtClean="0"/>
              <a:t> és a </a:t>
            </a:r>
            <a:r>
              <a:rPr lang="hu-HU" sz="1700" b="1" i="1" dirty="0" err="1" smtClean="0"/>
              <a:t>globus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pallidust</a:t>
            </a:r>
            <a:r>
              <a:rPr lang="hu-HU" sz="1700" b="1" i="1" dirty="0" smtClean="0"/>
              <a:t> </a:t>
            </a:r>
            <a:r>
              <a:rPr lang="hu-HU" sz="1700" dirty="0" smtClean="0"/>
              <a:t>néha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lenticularis</a:t>
            </a:r>
            <a:r>
              <a:rPr lang="hu-HU" sz="1700" dirty="0" err="1" smtClean="0"/>
              <a:t>nak</a:t>
            </a:r>
            <a:r>
              <a:rPr lang="hu-HU" sz="1700" dirty="0" smtClean="0"/>
              <a:t> nevezik.</a:t>
            </a:r>
            <a:endParaRPr lang="hu-HU" sz="17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0382"/>
            <a:ext cx="5544616" cy="3417618"/>
          </a:xfrm>
        </p:spPr>
      </p:pic>
    </p:spTree>
    <p:extLst>
      <p:ext uri="{BB962C8B-B14F-4D97-AF65-F5344CB8AC3E}">
        <p14:creationId xmlns:p14="http://schemas.microsoft.com/office/powerpoint/2010/main" val="13890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664"/>
            <a:ext cx="6858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259632" y="56612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http://physiology.elte.hu/eloadas/pszicho_elettan/Elettan_anat9_mozgas.pdf</a:t>
            </a:r>
          </a:p>
        </p:txBody>
      </p:sp>
    </p:spTree>
    <p:extLst>
      <p:ext uri="{BB962C8B-B14F-4D97-AF65-F5344CB8AC3E}">
        <p14:creationId xmlns:p14="http://schemas.microsoft.com/office/powerpoint/2010/main" val="14792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92311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200" b="1" dirty="0" err="1" smtClean="0"/>
              <a:t>Bazális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ganglionok</a:t>
            </a:r>
            <a:r>
              <a:rPr lang="hu-HU" sz="3200" b="1" dirty="0" smtClean="0"/>
              <a:t> összeköttetései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5580112" cy="5256584"/>
          </a:xfrm>
        </p:spPr>
        <p:txBody>
          <a:bodyPr>
            <a:noAutofit/>
          </a:bodyPr>
          <a:lstStyle/>
          <a:p>
            <a:r>
              <a:rPr lang="hu-HU" sz="1700" dirty="0" smtClean="0"/>
              <a:t>Mindkét oldalon kiterjedt összeköttetések kapcsolják a </a:t>
            </a:r>
            <a:r>
              <a:rPr lang="hu-HU" sz="1700" b="1" i="1" dirty="0" smtClean="0"/>
              <a:t>motoros és </a:t>
            </a:r>
            <a:r>
              <a:rPr lang="hu-HU" sz="1700" b="1" i="1" dirty="0" err="1" smtClean="0"/>
              <a:t>premotoros</a:t>
            </a:r>
            <a:r>
              <a:rPr lang="hu-HU" sz="1700" b="1" i="1" dirty="0" smtClean="0"/>
              <a:t> kérget</a:t>
            </a:r>
            <a:r>
              <a:rPr lang="hu-HU" sz="1700" dirty="0" smtClean="0"/>
              <a:t>, ill. az agykéreg egyéb részeit a </a:t>
            </a:r>
            <a:r>
              <a:rPr lang="hu-HU" sz="1700" b="1" i="1" dirty="0" err="1" smtClean="0"/>
              <a:t>striatumhoz</a:t>
            </a:r>
            <a:r>
              <a:rPr lang="hu-HU" sz="1700" b="1" i="1" dirty="0" smtClean="0"/>
              <a:t>.</a:t>
            </a:r>
            <a:endParaRPr lang="hu-HU" sz="1700" dirty="0" smtClean="0"/>
          </a:p>
          <a:p>
            <a:r>
              <a:rPr lang="hu-HU" sz="1700" dirty="0" smtClean="0"/>
              <a:t>Az utóbbinak van </a:t>
            </a:r>
            <a:r>
              <a:rPr lang="hu-HU" sz="1700" b="1" i="1" dirty="0" smtClean="0"/>
              <a:t>bemenete a </a:t>
            </a:r>
            <a:r>
              <a:rPr lang="hu-HU" sz="1700" b="1" i="1" dirty="0" err="1" smtClean="0"/>
              <a:t>thalamus</a:t>
            </a:r>
            <a:r>
              <a:rPr lang="hu-HU" sz="1700" b="1" i="1" dirty="0" smtClean="0"/>
              <a:t> középvonali magvaiból</a:t>
            </a:r>
            <a:r>
              <a:rPr lang="hu-HU" sz="1700" dirty="0" smtClean="0"/>
              <a:t> is</a:t>
            </a:r>
          </a:p>
          <a:p>
            <a:r>
              <a:rPr lang="hu-HU" sz="1700" dirty="0" smtClean="0"/>
              <a:t>A </a:t>
            </a:r>
            <a:r>
              <a:rPr lang="hu-HU" sz="1700" b="1" i="1" dirty="0" err="1" smtClean="0"/>
              <a:t>striatum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a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substantia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nigrába</a:t>
            </a:r>
            <a:r>
              <a:rPr lang="hu-HU" sz="1700" b="1" i="1" dirty="0" smtClean="0"/>
              <a:t> és a </a:t>
            </a:r>
            <a:r>
              <a:rPr lang="hu-HU" sz="1700" b="1" i="1" dirty="0" err="1" smtClean="0"/>
              <a:t>globus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pallidusba</a:t>
            </a:r>
            <a:r>
              <a:rPr lang="hu-HU" sz="1700" b="1" i="1" dirty="0" smtClean="0"/>
              <a:t> küld rostokat.</a:t>
            </a:r>
            <a:endParaRPr lang="hu-HU" sz="1700" dirty="0" smtClean="0"/>
          </a:p>
          <a:p>
            <a:r>
              <a:rPr lang="hu-HU" sz="1700" dirty="0" smtClean="0"/>
              <a:t>A </a:t>
            </a:r>
            <a:r>
              <a:rPr lang="hu-HU" sz="1700" b="1" i="1" dirty="0" err="1" smtClean="0"/>
              <a:t>globus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pallidus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a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bazális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ganglionok</a:t>
            </a:r>
            <a:r>
              <a:rPr lang="hu-HU" sz="1700" b="1" i="1" dirty="0" smtClean="0"/>
              <a:t> </a:t>
            </a:r>
            <a:r>
              <a:rPr lang="hu-HU" sz="1700" dirty="0" smtClean="0"/>
              <a:t>legjelentősebb </a:t>
            </a:r>
            <a:r>
              <a:rPr lang="hu-HU" sz="1700" b="1" i="1" dirty="0" err="1" smtClean="0"/>
              <a:t>afferens</a:t>
            </a:r>
            <a:r>
              <a:rPr lang="hu-HU" sz="1700" b="1" i="1" dirty="0" smtClean="0"/>
              <a:t> pályája</a:t>
            </a:r>
            <a:r>
              <a:rPr lang="hu-HU" sz="1700" dirty="0" smtClean="0"/>
              <a:t>, az </a:t>
            </a:r>
            <a:r>
              <a:rPr lang="hu-HU" sz="1700" b="1" i="1" dirty="0" err="1" smtClean="0"/>
              <a:t>ansa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lenticularis</a:t>
            </a:r>
            <a:r>
              <a:rPr lang="hu-HU" sz="1700" b="1" i="1" dirty="0" smtClean="0"/>
              <a:t> </a:t>
            </a:r>
            <a:r>
              <a:rPr lang="hu-HU" sz="1700" dirty="0" smtClean="0"/>
              <a:t>útján:</a:t>
            </a:r>
          </a:p>
          <a:p>
            <a:pPr lvl="1"/>
            <a:r>
              <a:rPr lang="hu-HU" sz="1700" dirty="0" smtClean="0"/>
              <a:t>a </a:t>
            </a:r>
            <a:r>
              <a:rPr lang="hu-HU" sz="1700" b="1" i="1" dirty="0" err="1" smtClean="0"/>
              <a:t>thalamus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ventrolaterális</a:t>
            </a:r>
            <a:r>
              <a:rPr lang="hu-HU" sz="1700" b="1" i="1" dirty="0" smtClean="0"/>
              <a:t> </a:t>
            </a:r>
            <a:r>
              <a:rPr lang="hu-HU" sz="1700" dirty="0" smtClean="0"/>
              <a:t>és </a:t>
            </a:r>
            <a:r>
              <a:rPr lang="hu-HU" sz="1700" b="1" i="1" dirty="0" err="1" smtClean="0"/>
              <a:t>ventrális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anterior</a:t>
            </a:r>
            <a:r>
              <a:rPr lang="hu-HU" sz="1700" b="1" i="1" dirty="0" smtClean="0"/>
              <a:t> magjaiba</a:t>
            </a:r>
            <a:r>
              <a:rPr lang="hu-HU" sz="1700" dirty="0" smtClean="0"/>
              <a:t>,</a:t>
            </a:r>
          </a:p>
          <a:p>
            <a:pPr lvl="1"/>
            <a:r>
              <a:rPr lang="hu-HU" sz="1700" dirty="0" smtClean="0"/>
              <a:t> 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subthalamicusba</a:t>
            </a:r>
            <a:r>
              <a:rPr lang="hu-HU" sz="1700" dirty="0" smtClean="0"/>
              <a:t>,</a:t>
            </a:r>
          </a:p>
          <a:p>
            <a:pPr lvl="1"/>
            <a:r>
              <a:rPr lang="hu-HU" sz="1700" dirty="0" smtClean="0"/>
              <a:t> </a:t>
            </a:r>
            <a:r>
              <a:rPr lang="hu-HU" sz="1700" b="1" i="1" dirty="0" smtClean="0"/>
              <a:t>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ruberba</a:t>
            </a:r>
            <a:r>
              <a:rPr lang="hu-HU" sz="1700" dirty="0" smtClean="0"/>
              <a:t> </a:t>
            </a:r>
          </a:p>
          <a:p>
            <a:pPr lvl="1"/>
            <a:r>
              <a:rPr lang="hu-HU" sz="1700" dirty="0" smtClean="0"/>
              <a:t>és az agytörzs más részeibe </a:t>
            </a:r>
            <a:r>
              <a:rPr lang="hu-HU" sz="1700" dirty="0" err="1" smtClean="0"/>
              <a:t>projeciál</a:t>
            </a:r>
            <a:r>
              <a:rPr lang="hu-HU" sz="1700" dirty="0" smtClean="0"/>
              <a:t>.</a:t>
            </a:r>
          </a:p>
          <a:p>
            <a:r>
              <a:rPr lang="hu-HU" sz="1700" dirty="0" smtClean="0"/>
              <a:t>A </a:t>
            </a:r>
            <a:r>
              <a:rPr lang="hu-HU" sz="1700" dirty="0" err="1" smtClean="0"/>
              <a:t>thalamus</a:t>
            </a:r>
            <a:r>
              <a:rPr lang="hu-HU" sz="1700" dirty="0" smtClean="0"/>
              <a:t> magjai sorra ugyanazon motoros területekbe vetülnek az agykéregben, amelyek a </a:t>
            </a:r>
            <a:r>
              <a:rPr lang="hu-HU" sz="1700" dirty="0" err="1" smtClean="0"/>
              <a:t>striatumba</a:t>
            </a:r>
            <a:r>
              <a:rPr lang="hu-HU" sz="1700" dirty="0" smtClean="0"/>
              <a:t> </a:t>
            </a:r>
            <a:r>
              <a:rPr lang="hu-HU" sz="1700" dirty="0" err="1" smtClean="0"/>
              <a:t>projeciálnak</a:t>
            </a:r>
            <a:r>
              <a:rPr lang="hu-HU" sz="1700" dirty="0" smtClean="0"/>
              <a:t>, és így teljessé tesznek egy zárt visszacsatolási hurkot.</a:t>
            </a:r>
            <a:endParaRPr lang="hu-HU" sz="17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80" y="1196752"/>
            <a:ext cx="3681932" cy="4525963"/>
          </a:xfrm>
        </p:spPr>
      </p:pic>
    </p:spTree>
    <p:extLst>
      <p:ext uri="{BB962C8B-B14F-4D97-AF65-F5344CB8AC3E}">
        <p14:creationId xmlns:p14="http://schemas.microsoft.com/office/powerpoint/2010/main" val="7265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"/>
          <a:stretch/>
        </p:blipFill>
        <p:spPr bwMode="auto">
          <a:xfrm>
            <a:off x="1547664" y="386826"/>
            <a:ext cx="5939978" cy="54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8614"/>
            <a:ext cx="7787208" cy="63408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err="1" smtClean="0"/>
              <a:t>Nigrostriatalis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dopaminerg</a:t>
            </a:r>
            <a:r>
              <a:rPr lang="hu-HU" sz="3600" b="1" dirty="0" smtClean="0"/>
              <a:t> 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36512" y="764704"/>
            <a:ext cx="4038600" cy="6093296"/>
          </a:xfrm>
        </p:spPr>
        <p:txBody>
          <a:bodyPr>
            <a:normAutofit/>
          </a:bodyPr>
          <a:lstStyle/>
          <a:p>
            <a:pPr algn="just"/>
            <a:r>
              <a:rPr lang="hu-HU" sz="1600" b="1" i="1" dirty="0" smtClean="0"/>
              <a:t>Sejttestei a </a:t>
            </a:r>
            <a:r>
              <a:rPr lang="hu-HU" sz="1600" b="1" i="1" dirty="0" err="1" smtClean="0"/>
              <a:t>substantia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nigrában</a:t>
            </a:r>
            <a:r>
              <a:rPr lang="hu-HU" sz="1600" dirty="0" smtClean="0"/>
              <a:t>, </a:t>
            </a:r>
            <a:r>
              <a:rPr lang="hu-HU" sz="1600" b="1" i="1" dirty="0" err="1" smtClean="0"/>
              <a:t>axonális</a:t>
            </a:r>
            <a:r>
              <a:rPr lang="hu-HU" sz="1600" b="1" i="1" dirty="0" smtClean="0"/>
              <a:t> végződései</a:t>
            </a:r>
            <a:r>
              <a:rPr lang="hu-HU" sz="1600" dirty="0" smtClean="0"/>
              <a:t> pedig a </a:t>
            </a:r>
            <a:r>
              <a:rPr lang="hu-HU" sz="1600" b="1" i="1" dirty="0" err="1" smtClean="0"/>
              <a:t>nucleus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caudatusban</a:t>
            </a:r>
            <a:r>
              <a:rPr lang="hu-HU" sz="1600" b="1" i="1" dirty="0" smtClean="0"/>
              <a:t> </a:t>
            </a:r>
            <a:r>
              <a:rPr lang="hu-HU" sz="1600" dirty="0" smtClean="0"/>
              <a:t>vannak.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Az ezekből a végződésekből felszabaduló </a:t>
            </a:r>
            <a:r>
              <a:rPr lang="hu-HU" sz="1600" b="1" i="1" dirty="0" smtClean="0"/>
              <a:t>dopamin gátolja a </a:t>
            </a:r>
            <a:r>
              <a:rPr lang="hu-HU" sz="1600" b="1" i="1" dirty="0" err="1" smtClean="0"/>
              <a:t>caudatus-sejteket</a:t>
            </a:r>
            <a:r>
              <a:rPr lang="hu-HU" sz="1600" dirty="0" smtClean="0"/>
              <a:t>, míg a más sejtekből felszabaduló </a:t>
            </a:r>
            <a:r>
              <a:rPr lang="hu-HU" sz="1600" b="1" i="1" dirty="0" err="1" smtClean="0"/>
              <a:t>acetilkolin</a:t>
            </a:r>
            <a:r>
              <a:rPr lang="hu-HU" sz="1600" b="1" i="1" dirty="0" smtClean="0"/>
              <a:t> serkenti azokat</a:t>
            </a:r>
            <a:r>
              <a:rPr lang="hu-HU" sz="1600" dirty="0" smtClean="0"/>
              <a:t>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</a:t>
            </a:r>
            <a:r>
              <a:rPr lang="hu-HU" sz="1600" b="1" i="1" dirty="0" err="1" smtClean="0"/>
              <a:t>caudatusból</a:t>
            </a:r>
            <a:r>
              <a:rPr lang="hu-HU" sz="1600" dirty="0" smtClean="0"/>
              <a:t> </a:t>
            </a:r>
            <a:r>
              <a:rPr lang="hu-HU" sz="1600" dirty="0" err="1" smtClean="0"/>
              <a:t>a</a:t>
            </a:r>
            <a:r>
              <a:rPr lang="hu-HU" sz="1600" dirty="0" smtClean="0"/>
              <a:t> </a:t>
            </a:r>
            <a:r>
              <a:rPr lang="hu-HU" sz="1600" b="1" i="1" dirty="0" err="1" smtClean="0"/>
              <a:t>substantia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nigrába</a:t>
            </a:r>
            <a:r>
              <a:rPr lang="hu-HU" sz="1600" dirty="0" smtClean="0"/>
              <a:t> </a:t>
            </a:r>
            <a:r>
              <a:rPr lang="hu-HU" sz="1600" b="1" i="1" dirty="0" err="1" smtClean="0"/>
              <a:t>GABA</a:t>
            </a:r>
            <a:r>
              <a:rPr lang="hu-HU" sz="1600" dirty="0" err="1" smtClean="0"/>
              <a:t>-t</a:t>
            </a:r>
            <a:r>
              <a:rPr lang="hu-HU" sz="1600" dirty="0" smtClean="0"/>
              <a:t> elválasztó neuronok építenek ki </a:t>
            </a:r>
            <a:r>
              <a:rPr lang="hu-HU" sz="1600" b="1" i="1" dirty="0" smtClean="0"/>
              <a:t>visszacsatolá</a:t>
            </a:r>
            <a:r>
              <a:rPr lang="hu-HU" sz="1600" dirty="0" smtClean="0"/>
              <a:t>st.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</a:t>
            </a:r>
            <a:r>
              <a:rPr lang="hu-HU" sz="1600" b="1" i="1" dirty="0" err="1" smtClean="0"/>
              <a:t>nucleus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subthalamicus</a:t>
            </a:r>
            <a:r>
              <a:rPr lang="hu-HU" sz="1600" b="1" i="1" dirty="0" smtClean="0"/>
              <a:t> reciprok összeköttetésben áll a </a:t>
            </a:r>
            <a:r>
              <a:rPr lang="hu-HU" sz="1600" b="1" i="1" dirty="0" err="1" smtClean="0"/>
              <a:t>globus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pallidussal</a:t>
            </a:r>
            <a:r>
              <a:rPr lang="hu-HU" sz="1600" b="1" i="1" dirty="0" smtClean="0"/>
              <a:t>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</a:t>
            </a:r>
            <a:r>
              <a:rPr lang="hu-HU" sz="1600" b="1" i="1" dirty="0" err="1" smtClean="0"/>
              <a:t>nucleus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ruber</a:t>
            </a:r>
            <a:r>
              <a:rPr lang="hu-HU" sz="1600" dirty="0" smtClean="0"/>
              <a:t> </a:t>
            </a:r>
            <a:r>
              <a:rPr lang="hu-HU" sz="1600" dirty="0" err="1" smtClean="0"/>
              <a:t>a</a:t>
            </a:r>
            <a:r>
              <a:rPr lang="hu-HU" sz="1600" dirty="0" smtClean="0"/>
              <a:t> többi </a:t>
            </a:r>
            <a:r>
              <a:rPr lang="hu-HU" sz="1600" b="1" i="1" dirty="0" err="1" smtClean="0"/>
              <a:t>bazális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ganglionból</a:t>
            </a:r>
            <a:r>
              <a:rPr lang="hu-HU" sz="1600" dirty="0" smtClean="0"/>
              <a:t>, az </a:t>
            </a:r>
            <a:r>
              <a:rPr lang="hu-HU" sz="1600" b="1" i="1" dirty="0" smtClean="0"/>
              <a:t>agykéregből</a:t>
            </a:r>
            <a:r>
              <a:rPr lang="hu-HU" sz="1600" dirty="0" smtClean="0"/>
              <a:t> és a </a:t>
            </a:r>
            <a:r>
              <a:rPr lang="hu-HU" sz="1600" b="1" i="1" dirty="0" smtClean="0"/>
              <a:t>kisagyból</a:t>
            </a:r>
            <a:r>
              <a:rPr lang="hu-HU" sz="1600" dirty="0" smtClean="0"/>
              <a:t> kap </a:t>
            </a:r>
            <a:r>
              <a:rPr lang="hu-HU" sz="1600" b="1" i="1" dirty="0" smtClean="0"/>
              <a:t>bemenet</a:t>
            </a:r>
            <a:r>
              <a:rPr lang="hu-HU" sz="1600" dirty="0" smtClean="0"/>
              <a:t>eket.</a:t>
            </a:r>
            <a:endParaRPr lang="hu-HU" sz="1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3" y="836712"/>
            <a:ext cx="4931670" cy="5616624"/>
          </a:xfrm>
        </p:spPr>
      </p:pic>
    </p:spTree>
    <p:extLst>
      <p:ext uri="{BB962C8B-B14F-4D97-AF65-F5344CB8AC3E}">
        <p14:creationId xmlns:p14="http://schemas.microsoft.com/office/powerpoint/2010/main" val="13200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08912" cy="2448272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Célirányos motoros működés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4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186808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Funkció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b="1" i="1" dirty="0" smtClean="0"/>
              <a:t>Állatban</a:t>
            </a:r>
            <a:r>
              <a:rPr lang="hu-HU" dirty="0" smtClean="0"/>
              <a:t> 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sérülései viszonylag kevés hatással járnak.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b="1" i="1" dirty="0" smtClean="0"/>
              <a:t>Elvezetéses vizsgálatok</a:t>
            </a:r>
            <a:r>
              <a:rPr lang="hu-HU" dirty="0" smtClean="0"/>
              <a:t> tisztázták azonban, hogy 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ganglionokban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neuronok, hasonlóan a kisagyi féltekék laterális részeinek neuronjaihoz, a mozgások kezdete előtt sülnek ki.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Ez a megfigyelés, továbbá </a:t>
            </a:r>
            <a:r>
              <a:rPr lang="hu-HU" b="1" i="1" dirty="0" smtClean="0"/>
              <a:t>emberben</a:t>
            </a:r>
            <a:r>
              <a:rPr lang="hu-HU" dirty="0" smtClean="0"/>
              <a:t> 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betegségei által okozott hatásoknak és állatban a </a:t>
            </a:r>
            <a:r>
              <a:rPr lang="hu-HU" dirty="0" err="1" smtClean="0"/>
              <a:t>dopaminerg</a:t>
            </a:r>
            <a:r>
              <a:rPr lang="hu-HU" dirty="0" smtClean="0"/>
              <a:t> neuronokat elpusztító hatóanyagok hatásainak gondos elemzése ahhoz az elképzeléshez vezetett, hogy a </a:t>
            </a:r>
            <a:r>
              <a:rPr lang="hu-HU" b="1" i="1" dirty="0" err="1" smtClean="0"/>
              <a:t>bazális</a:t>
            </a:r>
            <a:r>
              <a:rPr lang="hu-HU" b="1" i="1" dirty="0" smtClean="0"/>
              <a:t> </a:t>
            </a:r>
            <a:r>
              <a:rPr lang="hu-HU" b="1" i="1" dirty="0" err="1" smtClean="0"/>
              <a:t>ganglionok</a:t>
            </a:r>
            <a:r>
              <a:rPr lang="hu-HU" b="1" i="1" dirty="0" smtClean="0"/>
              <a:t> </a:t>
            </a:r>
            <a:r>
              <a:rPr lang="hu-HU" b="1" i="1" dirty="0" err="1" smtClean="0"/>
              <a:t>a</a:t>
            </a:r>
            <a:r>
              <a:rPr lang="hu-HU" b="1" i="1" dirty="0" smtClean="0"/>
              <a:t> mozgások tervezésében és programozásában vesznek részt</a:t>
            </a:r>
            <a:r>
              <a:rPr lang="hu-HU" dirty="0" smtClean="0"/>
              <a:t>, vagy </a:t>
            </a:r>
            <a:r>
              <a:rPr lang="hu-HU" b="1" i="1" dirty="0" smtClean="0"/>
              <a:t>tágabb értelemben</a:t>
            </a:r>
            <a:r>
              <a:rPr lang="hu-HU" dirty="0" smtClean="0"/>
              <a:t> azokban a </a:t>
            </a:r>
            <a:r>
              <a:rPr lang="hu-HU" b="1" i="1" dirty="0" smtClean="0"/>
              <a:t>folyamatokban</a:t>
            </a:r>
            <a:r>
              <a:rPr lang="hu-HU" dirty="0" smtClean="0"/>
              <a:t>, amelyek révén egy </a:t>
            </a:r>
            <a:r>
              <a:rPr lang="hu-HU" b="1" i="1" dirty="0" smtClean="0"/>
              <a:t>elvont gondolat akaratlagos akcióvá változik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</a:t>
            </a:r>
            <a:r>
              <a:rPr lang="hu-HU" b="1" i="1" dirty="0" smtClean="0"/>
              <a:t>aktivitása a </a:t>
            </a:r>
            <a:r>
              <a:rPr lang="hu-HU" b="1" i="1" dirty="0" err="1" smtClean="0"/>
              <a:t>thalamus</a:t>
            </a:r>
            <a:r>
              <a:rPr lang="hu-HU" b="1" i="1" dirty="0" smtClean="0"/>
              <a:t> közvetítésével jut a motoros kéregbe</a:t>
            </a:r>
            <a:r>
              <a:rPr lang="hu-HU" dirty="0" smtClean="0"/>
              <a:t>, és a </a:t>
            </a:r>
            <a:r>
              <a:rPr lang="hu-HU" b="1" i="1" dirty="0" err="1" smtClean="0"/>
              <a:t>corticospinális</a:t>
            </a:r>
            <a:r>
              <a:rPr lang="hu-HU" b="1" i="1" dirty="0" smtClean="0"/>
              <a:t> pályá</a:t>
            </a:r>
            <a:r>
              <a:rPr lang="hu-HU" dirty="0" smtClean="0"/>
              <a:t>k képezik a </a:t>
            </a:r>
            <a:r>
              <a:rPr lang="hu-HU" b="1" i="1" dirty="0" smtClean="0"/>
              <a:t>végső közös pályá</a:t>
            </a:r>
            <a:r>
              <a:rPr lang="hu-HU" dirty="0" smtClean="0"/>
              <a:t>t a </a:t>
            </a:r>
            <a:r>
              <a:rPr lang="hu-HU" dirty="0" err="1" smtClean="0"/>
              <a:t>motoneuronhoz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1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2920" y="116632"/>
            <a:ext cx="7293496" cy="114300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bazális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ganglionok</a:t>
            </a:r>
            <a:r>
              <a:rPr lang="hu-HU" sz="3600" b="1" dirty="0" smtClean="0"/>
              <a:t> betegségei emberben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Érdekes, hogy bár kísérleti </a:t>
            </a:r>
            <a:r>
              <a:rPr lang="hu-HU" b="1" i="1" dirty="0" smtClean="0"/>
              <a:t>állatban</a:t>
            </a:r>
            <a:r>
              <a:rPr lang="hu-HU" dirty="0" smtClean="0"/>
              <a:t> 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sérülései </a:t>
            </a:r>
            <a:r>
              <a:rPr lang="hu-HU" b="1" i="1" dirty="0" smtClean="0"/>
              <a:t>kevés látható hatás</a:t>
            </a:r>
            <a:r>
              <a:rPr lang="hu-HU" dirty="0" smtClean="0"/>
              <a:t>sal járnak, 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b="1" i="1" dirty="0"/>
              <a:t>E</a:t>
            </a:r>
            <a:r>
              <a:rPr lang="hu-HU" b="1" i="1" dirty="0" smtClean="0"/>
              <a:t>mberben</a:t>
            </a:r>
            <a:r>
              <a:rPr lang="hu-HU" dirty="0" smtClean="0"/>
              <a:t> az ezeket a </a:t>
            </a:r>
            <a:r>
              <a:rPr lang="hu-HU" dirty="0" err="1" smtClean="0"/>
              <a:t>ganglionokat</a:t>
            </a:r>
            <a:r>
              <a:rPr lang="hu-HU" dirty="0" smtClean="0"/>
              <a:t> érintő kórfolyamatok a </a:t>
            </a:r>
            <a:r>
              <a:rPr lang="hu-HU" b="1" i="1" dirty="0" smtClean="0"/>
              <a:t>motoros működésben kifejezett</a:t>
            </a:r>
            <a:r>
              <a:rPr lang="hu-HU" dirty="0" smtClean="0"/>
              <a:t> és </a:t>
            </a:r>
            <a:r>
              <a:rPr lang="hu-HU" b="1" i="1" dirty="0" smtClean="0"/>
              <a:t>jellegzetes rendellenességek</a:t>
            </a:r>
            <a:r>
              <a:rPr lang="hu-HU" dirty="0" smtClean="0"/>
              <a:t>et hoznak létre.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Emberben 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megbetegedéseivel kapcsolatos mozgászavarok két általános típushoz, a </a:t>
            </a:r>
            <a:r>
              <a:rPr lang="hu-HU" b="1" i="1" dirty="0" err="1" smtClean="0"/>
              <a:t>hiperkinetikus</a:t>
            </a:r>
            <a:r>
              <a:rPr lang="hu-HU" dirty="0" smtClean="0"/>
              <a:t> és </a:t>
            </a:r>
            <a:r>
              <a:rPr lang="hu-HU" b="1" i="1" dirty="0" err="1" smtClean="0"/>
              <a:t>hipokinetikus</a:t>
            </a:r>
            <a:r>
              <a:rPr lang="hu-HU" dirty="0" smtClean="0"/>
              <a:t> típushoz tartoznak.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b="1" i="1" dirty="0" smtClean="0"/>
              <a:t>túlzott és abnormális mozgás</a:t>
            </a:r>
            <a:r>
              <a:rPr lang="hu-HU" dirty="0" smtClean="0"/>
              <a:t>sal jellemezhető </a:t>
            </a:r>
            <a:r>
              <a:rPr lang="hu-HU" b="1" i="1" dirty="0" err="1" smtClean="0"/>
              <a:t>hiperkinetikus</a:t>
            </a:r>
            <a:r>
              <a:rPr lang="hu-HU" dirty="0" smtClean="0"/>
              <a:t> állapotokhoz a </a:t>
            </a:r>
            <a:r>
              <a:rPr lang="hu-HU" i="1" dirty="0" err="1" smtClean="0"/>
              <a:t>chorea</a:t>
            </a:r>
            <a:r>
              <a:rPr lang="hu-HU" i="1" dirty="0" smtClean="0"/>
              <a:t>, az </a:t>
            </a:r>
            <a:r>
              <a:rPr lang="hu-HU" i="1" dirty="0" err="1" smtClean="0"/>
              <a:t>athetosis</a:t>
            </a:r>
            <a:r>
              <a:rPr lang="hu-HU" i="1" dirty="0" smtClean="0"/>
              <a:t> és a </a:t>
            </a:r>
            <a:r>
              <a:rPr lang="hu-HU" i="1" dirty="0" err="1" smtClean="0"/>
              <a:t>ballismus</a:t>
            </a:r>
            <a:r>
              <a:rPr lang="hu-HU" dirty="0" smtClean="0"/>
              <a:t> tartozik. A </a:t>
            </a:r>
            <a:r>
              <a:rPr lang="hu-HU" b="1" i="1" dirty="0" smtClean="0"/>
              <a:t>Parkinson-kórban</a:t>
            </a:r>
            <a:r>
              <a:rPr lang="hu-HU" dirty="0" smtClean="0"/>
              <a:t> </a:t>
            </a:r>
            <a:r>
              <a:rPr lang="hu-HU" b="1" i="1" dirty="0" smtClean="0"/>
              <a:t>mind </a:t>
            </a:r>
            <a:r>
              <a:rPr lang="hu-HU" b="1" i="1" dirty="0" err="1" smtClean="0"/>
              <a:t>hiperkinetikus</a:t>
            </a:r>
            <a:r>
              <a:rPr lang="hu-HU" b="1" i="1" dirty="0" smtClean="0"/>
              <a:t>, </a:t>
            </a:r>
            <a:r>
              <a:rPr lang="hu-HU" b="1" i="1" dirty="0" err="1" smtClean="0"/>
              <a:t>mind</a:t>
            </a:r>
            <a:r>
              <a:rPr lang="hu-HU" b="1" i="1" dirty="0" smtClean="0"/>
              <a:t> </a:t>
            </a:r>
            <a:r>
              <a:rPr lang="hu-HU" b="1" i="1" dirty="0" err="1" smtClean="0"/>
              <a:t>hipokinetikus</a:t>
            </a:r>
            <a:r>
              <a:rPr lang="hu-HU" dirty="0" smtClean="0"/>
              <a:t> sajátosságok megtalálhatók.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70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9408" y="116632"/>
            <a:ext cx="4402832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Parkinson-kór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608512"/>
          </a:xfrm>
        </p:spPr>
        <p:txBody>
          <a:bodyPr>
            <a:noAutofit/>
          </a:bodyPr>
          <a:lstStyle/>
          <a:p>
            <a:pPr algn="just"/>
            <a:r>
              <a:rPr lang="hu-HU" sz="2000" dirty="0"/>
              <a:t>Elsőként</a:t>
            </a:r>
            <a:r>
              <a:rPr lang="hu-HU" sz="2000" b="1" i="1" dirty="0"/>
              <a:t> </a:t>
            </a:r>
            <a:r>
              <a:rPr lang="hu-HU" sz="2000" b="1" i="1" dirty="0" smtClean="0"/>
              <a:t>James Parkinson</a:t>
            </a:r>
            <a:r>
              <a:rPr lang="hu-HU" sz="2000" dirty="0"/>
              <a:t> (1755–1824) írta le a betegséget, róla nevezték el Parkinson-kórnak. </a:t>
            </a:r>
            <a:endParaRPr lang="hu-HU" sz="2000" dirty="0" smtClean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/>
              <a:t>Az </a:t>
            </a:r>
            <a:r>
              <a:rPr lang="hu-HU" sz="2000" dirty="0"/>
              <a:t>agytörzsi </a:t>
            </a:r>
            <a:r>
              <a:rPr lang="hu-HU" sz="2000" dirty="0" err="1"/>
              <a:t>ganglionok</a:t>
            </a:r>
            <a:r>
              <a:rPr lang="hu-HU" sz="2000" dirty="0"/>
              <a:t> károsodása miatt alakul </a:t>
            </a:r>
            <a:r>
              <a:rPr lang="hu-HU" sz="2000" dirty="0" smtClean="0"/>
              <a:t>ki =&gt; legtöbb </a:t>
            </a:r>
            <a:r>
              <a:rPr lang="hu-HU" sz="2000" dirty="0"/>
              <a:t>betegnél 50–60 éves </a:t>
            </a:r>
            <a:r>
              <a:rPr lang="hu-HU" sz="2000" dirty="0" smtClean="0"/>
              <a:t>korban kezdődik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/>
              <a:t>Az</a:t>
            </a:r>
            <a:r>
              <a:rPr lang="hu-HU" sz="2000" dirty="0"/>
              <a:t> </a:t>
            </a:r>
            <a:r>
              <a:rPr lang="hu-HU" sz="2000" dirty="0" smtClean="0"/>
              <a:t>agyban</a:t>
            </a:r>
            <a:r>
              <a:rPr lang="hu-HU" sz="2000" dirty="0"/>
              <a:t> a finom mozgásokat irányító </a:t>
            </a:r>
            <a:r>
              <a:rPr lang="hu-HU" sz="2000" dirty="0" err="1" smtClean="0"/>
              <a:t>bazális</a:t>
            </a:r>
            <a:r>
              <a:rPr lang="hu-HU" sz="2000" dirty="0" smtClean="0"/>
              <a:t> </a:t>
            </a:r>
            <a:r>
              <a:rPr lang="hu-HU" sz="2000" dirty="0" err="1" smtClean="0"/>
              <a:t>ganglionok</a:t>
            </a:r>
            <a:r>
              <a:rPr lang="hu-HU" sz="2000" dirty="0" smtClean="0"/>
              <a:t> mennek tönkre 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csökken </a:t>
            </a:r>
            <a:r>
              <a:rPr lang="hu-HU" sz="2000" dirty="0"/>
              <a:t>a fő ingerületátvivő </a:t>
            </a:r>
            <a:r>
              <a:rPr lang="hu-HU" sz="2000" dirty="0" smtClean="0"/>
              <a:t>anyag, a</a:t>
            </a:r>
            <a:r>
              <a:rPr lang="hu-HU" sz="2000" dirty="0"/>
              <a:t> </a:t>
            </a:r>
            <a:r>
              <a:rPr lang="hu-HU" sz="2000" dirty="0" smtClean="0"/>
              <a:t>dopamin</a:t>
            </a:r>
            <a:r>
              <a:rPr lang="hu-HU" sz="2000" dirty="0"/>
              <a:t> termelődése is. </a:t>
            </a:r>
            <a:endParaRPr lang="hu-HU" sz="2000" dirty="0" smtClean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kór oka többnyire ismeretlen, bár idegrendszeri fertőzéseken és egyéb </a:t>
            </a:r>
            <a:r>
              <a:rPr lang="hu-HU" sz="2000" dirty="0" err="1"/>
              <a:t>degeneratív</a:t>
            </a:r>
            <a:r>
              <a:rPr lang="hu-HU" sz="2000" dirty="0"/>
              <a:t> betegségeken kívül </a:t>
            </a:r>
            <a:r>
              <a:rPr lang="hu-HU" sz="2000" dirty="0" smtClean="0"/>
              <a:t>gyógyszerek, </a:t>
            </a:r>
            <a:r>
              <a:rPr lang="hu-HU" sz="2000" dirty="0"/>
              <a:t>például </a:t>
            </a:r>
            <a:r>
              <a:rPr lang="hu-HU" sz="2000" dirty="0" err="1"/>
              <a:t>antipszichotikumok</a:t>
            </a:r>
            <a:r>
              <a:rPr lang="hu-HU" sz="2000" dirty="0"/>
              <a:t>, sőt </a:t>
            </a:r>
            <a:r>
              <a:rPr lang="hu-HU" sz="2000" dirty="0" smtClean="0"/>
              <a:t>kábítószerek</a:t>
            </a:r>
            <a:r>
              <a:rPr lang="hu-HU" sz="2000" dirty="0"/>
              <a:t> is előidézhetik.</a:t>
            </a:r>
          </a:p>
        </p:txBody>
      </p:sp>
    </p:spTree>
    <p:extLst>
      <p:ext uri="{BB962C8B-B14F-4D97-AF65-F5344CB8AC3E}">
        <p14:creationId xmlns:p14="http://schemas.microsoft.com/office/powerpoint/2010/main" val="12674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15000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Parkinson-kór tünetei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Autofit/>
          </a:bodyPr>
          <a:lstStyle/>
          <a:p>
            <a:pPr algn="just"/>
            <a:r>
              <a:rPr lang="hu-HU" sz="1800" dirty="0"/>
              <a:t>A tünetek általában fokozatosan jelentkeznek, először az egyik oldalon, majd a betegség </a:t>
            </a:r>
            <a:r>
              <a:rPr lang="hu-HU" sz="1800" dirty="0" err="1"/>
              <a:t>előrehaladtával</a:t>
            </a:r>
            <a:r>
              <a:rPr lang="hu-HU" sz="1800" dirty="0"/>
              <a:t> másik oldalt is érintve.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tünetek egyénenként változhatnak, a betegség súlyosságától és előrehaladottságától függően.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három fő motoros tünet</a:t>
            </a:r>
            <a:r>
              <a:rPr lang="hu-HU" sz="1800" dirty="0" smtClean="0"/>
              <a:t>: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b="1" i="1" dirty="0" err="1" smtClean="0"/>
              <a:t>tremor</a:t>
            </a:r>
            <a:r>
              <a:rPr lang="hu-HU" sz="1800" dirty="0" smtClean="0"/>
              <a:t> </a:t>
            </a:r>
            <a:r>
              <a:rPr lang="hu-HU" sz="1800" dirty="0"/>
              <a:t>(remegés) – Főként a kezeken és az ajkakon jelentkezik, leginkább nyugalmi helyzetben. Az esszenciális </a:t>
            </a:r>
            <a:r>
              <a:rPr lang="hu-HU" sz="1800" dirty="0" err="1"/>
              <a:t>tremort</a:t>
            </a:r>
            <a:r>
              <a:rPr lang="hu-HU" sz="1800" dirty="0"/>
              <a:t> gyakran összetévesztik a Parkinson-kórral, ám ott a remegés nem nyugalmi helyzetben, hanem valamely cselekvés során jelentkezik. </a:t>
            </a:r>
            <a:endParaRPr lang="hu-HU" sz="1800" dirty="0" smtClean="0"/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b="1" i="1" dirty="0" err="1" smtClean="0"/>
              <a:t>rigiditás</a:t>
            </a:r>
            <a:r>
              <a:rPr lang="hu-HU" sz="1800" dirty="0" smtClean="0"/>
              <a:t> </a:t>
            </a:r>
            <a:r>
              <a:rPr lang="hu-HU" sz="1800" dirty="0"/>
              <a:t>(izommerevség) – A hajlító és feszítő izmok egyidejű tónusfokozódása következtében izommerevség alakul ki, az arc is kifejezéstelenné válik. </a:t>
            </a:r>
            <a:endParaRPr lang="hu-HU" sz="1800" dirty="0" smtClean="0"/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b="1" i="1" dirty="0" err="1" smtClean="0"/>
              <a:t>bradikinézis</a:t>
            </a:r>
            <a:r>
              <a:rPr lang="hu-HU" sz="1800" dirty="0" smtClean="0"/>
              <a:t> </a:t>
            </a:r>
            <a:r>
              <a:rPr lang="hu-HU" sz="1800" dirty="0"/>
              <a:t>(meglassulás) - Az akaratlagos mozgások lelassulnak, az eltervezett mozdulatsor végrehajtása nehézségekbe ütközik. 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6656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312" y="44624"/>
            <a:ext cx="620303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Parkinson-kór tünetei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Autofit/>
          </a:bodyPr>
          <a:lstStyle/>
          <a:p>
            <a:pPr algn="just"/>
            <a:r>
              <a:rPr lang="hu-HU" sz="1800" dirty="0"/>
              <a:t>A betegség </a:t>
            </a:r>
            <a:r>
              <a:rPr lang="hu-HU" sz="1800" dirty="0" err="1"/>
              <a:t>előrehaladtával</a:t>
            </a:r>
            <a:r>
              <a:rPr lang="hu-HU" sz="1800" dirty="0"/>
              <a:t> a </a:t>
            </a:r>
            <a:r>
              <a:rPr lang="hu-HU" sz="1800" b="1" i="1" dirty="0"/>
              <a:t>test egyensúlyának megtartása</a:t>
            </a:r>
            <a:r>
              <a:rPr lang="hu-HU" sz="1800" dirty="0"/>
              <a:t> is egyre </a:t>
            </a:r>
            <a:r>
              <a:rPr lang="hu-HU" sz="1800" b="1" i="1" dirty="0"/>
              <a:t>nehezebb</a:t>
            </a:r>
            <a:r>
              <a:rPr lang="hu-HU" sz="1800" dirty="0"/>
              <a:t>, ami gondot okoz a járás és a fordulás kivitelezésénél, illetve akár az ágyból vagy fotelból való felkelésnél is.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Gyakoriak a kommunikációs nehézségek </a:t>
            </a:r>
            <a:r>
              <a:rPr lang="hu-HU" sz="1800" dirty="0" smtClean="0"/>
              <a:t>is:</a:t>
            </a:r>
          </a:p>
          <a:p>
            <a:pPr lvl="1" algn="just"/>
            <a:r>
              <a:rPr lang="hu-HU" sz="1800" dirty="0" smtClean="0"/>
              <a:t>Sokaknál </a:t>
            </a:r>
            <a:r>
              <a:rPr lang="hu-HU" sz="1800" dirty="0"/>
              <a:t>tapasztalható a </a:t>
            </a:r>
            <a:r>
              <a:rPr lang="hu-HU" sz="1800" b="1" i="1" dirty="0"/>
              <a:t>beszéd/válaszadás meglassulása</a:t>
            </a:r>
            <a:r>
              <a:rPr lang="hu-HU" sz="1800" dirty="0"/>
              <a:t> vagy </a:t>
            </a:r>
            <a:r>
              <a:rPr lang="hu-HU" sz="1800" b="1" i="1" dirty="0"/>
              <a:t>halk</a:t>
            </a:r>
            <a:r>
              <a:rPr lang="hu-HU" sz="1800" dirty="0"/>
              <a:t>, </a:t>
            </a:r>
            <a:r>
              <a:rPr lang="hu-HU" sz="1800" b="1" i="1" dirty="0"/>
              <a:t>suttogó</a:t>
            </a:r>
            <a:r>
              <a:rPr lang="hu-HU" sz="1800" dirty="0"/>
              <a:t>vá válása, a testbeszéd nehezítettsége a remegés illetve az arcizmok merevsége miatt, valamint az </a:t>
            </a:r>
            <a:r>
              <a:rPr lang="hu-HU" sz="1800" b="1" i="1" dirty="0"/>
              <a:t>írásnehézség. </a:t>
            </a:r>
            <a:endParaRPr lang="hu-HU" sz="1800" b="1" i="1" dirty="0" smtClean="0"/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dirty="0" smtClean="0"/>
              <a:t>Mindezek </a:t>
            </a:r>
            <a:r>
              <a:rPr lang="hu-HU" sz="1800" dirty="0"/>
              <a:t>miatt a betegeket gyakran félreértik, mivel nem, vagy csak lassan tudják kifejezni érzéseiket.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További tünetek közé tartozik még az </a:t>
            </a:r>
            <a:r>
              <a:rPr lang="hu-HU" sz="1800" b="1" i="1" dirty="0"/>
              <a:t>alvászavarok</a:t>
            </a:r>
            <a:r>
              <a:rPr lang="hu-HU" sz="1800" dirty="0"/>
              <a:t> jelentkezése, a </a:t>
            </a:r>
            <a:r>
              <a:rPr lang="hu-HU" sz="1800" b="1" i="1" dirty="0"/>
              <a:t>depresszió</a:t>
            </a:r>
            <a:r>
              <a:rPr lang="hu-HU" sz="1800" dirty="0"/>
              <a:t> és </a:t>
            </a:r>
            <a:r>
              <a:rPr lang="hu-HU" sz="1800" b="1" i="1" dirty="0"/>
              <a:t>szorongás</a:t>
            </a:r>
            <a:r>
              <a:rPr lang="hu-HU" sz="1800" dirty="0"/>
              <a:t>, a </a:t>
            </a:r>
            <a:r>
              <a:rPr lang="hu-HU" sz="1800" b="1" i="1" dirty="0"/>
              <a:t>fájdalom</a:t>
            </a:r>
            <a:r>
              <a:rPr lang="hu-HU" sz="1800" dirty="0"/>
              <a:t> és </a:t>
            </a:r>
            <a:r>
              <a:rPr lang="hu-HU" sz="1800" b="1" i="1" dirty="0"/>
              <a:t>kimerültség</a:t>
            </a:r>
            <a:r>
              <a:rPr lang="hu-HU" sz="1800" dirty="0"/>
              <a:t>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1800" dirty="0"/>
              <a:t>A betegség későbbi fázisában </a:t>
            </a:r>
            <a:r>
              <a:rPr lang="hu-HU" sz="1800" b="1" i="1" dirty="0"/>
              <a:t>nyelési problémák </a:t>
            </a:r>
            <a:r>
              <a:rPr lang="hu-HU" sz="1800" dirty="0"/>
              <a:t>és </a:t>
            </a:r>
            <a:r>
              <a:rPr lang="hu-HU" sz="1800" b="1" i="1" dirty="0"/>
              <a:t>memóriazavar</a:t>
            </a:r>
            <a:r>
              <a:rPr lang="hu-HU" sz="1800" dirty="0"/>
              <a:t> is tapasztalható. </a:t>
            </a:r>
          </a:p>
          <a:p>
            <a:pPr algn="just"/>
            <a:r>
              <a:rPr lang="hu-HU" sz="1800" dirty="0"/>
              <a:t>A felsorolt tüneteken kívül még számos egyéb </a:t>
            </a:r>
            <a:r>
              <a:rPr lang="hu-HU" sz="1800" dirty="0" smtClean="0"/>
              <a:t>előfordulhat</a:t>
            </a:r>
            <a:r>
              <a:rPr lang="hu-HU" sz="1800" dirty="0"/>
              <a:t>.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462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57" y="0"/>
            <a:ext cx="6063895" cy="6890790"/>
          </a:xfrm>
        </p:spPr>
      </p:pic>
    </p:spTree>
    <p:extLst>
      <p:ext uri="{BB962C8B-B14F-4D97-AF65-F5344CB8AC3E}">
        <p14:creationId xmlns:p14="http://schemas.microsoft.com/office/powerpoint/2010/main" val="12731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491064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Hiperkinetikus</a:t>
            </a:r>
            <a:r>
              <a:rPr lang="hu-HU" b="1" dirty="0" smtClean="0"/>
              <a:t> zavarok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328592"/>
          </a:xfrm>
        </p:spPr>
        <p:txBody>
          <a:bodyPr>
            <a:noAutofit/>
          </a:bodyPr>
          <a:lstStyle/>
          <a:p>
            <a:pPr algn="just"/>
            <a:r>
              <a:rPr lang="hu-HU" sz="1900" dirty="0" smtClean="0"/>
              <a:t>A </a:t>
            </a:r>
            <a:r>
              <a:rPr lang="hu-HU" sz="1900" b="1" i="1" dirty="0" err="1" smtClean="0"/>
              <a:t>chore</a:t>
            </a:r>
            <a:r>
              <a:rPr lang="hu-HU" sz="1900" b="1" i="1" dirty="0" smtClean="0"/>
              <a:t>:</a:t>
            </a:r>
            <a:r>
              <a:rPr lang="hu-HU" sz="1900" dirty="0" smtClean="0"/>
              <a:t> </a:t>
            </a:r>
          </a:p>
          <a:p>
            <a:pPr lvl="1" algn="just"/>
            <a:r>
              <a:rPr lang="hu-HU" sz="1900" dirty="0" smtClean="0"/>
              <a:t>a </a:t>
            </a:r>
            <a:r>
              <a:rPr lang="hu-HU" sz="1900" dirty="0" err="1" smtClean="0"/>
              <a:t>nucleus</a:t>
            </a:r>
            <a:r>
              <a:rPr lang="hu-HU" sz="1900" dirty="0" smtClean="0"/>
              <a:t> </a:t>
            </a:r>
            <a:r>
              <a:rPr lang="hu-HU" sz="1900" dirty="0" err="1" smtClean="0"/>
              <a:t>caudatus</a:t>
            </a:r>
            <a:r>
              <a:rPr lang="hu-HU" sz="1900" dirty="0" smtClean="0"/>
              <a:t> degenerációjához társul.</a:t>
            </a:r>
          </a:p>
          <a:p>
            <a:pPr lvl="1" algn="just"/>
            <a:r>
              <a:rPr lang="hu-HU" sz="1900" dirty="0" smtClean="0"/>
              <a:t>Gyors, akaratlan, „táncoló” mozgások jellemzik.</a:t>
            </a:r>
          </a:p>
          <a:p>
            <a:pPr marL="457200" lvl="1" indent="0" algn="just">
              <a:buNone/>
            </a:pPr>
            <a:endParaRPr lang="hu-HU" sz="1900" dirty="0" smtClean="0"/>
          </a:p>
          <a:p>
            <a:pPr algn="just"/>
            <a:r>
              <a:rPr lang="hu-HU" sz="1900" dirty="0" smtClean="0"/>
              <a:t>Az </a:t>
            </a:r>
            <a:r>
              <a:rPr lang="hu-HU" sz="1900" b="1" i="1" dirty="0" err="1" smtClean="0"/>
              <a:t>athetosis</a:t>
            </a:r>
            <a:r>
              <a:rPr lang="hu-HU" sz="1900" dirty="0"/>
              <a:t>:</a:t>
            </a:r>
            <a:endParaRPr lang="hu-HU" sz="1900" dirty="0" smtClean="0"/>
          </a:p>
          <a:p>
            <a:pPr lvl="1" algn="just"/>
            <a:r>
              <a:rPr lang="hu-HU" sz="1900" dirty="0" smtClean="0"/>
              <a:t>a </a:t>
            </a:r>
            <a:r>
              <a:rPr lang="hu-HU" sz="1900" dirty="0" err="1" smtClean="0"/>
              <a:t>nucleus</a:t>
            </a:r>
            <a:r>
              <a:rPr lang="hu-HU" sz="1900" dirty="0" smtClean="0"/>
              <a:t> </a:t>
            </a:r>
            <a:r>
              <a:rPr lang="hu-HU" sz="1900" dirty="0" err="1" smtClean="0"/>
              <a:t>lenticularis</a:t>
            </a:r>
            <a:r>
              <a:rPr lang="hu-HU" sz="1900" dirty="0" smtClean="0"/>
              <a:t> sérüléseinek következménye, </a:t>
            </a:r>
          </a:p>
          <a:p>
            <a:pPr lvl="1" algn="just"/>
            <a:r>
              <a:rPr lang="hu-HU" sz="1900" dirty="0" smtClean="0"/>
              <a:t>és folyamatos lassú, csavaró mozgások jellemzik.</a:t>
            </a:r>
          </a:p>
          <a:p>
            <a:pPr marL="457200" lvl="1" indent="0" algn="just">
              <a:buNone/>
            </a:pPr>
            <a:endParaRPr lang="hu-HU" sz="1900" dirty="0" smtClean="0"/>
          </a:p>
          <a:p>
            <a:pPr algn="just"/>
            <a:r>
              <a:rPr lang="hu-HU" sz="1900" b="1" i="1" dirty="0" err="1" smtClean="0"/>
              <a:t>Ballismus</a:t>
            </a:r>
            <a:r>
              <a:rPr lang="hu-HU" sz="1900" dirty="0" err="1" smtClean="0"/>
              <a:t>ban</a:t>
            </a:r>
            <a:r>
              <a:rPr lang="hu-HU" sz="1900" dirty="0" smtClean="0"/>
              <a:t>:</a:t>
            </a:r>
          </a:p>
          <a:p>
            <a:pPr lvl="1" algn="just"/>
            <a:r>
              <a:rPr lang="hu-HU" sz="1900" dirty="0" smtClean="0"/>
              <a:t> az akaratlan mozgások dobáló jellegűek, intenzívek és hevesek </a:t>
            </a:r>
          </a:p>
          <a:p>
            <a:pPr lvl="1" algn="just"/>
            <a:r>
              <a:rPr lang="hu-HU" sz="1900" dirty="0" smtClean="0"/>
              <a:t>A </a:t>
            </a:r>
            <a:r>
              <a:rPr lang="hu-HU" sz="1900" dirty="0" err="1" smtClean="0"/>
              <a:t>nucleus</a:t>
            </a:r>
            <a:r>
              <a:rPr lang="hu-HU" sz="1900" dirty="0" smtClean="0"/>
              <a:t> </a:t>
            </a:r>
            <a:r>
              <a:rPr lang="hu-HU" sz="1900" dirty="0" err="1" smtClean="0"/>
              <a:t>subthalamicus</a:t>
            </a:r>
            <a:r>
              <a:rPr lang="hu-HU" sz="1900" dirty="0" smtClean="0"/>
              <a:t> kétoldali sérülése esetén jelennek meg.</a:t>
            </a:r>
          </a:p>
          <a:p>
            <a:pPr marL="457200" lvl="1" indent="0" algn="just">
              <a:buNone/>
            </a:pPr>
            <a:endParaRPr lang="hu-HU" sz="1900" dirty="0" smtClean="0"/>
          </a:p>
          <a:p>
            <a:pPr algn="just"/>
            <a:r>
              <a:rPr lang="hu-HU" sz="1900" dirty="0" smtClean="0"/>
              <a:t>Az az eset amikor a mozgások a test egyik oldalán lépnek fel hirtelen (</a:t>
            </a:r>
            <a:r>
              <a:rPr lang="hu-HU" sz="1900" b="1" i="1" dirty="0" err="1" smtClean="0"/>
              <a:t>hemiballismus</a:t>
            </a:r>
            <a:r>
              <a:rPr lang="hu-HU" sz="1900" dirty="0" smtClean="0"/>
              <a:t>) az ellenoldali </a:t>
            </a:r>
            <a:r>
              <a:rPr lang="hu-HU" sz="1900" dirty="0" err="1" smtClean="0"/>
              <a:t>nucleus</a:t>
            </a:r>
            <a:r>
              <a:rPr lang="hu-HU" sz="1900" dirty="0" smtClean="0"/>
              <a:t> </a:t>
            </a:r>
            <a:r>
              <a:rPr lang="hu-HU" sz="1900" dirty="0" err="1" smtClean="0"/>
              <a:t>subthalamicus</a:t>
            </a:r>
            <a:r>
              <a:rPr lang="hu-HU" sz="1900" dirty="0" smtClean="0"/>
              <a:t> bevérzése következtében, a klinikai orvostudomány egyik </a:t>
            </a:r>
            <a:r>
              <a:rPr lang="hu-HU" sz="1900" dirty="0" err="1" smtClean="0"/>
              <a:t>legdrámaibb</a:t>
            </a:r>
            <a:r>
              <a:rPr lang="hu-HU" sz="1900" dirty="0" smtClean="0"/>
              <a:t> szindrómája</a:t>
            </a:r>
            <a:endParaRPr lang="hu-HU" sz="19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33806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1032" y="44624"/>
            <a:ext cx="5061248" cy="62068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Huntington-kór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Autofit/>
          </a:bodyPr>
          <a:lstStyle/>
          <a:p>
            <a:pPr algn="just"/>
            <a:r>
              <a:rPr lang="hu-HU" sz="1700" dirty="0"/>
              <a:t>A Huntington-kór vagy Huntington-szindróma egy </a:t>
            </a:r>
            <a:r>
              <a:rPr lang="hu-HU" sz="1700" b="1" i="1" dirty="0" smtClean="0"/>
              <a:t>idegrendszeri</a:t>
            </a:r>
            <a:r>
              <a:rPr lang="hu-HU" sz="1700" b="1" i="1" dirty="0"/>
              <a:t> </a:t>
            </a:r>
            <a:r>
              <a:rPr lang="hu-HU" sz="1700" b="1" i="1" dirty="0" smtClean="0"/>
              <a:t>betegség</a:t>
            </a:r>
            <a:r>
              <a:rPr lang="hu-HU" sz="1700" dirty="0"/>
              <a:t>, mely az </a:t>
            </a:r>
            <a:r>
              <a:rPr lang="hu-HU" sz="1700" dirty="0" smtClean="0"/>
              <a:t>agyban</a:t>
            </a:r>
            <a:r>
              <a:rPr lang="hu-HU" sz="1700" dirty="0"/>
              <a:t> található bizonyos </a:t>
            </a:r>
            <a:r>
              <a:rPr lang="hu-HU" sz="1700" b="1" i="1" dirty="0" smtClean="0"/>
              <a:t>idegsejtek</a:t>
            </a:r>
            <a:r>
              <a:rPr lang="hu-HU" sz="1700" b="1" i="1" dirty="0"/>
              <a:t> elhalásá</a:t>
            </a:r>
            <a:r>
              <a:rPr lang="hu-HU" sz="1700" dirty="0"/>
              <a:t>val jár</a:t>
            </a:r>
            <a:r>
              <a:rPr lang="hu-HU" sz="1700" dirty="0" smtClean="0"/>
              <a:t>.</a:t>
            </a:r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 </a:t>
            </a:r>
            <a:r>
              <a:rPr lang="hu-HU" sz="1700" dirty="0"/>
              <a:t>Ennek következtében a beteg </a:t>
            </a:r>
            <a:r>
              <a:rPr lang="hu-HU" sz="1700" b="1" i="1" dirty="0"/>
              <a:t>akaratlan mozgások</a:t>
            </a:r>
            <a:r>
              <a:rPr lang="hu-HU" sz="1700" dirty="0"/>
              <a:t>at, </a:t>
            </a:r>
            <a:r>
              <a:rPr lang="hu-HU" sz="1700" b="1" i="1" dirty="0"/>
              <a:t>érzelmi kitörés</a:t>
            </a:r>
            <a:r>
              <a:rPr lang="hu-HU" sz="1700" dirty="0"/>
              <a:t>eket és </a:t>
            </a:r>
            <a:r>
              <a:rPr lang="hu-HU" sz="1700" b="1" i="1" dirty="0"/>
              <a:t>szellemi leépülés</a:t>
            </a:r>
            <a:r>
              <a:rPr lang="hu-HU" sz="1700" dirty="0"/>
              <a:t>t tapasztal. </a:t>
            </a:r>
            <a:endParaRPr lang="hu-HU" sz="1700" dirty="0" smtClean="0"/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A </a:t>
            </a:r>
            <a:r>
              <a:rPr lang="hu-HU" sz="1700" dirty="0"/>
              <a:t>Huntington-kór </a:t>
            </a:r>
            <a:r>
              <a:rPr lang="hu-HU" sz="1700" b="1" i="1" dirty="0"/>
              <a:t>örökletes betegség</a:t>
            </a:r>
            <a:r>
              <a:rPr lang="hu-HU" sz="1700" dirty="0"/>
              <a:t>, melynek tünetei leginkább 40 éves kor körül jelentkeznek. </a:t>
            </a:r>
            <a:endParaRPr lang="hu-HU" sz="1700" dirty="0" smtClean="0"/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Akik </a:t>
            </a:r>
            <a:r>
              <a:rPr lang="hu-HU" sz="1700" dirty="0"/>
              <a:t>ennél fiatalabb korban tapasztalják a tünetek jelentkezését, azoknál valószínűleg a betegség lefolyása is gyorsabb. </a:t>
            </a:r>
            <a:endParaRPr lang="hu-HU" sz="1700" dirty="0" smtClean="0"/>
          </a:p>
          <a:p>
            <a:pPr algn="just"/>
            <a:r>
              <a:rPr lang="hu-HU" sz="1700" dirty="0" smtClean="0"/>
              <a:t>Gyerekeknél </a:t>
            </a:r>
            <a:r>
              <a:rPr lang="hu-HU" sz="1700" dirty="0"/>
              <a:t>csak nagyon ritkán tapasztalható. </a:t>
            </a:r>
            <a:endParaRPr lang="hu-HU" sz="1700" dirty="0" smtClean="0"/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Gyógyszeres </a:t>
            </a:r>
            <a:r>
              <a:rPr lang="hu-HU" sz="1700" dirty="0"/>
              <a:t>kezeléssel csak a tünetek enyhíthetők, a fizikai és szellemi leépülés jelenleg még nem megakadályozható. </a:t>
            </a:r>
            <a:endParaRPr lang="hu-HU" sz="1700" dirty="0" smtClean="0"/>
          </a:p>
          <a:p>
            <a:pPr algn="just"/>
            <a:r>
              <a:rPr lang="hu-HU" sz="1700" dirty="0" smtClean="0"/>
              <a:t>A </a:t>
            </a:r>
            <a:r>
              <a:rPr lang="hu-HU" sz="1700" dirty="0"/>
              <a:t>betegség </a:t>
            </a:r>
            <a:r>
              <a:rPr lang="hu-HU" sz="1700" b="1" i="1" dirty="0"/>
              <a:t>lassú lefolyású</a:t>
            </a:r>
            <a:r>
              <a:rPr lang="hu-HU" sz="1700" dirty="0"/>
              <a:t>. </a:t>
            </a:r>
            <a:endParaRPr lang="hu-HU" sz="1700" dirty="0" smtClean="0"/>
          </a:p>
          <a:p>
            <a:pPr algn="just"/>
            <a:r>
              <a:rPr lang="hu-HU" sz="1700" dirty="0" smtClean="0"/>
              <a:t>A </a:t>
            </a:r>
            <a:r>
              <a:rPr lang="hu-HU" sz="1700" dirty="0"/>
              <a:t>tünetek jelentkezése után a beteg 10-15, néha 20-30 évig is élhet.</a:t>
            </a:r>
          </a:p>
        </p:txBody>
      </p:sp>
    </p:spTree>
    <p:extLst>
      <p:ext uri="{BB962C8B-B14F-4D97-AF65-F5344CB8AC3E}">
        <p14:creationId xmlns:p14="http://schemas.microsoft.com/office/powerpoint/2010/main" val="28651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49480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Huntington-kór korai tünetei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lvl="1"/>
            <a:r>
              <a:rPr lang="hu-HU" sz="2000" dirty="0" smtClean="0"/>
              <a:t>A </a:t>
            </a:r>
            <a:r>
              <a:rPr lang="hu-HU" sz="2000" dirty="0"/>
              <a:t>személyiség megváltozása, ingerlékenység, </a:t>
            </a:r>
            <a:r>
              <a:rPr lang="hu-HU" sz="2000" dirty="0" smtClean="0"/>
              <a:t>agresszivitás, vagy</a:t>
            </a:r>
            <a:r>
              <a:rPr lang="hu-HU" sz="2000" dirty="0"/>
              <a:t> </a:t>
            </a:r>
            <a:r>
              <a:rPr lang="hu-HU" sz="2000" dirty="0" smtClean="0"/>
              <a:t>depresszió, </a:t>
            </a:r>
            <a:r>
              <a:rPr lang="hu-HU" sz="2000" dirty="0"/>
              <a:t>érdeklődés </a:t>
            </a:r>
            <a:r>
              <a:rPr lang="hu-HU" sz="2000" dirty="0" smtClean="0"/>
              <a:t>elvesztése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A kognitív képességek romlása: nehézség a döntéshozatalban, új információk megtanulásában, kérdések megválaszolásában, fontos információkra való </a:t>
            </a:r>
            <a:r>
              <a:rPr lang="hu-HU" sz="2000" dirty="0" smtClean="0"/>
              <a:t>emlékezésben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Egyensúlyozási </a:t>
            </a:r>
            <a:r>
              <a:rPr lang="hu-HU" sz="2000" dirty="0" smtClean="0"/>
              <a:t>problémák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Akaratlan arcmozgások, </a:t>
            </a:r>
            <a:r>
              <a:rPr lang="hu-HU" sz="2000" dirty="0" smtClean="0"/>
              <a:t>grimaszolás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A korai tüneteket a család és a közvetlen környezet hamarabb érzékeli, mint maga a beteg</a:t>
            </a:r>
            <a:r>
              <a:rPr lang="hu-H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0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63408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Huntington-kór későbbi tünetei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256584"/>
          </a:xfrm>
        </p:spPr>
        <p:txBody>
          <a:bodyPr>
            <a:noAutofit/>
          </a:bodyPr>
          <a:lstStyle/>
          <a:p>
            <a:pPr lvl="1"/>
            <a:r>
              <a:rPr lang="hu-HU" sz="2000" dirty="0" smtClean="0"/>
              <a:t>Akaratlan </a:t>
            </a:r>
            <a:r>
              <a:rPr lang="hu-HU" sz="2000" dirty="0"/>
              <a:t>rángatózás, izommozgás a test egész </a:t>
            </a:r>
            <a:r>
              <a:rPr lang="hu-HU" sz="2000" dirty="0" smtClean="0"/>
              <a:t>területén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Komoly koordinációs és </a:t>
            </a:r>
            <a:r>
              <a:rPr lang="hu-HU" sz="2000" dirty="0" smtClean="0"/>
              <a:t>egyensúlyproblémák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Kapkodó, gyors </a:t>
            </a:r>
            <a:r>
              <a:rPr lang="hu-HU" sz="2000" dirty="0" smtClean="0"/>
              <a:t>szemmozgás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Hezitáló, vagy artikulálatlan beszéd, </a:t>
            </a:r>
            <a:r>
              <a:rPr lang="hu-HU" sz="2000" dirty="0" smtClean="0"/>
              <a:t>dünnyögés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Nyelési </a:t>
            </a:r>
            <a:r>
              <a:rPr lang="hu-HU" sz="2000" dirty="0" smtClean="0"/>
              <a:t>nehézségek</a:t>
            </a:r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 err="1" smtClean="0"/>
              <a:t>Demencia</a:t>
            </a:r>
            <a:endParaRPr lang="hu-HU" sz="2000" dirty="0" smtClean="0"/>
          </a:p>
          <a:p>
            <a:pPr marL="457200" lvl="1" indent="0">
              <a:buNone/>
            </a:pPr>
            <a:endParaRPr lang="hu-HU" sz="2000" dirty="0"/>
          </a:p>
          <a:p>
            <a:pPr lvl="1"/>
            <a:r>
              <a:rPr lang="hu-HU" sz="2000" dirty="0"/>
              <a:t>Fiataloknál a Parkinson-kórra  jellemző tünetek is jelentkezhetnek, leginkább ájulások, lassú mozgás, és izomremegés formájában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49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312" y="44624"/>
            <a:ext cx="6275040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Moto</a:t>
            </a:r>
            <a:r>
              <a:rPr lang="hu-HU" sz="3600" b="1" dirty="0" smtClean="0"/>
              <a:t>(</a:t>
            </a:r>
            <a:r>
              <a:rPr lang="hu-HU" sz="3600" b="1" dirty="0" err="1" smtClean="0"/>
              <a:t>szenzo</a:t>
            </a:r>
            <a:r>
              <a:rPr lang="hu-HU" sz="3600" b="1" dirty="0" smtClean="0"/>
              <a:t>)</a:t>
            </a:r>
            <a:r>
              <a:rPr lang="hu-HU" sz="3600" b="1" dirty="0" err="1" smtClean="0"/>
              <a:t>ros</a:t>
            </a:r>
            <a:r>
              <a:rPr lang="hu-HU" sz="3600" b="1" dirty="0" smtClean="0"/>
              <a:t> kéreg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16624"/>
          </a:xfrm>
        </p:spPr>
        <p:txBody>
          <a:bodyPr>
            <a:normAutofit/>
          </a:bodyPr>
          <a:lstStyle/>
          <a:p>
            <a:r>
              <a:rPr lang="hu-HU" sz="2200" dirty="0" smtClean="0"/>
              <a:t>A </a:t>
            </a:r>
            <a:r>
              <a:rPr lang="hu-HU" sz="2200" b="1" i="1" dirty="0" smtClean="0"/>
              <a:t>célirányos mozgások</a:t>
            </a:r>
            <a:r>
              <a:rPr lang="hu-HU" sz="2200" dirty="0" smtClean="0"/>
              <a:t>at szoros együttműködésben a </a:t>
            </a:r>
            <a:r>
              <a:rPr lang="hu-HU" sz="2200" b="1" i="1" dirty="0" smtClean="0"/>
              <a:t>testtartás-szabályozás</a:t>
            </a:r>
            <a:r>
              <a:rPr lang="hu-HU" sz="2200" dirty="0" smtClean="0"/>
              <a:t>sal a </a:t>
            </a:r>
            <a:r>
              <a:rPr lang="hu-HU" sz="2200" dirty="0" err="1" smtClean="0"/>
              <a:t>moto</a:t>
            </a:r>
            <a:r>
              <a:rPr lang="hu-HU" sz="2200" dirty="0" smtClean="0"/>
              <a:t>(</a:t>
            </a:r>
            <a:r>
              <a:rPr lang="hu-HU" sz="2200" dirty="0" err="1" smtClean="0"/>
              <a:t>szenzo</a:t>
            </a:r>
            <a:r>
              <a:rPr lang="hu-HU" sz="2200" dirty="0" smtClean="0"/>
              <a:t>)</a:t>
            </a:r>
            <a:r>
              <a:rPr lang="hu-HU" sz="2200" dirty="0" err="1" smtClean="0"/>
              <a:t>ros</a:t>
            </a:r>
            <a:r>
              <a:rPr lang="hu-HU" sz="2200" dirty="0" smtClean="0"/>
              <a:t> kéreg szabályozza</a:t>
            </a:r>
          </a:p>
          <a:p>
            <a:pPr marL="0" indent="0">
              <a:buNone/>
            </a:pPr>
            <a:endParaRPr lang="hu-HU" sz="2200" dirty="0" smtClean="0"/>
          </a:p>
          <a:p>
            <a:pPr lvl="1"/>
            <a:r>
              <a:rPr lang="hu-HU" sz="2200" dirty="0" smtClean="0"/>
              <a:t>Ez magába foglalja a </a:t>
            </a:r>
            <a:r>
              <a:rPr lang="hu-HU" sz="2200" dirty="0" err="1" smtClean="0"/>
              <a:t>gyrus</a:t>
            </a:r>
            <a:r>
              <a:rPr lang="hu-HU" sz="2200" dirty="0" smtClean="0"/>
              <a:t> </a:t>
            </a:r>
            <a:r>
              <a:rPr lang="hu-HU" sz="2200" dirty="0" err="1" smtClean="0"/>
              <a:t>praecentralisban</a:t>
            </a:r>
            <a:r>
              <a:rPr lang="hu-HU" sz="2200" dirty="0" smtClean="0"/>
              <a:t> (</a:t>
            </a:r>
            <a:r>
              <a:rPr lang="hu-HU" sz="2200" dirty="0" err="1" smtClean="0"/>
              <a:t>Brodman</a:t>
            </a:r>
            <a:r>
              <a:rPr lang="hu-HU" sz="2200" dirty="0" smtClean="0"/>
              <a:t> 4) található </a:t>
            </a:r>
            <a:r>
              <a:rPr lang="hu-HU" sz="2200" b="1" i="1" dirty="0" smtClean="0"/>
              <a:t>primer motoros </a:t>
            </a:r>
            <a:r>
              <a:rPr lang="hu-HU" sz="2200" b="1" i="1" dirty="0" err="1" smtClean="0"/>
              <a:t>areát</a:t>
            </a:r>
            <a:endParaRPr lang="hu-HU" sz="2200" b="1" i="1" dirty="0" smtClean="0"/>
          </a:p>
          <a:p>
            <a:pPr marL="457200" lvl="1" indent="0">
              <a:buNone/>
            </a:pPr>
            <a:endParaRPr lang="hu-HU" sz="2200" dirty="0"/>
          </a:p>
          <a:p>
            <a:pPr lvl="1"/>
            <a:r>
              <a:rPr lang="hu-HU" sz="2200" dirty="0" smtClean="0"/>
              <a:t>És tágabb értelemben a tőle </a:t>
            </a:r>
            <a:r>
              <a:rPr lang="hu-HU" sz="2200" dirty="0" err="1" smtClean="0"/>
              <a:t>rostálisan</a:t>
            </a:r>
            <a:r>
              <a:rPr lang="hu-HU" sz="2200" dirty="0" smtClean="0"/>
              <a:t> fekvő </a:t>
            </a:r>
            <a:r>
              <a:rPr lang="hu-HU" sz="2200" b="1" i="1" dirty="0" smtClean="0"/>
              <a:t>szekunder motoros </a:t>
            </a:r>
            <a:r>
              <a:rPr lang="hu-HU" sz="2200" b="1" i="1" dirty="0" err="1" smtClean="0"/>
              <a:t>areát</a:t>
            </a:r>
            <a:r>
              <a:rPr lang="hu-HU" sz="2200" dirty="0" smtClean="0"/>
              <a:t> (</a:t>
            </a:r>
            <a:r>
              <a:rPr lang="hu-HU" sz="2200" dirty="0" err="1" smtClean="0"/>
              <a:t>Brodman</a:t>
            </a:r>
            <a:r>
              <a:rPr lang="hu-HU" sz="2200" dirty="0" smtClean="0"/>
              <a:t> 6)</a:t>
            </a:r>
          </a:p>
          <a:p>
            <a:pPr marL="457200" lvl="1" indent="0">
              <a:buNone/>
            </a:pPr>
            <a:endParaRPr lang="hu-HU" sz="2200" dirty="0" smtClean="0"/>
          </a:p>
          <a:p>
            <a:pPr lvl="1"/>
            <a:r>
              <a:rPr lang="hu-HU" sz="2200" dirty="0" smtClean="0"/>
              <a:t>Mindkettő, csakúgy mint a motoros </a:t>
            </a:r>
            <a:r>
              <a:rPr lang="hu-HU" sz="2200" dirty="0" err="1" smtClean="0"/>
              <a:t>thalamus</a:t>
            </a:r>
            <a:r>
              <a:rPr lang="hu-HU" sz="2200" dirty="0" smtClean="0"/>
              <a:t> és a </a:t>
            </a:r>
            <a:r>
              <a:rPr lang="hu-HU" sz="2200" dirty="0" err="1" smtClean="0"/>
              <a:t>striatum</a:t>
            </a:r>
            <a:r>
              <a:rPr lang="hu-HU" sz="2200" dirty="0" smtClean="0"/>
              <a:t>, </a:t>
            </a:r>
            <a:r>
              <a:rPr lang="hu-HU" sz="2200" b="1" i="1" dirty="0" smtClean="0"/>
              <a:t>testrégiók szerint (</a:t>
            </a:r>
            <a:r>
              <a:rPr lang="hu-HU" sz="2200" b="1" i="1" dirty="0" err="1" smtClean="0"/>
              <a:t>szomatotópiásan</a:t>
            </a:r>
            <a:r>
              <a:rPr lang="hu-HU" sz="2200" b="1" i="1" dirty="0" smtClean="0"/>
              <a:t>) tagolt</a:t>
            </a:r>
          </a:p>
          <a:p>
            <a:pPr marL="457200" lvl="1" indent="0">
              <a:buNone/>
            </a:pPr>
            <a:endParaRPr lang="hu-HU" sz="2200" dirty="0" smtClean="0"/>
          </a:p>
          <a:p>
            <a:pPr lvl="2"/>
            <a:r>
              <a:rPr lang="hu-HU" sz="2200" dirty="0" smtClean="0"/>
              <a:t>Ezen belül a finom motoros működéseket kivitelező testrészek (ujj, arc) reprezentációja viszonylag nagy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1036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70984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Huntington-kór okai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 betegség </a:t>
            </a:r>
            <a:r>
              <a:rPr lang="hu-HU" b="1" i="1" dirty="0" smtClean="0"/>
              <a:t>dominánsan öröklődő : </a:t>
            </a:r>
            <a:r>
              <a:rPr lang="hu-HU" dirty="0" smtClean="0"/>
              <a:t>az </a:t>
            </a:r>
            <a:r>
              <a:rPr lang="hu-HU" dirty="0"/>
              <a:t>egyik szülő érintettsége esetén is 50 százalékos valószínűséggel továbbadódik.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Mivel </a:t>
            </a:r>
            <a:r>
              <a:rPr lang="hu-HU" dirty="0"/>
              <a:t>az első tünetek csak 40 éves kor után jelentkeznek, sokan csak akkor tudják meg, hogy betegek, mikor már továbbörökítették a hibás gént.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Ha </a:t>
            </a:r>
            <a:r>
              <a:rPr lang="hu-HU" dirty="0"/>
              <a:t>a gyermek nem örökölte a kórt, az nem öröklődik tovább a következő generációban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Nemrégiben felfedezték, hogy a Huntington-kórban szenvedők esetében egy </a:t>
            </a:r>
            <a:r>
              <a:rPr lang="hu-HU" b="1" i="1" dirty="0" smtClean="0"/>
              <a:t>protein</a:t>
            </a:r>
            <a:r>
              <a:rPr lang="hu-HU" b="1" i="1" dirty="0"/>
              <a:t> gátolja a </a:t>
            </a:r>
            <a:r>
              <a:rPr lang="hu-HU" b="1" i="1" dirty="0" smtClean="0"/>
              <a:t>koleszterinnek</a:t>
            </a:r>
            <a:r>
              <a:rPr lang="hu-HU" b="1" i="1" dirty="0"/>
              <a:t> az </a:t>
            </a:r>
            <a:r>
              <a:rPr lang="hu-HU" b="1" i="1" dirty="0" smtClean="0"/>
              <a:t>agyban</a:t>
            </a:r>
            <a:r>
              <a:rPr lang="hu-HU" b="1" i="1" dirty="0"/>
              <a:t> való áramlását</a:t>
            </a:r>
            <a:r>
              <a:rPr lang="hu-HU" dirty="0"/>
              <a:t>, márpedig fontos az egészséges agysejtek szempontjából, hogy a koleszterin a megfelelő helyen, a megfelelő mennyiségben legyen.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Amennyiben </a:t>
            </a:r>
            <a:r>
              <a:rPr lang="hu-HU" dirty="0"/>
              <a:t>az agysejtek működését valami megzavarja, az befolyásolja a motoros és kognitív funkciókat, illetve a beszédképességet.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21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23112" cy="56207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Komplikációi, szövődményei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betegség kialakulása után annak tünetei egészen a halálig jelen vannak. </a:t>
            </a:r>
            <a:endParaRPr lang="hu-HU" sz="2400" dirty="0" smtClean="0"/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Ezek </a:t>
            </a:r>
            <a:r>
              <a:rPr lang="hu-HU" sz="2400" dirty="0"/>
              <a:t>egyénenként változóak, az életfontosságú funkciók, mint a nyelés, evés, beszéd, járás általában az idő </a:t>
            </a:r>
            <a:r>
              <a:rPr lang="hu-HU" sz="2400" dirty="0" err="1"/>
              <a:t>előrehaladtával</a:t>
            </a:r>
            <a:r>
              <a:rPr lang="hu-HU" sz="2400" dirty="0"/>
              <a:t> egyre romlanak</a:t>
            </a:r>
            <a:r>
              <a:rPr lang="hu-HU" sz="2400" dirty="0" smtClean="0"/>
              <a:t>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 </a:t>
            </a:r>
            <a:r>
              <a:rPr lang="hu-HU" sz="2400" dirty="0" smtClean="0"/>
              <a:t>depresszió</a:t>
            </a:r>
            <a:r>
              <a:rPr lang="hu-HU" sz="2400" dirty="0"/>
              <a:t> gyakori a Huntington–kórban szenvedőknél, így sokaknál fennáll </a:t>
            </a:r>
            <a:r>
              <a:rPr lang="hu-HU" sz="2400" dirty="0" smtClean="0"/>
              <a:t>az öngyilkosság</a:t>
            </a:r>
            <a:r>
              <a:rPr lang="hu-HU" sz="2400" dirty="0"/>
              <a:t> veszélye. </a:t>
            </a:r>
            <a:endParaRPr lang="hu-HU" sz="2400" dirty="0" smtClean="0"/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Ennek </a:t>
            </a:r>
            <a:r>
              <a:rPr lang="hu-HU" sz="2400" dirty="0"/>
              <a:t>ellenére a halálesetek többsége a betegségből adódó komplikációk eredménye.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64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971650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</a:t>
            </a:r>
            <a:r>
              <a:rPr lang="hu-H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7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63072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4000" b="1" dirty="0" err="1" smtClean="0"/>
              <a:t>Brodman</a:t>
            </a:r>
            <a:r>
              <a:rPr lang="hu-HU" sz="4000" b="1" dirty="0" smtClean="0"/>
              <a:t> 4-es – 6-os </a:t>
            </a:r>
            <a:r>
              <a:rPr lang="hu-HU" sz="4000" b="1" dirty="0" err="1" smtClean="0"/>
              <a:t>area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248472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200" dirty="0" smtClean="0"/>
              <a:t>Amíg a </a:t>
            </a:r>
            <a:r>
              <a:rPr lang="hu-HU" sz="2200" b="1" i="1" dirty="0" smtClean="0"/>
              <a:t>4-es </a:t>
            </a:r>
            <a:r>
              <a:rPr lang="hu-HU" sz="2200" b="1" i="1" dirty="0" err="1" smtClean="0"/>
              <a:t>area</a:t>
            </a:r>
            <a:r>
              <a:rPr lang="hu-HU" sz="2200" b="1" i="1" dirty="0" smtClean="0"/>
              <a:t> </a:t>
            </a:r>
            <a:r>
              <a:rPr lang="hu-HU" sz="2200" dirty="0" smtClean="0"/>
              <a:t>neuronjainak ingerlése csak </a:t>
            </a:r>
            <a:r>
              <a:rPr lang="hu-HU" sz="2200" b="1" i="1" dirty="0" smtClean="0"/>
              <a:t>kisebb izomcsoportok kontrakcióját</a:t>
            </a:r>
            <a:r>
              <a:rPr lang="hu-HU" sz="2200" dirty="0" smtClean="0"/>
              <a:t> váltja ki (pl. ujjhajlítás)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/>
              <a:t>A</a:t>
            </a:r>
            <a:r>
              <a:rPr lang="hu-HU" sz="2200" dirty="0" smtClean="0"/>
              <a:t>ddig a (valószínűleg a 4-es </a:t>
            </a:r>
            <a:r>
              <a:rPr lang="hu-HU" sz="2200" dirty="0" err="1" smtClean="0"/>
              <a:t>area</a:t>
            </a:r>
            <a:r>
              <a:rPr lang="hu-HU" sz="2200" dirty="0" smtClean="0"/>
              <a:t> fölé rendelt) </a:t>
            </a:r>
            <a:r>
              <a:rPr lang="hu-HU" sz="2200" b="1" i="1" dirty="0" smtClean="0"/>
              <a:t>6-os </a:t>
            </a:r>
            <a:r>
              <a:rPr lang="hu-HU" sz="2200" b="1" i="1" dirty="0" err="1" smtClean="0"/>
              <a:t>area</a:t>
            </a:r>
            <a:r>
              <a:rPr lang="hu-HU" sz="2200" dirty="0" smtClean="0"/>
              <a:t> (hosszantartó) ingerlése </a:t>
            </a:r>
            <a:r>
              <a:rPr lang="hu-HU" sz="2200" b="1" i="1" dirty="0" smtClean="0"/>
              <a:t>komplexebb mozgások</a:t>
            </a:r>
            <a:r>
              <a:rPr lang="hu-HU" sz="2200" dirty="0" smtClean="0"/>
              <a:t>at (</a:t>
            </a:r>
            <a:r>
              <a:rPr lang="hu-HU" sz="2200" dirty="0" err="1" smtClean="0"/>
              <a:t>pl.törzsfordítás</a:t>
            </a:r>
            <a:r>
              <a:rPr lang="hu-HU" sz="2200" dirty="0" smtClean="0"/>
              <a:t>) eredményez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 smtClean="0"/>
              <a:t>A 4-es </a:t>
            </a:r>
            <a:r>
              <a:rPr lang="hu-HU" sz="2200" dirty="0" err="1" smtClean="0"/>
              <a:t>areában</a:t>
            </a:r>
            <a:r>
              <a:rPr lang="hu-HU" sz="2200" dirty="0" smtClean="0"/>
              <a:t> generált impulzus kezdete és az (akaratlagos) mozgás megindulása közötti </a:t>
            </a:r>
            <a:r>
              <a:rPr lang="hu-HU" sz="2200" b="1" i="1" dirty="0" smtClean="0"/>
              <a:t>hosszú, akár 100 </a:t>
            </a:r>
            <a:r>
              <a:rPr lang="hu-HU" sz="2200" b="1" i="1" dirty="0" err="1" smtClean="0"/>
              <a:t>ms-ig</a:t>
            </a:r>
            <a:r>
              <a:rPr lang="hu-HU" sz="2200" b="1" i="1" dirty="0" smtClean="0"/>
              <a:t> terjedő látenciaidő </a:t>
            </a:r>
            <a:r>
              <a:rPr lang="hu-HU" sz="2200" dirty="0" smtClean="0"/>
              <a:t>nyilvánvalóan a </a:t>
            </a:r>
            <a:r>
              <a:rPr lang="hu-HU" sz="2200" dirty="0" err="1" smtClean="0"/>
              <a:t>motoneuronon</a:t>
            </a:r>
            <a:r>
              <a:rPr lang="hu-HU" sz="2200" dirty="0" smtClean="0"/>
              <a:t> lejátszódó időbeli </a:t>
            </a:r>
            <a:r>
              <a:rPr lang="hu-HU" sz="2200" dirty="0" err="1" smtClean="0"/>
              <a:t>szummációhoz</a:t>
            </a:r>
            <a:r>
              <a:rPr lang="hu-HU" sz="2200" dirty="0" smtClean="0"/>
              <a:t> szükséges</a:t>
            </a:r>
            <a:endParaRPr lang="hu-HU" sz="2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487283" cy="3433389"/>
          </a:xfrm>
        </p:spPr>
      </p:pic>
    </p:spTree>
    <p:extLst>
      <p:ext uri="{BB962C8B-B14F-4D97-AF65-F5344CB8AC3E}">
        <p14:creationId xmlns:p14="http://schemas.microsoft.com/office/powerpoint/2010/main" val="17595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202630"/>
            <a:ext cx="5616624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err="1" smtClean="0"/>
              <a:t>Efferentáció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 smtClean="0"/>
              <a:t>A primer motoros kéreg </a:t>
            </a:r>
            <a:r>
              <a:rPr lang="hu-HU" sz="2400" dirty="0" err="1" smtClean="0"/>
              <a:t>efferentációja</a:t>
            </a:r>
            <a:r>
              <a:rPr lang="hu-HU" sz="2400" dirty="0" smtClean="0"/>
              <a:t> a </a:t>
            </a:r>
            <a:r>
              <a:rPr lang="hu-HU" sz="2400" dirty="0" err="1" smtClean="0"/>
              <a:t>motoneuronokat</a:t>
            </a:r>
            <a:r>
              <a:rPr lang="hu-HU" sz="2400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</a:t>
            </a:r>
            <a:r>
              <a:rPr lang="hu-HU" sz="2400" b="1" i="1" dirty="0" smtClean="0"/>
              <a:t>piramispályán</a:t>
            </a:r>
            <a:r>
              <a:rPr lang="hu-HU" sz="2400" dirty="0" smtClean="0"/>
              <a:t> is az </a:t>
            </a:r>
            <a:r>
              <a:rPr lang="hu-HU" sz="2400" b="1" i="1" dirty="0" smtClean="0"/>
              <a:t>agytörzs motoros központjain keresztül </a:t>
            </a:r>
            <a:r>
              <a:rPr lang="hu-HU" sz="2400" dirty="0" smtClean="0"/>
              <a:t>is eléri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A piramispálya célirányos mozgást vezérlő jelzései közül csak a </a:t>
            </a:r>
            <a:r>
              <a:rPr lang="hu-HU" sz="2400" b="1" i="1" dirty="0" smtClean="0"/>
              <a:t>finom mozgások</a:t>
            </a:r>
            <a:r>
              <a:rPr lang="hu-HU" sz="2400" dirty="0" smtClean="0"/>
              <a:t> (ujjak!) szolgálatában állók tevődnek át </a:t>
            </a:r>
            <a:r>
              <a:rPr lang="hu-HU" sz="2400" b="1" i="1" dirty="0" err="1" smtClean="0"/>
              <a:t>monoszinaptikus</a:t>
            </a:r>
            <a:r>
              <a:rPr lang="hu-HU" sz="2400" dirty="0" err="1" smtClean="0"/>
              <a:t>an</a:t>
            </a:r>
            <a:r>
              <a:rPr lang="hu-HU" sz="2400" dirty="0" smtClean="0"/>
              <a:t> az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hu-HU" sz="2400" dirty="0" err="1" smtClean="0">
                <a:cs typeface="Times New Roman"/>
              </a:rPr>
              <a:t>-motoneuronokra</a:t>
            </a:r>
            <a:endParaRPr lang="hu-HU" sz="2400" dirty="0" smtClean="0">
              <a:cs typeface="Times New Roman"/>
            </a:endParaRPr>
          </a:p>
          <a:p>
            <a:pPr algn="just"/>
            <a:endParaRPr lang="hu-HU" sz="2400" dirty="0">
              <a:cs typeface="Times New Roman"/>
            </a:endParaRPr>
          </a:p>
          <a:p>
            <a:pPr algn="just"/>
            <a:r>
              <a:rPr lang="hu-HU" sz="2400" dirty="0" smtClean="0">
                <a:cs typeface="Times New Roman"/>
              </a:rPr>
              <a:t>A jelzések többsége az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hu-HU" sz="2400" dirty="0" err="1" smtClean="0">
                <a:cs typeface="Times New Roman"/>
              </a:rPr>
              <a:t>-motoneuronokat</a:t>
            </a:r>
            <a:r>
              <a:rPr lang="hu-HU" sz="2400" dirty="0" smtClean="0">
                <a:cs typeface="Times New Roman"/>
              </a:rPr>
              <a:t> </a:t>
            </a:r>
            <a:r>
              <a:rPr lang="hu-HU" sz="2400" b="1" i="1" dirty="0" err="1" smtClean="0">
                <a:cs typeface="Times New Roman"/>
              </a:rPr>
              <a:t>spinális</a:t>
            </a:r>
            <a:r>
              <a:rPr lang="hu-HU" sz="2400" b="1" i="1" dirty="0" smtClean="0">
                <a:cs typeface="Times New Roman"/>
              </a:rPr>
              <a:t> </a:t>
            </a:r>
            <a:r>
              <a:rPr lang="hu-HU" sz="2400" b="1" i="1" dirty="0" err="1" smtClean="0">
                <a:cs typeface="Times New Roman"/>
              </a:rPr>
              <a:t>interneuronok</a:t>
            </a:r>
            <a:r>
              <a:rPr lang="hu-HU" sz="2400" b="1" i="1" dirty="0" smtClean="0">
                <a:cs typeface="Times New Roman"/>
              </a:rPr>
              <a:t> közvetítésével</a:t>
            </a:r>
            <a:r>
              <a:rPr lang="hu-HU" sz="2400" dirty="0" smtClean="0">
                <a:cs typeface="Times New Roman"/>
              </a:rPr>
              <a:t> éri el, miközben </a:t>
            </a:r>
            <a:r>
              <a:rPr lang="hu-HU" sz="2400" dirty="0" err="1" smtClean="0">
                <a:cs typeface="Times New Roman"/>
              </a:rPr>
              <a:t>szegmentális</a:t>
            </a:r>
            <a:r>
              <a:rPr lang="hu-HU" sz="2400" dirty="0" smtClean="0">
                <a:cs typeface="Times New Roman"/>
              </a:rPr>
              <a:t> szerveződésű mozgásmintázatokat (reflexhurkok) is mozgósít</a:t>
            </a:r>
          </a:p>
          <a:p>
            <a:pPr algn="just"/>
            <a:endParaRPr lang="hu-HU" sz="2400" dirty="0">
              <a:cs typeface="Times New Roman"/>
            </a:endParaRPr>
          </a:p>
          <a:p>
            <a:pPr algn="just"/>
            <a:r>
              <a:rPr lang="hu-HU" sz="2400" dirty="0" smtClean="0"/>
              <a:t>A </a:t>
            </a:r>
            <a:r>
              <a:rPr lang="hu-HU" sz="2400" b="1" i="1" dirty="0" err="1" smtClean="0"/>
              <a:t>szomatoszenzoros</a:t>
            </a:r>
            <a:r>
              <a:rPr lang="hu-HU" sz="2400" b="1" i="1" dirty="0" smtClean="0"/>
              <a:t> kéreg</a:t>
            </a:r>
            <a:r>
              <a:rPr lang="hu-HU" sz="2400" dirty="0" smtClean="0"/>
              <a:t>ből (</a:t>
            </a:r>
            <a:r>
              <a:rPr lang="hu-HU" sz="2400" dirty="0" err="1" smtClean="0"/>
              <a:t>gyrus</a:t>
            </a:r>
            <a:r>
              <a:rPr lang="hu-HU" sz="2400" dirty="0" smtClean="0"/>
              <a:t> </a:t>
            </a:r>
            <a:r>
              <a:rPr lang="hu-HU" sz="2400" dirty="0" err="1" smtClean="0"/>
              <a:t>postcentralis</a:t>
            </a:r>
            <a:r>
              <a:rPr lang="hu-HU" sz="2400" dirty="0" smtClean="0"/>
              <a:t>) származó piramispálya-rostok valószínűleg a </a:t>
            </a:r>
            <a:r>
              <a:rPr lang="hu-HU" sz="2400" b="1" i="1" dirty="0" smtClean="0"/>
              <a:t>szenzoros jelátvitel módosításá</a:t>
            </a:r>
            <a:r>
              <a:rPr lang="hu-HU" sz="2400" dirty="0" smtClean="0"/>
              <a:t>ra szolgálnak</a:t>
            </a:r>
          </a:p>
        </p:txBody>
      </p:sp>
    </p:spTree>
    <p:extLst>
      <p:ext uri="{BB962C8B-B14F-4D97-AF65-F5344CB8AC3E}">
        <p14:creationId xmlns:p14="http://schemas.microsoft.com/office/powerpoint/2010/main" val="24275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11144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4000" b="1" dirty="0" smtClean="0"/>
              <a:t>Motoros parancsok kópiái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834880" cy="4709120"/>
          </a:xfrm>
        </p:spPr>
        <p:txBody>
          <a:bodyPr>
            <a:normAutofit/>
          </a:bodyPr>
          <a:lstStyle/>
          <a:p>
            <a:r>
              <a:rPr lang="hu-HU" sz="2500" dirty="0" smtClean="0"/>
              <a:t>A motoros parancsok kópiái eljutnak:</a:t>
            </a:r>
          </a:p>
          <a:p>
            <a:pPr lvl="1"/>
            <a:r>
              <a:rPr lang="hu-HU" sz="2500" dirty="0" smtClean="0"/>
              <a:t>A </a:t>
            </a:r>
            <a:r>
              <a:rPr lang="hu-HU" sz="2500" b="1" i="1" dirty="0" err="1" smtClean="0"/>
              <a:t>motors</a:t>
            </a:r>
            <a:r>
              <a:rPr lang="hu-HU" sz="2500" b="1" i="1" dirty="0" smtClean="0"/>
              <a:t> </a:t>
            </a:r>
            <a:r>
              <a:rPr lang="hu-HU" sz="2500" b="1" i="1" dirty="0" err="1" smtClean="0"/>
              <a:t>thalamusba</a:t>
            </a:r>
            <a:endParaRPr lang="hu-HU" sz="2500" b="1" i="1" dirty="0" smtClean="0"/>
          </a:p>
          <a:p>
            <a:pPr lvl="1"/>
            <a:r>
              <a:rPr lang="hu-HU" sz="2500" dirty="0" smtClean="0"/>
              <a:t>A </a:t>
            </a:r>
            <a:r>
              <a:rPr lang="hu-HU" sz="2500" b="1" i="1" dirty="0" err="1" smtClean="0"/>
              <a:t>striatumba</a:t>
            </a:r>
            <a:endParaRPr lang="hu-HU" sz="2500" b="1" i="1" dirty="0" smtClean="0"/>
          </a:p>
          <a:p>
            <a:pPr lvl="1"/>
            <a:r>
              <a:rPr lang="hu-HU" sz="2500" dirty="0" smtClean="0"/>
              <a:t>A </a:t>
            </a:r>
            <a:r>
              <a:rPr lang="hu-HU" sz="2500" b="1" i="1" dirty="0" smtClean="0"/>
              <a:t>híd és az </a:t>
            </a:r>
            <a:r>
              <a:rPr lang="hu-HU" sz="2500" b="1" i="1" dirty="0" err="1" smtClean="0"/>
              <a:t>oliva</a:t>
            </a:r>
            <a:r>
              <a:rPr lang="hu-HU" sz="2500" b="1" i="1" dirty="0" smtClean="0"/>
              <a:t> </a:t>
            </a:r>
            <a:r>
              <a:rPr lang="hu-HU" sz="2500" b="1" i="1" dirty="0" err="1" smtClean="0"/>
              <a:t>inferior</a:t>
            </a:r>
            <a:r>
              <a:rPr lang="hu-HU" sz="2500" b="1" i="1" dirty="0" smtClean="0"/>
              <a:t> magjaiba </a:t>
            </a:r>
            <a:r>
              <a:rPr lang="hu-HU" sz="2500" dirty="0" smtClean="0"/>
              <a:t>(innen tovább pedig a laterális kisagyba, csakúgy mint az agytörzsbe)</a:t>
            </a:r>
          </a:p>
          <a:p>
            <a:pPr marL="457200" lvl="1" indent="0">
              <a:buNone/>
            </a:pPr>
            <a:endParaRPr lang="hu-HU" sz="2500" dirty="0" smtClean="0"/>
          </a:p>
          <a:p>
            <a:r>
              <a:rPr lang="hu-HU" sz="2500" dirty="0" smtClean="0"/>
              <a:t>Ezek a pályák: </a:t>
            </a:r>
            <a:r>
              <a:rPr lang="hu-HU" sz="2500" dirty="0"/>
              <a:t>a</a:t>
            </a:r>
            <a:r>
              <a:rPr lang="hu-HU" sz="2500" dirty="0" smtClean="0"/>
              <a:t> </a:t>
            </a:r>
            <a:r>
              <a:rPr lang="hu-HU" sz="2500" b="1" i="1" dirty="0" err="1" smtClean="0"/>
              <a:t>supraspinalis</a:t>
            </a:r>
            <a:r>
              <a:rPr lang="hu-HU" sz="2500" b="1" i="1" dirty="0" smtClean="0"/>
              <a:t> visszacsatoló hurok</a:t>
            </a:r>
            <a:r>
              <a:rPr lang="hu-HU" sz="2500" dirty="0" smtClean="0"/>
              <a:t>hoz tartoznak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2864108" cy="5035289"/>
          </a:xfrm>
        </p:spPr>
      </p:pic>
    </p:spTree>
    <p:extLst>
      <p:ext uri="{BB962C8B-B14F-4D97-AF65-F5344CB8AC3E}">
        <p14:creationId xmlns:p14="http://schemas.microsoft.com/office/powerpoint/2010/main" val="33711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203032" cy="79208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Törzsdúcok szerepe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038600" cy="4896544"/>
          </a:xfrm>
        </p:spPr>
        <p:txBody>
          <a:bodyPr>
            <a:noAutofit/>
          </a:bodyPr>
          <a:lstStyle/>
          <a:p>
            <a:r>
              <a:rPr lang="hu-HU" dirty="0" smtClean="0"/>
              <a:t>A törzsdúcok résztvevői több </a:t>
            </a:r>
            <a:r>
              <a:rPr lang="hu-HU" b="1" i="1" dirty="0" err="1" smtClean="0"/>
              <a:t>cortico-corticális</a:t>
            </a:r>
            <a:r>
              <a:rPr lang="hu-HU" b="1" i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szkeleto-</a:t>
            </a:r>
            <a:r>
              <a:rPr lang="hu-HU" dirty="0" smtClean="0"/>
              <a:t> és </a:t>
            </a:r>
            <a:r>
              <a:rPr lang="hu-HU" dirty="0" err="1" smtClean="0"/>
              <a:t>oculomotoros</a:t>
            </a:r>
            <a:r>
              <a:rPr lang="hu-HU" dirty="0" smtClean="0"/>
              <a:t>, valamint „komplex”) </a:t>
            </a:r>
            <a:r>
              <a:rPr lang="hu-HU" b="1" i="1" dirty="0" smtClean="0"/>
              <a:t>funkció</a:t>
            </a:r>
            <a:r>
              <a:rPr lang="hu-HU" dirty="0" smtClean="0"/>
              <a:t>knak, amelyek mindenekelőtt arra szolgálnak, hogy a </a:t>
            </a:r>
            <a:r>
              <a:rPr lang="hu-HU" b="1" i="1" dirty="0" smtClean="0"/>
              <a:t>mozgás tervét kivitelezési paranccsá alakítsák át.</a:t>
            </a:r>
            <a:endParaRPr lang="hu-HU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76" y="2204864"/>
            <a:ext cx="4840636" cy="3456384"/>
          </a:xfrm>
        </p:spPr>
      </p:pic>
    </p:spTree>
    <p:extLst>
      <p:ext uri="{BB962C8B-B14F-4D97-AF65-F5344CB8AC3E}">
        <p14:creationId xmlns:p14="http://schemas.microsoft.com/office/powerpoint/2010/main" val="18392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an\OneTouch-Sep-20,-2017-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1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55576" y="332656"/>
            <a:ext cx="45365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488338" y="1844824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699792" y="1988840"/>
            <a:ext cx="1512168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023828" y="2708920"/>
            <a:ext cx="162018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3707904" y="3313321"/>
            <a:ext cx="1152128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3707904" y="4426915"/>
            <a:ext cx="1152128" cy="15633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3819529" y="3068960"/>
            <a:ext cx="464439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291981" y="2944818"/>
            <a:ext cx="144016" cy="181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3435997" y="3126291"/>
            <a:ext cx="144016" cy="181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>
            <a:stCxn id="3" idx="2"/>
          </p:cNvCxnSpPr>
          <p:nvPr/>
        </p:nvCxnSpPr>
        <p:spPr>
          <a:xfrm flipH="1">
            <a:off x="1430048" y="3035555"/>
            <a:ext cx="1861933" cy="33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1520" y="285088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1619672" y="3220224"/>
            <a:ext cx="1672309" cy="20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251520" y="3234575"/>
            <a:ext cx="127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Subst</a:t>
            </a:r>
            <a:r>
              <a:rPr lang="hu-HU" dirty="0" smtClean="0"/>
              <a:t>. </a:t>
            </a:r>
            <a:r>
              <a:rPr lang="hu-HU" dirty="0" err="1" smtClean="0"/>
              <a:t>nigra</a:t>
            </a:r>
            <a:endParaRPr lang="hu-HU" dirty="0"/>
          </a:p>
        </p:txBody>
      </p:sp>
      <p:sp>
        <p:nvSpPr>
          <p:cNvPr id="37" name="Ellipszis 36"/>
          <p:cNvSpPr/>
          <p:nvPr/>
        </p:nvSpPr>
        <p:spPr>
          <a:xfrm>
            <a:off x="4488338" y="5219420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38"/>
          <p:cNvCxnSpPr>
            <a:stCxn id="37" idx="2"/>
          </p:cNvCxnSpPr>
          <p:nvPr/>
        </p:nvCxnSpPr>
        <p:spPr>
          <a:xfrm flipH="1" flipV="1">
            <a:off x="1764564" y="4894453"/>
            <a:ext cx="2723774" cy="4157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251520" y="4480550"/>
            <a:ext cx="15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cuneatus</a:t>
            </a:r>
            <a:endParaRPr lang="hu-HU" dirty="0"/>
          </a:p>
          <a:p>
            <a:r>
              <a:rPr lang="hu-HU" dirty="0" smtClean="0"/>
              <a:t>N. gracilis</a:t>
            </a:r>
            <a:endParaRPr lang="hu-HU" dirty="0"/>
          </a:p>
        </p:txBody>
      </p:sp>
      <p:sp>
        <p:nvSpPr>
          <p:cNvPr id="42" name="Ellipszis 41"/>
          <p:cNvSpPr/>
          <p:nvPr/>
        </p:nvSpPr>
        <p:spPr>
          <a:xfrm>
            <a:off x="4283968" y="5592958"/>
            <a:ext cx="144016" cy="1814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>
            <a:endCxn id="45" idx="3"/>
          </p:cNvCxnSpPr>
          <p:nvPr/>
        </p:nvCxnSpPr>
        <p:spPr>
          <a:xfrm flipH="1" flipV="1">
            <a:off x="958565" y="5390085"/>
            <a:ext cx="3325403" cy="2711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304412" y="5205419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sp>
        <p:nvSpPr>
          <p:cNvPr id="49" name="Ellipszis 48"/>
          <p:cNvSpPr/>
          <p:nvPr/>
        </p:nvSpPr>
        <p:spPr>
          <a:xfrm>
            <a:off x="4416330" y="4735427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1" name="Egyenes összekötő 50"/>
          <p:cNvCxnSpPr>
            <a:stCxn id="49" idx="2"/>
            <a:endCxn id="52" idx="3"/>
          </p:cNvCxnSpPr>
          <p:nvPr/>
        </p:nvCxnSpPr>
        <p:spPr>
          <a:xfrm flipH="1" flipV="1">
            <a:off x="2705069" y="4280783"/>
            <a:ext cx="1711261" cy="5453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304412" y="4096117"/>
            <a:ext cx="24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Vesztib</a:t>
            </a:r>
            <a:r>
              <a:rPr lang="hu-HU" dirty="0" smtClean="0"/>
              <a:t>. </a:t>
            </a:r>
            <a:r>
              <a:rPr lang="hu-HU" dirty="0" err="1" smtClean="0"/>
              <a:t>Deiters</a:t>
            </a:r>
            <a:r>
              <a:rPr lang="hu-HU" dirty="0" smtClean="0"/>
              <a:t> magvak</a:t>
            </a:r>
            <a:endParaRPr lang="hu-HU" dirty="0"/>
          </a:p>
        </p:txBody>
      </p:sp>
      <p:sp>
        <p:nvSpPr>
          <p:cNvPr id="38" name="Ellipszis 37"/>
          <p:cNvSpPr/>
          <p:nvPr/>
        </p:nvSpPr>
        <p:spPr>
          <a:xfrm>
            <a:off x="3455876" y="2762199"/>
            <a:ext cx="144016" cy="18147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Egyenes összekötő 40"/>
          <p:cNvCxnSpPr>
            <a:stCxn id="38" idx="2"/>
          </p:cNvCxnSpPr>
          <p:nvPr/>
        </p:nvCxnSpPr>
        <p:spPr>
          <a:xfrm flipH="1" flipV="1">
            <a:off x="1619672" y="2762200"/>
            <a:ext cx="1836204" cy="907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94897" y="2559653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Vizuális </a:t>
            </a:r>
            <a:r>
              <a:rPr lang="hu-HU" dirty="0" err="1" smtClean="0"/>
              <a:t>közp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7" name="Ellipszis 26"/>
          <p:cNvSpPr/>
          <p:nvPr/>
        </p:nvSpPr>
        <p:spPr>
          <a:xfrm>
            <a:off x="5646648" y="2258143"/>
            <a:ext cx="144016" cy="18147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5633505" y="2559653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5502632" y="2838248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5303375" y="2951326"/>
            <a:ext cx="144016" cy="1814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/>
          <p:cNvCxnSpPr>
            <a:stCxn id="18" idx="1"/>
          </p:cNvCxnSpPr>
          <p:nvPr/>
        </p:nvCxnSpPr>
        <p:spPr>
          <a:xfrm flipH="1" flipV="1">
            <a:off x="5463805" y="3126291"/>
            <a:ext cx="1025236" cy="8718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H="1" flipV="1">
            <a:off x="5574641" y="2951326"/>
            <a:ext cx="668340" cy="4679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 flipV="1">
            <a:off x="5777522" y="2698377"/>
            <a:ext cx="668615" cy="3213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H="1" flipV="1">
            <a:off x="5705513" y="2348880"/>
            <a:ext cx="740624" cy="210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446137" y="2454266"/>
            <a:ext cx="18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fastigii-tetőmag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50538" y="2865243"/>
            <a:ext cx="219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globosus-golyómag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242981" y="3354613"/>
            <a:ext cx="25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emboliformis-dugómag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489041" y="3813488"/>
            <a:ext cx="2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dentatus-fogasmag</a:t>
            </a:r>
            <a:endParaRPr lang="hu-HU" dirty="0"/>
          </a:p>
        </p:txBody>
      </p:sp>
      <p:sp>
        <p:nvSpPr>
          <p:cNvPr id="46" name="Ellipszis 45"/>
          <p:cNvSpPr/>
          <p:nvPr/>
        </p:nvSpPr>
        <p:spPr>
          <a:xfrm>
            <a:off x="5004048" y="2931757"/>
            <a:ext cx="144016" cy="181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46"/>
          <p:cNvCxnSpPr>
            <a:stCxn id="46" idx="5"/>
          </p:cNvCxnSpPr>
          <p:nvPr/>
        </p:nvCxnSpPr>
        <p:spPr>
          <a:xfrm>
            <a:off x="5126973" y="3086654"/>
            <a:ext cx="1362068" cy="1466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573122" y="4391844"/>
            <a:ext cx="15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Purkinje</a:t>
            </a:r>
            <a:r>
              <a:rPr lang="hu-HU" dirty="0" smtClean="0"/>
              <a:t> sejtek</a:t>
            </a:r>
            <a:endParaRPr lang="hu-HU" dirty="0"/>
          </a:p>
        </p:txBody>
      </p:sp>
      <p:sp>
        <p:nvSpPr>
          <p:cNvPr id="50" name="Ellipszis 49"/>
          <p:cNvSpPr/>
          <p:nvPr/>
        </p:nvSpPr>
        <p:spPr>
          <a:xfrm>
            <a:off x="3023828" y="2663142"/>
            <a:ext cx="144016" cy="1814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8" name="Egyenes összekötő 47"/>
          <p:cNvCxnSpPr>
            <a:endCxn id="50" idx="2"/>
          </p:cNvCxnSpPr>
          <p:nvPr/>
        </p:nvCxnSpPr>
        <p:spPr>
          <a:xfrm>
            <a:off x="2051720" y="2348880"/>
            <a:ext cx="972108" cy="4049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245699" y="2023280"/>
            <a:ext cx="173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subthalamicus</a:t>
            </a:r>
            <a:endParaRPr lang="hu-HU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5303375" y="1154361"/>
            <a:ext cx="226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caudatus-farkasmag</a:t>
            </a:r>
            <a:endParaRPr lang="hu-HU" dirty="0"/>
          </a:p>
        </p:txBody>
      </p:sp>
      <p:sp>
        <p:nvSpPr>
          <p:cNvPr id="55" name="Ellipszis 54"/>
          <p:cNvSpPr/>
          <p:nvPr/>
        </p:nvSpPr>
        <p:spPr>
          <a:xfrm>
            <a:off x="2982435" y="1841807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6" name="Egyenes összekötő 55"/>
          <p:cNvCxnSpPr>
            <a:endCxn id="55" idx="0"/>
          </p:cNvCxnSpPr>
          <p:nvPr/>
        </p:nvCxnSpPr>
        <p:spPr>
          <a:xfrm flipH="1">
            <a:off x="3054443" y="1339027"/>
            <a:ext cx="2320940" cy="5027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zis 57"/>
          <p:cNvSpPr/>
          <p:nvPr/>
        </p:nvSpPr>
        <p:spPr>
          <a:xfrm>
            <a:off x="2561053" y="1857089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/>
          <p:cNvCxnSpPr>
            <a:endCxn id="58" idx="7"/>
          </p:cNvCxnSpPr>
          <p:nvPr/>
        </p:nvCxnSpPr>
        <p:spPr>
          <a:xfrm flipH="1">
            <a:off x="2683978" y="548680"/>
            <a:ext cx="2949528" cy="1334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/>
          <p:nvPr/>
        </p:nvSpPr>
        <p:spPr>
          <a:xfrm>
            <a:off x="5646648" y="231031"/>
            <a:ext cx="246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 </a:t>
            </a:r>
            <a:r>
              <a:rPr lang="hu-HU" dirty="0" err="1" smtClean="0"/>
              <a:t>lentiformis-lencsemag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putamen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pallidum</a:t>
            </a:r>
            <a:endParaRPr lang="hu-HU" dirty="0"/>
          </a:p>
        </p:txBody>
      </p:sp>
      <p:sp>
        <p:nvSpPr>
          <p:cNvPr id="64" name="Ellipszis 63"/>
          <p:cNvSpPr/>
          <p:nvPr/>
        </p:nvSpPr>
        <p:spPr>
          <a:xfrm>
            <a:off x="2723451" y="1860918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Jobb oldali kapcsos zárójel 70"/>
          <p:cNvSpPr/>
          <p:nvPr/>
        </p:nvSpPr>
        <p:spPr>
          <a:xfrm>
            <a:off x="7582149" y="908720"/>
            <a:ext cx="45719" cy="6149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7701786" y="1031506"/>
            <a:ext cx="97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striatum</a:t>
            </a:r>
            <a:endParaRPr lang="hu-HU" dirty="0"/>
          </a:p>
        </p:txBody>
      </p:sp>
      <p:sp>
        <p:nvSpPr>
          <p:cNvPr id="7" name="Háromszög 6"/>
          <p:cNvSpPr/>
          <p:nvPr/>
        </p:nvSpPr>
        <p:spPr>
          <a:xfrm>
            <a:off x="4518248" y="5575682"/>
            <a:ext cx="216024" cy="2160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/>
          <p:cNvCxnSpPr/>
          <p:nvPr/>
        </p:nvCxnSpPr>
        <p:spPr>
          <a:xfrm flipV="1">
            <a:off x="4734272" y="5205419"/>
            <a:ext cx="1701945" cy="4558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6573122" y="5023946"/>
            <a:ext cx="17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Piramis képletek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5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5" grpId="0" animBg="1"/>
      <p:bldP spid="20" grpId="0" animBg="1"/>
      <p:bldP spid="25" grpId="0" animBg="1"/>
      <p:bldP spid="30" grpId="0" animBg="1"/>
      <p:bldP spid="3" grpId="0" animBg="1"/>
      <p:bldP spid="24" grpId="0" animBg="1"/>
      <p:bldP spid="14" grpId="0"/>
      <p:bldP spid="26" grpId="0"/>
      <p:bldP spid="37" grpId="0" animBg="1"/>
      <p:bldP spid="40" grpId="0"/>
      <p:bldP spid="42" grpId="0" animBg="1"/>
      <p:bldP spid="45" grpId="0"/>
      <p:bldP spid="49" grpId="0" animBg="1"/>
      <p:bldP spid="52" grpId="0"/>
      <p:bldP spid="38" grpId="0" animBg="1"/>
      <p:bldP spid="16" grpId="0"/>
      <p:bldP spid="27" grpId="0" animBg="1"/>
      <p:bldP spid="28" grpId="0" animBg="1"/>
      <p:bldP spid="29" grpId="0" animBg="1"/>
      <p:bldP spid="31" grpId="0" animBg="1"/>
      <p:bldP spid="9" grpId="0"/>
      <p:bldP spid="12" grpId="0"/>
      <p:bldP spid="13" grpId="0"/>
      <p:bldP spid="18" grpId="0"/>
      <p:bldP spid="46" grpId="0" animBg="1"/>
      <p:bldP spid="34" grpId="0"/>
      <p:bldP spid="50" grpId="0" animBg="1"/>
      <p:bldP spid="53" grpId="0"/>
      <p:bldP spid="54" grpId="0"/>
      <p:bldP spid="55" grpId="0" animBg="1"/>
      <p:bldP spid="58" grpId="0" animBg="1"/>
      <p:bldP spid="63" grpId="0"/>
      <p:bldP spid="64" grpId="0" animBg="1"/>
      <p:bldP spid="71" grpId="0" animBg="1"/>
      <p:bldP spid="72" grpId="0"/>
      <p:bldP spid="7" grpId="0" animBg="1"/>
      <p:bldP spid="1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1487</Words>
  <Application>Microsoft Office PowerPoint</Application>
  <PresentationFormat>Diavetítés a képernyőre (4:3 oldalarány)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Mozgástanulás és szabályozás</vt:lpstr>
      <vt:lpstr>Célirányos motoros működés</vt:lpstr>
      <vt:lpstr>Moto(szenzo)ros kéreg</vt:lpstr>
      <vt:lpstr>Brodman 4-es – 6-os area</vt:lpstr>
      <vt:lpstr>Efferentáció</vt:lpstr>
      <vt:lpstr>Motoros parancsok kópiái</vt:lpstr>
      <vt:lpstr>Törzsdúcok szerepe</vt:lpstr>
      <vt:lpstr>PowerPoint bemutató</vt:lpstr>
      <vt:lpstr>PowerPoint bemutató</vt:lpstr>
      <vt:lpstr>Szkeletomotoros hurok</vt:lpstr>
      <vt:lpstr>PowerPoint bemutató</vt:lpstr>
      <vt:lpstr>Az „akarás”-tól az akaratlagos mozgás kivitelezéséig I.</vt:lpstr>
      <vt:lpstr>Az „akarás”-tól az akaratlagos mozgás kivitelezéséig II.</vt:lpstr>
      <vt:lpstr>Az „akarás”-tól az akaratlagos mozgás kivitelezéséig III.</vt:lpstr>
      <vt:lpstr>Bazális ganglionok</vt:lpstr>
      <vt:lpstr>PowerPoint bemutató</vt:lpstr>
      <vt:lpstr>Bazális ganglionok összeköttetései</vt:lpstr>
      <vt:lpstr>PowerPoint bemutató</vt:lpstr>
      <vt:lpstr>Nigrostriatalis dopaminerg rendszer</vt:lpstr>
      <vt:lpstr>Funkció</vt:lpstr>
      <vt:lpstr>A bazális ganglionok betegségei emberben</vt:lpstr>
      <vt:lpstr>Parkinson-kór</vt:lpstr>
      <vt:lpstr>Parkinson-kór tünetei</vt:lpstr>
      <vt:lpstr>Parkinson-kór tünetei II.</vt:lpstr>
      <vt:lpstr>PowerPoint bemutató</vt:lpstr>
      <vt:lpstr>Hiperkinetikus zavarok</vt:lpstr>
      <vt:lpstr>Huntington-kór</vt:lpstr>
      <vt:lpstr>Huntington-kór korai tünetei</vt:lpstr>
      <vt:lpstr>Huntington-kór későbbi tünetei</vt:lpstr>
      <vt:lpstr>Huntington-kór okai</vt:lpstr>
      <vt:lpstr>Komplikációi, szövődményei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24</cp:revision>
  <dcterms:created xsi:type="dcterms:W3CDTF">2015-08-18T11:06:56Z</dcterms:created>
  <dcterms:modified xsi:type="dcterms:W3CDTF">2017-09-21T10:24:42Z</dcterms:modified>
</cp:coreProperties>
</file>