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ppt/comments/comment14.xml" ContentType="application/vnd.openxmlformats-officedocument.presentationml.comments+xml"/>
  <Override PartName="/ppt/comments/comment15.xml" ContentType="application/vnd.openxmlformats-officedocument.presentationml.comments+xml"/>
  <Override PartName="/ppt/comments/comment16.xml" ContentType="application/vnd.openxmlformats-officedocument.presentationml.comments+xml"/>
  <Override PartName="/ppt/comments/comment17.xml" ContentType="application/vnd.openxmlformats-officedocument.presentationml.comments+xml"/>
  <Override PartName="/ppt/comments/comment18.xml" ContentType="application/vnd.openxmlformats-officedocument.presentationml.comments+xml"/>
  <Override PartName="/ppt/comments/comment19.xml" ContentType="application/vnd.openxmlformats-officedocument.presentationml.comments+xml"/>
  <Override PartName="/ppt/comments/comment20.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sldIdLst>
    <p:sldId id="304" r:id="rId2"/>
    <p:sldId id="307" r:id="rId3"/>
    <p:sldId id="306" r:id="rId4"/>
    <p:sldId id="308" r:id="rId5"/>
    <p:sldId id="30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259" r:id="rId28"/>
    <p:sldId id="288" r:id="rId29"/>
    <p:sldId id="287" r:id="rId30"/>
    <p:sldId id="290" r:id="rId31"/>
    <p:sldId id="331" r:id="rId32"/>
    <p:sldId id="332" r:id="rId33"/>
    <p:sldId id="292" r:id="rId34"/>
    <p:sldId id="293" r:id="rId35"/>
    <p:sldId id="334" r:id="rId36"/>
    <p:sldId id="335" r:id="rId37"/>
    <p:sldId id="336" r:id="rId38"/>
    <p:sldId id="337" r:id="rId39"/>
    <p:sldId id="338" r:id="rId40"/>
    <p:sldId id="339" r:id="rId41"/>
    <p:sldId id="340" r:id="rId42"/>
    <p:sldId id="341" r:id="rId43"/>
    <p:sldId id="342" r:id="rId44"/>
    <p:sldId id="343" r:id="rId45"/>
    <p:sldId id="344" r:id="rId46"/>
    <p:sldId id="345" r:id="rId47"/>
    <p:sldId id="346" r:id="rId48"/>
    <p:sldId id="347" r:id="rId49"/>
    <p:sldId id="348" r:id="rId50"/>
    <p:sldId id="349" r:id="rId51"/>
    <p:sldId id="350" r:id="rId52"/>
    <p:sldId id="351" r:id="rId53"/>
    <p:sldId id="352" r:id="rId54"/>
    <p:sldId id="353" r:id="rId55"/>
    <p:sldId id="354" r:id="rId56"/>
    <p:sldId id="355" r:id="rId57"/>
    <p:sldId id="356" r:id="rId58"/>
    <p:sldId id="357" r:id="rId59"/>
    <p:sldId id="358" r:id="rId60"/>
    <p:sldId id="359" r:id="rId61"/>
    <p:sldId id="360" r:id="rId62"/>
    <p:sldId id="361" r:id="rId63"/>
    <p:sldId id="362" r:id="rId64"/>
    <p:sldId id="363" r:id="rId65"/>
    <p:sldId id="364" r:id="rId66"/>
    <p:sldId id="365" r:id="rId67"/>
    <p:sldId id="366" r:id="rId68"/>
    <p:sldId id="367" r:id="rId69"/>
    <p:sldId id="368" r:id="rId70"/>
    <p:sldId id="369" r:id="rId71"/>
    <p:sldId id="370" r:id="rId72"/>
    <p:sldId id="371" r:id="rId73"/>
    <p:sldId id="372" r:id="rId74"/>
    <p:sldId id="373" r:id="rId75"/>
    <p:sldId id="374" r:id="rId76"/>
    <p:sldId id="375" r:id="rId77"/>
    <p:sldId id="376" r:id="rId78"/>
    <p:sldId id="377" r:id="rId79"/>
    <p:sldId id="378" r:id="rId80"/>
    <p:sldId id="379" r:id="rId81"/>
    <p:sldId id="380" r:id="rId82"/>
    <p:sldId id="381" r:id="rId83"/>
    <p:sldId id="382" r:id="rId84"/>
    <p:sldId id="383" r:id="rId85"/>
    <p:sldId id="384" r:id="rId86"/>
    <p:sldId id="385" r:id="rId87"/>
    <p:sldId id="386" r:id="rId88"/>
    <p:sldId id="387" r:id="rId89"/>
    <p:sldId id="388" r:id="rId90"/>
    <p:sldId id="333" r:id="rId91"/>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ge" initials="H" lastIdx="20" clrIdx="0">
    <p:extLst>
      <p:ext uri="{19B8F6BF-5375-455C-9EA6-DF929625EA0E}">
        <p15:presenceInfo xmlns:p15="http://schemas.microsoft.com/office/powerpoint/2012/main" userId="Heg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p:cViewPr varScale="1">
        <p:scale>
          <a:sx n="73" d="100"/>
          <a:sy n="73" d="100"/>
        </p:scale>
        <p:origin x="55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1-04T16:12:14.854" idx="1">
    <p:pos x="10" y="10"/>
    <p:text>Gyakorlás:
Kizárja az érési, növekedési faktorokat, mivel az ezek által okozott növekedés gyakorlás nélkül következhet be.
Közvetlenül nem mérhető:
A központi idegrendszer komplex történéseit tanulás alatt még nem tudjuk megfigyelni.
Permanens változás:
Ha valamilyen aktivitásban tapasztalatot szerzünk, akkor az megmarad, nem tűnik el a következő percekben.
Kognitív pszichológiai meghatározás:
olyan események és történések együttese, melyek együttesen vezetnek valamilyen sajátos viselkedéshez.
Viselkedésbeli változás:
a személy érdeklődésének megváltozása okozza a tanulást.</p:text>
    <p:extLst>
      <p:ext uri="{C676402C-5697-4E1C-873F-D02D1690AC5C}">
        <p15:threadingInfo xmlns:p15="http://schemas.microsoft.com/office/powerpoint/2012/main" timeZoneBias="-6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8-01-10T19:42:31.675" idx="10">
    <p:pos x="5760" y="1699"/>
    <p:text>Gráf
Postai dolgozók megtanulták a billentyűzet kezelését. Négy csoport: 1. napi 1x1 óra, napi 2x1 óra, napi 1x2 óra, napi 2x2 óra. Látható, hogy a napi 1x1 órás csoport érte el a legjobb teljesítményt, tehát azt mondhatjuk, hogy a legmegosztottabban gyakorló csoport érte el a legjobb eredményt. A vizsgálat egyetlen hibája, hogy bizonyos idő elteltével nem végeztek visszamérést (transzferterv).</p:text>
    <p:extLst>
      <p:ext uri="{C676402C-5697-4E1C-873F-D02D1690AC5C}">
        <p15:threadingInfo xmlns:p15="http://schemas.microsoft.com/office/powerpoint/2012/main" timeZoneBias="-6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8-01-10T19:47:09.491" idx="11">
    <p:pos x="10" y="10"/>
    <p:text>Konstans körülmények
Ilyen esetben meredekebb teljesítménygörbét figyelhetünk meg a gyakorlás alatt, ami nem meglepő, hiszen ugyanazt gyakorolják ugyanolyan körülmények között. Előnyös  a gyakorlás korai fázisában, amikor még meg kell tanítani az adott mozgást.
Változó körülmények
Lassabb növekedés a teljesítménygörbében, viszont olyan sportoknál, melyeknél nagy a variabilitása a környezeti körülményeknek, illetve a dinamikus sztereotípiák kiépülése után előnyösebb. Továbbá még zárt láncú gyakorlatoknál is előnyösebb, mint a konstans gyakorlás. 
Zárt lánc
A környezet stabil.
Nyílt lánc
A környezet változékony.</p:text>
    <p:extLst>
      <p:ext uri="{C676402C-5697-4E1C-873F-D02D1690AC5C}">
        <p15:threadingInfo xmlns:p15="http://schemas.microsoft.com/office/powerpoint/2012/main" timeZoneBias="-6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8-01-10T20:01:46.422" idx="12">
    <p:pos x="10" y="10"/>
    <p:text>Gyermekeknél és nőknél nagyobb előnyt jelent a variábilis gyakorlás mint felnőtteknél és férfiaknál. A férfi vs nő minden életkorra igaz. Ezt azzal magyarázzák, hogy a nőknek életkortól függetlenül általában kevesebb mozgásos tapasztalatuk van, mint a férfiaknak, ezért a "mozgáséletkoruk" fiatalabb a férfiaknál, tehát többet tudnak tanulni.</p:text>
    <p:extLst>
      <p:ext uri="{C676402C-5697-4E1C-873F-D02D1690AC5C}">
        <p15:threadingInfo xmlns:p15="http://schemas.microsoft.com/office/powerpoint/2012/main" timeZoneBias="-6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8-01-10T20:13:16.440" idx="13">
    <p:pos x="10" y="10"/>
    <p:text>A gyakorlással sémákat alakítunk ki. Ezek kapcsolatok a múltban produkált környezeti eredmények és az ezen eredmények eléréséhez használt paraméterek értékei közt. Ezen sémák és az adott környezeti eredmények ismeretében képesek vagyunk kiválasztani a megfelelő motoros program paramétereit, amivel a legnagyobb esély van a sikeres végrehajtásra.</p:text>
    <p:extLst>
      <p:ext uri="{C676402C-5697-4E1C-873F-D02D1690AC5C}">
        <p15:threadingInfo xmlns:p15="http://schemas.microsoft.com/office/powerpoint/2012/main" timeZoneBias="-6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18-01-10T20:22:05.333" idx="14">
    <p:pos x="10" y="10"/>
    <p:text>A feladaton belüli interferencia (gyakorlás közbeni; pl.: értelmetlen szavak kimondása ujjmozgások közben) növeli a transzfert más hasonló motoros feladatokra (pl.: ujj/kézmozgások).
Erre az a magyarázat, hogy valószínűleg nagyobb koncentrációt igényel az adott cselekvés megtanulása, ezért mélyebben dolgozzuk azt fel, és ez által nagyobb szintű tanulás érhető el.
Ha ez az elmélet helyes, akkor tervezhetünk szándékosan nehezített körülmények közti gyakorlást.</p:text>
    <p:extLst>
      <p:ext uri="{C676402C-5697-4E1C-873F-D02D1690AC5C}">
        <p15:threadingInfo xmlns:p15="http://schemas.microsoft.com/office/powerpoint/2012/main" timeZoneBias="-6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18-01-10T20:27:50.032" idx="15">
    <p:pos x="5760" y="0"/>
    <p:text>Gráf
Gyakorlási körülmények közt a kifárasztott csoport rosszabbul teljesít a teszten, de a 3 nap nyugalom után vágzett visszamérésnél a különbség eltűnik. Ebből arra következtethetünk, hogy a gyakorlás alatti fáradás nincs jelentős hatással a későbbi teljesítményre.</p:text>
    <p:extLst>
      <p:ext uri="{C676402C-5697-4E1C-873F-D02D1690AC5C}">
        <p15:threadingInfo xmlns:p15="http://schemas.microsoft.com/office/powerpoint/2012/main" timeZoneBias="-6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18-01-10T20:34:31.874" idx="16">
    <p:pos x="10" y="10"/>
    <p:text>Fordított U hipotézis
Egy optimális motiváltsági szint szükséges a teljesítmény növekedéséhez, a túl magas, vagy túl alacsony motiváltsági szint interferálhat a teljesítménnyel.</p:text>
    <p:extLst>
      <p:ext uri="{C676402C-5697-4E1C-873F-D02D1690AC5C}">
        <p15:threadingInfo xmlns:p15="http://schemas.microsoft.com/office/powerpoint/2012/main" timeZoneBias="-60"/>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1" dt="2018-01-10T20:38:36.972" idx="17">
    <p:pos x="10" y="10"/>
    <p:text>lásd: Dr. Kopper Bence, Tóth Kata - 
11. Mozgástanulás, motoros készség</p:text>
    <p:extLst>
      <p:ext uri="{C676402C-5697-4E1C-873F-D02D1690AC5C}">
        <p15:threadingInfo xmlns:p15="http://schemas.microsoft.com/office/powerpoint/2012/main" timeZoneBias="-60"/>
      </p:ext>
    </p:extLst>
  </p:cm>
</p:cmLst>
</file>

<file path=ppt/comments/comment18.xml><?xml version="1.0" encoding="utf-8"?>
<p:cmLst xmlns:a="http://schemas.openxmlformats.org/drawingml/2006/main" xmlns:r="http://schemas.openxmlformats.org/officeDocument/2006/relationships" xmlns:p="http://schemas.openxmlformats.org/presentationml/2006/main">
  <p:cm authorId="1" dt="2018-01-10T20:40:13.133" idx="18">
    <p:pos x="10" y="10"/>
    <p:text/>
    <p:extLst>
      <p:ext uri="{C676402C-5697-4E1C-873F-D02D1690AC5C}">
        <p15:threadingInfo xmlns:p15="http://schemas.microsoft.com/office/powerpoint/2012/main" timeZoneBias="-60"/>
      </p:ext>
    </p:extLst>
  </p:cm>
</p:cmLst>
</file>

<file path=ppt/comments/comment19.xml><?xml version="1.0" encoding="utf-8"?>
<p:cmLst xmlns:a="http://schemas.openxmlformats.org/drawingml/2006/main" xmlns:r="http://schemas.openxmlformats.org/officeDocument/2006/relationships" xmlns:p="http://schemas.openxmlformats.org/presentationml/2006/main">
  <p:cm authorId="1" dt="2018-01-10T20:41:08.465" idx="19">
    <p:pos x="5760" y="0"/>
    <p:text>Gráf
A mentálisan gyakorló csoport szinte ugyanolyan eredményt ért el, mint a fizikailag gyakorló csoport.</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1-04T16:21:42.013" idx="2">
    <p:pos x="10" y="10"/>
    <p:text>Negatív motoros tanulás:
szubjektív megítélés, egyik edző egy technika tanítása során valamely tényező megváltozását pozitív változásnak tekinti, míg a másik nem.
Ha valaki megtanult tökéletesen egy technikát, viszont valamilyen hiba folytán a kivitelezésben vét és ebből neki sérülése származik, akkor a félelem érzésének hatására nem fogja tudni kivitelezni az adott mozgást (síelés, toronyugrás).</p:text>
    <p:extLst>
      <p:ext uri="{C676402C-5697-4E1C-873F-D02D1690AC5C}">
        <p15:threadingInfo xmlns:p15="http://schemas.microsoft.com/office/powerpoint/2012/main" timeZoneBias="-60"/>
      </p:ext>
    </p:extLst>
  </p:cm>
</p:cmLst>
</file>

<file path=ppt/comments/comment20.xml><?xml version="1.0" encoding="utf-8"?>
<p:cmLst xmlns:a="http://schemas.openxmlformats.org/drawingml/2006/main" xmlns:r="http://schemas.openxmlformats.org/officeDocument/2006/relationships" xmlns:p="http://schemas.openxmlformats.org/presentationml/2006/main">
  <p:cm authorId="1" dt="2018-01-10T20:53:51.472" idx="20">
    <p:pos x="10" y="10"/>
    <p:text>A guidance a leghatékonyabb, mikor a feladat még ismeretlen a tanuló számára. Lassú lefolyású feladatoknál hatékonyabbak, mint gyorsaknál, illetve olyan feladatoknál, ahol a feedbackkontroll kritikus (erő, helyzet). Gyors, ballisztikus jellegű feladatoknál viszont nem hatékonyak.
A sérülés megelőzési és félelemcsökkentési aspektusát nem tanulmányozták a guidancenek.</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1-04T16:25:43.853" idx="3">
    <p:pos x="5760" y="0"/>
    <p:text>Első gráf:
pozitív teljesítménybeli változást pozitív irányba mutató görbe kísér.
Második gráf:
pozitív teljesítménybeli változást negatív irányba mutató görbe kísér.
Harmadik gráf:
motoros tanulás során különböző alanyok más-más módon juthatnak el közel azonos teljesítményre. Ahhoz, hogy kutatásunkat publikálni tudjuk használnunk kell a leíró statisztikát, amivel átlagot számolunk. Látható, hogy kis elemszámnál az átlag és a két vizsgált személy közti eltérés jelentős, ezért az elemszámot amíg reális keretek közt tudjuk tartani a kutatást növelni kell.</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1-04T16:45:16.436" idx="4">
    <p:pos x="10" y="10"/>
    <p:text>Valójában nem a motoros tanulás mértékét mérjük, mivel arra még nincs megfelelő módszer, hanem a tesztfeladatokban leadott teljesítményt.
Csoportok összehasonlításánál, ha közös kiindulóteljesítményről indulnak és valamelyik csoport nagyobb teljesítményt ért el mint a másik, akkor elkerülhetetlen, hogy azt mondjuk, hogy többet is tanult. Ennek ellent mond, hogy végsősoron nem tudjuk megítélni, hogy mennyit tanultak pontosan. Ezért fontos, hogy homogén csoportokat alkossunk, minél jobban szűkítsük a kritériumokat, amik alapján valaki bekerülhet egy csoportba.
Egyéni különbségek:
Az oktatás kezdetén és végén megmérik a tanulók képességszintjét, és az alapján sorolják őket osztályokba. Viszont itt a változás mértéke alapján osztályozunk, nem a tényleges tudásszint alapján.</p:text>
    <p:extLst>
      <p:ext uri="{C676402C-5697-4E1C-873F-D02D1690AC5C}">
        <p15:threadingInfo xmlns:p15="http://schemas.microsoft.com/office/powerpoint/2012/main" timeZoneBias="-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8-01-04T16:57:22.199" idx="5">
    <p:pos x="10" y="10"/>
    <p:text>A transzferről részletesen a következő diákban lesz szó.
Transzferszázalék:
A és B feladat közti transzfert méri. A nyereség figyelembevétele B feladatnál a teljesítményben az A feladat tapasztalatának eredményeként.
Megtakarított értékpont:
a gyakorlási idő megtakarítása B feladatnál A feladat gyakorlásának eredményére.</p:text>
    <p:extLst>
      <p:ext uri="{C676402C-5697-4E1C-873F-D02D1690AC5C}">
        <p15:threadingInfo xmlns:p15="http://schemas.microsoft.com/office/powerpoint/2012/main" timeZoneBias="-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8-01-10T11:36:17.281" idx="6">
    <p:pos x="10" y="10"/>
    <p:text>Ha a személy jelentéktelennek, vagy érdektelennek találja a feladatot, akkor a gyakorlás mennyiségével nem feltétlenül nő a tanulás mennyisége. Ezért el kell magyarázni, miért fontos az adott készséget megtanulnia a k. sz-nek.
Ha nem megfelelő, vagy nem elég pontos feedback-et alkalmazunk, akkor a tanulás gátolva van.</p:text>
    <p:extLst>
      <p:ext uri="{C676402C-5697-4E1C-873F-D02D1690AC5C}">
        <p15:threadingInfo xmlns:p15="http://schemas.microsoft.com/office/powerpoint/2012/main" timeZoneBias="-6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8-01-10T11:41:31.793" idx="7">
    <p:pos x="10" y="10"/>
    <p:text>Érdekeltté kell tennünk a k. sz-t a feladat megtanulására. Ezért fontosan kell láttatnunk a feladatot.
Ha meg tudjuk győzni a k. sz-t, hogy magasabb célokat tűzzön ki maga elé, akkor jobb teljesítményt nyújtottak.
Instrukciók
Fontos, hogy kellő mennyiségű és minőségű verbális instrukcióval lássuk el a k.sz-t. Ha ezt kihagyjuk, akkor csak nagyon sok erőfeszítés árán lesznek képesek az adott feladatot megtanulni. Az instrukciók önmagukban nem elégségesek, ezárt más technikákat is alkalmazunuk kell.
Modellezés
Bemutathatjuk nekik a feladatot mi magunk, mutathatunk sikeres végrehajtásról filmet stb. a lényeg az, hogy lássa a k.sz. a végrehajtást.
Verbális előgyakorlás
Felfedjük a k.sz. előtt a tényleges feladatot, majd megkérjük, hogy szavakkal mondja el, hogy mit tesz az adott helyzetben.
Korrektség
Minél pontosab információkat adunk meg a k.sz-nek, annál joban fog teljesíteni.</p:text>
    <p:extLst>
      <p:ext uri="{C676402C-5697-4E1C-873F-D02D1690AC5C}">
        <p15:threadingInfo xmlns:p15="http://schemas.microsoft.com/office/powerpoint/2012/main" timeZoneBias="-6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8-01-10T12:22:42.666" idx="8">
    <p:pos x="10" y="10"/>
    <p:text>A két legfontosabbnak tartott tanulási változó a gyakorlás és az eredmények ismerete. A gyakorlási idő növelésével általában többet is tanulunk. 
Az eredmények ismerete a feladat sikerességéről ad információt. Általánosan elmondható, hogy ha nem vagyunk ezzel a változóval tisztában, akkor a tanulás mértéke csökken.
Halmozott gyakorlás
A gyakorlási idő nagyobb, mint a blokkok közti pihenőidő.
Megosztott gyakorlás
A pihenés ugyanakkora, vagy hosszabb, mint a gyakorlás időtartama.</p:text>
    <p:extLst>
      <p:ext uri="{C676402C-5697-4E1C-873F-D02D1690AC5C}">
        <p15:threadingInfo xmlns:p15="http://schemas.microsoft.com/office/powerpoint/2012/main" timeZoneBias="-6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8-01-10T12:28:26.690" idx="9">
    <p:pos x="10" y="10"/>
    <p:text>Túl sok gyakorlási idő kifáradáshoz vezet, túl kevés pedig időpocsékolás. Érdemes 1 egység gyakorlást 1 egység pihenéssel összekötni, majd a feladat jellegétől, energiaigényétől függően csökkenteni, vagy növelni a gyakorlási időt.
Halmozott gyakorlásnál veszélyes feladatoknál fennáll a sérülés veszélye, ezért ott fokozott figyelemmel kell eljárni.
Osztályozásnál a leghumánusabb módszer, ha a fejlődés mértékét vizsgáljuk, bár ezzel a módszerrel nehezebb lesz a "tehetségesebb" tanulókat motiválni.</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C23A7D-F8F7-45C0-869C-6A1C7372F273}" type="datetimeFigureOut">
              <a:rPr lang="hu-HU" smtClean="0"/>
              <a:t>2018.01.10.</a:t>
            </a:fld>
            <a:endParaRPr lang="hu-HU"/>
          </a:p>
        </p:txBody>
      </p:sp>
      <p:sp>
        <p:nvSpPr>
          <p:cNvPr id="4" name="Diakép hely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45407F-7E17-4956-BCDA-5ED9BB17AC00}" type="slidenum">
              <a:rPr lang="hu-HU" smtClean="0"/>
              <a:t>‹#›</a:t>
            </a:fld>
            <a:endParaRPr lang="hu-HU"/>
          </a:p>
        </p:txBody>
      </p:sp>
    </p:spTree>
    <p:extLst>
      <p:ext uri="{BB962C8B-B14F-4D97-AF65-F5344CB8AC3E}">
        <p14:creationId xmlns:p14="http://schemas.microsoft.com/office/powerpoint/2010/main" val="13661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3AC67AC-DEAB-4917-A9CF-5EF4938B4574}" type="slidenum">
              <a:rPr lang="en-US" altLang="hu-HU" smtClean="0"/>
              <a:pPr eaLnBrk="1" hangingPunct="1">
                <a:spcBef>
                  <a:spcPct val="0"/>
                </a:spcBef>
              </a:pPr>
              <a:t>31</a:t>
            </a:fld>
            <a:endParaRPr lang="en-US" altLang="hu-HU"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hu-HU" smtClean="0"/>
          </a:p>
        </p:txBody>
      </p:sp>
    </p:spTree>
    <p:extLst>
      <p:ext uri="{BB962C8B-B14F-4D97-AF65-F5344CB8AC3E}">
        <p14:creationId xmlns:p14="http://schemas.microsoft.com/office/powerpoint/2010/main" val="3957501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92344FB-5322-455A-8DC7-0673631068DD}" type="slidenum">
              <a:rPr lang="en-US" altLang="hu-HU" smtClean="0"/>
              <a:pPr eaLnBrk="1" hangingPunct="1">
                <a:spcBef>
                  <a:spcPct val="0"/>
                </a:spcBef>
              </a:pPr>
              <a:t>32</a:t>
            </a:fld>
            <a:endParaRPr lang="en-US" altLang="hu-HU"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hu-HU" smtClean="0"/>
          </a:p>
        </p:txBody>
      </p:sp>
    </p:spTree>
    <p:extLst>
      <p:ext uri="{BB962C8B-B14F-4D97-AF65-F5344CB8AC3E}">
        <p14:creationId xmlns:p14="http://schemas.microsoft.com/office/powerpoint/2010/main" val="2730086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47B4751B-12F5-43F2-8FA0-BC0689434EA8}" type="datetimeFigureOut">
              <a:rPr lang="hu-HU" smtClean="0"/>
              <a:pPr/>
              <a:t>2018.01.10.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4BC3BE0-BEFC-44EC-8F6C-C51AD0952C9C}" type="slidenum">
              <a:rPr lang="hu-HU" smtClean="0"/>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7B4751B-12F5-43F2-8FA0-BC0689434EA8}" type="datetimeFigureOut">
              <a:rPr lang="hu-HU" smtClean="0"/>
              <a:pPr/>
              <a:t>2018.01.10.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4BC3BE0-BEFC-44EC-8F6C-C51AD0952C9C}"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7B4751B-12F5-43F2-8FA0-BC0689434EA8}" type="datetimeFigureOut">
              <a:rPr lang="hu-HU" smtClean="0"/>
              <a:pPr/>
              <a:t>2018.01.10.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4BC3BE0-BEFC-44EC-8F6C-C51AD0952C9C}"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7B4751B-12F5-43F2-8FA0-BC0689434EA8}" type="datetimeFigureOut">
              <a:rPr lang="hu-HU" smtClean="0"/>
              <a:pPr/>
              <a:t>2018.01.10.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4BC3BE0-BEFC-44EC-8F6C-C51AD0952C9C}"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47B4751B-12F5-43F2-8FA0-BC0689434EA8}" type="datetimeFigureOut">
              <a:rPr lang="hu-HU" smtClean="0"/>
              <a:pPr/>
              <a:t>2018.01.10.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4BC3BE0-BEFC-44EC-8F6C-C51AD0952C9C}"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47B4751B-12F5-43F2-8FA0-BC0689434EA8}" type="datetimeFigureOut">
              <a:rPr lang="hu-HU" smtClean="0"/>
              <a:pPr/>
              <a:t>2018.01.10.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4BC3BE0-BEFC-44EC-8F6C-C51AD0952C9C}"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47B4751B-12F5-43F2-8FA0-BC0689434EA8}" type="datetimeFigureOut">
              <a:rPr lang="hu-HU" smtClean="0"/>
              <a:pPr/>
              <a:t>2018.01.10.</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74BC3BE0-BEFC-44EC-8F6C-C51AD0952C9C}"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47B4751B-12F5-43F2-8FA0-BC0689434EA8}" type="datetimeFigureOut">
              <a:rPr lang="hu-HU" smtClean="0"/>
              <a:pPr/>
              <a:t>2018.01.10.</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74BC3BE0-BEFC-44EC-8F6C-C51AD0952C9C}"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47B4751B-12F5-43F2-8FA0-BC0689434EA8}" type="datetimeFigureOut">
              <a:rPr lang="hu-HU" smtClean="0"/>
              <a:pPr/>
              <a:t>2018.01.10.</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74BC3BE0-BEFC-44EC-8F6C-C51AD0952C9C}"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47B4751B-12F5-43F2-8FA0-BC0689434EA8}" type="datetimeFigureOut">
              <a:rPr lang="hu-HU" smtClean="0"/>
              <a:pPr/>
              <a:t>2018.01.10.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4BC3BE0-BEFC-44EC-8F6C-C51AD0952C9C}"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47B4751B-12F5-43F2-8FA0-BC0689434EA8}" type="datetimeFigureOut">
              <a:rPr lang="hu-HU" smtClean="0"/>
              <a:pPr/>
              <a:t>2018.01.10.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4BC3BE0-BEFC-44EC-8F6C-C51AD0952C9C}"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B4751B-12F5-43F2-8FA0-BC0689434EA8}" type="datetimeFigureOut">
              <a:rPr lang="hu-HU" smtClean="0"/>
              <a:pPr/>
              <a:t>2018.01.10.</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BC3BE0-BEFC-44EC-8F6C-C51AD0952C9C}"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omments" Target="../comments/comment3.xml"/><Relationship Id="rId5" Type="http://schemas.openxmlformats.org/officeDocument/2006/relationships/image" Target="../media/image4.jpeg"/><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omments" Target="../comments/comment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omments" Target="../comments/comment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omments" Target="../comments/comment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omments" Target="../comments/comment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omments" Target="../comments/comment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omments" Target="../comments/comment15.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omments" Target="../comments/comment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omments" Target="../comments/comment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omments" Target="../comments/comment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omments" Target="../comments/comment19.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omments" Target="../comments/comment2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youtu.be/ihh1xBXwt_0?t=8"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ctrTitle"/>
          </p:nvPr>
        </p:nvSpPr>
        <p:spPr>
          <a:xfrm>
            <a:off x="755576" y="1772816"/>
            <a:ext cx="7772400" cy="2234679"/>
          </a:xfrm>
          <a:noFill/>
          <a:ln w="57150">
            <a:solidFill>
              <a:srgbClr val="002060"/>
            </a:solidFill>
          </a:ln>
        </p:spPr>
        <p:style>
          <a:lnRef idx="2">
            <a:schemeClr val="accent1"/>
          </a:lnRef>
          <a:fillRef idx="1">
            <a:schemeClr val="lt1"/>
          </a:fillRef>
          <a:effectRef idx="0">
            <a:schemeClr val="accent1"/>
          </a:effectRef>
          <a:fontRef idx="minor">
            <a:schemeClr val="dk1"/>
          </a:fontRef>
        </p:style>
        <p:txBody>
          <a:bodyPr>
            <a:normAutofit/>
          </a:bodyPr>
          <a:lstStyle/>
          <a:p>
            <a:r>
              <a:rPr lang="hu-HU" sz="4800" b="1" dirty="0" smtClean="0">
                <a:effectLst>
                  <a:outerShdw blurRad="38100" dist="38100" dir="2700000" algn="tl">
                    <a:srgbClr val="000000">
                      <a:alpha val="43137"/>
                    </a:srgbClr>
                  </a:outerShdw>
                </a:effectLst>
              </a:rPr>
              <a:t>Viselkedés, tanulás</a:t>
            </a:r>
            <a:endParaRPr lang="hu-HU" sz="4800" b="1" dirty="0">
              <a:effectLst>
                <a:outerShdw blurRad="38100" dist="38100" dir="2700000" algn="tl">
                  <a:srgbClr val="000000">
                    <a:alpha val="43137"/>
                  </a:srgbClr>
                </a:outerShdw>
              </a:effectLst>
            </a:endParaRPr>
          </a:p>
        </p:txBody>
      </p:sp>
      <p:sp>
        <p:nvSpPr>
          <p:cNvPr id="3" name="Alcím 2"/>
          <p:cNvSpPr>
            <a:spLocks noGrp="1"/>
          </p:cNvSpPr>
          <p:nvPr>
            <p:ph type="subTitle" idx="1"/>
          </p:nvPr>
        </p:nvSpPr>
        <p:spPr>
          <a:xfrm>
            <a:off x="4003848" y="4077072"/>
            <a:ext cx="4960640" cy="648072"/>
          </a:xfrm>
        </p:spPr>
        <p:txBody>
          <a:bodyPr>
            <a:normAutofit/>
          </a:bodyPr>
          <a:lstStyle/>
          <a:p>
            <a:pPr algn="r"/>
            <a:r>
              <a:rPr lang="hu-HU" sz="1800" b="1" i="1" dirty="0" smtClean="0">
                <a:solidFill>
                  <a:schemeClr val="tx2">
                    <a:lumMod val="75000"/>
                  </a:schemeClr>
                </a:solidFill>
                <a:latin typeface="Arial" pitchFamily="34" charset="0"/>
                <a:cs typeface="Arial" pitchFamily="34" charset="0"/>
              </a:rPr>
              <a:t>Dr. </a:t>
            </a:r>
            <a:r>
              <a:rPr lang="hu-HU" sz="1800" b="1" i="1" dirty="0" err="1" smtClean="0">
                <a:solidFill>
                  <a:schemeClr val="tx2">
                    <a:lumMod val="75000"/>
                  </a:schemeClr>
                </a:solidFill>
                <a:latin typeface="Arial" pitchFamily="34" charset="0"/>
                <a:cs typeface="Arial" pitchFamily="34" charset="0"/>
              </a:rPr>
              <a:t>Kopper</a:t>
            </a:r>
            <a:r>
              <a:rPr lang="hu-HU" sz="1800" b="1" i="1" dirty="0" smtClean="0">
                <a:solidFill>
                  <a:schemeClr val="tx2">
                    <a:lumMod val="75000"/>
                  </a:schemeClr>
                </a:solidFill>
                <a:latin typeface="Arial" pitchFamily="34" charset="0"/>
                <a:cs typeface="Arial" pitchFamily="34" charset="0"/>
              </a:rPr>
              <a:t> Bence, Hegedüs Ádám</a:t>
            </a:r>
            <a:endParaRPr lang="hu-HU" sz="1800" b="1" i="1" dirty="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598193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850900"/>
          </a:xfrm>
        </p:spPr>
        <p:txBody>
          <a:bodyPr/>
          <a:lstStyle/>
          <a:p>
            <a:pPr eaLnBrk="1" hangingPunct="1"/>
            <a:r>
              <a:rPr lang="hu-HU" altLang="hu-HU" sz="4000" b="1" dirty="0" smtClean="0"/>
              <a:t>Asszociatív tanulás</a:t>
            </a:r>
            <a:endParaRPr lang="de-DE" altLang="hu-HU" sz="4000" b="1" dirty="0" smtClean="0"/>
          </a:p>
        </p:txBody>
      </p:sp>
      <p:sp>
        <p:nvSpPr>
          <p:cNvPr id="28675" name="Rectangle 3"/>
          <p:cNvSpPr>
            <a:spLocks noGrp="1" noChangeArrowheads="1"/>
          </p:cNvSpPr>
          <p:nvPr>
            <p:ph idx="1"/>
          </p:nvPr>
        </p:nvSpPr>
        <p:spPr>
          <a:xfrm>
            <a:off x="457200" y="1196975"/>
            <a:ext cx="8229600" cy="4937125"/>
          </a:xfrm>
        </p:spPr>
        <p:txBody>
          <a:bodyPr/>
          <a:lstStyle/>
          <a:p>
            <a:pPr marL="457200" indent="-457200" eaLnBrk="1" hangingPunct="1">
              <a:buFont typeface="+mj-lt"/>
              <a:buAutoNum type="arabicPeriod"/>
            </a:pPr>
            <a:r>
              <a:rPr lang="hu-HU" altLang="hu-HU" dirty="0" smtClean="0"/>
              <a:t>Klasszikus kondicionálás</a:t>
            </a:r>
          </a:p>
          <a:p>
            <a:pPr marL="457200" indent="-457200" eaLnBrk="1" hangingPunct="1">
              <a:buFont typeface="+mj-lt"/>
              <a:buAutoNum type="arabicPeriod"/>
            </a:pPr>
            <a:r>
              <a:rPr lang="hu-HU" altLang="hu-HU" dirty="0" err="1" smtClean="0"/>
              <a:t>Operáns</a:t>
            </a:r>
            <a:r>
              <a:rPr lang="hu-HU" altLang="hu-HU" dirty="0" smtClean="0"/>
              <a:t> kondicionálás</a:t>
            </a:r>
            <a:endParaRPr lang="de-DE" altLang="hu-HU" dirty="0" smtClean="0"/>
          </a:p>
        </p:txBody>
      </p:sp>
    </p:spTree>
    <p:extLst>
      <p:ext uri="{BB962C8B-B14F-4D97-AF65-F5344CB8AC3E}">
        <p14:creationId xmlns:p14="http://schemas.microsoft.com/office/powerpoint/2010/main" val="18551358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88913"/>
            <a:ext cx="8229600" cy="792162"/>
          </a:xfrm>
        </p:spPr>
        <p:txBody>
          <a:bodyPr/>
          <a:lstStyle/>
          <a:p>
            <a:pPr eaLnBrk="1" hangingPunct="1"/>
            <a:r>
              <a:rPr lang="hu-HU" altLang="hu-HU" sz="4000" b="1" dirty="0" smtClean="0"/>
              <a:t>Klasszikus kondicionálás</a:t>
            </a:r>
            <a:endParaRPr lang="de-DE" altLang="hu-HU" sz="4000" b="1" dirty="0" smtClean="0"/>
          </a:p>
        </p:txBody>
      </p:sp>
      <p:sp>
        <p:nvSpPr>
          <p:cNvPr id="30723" name="Rectangle 3"/>
          <p:cNvSpPr>
            <a:spLocks noGrp="1" noChangeArrowheads="1"/>
          </p:cNvSpPr>
          <p:nvPr>
            <p:ph idx="1"/>
          </p:nvPr>
        </p:nvSpPr>
        <p:spPr>
          <a:xfrm>
            <a:off x="457200" y="1295400"/>
            <a:ext cx="8229600" cy="5081587"/>
          </a:xfrm>
        </p:spPr>
        <p:txBody>
          <a:bodyPr/>
          <a:lstStyle/>
          <a:p>
            <a:pPr eaLnBrk="1" hangingPunct="1"/>
            <a:r>
              <a:rPr lang="hu-HU" altLang="hu-HU" sz="2400" dirty="0" smtClean="0"/>
              <a:t>Tudományos vizsgálata: I. P. Pavlov (1904) </a:t>
            </a:r>
          </a:p>
          <a:p>
            <a:pPr eaLnBrk="1" hangingPunct="1"/>
            <a:r>
              <a:rPr lang="hu-HU" altLang="hu-HU" sz="2400" dirty="0" smtClean="0"/>
              <a:t>Kondicionálás = ismételt társítás</a:t>
            </a:r>
          </a:p>
          <a:p>
            <a:pPr eaLnBrk="1" hangingPunct="1"/>
            <a:r>
              <a:rPr lang="hu-HU" altLang="hu-HU" sz="2400" dirty="0" smtClean="0"/>
              <a:t>A tanulás az inger oldaláról indul – „S-S” –(inger-inger) típusú kondicionálás</a:t>
            </a:r>
          </a:p>
          <a:p>
            <a:pPr eaLnBrk="1" hangingPunct="1"/>
            <a:r>
              <a:rPr lang="hu-HU" altLang="hu-HU" sz="2400" dirty="0" smtClean="0"/>
              <a:t>Feltétlen reflex: feltétlen ingerre feltétlen válasz</a:t>
            </a:r>
          </a:p>
          <a:p>
            <a:pPr eaLnBrk="1" hangingPunct="1"/>
            <a:r>
              <a:rPr lang="hu-HU" altLang="hu-HU" sz="2400" dirty="0" smtClean="0"/>
              <a:t>Feltételes reflex: feltétlen reflex társítása egy semleges ingerrel </a:t>
            </a:r>
            <a:r>
              <a:rPr lang="hu-HU" altLang="hu-HU" sz="2400" dirty="0" smtClean="0">
                <a:sym typeface="Wingdings" pitchFamily="2" charset="2"/>
              </a:rPr>
              <a:t> feltételes inger lesz  és hozzá feltételes válasz = feltételes reflex</a:t>
            </a:r>
          </a:p>
          <a:p>
            <a:pPr lvl="1" eaLnBrk="1" hangingPunct="1"/>
            <a:endParaRPr lang="hu-HU" altLang="hu-HU" sz="2400" dirty="0" smtClean="0">
              <a:sym typeface="Wingdings" pitchFamily="2" charset="2"/>
            </a:endParaRPr>
          </a:p>
        </p:txBody>
      </p:sp>
      <p:sp>
        <p:nvSpPr>
          <p:cNvPr id="30724" name="Text Box 25"/>
          <p:cNvSpPr txBox="1">
            <a:spLocks noChangeArrowheads="1"/>
          </p:cNvSpPr>
          <p:nvPr/>
        </p:nvSpPr>
        <p:spPr bwMode="auto">
          <a:xfrm>
            <a:off x="323850" y="2781300"/>
            <a:ext cx="5032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hu-HU" altLang="hu-HU" sz="1800">
              <a:latin typeface="Arial" charset="0"/>
            </a:endParaRPr>
          </a:p>
        </p:txBody>
      </p:sp>
    </p:spTree>
    <p:extLst>
      <p:ext uri="{BB962C8B-B14F-4D97-AF65-F5344CB8AC3E}">
        <p14:creationId xmlns:p14="http://schemas.microsoft.com/office/powerpoint/2010/main" val="41067790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23">
                                            <p:txEl>
                                              <p:pRg st="3" end="3"/>
                                            </p:txEl>
                                          </p:spTgt>
                                        </p:tgtEl>
                                        <p:attrNameLst>
                                          <p:attrName>style.visibility</p:attrName>
                                        </p:attrNameLst>
                                      </p:cBhvr>
                                      <p:to>
                                        <p:strVal val="visible"/>
                                      </p:to>
                                    </p:set>
                                    <p:anim calcmode="lin" valueType="num">
                                      <p:cBhvr additive="base">
                                        <p:cTn id="25"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23">
                                            <p:txEl>
                                              <p:pRg st="4" end="4"/>
                                            </p:txEl>
                                          </p:spTgt>
                                        </p:tgtEl>
                                        <p:attrNameLst>
                                          <p:attrName>style.visibility</p:attrName>
                                        </p:attrNameLst>
                                      </p:cBhvr>
                                      <p:to>
                                        <p:strVal val="visible"/>
                                      </p:to>
                                    </p:set>
                                    <p:anim calcmode="lin" valueType="num">
                                      <p:cBhvr additive="base">
                                        <p:cTn id="31"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88913"/>
            <a:ext cx="8229600" cy="792162"/>
          </a:xfrm>
        </p:spPr>
        <p:txBody>
          <a:bodyPr/>
          <a:lstStyle/>
          <a:p>
            <a:pPr eaLnBrk="1" hangingPunct="1"/>
            <a:r>
              <a:rPr lang="hu-HU" altLang="hu-HU" sz="4000" b="1" dirty="0" smtClean="0"/>
              <a:t>Klasszikus kondicionálás</a:t>
            </a:r>
            <a:endParaRPr lang="de-DE" altLang="hu-HU" sz="4000" b="1" dirty="0" smtClean="0"/>
          </a:p>
        </p:txBody>
      </p:sp>
      <p:sp>
        <p:nvSpPr>
          <p:cNvPr id="27651" name="Rectangle 3"/>
          <p:cNvSpPr>
            <a:spLocks noGrp="1" noChangeArrowheads="1"/>
          </p:cNvSpPr>
          <p:nvPr>
            <p:ph idx="1"/>
          </p:nvPr>
        </p:nvSpPr>
        <p:spPr>
          <a:xfrm>
            <a:off x="457200" y="1052513"/>
            <a:ext cx="8229600" cy="5081587"/>
          </a:xfrm>
        </p:spPr>
        <p:txBody>
          <a:bodyPr/>
          <a:lstStyle/>
          <a:p>
            <a:pPr lvl="1" eaLnBrk="1" hangingPunct="1">
              <a:defRPr/>
            </a:pPr>
            <a:r>
              <a:rPr lang="hu-HU" altLang="hu-HU" sz="1600" dirty="0" smtClean="0">
                <a:sym typeface="Wingdings"/>
              </a:rPr>
              <a:t>Pavlov kutyája: 	van kaja - van nyál</a:t>
            </a:r>
          </a:p>
          <a:p>
            <a:pPr marL="457200" lvl="1" indent="0" eaLnBrk="1" hangingPunct="1">
              <a:buFont typeface="Arial" charset="0"/>
              <a:buNone/>
              <a:defRPr/>
            </a:pPr>
            <a:r>
              <a:rPr lang="hu-HU" altLang="hu-HU" sz="1600" dirty="0" smtClean="0">
                <a:sym typeface="Wingdings"/>
              </a:rPr>
              <a:t>			nincs kaja - nincs nyál</a:t>
            </a:r>
            <a:br>
              <a:rPr lang="hu-HU" altLang="hu-HU" sz="1600" dirty="0" smtClean="0">
                <a:sym typeface="Wingdings"/>
              </a:rPr>
            </a:br>
            <a:r>
              <a:rPr lang="hu-HU" altLang="hu-HU" sz="1600" dirty="0" smtClean="0">
                <a:sym typeface="Wingdings"/>
              </a:rPr>
              <a:t>			nincs kaja - van nyál </a:t>
            </a:r>
          </a:p>
          <a:p>
            <a:pPr marL="0" indent="0" eaLnBrk="1" hangingPunct="1">
              <a:buFont typeface="Arial" charset="0"/>
              <a:buNone/>
              <a:defRPr/>
            </a:pPr>
            <a:endParaRPr lang="de-DE" altLang="hu-HU" sz="2000" dirty="0" smtClean="0"/>
          </a:p>
        </p:txBody>
      </p:sp>
      <p:sp>
        <p:nvSpPr>
          <p:cNvPr id="31748" name="Text Box 8"/>
          <p:cNvSpPr txBox="1">
            <a:spLocks noChangeArrowheads="1"/>
          </p:cNvSpPr>
          <p:nvPr/>
        </p:nvSpPr>
        <p:spPr bwMode="auto">
          <a:xfrm>
            <a:off x="5364163" y="2492375"/>
            <a:ext cx="2519362" cy="287338"/>
          </a:xfrm>
          <a:prstGeom prst="rect">
            <a:avLst/>
          </a:prstGeom>
          <a:solidFill>
            <a:srgbClr val="FF99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0000"/>
              </a:lnSpc>
              <a:spcBef>
                <a:spcPct val="50000"/>
              </a:spcBef>
              <a:buFontTx/>
              <a:buNone/>
            </a:pPr>
            <a:r>
              <a:rPr lang="hu-HU" altLang="hu-HU" sz="1600">
                <a:latin typeface="Arial" charset="0"/>
              </a:rPr>
              <a:t>3. feltételes inger</a:t>
            </a:r>
            <a:endParaRPr lang="de-DE" altLang="hu-HU" sz="1600">
              <a:latin typeface="Arial" charset="0"/>
            </a:endParaRPr>
          </a:p>
        </p:txBody>
      </p:sp>
      <p:sp>
        <p:nvSpPr>
          <p:cNvPr id="31749" name="Text Box 11"/>
          <p:cNvSpPr txBox="1">
            <a:spLocks noChangeArrowheads="1"/>
          </p:cNvSpPr>
          <p:nvPr/>
        </p:nvSpPr>
        <p:spPr bwMode="auto">
          <a:xfrm>
            <a:off x="1331913" y="3933825"/>
            <a:ext cx="6553200" cy="28733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80000"/>
              </a:lnSpc>
              <a:spcBef>
                <a:spcPct val="50000"/>
              </a:spcBef>
              <a:buFontTx/>
              <a:buNone/>
            </a:pPr>
            <a:r>
              <a:rPr lang="hu-HU" altLang="hu-HU" sz="1600">
                <a:latin typeface="Arial" charset="0"/>
              </a:rPr>
              <a:t>       2. feltétlen reflex                                         4. feltételes reflex</a:t>
            </a:r>
            <a:endParaRPr lang="de-DE" altLang="hu-HU" sz="1600">
              <a:latin typeface="Arial" charset="0"/>
            </a:endParaRPr>
          </a:p>
        </p:txBody>
      </p:sp>
      <p:sp>
        <p:nvSpPr>
          <p:cNvPr id="31750" name="Line 12"/>
          <p:cNvSpPr>
            <a:spLocks noChangeShapeType="1"/>
          </p:cNvSpPr>
          <p:nvPr/>
        </p:nvSpPr>
        <p:spPr bwMode="auto">
          <a:xfrm>
            <a:off x="3851275" y="2565400"/>
            <a:ext cx="15128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31751" name="Line 13"/>
          <p:cNvSpPr>
            <a:spLocks noChangeShapeType="1"/>
          </p:cNvSpPr>
          <p:nvPr/>
        </p:nvSpPr>
        <p:spPr bwMode="auto">
          <a:xfrm>
            <a:off x="3851275" y="2708275"/>
            <a:ext cx="15128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31752" name="AutoShape 14"/>
          <p:cNvSpPr>
            <a:spLocks noChangeArrowheads="1"/>
          </p:cNvSpPr>
          <p:nvPr/>
        </p:nvSpPr>
        <p:spPr bwMode="auto">
          <a:xfrm>
            <a:off x="2339975" y="2781300"/>
            <a:ext cx="431800" cy="1150938"/>
          </a:xfrm>
          <a:prstGeom prst="downArrow">
            <a:avLst>
              <a:gd name="adj1" fmla="val 50000"/>
              <a:gd name="adj2" fmla="val 6663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hu-HU" altLang="hu-HU" sz="1800">
              <a:latin typeface="Arial" charset="0"/>
            </a:endParaRPr>
          </a:p>
        </p:txBody>
      </p:sp>
      <p:sp>
        <p:nvSpPr>
          <p:cNvPr id="31753" name="Text Box 5"/>
          <p:cNvSpPr txBox="1">
            <a:spLocks noChangeArrowheads="1"/>
          </p:cNvSpPr>
          <p:nvPr/>
        </p:nvSpPr>
        <p:spPr bwMode="auto">
          <a:xfrm>
            <a:off x="1331913" y="2492375"/>
            <a:ext cx="2519362" cy="28733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0000"/>
              </a:lnSpc>
              <a:spcBef>
                <a:spcPct val="50000"/>
              </a:spcBef>
              <a:buFontTx/>
              <a:buNone/>
            </a:pPr>
            <a:r>
              <a:rPr lang="hu-HU" altLang="hu-HU" sz="1600">
                <a:latin typeface="Arial" charset="0"/>
              </a:rPr>
              <a:t>1. feltétlen inger</a:t>
            </a:r>
            <a:endParaRPr lang="de-DE" altLang="hu-HU" sz="1600">
              <a:latin typeface="Arial" charset="0"/>
            </a:endParaRPr>
          </a:p>
        </p:txBody>
      </p:sp>
      <p:sp>
        <p:nvSpPr>
          <p:cNvPr id="31754" name="Text Box 15"/>
          <p:cNvSpPr txBox="1">
            <a:spLocks noChangeArrowheads="1"/>
          </p:cNvSpPr>
          <p:nvPr/>
        </p:nvSpPr>
        <p:spPr bwMode="auto">
          <a:xfrm>
            <a:off x="2051050" y="2205038"/>
            <a:ext cx="12255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hu-HU" altLang="hu-HU" sz="1500">
                <a:latin typeface="Arial" charset="0"/>
              </a:rPr>
              <a:t>(táplálék)</a:t>
            </a:r>
            <a:endParaRPr lang="de-DE" altLang="hu-HU" sz="1500">
              <a:latin typeface="Arial" charset="0"/>
            </a:endParaRPr>
          </a:p>
        </p:txBody>
      </p:sp>
      <p:sp>
        <p:nvSpPr>
          <p:cNvPr id="31755" name="Text Box 16"/>
          <p:cNvSpPr txBox="1">
            <a:spLocks noChangeArrowheads="1"/>
          </p:cNvSpPr>
          <p:nvPr/>
        </p:nvSpPr>
        <p:spPr bwMode="auto">
          <a:xfrm>
            <a:off x="6084888" y="2205038"/>
            <a:ext cx="1150937"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hu-HU" altLang="hu-HU" sz="1500">
                <a:latin typeface="Arial" charset="0"/>
              </a:rPr>
              <a:t>(csengő)</a:t>
            </a:r>
            <a:endParaRPr lang="de-DE" altLang="hu-HU" sz="1500">
              <a:latin typeface="Arial" charset="0"/>
            </a:endParaRPr>
          </a:p>
        </p:txBody>
      </p:sp>
      <p:sp>
        <p:nvSpPr>
          <p:cNvPr id="31756" name="Text Box 17"/>
          <p:cNvSpPr txBox="1">
            <a:spLocks noChangeArrowheads="1"/>
          </p:cNvSpPr>
          <p:nvPr/>
        </p:nvSpPr>
        <p:spPr bwMode="auto">
          <a:xfrm>
            <a:off x="4140200" y="2276475"/>
            <a:ext cx="10795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hu-HU" altLang="hu-HU" sz="1500">
                <a:latin typeface="Arial" charset="0"/>
              </a:rPr>
              <a:t>társítás</a:t>
            </a:r>
            <a:endParaRPr lang="de-DE" altLang="hu-HU" sz="1500">
              <a:latin typeface="Arial" charset="0"/>
            </a:endParaRPr>
          </a:p>
        </p:txBody>
      </p:sp>
      <p:sp>
        <p:nvSpPr>
          <p:cNvPr id="31757" name="Text Box 18"/>
          <p:cNvSpPr txBox="1">
            <a:spLocks noChangeArrowheads="1"/>
          </p:cNvSpPr>
          <p:nvPr/>
        </p:nvSpPr>
        <p:spPr bwMode="auto">
          <a:xfrm>
            <a:off x="3779838" y="2708275"/>
            <a:ext cx="20161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hu-HU" altLang="hu-HU" sz="1500">
                <a:latin typeface="Arial" charset="0"/>
              </a:rPr>
              <a:t>(idői egybeesés)</a:t>
            </a:r>
            <a:endParaRPr lang="de-DE" altLang="hu-HU" sz="1500">
              <a:latin typeface="Arial" charset="0"/>
            </a:endParaRPr>
          </a:p>
        </p:txBody>
      </p:sp>
      <p:sp>
        <p:nvSpPr>
          <p:cNvPr id="31758" name="AutoShape 21"/>
          <p:cNvSpPr>
            <a:spLocks noChangeArrowheads="1"/>
          </p:cNvSpPr>
          <p:nvPr/>
        </p:nvSpPr>
        <p:spPr bwMode="auto">
          <a:xfrm rot="5400000">
            <a:off x="5976144" y="3177381"/>
            <a:ext cx="1152525" cy="3603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1759" name="AutoShape 23"/>
          <p:cNvSpPr>
            <a:spLocks/>
          </p:cNvSpPr>
          <p:nvPr/>
        </p:nvSpPr>
        <p:spPr bwMode="auto">
          <a:xfrm>
            <a:off x="1042988" y="2492375"/>
            <a:ext cx="144462" cy="1801813"/>
          </a:xfrm>
          <a:prstGeom prst="leftBrace">
            <a:avLst>
              <a:gd name="adj1" fmla="val 103938"/>
              <a:gd name="adj2" fmla="val 50000"/>
            </a:avLst>
          </a:prstGeom>
          <a:solidFill>
            <a:schemeClr val="accent2"/>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hu-HU" altLang="hu-HU" sz="1800">
              <a:solidFill>
                <a:schemeClr val="accent2"/>
              </a:solidFill>
              <a:latin typeface="Arial" charset="0"/>
            </a:endParaRPr>
          </a:p>
        </p:txBody>
      </p:sp>
      <p:sp>
        <p:nvSpPr>
          <p:cNvPr id="31760" name="AutoShape 24"/>
          <p:cNvSpPr>
            <a:spLocks/>
          </p:cNvSpPr>
          <p:nvPr/>
        </p:nvSpPr>
        <p:spPr bwMode="auto">
          <a:xfrm>
            <a:off x="8027988" y="2492375"/>
            <a:ext cx="144462" cy="1801813"/>
          </a:xfrm>
          <a:prstGeom prst="rightBrace">
            <a:avLst>
              <a:gd name="adj1" fmla="val 103938"/>
              <a:gd name="adj2" fmla="val 50000"/>
            </a:avLst>
          </a:pr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hu-HU" altLang="hu-HU" sz="1800">
              <a:latin typeface="Arial" charset="0"/>
            </a:endParaRPr>
          </a:p>
        </p:txBody>
      </p:sp>
      <p:sp>
        <p:nvSpPr>
          <p:cNvPr id="31761" name="Text Box 25"/>
          <p:cNvSpPr txBox="1">
            <a:spLocks noChangeArrowheads="1"/>
          </p:cNvSpPr>
          <p:nvPr/>
        </p:nvSpPr>
        <p:spPr bwMode="auto">
          <a:xfrm>
            <a:off x="323850" y="2781300"/>
            <a:ext cx="5032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hu-HU" altLang="hu-HU" sz="1800">
              <a:latin typeface="Arial" charset="0"/>
            </a:endParaRPr>
          </a:p>
        </p:txBody>
      </p:sp>
      <p:sp>
        <p:nvSpPr>
          <p:cNvPr id="31762" name="Rectangle 29"/>
          <p:cNvSpPr>
            <a:spLocks noChangeArrowheads="1"/>
          </p:cNvSpPr>
          <p:nvPr/>
        </p:nvSpPr>
        <p:spPr bwMode="auto">
          <a:xfrm rot="-5400000">
            <a:off x="7512050" y="3224213"/>
            <a:ext cx="1800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hu-HU" altLang="hu-HU" sz="1600">
                <a:latin typeface="Arial" charset="0"/>
              </a:rPr>
              <a:t>tanult kapcsolat</a:t>
            </a:r>
            <a:endParaRPr lang="de-DE" altLang="hu-HU" sz="1600">
              <a:latin typeface="Arial" charset="0"/>
            </a:endParaRPr>
          </a:p>
        </p:txBody>
      </p:sp>
      <p:sp>
        <p:nvSpPr>
          <p:cNvPr id="31763" name="Rectangle 30"/>
          <p:cNvSpPr>
            <a:spLocks noChangeArrowheads="1"/>
          </p:cNvSpPr>
          <p:nvPr/>
        </p:nvSpPr>
        <p:spPr bwMode="auto">
          <a:xfrm rot="-5400000">
            <a:off x="-227013" y="3260726"/>
            <a:ext cx="2016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hu-HU" altLang="hu-HU" sz="1600">
                <a:latin typeface="Arial" charset="0"/>
              </a:rPr>
              <a:t>öröklött kapcsolat</a:t>
            </a:r>
            <a:endParaRPr lang="de-DE" altLang="hu-HU" sz="1600">
              <a:latin typeface="Arial" charset="0"/>
            </a:endParaRPr>
          </a:p>
        </p:txBody>
      </p:sp>
      <p:sp>
        <p:nvSpPr>
          <p:cNvPr id="31764" name="Text Box 31"/>
          <p:cNvSpPr txBox="1">
            <a:spLocks noChangeArrowheads="1"/>
          </p:cNvSpPr>
          <p:nvPr/>
        </p:nvSpPr>
        <p:spPr bwMode="auto">
          <a:xfrm>
            <a:off x="3924300" y="4221163"/>
            <a:ext cx="1439863"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hu-HU" altLang="hu-HU" sz="1500">
                <a:latin typeface="Arial" charset="0"/>
              </a:rPr>
              <a:t>(nyáladzás)</a:t>
            </a:r>
            <a:endParaRPr lang="de-DE" altLang="hu-HU" sz="1500">
              <a:latin typeface="Arial" charset="0"/>
            </a:endParaRPr>
          </a:p>
        </p:txBody>
      </p:sp>
      <p:sp>
        <p:nvSpPr>
          <p:cNvPr id="31765" name="Oval 32"/>
          <p:cNvSpPr>
            <a:spLocks noChangeArrowheads="1"/>
          </p:cNvSpPr>
          <p:nvPr/>
        </p:nvSpPr>
        <p:spPr bwMode="auto">
          <a:xfrm>
            <a:off x="2411413" y="4652963"/>
            <a:ext cx="1008062" cy="100806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hu-HU" altLang="hu-HU" sz="1800">
              <a:latin typeface="Arial" charset="0"/>
            </a:endParaRPr>
          </a:p>
        </p:txBody>
      </p:sp>
      <p:sp>
        <p:nvSpPr>
          <p:cNvPr id="31766" name="Oval 33"/>
          <p:cNvSpPr>
            <a:spLocks noChangeArrowheads="1"/>
          </p:cNvSpPr>
          <p:nvPr/>
        </p:nvSpPr>
        <p:spPr bwMode="auto">
          <a:xfrm>
            <a:off x="2555875" y="5013325"/>
            <a:ext cx="288925" cy="287338"/>
          </a:xfrm>
          <a:prstGeom prst="ellipse">
            <a:avLst/>
          </a:prstGeom>
          <a:solidFill>
            <a:srgbClr val="FF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hu-HU" altLang="hu-HU" sz="1800">
              <a:latin typeface="Arial" charset="0"/>
            </a:endParaRPr>
          </a:p>
        </p:txBody>
      </p:sp>
      <p:sp>
        <p:nvSpPr>
          <p:cNvPr id="31767" name="Oval 34"/>
          <p:cNvSpPr>
            <a:spLocks noChangeArrowheads="1"/>
          </p:cNvSpPr>
          <p:nvPr/>
        </p:nvSpPr>
        <p:spPr bwMode="auto">
          <a:xfrm>
            <a:off x="2987675" y="5013325"/>
            <a:ext cx="288925" cy="2873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hu-HU" altLang="hu-HU" sz="1800">
              <a:latin typeface="Arial" charset="0"/>
            </a:endParaRPr>
          </a:p>
        </p:txBody>
      </p:sp>
      <p:sp>
        <p:nvSpPr>
          <p:cNvPr id="31768" name="Oval 35"/>
          <p:cNvSpPr>
            <a:spLocks noChangeArrowheads="1"/>
          </p:cNvSpPr>
          <p:nvPr/>
        </p:nvSpPr>
        <p:spPr bwMode="auto">
          <a:xfrm>
            <a:off x="4067175" y="4652963"/>
            <a:ext cx="1008063" cy="100806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hu-HU" altLang="hu-HU" sz="1800">
              <a:latin typeface="Arial" charset="0"/>
            </a:endParaRPr>
          </a:p>
        </p:txBody>
      </p:sp>
      <p:sp>
        <p:nvSpPr>
          <p:cNvPr id="31769" name="Oval 36"/>
          <p:cNvSpPr>
            <a:spLocks noChangeArrowheads="1"/>
          </p:cNvSpPr>
          <p:nvPr/>
        </p:nvSpPr>
        <p:spPr bwMode="auto">
          <a:xfrm>
            <a:off x="5724525" y="4652963"/>
            <a:ext cx="1008063" cy="1008062"/>
          </a:xfrm>
          <a:prstGeom prst="ellipse">
            <a:avLst/>
          </a:prstGeom>
          <a:solidFill>
            <a:schemeClr val="tx1"/>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hu-HU" altLang="hu-HU" sz="1800">
              <a:latin typeface="Arial" charset="0"/>
            </a:endParaRPr>
          </a:p>
        </p:txBody>
      </p:sp>
      <p:sp>
        <p:nvSpPr>
          <p:cNvPr id="31770" name="Oval 37"/>
          <p:cNvSpPr>
            <a:spLocks noChangeArrowheads="1"/>
          </p:cNvSpPr>
          <p:nvPr/>
        </p:nvSpPr>
        <p:spPr bwMode="auto">
          <a:xfrm>
            <a:off x="4643438" y="5013325"/>
            <a:ext cx="288925" cy="287338"/>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hu-HU" altLang="hu-HU" sz="1800">
              <a:latin typeface="Arial" charset="0"/>
            </a:endParaRPr>
          </a:p>
        </p:txBody>
      </p:sp>
      <p:sp>
        <p:nvSpPr>
          <p:cNvPr id="31771" name="Oval 38"/>
          <p:cNvSpPr>
            <a:spLocks noChangeArrowheads="1"/>
          </p:cNvSpPr>
          <p:nvPr/>
        </p:nvSpPr>
        <p:spPr bwMode="auto">
          <a:xfrm>
            <a:off x="5867400" y="5013325"/>
            <a:ext cx="288925" cy="287338"/>
          </a:xfrm>
          <a:prstGeom prst="ellipse">
            <a:avLst/>
          </a:prstGeom>
          <a:solidFill>
            <a:srgbClr val="FF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hu-HU" altLang="hu-HU" sz="1800">
              <a:latin typeface="Arial" charset="0"/>
            </a:endParaRPr>
          </a:p>
        </p:txBody>
      </p:sp>
      <p:sp>
        <p:nvSpPr>
          <p:cNvPr id="31772" name="Oval 39"/>
          <p:cNvSpPr>
            <a:spLocks noChangeArrowheads="1"/>
          </p:cNvSpPr>
          <p:nvPr/>
        </p:nvSpPr>
        <p:spPr bwMode="auto">
          <a:xfrm>
            <a:off x="6300788" y="5013325"/>
            <a:ext cx="287337" cy="287338"/>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hu-HU" altLang="hu-HU" sz="1800">
              <a:latin typeface="Arial" charset="0"/>
            </a:endParaRPr>
          </a:p>
        </p:txBody>
      </p:sp>
      <p:sp>
        <p:nvSpPr>
          <p:cNvPr id="31773" name="Text Box 40"/>
          <p:cNvSpPr txBox="1">
            <a:spLocks noChangeArrowheads="1"/>
          </p:cNvSpPr>
          <p:nvPr/>
        </p:nvSpPr>
        <p:spPr bwMode="auto">
          <a:xfrm>
            <a:off x="2843213" y="5949950"/>
            <a:ext cx="3384550" cy="568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0000"/>
              </a:lnSpc>
              <a:spcBef>
                <a:spcPct val="0"/>
              </a:spcBef>
              <a:buFontTx/>
              <a:buNone/>
            </a:pPr>
            <a:r>
              <a:rPr lang="hu-HU" altLang="hu-HU" sz="1300">
                <a:latin typeface="Arial" charset="0"/>
              </a:rPr>
              <a:t>Az agyi központ (K</a:t>
            </a:r>
            <a:r>
              <a:rPr lang="hu-HU" altLang="hu-HU" sz="1300" baseline="-25000">
                <a:latin typeface="Arial" charset="0"/>
              </a:rPr>
              <a:t>1</a:t>
            </a:r>
            <a:r>
              <a:rPr lang="hu-HU" altLang="hu-HU" sz="1300">
                <a:latin typeface="Arial" charset="0"/>
              </a:rPr>
              <a:t>, K</a:t>
            </a:r>
            <a:r>
              <a:rPr lang="hu-HU" altLang="hu-HU" sz="1300" baseline="-25000">
                <a:latin typeface="Arial" charset="0"/>
              </a:rPr>
              <a:t>2</a:t>
            </a:r>
            <a:r>
              <a:rPr lang="hu-HU" altLang="hu-HU" sz="1300">
                <a:latin typeface="Arial" charset="0"/>
              </a:rPr>
              <a:t>) között kialakuló idegi kapcsolatok vázlata</a:t>
            </a:r>
          </a:p>
          <a:p>
            <a:pPr algn="ctr" eaLnBrk="1" hangingPunct="1">
              <a:lnSpc>
                <a:spcPct val="80000"/>
              </a:lnSpc>
              <a:spcBef>
                <a:spcPct val="0"/>
              </a:spcBef>
              <a:buFontTx/>
              <a:buNone/>
            </a:pPr>
            <a:r>
              <a:rPr lang="hu-HU" altLang="hu-HU" sz="1300">
                <a:latin typeface="Arial" charset="0"/>
              </a:rPr>
              <a:t>(Hebb nyomán)</a:t>
            </a:r>
            <a:endParaRPr lang="de-DE" altLang="hu-HU" sz="1300">
              <a:latin typeface="Arial" charset="0"/>
            </a:endParaRPr>
          </a:p>
        </p:txBody>
      </p:sp>
      <p:sp>
        <p:nvSpPr>
          <p:cNvPr id="31774" name="Line 41"/>
          <p:cNvSpPr>
            <a:spLocks noChangeShapeType="1"/>
          </p:cNvSpPr>
          <p:nvPr/>
        </p:nvSpPr>
        <p:spPr bwMode="auto">
          <a:xfrm>
            <a:off x="6084888" y="5157788"/>
            <a:ext cx="287337"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31775" name="Text Box 42"/>
          <p:cNvSpPr txBox="1">
            <a:spLocks noChangeArrowheads="1"/>
          </p:cNvSpPr>
          <p:nvPr/>
        </p:nvSpPr>
        <p:spPr bwMode="auto">
          <a:xfrm>
            <a:off x="2555875" y="4941888"/>
            <a:ext cx="3603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hu-HU" altLang="hu-HU" sz="1200">
                <a:solidFill>
                  <a:srgbClr val="000000"/>
                </a:solidFill>
                <a:latin typeface="Arial" charset="0"/>
              </a:rPr>
              <a:t>K</a:t>
            </a:r>
            <a:r>
              <a:rPr lang="hu-HU" altLang="hu-HU" sz="1200" baseline="-25000">
                <a:solidFill>
                  <a:srgbClr val="000000"/>
                </a:solidFill>
                <a:latin typeface="Arial" charset="0"/>
              </a:rPr>
              <a:t>1</a:t>
            </a:r>
            <a:endParaRPr lang="de-DE" altLang="hu-HU" sz="1200" baseline="-25000">
              <a:solidFill>
                <a:srgbClr val="000000"/>
              </a:solidFill>
              <a:latin typeface="Arial" charset="0"/>
            </a:endParaRPr>
          </a:p>
        </p:txBody>
      </p:sp>
      <p:sp>
        <p:nvSpPr>
          <p:cNvPr id="31776" name="Text Box 43"/>
          <p:cNvSpPr txBox="1">
            <a:spLocks noChangeArrowheads="1"/>
          </p:cNvSpPr>
          <p:nvPr/>
        </p:nvSpPr>
        <p:spPr bwMode="auto">
          <a:xfrm>
            <a:off x="2987675" y="4941888"/>
            <a:ext cx="3603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hu-HU" altLang="hu-HU" sz="1200">
                <a:solidFill>
                  <a:srgbClr val="000000"/>
                </a:solidFill>
                <a:latin typeface="Arial" charset="0"/>
              </a:rPr>
              <a:t>K</a:t>
            </a:r>
            <a:r>
              <a:rPr lang="hu-HU" altLang="hu-HU" sz="1200" baseline="-25000">
                <a:solidFill>
                  <a:srgbClr val="000000"/>
                </a:solidFill>
                <a:latin typeface="Arial" charset="0"/>
              </a:rPr>
              <a:t>2</a:t>
            </a:r>
            <a:endParaRPr lang="de-DE" altLang="hu-HU" sz="1200" baseline="-25000">
              <a:solidFill>
                <a:srgbClr val="000000"/>
              </a:solidFill>
              <a:latin typeface="Arial" charset="0"/>
            </a:endParaRPr>
          </a:p>
        </p:txBody>
      </p:sp>
      <p:sp>
        <p:nvSpPr>
          <p:cNvPr id="31777" name="Text Box 44"/>
          <p:cNvSpPr txBox="1">
            <a:spLocks noChangeArrowheads="1"/>
          </p:cNvSpPr>
          <p:nvPr/>
        </p:nvSpPr>
        <p:spPr bwMode="auto">
          <a:xfrm>
            <a:off x="4643438" y="4941888"/>
            <a:ext cx="4333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hu-HU" altLang="hu-HU" sz="1200">
                <a:solidFill>
                  <a:srgbClr val="000000"/>
                </a:solidFill>
                <a:latin typeface="Arial" charset="0"/>
              </a:rPr>
              <a:t>K</a:t>
            </a:r>
            <a:r>
              <a:rPr lang="hu-HU" altLang="hu-HU" sz="1200" baseline="-25000">
                <a:solidFill>
                  <a:srgbClr val="000000"/>
                </a:solidFill>
                <a:latin typeface="Arial" charset="0"/>
              </a:rPr>
              <a:t>2</a:t>
            </a:r>
            <a:endParaRPr lang="de-DE" altLang="hu-HU" sz="1200" baseline="-25000">
              <a:solidFill>
                <a:srgbClr val="000000"/>
              </a:solidFill>
              <a:latin typeface="Arial" charset="0"/>
            </a:endParaRPr>
          </a:p>
        </p:txBody>
      </p:sp>
      <p:sp>
        <p:nvSpPr>
          <p:cNvPr id="31778" name="Text Box 45"/>
          <p:cNvSpPr txBox="1">
            <a:spLocks noChangeArrowheads="1"/>
          </p:cNvSpPr>
          <p:nvPr/>
        </p:nvSpPr>
        <p:spPr bwMode="auto">
          <a:xfrm>
            <a:off x="5795963" y="4941888"/>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hu-HU" altLang="hu-HU" sz="1200">
                <a:solidFill>
                  <a:srgbClr val="000000"/>
                </a:solidFill>
                <a:latin typeface="Arial" charset="0"/>
              </a:rPr>
              <a:t>K</a:t>
            </a:r>
            <a:r>
              <a:rPr lang="hu-HU" altLang="hu-HU" sz="1200" baseline="-25000">
                <a:solidFill>
                  <a:srgbClr val="000000"/>
                </a:solidFill>
                <a:latin typeface="Arial" charset="0"/>
              </a:rPr>
              <a:t>1</a:t>
            </a:r>
            <a:endParaRPr lang="de-DE" altLang="hu-HU" sz="1200" baseline="-25000">
              <a:solidFill>
                <a:srgbClr val="000000"/>
              </a:solidFill>
              <a:latin typeface="Arial" charset="0"/>
            </a:endParaRPr>
          </a:p>
        </p:txBody>
      </p:sp>
      <p:sp>
        <p:nvSpPr>
          <p:cNvPr id="31779" name="Text Box 46"/>
          <p:cNvSpPr txBox="1">
            <a:spLocks noChangeArrowheads="1"/>
          </p:cNvSpPr>
          <p:nvPr/>
        </p:nvSpPr>
        <p:spPr bwMode="auto">
          <a:xfrm>
            <a:off x="6300788" y="4941888"/>
            <a:ext cx="3587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hu-HU" altLang="hu-HU" sz="1200">
                <a:solidFill>
                  <a:srgbClr val="000000"/>
                </a:solidFill>
                <a:latin typeface="Arial" charset="0"/>
              </a:rPr>
              <a:t>K</a:t>
            </a:r>
            <a:r>
              <a:rPr lang="hu-HU" altLang="hu-HU" sz="1200" baseline="-25000">
                <a:solidFill>
                  <a:srgbClr val="000000"/>
                </a:solidFill>
                <a:latin typeface="Arial" charset="0"/>
              </a:rPr>
              <a:t>2</a:t>
            </a:r>
            <a:endParaRPr lang="de-DE" altLang="hu-HU" sz="1200" baseline="-25000">
              <a:solidFill>
                <a:srgbClr val="000000"/>
              </a:solidFill>
              <a:latin typeface="Arial" charset="0"/>
            </a:endParaRPr>
          </a:p>
        </p:txBody>
      </p:sp>
      <p:sp>
        <p:nvSpPr>
          <p:cNvPr id="31780" name="Line 47"/>
          <p:cNvSpPr>
            <a:spLocks noChangeShapeType="1"/>
          </p:cNvSpPr>
          <p:nvPr/>
        </p:nvSpPr>
        <p:spPr bwMode="auto">
          <a:xfrm flipV="1">
            <a:off x="2411413" y="5300663"/>
            <a:ext cx="215900" cy="360362"/>
          </a:xfrm>
          <a:prstGeom prst="line">
            <a:avLst/>
          </a:prstGeom>
          <a:noFill/>
          <a:ln w="28575">
            <a:solidFill>
              <a:srgbClr val="FF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31781" name="Text Box 48"/>
          <p:cNvSpPr txBox="1">
            <a:spLocks noChangeArrowheads="1"/>
          </p:cNvSpPr>
          <p:nvPr/>
        </p:nvSpPr>
        <p:spPr bwMode="auto">
          <a:xfrm>
            <a:off x="2051050" y="5589588"/>
            <a:ext cx="7207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hu-HU" altLang="hu-HU" sz="1400">
                <a:solidFill>
                  <a:srgbClr val="FF9966"/>
                </a:solidFill>
                <a:latin typeface="Arial" charset="0"/>
              </a:rPr>
              <a:t>hang</a:t>
            </a:r>
            <a:endParaRPr lang="de-DE" altLang="hu-HU" sz="1400">
              <a:solidFill>
                <a:srgbClr val="FF9966"/>
              </a:solidFill>
              <a:latin typeface="Arial" charset="0"/>
            </a:endParaRPr>
          </a:p>
        </p:txBody>
      </p:sp>
      <p:sp>
        <p:nvSpPr>
          <p:cNvPr id="31782" name="Line 49"/>
          <p:cNvSpPr>
            <a:spLocks noChangeShapeType="1"/>
          </p:cNvSpPr>
          <p:nvPr/>
        </p:nvSpPr>
        <p:spPr bwMode="auto">
          <a:xfrm flipV="1">
            <a:off x="5651500" y="5300663"/>
            <a:ext cx="288925" cy="360362"/>
          </a:xfrm>
          <a:prstGeom prst="line">
            <a:avLst/>
          </a:prstGeom>
          <a:noFill/>
          <a:ln w="28575">
            <a:solidFill>
              <a:srgbClr val="FF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31783" name="Text Box 50"/>
          <p:cNvSpPr txBox="1">
            <a:spLocks noChangeArrowheads="1"/>
          </p:cNvSpPr>
          <p:nvPr/>
        </p:nvSpPr>
        <p:spPr bwMode="auto">
          <a:xfrm>
            <a:off x="5364163" y="5589588"/>
            <a:ext cx="647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hu-HU" altLang="hu-HU" sz="1400">
                <a:solidFill>
                  <a:srgbClr val="FF9966"/>
                </a:solidFill>
                <a:latin typeface="Arial" charset="0"/>
              </a:rPr>
              <a:t>hang</a:t>
            </a:r>
            <a:endParaRPr lang="de-DE" altLang="hu-HU" sz="1400">
              <a:solidFill>
                <a:srgbClr val="FF9966"/>
              </a:solidFill>
              <a:latin typeface="Arial" charset="0"/>
            </a:endParaRPr>
          </a:p>
        </p:txBody>
      </p:sp>
      <p:sp>
        <p:nvSpPr>
          <p:cNvPr id="31784" name="Line 52"/>
          <p:cNvSpPr>
            <a:spLocks noChangeShapeType="1"/>
          </p:cNvSpPr>
          <p:nvPr/>
        </p:nvSpPr>
        <p:spPr bwMode="auto">
          <a:xfrm>
            <a:off x="6516688" y="5445125"/>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31785" name="Text Box 54"/>
          <p:cNvSpPr txBox="1">
            <a:spLocks noChangeArrowheads="1"/>
          </p:cNvSpPr>
          <p:nvPr/>
        </p:nvSpPr>
        <p:spPr bwMode="auto">
          <a:xfrm>
            <a:off x="6516688" y="5589588"/>
            <a:ext cx="86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hu-HU" altLang="hu-HU" sz="1400">
                <a:solidFill>
                  <a:schemeClr val="hlink"/>
                </a:solidFill>
                <a:latin typeface="Arial" charset="0"/>
              </a:rPr>
              <a:t>válasz</a:t>
            </a:r>
            <a:endParaRPr lang="de-DE" altLang="hu-HU" sz="1400">
              <a:solidFill>
                <a:schemeClr val="hlink"/>
              </a:solidFill>
              <a:latin typeface="Arial" charset="0"/>
            </a:endParaRPr>
          </a:p>
        </p:txBody>
      </p:sp>
      <p:sp>
        <p:nvSpPr>
          <p:cNvPr id="31786" name="Text Box 55"/>
          <p:cNvSpPr txBox="1">
            <a:spLocks noChangeArrowheads="1"/>
          </p:cNvSpPr>
          <p:nvPr/>
        </p:nvSpPr>
        <p:spPr bwMode="auto">
          <a:xfrm>
            <a:off x="3203575" y="5589588"/>
            <a:ext cx="86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hu-HU" altLang="hu-HU" sz="1400">
                <a:solidFill>
                  <a:schemeClr val="accent1"/>
                </a:solidFill>
                <a:latin typeface="Arial" charset="0"/>
              </a:rPr>
              <a:t>táplálék</a:t>
            </a:r>
            <a:endParaRPr lang="de-DE" altLang="hu-HU" sz="1400">
              <a:solidFill>
                <a:schemeClr val="accent1"/>
              </a:solidFill>
              <a:latin typeface="Arial" charset="0"/>
            </a:endParaRPr>
          </a:p>
        </p:txBody>
      </p:sp>
      <p:sp>
        <p:nvSpPr>
          <p:cNvPr id="31787" name="Line 56"/>
          <p:cNvSpPr>
            <a:spLocks noChangeShapeType="1"/>
          </p:cNvSpPr>
          <p:nvPr/>
        </p:nvSpPr>
        <p:spPr bwMode="auto">
          <a:xfrm flipH="1" flipV="1">
            <a:off x="3203575" y="5300663"/>
            <a:ext cx="288925" cy="287337"/>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31788" name="Line 57"/>
          <p:cNvSpPr>
            <a:spLocks noChangeShapeType="1"/>
          </p:cNvSpPr>
          <p:nvPr/>
        </p:nvSpPr>
        <p:spPr bwMode="auto">
          <a:xfrm>
            <a:off x="6516688" y="5300663"/>
            <a:ext cx="287337" cy="287337"/>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31789" name="Text Box 58"/>
          <p:cNvSpPr txBox="1">
            <a:spLocks noChangeArrowheads="1"/>
          </p:cNvSpPr>
          <p:nvPr/>
        </p:nvSpPr>
        <p:spPr bwMode="auto">
          <a:xfrm>
            <a:off x="3995738" y="5661025"/>
            <a:ext cx="15128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hu-HU" altLang="hu-HU" sz="1400">
                <a:solidFill>
                  <a:schemeClr val="accent1"/>
                </a:solidFill>
                <a:latin typeface="Arial" charset="0"/>
              </a:rPr>
              <a:t>táplálék</a:t>
            </a:r>
            <a:r>
              <a:rPr lang="hu-HU" altLang="hu-HU" sz="1400">
                <a:latin typeface="Arial" charset="0"/>
              </a:rPr>
              <a:t>  </a:t>
            </a:r>
            <a:r>
              <a:rPr lang="hu-HU" altLang="hu-HU" sz="1400">
                <a:solidFill>
                  <a:schemeClr val="hlink"/>
                </a:solidFill>
                <a:latin typeface="Arial" charset="0"/>
              </a:rPr>
              <a:t>válasz</a:t>
            </a:r>
            <a:endParaRPr lang="de-DE" altLang="hu-HU" sz="1400">
              <a:solidFill>
                <a:schemeClr val="hlink"/>
              </a:solidFill>
              <a:latin typeface="Arial" charset="0"/>
            </a:endParaRPr>
          </a:p>
        </p:txBody>
      </p:sp>
      <p:sp>
        <p:nvSpPr>
          <p:cNvPr id="31790" name="Line 59"/>
          <p:cNvSpPr>
            <a:spLocks noChangeShapeType="1"/>
          </p:cNvSpPr>
          <p:nvPr/>
        </p:nvSpPr>
        <p:spPr bwMode="auto">
          <a:xfrm flipV="1">
            <a:off x="4500563" y="5300663"/>
            <a:ext cx="288925" cy="360362"/>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31791" name="Line 60"/>
          <p:cNvSpPr>
            <a:spLocks noChangeShapeType="1"/>
          </p:cNvSpPr>
          <p:nvPr/>
        </p:nvSpPr>
        <p:spPr bwMode="auto">
          <a:xfrm>
            <a:off x="4859338" y="5300663"/>
            <a:ext cx="288925" cy="431800"/>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Tree>
    <p:extLst>
      <p:ext uri="{BB962C8B-B14F-4D97-AF65-F5344CB8AC3E}">
        <p14:creationId xmlns:p14="http://schemas.microsoft.com/office/powerpoint/2010/main" val="28399958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anim calcmode="lin" valueType="num">
                                      <p:cBhvr additive="base">
                                        <p:cTn id="11"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4638"/>
            <a:ext cx="8229600" cy="706437"/>
          </a:xfrm>
        </p:spPr>
        <p:txBody>
          <a:bodyPr/>
          <a:lstStyle/>
          <a:p>
            <a:pPr eaLnBrk="1" hangingPunct="1"/>
            <a:r>
              <a:rPr lang="hu-HU" altLang="hu-HU" sz="4000" b="1" smtClean="0"/>
              <a:t>Klasszikus kondicionálás</a:t>
            </a:r>
            <a:endParaRPr lang="de-DE" altLang="hu-HU" sz="4000" b="1" baseline="30000" smtClean="0"/>
          </a:p>
        </p:txBody>
      </p:sp>
      <p:sp>
        <p:nvSpPr>
          <p:cNvPr id="28675" name="Rectangle 3"/>
          <p:cNvSpPr>
            <a:spLocks noGrp="1" noChangeArrowheads="1"/>
          </p:cNvSpPr>
          <p:nvPr>
            <p:ph idx="1"/>
          </p:nvPr>
        </p:nvSpPr>
        <p:spPr>
          <a:xfrm>
            <a:off x="457200" y="990600"/>
            <a:ext cx="8291513" cy="5256213"/>
          </a:xfrm>
        </p:spPr>
        <p:txBody>
          <a:bodyPr/>
          <a:lstStyle/>
          <a:p>
            <a:pPr marL="357188" indent="-357188" eaLnBrk="1" hangingPunct="1">
              <a:lnSpc>
                <a:spcPct val="80000"/>
              </a:lnSpc>
              <a:buFont typeface="Wingdings" pitchFamily="2" charset="2"/>
              <a:buNone/>
              <a:defRPr/>
            </a:pPr>
            <a:r>
              <a:rPr lang="hu-HU" altLang="hu-HU" sz="1900" b="1" dirty="0" smtClean="0"/>
              <a:t>Alapfogalmak:</a:t>
            </a:r>
          </a:p>
          <a:p>
            <a:pPr marL="357188" indent="-357188" eaLnBrk="1" hangingPunct="1">
              <a:lnSpc>
                <a:spcPct val="80000"/>
              </a:lnSpc>
              <a:buFont typeface="Times New Roman Special G2" pitchFamily="18" charset="2"/>
              <a:buNone/>
              <a:defRPr/>
            </a:pPr>
            <a:r>
              <a:rPr lang="hu-HU" altLang="hu-HU" sz="1900" b="1" dirty="0" smtClean="0">
                <a:sym typeface="Symbol" pitchFamily="18" charset="2"/>
              </a:rPr>
              <a:t></a:t>
            </a:r>
            <a:r>
              <a:rPr lang="hu-HU" altLang="hu-HU" sz="1900" b="1" dirty="0" smtClean="0">
                <a:sym typeface="Times New Roman Special G2" pitchFamily="18" charset="2"/>
              </a:rPr>
              <a:t>     társítás: </a:t>
            </a:r>
            <a:r>
              <a:rPr lang="hu-HU" altLang="hu-HU" sz="1900" dirty="0" smtClean="0">
                <a:sym typeface="Times New Roman Special G2" pitchFamily="18" charset="2"/>
              </a:rPr>
              <a:t>feltétlen és a feltételes inger ismételt összekapcsolása;</a:t>
            </a:r>
          </a:p>
          <a:p>
            <a:pPr eaLnBrk="1" hangingPunct="1">
              <a:lnSpc>
                <a:spcPct val="120000"/>
              </a:lnSpc>
              <a:buFont typeface="Symbol" pitchFamily="18" charset="2"/>
              <a:buChar char="·"/>
              <a:defRPr/>
            </a:pPr>
            <a:r>
              <a:rPr lang="hu-HU" altLang="hu-HU" sz="1900" b="1" dirty="0" smtClean="0">
                <a:sym typeface="Times New Roman Special G2" pitchFamily="18" charset="2"/>
              </a:rPr>
              <a:t>megerősítés: </a:t>
            </a:r>
            <a:r>
              <a:rPr lang="hu-HU" altLang="hu-HU" sz="1900" dirty="0" smtClean="0">
                <a:sym typeface="Times New Roman Special G2" pitchFamily="18" charset="2"/>
              </a:rPr>
              <a:t>a feltételes ingert követő feltétlen inger adása;</a:t>
            </a:r>
          </a:p>
          <a:p>
            <a:pPr eaLnBrk="1" hangingPunct="1">
              <a:lnSpc>
                <a:spcPct val="120000"/>
              </a:lnSpc>
              <a:buFont typeface="Symbol" pitchFamily="18" charset="2"/>
              <a:buChar char="·"/>
              <a:defRPr/>
            </a:pPr>
            <a:r>
              <a:rPr lang="hu-HU" altLang="hu-HU" sz="1900" b="1" dirty="0" err="1" smtClean="0">
                <a:sym typeface="Times New Roman Special G2" pitchFamily="18" charset="2"/>
              </a:rPr>
              <a:t>generalizáció</a:t>
            </a:r>
            <a:r>
              <a:rPr lang="hu-HU" altLang="hu-HU" sz="1900" b="1" dirty="0" smtClean="0">
                <a:sym typeface="Times New Roman Special G2" pitchFamily="18" charset="2"/>
              </a:rPr>
              <a:t>: </a:t>
            </a:r>
            <a:r>
              <a:rPr lang="hu-HU" altLang="hu-HU" sz="1900" dirty="0" smtClean="0">
                <a:sym typeface="Times New Roman Special G2" pitchFamily="18" charset="2"/>
              </a:rPr>
              <a:t>egy  meghatározott ingerre kialakult feltételes  választ az eredeti ingerhez hasonló , más ingerek is kiváltanak; azaz  az ingerek  „</a:t>
            </a:r>
            <a:r>
              <a:rPr lang="hu-HU" altLang="hu-HU" sz="1900" dirty="0" err="1" smtClean="0">
                <a:sym typeface="Times New Roman Special G2" pitchFamily="18" charset="2"/>
              </a:rPr>
              <a:t>általánosulnak</a:t>
            </a:r>
            <a:r>
              <a:rPr lang="hu-HU" altLang="hu-HU" sz="1900" dirty="0" smtClean="0">
                <a:sym typeface="Times New Roman Special G2" pitchFamily="18" charset="2"/>
              </a:rPr>
              <a:t>”  a  válaszoló  viselkedése  szempontjából;</a:t>
            </a:r>
          </a:p>
          <a:p>
            <a:pPr eaLnBrk="1" hangingPunct="1">
              <a:lnSpc>
                <a:spcPct val="120000"/>
              </a:lnSpc>
              <a:buFont typeface="Symbol" pitchFamily="18" charset="2"/>
              <a:buChar char="·"/>
              <a:defRPr/>
            </a:pPr>
            <a:r>
              <a:rPr lang="hu-HU" altLang="hu-HU" sz="1900" b="1" dirty="0" smtClean="0">
                <a:sym typeface="Times New Roman Special G2" pitchFamily="18" charset="2"/>
              </a:rPr>
              <a:t>diszkrimináció:</a:t>
            </a:r>
            <a:r>
              <a:rPr lang="hu-HU" altLang="hu-HU" sz="1900" dirty="0" smtClean="0">
                <a:sym typeface="Times New Roman Special G2" pitchFamily="18" charset="2"/>
              </a:rPr>
              <a:t> különbségtétel ingerek között, csak  a megerősítéssel kiválasztott ingerre reagál</a:t>
            </a:r>
            <a:r>
              <a:rPr lang="hu-HU" altLang="hu-HU" sz="1900" b="1" dirty="0" smtClean="0">
                <a:sym typeface="Times New Roman Special G2" pitchFamily="18" charset="2"/>
              </a:rPr>
              <a:t>;</a:t>
            </a:r>
          </a:p>
          <a:p>
            <a:pPr marL="357188" indent="-357188" eaLnBrk="1" hangingPunct="1">
              <a:lnSpc>
                <a:spcPct val="120000"/>
              </a:lnSpc>
              <a:buFont typeface="Times New Roman Special G2" pitchFamily="18" charset="2"/>
              <a:buNone/>
              <a:defRPr/>
            </a:pPr>
            <a:r>
              <a:rPr lang="hu-HU" altLang="hu-HU" sz="1900" b="1" dirty="0" smtClean="0">
                <a:sym typeface="Symbol" pitchFamily="18" charset="2"/>
              </a:rPr>
              <a:t></a:t>
            </a:r>
            <a:r>
              <a:rPr lang="hu-HU" altLang="hu-HU" sz="1900" b="1" dirty="0" smtClean="0">
                <a:sym typeface="Times New Roman Special G2" pitchFamily="18" charset="2"/>
              </a:rPr>
              <a:t>    kialvás, kioltás: </a:t>
            </a:r>
            <a:r>
              <a:rPr lang="hu-HU" altLang="hu-HU" sz="1900" dirty="0" smtClean="0">
                <a:sym typeface="Times New Roman Special G2" pitchFamily="18" charset="2"/>
              </a:rPr>
              <a:t>ha a feltételes ingert nem követi feltétlen inger, akkor  a  kialakult kapcsolat  időlegesen </a:t>
            </a:r>
            <a:r>
              <a:rPr lang="hu-HU" altLang="hu-HU" sz="1900" dirty="0" err="1" smtClean="0">
                <a:sym typeface="Times New Roman Special G2" pitchFamily="18" charset="2"/>
              </a:rPr>
              <a:t>gátlódik</a:t>
            </a:r>
            <a:r>
              <a:rPr lang="hu-HU" altLang="hu-HU" sz="1900" dirty="0" smtClean="0">
                <a:sym typeface="Times New Roman Special G2" pitchFamily="18" charset="2"/>
              </a:rPr>
              <a:t>;</a:t>
            </a:r>
          </a:p>
          <a:p>
            <a:pPr marL="357188" indent="-357188" eaLnBrk="1" hangingPunct="1">
              <a:lnSpc>
                <a:spcPct val="120000"/>
              </a:lnSpc>
              <a:buFont typeface="Times New Roman Special G2" pitchFamily="18" charset="2"/>
              <a:buNone/>
              <a:defRPr/>
            </a:pPr>
            <a:r>
              <a:rPr lang="hu-HU" altLang="hu-HU" sz="1900" b="1" dirty="0" smtClean="0">
                <a:sym typeface="Symbol" pitchFamily="18" charset="2"/>
              </a:rPr>
              <a:t></a:t>
            </a:r>
            <a:r>
              <a:rPr lang="hu-HU" altLang="hu-HU" sz="1900" b="1" dirty="0" smtClean="0">
                <a:sym typeface="Times New Roman Special G2" pitchFamily="18" charset="2"/>
              </a:rPr>
              <a:t>    gátlás: </a:t>
            </a:r>
            <a:r>
              <a:rPr lang="hu-HU" altLang="hu-HU" sz="1900" dirty="0" smtClean="0">
                <a:sym typeface="Times New Roman Special G2" pitchFamily="18" charset="2"/>
              </a:rPr>
              <a:t>ha az eredeti feltételes inger sokszor egymás után feltétlen inger nélkül jelenik meg,  azt némi idő elteltével már nem követi a feltételes válasz (kialvásos gátlás – tanult megnyilvánulás „eltűnése”)</a:t>
            </a:r>
            <a:r>
              <a:rPr lang="hu-HU" altLang="hu-HU" sz="1900" b="1" dirty="0" smtClean="0">
                <a:sym typeface="Times New Roman Special G2" pitchFamily="18" charset="2"/>
              </a:rPr>
              <a:t>; </a:t>
            </a:r>
          </a:p>
          <a:p>
            <a:pPr marL="357188" indent="-357188" eaLnBrk="1" hangingPunct="1">
              <a:lnSpc>
                <a:spcPct val="60000"/>
              </a:lnSpc>
              <a:buFont typeface="Times New Roman Special G2" pitchFamily="18" charset="2"/>
              <a:buNone/>
              <a:defRPr/>
            </a:pPr>
            <a:endParaRPr lang="de-DE" altLang="hu-HU" sz="1900" b="1" dirty="0" smtClean="0">
              <a:sym typeface="Times New Roman Special G2" pitchFamily="18" charset="2"/>
            </a:endParaRPr>
          </a:p>
        </p:txBody>
      </p:sp>
    </p:spTree>
    <p:extLst>
      <p:ext uri="{BB962C8B-B14F-4D97-AF65-F5344CB8AC3E}">
        <p14:creationId xmlns:p14="http://schemas.microsoft.com/office/powerpoint/2010/main" val="18880604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675">
                                            <p:txEl>
                                              <p:pRg st="4" end="4"/>
                                            </p:txEl>
                                          </p:spTgt>
                                        </p:tgtEl>
                                        <p:attrNameLst>
                                          <p:attrName>style.visibility</p:attrName>
                                        </p:attrNameLst>
                                      </p:cBhvr>
                                      <p:to>
                                        <p:strVal val="visible"/>
                                      </p:to>
                                    </p:set>
                                    <p:anim calcmode="lin" valueType="num">
                                      <p:cBhvr additive="base">
                                        <p:cTn id="31"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6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675">
                                            <p:txEl>
                                              <p:pRg st="5" end="5"/>
                                            </p:txEl>
                                          </p:spTgt>
                                        </p:tgtEl>
                                        <p:attrNameLst>
                                          <p:attrName>style.visibility</p:attrName>
                                        </p:attrNameLst>
                                      </p:cBhvr>
                                      <p:to>
                                        <p:strVal val="visible"/>
                                      </p:to>
                                    </p:set>
                                    <p:anim calcmode="lin" valueType="num">
                                      <p:cBhvr additive="base">
                                        <p:cTn id="37" dur="500" fill="hold"/>
                                        <p:tgtEl>
                                          <p:spTgt spid="2867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86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8675">
                                            <p:txEl>
                                              <p:pRg st="6" end="6"/>
                                            </p:txEl>
                                          </p:spTgt>
                                        </p:tgtEl>
                                        <p:attrNameLst>
                                          <p:attrName>style.visibility</p:attrName>
                                        </p:attrNameLst>
                                      </p:cBhvr>
                                      <p:to>
                                        <p:strVal val="visible"/>
                                      </p:to>
                                    </p:set>
                                    <p:anim calcmode="lin" valueType="num">
                                      <p:cBhvr additive="base">
                                        <p:cTn id="43" dur="500" fill="hold"/>
                                        <p:tgtEl>
                                          <p:spTgt spid="2867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867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8229600" cy="706437"/>
          </a:xfrm>
        </p:spPr>
        <p:txBody>
          <a:bodyPr/>
          <a:lstStyle/>
          <a:p>
            <a:pPr eaLnBrk="1" hangingPunct="1"/>
            <a:r>
              <a:rPr lang="hu-HU" altLang="hu-HU" sz="4000" b="1" smtClean="0"/>
              <a:t>Klasszikus kondicionálás</a:t>
            </a:r>
            <a:endParaRPr lang="de-DE" altLang="hu-HU" sz="4000" b="1" baseline="30000" smtClean="0"/>
          </a:p>
        </p:txBody>
      </p:sp>
      <p:sp>
        <p:nvSpPr>
          <p:cNvPr id="29699" name="Rectangle 3"/>
          <p:cNvSpPr>
            <a:spLocks noGrp="1" noChangeArrowheads="1"/>
          </p:cNvSpPr>
          <p:nvPr>
            <p:ph idx="1"/>
          </p:nvPr>
        </p:nvSpPr>
        <p:spPr>
          <a:xfrm>
            <a:off x="990601" y="990600"/>
            <a:ext cx="7467600" cy="5327650"/>
          </a:xfrm>
        </p:spPr>
        <p:txBody>
          <a:bodyPr/>
          <a:lstStyle/>
          <a:p>
            <a:pPr eaLnBrk="1" hangingPunct="1">
              <a:lnSpc>
                <a:spcPct val="80000"/>
              </a:lnSpc>
              <a:buFont typeface="Symbol" pitchFamily="18" charset="2"/>
              <a:buChar char="·"/>
              <a:defRPr/>
            </a:pPr>
            <a:r>
              <a:rPr lang="hu-HU" altLang="hu-HU" sz="2000" b="1" dirty="0" smtClean="0">
                <a:sym typeface="Times New Roman Special G2" pitchFamily="18" charset="2"/>
              </a:rPr>
              <a:t>spontán felújulás:  </a:t>
            </a:r>
            <a:r>
              <a:rPr lang="hu-HU" altLang="hu-HU" sz="2000" dirty="0" smtClean="0">
                <a:sym typeface="Times New Roman Special G2" pitchFamily="18" charset="2"/>
              </a:rPr>
              <a:t>gátlás  esetén  a  korábbi feltételes kapcsolat nem szűnt meg létezni, egy váratlan akár egyszeri inger hatására a feltételes reflex újra megjelenik;</a:t>
            </a:r>
          </a:p>
          <a:p>
            <a:pPr marL="357188" indent="-357188" eaLnBrk="1" hangingPunct="1">
              <a:lnSpc>
                <a:spcPct val="80000"/>
              </a:lnSpc>
              <a:buFont typeface="Times New Roman Special G2" pitchFamily="18" charset="2"/>
              <a:buNone/>
              <a:defRPr/>
            </a:pPr>
            <a:endParaRPr lang="hu-HU" altLang="hu-HU" sz="800" b="1" dirty="0" smtClean="0">
              <a:sym typeface="Times New Roman Special G2" pitchFamily="18" charset="2"/>
            </a:endParaRPr>
          </a:p>
          <a:p>
            <a:pPr marL="357188" indent="-357188" eaLnBrk="1" hangingPunct="1">
              <a:lnSpc>
                <a:spcPct val="45000"/>
              </a:lnSpc>
              <a:buFont typeface="Times New Roman Special G2" pitchFamily="18" charset="2"/>
              <a:buNone/>
              <a:defRPr/>
            </a:pPr>
            <a:endParaRPr lang="hu-HU" altLang="hu-HU" sz="2000" b="1" dirty="0" smtClean="0">
              <a:sym typeface="Times New Roman Special G2" pitchFamily="18" charset="2"/>
            </a:endParaRPr>
          </a:p>
          <a:p>
            <a:pPr marL="357188" indent="-357188" eaLnBrk="1" hangingPunct="1">
              <a:lnSpc>
                <a:spcPct val="45000"/>
              </a:lnSpc>
              <a:buFont typeface="Times New Roman Special G2" pitchFamily="18" charset="2"/>
              <a:buNone/>
              <a:defRPr/>
            </a:pPr>
            <a:r>
              <a:rPr lang="hu-HU" altLang="hu-HU" sz="1800" b="1" dirty="0" smtClean="0">
                <a:sym typeface="Symbol" pitchFamily="18" charset="2"/>
              </a:rPr>
              <a:t></a:t>
            </a:r>
            <a:r>
              <a:rPr lang="hu-HU" altLang="hu-HU" sz="2000" b="1" dirty="0" smtClean="0">
                <a:sym typeface="Times New Roman Special G2" pitchFamily="18" charset="2"/>
              </a:rPr>
              <a:t>   </a:t>
            </a:r>
            <a:r>
              <a:rPr lang="hu-HU" altLang="hu-HU" sz="800" b="1" dirty="0" smtClean="0">
                <a:sym typeface="Times New Roman Special G2" pitchFamily="18" charset="2"/>
              </a:rPr>
              <a:t>  </a:t>
            </a:r>
            <a:r>
              <a:rPr lang="hu-HU" altLang="hu-HU" sz="2000" dirty="0" smtClean="0">
                <a:sym typeface="Times New Roman Special G2" pitchFamily="18" charset="2"/>
              </a:rPr>
              <a:t>Pavlov</a:t>
            </a:r>
            <a:r>
              <a:rPr lang="hu-HU" altLang="hu-HU" sz="1200" dirty="0" smtClean="0">
                <a:sym typeface="Times New Roman Special G2" pitchFamily="18" charset="2"/>
              </a:rPr>
              <a:t> </a:t>
            </a:r>
            <a:r>
              <a:rPr lang="hu-HU" altLang="hu-HU" sz="2000" dirty="0" smtClean="0">
                <a:sym typeface="Times New Roman Special G2" pitchFamily="18" charset="2"/>
              </a:rPr>
              <a:t>szerint</a:t>
            </a:r>
            <a:r>
              <a:rPr lang="hu-HU" altLang="hu-HU" sz="1200" dirty="0" smtClean="0">
                <a:sym typeface="Times New Roman Special G2" pitchFamily="18" charset="2"/>
              </a:rPr>
              <a:t> </a:t>
            </a:r>
            <a:r>
              <a:rPr lang="hu-HU" altLang="hu-HU" sz="2000" dirty="0" smtClean="0">
                <a:sym typeface="Times New Roman Special G2" pitchFamily="18" charset="2"/>
              </a:rPr>
              <a:t>a</a:t>
            </a:r>
            <a:r>
              <a:rPr lang="hu-HU" altLang="hu-HU" sz="1200" dirty="0" smtClean="0">
                <a:sym typeface="Times New Roman Special G2" pitchFamily="18" charset="2"/>
              </a:rPr>
              <a:t> </a:t>
            </a:r>
            <a:r>
              <a:rPr lang="hu-HU" altLang="hu-HU" sz="2000" dirty="0" smtClean="0">
                <a:sym typeface="Times New Roman Special G2" pitchFamily="18" charset="2"/>
              </a:rPr>
              <a:t>klasszikus</a:t>
            </a:r>
            <a:r>
              <a:rPr lang="hu-HU" altLang="hu-HU" sz="1200" dirty="0" smtClean="0">
                <a:sym typeface="Times New Roman Special G2" pitchFamily="18" charset="2"/>
              </a:rPr>
              <a:t> </a:t>
            </a:r>
            <a:r>
              <a:rPr lang="hu-HU" altLang="hu-HU" sz="2000" dirty="0" smtClean="0">
                <a:sym typeface="Times New Roman Special G2" pitchFamily="18" charset="2"/>
              </a:rPr>
              <a:t>kondicionálás</a:t>
            </a:r>
            <a:r>
              <a:rPr lang="hu-HU" altLang="hu-HU" sz="1200" dirty="0" smtClean="0">
                <a:sym typeface="Times New Roman Special G2" pitchFamily="18" charset="2"/>
              </a:rPr>
              <a:t> </a:t>
            </a:r>
            <a:r>
              <a:rPr lang="hu-HU" altLang="hu-HU" sz="2000" dirty="0" smtClean="0">
                <a:sym typeface="Times New Roman Special G2" pitchFamily="18" charset="2"/>
              </a:rPr>
              <a:t>létrejöttéhez</a:t>
            </a:r>
            <a:r>
              <a:rPr lang="hu-HU" altLang="hu-HU" sz="1200" dirty="0" smtClean="0">
                <a:sym typeface="Times New Roman Special G2" pitchFamily="18" charset="2"/>
              </a:rPr>
              <a:t> </a:t>
            </a:r>
            <a:r>
              <a:rPr lang="hu-HU" altLang="hu-HU" sz="2000" dirty="0" smtClean="0">
                <a:sym typeface="Times New Roman Special G2" pitchFamily="18" charset="2"/>
              </a:rPr>
              <a:t>szükséges</a:t>
            </a:r>
          </a:p>
          <a:p>
            <a:pPr marL="357188" indent="-357188" eaLnBrk="1" hangingPunct="1">
              <a:lnSpc>
                <a:spcPct val="70000"/>
              </a:lnSpc>
              <a:buFont typeface="Times New Roman Special G2" pitchFamily="18" charset="2"/>
              <a:buNone/>
              <a:defRPr/>
            </a:pPr>
            <a:r>
              <a:rPr lang="hu-HU" altLang="hu-HU" sz="2000" dirty="0" smtClean="0">
                <a:sym typeface="Times New Roman Special G2" pitchFamily="18" charset="2"/>
              </a:rPr>
              <a:t>    </a:t>
            </a:r>
            <a:r>
              <a:rPr lang="hu-HU" altLang="hu-HU" sz="800" dirty="0" smtClean="0">
                <a:sym typeface="Times New Roman Special G2" pitchFamily="18" charset="2"/>
              </a:rPr>
              <a:t>  </a:t>
            </a:r>
            <a:r>
              <a:rPr lang="hu-HU" altLang="hu-HU" sz="2000" dirty="0" smtClean="0">
                <a:sym typeface="Times New Roman Special G2" pitchFamily="18" charset="2"/>
              </a:rPr>
              <a:t>döntő tényező a feltételes ingernek</a:t>
            </a:r>
            <a:r>
              <a:rPr lang="hu-HU" altLang="hu-HU" sz="1200" dirty="0" smtClean="0">
                <a:sym typeface="Times New Roman Special G2" pitchFamily="18" charset="2"/>
              </a:rPr>
              <a:t> </a:t>
            </a:r>
            <a:r>
              <a:rPr lang="hu-HU" altLang="hu-HU" sz="2000" dirty="0" smtClean="0">
                <a:sym typeface="Times New Roman Special G2" pitchFamily="18" charset="2"/>
              </a:rPr>
              <a:t>és a</a:t>
            </a:r>
            <a:r>
              <a:rPr lang="hu-HU" altLang="hu-HU" sz="1200" dirty="0" smtClean="0">
                <a:sym typeface="Times New Roman Special G2" pitchFamily="18" charset="2"/>
              </a:rPr>
              <a:t> </a:t>
            </a:r>
            <a:r>
              <a:rPr lang="hu-HU" altLang="hu-HU" sz="2000" dirty="0" smtClean="0">
                <a:sym typeface="Times New Roman Special G2" pitchFamily="18" charset="2"/>
              </a:rPr>
              <a:t>feltétlen ingernek az idő-</a:t>
            </a:r>
          </a:p>
          <a:p>
            <a:pPr marL="357188" indent="-357188" eaLnBrk="1" hangingPunct="1">
              <a:lnSpc>
                <a:spcPct val="70000"/>
              </a:lnSpc>
              <a:buFont typeface="Times New Roman Special G2" pitchFamily="18" charset="2"/>
              <a:buNone/>
              <a:defRPr/>
            </a:pPr>
            <a:r>
              <a:rPr lang="hu-HU" altLang="hu-HU" sz="2000" dirty="0" smtClean="0">
                <a:sym typeface="Times New Roman Special G2" pitchFamily="18" charset="2"/>
              </a:rPr>
              <a:t>    </a:t>
            </a:r>
            <a:r>
              <a:rPr lang="hu-HU" altLang="hu-HU" sz="800" dirty="0" smtClean="0">
                <a:sym typeface="Times New Roman Special G2" pitchFamily="18" charset="2"/>
              </a:rPr>
              <a:t>  </a:t>
            </a:r>
            <a:r>
              <a:rPr lang="hu-HU" altLang="hu-HU" sz="300" dirty="0" smtClean="0">
                <a:sym typeface="Times New Roman Special G2" pitchFamily="18" charset="2"/>
              </a:rPr>
              <a:t> </a:t>
            </a:r>
            <a:r>
              <a:rPr lang="hu-HU" altLang="hu-HU" sz="2000" dirty="0" err="1" smtClean="0">
                <a:sym typeface="Times New Roman Special G2" pitchFamily="18" charset="2"/>
              </a:rPr>
              <a:t>beli</a:t>
            </a:r>
            <a:r>
              <a:rPr lang="hu-HU" altLang="hu-HU" sz="2000" dirty="0" smtClean="0">
                <a:sym typeface="Times New Roman Special G2" pitchFamily="18" charset="2"/>
              </a:rPr>
              <a:t> érintkezése</a:t>
            </a:r>
            <a:r>
              <a:rPr lang="hu-HU" altLang="hu-HU" sz="2000" b="1" dirty="0" smtClean="0">
                <a:sym typeface="Times New Roman Special G2" pitchFamily="18" charset="2"/>
              </a:rPr>
              <a:t> (</a:t>
            </a:r>
            <a:r>
              <a:rPr lang="hu-HU" altLang="hu-HU" sz="2000" b="1" dirty="0" err="1" smtClean="0">
                <a:sym typeface="Times New Roman Special G2" pitchFamily="18" charset="2"/>
              </a:rPr>
              <a:t>kontiguitása</a:t>
            </a:r>
            <a:r>
              <a:rPr lang="hu-HU" altLang="hu-HU" sz="2000" b="1" dirty="0" smtClean="0">
                <a:sym typeface="Times New Roman Special G2" pitchFamily="18" charset="2"/>
              </a:rPr>
              <a:t>);</a:t>
            </a:r>
            <a:br>
              <a:rPr lang="hu-HU" altLang="hu-HU" sz="2000" b="1" dirty="0" smtClean="0">
                <a:sym typeface="Times New Roman Special G2" pitchFamily="18" charset="2"/>
              </a:rPr>
            </a:br>
            <a:endParaRPr lang="hu-HU" altLang="hu-HU" sz="2000" b="1" dirty="0" smtClean="0">
              <a:sym typeface="Times New Roman Special G2" pitchFamily="18" charset="2"/>
            </a:endParaRPr>
          </a:p>
          <a:p>
            <a:pPr marL="357188" indent="-357188" eaLnBrk="1" hangingPunct="1">
              <a:lnSpc>
                <a:spcPct val="120000"/>
              </a:lnSpc>
              <a:buFont typeface="Times New Roman Special G2" pitchFamily="18" charset="2"/>
              <a:buNone/>
              <a:defRPr/>
            </a:pPr>
            <a:r>
              <a:rPr lang="hu-HU" altLang="hu-HU" sz="1800" b="1" dirty="0" smtClean="0">
                <a:sym typeface="Symbol" pitchFamily="18" charset="2"/>
              </a:rPr>
              <a:t></a:t>
            </a:r>
            <a:r>
              <a:rPr lang="hu-HU" altLang="hu-HU" sz="2000" b="1" dirty="0" smtClean="0">
                <a:sym typeface="Times New Roman Special G2" pitchFamily="18" charset="2"/>
              </a:rPr>
              <a:t>   </a:t>
            </a:r>
            <a:r>
              <a:rPr lang="hu-HU" altLang="hu-HU" sz="800" b="1" dirty="0" smtClean="0">
                <a:sym typeface="Times New Roman Special G2" pitchFamily="18" charset="2"/>
              </a:rPr>
              <a:t> </a:t>
            </a:r>
            <a:r>
              <a:rPr lang="hu-HU" altLang="hu-HU" sz="2000" dirty="0" err="1" smtClean="0">
                <a:sym typeface="Times New Roman Special G2" pitchFamily="18" charset="2"/>
              </a:rPr>
              <a:t>Rescola</a:t>
            </a:r>
            <a:r>
              <a:rPr lang="hu-HU" altLang="hu-HU" sz="800" dirty="0" smtClean="0">
                <a:sym typeface="Times New Roman Special G2" pitchFamily="18" charset="2"/>
              </a:rPr>
              <a:t> </a:t>
            </a:r>
            <a:r>
              <a:rPr lang="hu-HU" altLang="hu-HU" sz="2000" dirty="0" smtClean="0">
                <a:sym typeface="Times New Roman Special G2" pitchFamily="18" charset="2"/>
              </a:rPr>
              <a:t>(1968): szembeállította</a:t>
            </a:r>
            <a:r>
              <a:rPr lang="hu-HU" altLang="hu-HU" sz="1200" dirty="0" smtClean="0">
                <a:sym typeface="Times New Roman Special G2" pitchFamily="18" charset="2"/>
              </a:rPr>
              <a:t> </a:t>
            </a:r>
            <a:r>
              <a:rPr lang="hu-HU" altLang="hu-HU" sz="2000" dirty="0" smtClean="0">
                <a:sym typeface="Times New Roman Special G2" pitchFamily="18" charset="2"/>
              </a:rPr>
              <a:t>a </a:t>
            </a:r>
            <a:r>
              <a:rPr lang="hu-HU" altLang="hu-HU" sz="2000" dirty="0" err="1" smtClean="0">
                <a:sym typeface="Times New Roman Special G2" pitchFamily="18" charset="2"/>
              </a:rPr>
              <a:t>kontiguitást</a:t>
            </a:r>
            <a:r>
              <a:rPr lang="hu-HU" altLang="hu-HU" sz="1200" dirty="0" smtClean="0">
                <a:sym typeface="Times New Roman Special G2" pitchFamily="18" charset="2"/>
              </a:rPr>
              <a:t> </a:t>
            </a:r>
            <a:r>
              <a:rPr lang="hu-HU" altLang="hu-HU" sz="2000" dirty="0" smtClean="0">
                <a:sym typeface="Times New Roman Special G2" pitchFamily="18" charset="2"/>
              </a:rPr>
              <a:t>és</a:t>
            </a:r>
            <a:r>
              <a:rPr lang="hu-HU" altLang="hu-HU" sz="1200" dirty="0" smtClean="0">
                <a:sym typeface="Times New Roman Special G2" pitchFamily="18" charset="2"/>
              </a:rPr>
              <a:t> </a:t>
            </a:r>
            <a:r>
              <a:rPr lang="hu-HU" altLang="hu-HU" sz="2000" dirty="0" smtClean="0">
                <a:sym typeface="Times New Roman Special G2" pitchFamily="18" charset="2"/>
              </a:rPr>
              <a:t>a</a:t>
            </a:r>
            <a:r>
              <a:rPr lang="hu-HU" altLang="hu-HU" sz="1200" dirty="0" smtClean="0">
                <a:sym typeface="Times New Roman Special G2" pitchFamily="18" charset="2"/>
              </a:rPr>
              <a:t> </a:t>
            </a:r>
            <a:r>
              <a:rPr lang="hu-HU" altLang="hu-HU" sz="2000" b="1" dirty="0" err="1" smtClean="0">
                <a:sym typeface="Times New Roman Special G2" pitchFamily="18" charset="2"/>
              </a:rPr>
              <a:t>bejósolhatósá-</a:t>
            </a:r>
            <a:endParaRPr lang="hu-HU" altLang="hu-HU" sz="2000" b="1" dirty="0" smtClean="0">
              <a:sym typeface="Times New Roman Special G2" pitchFamily="18" charset="2"/>
            </a:endParaRPr>
          </a:p>
          <a:p>
            <a:pPr marL="357188" indent="-357188" eaLnBrk="1" hangingPunct="1">
              <a:lnSpc>
                <a:spcPct val="50000"/>
              </a:lnSpc>
              <a:buFont typeface="Times New Roman Special G2" pitchFamily="18" charset="2"/>
              <a:buNone/>
              <a:defRPr/>
            </a:pPr>
            <a:r>
              <a:rPr lang="hu-HU" altLang="hu-HU" sz="2000" b="1" dirty="0" smtClean="0">
                <a:sym typeface="Times New Roman Special G2" pitchFamily="18" charset="2"/>
              </a:rPr>
              <a:t>    </a:t>
            </a:r>
            <a:r>
              <a:rPr lang="hu-HU" altLang="hu-HU" sz="800" b="1" dirty="0" smtClean="0">
                <a:sym typeface="Times New Roman Special G2" pitchFamily="18" charset="2"/>
              </a:rPr>
              <a:t>  </a:t>
            </a:r>
            <a:r>
              <a:rPr lang="hu-HU" altLang="hu-HU" sz="2000" b="1" dirty="0" err="1" smtClean="0">
                <a:sym typeface="Times New Roman Special G2" pitchFamily="18" charset="2"/>
              </a:rPr>
              <a:t>g</a:t>
            </a:r>
            <a:r>
              <a:rPr lang="hu-HU" altLang="hu-HU" sz="2000" dirty="0" err="1" smtClean="0">
                <a:sym typeface="Times New Roman Special G2" pitchFamily="18" charset="2"/>
              </a:rPr>
              <a:t>ot</a:t>
            </a:r>
            <a:r>
              <a:rPr lang="hu-HU" altLang="hu-HU" sz="2000" dirty="0" smtClean="0">
                <a:sym typeface="Times New Roman Special G2" pitchFamily="18" charset="2"/>
              </a:rPr>
              <a:t>; </a:t>
            </a:r>
            <a:r>
              <a:rPr lang="hu-HU" altLang="hu-HU" sz="1200" dirty="0" smtClean="0">
                <a:sym typeface="Times New Roman Special G2" pitchFamily="18" charset="2"/>
              </a:rPr>
              <a:t> </a:t>
            </a:r>
            <a:r>
              <a:rPr lang="hu-HU" altLang="hu-HU" sz="2000" dirty="0" smtClean="0">
                <a:sym typeface="Times New Roman Special G2" pitchFamily="18" charset="2"/>
              </a:rPr>
              <a:t>patkányokkal </a:t>
            </a:r>
            <a:r>
              <a:rPr lang="hu-HU" altLang="hu-HU" sz="1200" dirty="0" smtClean="0">
                <a:sym typeface="Times New Roman Special G2" pitchFamily="18" charset="2"/>
              </a:rPr>
              <a:t> </a:t>
            </a:r>
            <a:r>
              <a:rPr lang="hu-HU" altLang="hu-HU" sz="2000" dirty="0" smtClean="0">
                <a:sym typeface="Times New Roman Special G2" pitchFamily="18" charset="2"/>
              </a:rPr>
              <a:t>kísérletezett </a:t>
            </a:r>
            <a:r>
              <a:rPr lang="hu-HU" altLang="hu-HU" sz="1200" dirty="0" smtClean="0">
                <a:sym typeface="Times New Roman Special G2" pitchFamily="18" charset="2"/>
              </a:rPr>
              <a:t> </a:t>
            </a:r>
            <a:r>
              <a:rPr lang="hu-HU" altLang="hu-HU" sz="2000" dirty="0" smtClean="0">
                <a:sym typeface="Times New Roman Special G2" pitchFamily="18" charset="2"/>
              </a:rPr>
              <a:t>(A </a:t>
            </a:r>
            <a:r>
              <a:rPr lang="hu-HU" altLang="hu-HU" sz="2000" dirty="0" err="1" smtClean="0">
                <a:sym typeface="Times New Roman Special G2" pitchFamily="18" charset="2"/>
              </a:rPr>
              <a:t>csop</a:t>
            </a:r>
            <a:r>
              <a:rPr lang="hu-HU" altLang="hu-HU" sz="2000" dirty="0" smtClean="0">
                <a:sym typeface="Times New Roman Special G2" pitchFamily="18" charset="2"/>
              </a:rPr>
              <a:t>.: minden</a:t>
            </a:r>
            <a:r>
              <a:rPr lang="hu-HU" altLang="hu-HU" sz="1200" dirty="0" smtClean="0">
                <a:sym typeface="Times New Roman Special G2" pitchFamily="18" charset="2"/>
              </a:rPr>
              <a:t>  </a:t>
            </a:r>
            <a:r>
              <a:rPr lang="hu-HU" altLang="hu-HU" sz="2000" dirty="0" smtClean="0">
                <a:sym typeface="Times New Roman Special G2" pitchFamily="18" charset="2"/>
              </a:rPr>
              <a:t>áramütés</a:t>
            </a:r>
            <a:r>
              <a:rPr lang="hu-HU" altLang="hu-HU" sz="1200" dirty="0" smtClean="0">
                <a:sym typeface="Times New Roman Special G2" pitchFamily="18" charset="2"/>
              </a:rPr>
              <a:t> </a:t>
            </a:r>
            <a:r>
              <a:rPr lang="hu-HU" altLang="hu-HU" sz="2000" dirty="0" smtClean="0">
                <a:sym typeface="Times New Roman Special G2" pitchFamily="18" charset="2"/>
              </a:rPr>
              <a:t>előtt</a:t>
            </a:r>
            <a:r>
              <a:rPr lang="hu-HU" altLang="hu-HU" sz="1200" dirty="0" smtClean="0">
                <a:sym typeface="Times New Roman Special G2" pitchFamily="18" charset="2"/>
              </a:rPr>
              <a:t> </a:t>
            </a:r>
          </a:p>
          <a:p>
            <a:pPr marL="357188" indent="-357188" eaLnBrk="1" hangingPunct="1">
              <a:lnSpc>
                <a:spcPct val="70000"/>
              </a:lnSpc>
              <a:buFont typeface="Times New Roman Special G2" pitchFamily="18" charset="2"/>
              <a:buNone/>
              <a:defRPr/>
            </a:pPr>
            <a:r>
              <a:rPr lang="hu-HU" altLang="hu-HU" sz="1200" dirty="0" smtClean="0">
                <a:sym typeface="Times New Roman Special G2" pitchFamily="18" charset="2"/>
              </a:rPr>
              <a:t>       </a:t>
            </a:r>
            <a:r>
              <a:rPr lang="hu-HU" altLang="hu-HU" sz="800" dirty="0" smtClean="0">
                <a:sym typeface="Times New Roman Special G2" pitchFamily="18" charset="2"/>
              </a:rPr>
              <a:t> </a:t>
            </a:r>
            <a:r>
              <a:rPr lang="hu-HU" altLang="hu-HU" sz="2000" dirty="0" smtClean="0">
                <a:sym typeface="Times New Roman Special G2" pitchFamily="18" charset="2"/>
              </a:rPr>
              <a:t>hang, B </a:t>
            </a:r>
            <a:r>
              <a:rPr lang="hu-HU" altLang="hu-HU" sz="2000" dirty="0" err="1" smtClean="0">
                <a:sym typeface="Times New Roman Special G2" pitchFamily="18" charset="2"/>
              </a:rPr>
              <a:t>csop</a:t>
            </a:r>
            <a:r>
              <a:rPr lang="hu-HU" altLang="hu-HU" sz="2000" dirty="0" smtClean="0">
                <a:sym typeface="Times New Roman Special G2" pitchFamily="18" charset="2"/>
              </a:rPr>
              <a:t>.: 50-50%-ban előzte, ill. nem előzte meg hangjelzés</a:t>
            </a:r>
          </a:p>
          <a:p>
            <a:pPr marL="357188" indent="-357188" eaLnBrk="1" hangingPunct="1">
              <a:lnSpc>
                <a:spcPct val="70000"/>
              </a:lnSpc>
              <a:buFont typeface="Times New Roman Special G2" pitchFamily="18" charset="2"/>
              <a:buNone/>
              <a:defRPr/>
            </a:pPr>
            <a:r>
              <a:rPr lang="hu-HU" altLang="hu-HU" sz="2000" dirty="0" smtClean="0">
                <a:sym typeface="Times New Roman Special G2" pitchFamily="18" charset="2"/>
              </a:rPr>
              <a:t>     az á</a:t>
            </a:r>
            <a:r>
              <a:rPr lang="hu-HU" altLang="hu-HU" sz="800" dirty="0" smtClean="0">
                <a:sym typeface="Times New Roman Special G2" pitchFamily="18" charset="2"/>
              </a:rPr>
              <a:t> </a:t>
            </a:r>
            <a:r>
              <a:rPr lang="hu-HU" altLang="hu-HU" sz="2000" dirty="0" err="1" smtClean="0">
                <a:sym typeface="Times New Roman Special G2" pitchFamily="18" charset="2"/>
              </a:rPr>
              <a:t>ramütéseket</a:t>
            </a:r>
            <a:r>
              <a:rPr lang="hu-HU" altLang="hu-HU" sz="2000" dirty="0" smtClean="0">
                <a:sym typeface="Times New Roman Special G2" pitchFamily="18" charset="2"/>
              </a:rPr>
              <a:t> -</a:t>
            </a:r>
            <a:r>
              <a:rPr lang="hu-HU" altLang="hu-HU" sz="1400" dirty="0" smtClean="0">
                <a:sym typeface="Times New Roman Special G2" pitchFamily="18" charset="2"/>
              </a:rPr>
              <a:t>  </a:t>
            </a:r>
            <a:r>
              <a:rPr lang="hu-HU" altLang="hu-HU" sz="2000" dirty="0" smtClean="0">
                <a:sym typeface="Times New Roman Special G2" pitchFamily="18" charset="2"/>
              </a:rPr>
              <a:t>nem megbízható a bejóslás)  </a:t>
            </a:r>
            <a:r>
              <a:rPr lang="hu-HU" altLang="hu-HU" sz="1600" dirty="0" smtClean="0">
                <a:sym typeface="Wingdings" pitchFamily="2" charset="2"/>
              </a:rPr>
              <a:t>  </a:t>
            </a:r>
            <a:r>
              <a:rPr lang="hu-HU" altLang="hu-HU" sz="2000" dirty="0" smtClean="0">
                <a:sym typeface="Wingdings" pitchFamily="2" charset="2"/>
              </a:rPr>
              <a:t>A </a:t>
            </a:r>
            <a:r>
              <a:rPr lang="hu-HU" altLang="hu-HU" sz="2000" dirty="0" err="1" smtClean="0">
                <a:sym typeface="Wingdings" pitchFamily="2" charset="2"/>
              </a:rPr>
              <a:t>csop</a:t>
            </a:r>
            <a:r>
              <a:rPr lang="hu-HU" altLang="hu-HU" sz="2000" dirty="0" smtClean="0">
                <a:sym typeface="Wingdings" pitchFamily="2" charset="2"/>
              </a:rPr>
              <a:t>. </a:t>
            </a:r>
            <a:r>
              <a:rPr lang="hu-HU" altLang="hu-HU" sz="2000" dirty="0" err="1" smtClean="0">
                <a:sym typeface="Wingdings" pitchFamily="2" charset="2"/>
              </a:rPr>
              <a:t>gyor-</a:t>
            </a:r>
            <a:endParaRPr lang="hu-HU" altLang="hu-HU" sz="2000" dirty="0" smtClean="0">
              <a:sym typeface="Wingdings" pitchFamily="2" charset="2"/>
            </a:endParaRPr>
          </a:p>
          <a:p>
            <a:pPr marL="357188" indent="-357188" eaLnBrk="1" hangingPunct="1">
              <a:lnSpc>
                <a:spcPct val="70000"/>
              </a:lnSpc>
              <a:buFont typeface="Times New Roman Special G2" pitchFamily="18" charset="2"/>
              <a:buNone/>
              <a:defRPr/>
            </a:pPr>
            <a:r>
              <a:rPr lang="hu-HU" altLang="hu-HU" sz="2000" dirty="0" smtClean="0">
                <a:sym typeface="Wingdings" pitchFamily="2" charset="2"/>
              </a:rPr>
              <a:t>    </a:t>
            </a:r>
            <a:r>
              <a:rPr lang="hu-HU" altLang="hu-HU" sz="800" dirty="0" smtClean="0">
                <a:sym typeface="Wingdings" pitchFamily="2" charset="2"/>
              </a:rPr>
              <a:t>  </a:t>
            </a:r>
            <a:r>
              <a:rPr lang="hu-HU" altLang="hu-HU" sz="2000" dirty="0" err="1" smtClean="0">
                <a:sym typeface="Wingdings" pitchFamily="2" charset="2"/>
              </a:rPr>
              <a:t>san</a:t>
            </a:r>
            <a:r>
              <a:rPr lang="hu-HU" altLang="hu-HU" sz="2000" dirty="0" smtClean="0">
                <a:sym typeface="Wingdings" pitchFamily="2" charset="2"/>
              </a:rPr>
              <a:t> kondicionálódtak.</a:t>
            </a:r>
          </a:p>
          <a:p>
            <a:pPr marL="357188" indent="-357188" eaLnBrk="1" hangingPunct="1">
              <a:lnSpc>
                <a:spcPct val="70000"/>
              </a:lnSpc>
              <a:buFont typeface="Times New Roman Special G2" pitchFamily="18" charset="2"/>
              <a:buChar char="r"/>
              <a:defRPr/>
            </a:pPr>
            <a:endParaRPr lang="hu-HU" altLang="hu-HU" sz="2000" b="1" dirty="0" smtClean="0">
              <a:sym typeface="Times New Roman Special G2" pitchFamily="18" charset="2"/>
            </a:endParaRPr>
          </a:p>
          <a:p>
            <a:pPr marL="357188" indent="-357188" eaLnBrk="1" hangingPunct="1">
              <a:lnSpc>
                <a:spcPct val="80000"/>
              </a:lnSpc>
              <a:defRPr/>
            </a:pPr>
            <a:endParaRPr lang="de-DE" altLang="hu-HU" sz="2000" dirty="0" smtClean="0"/>
          </a:p>
        </p:txBody>
      </p:sp>
    </p:spTree>
    <p:extLst>
      <p:ext uri="{BB962C8B-B14F-4D97-AF65-F5344CB8AC3E}">
        <p14:creationId xmlns:p14="http://schemas.microsoft.com/office/powerpoint/2010/main" val="11180539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9">
                                            <p:txEl>
                                              <p:pRg st="3" end="3"/>
                                            </p:txEl>
                                          </p:spTgt>
                                        </p:tgtEl>
                                        <p:attrNameLst>
                                          <p:attrName>style.visibility</p:attrName>
                                        </p:attrNameLst>
                                      </p:cBhvr>
                                      <p:to>
                                        <p:strVal val="visible"/>
                                      </p:to>
                                    </p:set>
                                    <p:anim calcmode="lin" valueType="num">
                                      <p:cBhvr additive="base">
                                        <p:cTn id="13" dur="5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9699">
                                            <p:txEl>
                                              <p:pRg st="4" end="4"/>
                                            </p:txEl>
                                          </p:spTgt>
                                        </p:tgtEl>
                                        <p:attrNameLst>
                                          <p:attrName>style.visibility</p:attrName>
                                        </p:attrNameLst>
                                      </p:cBhvr>
                                      <p:to>
                                        <p:strVal val="visible"/>
                                      </p:to>
                                    </p:set>
                                    <p:anim calcmode="lin" valueType="num">
                                      <p:cBhvr additive="base">
                                        <p:cTn id="17" dur="5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9699">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9699">
                                            <p:txEl>
                                              <p:pRg st="5" end="5"/>
                                            </p:txEl>
                                          </p:spTgt>
                                        </p:tgtEl>
                                        <p:attrNameLst>
                                          <p:attrName>style.visibility</p:attrName>
                                        </p:attrNameLst>
                                      </p:cBhvr>
                                      <p:to>
                                        <p:strVal val="visible"/>
                                      </p:to>
                                    </p:set>
                                    <p:anim calcmode="lin" valueType="num">
                                      <p:cBhvr additive="base">
                                        <p:cTn id="21" dur="500" fill="hold"/>
                                        <p:tgtEl>
                                          <p:spTgt spid="29699">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96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9699">
                                            <p:txEl>
                                              <p:pRg st="6" end="6"/>
                                            </p:txEl>
                                          </p:spTgt>
                                        </p:tgtEl>
                                        <p:attrNameLst>
                                          <p:attrName>style.visibility</p:attrName>
                                        </p:attrNameLst>
                                      </p:cBhvr>
                                      <p:to>
                                        <p:strVal val="visible"/>
                                      </p:to>
                                    </p:set>
                                    <p:anim calcmode="lin" valueType="num">
                                      <p:cBhvr additive="base">
                                        <p:cTn id="27" dur="500" fill="hold"/>
                                        <p:tgtEl>
                                          <p:spTgt spid="29699">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9699">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9699">
                                            <p:txEl>
                                              <p:pRg st="7" end="7"/>
                                            </p:txEl>
                                          </p:spTgt>
                                        </p:tgtEl>
                                        <p:attrNameLst>
                                          <p:attrName>style.visibility</p:attrName>
                                        </p:attrNameLst>
                                      </p:cBhvr>
                                      <p:to>
                                        <p:strVal val="visible"/>
                                      </p:to>
                                    </p:set>
                                    <p:anim calcmode="lin" valueType="num">
                                      <p:cBhvr additive="base">
                                        <p:cTn id="31" dur="500" fill="hold"/>
                                        <p:tgtEl>
                                          <p:spTgt spid="29699">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9699">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9699">
                                            <p:txEl>
                                              <p:pRg st="8" end="8"/>
                                            </p:txEl>
                                          </p:spTgt>
                                        </p:tgtEl>
                                        <p:attrNameLst>
                                          <p:attrName>style.visibility</p:attrName>
                                        </p:attrNameLst>
                                      </p:cBhvr>
                                      <p:to>
                                        <p:strVal val="visible"/>
                                      </p:to>
                                    </p:set>
                                    <p:anim calcmode="lin" valueType="num">
                                      <p:cBhvr additive="base">
                                        <p:cTn id="35" dur="500" fill="hold"/>
                                        <p:tgtEl>
                                          <p:spTgt spid="29699">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9699">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9699">
                                            <p:txEl>
                                              <p:pRg st="9" end="9"/>
                                            </p:txEl>
                                          </p:spTgt>
                                        </p:tgtEl>
                                        <p:attrNameLst>
                                          <p:attrName>style.visibility</p:attrName>
                                        </p:attrNameLst>
                                      </p:cBhvr>
                                      <p:to>
                                        <p:strVal val="visible"/>
                                      </p:to>
                                    </p:set>
                                    <p:anim calcmode="lin" valueType="num">
                                      <p:cBhvr additive="base">
                                        <p:cTn id="39" dur="500" fill="hold"/>
                                        <p:tgtEl>
                                          <p:spTgt spid="29699">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9699">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9699">
                                            <p:txEl>
                                              <p:pRg st="10" end="10"/>
                                            </p:txEl>
                                          </p:spTgt>
                                        </p:tgtEl>
                                        <p:attrNameLst>
                                          <p:attrName>style.visibility</p:attrName>
                                        </p:attrNameLst>
                                      </p:cBhvr>
                                      <p:to>
                                        <p:strVal val="visible"/>
                                      </p:to>
                                    </p:set>
                                    <p:anim calcmode="lin" valueType="num">
                                      <p:cBhvr additive="base">
                                        <p:cTn id="43" dur="500" fill="hold"/>
                                        <p:tgtEl>
                                          <p:spTgt spid="29699">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969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229600" cy="706437"/>
          </a:xfrm>
        </p:spPr>
        <p:txBody>
          <a:bodyPr/>
          <a:lstStyle/>
          <a:p>
            <a:pPr eaLnBrk="1" hangingPunct="1"/>
            <a:r>
              <a:rPr lang="hu-HU" altLang="hu-HU" sz="4000" b="1" smtClean="0"/>
              <a:t>Klasszikus kondicionálás</a:t>
            </a:r>
            <a:endParaRPr lang="de-DE" altLang="hu-HU" sz="4000" b="1" baseline="30000" smtClean="0"/>
          </a:p>
        </p:txBody>
      </p:sp>
      <p:sp>
        <p:nvSpPr>
          <p:cNvPr id="29699" name="Rectangle 3"/>
          <p:cNvSpPr>
            <a:spLocks noGrp="1" noChangeArrowheads="1"/>
          </p:cNvSpPr>
          <p:nvPr>
            <p:ph idx="1"/>
          </p:nvPr>
        </p:nvSpPr>
        <p:spPr>
          <a:xfrm>
            <a:off x="381000" y="990600"/>
            <a:ext cx="8458200" cy="5327650"/>
          </a:xfrm>
        </p:spPr>
        <p:txBody>
          <a:bodyPr/>
          <a:lstStyle/>
          <a:p>
            <a:pPr eaLnBrk="1" hangingPunct="1">
              <a:lnSpc>
                <a:spcPct val="80000"/>
              </a:lnSpc>
              <a:buFont typeface="Symbol" pitchFamily="18" charset="2"/>
              <a:buChar char="·"/>
              <a:defRPr/>
            </a:pPr>
            <a:r>
              <a:rPr lang="hu-HU" altLang="hu-HU" sz="2000" b="1" dirty="0" smtClean="0">
                <a:sym typeface="Times New Roman Special G2" pitchFamily="18" charset="2"/>
              </a:rPr>
              <a:t>másodlagos</a:t>
            </a:r>
            <a:r>
              <a:rPr lang="hu-HU" altLang="hu-HU" sz="1200" b="1" dirty="0" smtClean="0">
                <a:sym typeface="Times New Roman Special G2" pitchFamily="18" charset="2"/>
              </a:rPr>
              <a:t> </a:t>
            </a:r>
            <a:r>
              <a:rPr lang="hu-HU" altLang="hu-HU" sz="2000" b="1" dirty="0" smtClean="0">
                <a:sym typeface="Times New Roman Special G2" pitchFamily="18" charset="2"/>
              </a:rPr>
              <a:t>kondicionálás: </a:t>
            </a:r>
            <a:r>
              <a:rPr lang="hu-HU" altLang="hu-HU" sz="2000" dirty="0" smtClean="0">
                <a:sym typeface="Times New Roman Special G2" pitchFamily="18" charset="2"/>
              </a:rPr>
              <a:t>egy</a:t>
            </a:r>
            <a:r>
              <a:rPr lang="hu-HU" altLang="hu-HU" sz="1200" dirty="0" smtClean="0">
                <a:sym typeface="Times New Roman Special G2" pitchFamily="18" charset="2"/>
              </a:rPr>
              <a:t> </a:t>
            </a:r>
            <a:r>
              <a:rPr lang="hu-HU" altLang="hu-HU" sz="2000" dirty="0" smtClean="0">
                <a:sym typeface="Times New Roman Special G2" pitchFamily="18" charset="2"/>
              </a:rPr>
              <a:t>biológiailag</a:t>
            </a:r>
            <a:r>
              <a:rPr lang="hu-HU" altLang="hu-HU" sz="1200" dirty="0" smtClean="0">
                <a:sym typeface="Times New Roman Special G2" pitchFamily="18" charset="2"/>
              </a:rPr>
              <a:t> </a:t>
            </a:r>
            <a:r>
              <a:rPr lang="hu-HU" altLang="hu-HU" sz="2000" dirty="0" smtClean="0">
                <a:sym typeface="Times New Roman Special G2" pitchFamily="18" charset="2"/>
              </a:rPr>
              <a:t>nem fontos</a:t>
            </a:r>
            <a:r>
              <a:rPr lang="hu-HU" altLang="hu-HU" sz="1200" dirty="0" smtClean="0">
                <a:sym typeface="Times New Roman Special G2" pitchFamily="18" charset="2"/>
              </a:rPr>
              <a:t> </a:t>
            </a:r>
            <a:r>
              <a:rPr lang="hu-HU" altLang="hu-HU" sz="2000" dirty="0" smtClean="0">
                <a:sym typeface="Times New Roman Special G2" pitchFamily="18" charset="2"/>
              </a:rPr>
              <a:t>ingernek</a:t>
            </a:r>
          </a:p>
          <a:p>
            <a:pPr marL="357188" indent="-357188" eaLnBrk="1" hangingPunct="1">
              <a:lnSpc>
                <a:spcPct val="65000"/>
              </a:lnSpc>
              <a:buFont typeface="Times New Roman Special G2" pitchFamily="18" charset="2"/>
              <a:buNone/>
              <a:defRPr/>
            </a:pPr>
            <a:r>
              <a:rPr lang="hu-HU" altLang="hu-HU" sz="800" dirty="0" smtClean="0">
                <a:sym typeface="Times New Roman Special G2" pitchFamily="18" charset="2"/>
              </a:rPr>
              <a:t>         </a:t>
            </a:r>
            <a:r>
              <a:rPr lang="hu-HU" altLang="hu-HU" sz="2000" dirty="0" smtClean="0">
                <a:sym typeface="Times New Roman Special G2" pitchFamily="18" charset="2"/>
              </a:rPr>
              <a:t> </a:t>
            </a:r>
            <a:r>
              <a:rPr lang="hu-HU" altLang="hu-HU" sz="800" dirty="0" smtClean="0">
                <a:sym typeface="Times New Roman Special G2" pitchFamily="18" charset="2"/>
              </a:rPr>
              <a:t> </a:t>
            </a:r>
            <a:r>
              <a:rPr lang="hu-HU" altLang="hu-HU" sz="2000" dirty="0" smtClean="0">
                <a:sym typeface="Times New Roman Special G2" pitchFamily="18" charset="2"/>
              </a:rPr>
              <a:t>(hangingernek) a feltétlen inger megjelenését előre jelző fénnyel</a:t>
            </a:r>
          </a:p>
          <a:p>
            <a:pPr marL="357188" indent="-357188" eaLnBrk="1" hangingPunct="1">
              <a:lnSpc>
                <a:spcPct val="65000"/>
              </a:lnSpc>
              <a:buFont typeface="Times New Roman Special G2" pitchFamily="18" charset="2"/>
              <a:buNone/>
              <a:defRPr/>
            </a:pPr>
            <a:r>
              <a:rPr lang="hu-HU" altLang="hu-HU" sz="2000" dirty="0" smtClean="0">
                <a:sym typeface="Times New Roman Special G2" pitchFamily="18" charset="2"/>
              </a:rPr>
              <a:t>     </a:t>
            </a:r>
            <a:r>
              <a:rPr lang="hu-HU" altLang="hu-HU" sz="800" dirty="0" smtClean="0">
                <a:sym typeface="Times New Roman Special G2" pitchFamily="18" charset="2"/>
              </a:rPr>
              <a:t> </a:t>
            </a:r>
            <a:r>
              <a:rPr lang="hu-HU" altLang="hu-HU" sz="2000" dirty="0" smtClean="0">
                <a:sym typeface="Times New Roman Special G2" pitchFamily="18" charset="2"/>
              </a:rPr>
              <a:t>való párosítása feltételes választ képes kialakítani;</a:t>
            </a:r>
            <a:endParaRPr lang="hu-HU" altLang="hu-HU" sz="800" dirty="0">
              <a:sym typeface="Times New Roman Special G2" pitchFamily="18" charset="2"/>
            </a:endParaRPr>
          </a:p>
          <a:p>
            <a:pPr marL="357188" indent="-357188" eaLnBrk="1" hangingPunct="1">
              <a:lnSpc>
                <a:spcPct val="65000"/>
              </a:lnSpc>
              <a:buFont typeface="Times New Roman Special G2" pitchFamily="18" charset="2"/>
              <a:buNone/>
              <a:defRPr/>
            </a:pPr>
            <a:endParaRPr lang="hu-HU" altLang="hu-HU" sz="800" b="1" dirty="0" smtClean="0">
              <a:sym typeface="Times New Roman Special G2" pitchFamily="18" charset="2"/>
            </a:endParaRPr>
          </a:p>
          <a:p>
            <a:pPr marL="0" indent="0">
              <a:buFont typeface="Arial" charset="0"/>
              <a:buNone/>
              <a:defRPr/>
            </a:pPr>
            <a:r>
              <a:rPr lang="hu-HU" sz="2000" dirty="0" smtClean="0"/>
              <a:t>Példa:</a:t>
            </a:r>
          </a:p>
          <a:p>
            <a:pPr>
              <a:defRPr/>
            </a:pPr>
            <a:r>
              <a:rPr lang="hu-HU" sz="2000" dirty="0" smtClean="0"/>
              <a:t>A </a:t>
            </a:r>
            <a:r>
              <a:rPr lang="hu-HU" sz="2000" dirty="0"/>
              <a:t>metronóm hangját táplálékkal </a:t>
            </a:r>
            <a:r>
              <a:rPr lang="hu-HU" sz="2000" dirty="0" smtClean="0"/>
              <a:t>társítjuk, a </a:t>
            </a:r>
            <a:r>
              <a:rPr lang="hu-HU" sz="2000" dirty="0"/>
              <a:t>metronóm hangjára a kutya nyálazni kezd.</a:t>
            </a:r>
          </a:p>
          <a:p>
            <a:pPr>
              <a:defRPr/>
            </a:pPr>
            <a:r>
              <a:rPr lang="hu-HU" sz="2000" dirty="0"/>
              <a:t>Ha a kutya minden próbában egy fekete négyzetet lát a metronóm hangja előtt, de ételt nem kap, </a:t>
            </a:r>
            <a:r>
              <a:rPr lang="hu-HU" sz="2000" dirty="0" smtClean="0"/>
              <a:t>akkor </a:t>
            </a:r>
            <a:r>
              <a:rPr lang="hu-HU" sz="2000" dirty="0"/>
              <a:t>a fekete négyzet végül egyedül is kiváltja a nyáladzást. (Közben olyan próbákra is szükség van, ahol a metronóm hangja újra az élelemmel együtt van.)</a:t>
            </a:r>
          </a:p>
          <a:p>
            <a:pPr>
              <a:defRPr/>
            </a:pPr>
            <a:r>
              <a:rPr lang="hu-HU" sz="2000" dirty="0"/>
              <a:t>Vagyis:</a:t>
            </a:r>
          </a:p>
          <a:p>
            <a:pPr lvl="1">
              <a:defRPr/>
            </a:pPr>
            <a:r>
              <a:rPr lang="hu-HU" sz="1600" dirty="0"/>
              <a:t>metronóm – étel</a:t>
            </a:r>
          </a:p>
          <a:p>
            <a:pPr lvl="1">
              <a:defRPr/>
            </a:pPr>
            <a:r>
              <a:rPr lang="hu-HU" sz="1600" dirty="0"/>
              <a:t>metronóm - nyál</a:t>
            </a:r>
          </a:p>
          <a:p>
            <a:pPr lvl="1">
              <a:defRPr/>
            </a:pPr>
            <a:r>
              <a:rPr lang="hu-HU" sz="1600" dirty="0"/>
              <a:t>fekete négyzet - metronóm</a:t>
            </a:r>
          </a:p>
          <a:p>
            <a:pPr lvl="1">
              <a:defRPr/>
            </a:pPr>
            <a:r>
              <a:rPr lang="hu-HU" sz="1600" dirty="0"/>
              <a:t>fekete négyzet - nyál</a:t>
            </a:r>
            <a:endParaRPr lang="hu-HU" altLang="hu-HU" sz="1600" b="1" dirty="0" smtClean="0">
              <a:sym typeface="Times New Roman Special G2" pitchFamily="18" charset="2"/>
            </a:endParaRPr>
          </a:p>
          <a:p>
            <a:pPr marL="357188" indent="-357188" eaLnBrk="1" hangingPunct="1">
              <a:lnSpc>
                <a:spcPct val="80000"/>
              </a:lnSpc>
              <a:defRPr/>
            </a:pPr>
            <a:endParaRPr lang="de-DE" altLang="hu-HU" sz="2000" dirty="0" smtClean="0"/>
          </a:p>
        </p:txBody>
      </p:sp>
    </p:spTree>
    <p:extLst>
      <p:ext uri="{BB962C8B-B14F-4D97-AF65-F5344CB8AC3E}">
        <p14:creationId xmlns:p14="http://schemas.microsoft.com/office/powerpoint/2010/main" val="25412610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anim calcmode="lin" valueType="num">
                                      <p:cBhvr additive="base">
                                        <p:cTn id="11"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969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anim calcmode="lin" valueType="num">
                                      <p:cBhvr additive="base">
                                        <p:cTn id="15"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9699">
                                            <p:txEl>
                                              <p:pRg st="4" end="4"/>
                                            </p:txEl>
                                          </p:spTgt>
                                        </p:tgtEl>
                                        <p:attrNameLst>
                                          <p:attrName>style.visibility</p:attrName>
                                        </p:attrNameLst>
                                      </p:cBhvr>
                                      <p:to>
                                        <p:strVal val="visible"/>
                                      </p:to>
                                    </p:set>
                                    <p:anim calcmode="lin" valueType="num">
                                      <p:cBhvr additive="base">
                                        <p:cTn id="21" dur="5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96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9699">
                                            <p:txEl>
                                              <p:pRg st="5" end="5"/>
                                            </p:txEl>
                                          </p:spTgt>
                                        </p:tgtEl>
                                        <p:attrNameLst>
                                          <p:attrName>style.visibility</p:attrName>
                                        </p:attrNameLst>
                                      </p:cBhvr>
                                      <p:to>
                                        <p:strVal val="visible"/>
                                      </p:to>
                                    </p:set>
                                    <p:anim calcmode="lin" valueType="num">
                                      <p:cBhvr additive="base">
                                        <p:cTn id="27" dur="500" fill="hold"/>
                                        <p:tgtEl>
                                          <p:spTgt spid="2969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96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9699">
                                            <p:txEl>
                                              <p:pRg st="6" end="6"/>
                                            </p:txEl>
                                          </p:spTgt>
                                        </p:tgtEl>
                                        <p:attrNameLst>
                                          <p:attrName>style.visibility</p:attrName>
                                        </p:attrNameLst>
                                      </p:cBhvr>
                                      <p:to>
                                        <p:strVal val="visible"/>
                                      </p:to>
                                    </p:set>
                                    <p:anim calcmode="lin" valueType="num">
                                      <p:cBhvr additive="base">
                                        <p:cTn id="33" dur="500" fill="hold"/>
                                        <p:tgtEl>
                                          <p:spTgt spid="29699">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96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9699">
                                            <p:txEl>
                                              <p:pRg st="7" end="7"/>
                                            </p:txEl>
                                          </p:spTgt>
                                        </p:tgtEl>
                                        <p:attrNameLst>
                                          <p:attrName>style.visibility</p:attrName>
                                        </p:attrNameLst>
                                      </p:cBhvr>
                                      <p:to>
                                        <p:strVal val="visible"/>
                                      </p:to>
                                    </p:set>
                                    <p:anim calcmode="lin" valueType="num">
                                      <p:cBhvr additive="base">
                                        <p:cTn id="39" dur="500" fill="hold"/>
                                        <p:tgtEl>
                                          <p:spTgt spid="29699">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9699">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9699">
                                            <p:txEl>
                                              <p:pRg st="8" end="8"/>
                                            </p:txEl>
                                          </p:spTgt>
                                        </p:tgtEl>
                                        <p:attrNameLst>
                                          <p:attrName>style.visibility</p:attrName>
                                        </p:attrNameLst>
                                      </p:cBhvr>
                                      <p:to>
                                        <p:strVal val="visible"/>
                                      </p:to>
                                    </p:set>
                                    <p:anim calcmode="lin" valueType="num">
                                      <p:cBhvr additive="base">
                                        <p:cTn id="43" dur="500" fill="hold"/>
                                        <p:tgtEl>
                                          <p:spTgt spid="29699">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9699">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9699">
                                            <p:txEl>
                                              <p:pRg st="9" end="9"/>
                                            </p:txEl>
                                          </p:spTgt>
                                        </p:tgtEl>
                                        <p:attrNameLst>
                                          <p:attrName>style.visibility</p:attrName>
                                        </p:attrNameLst>
                                      </p:cBhvr>
                                      <p:to>
                                        <p:strVal val="visible"/>
                                      </p:to>
                                    </p:set>
                                    <p:anim calcmode="lin" valueType="num">
                                      <p:cBhvr additive="base">
                                        <p:cTn id="47" dur="500" fill="hold"/>
                                        <p:tgtEl>
                                          <p:spTgt spid="29699">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9699">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9699">
                                            <p:txEl>
                                              <p:pRg st="10" end="10"/>
                                            </p:txEl>
                                          </p:spTgt>
                                        </p:tgtEl>
                                        <p:attrNameLst>
                                          <p:attrName>style.visibility</p:attrName>
                                        </p:attrNameLst>
                                      </p:cBhvr>
                                      <p:to>
                                        <p:strVal val="visible"/>
                                      </p:to>
                                    </p:set>
                                    <p:anim calcmode="lin" valueType="num">
                                      <p:cBhvr additive="base">
                                        <p:cTn id="51" dur="500" fill="hold"/>
                                        <p:tgtEl>
                                          <p:spTgt spid="29699">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9699">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9699">
                                            <p:txEl>
                                              <p:pRg st="11" end="11"/>
                                            </p:txEl>
                                          </p:spTgt>
                                        </p:tgtEl>
                                        <p:attrNameLst>
                                          <p:attrName>style.visibility</p:attrName>
                                        </p:attrNameLst>
                                      </p:cBhvr>
                                      <p:to>
                                        <p:strVal val="visible"/>
                                      </p:to>
                                    </p:set>
                                    <p:anim calcmode="lin" valueType="num">
                                      <p:cBhvr additive="base">
                                        <p:cTn id="55" dur="500" fill="hold"/>
                                        <p:tgtEl>
                                          <p:spTgt spid="29699">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9699">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260350"/>
            <a:ext cx="8229600" cy="647700"/>
          </a:xfrm>
        </p:spPr>
        <p:txBody>
          <a:bodyPr rtlCol="0">
            <a:normAutofit fontScale="90000"/>
          </a:bodyPr>
          <a:lstStyle/>
          <a:p>
            <a:pPr eaLnBrk="1" fontAlgn="auto" hangingPunct="1">
              <a:spcAft>
                <a:spcPts val="0"/>
              </a:spcAft>
              <a:defRPr/>
            </a:pPr>
            <a:r>
              <a:rPr lang="hu-HU" sz="4000" b="1" dirty="0" err="1"/>
              <a:t>Operáns</a:t>
            </a:r>
            <a:r>
              <a:rPr lang="hu-HU" sz="4000" b="1" dirty="0"/>
              <a:t> </a:t>
            </a:r>
            <a:r>
              <a:rPr lang="hu-HU" sz="4000" b="1" dirty="0" smtClean="0"/>
              <a:t>kondicionálás</a:t>
            </a:r>
            <a:endParaRPr lang="de-DE" sz="4000" b="1" dirty="0"/>
          </a:p>
        </p:txBody>
      </p:sp>
      <p:sp>
        <p:nvSpPr>
          <p:cNvPr id="30723" name="Rectangle 3"/>
          <p:cNvSpPr>
            <a:spLocks noGrp="1" noChangeArrowheads="1"/>
          </p:cNvSpPr>
          <p:nvPr>
            <p:ph idx="1"/>
          </p:nvPr>
        </p:nvSpPr>
        <p:spPr>
          <a:xfrm>
            <a:off x="457200" y="914400"/>
            <a:ext cx="8229600" cy="5610225"/>
          </a:xfrm>
        </p:spPr>
        <p:txBody>
          <a:bodyPr/>
          <a:lstStyle/>
          <a:p>
            <a:pPr marL="360363" indent="-360363" eaLnBrk="1" hangingPunct="1">
              <a:defRPr/>
            </a:pPr>
            <a:r>
              <a:rPr lang="hu-HU" altLang="hu-HU" sz="1800" dirty="0" err="1" smtClean="0"/>
              <a:t>Operáns</a:t>
            </a:r>
            <a:r>
              <a:rPr lang="hu-HU" altLang="hu-HU" sz="1800" dirty="0" smtClean="0"/>
              <a:t> = műveleti/instrumentális</a:t>
            </a:r>
          </a:p>
          <a:p>
            <a:pPr marL="360363" indent="-360363" eaLnBrk="1" hangingPunct="1">
              <a:defRPr/>
            </a:pPr>
            <a:endParaRPr lang="hu-HU" altLang="hu-HU" sz="1800" dirty="0"/>
          </a:p>
          <a:p>
            <a:pPr>
              <a:defRPr/>
            </a:pPr>
            <a:r>
              <a:rPr lang="hu-HU" sz="1800" dirty="0"/>
              <a:t>A folyamat kiindulópontja valamilyen újszerű válasz: a megjelenő spontán reakciók között a megerősítések </a:t>
            </a:r>
            <a:r>
              <a:rPr lang="hu-HU" sz="1800" dirty="0" smtClean="0"/>
              <a:t>válogatnak.</a:t>
            </a:r>
          </a:p>
          <a:p>
            <a:pPr>
              <a:defRPr/>
            </a:pPr>
            <a:r>
              <a:rPr lang="hu-HU" altLang="hu-HU" sz="1800" dirty="0" smtClean="0"/>
              <a:t>„S-R” (inger-válasz) - típusú kondicionálás  is nevezik </a:t>
            </a:r>
            <a:endParaRPr lang="hu-HU" sz="1800" dirty="0"/>
          </a:p>
          <a:p>
            <a:pPr marL="360363" indent="-360363" eaLnBrk="1" hangingPunct="1">
              <a:defRPr/>
            </a:pPr>
            <a:r>
              <a:rPr lang="hu-HU" altLang="hu-HU" sz="1800" dirty="0" smtClean="0"/>
              <a:t>Az állat aktív részese a tanulásnak </a:t>
            </a:r>
            <a:r>
              <a:rPr lang="hu-HU" altLang="hu-HU" sz="1800" dirty="0" smtClean="0">
                <a:sym typeface="Wingdings" pitchFamily="2" charset="2"/>
              </a:rPr>
              <a:t> a tanulás aktív cselekvés útján megy végbe.</a:t>
            </a:r>
            <a:endParaRPr lang="hu-HU" altLang="hu-HU" sz="1800" dirty="0">
              <a:sym typeface="Wingdings" pitchFamily="2" charset="2"/>
            </a:endParaRPr>
          </a:p>
          <a:p>
            <a:pPr marL="360363" indent="-360363" eaLnBrk="1" hangingPunct="1">
              <a:defRPr/>
            </a:pPr>
            <a:r>
              <a:rPr lang="hu-HU" altLang="hu-HU" sz="1800" dirty="0" smtClean="0"/>
              <a:t>A  folyamatban  szintén  társítás  zajlik,  de az elemek sorrendje más.</a:t>
            </a:r>
          </a:p>
          <a:p>
            <a:pPr marL="360363" indent="-360363" eaLnBrk="1" hangingPunct="1">
              <a:defRPr/>
            </a:pPr>
            <a:r>
              <a:rPr lang="hu-HU" altLang="hu-HU" sz="1800" dirty="0" smtClean="0"/>
              <a:t>A  megerősítés  arra  a folyamatra utal, amely során egy </a:t>
            </a:r>
            <a:r>
              <a:rPr lang="hu-HU" altLang="hu-HU" sz="1800" dirty="0" err="1" smtClean="0"/>
              <a:t>appetitív</a:t>
            </a:r>
            <a:r>
              <a:rPr lang="hu-HU" altLang="hu-HU" sz="1800" dirty="0" smtClean="0"/>
              <a:t> (vágykeltő) inger megjelenése vagy  egy  </a:t>
            </a:r>
            <a:r>
              <a:rPr lang="hu-HU" altLang="hu-HU" sz="1800" dirty="0" err="1" smtClean="0"/>
              <a:t>averzív</a:t>
            </a:r>
            <a:r>
              <a:rPr lang="hu-HU" altLang="hu-HU" sz="1800" dirty="0" smtClean="0"/>
              <a:t> (idegenkedést kiváltó) inger megszűnése növeli a  viselkedés  valószínűségét. Típusai: pozitív és negatív. </a:t>
            </a:r>
            <a:br>
              <a:rPr lang="hu-HU" altLang="hu-HU" sz="1800" dirty="0" smtClean="0"/>
            </a:br>
            <a:endParaRPr lang="hu-HU" altLang="hu-HU" sz="1800" dirty="0" smtClean="0"/>
          </a:p>
          <a:p>
            <a:pPr marL="360363" indent="-360363" eaLnBrk="1" hangingPunct="1">
              <a:defRPr/>
            </a:pPr>
            <a:r>
              <a:rPr lang="hu-HU" altLang="hu-HU" sz="1800" dirty="0" smtClean="0"/>
              <a:t>Büntetés a megerősítés ellentéte: egy </a:t>
            </a:r>
            <a:r>
              <a:rPr lang="hu-HU" altLang="hu-HU" sz="1800" dirty="0" err="1" smtClean="0"/>
              <a:t>averzív</a:t>
            </a:r>
            <a:r>
              <a:rPr lang="hu-HU" altLang="hu-HU" sz="1800" dirty="0" smtClean="0"/>
              <a:t> inger megjelenése vagy </a:t>
            </a:r>
            <a:r>
              <a:rPr lang="hu-HU" altLang="hu-HU" sz="1800" dirty="0" err="1" smtClean="0"/>
              <a:t>appetitív</a:t>
            </a:r>
            <a:r>
              <a:rPr lang="hu-HU" altLang="hu-HU" sz="1800" dirty="0" smtClean="0"/>
              <a:t> inger megszűnése csökkenti a viselkedés valószínűségét.</a:t>
            </a:r>
            <a:br>
              <a:rPr lang="hu-HU" altLang="hu-HU" sz="1800" dirty="0" smtClean="0"/>
            </a:br>
            <a:endParaRPr lang="hu-HU" altLang="hu-HU" sz="1800" dirty="0" smtClean="0"/>
          </a:p>
          <a:p>
            <a:pPr marL="360363" indent="-360363" eaLnBrk="1" hangingPunct="1">
              <a:defRPr/>
            </a:pPr>
            <a:r>
              <a:rPr lang="hu-HU" altLang="hu-HU" sz="1800" dirty="0" err="1" smtClean="0"/>
              <a:t>Operáns</a:t>
            </a:r>
            <a:r>
              <a:rPr lang="hu-HU" altLang="hu-HU" sz="1800" dirty="0" smtClean="0"/>
              <a:t>  kondicionálásnál  ugyanúgy  beszélhetünk kioltásról, </a:t>
            </a:r>
            <a:r>
              <a:rPr lang="hu-HU" altLang="hu-HU" sz="1800" dirty="0" err="1" smtClean="0"/>
              <a:t>generalizációról</a:t>
            </a:r>
            <a:r>
              <a:rPr lang="hu-HU" altLang="hu-HU" sz="1800" dirty="0" smtClean="0"/>
              <a:t>  és  diszkriminációról, mint  klasszikus  kondicionálásnál.</a:t>
            </a:r>
          </a:p>
          <a:p>
            <a:pPr marL="360363" indent="-360363" eaLnBrk="1" hangingPunct="1">
              <a:lnSpc>
                <a:spcPct val="80000"/>
              </a:lnSpc>
              <a:defRPr/>
            </a:pPr>
            <a:endParaRPr lang="hu-HU" altLang="hu-HU" sz="2000" b="1" dirty="0" smtClean="0"/>
          </a:p>
          <a:p>
            <a:pPr marL="360363" indent="-360363" eaLnBrk="1" hangingPunct="1">
              <a:lnSpc>
                <a:spcPct val="65000"/>
              </a:lnSpc>
              <a:buFont typeface="Wingdings" pitchFamily="2" charset="2"/>
              <a:buNone/>
              <a:defRPr/>
            </a:pPr>
            <a:endParaRPr lang="hu-HU" altLang="hu-HU" sz="2000" b="1" dirty="0" smtClean="0"/>
          </a:p>
        </p:txBody>
      </p:sp>
    </p:spTree>
    <p:extLst>
      <p:ext uri="{BB962C8B-B14F-4D97-AF65-F5344CB8AC3E}">
        <p14:creationId xmlns:p14="http://schemas.microsoft.com/office/powerpoint/2010/main" val="17904100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2" end="2"/>
                                            </p:txEl>
                                          </p:spTgt>
                                        </p:tgtEl>
                                        <p:attrNameLst>
                                          <p:attrName>style.visibility</p:attrName>
                                        </p:attrNameLst>
                                      </p:cBhvr>
                                      <p:to>
                                        <p:strVal val="visible"/>
                                      </p:to>
                                    </p:set>
                                    <p:anim calcmode="lin" valueType="num">
                                      <p:cBhvr additive="base">
                                        <p:cTn id="13"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anim calcmode="lin" valueType="num">
                                      <p:cBhvr additive="base">
                                        <p:cTn id="19"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23">
                                            <p:txEl>
                                              <p:pRg st="4" end="4"/>
                                            </p:txEl>
                                          </p:spTgt>
                                        </p:tgtEl>
                                        <p:attrNameLst>
                                          <p:attrName>style.visibility</p:attrName>
                                        </p:attrNameLst>
                                      </p:cBhvr>
                                      <p:to>
                                        <p:strVal val="visible"/>
                                      </p:to>
                                    </p:set>
                                    <p:anim calcmode="lin" valueType="num">
                                      <p:cBhvr additive="base">
                                        <p:cTn id="25"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23">
                                            <p:txEl>
                                              <p:pRg st="5" end="5"/>
                                            </p:txEl>
                                          </p:spTgt>
                                        </p:tgtEl>
                                        <p:attrNameLst>
                                          <p:attrName>style.visibility</p:attrName>
                                        </p:attrNameLst>
                                      </p:cBhvr>
                                      <p:to>
                                        <p:strVal val="visible"/>
                                      </p:to>
                                    </p:set>
                                    <p:anim calcmode="lin" valueType="num">
                                      <p:cBhvr additive="base">
                                        <p:cTn id="31" dur="500" fill="hold"/>
                                        <p:tgtEl>
                                          <p:spTgt spid="3072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23">
                                            <p:txEl>
                                              <p:pRg st="6" end="6"/>
                                            </p:txEl>
                                          </p:spTgt>
                                        </p:tgtEl>
                                        <p:attrNameLst>
                                          <p:attrName>style.visibility</p:attrName>
                                        </p:attrNameLst>
                                      </p:cBhvr>
                                      <p:to>
                                        <p:strVal val="visible"/>
                                      </p:to>
                                    </p:set>
                                    <p:anim calcmode="lin" valueType="num">
                                      <p:cBhvr additive="base">
                                        <p:cTn id="37" dur="500" fill="hold"/>
                                        <p:tgtEl>
                                          <p:spTgt spid="3072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723">
                                            <p:txEl>
                                              <p:pRg st="7" end="7"/>
                                            </p:txEl>
                                          </p:spTgt>
                                        </p:tgtEl>
                                        <p:attrNameLst>
                                          <p:attrName>style.visibility</p:attrName>
                                        </p:attrNameLst>
                                      </p:cBhvr>
                                      <p:to>
                                        <p:strVal val="visible"/>
                                      </p:to>
                                    </p:set>
                                    <p:anim calcmode="lin" valueType="num">
                                      <p:cBhvr additive="base">
                                        <p:cTn id="43" dur="500" fill="hold"/>
                                        <p:tgtEl>
                                          <p:spTgt spid="3072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72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0723">
                                            <p:txEl>
                                              <p:pRg st="8" end="8"/>
                                            </p:txEl>
                                          </p:spTgt>
                                        </p:tgtEl>
                                        <p:attrNameLst>
                                          <p:attrName>style.visibility</p:attrName>
                                        </p:attrNameLst>
                                      </p:cBhvr>
                                      <p:to>
                                        <p:strVal val="visible"/>
                                      </p:to>
                                    </p:set>
                                    <p:anim calcmode="lin" valueType="num">
                                      <p:cBhvr additive="base">
                                        <p:cTn id="49" dur="500" fill="hold"/>
                                        <p:tgtEl>
                                          <p:spTgt spid="3072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072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ChangeArrowheads="1"/>
          </p:cNvSpPr>
          <p:nvPr/>
        </p:nvSpPr>
        <p:spPr bwMode="auto">
          <a:xfrm>
            <a:off x="6156325" y="3357563"/>
            <a:ext cx="215900" cy="503237"/>
          </a:xfrm>
          <a:prstGeom prst="downArrow">
            <a:avLst>
              <a:gd name="adj1" fmla="val 50000"/>
              <a:gd name="adj2" fmla="val 5827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hu-HU" altLang="hu-HU" sz="1800">
              <a:latin typeface="Arial" charset="0"/>
            </a:endParaRPr>
          </a:p>
        </p:txBody>
      </p:sp>
      <p:sp>
        <p:nvSpPr>
          <p:cNvPr id="36867" name="AutoShape 3"/>
          <p:cNvSpPr>
            <a:spLocks noChangeArrowheads="1"/>
          </p:cNvSpPr>
          <p:nvPr/>
        </p:nvSpPr>
        <p:spPr bwMode="auto">
          <a:xfrm>
            <a:off x="6156325" y="2565400"/>
            <a:ext cx="215900" cy="503238"/>
          </a:xfrm>
          <a:prstGeom prst="downArrow">
            <a:avLst>
              <a:gd name="adj1" fmla="val 50000"/>
              <a:gd name="adj2" fmla="val 5827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hu-HU" altLang="hu-HU" sz="1800">
              <a:latin typeface="Arial" charset="0"/>
            </a:endParaRPr>
          </a:p>
        </p:txBody>
      </p:sp>
      <p:sp>
        <p:nvSpPr>
          <p:cNvPr id="36868" name="AutoShape 4"/>
          <p:cNvSpPr>
            <a:spLocks noChangeArrowheads="1"/>
          </p:cNvSpPr>
          <p:nvPr/>
        </p:nvSpPr>
        <p:spPr bwMode="auto">
          <a:xfrm>
            <a:off x="2843213" y="2565400"/>
            <a:ext cx="215900" cy="503238"/>
          </a:xfrm>
          <a:prstGeom prst="downArrow">
            <a:avLst>
              <a:gd name="adj1" fmla="val 50000"/>
              <a:gd name="adj2" fmla="val 5827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hu-HU" altLang="hu-HU" sz="1800">
              <a:latin typeface="Arial" charset="0"/>
            </a:endParaRPr>
          </a:p>
        </p:txBody>
      </p:sp>
      <p:sp>
        <p:nvSpPr>
          <p:cNvPr id="36869" name="Rectangle 5"/>
          <p:cNvSpPr>
            <a:spLocks noGrp="1" noChangeArrowheads="1"/>
          </p:cNvSpPr>
          <p:nvPr>
            <p:ph type="title"/>
          </p:nvPr>
        </p:nvSpPr>
        <p:spPr>
          <a:xfrm>
            <a:off x="457200" y="274638"/>
            <a:ext cx="8229600" cy="706437"/>
          </a:xfrm>
        </p:spPr>
        <p:txBody>
          <a:bodyPr/>
          <a:lstStyle/>
          <a:p>
            <a:pPr eaLnBrk="1" hangingPunct="1"/>
            <a:r>
              <a:rPr lang="hu-HU" altLang="hu-HU" sz="4000" b="1" smtClean="0"/>
              <a:t>Operáns kondicionálás</a:t>
            </a:r>
            <a:endParaRPr lang="de-DE" altLang="hu-HU" sz="4000" b="1" smtClean="0"/>
          </a:p>
        </p:txBody>
      </p:sp>
      <p:sp>
        <p:nvSpPr>
          <p:cNvPr id="36870" name="Rectangle 6"/>
          <p:cNvSpPr>
            <a:spLocks noGrp="1" noChangeArrowheads="1"/>
          </p:cNvSpPr>
          <p:nvPr>
            <p:ph idx="1"/>
          </p:nvPr>
        </p:nvSpPr>
        <p:spPr>
          <a:xfrm>
            <a:off x="539750" y="1052513"/>
            <a:ext cx="8147050" cy="5472112"/>
          </a:xfrm>
        </p:spPr>
        <p:txBody>
          <a:bodyPr/>
          <a:lstStyle/>
          <a:p>
            <a:pPr marL="360363" indent="-360363" eaLnBrk="1" hangingPunct="1">
              <a:lnSpc>
                <a:spcPct val="130000"/>
              </a:lnSpc>
              <a:buFont typeface="Wingdings" pitchFamily="2" charset="2"/>
              <a:buNone/>
            </a:pPr>
            <a:r>
              <a:rPr lang="hu-HU" altLang="hu-HU" sz="2400" b="1" dirty="0" smtClean="0"/>
              <a:t>1. Thorndike (1898):</a:t>
            </a:r>
          </a:p>
          <a:p>
            <a:pPr marL="360363" indent="-360363" eaLnBrk="1" hangingPunct="1">
              <a:lnSpc>
                <a:spcPct val="70000"/>
              </a:lnSpc>
              <a:buFont typeface="Wingdings" pitchFamily="2" charset="2"/>
              <a:buNone/>
            </a:pPr>
            <a:r>
              <a:rPr lang="hu-HU" altLang="hu-HU" sz="2000" b="1" dirty="0" smtClean="0">
                <a:sym typeface="Times New Roman Special G2" pitchFamily="18" charset="2"/>
              </a:rPr>
              <a:t>     </a:t>
            </a:r>
            <a:r>
              <a:rPr lang="hu-HU" altLang="hu-HU" sz="2000" b="1" dirty="0" smtClean="0">
                <a:sym typeface="Symbol" pitchFamily="18" charset="2"/>
              </a:rPr>
              <a:t>  </a:t>
            </a:r>
            <a:r>
              <a:rPr lang="hu-HU" altLang="hu-HU" sz="2000" dirty="0" smtClean="0">
                <a:sym typeface="Times New Roman Special G2" pitchFamily="18" charset="2"/>
              </a:rPr>
              <a:t>macskák ún. problémaketrecben;</a:t>
            </a:r>
          </a:p>
          <a:p>
            <a:pPr marL="360363" indent="-360363" eaLnBrk="1" hangingPunct="1">
              <a:lnSpc>
                <a:spcPct val="65000"/>
              </a:lnSpc>
              <a:buFont typeface="Wingdings" pitchFamily="2" charset="2"/>
              <a:buNone/>
            </a:pPr>
            <a:r>
              <a:rPr lang="hu-HU" altLang="hu-HU" sz="2000" dirty="0" smtClean="0">
                <a:sym typeface="Times New Roman Special G2" pitchFamily="18" charset="2"/>
              </a:rPr>
              <a:t>     </a:t>
            </a:r>
            <a:r>
              <a:rPr lang="hu-HU" altLang="hu-HU" sz="2000" dirty="0" smtClean="0">
                <a:sym typeface="Symbol" pitchFamily="18" charset="2"/>
              </a:rPr>
              <a:t></a:t>
            </a:r>
            <a:r>
              <a:rPr lang="hu-HU" altLang="hu-HU" sz="2000" dirty="0" smtClean="0">
                <a:sym typeface="Times New Roman Special G2" pitchFamily="18" charset="2"/>
              </a:rPr>
              <a:t>  „próba szerencse” tanulás;</a:t>
            </a:r>
          </a:p>
          <a:p>
            <a:pPr marL="360363" indent="-360363" eaLnBrk="1" hangingPunct="1">
              <a:lnSpc>
                <a:spcPct val="65000"/>
              </a:lnSpc>
              <a:buFont typeface="Wingdings" pitchFamily="2" charset="2"/>
              <a:buNone/>
            </a:pPr>
            <a:endParaRPr lang="de-DE" altLang="hu-HU" sz="2000" b="1" dirty="0" smtClean="0">
              <a:sym typeface="Times New Roman Special G2" pitchFamily="18" charset="2"/>
            </a:endParaRPr>
          </a:p>
        </p:txBody>
      </p:sp>
      <p:sp>
        <p:nvSpPr>
          <p:cNvPr id="36871" name="Text Box 7"/>
          <p:cNvSpPr txBox="1">
            <a:spLocks noChangeArrowheads="1"/>
          </p:cNvSpPr>
          <p:nvPr/>
        </p:nvSpPr>
        <p:spPr bwMode="auto">
          <a:xfrm>
            <a:off x="1692275" y="4292600"/>
            <a:ext cx="23034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hu-HU" altLang="hu-HU" sz="1800">
              <a:latin typeface="Arial" charset="0"/>
            </a:endParaRPr>
          </a:p>
        </p:txBody>
      </p:sp>
      <p:sp>
        <p:nvSpPr>
          <p:cNvPr id="36872" name="Text Box 8"/>
          <p:cNvSpPr txBox="1">
            <a:spLocks noChangeArrowheads="1"/>
          </p:cNvSpPr>
          <p:nvPr/>
        </p:nvSpPr>
        <p:spPr bwMode="auto">
          <a:xfrm>
            <a:off x="1979613" y="2276475"/>
            <a:ext cx="1944687" cy="28733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0000"/>
              </a:lnSpc>
              <a:spcBef>
                <a:spcPct val="50000"/>
              </a:spcBef>
              <a:buFontTx/>
              <a:buNone/>
            </a:pPr>
            <a:r>
              <a:rPr lang="hu-HU" altLang="hu-HU" sz="1600">
                <a:latin typeface="Arial" charset="0"/>
              </a:rPr>
              <a:t>véletlen reakció</a:t>
            </a:r>
            <a:endParaRPr lang="de-DE" altLang="hu-HU" sz="1600">
              <a:latin typeface="Arial" charset="0"/>
            </a:endParaRPr>
          </a:p>
        </p:txBody>
      </p:sp>
      <p:sp>
        <p:nvSpPr>
          <p:cNvPr id="36873" name="Text Box 9"/>
          <p:cNvSpPr txBox="1">
            <a:spLocks noChangeArrowheads="1"/>
          </p:cNvSpPr>
          <p:nvPr/>
        </p:nvSpPr>
        <p:spPr bwMode="auto">
          <a:xfrm>
            <a:off x="1979613" y="3068638"/>
            <a:ext cx="1944687" cy="31273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90000"/>
              </a:lnSpc>
              <a:spcBef>
                <a:spcPct val="50000"/>
              </a:spcBef>
              <a:buFontTx/>
              <a:buNone/>
            </a:pPr>
            <a:r>
              <a:rPr lang="hu-HU" altLang="hu-HU" sz="1600">
                <a:latin typeface="Arial" charset="0"/>
              </a:rPr>
              <a:t>feltétlen inger</a:t>
            </a:r>
            <a:endParaRPr lang="de-DE" altLang="hu-HU" sz="1600">
              <a:latin typeface="Arial" charset="0"/>
            </a:endParaRPr>
          </a:p>
        </p:txBody>
      </p:sp>
      <p:sp>
        <p:nvSpPr>
          <p:cNvPr id="36874" name="Text Box 10"/>
          <p:cNvSpPr txBox="1">
            <a:spLocks noChangeArrowheads="1"/>
          </p:cNvSpPr>
          <p:nvPr/>
        </p:nvSpPr>
        <p:spPr bwMode="auto">
          <a:xfrm>
            <a:off x="5364163" y="2276475"/>
            <a:ext cx="1944687" cy="28733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0000"/>
              </a:lnSpc>
              <a:spcBef>
                <a:spcPct val="50000"/>
              </a:spcBef>
              <a:buFontTx/>
              <a:buNone/>
            </a:pPr>
            <a:r>
              <a:rPr lang="hu-HU" altLang="hu-HU" sz="1600">
                <a:latin typeface="Arial" charset="0"/>
              </a:rPr>
              <a:t>feltételes inger</a:t>
            </a:r>
            <a:endParaRPr lang="de-DE" altLang="hu-HU" sz="1600">
              <a:latin typeface="Arial" charset="0"/>
            </a:endParaRPr>
          </a:p>
        </p:txBody>
      </p:sp>
      <p:sp>
        <p:nvSpPr>
          <p:cNvPr id="36875" name="Text Box 11"/>
          <p:cNvSpPr txBox="1">
            <a:spLocks noChangeArrowheads="1"/>
          </p:cNvSpPr>
          <p:nvPr/>
        </p:nvSpPr>
        <p:spPr bwMode="auto">
          <a:xfrm>
            <a:off x="5364163" y="3068638"/>
            <a:ext cx="1944687" cy="31273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90000"/>
              </a:lnSpc>
              <a:spcBef>
                <a:spcPct val="50000"/>
              </a:spcBef>
              <a:buFontTx/>
              <a:buNone/>
            </a:pPr>
            <a:r>
              <a:rPr lang="hu-HU" altLang="hu-HU" sz="1600">
                <a:latin typeface="Arial" charset="0"/>
              </a:rPr>
              <a:t>feltételes reakció</a:t>
            </a:r>
            <a:endParaRPr lang="de-DE" altLang="hu-HU" sz="1600">
              <a:latin typeface="Arial" charset="0"/>
            </a:endParaRPr>
          </a:p>
        </p:txBody>
      </p:sp>
      <p:sp>
        <p:nvSpPr>
          <p:cNvPr id="36876" name="Text Box 12"/>
          <p:cNvSpPr txBox="1">
            <a:spLocks noChangeArrowheads="1"/>
          </p:cNvSpPr>
          <p:nvPr/>
        </p:nvSpPr>
        <p:spPr bwMode="auto">
          <a:xfrm>
            <a:off x="5364163" y="3860800"/>
            <a:ext cx="1944687" cy="31273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90000"/>
              </a:lnSpc>
              <a:spcBef>
                <a:spcPct val="50000"/>
              </a:spcBef>
              <a:buFontTx/>
              <a:buNone/>
            </a:pPr>
            <a:r>
              <a:rPr lang="hu-HU" altLang="hu-HU" sz="1600">
                <a:latin typeface="Arial" charset="0"/>
              </a:rPr>
              <a:t>feltétlen inger</a:t>
            </a:r>
            <a:endParaRPr lang="de-DE" altLang="hu-HU" sz="1600">
              <a:latin typeface="Arial" charset="0"/>
            </a:endParaRPr>
          </a:p>
        </p:txBody>
      </p:sp>
      <p:sp>
        <p:nvSpPr>
          <p:cNvPr id="36877" name="Text Box 13"/>
          <p:cNvSpPr txBox="1">
            <a:spLocks noChangeArrowheads="1"/>
          </p:cNvSpPr>
          <p:nvPr/>
        </p:nvSpPr>
        <p:spPr bwMode="auto">
          <a:xfrm>
            <a:off x="1979613" y="4652963"/>
            <a:ext cx="20875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hu-HU" altLang="hu-HU" sz="1400">
                <a:latin typeface="Arial" charset="0"/>
              </a:rPr>
              <a:t>I. A folyamat kezdetén</a:t>
            </a:r>
            <a:endParaRPr lang="de-DE" altLang="hu-HU" sz="1400">
              <a:latin typeface="Arial" charset="0"/>
            </a:endParaRPr>
          </a:p>
        </p:txBody>
      </p:sp>
      <p:sp>
        <p:nvSpPr>
          <p:cNvPr id="36878" name="Text Box 14"/>
          <p:cNvSpPr txBox="1">
            <a:spLocks noChangeArrowheads="1"/>
          </p:cNvSpPr>
          <p:nvPr/>
        </p:nvSpPr>
        <p:spPr bwMode="auto">
          <a:xfrm>
            <a:off x="5580063" y="4652963"/>
            <a:ext cx="1800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hu-HU" altLang="hu-HU" sz="1400">
                <a:latin typeface="Arial" charset="0"/>
              </a:rPr>
              <a:t>II. Tanulás után</a:t>
            </a:r>
            <a:endParaRPr lang="de-DE" altLang="hu-HU" sz="1400">
              <a:latin typeface="Arial" charset="0"/>
            </a:endParaRPr>
          </a:p>
        </p:txBody>
      </p:sp>
      <p:sp>
        <p:nvSpPr>
          <p:cNvPr id="36879" name="Line 15"/>
          <p:cNvSpPr>
            <a:spLocks noChangeShapeType="1"/>
          </p:cNvSpPr>
          <p:nvPr/>
        </p:nvSpPr>
        <p:spPr bwMode="auto">
          <a:xfrm>
            <a:off x="4643438" y="2276475"/>
            <a:ext cx="0" cy="2592388"/>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36880" name="Text Box 16"/>
          <p:cNvSpPr txBox="1">
            <a:spLocks noChangeArrowheads="1"/>
          </p:cNvSpPr>
          <p:nvPr/>
        </p:nvSpPr>
        <p:spPr bwMode="auto">
          <a:xfrm>
            <a:off x="3059113" y="2565400"/>
            <a:ext cx="1225550"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hu-HU" altLang="hu-HU" sz="1300">
                <a:latin typeface="Arial" charset="0"/>
              </a:rPr>
              <a:t>billentyű</a:t>
            </a:r>
          </a:p>
          <a:p>
            <a:pPr algn="ctr" eaLnBrk="1" hangingPunct="1">
              <a:lnSpc>
                <a:spcPct val="25000"/>
              </a:lnSpc>
              <a:spcBef>
                <a:spcPct val="50000"/>
              </a:spcBef>
              <a:buFontTx/>
              <a:buNone/>
            </a:pPr>
            <a:r>
              <a:rPr lang="hu-HU" altLang="hu-HU" sz="1300">
                <a:latin typeface="Arial" charset="0"/>
              </a:rPr>
              <a:t>lenyomással</a:t>
            </a:r>
            <a:endParaRPr lang="de-DE" altLang="hu-HU" sz="1300">
              <a:latin typeface="Arial" charset="0"/>
            </a:endParaRPr>
          </a:p>
        </p:txBody>
      </p:sp>
      <p:sp>
        <p:nvSpPr>
          <p:cNvPr id="36881" name="Text Box 17"/>
          <p:cNvSpPr txBox="1">
            <a:spLocks noChangeArrowheads="1"/>
          </p:cNvSpPr>
          <p:nvPr/>
        </p:nvSpPr>
        <p:spPr bwMode="auto">
          <a:xfrm>
            <a:off x="3203575" y="3429000"/>
            <a:ext cx="936625"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80000"/>
              </a:lnSpc>
              <a:spcBef>
                <a:spcPct val="50000"/>
              </a:spcBef>
              <a:buFontTx/>
              <a:buNone/>
            </a:pPr>
            <a:r>
              <a:rPr lang="hu-HU" altLang="hu-HU" sz="1300">
                <a:latin typeface="Arial" charset="0"/>
              </a:rPr>
              <a:t>(táplálék)</a:t>
            </a:r>
            <a:endParaRPr lang="de-DE" altLang="hu-HU" sz="1300">
              <a:latin typeface="Arial" charset="0"/>
            </a:endParaRPr>
          </a:p>
        </p:txBody>
      </p:sp>
      <p:sp>
        <p:nvSpPr>
          <p:cNvPr id="36882" name="Text Box 18"/>
          <p:cNvSpPr txBox="1">
            <a:spLocks noChangeArrowheads="1"/>
          </p:cNvSpPr>
          <p:nvPr/>
        </p:nvSpPr>
        <p:spPr bwMode="auto">
          <a:xfrm>
            <a:off x="6588125" y="4149725"/>
            <a:ext cx="1008063"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115000"/>
              </a:lnSpc>
              <a:spcBef>
                <a:spcPct val="50000"/>
              </a:spcBef>
              <a:buFontTx/>
              <a:buNone/>
            </a:pPr>
            <a:r>
              <a:rPr lang="hu-HU" altLang="hu-HU" sz="1300">
                <a:latin typeface="Arial" charset="0"/>
              </a:rPr>
              <a:t>(táplálék)</a:t>
            </a:r>
            <a:endParaRPr lang="de-DE" altLang="hu-HU" sz="1300">
              <a:latin typeface="Arial" charset="0"/>
            </a:endParaRPr>
          </a:p>
        </p:txBody>
      </p:sp>
      <p:sp>
        <p:nvSpPr>
          <p:cNvPr id="36883" name="Text Box 19"/>
          <p:cNvSpPr txBox="1">
            <a:spLocks noChangeArrowheads="1"/>
          </p:cNvSpPr>
          <p:nvPr/>
        </p:nvSpPr>
        <p:spPr bwMode="auto">
          <a:xfrm>
            <a:off x="6372225" y="3357563"/>
            <a:ext cx="12239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15000"/>
              </a:lnSpc>
              <a:spcBef>
                <a:spcPct val="50000"/>
              </a:spcBef>
              <a:buFontTx/>
              <a:buNone/>
            </a:pPr>
            <a:r>
              <a:rPr lang="hu-HU" altLang="hu-HU" sz="1300">
                <a:latin typeface="Arial" charset="0"/>
              </a:rPr>
              <a:t>billentyű</a:t>
            </a:r>
          </a:p>
          <a:p>
            <a:pPr algn="ctr" eaLnBrk="1" hangingPunct="1">
              <a:lnSpc>
                <a:spcPct val="25000"/>
              </a:lnSpc>
              <a:spcBef>
                <a:spcPct val="50000"/>
              </a:spcBef>
              <a:buFontTx/>
              <a:buNone/>
            </a:pPr>
            <a:r>
              <a:rPr lang="hu-HU" altLang="hu-HU" sz="1300">
                <a:latin typeface="Arial" charset="0"/>
              </a:rPr>
              <a:t>lenyomással</a:t>
            </a:r>
            <a:endParaRPr lang="de-DE" altLang="hu-HU" sz="1300">
              <a:latin typeface="Arial" charset="0"/>
            </a:endParaRPr>
          </a:p>
        </p:txBody>
      </p:sp>
      <p:sp>
        <p:nvSpPr>
          <p:cNvPr id="36884" name="Text Box 20"/>
          <p:cNvSpPr txBox="1">
            <a:spLocks noChangeArrowheads="1"/>
          </p:cNvSpPr>
          <p:nvPr/>
        </p:nvSpPr>
        <p:spPr bwMode="auto">
          <a:xfrm>
            <a:off x="6372225" y="2565400"/>
            <a:ext cx="1081088"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hu-HU" altLang="hu-HU" sz="1300">
                <a:latin typeface="Arial" charset="0"/>
              </a:rPr>
              <a:t>billentyű</a:t>
            </a:r>
            <a:endParaRPr lang="de-DE" altLang="hu-HU" sz="1300">
              <a:latin typeface="Arial" charset="0"/>
            </a:endParaRPr>
          </a:p>
        </p:txBody>
      </p:sp>
      <p:sp>
        <p:nvSpPr>
          <p:cNvPr id="92181" name="Rectangle 21"/>
          <p:cNvSpPr>
            <a:spLocks noChangeArrowheads="1"/>
          </p:cNvSpPr>
          <p:nvPr/>
        </p:nvSpPr>
        <p:spPr bwMode="auto">
          <a:xfrm>
            <a:off x="1008063" y="2786063"/>
            <a:ext cx="8135937"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hu-HU" sz="2000" dirty="0">
                <a:effectLst>
                  <a:outerShdw blurRad="38100" dist="38100" dir="2700000" algn="tl">
                    <a:srgbClr val="000000"/>
                  </a:outerShdw>
                </a:effectLst>
                <a:sym typeface="Symbol" pitchFamily="18" charset="2"/>
              </a:rPr>
              <a:t>   </a:t>
            </a:r>
            <a:endParaRPr lang="hu-HU" dirty="0">
              <a:effectLst>
                <a:outerShdw blurRad="38100" dist="38100" dir="2700000" algn="tl">
                  <a:srgbClr val="000000"/>
                </a:outerShdw>
              </a:effectLst>
              <a:sym typeface="Times New Roman Special G2" pitchFamily="18" charset="2"/>
            </a:endParaRPr>
          </a:p>
          <a:p>
            <a:pPr>
              <a:defRPr/>
            </a:pPr>
            <a:endParaRPr lang="hu-HU" dirty="0">
              <a:effectLst>
                <a:outerShdw blurRad="38100" dist="38100" dir="2700000" algn="tl">
                  <a:srgbClr val="000000"/>
                </a:outerShdw>
              </a:effectLst>
              <a:sym typeface="Times New Roman Special G2" pitchFamily="18" charset="2"/>
            </a:endParaRPr>
          </a:p>
          <a:p>
            <a:pPr>
              <a:defRPr/>
            </a:pPr>
            <a:endParaRPr lang="hu-HU" dirty="0">
              <a:effectLst>
                <a:outerShdw blurRad="38100" dist="38100" dir="2700000" algn="tl">
                  <a:srgbClr val="000000"/>
                </a:outerShdw>
              </a:effectLst>
              <a:sym typeface="Times New Roman Special G2" pitchFamily="18" charset="2"/>
            </a:endParaRPr>
          </a:p>
          <a:p>
            <a:pPr>
              <a:defRPr/>
            </a:pPr>
            <a:endParaRPr lang="hu-HU" dirty="0">
              <a:effectLst>
                <a:outerShdw blurRad="38100" dist="38100" dir="2700000" algn="tl">
                  <a:srgbClr val="000000"/>
                </a:outerShdw>
              </a:effectLst>
              <a:sym typeface="Times New Roman Special G2" pitchFamily="18" charset="2"/>
            </a:endParaRPr>
          </a:p>
          <a:p>
            <a:pPr>
              <a:defRPr/>
            </a:pPr>
            <a:endParaRPr lang="hu-HU" dirty="0">
              <a:effectLst>
                <a:outerShdw blurRad="38100" dist="38100" dir="2700000" algn="tl">
                  <a:srgbClr val="000000"/>
                </a:outerShdw>
              </a:effectLst>
              <a:sym typeface="Times New Roman Special G2" pitchFamily="18" charset="2"/>
            </a:endParaRPr>
          </a:p>
          <a:p>
            <a:pPr>
              <a:defRPr/>
            </a:pPr>
            <a:endParaRPr lang="hu-HU" sz="1400" dirty="0">
              <a:effectLst>
                <a:outerShdw blurRad="38100" dist="38100" dir="2700000" algn="tl">
                  <a:srgbClr val="000000"/>
                </a:outerShdw>
              </a:effectLst>
              <a:sym typeface="Times New Roman Special G2" pitchFamily="18" charset="2"/>
            </a:endParaRPr>
          </a:p>
          <a:p>
            <a:pPr>
              <a:defRPr/>
            </a:pPr>
            <a:endParaRPr lang="hu-HU" sz="1400" dirty="0">
              <a:effectLst>
                <a:outerShdw blurRad="38100" dist="38100" dir="2700000" algn="tl">
                  <a:srgbClr val="000000"/>
                </a:outerShdw>
              </a:effectLst>
              <a:sym typeface="Times New Roman Special G2" pitchFamily="18" charset="2"/>
            </a:endParaRPr>
          </a:p>
          <a:p>
            <a:pPr>
              <a:defRPr/>
            </a:pPr>
            <a:endParaRPr lang="hu-HU" sz="1400" dirty="0">
              <a:effectLst>
                <a:outerShdw blurRad="38100" dist="38100" dir="2700000" algn="tl">
                  <a:srgbClr val="000000"/>
                </a:outerShdw>
              </a:effectLst>
              <a:sym typeface="Times New Roman Special G2" pitchFamily="18" charset="2"/>
            </a:endParaRPr>
          </a:p>
          <a:p>
            <a:pPr>
              <a:defRPr/>
            </a:pPr>
            <a:endParaRPr lang="hu-HU" sz="1400" dirty="0">
              <a:effectLst>
                <a:outerShdw blurRad="38100" dist="38100" dir="2700000" algn="tl">
                  <a:srgbClr val="000000"/>
                </a:outerShdw>
              </a:effectLst>
              <a:sym typeface="Times New Roman Special G2" pitchFamily="18" charset="2"/>
            </a:endParaRPr>
          </a:p>
          <a:p>
            <a:pPr>
              <a:defRPr/>
            </a:pPr>
            <a:r>
              <a:rPr lang="hu-HU" sz="2000" dirty="0">
                <a:sym typeface="Times New Roman Special G2" pitchFamily="18" charset="2"/>
              </a:rPr>
              <a:t>    </a:t>
            </a:r>
            <a:r>
              <a:rPr lang="hu-HU" sz="2000" dirty="0">
                <a:sym typeface="Symbol" pitchFamily="18" charset="2"/>
              </a:rPr>
              <a:t></a:t>
            </a:r>
            <a:r>
              <a:rPr lang="hu-HU" dirty="0">
                <a:sym typeface="Times New Roman Special G2" pitchFamily="18" charset="2"/>
              </a:rPr>
              <a:t> </a:t>
            </a:r>
            <a:r>
              <a:rPr lang="hu-HU" sz="2000" dirty="0">
                <a:sym typeface="Times New Roman Special G2" pitchFamily="18" charset="2"/>
              </a:rPr>
              <a:t> effektus törvény:  a  jutalmazott viselkedés előfordulási valószínűsége nagyobb  egy következő próbában , a büntetett viselkedésé pedig kisebb.</a:t>
            </a:r>
            <a:endParaRPr lang="de-DE" sz="2000" dirty="0">
              <a:sym typeface="Times New Roman Special G2" pitchFamily="18" charset="2"/>
            </a:endParaRPr>
          </a:p>
        </p:txBody>
      </p:sp>
    </p:spTree>
    <p:extLst>
      <p:ext uri="{BB962C8B-B14F-4D97-AF65-F5344CB8AC3E}">
        <p14:creationId xmlns:p14="http://schemas.microsoft.com/office/powerpoint/2010/main" val="2314452231"/>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274638"/>
            <a:ext cx="8229600" cy="633412"/>
          </a:xfrm>
        </p:spPr>
        <p:txBody>
          <a:bodyPr rtlCol="0">
            <a:normAutofit fontScale="90000"/>
          </a:bodyPr>
          <a:lstStyle/>
          <a:p>
            <a:pPr eaLnBrk="1" fontAlgn="auto" hangingPunct="1">
              <a:spcAft>
                <a:spcPts val="0"/>
              </a:spcAft>
              <a:defRPr/>
            </a:pPr>
            <a:r>
              <a:rPr lang="hu-HU" sz="4000" b="1" dirty="0" err="1"/>
              <a:t>Operáns</a:t>
            </a:r>
            <a:r>
              <a:rPr lang="hu-HU" sz="4000" b="1" dirty="0"/>
              <a:t> </a:t>
            </a:r>
            <a:r>
              <a:rPr lang="hu-HU" sz="4000" b="1" dirty="0" smtClean="0"/>
              <a:t>kondicionálás</a:t>
            </a:r>
            <a:endParaRPr lang="de-DE" sz="4000" b="1" baseline="30000" dirty="0"/>
          </a:p>
        </p:txBody>
      </p:sp>
      <p:sp>
        <p:nvSpPr>
          <p:cNvPr id="37891" name="Rectangle 3"/>
          <p:cNvSpPr>
            <a:spLocks noGrp="1" noChangeArrowheads="1"/>
          </p:cNvSpPr>
          <p:nvPr>
            <p:ph idx="1"/>
          </p:nvPr>
        </p:nvSpPr>
        <p:spPr>
          <a:xfrm>
            <a:off x="468313" y="1125538"/>
            <a:ext cx="8424862" cy="5543550"/>
          </a:xfrm>
        </p:spPr>
        <p:txBody>
          <a:bodyPr/>
          <a:lstStyle/>
          <a:p>
            <a:pPr eaLnBrk="1" hangingPunct="1">
              <a:lnSpc>
                <a:spcPct val="80000"/>
              </a:lnSpc>
              <a:buFont typeface="Times New Roman Special G2" pitchFamily="18" charset="2"/>
              <a:buNone/>
            </a:pPr>
            <a:endParaRPr lang="hu-HU" altLang="hu-HU" sz="1000" b="1" dirty="0" smtClean="0">
              <a:sym typeface="Times New Roman Special G2" pitchFamily="18" charset="2"/>
            </a:endParaRPr>
          </a:p>
          <a:p>
            <a:pPr eaLnBrk="1" hangingPunct="1">
              <a:lnSpc>
                <a:spcPct val="80000"/>
              </a:lnSpc>
              <a:buFont typeface="Times New Roman Special G2" pitchFamily="18" charset="2"/>
              <a:buNone/>
            </a:pPr>
            <a:r>
              <a:rPr lang="hu-HU" altLang="hu-HU" sz="2500" b="1" dirty="0" smtClean="0">
                <a:sym typeface="Times New Roman Special G2" pitchFamily="18" charset="2"/>
              </a:rPr>
              <a:t>3. </a:t>
            </a:r>
            <a:r>
              <a:rPr lang="hu-HU" altLang="hu-HU" sz="2500" b="1" dirty="0" err="1" smtClean="0">
                <a:sym typeface="Times New Roman Special G2" pitchFamily="18" charset="2"/>
              </a:rPr>
              <a:t>Skinner</a:t>
            </a:r>
            <a:r>
              <a:rPr lang="hu-HU" altLang="hu-HU" sz="2500" b="1" dirty="0" smtClean="0">
                <a:sym typeface="Times New Roman Special G2" pitchFamily="18" charset="2"/>
              </a:rPr>
              <a:t>:</a:t>
            </a:r>
          </a:p>
          <a:p>
            <a:pPr eaLnBrk="1" hangingPunct="1">
              <a:buFont typeface="Times New Roman Special G2" pitchFamily="18" charset="2"/>
              <a:buNone/>
            </a:pPr>
            <a:r>
              <a:rPr lang="hu-HU" altLang="hu-HU" sz="2000" b="1" dirty="0" smtClean="0">
                <a:sym typeface="Times New Roman Special G2" pitchFamily="18" charset="2"/>
              </a:rPr>
              <a:t>     </a:t>
            </a:r>
            <a:r>
              <a:rPr lang="hu-HU" altLang="hu-HU" sz="1800" b="1" dirty="0" smtClean="0">
                <a:sym typeface="Symbol" pitchFamily="18" charset="2"/>
              </a:rPr>
              <a:t></a:t>
            </a:r>
            <a:r>
              <a:rPr lang="hu-HU" altLang="hu-HU" sz="2000" b="1" dirty="0" smtClean="0">
                <a:sym typeface="Times New Roman Special G2" pitchFamily="18" charset="2"/>
              </a:rPr>
              <a:t>  </a:t>
            </a:r>
            <a:r>
              <a:rPr lang="hu-HU" altLang="hu-HU" sz="1900" dirty="0" err="1" smtClean="0">
                <a:sym typeface="Times New Roman Special G2" pitchFamily="18" charset="2"/>
              </a:rPr>
              <a:t>Skinner-doboz</a:t>
            </a:r>
            <a:r>
              <a:rPr lang="hu-HU" altLang="hu-HU" sz="1900" dirty="0" smtClean="0">
                <a:sym typeface="Times New Roman Special G2" pitchFamily="18" charset="2"/>
              </a:rPr>
              <a:t>;</a:t>
            </a:r>
          </a:p>
          <a:p>
            <a:pPr eaLnBrk="1" hangingPunct="1">
              <a:buFont typeface="Times New Roman Special G2" pitchFamily="18" charset="2"/>
              <a:buNone/>
            </a:pPr>
            <a:r>
              <a:rPr lang="hu-HU" altLang="hu-HU" sz="1900" dirty="0" smtClean="0">
                <a:sym typeface="Times New Roman Special G2" pitchFamily="18" charset="2"/>
              </a:rPr>
              <a:t>     </a:t>
            </a:r>
            <a:r>
              <a:rPr lang="hu-HU" altLang="hu-HU" sz="1800" dirty="0" smtClean="0">
                <a:sym typeface="Symbol" pitchFamily="18" charset="2"/>
              </a:rPr>
              <a:t></a:t>
            </a:r>
            <a:r>
              <a:rPr lang="hu-HU" altLang="hu-HU" sz="1900" dirty="0" smtClean="0">
                <a:sym typeface="Times New Roman Special G2" pitchFamily="18" charset="2"/>
              </a:rPr>
              <a:t>  galambokkal és patkányokkal kísérletezett;</a:t>
            </a:r>
          </a:p>
          <a:p>
            <a:pPr eaLnBrk="1" hangingPunct="1">
              <a:buFont typeface="Times New Roman Special G2" pitchFamily="18" charset="2"/>
              <a:buNone/>
            </a:pPr>
            <a:r>
              <a:rPr lang="hu-HU" altLang="hu-HU" sz="1900" dirty="0" smtClean="0">
                <a:sym typeface="Times New Roman Special G2" pitchFamily="18" charset="2"/>
              </a:rPr>
              <a:t>     </a:t>
            </a:r>
            <a:r>
              <a:rPr lang="hu-HU" altLang="hu-HU" sz="1800" dirty="0" smtClean="0">
                <a:sym typeface="Symbol" pitchFamily="18" charset="2"/>
              </a:rPr>
              <a:t></a:t>
            </a:r>
            <a:r>
              <a:rPr lang="hu-HU" altLang="hu-HU" sz="1900" dirty="0" smtClean="0">
                <a:sym typeface="Times New Roman Special G2" pitchFamily="18" charset="2"/>
              </a:rPr>
              <a:t>  </a:t>
            </a:r>
            <a:r>
              <a:rPr lang="hu-HU" altLang="hu-HU" sz="1900" b="1" dirty="0" smtClean="0">
                <a:sym typeface="Times New Roman Special G2" pitchFamily="18" charset="2"/>
              </a:rPr>
              <a:t>másodlagos megerősítés</a:t>
            </a:r>
            <a:r>
              <a:rPr lang="hu-HU" altLang="hu-HU" sz="1900" dirty="0" smtClean="0">
                <a:sym typeface="Times New Roman Special G2" pitchFamily="18" charset="2"/>
              </a:rPr>
              <a:t>: minden olyan hatás, amely az eredeti megerősítéssel való időbeli egybeesése nyomán tesz szert megerősítő hatékonyságra (állatidomárok használják);</a:t>
            </a:r>
          </a:p>
          <a:p>
            <a:pPr eaLnBrk="1" hangingPunct="1">
              <a:buFont typeface="Times New Roman Special G2" pitchFamily="18" charset="2"/>
              <a:buNone/>
            </a:pPr>
            <a:r>
              <a:rPr lang="hu-HU" altLang="hu-HU" sz="1900" dirty="0" smtClean="0">
                <a:sym typeface="Times New Roman Special G2" pitchFamily="18" charset="2"/>
              </a:rPr>
              <a:t>     </a:t>
            </a:r>
            <a:r>
              <a:rPr lang="hu-HU" altLang="hu-HU" sz="1800" dirty="0" smtClean="0">
                <a:sym typeface="Symbol" pitchFamily="18" charset="2"/>
              </a:rPr>
              <a:t></a:t>
            </a:r>
            <a:r>
              <a:rPr lang="hu-HU" altLang="hu-HU" sz="1900" dirty="0" smtClean="0">
                <a:sym typeface="Times New Roman Special G2" pitchFamily="18" charset="2"/>
              </a:rPr>
              <a:t>  </a:t>
            </a:r>
            <a:r>
              <a:rPr lang="hu-HU" altLang="hu-HU" sz="1900" b="1" dirty="0" smtClean="0">
                <a:sym typeface="Times New Roman Special G2" pitchFamily="18" charset="2"/>
              </a:rPr>
              <a:t>részleges megerősítés</a:t>
            </a:r>
            <a:r>
              <a:rPr lang="hu-HU" altLang="hu-HU" sz="1900" dirty="0" smtClean="0">
                <a:sym typeface="Times New Roman Special G2" pitchFamily="18" charset="2"/>
              </a:rPr>
              <a:t>: a válasz oly módon kondicionálódott, hogy csupán időnkénti megerősítések támogatták;</a:t>
            </a:r>
          </a:p>
          <a:p>
            <a:pPr eaLnBrk="1" hangingPunct="1">
              <a:buFont typeface="Times New Roman Special G2" pitchFamily="18" charset="2"/>
              <a:buNone/>
            </a:pPr>
            <a:r>
              <a:rPr lang="hu-HU" altLang="hu-HU" sz="1900" dirty="0" smtClean="0">
                <a:sym typeface="Times New Roman Special G2" pitchFamily="18" charset="2"/>
              </a:rPr>
              <a:t>     </a:t>
            </a:r>
            <a:r>
              <a:rPr lang="hu-HU" altLang="hu-HU" sz="1800" dirty="0" smtClean="0">
                <a:sym typeface="Symbol" pitchFamily="18" charset="2"/>
              </a:rPr>
              <a:t></a:t>
            </a:r>
            <a:r>
              <a:rPr lang="hu-HU" altLang="hu-HU" sz="1900" dirty="0" smtClean="0">
                <a:sym typeface="Times New Roman Special G2" pitchFamily="18" charset="2"/>
              </a:rPr>
              <a:t>  fokozatos</a:t>
            </a:r>
            <a:r>
              <a:rPr lang="hu-HU" altLang="hu-HU" sz="1400" dirty="0" smtClean="0">
                <a:sym typeface="Times New Roman Special G2" pitchFamily="18" charset="2"/>
              </a:rPr>
              <a:t> </a:t>
            </a:r>
            <a:r>
              <a:rPr lang="hu-HU" altLang="hu-HU" sz="1900" dirty="0" smtClean="0">
                <a:sym typeface="Times New Roman Special G2" pitchFamily="18" charset="2"/>
              </a:rPr>
              <a:t>viselkedésalakítás</a:t>
            </a:r>
            <a:r>
              <a:rPr lang="hu-HU" altLang="hu-HU" sz="1400" dirty="0" smtClean="0">
                <a:sym typeface="Times New Roman Special G2" pitchFamily="18" charset="2"/>
              </a:rPr>
              <a:t> </a:t>
            </a:r>
            <a:r>
              <a:rPr lang="hu-HU" altLang="hu-HU" sz="1900" dirty="0" smtClean="0">
                <a:sym typeface="Times New Roman Special G2" pitchFamily="18" charset="2"/>
              </a:rPr>
              <a:t>(</a:t>
            </a:r>
            <a:r>
              <a:rPr lang="hu-HU" altLang="hu-HU" sz="1800" dirty="0" err="1" smtClean="0">
                <a:sym typeface="Times New Roman Special G2" pitchFamily="18" charset="2"/>
              </a:rPr>
              <a:t>shaping</a:t>
            </a:r>
            <a:r>
              <a:rPr lang="hu-HU" altLang="hu-HU" sz="1900" dirty="0" smtClean="0">
                <a:sym typeface="Times New Roman Special G2" pitchFamily="18" charset="2"/>
              </a:rPr>
              <a:t>):</a:t>
            </a:r>
            <a:r>
              <a:rPr lang="hu-HU" altLang="hu-HU" sz="1400" dirty="0" smtClean="0">
                <a:sym typeface="Times New Roman Special G2" pitchFamily="18" charset="2"/>
              </a:rPr>
              <a:t> </a:t>
            </a:r>
            <a:r>
              <a:rPr lang="hu-HU" altLang="hu-HU" sz="1900" dirty="0" err="1" smtClean="0">
                <a:sym typeface="Times New Roman Special G2" pitchFamily="18" charset="2"/>
              </a:rPr>
              <a:t>önformálta</a:t>
            </a:r>
            <a:r>
              <a:rPr lang="hu-HU" altLang="hu-HU" sz="1900" dirty="0" smtClean="0">
                <a:sym typeface="Times New Roman Special G2" pitchFamily="18" charset="2"/>
              </a:rPr>
              <a:t> választanulás állatidomárok</a:t>
            </a:r>
            <a:r>
              <a:rPr lang="hu-HU" altLang="hu-HU" sz="1400" dirty="0" smtClean="0">
                <a:sym typeface="Times New Roman Special G2" pitchFamily="18" charset="2"/>
              </a:rPr>
              <a:t> </a:t>
            </a:r>
            <a:r>
              <a:rPr lang="hu-HU" altLang="hu-HU" sz="1900" dirty="0" smtClean="0">
                <a:sym typeface="Times New Roman Special G2" pitchFamily="18" charset="2"/>
              </a:rPr>
              <a:t>használják</a:t>
            </a:r>
            <a:r>
              <a:rPr lang="hu-HU" altLang="hu-HU" sz="1900" b="1" dirty="0" smtClean="0">
                <a:sym typeface="Times New Roman Special G2" pitchFamily="18" charset="2"/>
              </a:rPr>
              <a:t>.</a:t>
            </a:r>
          </a:p>
          <a:p>
            <a:pPr eaLnBrk="1" hangingPunct="1">
              <a:lnSpc>
                <a:spcPct val="80000"/>
              </a:lnSpc>
              <a:buFont typeface="Wingdings" pitchFamily="2" charset="2"/>
              <a:buNone/>
            </a:pPr>
            <a:endParaRPr lang="de-DE" altLang="hu-HU" sz="1900" dirty="0" smtClean="0"/>
          </a:p>
        </p:txBody>
      </p:sp>
    </p:spTree>
    <p:extLst>
      <p:ext uri="{BB962C8B-B14F-4D97-AF65-F5344CB8AC3E}">
        <p14:creationId xmlns:p14="http://schemas.microsoft.com/office/powerpoint/2010/main" val="42200798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1">
                                            <p:txEl>
                                              <p:pRg st="1" end="1"/>
                                            </p:txEl>
                                          </p:spTgt>
                                        </p:tgtEl>
                                        <p:attrNameLst>
                                          <p:attrName>style.visibility</p:attrName>
                                        </p:attrNameLst>
                                      </p:cBhvr>
                                      <p:to>
                                        <p:strVal val="visible"/>
                                      </p:to>
                                    </p:set>
                                    <p:anim calcmode="lin" valueType="num">
                                      <p:cBhvr additive="base">
                                        <p:cTn id="7"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891">
                                            <p:txEl>
                                              <p:pRg st="2" end="2"/>
                                            </p:txEl>
                                          </p:spTgt>
                                        </p:tgtEl>
                                        <p:attrNameLst>
                                          <p:attrName>style.visibility</p:attrName>
                                        </p:attrNameLst>
                                      </p:cBhvr>
                                      <p:to>
                                        <p:strVal val="visible"/>
                                      </p:to>
                                    </p:set>
                                    <p:anim calcmode="lin" valueType="num">
                                      <p:cBhvr additive="base">
                                        <p:cTn id="13"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891">
                                            <p:txEl>
                                              <p:pRg st="3" end="3"/>
                                            </p:txEl>
                                          </p:spTgt>
                                        </p:tgtEl>
                                        <p:attrNameLst>
                                          <p:attrName>style.visibility</p:attrName>
                                        </p:attrNameLst>
                                      </p:cBhvr>
                                      <p:to>
                                        <p:strVal val="visible"/>
                                      </p:to>
                                    </p:set>
                                    <p:anim calcmode="lin" valueType="num">
                                      <p:cBhvr additive="base">
                                        <p:cTn id="19"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7891">
                                            <p:txEl>
                                              <p:pRg st="4" end="4"/>
                                            </p:txEl>
                                          </p:spTgt>
                                        </p:tgtEl>
                                        <p:attrNameLst>
                                          <p:attrName>style.visibility</p:attrName>
                                        </p:attrNameLst>
                                      </p:cBhvr>
                                      <p:to>
                                        <p:strVal val="visible"/>
                                      </p:to>
                                    </p:set>
                                    <p:anim calcmode="lin" valueType="num">
                                      <p:cBhvr additive="base">
                                        <p:cTn id="25" dur="500" fill="hold"/>
                                        <p:tgtEl>
                                          <p:spTgt spid="3789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7891">
                                            <p:txEl>
                                              <p:pRg st="5" end="5"/>
                                            </p:txEl>
                                          </p:spTgt>
                                        </p:tgtEl>
                                        <p:attrNameLst>
                                          <p:attrName>style.visibility</p:attrName>
                                        </p:attrNameLst>
                                      </p:cBhvr>
                                      <p:to>
                                        <p:strVal val="visible"/>
                                      </p:to>
                                    </p:set>
                                    <p:anim calcmode="lin" valueType="num">
                                      <p:cBhvr additive="base">
                                        <p:cTn id="31" dur="500" fill="hold"/>
                                        <p:tgtEl>
                                          <p:spTgt spid="3789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78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891">
                                            <p:txEl>
                                              <p:pRg st="6" end="6"/>
                                            </p:txEl>
                                          </p:spTgt>
                                        </p:tgtEl>
                                        <p:attrNameLst>
                                          <p:attrName>style.visibility</p:attrName>
                                        </p:attrNameLst>
                                      </p:cBhvr>
                                      <p:to>
                                        <p:strVal val="visible"/>
                                      </p:to>
                                    </p:set>
                                    <p:anim calcmode="lin" valueType="num">
                                      <p:cBhvr additive="base">
                                        <p:cTn id="37" dur="500" fill="hold"/>
                                        <p:tgtEl>
                                          <p:spTgt spid="3789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789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274638"/>
            <a:ext cx="8229600" cy="633412"/>
          </a:xfrm>
        </p:spPr>
        <p:txBody>
          <a:bodyPr rtlCol="0">
            <a:normAutofit fontScale="90000"/>
          </a:bodyPr>
          <a:lstStyle/>
          <a:p>
            <a:pPr eaLnBrk="1" fontAlgn="auto" hangingPunct="1">
              <a:spcAft>
                <a:spcPts val="0"/>
              </a:spcAft>
              <a:defRPr/>
            </a:pPr>
            <a:r>
              <a:rPr lang="hu-HU" sz="4000" b="1"/>
              <a:t>Verbális tanulás</a:t>
            </a:r>
            <a:endParaRPr lang="de-DE" sz="4000" b="1"/>
          </a:p>
        </p:txBody>
      </p:sp>
      <p:sp>
        <p:nvSpPr>
          <p:cNvPr id="39939" name="Rectangle 3"/>
          <p:cNvSpPr>
            <a:spLocks noGrp="1" noChangeArrowheads="1"/>
          </p:cNvSpPr>
          <p:nvPr>
            <p:ph idx="1"/>
          </p:nvPr>
        </p:nvSpPr>
        <p:spPr>
          <a:xfrm>
            <a:off x="457200" y="1125538"/>
            <a:ext cx="8362950" cy="5008562"/>
          </a:xfrm>
        </p:spPr>
        <p:txBody>
          <a:bodyPr/>
          <a:lstStyle/>
          <a:p>
            <a:pPr eaLnBrk="1" hangingPunct="1">
              <a:lnSpc>
                <a:spcPct val="80000"/>
              </a:lnSpc>
              <a:tabLst>
                <a:tab pos="271463" algn="l"/>
              </a:tabLst>
            </a:pPr>
            <a:r>
              <a:rPr lang="hu-HU" altLang="hu-HU" sz="2200" dirty="0" smtClean="0"/>
              <a:t>Beszéd általi tanulás az egyik csak emberre jellemző tanulási forma.</a:t>
            </a:r>
          </a:p>
          <a:p>
            <a:pPr eaLnBrk="1" hangingPunct="1">
              <a:lnSpc>
                <a:spcPct val="130000"/>
              </a:lnSpc>
              <a:tabLst>
                <a:tab pos="271463" algn="l"/>
              </a:tabLst>
            </a:pPr>
            <a:r>
              <a:rPr lang="hu-HU" altLang="hu-HU" sz="2200" dirty="0" smtClean="0"/>
              <a:t>A verbális tanulás során az  ún.</a:t>
            </a:r>
            <a:r>
              <a:rPr lang="hu-HU" altLang="hu-HU" sz="1200" dirty="0" smtClean="0"/>
              <a:t>  </a:t>
            </a:r>
            <a:r>
              <a:rPr lang="hu-HU" altLang="hu-HU" sz="2200" dirty="0" err="1" smtClean="0"/>
              <a:t>interverbális</a:t>
            </a:r>
            <a:r>
              <a:rPr lang="hu-HU" altLang="hu-HU" sz="2200" dirty="0" smtClean="0"/>
              <a:t> asszociációs kapcsolatokra összpontosítunk.</a:t>
            </a:r>
          </a:p>
          <a:p>
            <a:pPr eaLnBrk="1" hangingPunct="1">
              <a:lnSpc>
                <a:spcPct val="130000"/>
              </a:lnSpc>
              <a:tabLst>
                <a:tab pos="271463" algn="l"/>
              </a:tabLst>
            </a:pPr>
            <a:r>
              <a:rPr lang="hu-HU" altLang="hu-HU" sz="2200" dirty="0" smtClean="0"/>
              <a:t>Asszociációs lehetőségek:</a:t>
            </a:r>
          </a:p>
          <a:p>
            <a:pPr eaLnBrk="1" hangingPunct="1">
              <a:lnSpc>
                <a:spcPct val="70000"/>
              </a:lnSpc>
              <a:buFont typeface="Wingdings" pitchFamily="2" charset="2"/>
              <a:buNone/>
              <a:tabLst>
                <a:tab pos="271463" algn="l"/>
              </a:tabLst>
            </a:pPr>
            <a:r>
              <a:rPr lang="hu-HU" altLang="hu-HU" sz="2200" dirty="0" smtClean="0">
                <a:sym typeface="Times New Roman Special G2" pitchFamily="18" charset="2"/>
              </a:rPr>
              <a:t>    </a:t>
            </a:r>
            <a:r>
              <a:rPr lang="hu-HU" altLang="hu-HU" sz="2000" dirty="0" smtClean="0">
                <a:sym typeface="Symbol" pitchFamily="18" charset="2"/>
              </a:rPr>
              <a:t></a:t>
            </a:r>
            <a:r>
              <a:rPr lang="hu-HU" altLang="hu-HU" sz="800" dirty="0" smtClean="0">
                <a:sym typeface="Times New Roman Special G2" pitchFamily="18" charset="2"/>
              </a:rPr>
              <a:t> </a:t>
            </a:r>
            <a:r>
              <a:rPr lang="hu-HU" altLang="hu-HU" sz="2000" dirty="0" smtClean="0">
                <a:sym typeface="Times New Roman Special G2" pitchFamily="18" charset="2"/>
              </a:rPr>
              <a:t> közvetlenül érintkező elemek között:</a:t>
            </a:r>
          </a:p>
          <a:p>
            <a:pPr eaLnBrk="1" hangingPunct="1">
              <a:lnSpc>
                <a:spcPct val="60000"/>
              </a:lnSpc>
              <a:buFont typeface="Wingdings" pitchFamily="2" charset="2"/>
              <a:buNone/>
              <a:tabLst>
                <a:tab pos="271463" algn="l"/>
              </a:tabLst>
            </a:pPr>
            <a:r>
              <a:rPr lang="hu-HU" altLang="hu-HU" sz="2400" dirty="0" smtClean="0">
                <a:sym typeface="Times New Roman Special G2" pitchFamily="18" charset="2"/>
              </a:rPr>
              <a:t>       </a:t>
            </a:r>
            <a:r>
              <a:rPr lang="hu-HU" altLang="hu-HU" sz="2000" dirty="0" smtClean="0">
                <a:sym typeface="MT Extra" pitchFamily="18" charset="2"/>
              </a:rPr>
              <a:t> </a:t>
            </a:r>
            <a:r>
              <a:rPr lang="hu-HU" altLang="hu-HU" sz="2000" dirty="0" smtClean="0">
                <a:sym typeface="Times New Roman Special G2" pitchFamily="18" charset="2"/>
              </a:rPr>
              <a:t>téri egyidejűség (szimultán kapcsolat),</a:t>
            </a:r>
          </a:p>
          <a:p>
            <a:pPr eaLnBrk="1" hangingPunct="1">
              <a:lnSpc>
                <a:spcPct val="70000"/>
              </a:lnSpc>
              <a:buFont typeface="Wingdings" pitchFamily="2" charset="2"/>
              <a:buNone/>
              <a:tabLst>
                <a:tab pos="271463" algn="l"/>
              </a:tabLst>
            </a:pPr>
            <a:r>
              <a:rPr lang="hu-HU" altLang="hu-HU" sz="2000" dirty="0" smtClean="0">
                <a:sym typeface="Times New Roman Special G2" pitchFamily="18" charset="2"/>
              </a:rPr>
              <a:t>        </a:t>
            </a:r>
            <a:r>
              <a:rPr lang="hu-HU" altLang="hu-HU" sz="800" dirty="0" smtClean="0">
                <a:sym typeface="Times New Roman Special G2" pitchFamily="18" charset="2"/>
              </a:rPr>
              <a:t> </a:t>
            </a:r>
            <a:r>
              <a:rPr lang="hu-HU" altLang="hu-HU" sz="2000" dirty="0" smtClean="0">
                <a:sym typeface="MT Extra" pitchFamily="18" charset="2"/>
              </a:rPr>
              <a:t> </a:t>
            </a:r>
            <a:r>
              <a:rPr lang="hu-HU" altLang="hu-HU" sz="2000" dirty="0" smtClean="0">
                <a:sym typeface="Times New Roman Special G2" pitchFamily="18" charset="2"/>
              </a:rPr>
              <a:t>időbeni egymásutániság (szukcesszív kapcsolat),</a:t>
            </a:r>
          </a:p>
          <a:p>
            <a:pPr eaLnBrk="1" hangingPunct="1">
              <a:lnSpc>
                <a:spcPct val="80000"/>
              </a:lnSpc>
              <a:buFont typeface="Wingdings" pitchFamily="2" charset="2"/>
              <a:buNone/>
              <a:tabLst>
                <a:tab pos="271463" algn="l"/>
              </a:tabLst>
            </a:pPr>
            <a:r>
              <a:rPr lang="hu-HU" altLang="hu-HU" sz="2400" dirty="0" smtClean="0">
                <a:sym typeface="Times New Roman Special G2" pitchFamily="18" charset="2"/>
              </a:rPr>
              <a:t>   </a:t>
            </a:r>
            <a:r>
              <a:rPr lang="hu-HU" altLang="hu-HU" sz="800" dirty="0" smtClean="0">
                <a:sym typeface="Times New Roman Special G2" pitchFamily="18" charset="2"/>
              </a:rPr>
              <a:t>  </a:t>
            </a:r>
            <a:r>
              <a:rPr lang="hu-HU" altLang="hu-HU" sz="2000" dirty="0" smtClean="0">
                <a:sym typeface="Symbol" pitchFamily="18" charset="2"/>
              </a:rPr>
              <a:t></a:t>
            </a:r>
            <a:r>
              <a:rPr lang="hu-HU" altLang="hu-HU" sz="800" dirty="0" smtClean="0">
                <a:sym typeface="Times New Roman Special G2" pitchFamily="18" charset="2"/>
              </a:rPr>
              <a:t> </a:t>
            </a:r>
            <a:r>
              <a:rPr lang="hu-HU" altLang="hu-HU" sz="2000" dirty="0" smtClean="0">
                <a:sym typeface="Times New Roman Special G2" pitchFamily="18" charset="2"/>
              </a:rPr>
              <a:t> közvetett módon érintkező elemek között: </a:t>
            </a:r>
          </a:p>
          <a:p>
            <a:pPr eaLnBrk="1" hangingPunct="1">
              <a:lnSpc>
                <a:spcPct val="65000"/>
              </a:lnSpc>
              <a:buFont typeface="Wingdings" pitchFamily="2" charset="2"/>
              <a:buNone/>
              <a:tabLst>
                <a:tab pos="271463" algn="l"/>
              </a:tabLst>
            </a:pPr>
            <a:r>
              <a:rPr lang="hu-HU" altLang="hu-HU" sz="2000" dirty="0" smtClean="0">
                <a:sym typeface="Times New Roman Special G2" pitchFamily="18" charset="2"/>
              </a:rPr>
              <a:t>        </a:t>
            </a:r>
            <a:r>
              <a:rPr lang="hu-HU" altLang="hu-HU" sz="1800" dirty="0" smtClean="0">
                <a:sym typeface="Times New Roman Special G2" pitchFamily="18" charset="2"/>
              </a:rPr>
              <a:t>(sokkal lazábbak, mint a közvetlen kapcsolatok)</a:t>
            </a:r>
          </a:p>
          <a:p>
            <a:pPr eaLnBrk="1" hangingPunct="1">
              <a:lnSpc>
                <a:spcPct val="130000"/>
              </a:lnSpc>
              <a:tabLst>
                <a:tab pos="271463" algn="l"/>
              </a:tabLst>
            </a:pPr>
            <a:r>
              <a:rPr lang="hu-HU" altLang="hu-HU" sz="2200" dirty="0" smtClean="0"/>
              <a:t>Asszociációs kapcsolat erőssége függ:</a:t>
            </a:r>
          </a:p>
          <a:p>
            <a:pPr eaLnBrk="1" hangingPunct="1">
              <a:lnSpc>
                <a:spcPct val="65000"/>
              </a:lnSpc>
              <a:buFont typeface="Wingdings" pitchFamily="2" charset="2"/>
              <a:buNone/>
              <a:tabLst>
                <a:tab pos="271463" algn="l"/>
              </a:tabLst>
            </a:pPr>
            <a:r>
              <a:rPr lang="hu-HU" altLang="hu-HU" sz="2000" dirty="0" smtClean="0">
                <a:sym typeface="Times New Roman Special G2" pitchFamily="18" charset="2"/>
              </a:rPr>
              <a:t>    </a:t>
            </a:r>
            <a:r>
              <a:rPr lang="hu-HU" altLang="hu-HU" sz="800" dirty="0" smtClean="0">
                <a:sym typeface="Times New Roman Special G2" pitchFamily="18" charset="2"/>
              </a:rPr>
              <a:t> </a:t>
            </a:r>
            <a:r>
              <a:rPr lang="hu-HU" altLang="hu-HU" sz="2000" dirty="0" smtClean="0">
                <a:sym typeface="Symbol" pitchFamily="18" charset="2"/>
              </a:rPr>
              <a:t></a:t>
            </a:r>
            <a:r>
              <a:rPr lang="hu-HU" altLang="hu-HU" sz="800" dirty="0" smtClean="0">
                <a:sym typeface="Times New Roman Special G2" pitchFamily="18" charset="2"/>
              </a:rPr>
              <a:t> </a:t>
            </a:r>
            <a:r>
              <a:rPr lang="hu-HU" altLang="hu-HU" sz="2000" dirty="0" smtClean="0">
                <a:sym typeface="Times New Roman Special G2" pitchFamily="18" charset="2"/>
              </a:rPr>
              <a:t> gyakoriság (frekvencia) törvénye,</a:t>
            </a:r>
          </a:p>
          <a:p>
            <a:pPr eaLnBrk="1" hangingPunct="1">
              <a:lnSpc>
                <a:spcPct val="75000"/>
              </a:lnSpc>
              <a:buFont typeface="Wingdings" pitchFamily="2" charset="2"/>
              <a:buNone/>
              <a:tabLst>
                <a:tab pos="271463" algn="l"/>
              </a:tabLst>
            </a:pPr>
            <a:r>
              <a:rPr lang="hu-HU" altLang="hu-HU" sz="2000" dirty="0" smtClean="0">
                <a:sym typeface="Times New Roman Special G2" pitchFamily="18" charset="2"/>
              </a:rPr>
              <a:t>    </a:t>
            </a:r>
            <a:r>
              <a:rPr lang="hu-HU" altLang="hu-HU" sz="800" dirty="0" smtClean="0">
                <a:sym typeface="Times New Roman Special G2" pitchFamily="18" charset="2"/>
              </a:rPr>
              <a:t> </a:t>
            </a:r>
            <a:r>
              <a:rPr lang="hu-HU" altLang="hu-HU" sz="2000" dirty="0" smtClean="0">
                <a:sym typeface="Symbol" pitchFamily="18" charset="2"/>
              </a:rPr>
              <a:t></a:t>
            </a:r>
            <a:r>
              <a:rPr lang="hu-HU" altLang="hu-HU" sz="2000" dirty="0" smtClean="0">
                <a:sym typeface="Times New Roman Special G2" pitchFamily="18" charset="2"/>
              </a:rPr>
              <a:t> idői vonatkozás (minél frissebb, minél újabb</a:t>
            </a:r>
            <a:r>
              <a:rPr lang="hu-HU" altLang="hu-HU" sz="2000" b="1" dirty="0" smtClean="0">
                <a:sym typeface="Times New Roman Special G2" pitchFamily="18" charset="2"/>
              </a:rPr>
              <a:t>).</a:t>
            </a:r>
          </a:p>
        </p:txBody>
      </p:sp>
      <p:sp>
        <p:nvSpPr>
          <p:cNvPr id="39940" name="Oval 4"/>
          <p:cNvSpPr>
            <a:spLocks noChangeArrowheads="1"/>
          </p:cNvSpPr>
          <p:nvPr/>
        </p:nvSpPr>
        <p:spPr bwMode="auto">
          <a:xfrm>
            <a:off x="6443663" y="4076700"/>
            <a:ext cx="433387" cy="3603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hu-HU" altLang="hu-HU" sz="1800">
              <a:latin typeface="Arial" charset="0"/>
            </a:endParaRPr>
          </a:p>
        </p:txBody>
      </p:sp>
      <p:sp>
        <p:nvSpPr>
          <p:cNvPr id="39941" name="Oval 5"/>
          <p:cNvSpPr>
            <a:spLocks noChangeArrowheads="1"/>
          </p:cNvSpPr>
          <p:nvPr/>
        </p:nvSpPr>
        <p:spPr bwMode="auto">
          <a:xfrm>
            <a:off x="7524750" y="4076700"/>
            <a:ext cx="431800" cy="3603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hu-HU" altLang="hu-HU" sz="1800">
              <a:latin typeface="Arial" charset="0"/>
            </a:endParaRPr>
          </a:p>
        </p:txBody>
      </p:sp>
      <p:sp>
        <p:nvSpPr>
          <p:cNvPr id="39942" name="Oval 6"/>
          <p:cNvSpPr>
            <a:spLocks noChangeArrowheads="1"/>
          </p:cNvSpPr>
          <p:nvPr/>
        </p:nvSpPr>
        <p:spPr bwMode="auto">
          <a:xfrm>
            <a:off x="6659563" y="4724400"/>
            <a:ext cx="431800" cy="3603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hu-HU" altLang="hu-HU" sz="1800">
              <a:latin typeface="Arial" charset="0"/>
            </a:endParaRPr>
          </a:p>
        </p:txBody>
      </p:sp>
      <p:sp>
        <p:nvSpPr>
          <p:cNvPr id="39943" name="Oval 7"/>
          <p:cNvSpPr>
            <a:spLocks noChangeArrowheads="1"/>
          </p:cNvSpPr>
          <p:nvPr/>
        </p:nvSpPr>
        <p:spPr bwMode="auto">
          <a:xfrm>
            <a:off x="7380288" y="4724400"/>
            <a:ext cx="431800" cy="3603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hu-HU" altLang="hu-HU" sz="1800">
              <a:latin typeface="Arial" charset="0"/>
            </a:endParaRPr>
          </a:p>
        </p:txBody>
      </p:sp>
      <p:sp>
        <p:nvSpPr>
          <p:cNvPr id="39944" name="Line 8"/>
          <p:cNvSpPr>
            <a:spLocks noChangeShapeType="1"/>
          </p:cNvSpPr>
          <p:nvPr/>
        </p:nvSpPr>
        <p:spPr bwMode="auto">
          <a:xfrm>
            <a:off x="6659563" y="4437063"/>
            <a:ext cx="217487"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39945" name="Line 9"/>
          <p:cNvSpPr>
            <a:spLocks noChangeShapeType="1"/>
          </p:cNvSpPr>
          <p:nvPr/>
        </p:nvSpPr>
        <p:spPr bwMode="auto">
          <a:xfrm>
            <a:off x="7092950" y="4941888"/>
            <a:ext cx="2873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39946" name="Line 11"/>
          <p:cNvSpPr>
            <a:spLocks noChangeShapeType="1"/>
          </p:cNvSpPr>
          <p:nvPr/>
        </p:nvSpPr>
        <p:spPr bwMode="auto">
          <a:xfrm flipV="1">
            <a:off x="7667625" y="4437063"/>
            <a:ext cx="73025" cy="287337"/>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39947" name="Text Box 12"/>
          <p:cNvSpPr txBox="1">
            <a:spLocks noChangeArrowheads="1"/>
          </p:cNvSpPr>
          <p:nvPr/>
        </p:nvSpPr>
        <p:spPr bwMode="auto">
          <a:xfrm>
            <a:off x="6516688" y="4149725"/>
            <a:ext cx="215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hu-HU" altLang="hu-HU" sz="1400">
                <a:solidFill>
                  <a:srgbClr val="000000"/>
                </a:solidFill>
                <a:latin typeface="Arial" charset="0"/>
              </a:rPr>
              <a:t>A</a:t>
            </a:r>
            <a:endParaRPr lang="de-DE" altLang="hu-HU" sz="1400">
              <a:solidFill>
                <a:srgbClr val="000000"/>
              </a:solidFill>
              <a:latin typeface="Arial" charset="0"/>
            </a:endParaRPr>
          </a:p>
        </p:txBody>
      </p:sp>
      <p:sp>
        <p:nvSpPr>
          <p:cNvPr id="39948" name="Text Box 15"/>
          <p:cNvSpPr txBox="1">
            <a:spLocks noChangeArrowheads="1"/>
          </p:cNvSpPr>
          <p:nvPr/>
        </p:nvSpPr>
        <p:spPr bwMode="auto">
          <a:xfrm flipH="1">
            <a:off x="7596188" y="4076700"/>
            <a:ext cx="215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hu-HU" altLang="hu-HU" sz="1400">
                <a:solidFill>
                  <a:srgbClr val="000000"/>
                </a:solidFill>
                <a:latin typeface="Arial" charset="0"/>
              </a:rPr>
              <a:t>B</a:t>
            </a:r>
            <a:endParaRPr lang="de-DE" altLang="hu-HU" sz="1400">
              <a:solidFill>
                <a:srgbClr val="000000"/>
              </a:solidFill>
              <a:latin typeface="Arial" charset="0"/>
            </a:endParaRPr>
          </a:p>
        </p:txBody>
      </p:sp>
      <p:sp>
        <p:nvSpPr>
          <p:cNvPr id="39949" name="Text Box 16"/>
          <p:cNvSpPr txBox="1">
            <a:spLocks noChangeArrowheads="1"/>
          </p:cNvSpPr>
          <p:nvPr/>
        </p:nvSpPr>
        <p:spPr bwMode="auto">
          <a:xfrm>
            <a:off x="6732588" y="4724400"/>
            <a:ext cx="360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hu-HU" altLang="hu-HU" sz="1400">
                <a:solidFill>
                  <a:srgbClr val="000000"/>
                </a:solidFill>
                <a:latin typeface="Arial" charset="0"/>
              </a:rPr>
              <a:t>C</a:t>
            </a:r>
            <a:endParaRPr lang="de-DE" altLang="hu-HU" sz="1400">
              <a:solidFill>
                <a:srgbClr val="000000"/>
              </a:solidFill>
              <a:latin typeface="Arial" charset="0"/>
            </a:endParaRPr>
          </a:p>
        </p:txBody>
      </p:sp>
      <p:sp>
        <p:nvSpPr>
          <p:cNvPr id="39950" name="Text Box 17"/>
          <p:cNvSpPr txBox="1">
            <a:spLocks noChangeArrowheads="1"/>
          </p:cNvSpPr>
          <p:nvPr/>
        </p:nvSpPr>
        <p:spPr bwMode="auto">
          <a:xfrm>
            <a:off x="7451725" y="4797425"/>
            <a:ext cx="6492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hu-HU" altLang="hu-HU" sz="1400">
                <a:solidFill>
                  <a:srgbClr val="000000"/>
                </a:solidFill>
                <a:latin typeface="Arial" charset="0"/>
              </a:rPr>
              <a:t>D</a:t>
            </a:r>
            <a:endParaRPr lang="de-DE" altLang="hu-HU" sz="1400">
              <a:solidFill>
                <a:srgbClr val="000000"/>
              </a:solidFill>
              <a:latin typeface="Arial" charset="0"/>
            </a:endParaRPr>
          </a:p>
        </p:txBody>
      </p:sp>
    </p:spTree>
    <p:extLst>
      <p:ext uri="{BB962C8B-B14F-4D97-AF65-F5344CB8AC3E}">
        <p14:creationId xmlns:p14="http://schemas.microsoft.com/office/powerpoint/2010/main" val="38245160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939">
                                            <p:txEl>
                                              <p:pRg st="1" end="1"/>
                                            </p:txEl>
                                          </p:spTgt>
                                        </p:tgtEl>
                                        <p:attrNameLst>
                                          <p:attrName>style.visibility</p:attrName>
                                        </p:attrNameLst>
                                      </p:cBhvr>
                                      <p:to>
                                        <p:strVal val="visible"/>
                                      </p:to>
                                    </p:set>
                                    <p:anim calcmode="lin" valueType="num">
                                      <p:cBhvr additive="base">
                                        <p:cTn id="13" dur="5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939">
                                            <p:txEl>
                                              <p:pRg st="2" end="2"/>
                                            </p:txEl>
                                          </p:spTgt>
                                        </p:tgtEl>
                                        <p:attrNameLst>
                                          <p:attrName>style.visibility</p:attrName>
                                        </p:attrNameLst>
                                      </p:cBhvr>
                                      <p:to>
                                        <p:strVal val="visible"/>
                                      </p:to>
                                    </p:set>
                                    <p:anim calcmode="lin" valueType="num">
                                      <p:cBhvr additive="base">
                                        <p:cTn id="19" dur="5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9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939">
                                            <p:txEl>
                                              <p:pRg st="3" end="3"/>
                                            </p:txEl>
                                          </p:spTgt>
                                        </p:tgtEl>
                                        <p:attrNameLst>
                                          <p:attrName>style.visibility</p:attrName>
                                        </p:attrNameLst>
                                      </p:cBhvr>
                                      <p:to>
                                        <p:strVal val="visible"/>
                                      </p:to>
                                    </p:set>
                                    <p:anim calcmode="lin" valueType="num">
                                      <p:cBhvr additive="base">
                                        <p:cTn id="25" dur="500" fill="hold"/>
                                        <p:tgtEl>
                                          <p:spTgt spid="399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9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9939">
                                            <p:txEl>
                                              <p:pRg st="4" end="4"/>
                                            </p:txEl>
                                          </p:spTgt>
                                        </p:tgtEl>
                                        <p:attrNameLst>
                                          <p:attrName>style.visibility</p:attrName>
                                        </p:attrNameLst>
                                      </p:cBhvr>
                                      <p:to>
                                        <p:strVal val="visible"/>
                                      </p:to>
                                    </p:set>
                                    <p:anim calcmode="lin" valueType="num">
                                      <p:cBhvr additive="base">
                                        <p:cTn id="31" dur="500" fill="hold"/>
                                        <p:tgtEl>
                                          <p:spTgt spid="399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99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9939">
                                            <p:txEl>
                                              <p:pRg st="5" end="5"/>
                                            </p:txEl>
                                          </p:spTgt>
                                        </p:tgtEl>
                                        <p:attrNameLst>
                                          <p:attrName>style.visibility</p:attrName>
                                        </p:attrNameLst>
                                      </p:cBhvr>
                                      <p:to>
                                        <p:strVal val="visible"/>
                                      </p:to>
                                    </p:set>
                                    <p:anim calcmode="lin" valueType="num">
                                      <p:cBhvr additive="base">
                                        <p:cTn id="37" dur="500" fill="hold"/>
                                        <p:tgtEl>
                                          <p:spTgt spid="3993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99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9939">
                                            <p:txEl>
                                              <p:pRg st="6" end="6"/>
                                            </p:txEl>
                                          </p:spTgt>
                                        </p:tgtEl>
                                        <p:attrNameLst>
                                          <p:attrName>style.visibility</p:attrName>
                                        </p:attrNameLst>
                                      </p:cBhvr>
                                      <p:to>
                                        <p:strVal val="visible"/>
                                      </p:to>
                                    </p:set>
                                    <p:anim calcmode="lin" valueType="num">
                                      <p:cBhvr additive="base">
                                        <p:cTn id="43" dur="500" fill="hold"/>
                                        <p:tgtEl>
                                          <p:spTgt spid="3993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993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9939">
                                            <p:txEl>
                                              <p:pRg st="7" end="7"/>
                                            </p:txEl>
                                          </p:spTgt>
                                        </p:tgtEl>
                                        <p:attrNameLst>
                                          <p:attrName>style.visibility</p:attrName>
                                        </p:attrNameLst>
                                      </p:cBhvr>
                                      <p:to>
                                        <p:strVal val="visible"/>
                                      </p:to>
                                    </p:set>
                                    <p:anim calcmode="lin" valueType="num">
                                      <p:cBhvr additive="base">
                                        <p:cTn id="49" dur="500" fill="hold"/>
                                        <p:tgtEl>
                                          <p:spTgt spid="3993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993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9939">
                                            <p:txEl>
                                              <p:pRg st="8" end="8"/>
                                            </p:txEl>
                                          </p:spTgt>
                                        </p:tgtEl>
                                        <p:attrNameLst>
                                          <p:attrName>style.visibility</p:attrName>
                                        </p:attrNameLst>
                                      </p:cBhvr>
                                      <p:to>
                                        <p:strVal val="visible"/>
                                      </p:to>
                                    </p:set>
                                    <p:anim calcmode="lin" valueType="num">
                                      <p:cBhvr additive="base">
                                        <p:cTn id="55" dur="500" fill="hold"/>
                                        <p:tgtEl>
                                          <p:spTgt spid="39939">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993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9939">
                                            <p:txEl>
                                              <p:pRg st="9" end="9"/>
                                            </p:txEl>
                                          </p:spTgt>
                                        </p:tgtEl>
                                        <p:attrNameLst>
                                          <p:attrName>style.visibility</p:attrName>
                                        </p:attrNameLst>
                                      </p:cBhvr>
                                      <p:to>
                                        <p:strVal val="visible"/>
                                      </p:to>
                                    </p:set>
                                    <p:anim calcmode="lin" valueType="num">
                                      <p:cBhvr additive="base">
                                        <p:cTn id="61" dur="500" fill="hold"/>
                                        <p:tgtEl>
                                          <p:spTgt spid="39939">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993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9939">
                                            <p:txEl>
                                              <p:pRg st="10" end="10"/>
                                            </p:txEl>
                                          </p:spTgt>
                                        </p:tgtEl>
                                        <p:attrNameLst>
                                          <p:attrName>style.visibility</p:attrName>
                                        </p:attrNameLst>
                                      </p:cBhvr>
                                      <p:to>
                                        <p:strVal val="visible"/>
                                      </p:to>
                                    </p:set>
                                    <p:anim calcmode="lin" valueType="num">
                                      <p:cBhvr additive="base">
                                        <p:cTn id="67" dur="500" fill="hold"/>
                                        <p:tgtEl>
                                          <p:spTgt spid="39939">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993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922337"/>
          </a:xfrm>
        </p:spPr>
        <p:txBody>
          <a:bodyPr/>
          <a:lstStyle/>
          <a:p>
            <a:pPr eaLnBrk="1" hangingPunct="1"/>
            <a:r>
              <a:rPr lang="hu-HU" altLang="hu-HU" sz="4000" b="1" smtClean="0">
                <a:solidFill>
                  <a:srgbClr val="000000"/>
                </a:solidFill>
              </a:rPr>
              <a:t>Ajánlott irodalom</a:t>
            </a:r>
            <a:endParaRPr lang="de-DE" altLang="hu-HU" sz="4000" b="1" smtClean="0">
              <a:solidFill>
                <a:srgbClr val="000000"/>
              </a:solidFill>
            </a:endParaRPr>
          </a:p>
        </p:txBody>
      </p:sp>
      <p:sp>
        <p:nvSpPr>
          <p:cNvPr id="21507" name="Rectangle 3"/>
          <p:cNvSpPr>
            <a:spLocks noGrp="1" noChangeArrowheads="1"/>
          </p:cNvSpPr>
          <p:nvPr>
            <p:ph idx="1"/>
          </p:nvPr>
        </p:nvSpPr>
        <p:spPr>
          <a:xfrm>
            <a:off x="457200" y="1341438"/>
            <a:ext cx="8229600" cy="4792662"/>
          </a:xfrm>
        </p:spPr>
        <p:txBody>
          <a:bodyPr/>
          <a:lstStyle/>
          <a:p>
            <a:pPr eaLnBrk="1" hangingPunct="1"/>
            <a:r>
              <a:rPr lang="hu-HU" altLang="hu-HU" sz="2400" b="1" dirty="0" err="1" smtClean="0">
                <a:solidFill>
                  <a:srgbClr val="000000"/>
                </a:solidFill>
              </a:rPr>
              <a:t>Atkinson</a:t>
            </a:r>
            <a:r>
              <a:rPr lang="hu-HU" altLang="hu-HU" sz="2400" b="1" dirty="0" smtClean="0">
                <a:solidFill>
                  <a:srgbClr val="000000"/>
                </a:solidFill>
              </a:rPr>
              <a:t> – </a:t>
            </a:r>
            <a:r>
              <a:rPr lang="hu-HU" altLang="hu-HU" sz="2400" b="1" dirty="0" err="1" smtClean="0">
                <a:solidFill>
                  <a:srgbClr val="000000"/>
                </a:solidFill>
              </a:rPr>
              <a:t>Hilgard</a:t>
            </a:r>
            <a:r>
              <a:rPr lang="hu-HU" altLang="hu-HU" sz="2400" b="1" dirty="0" smtClean="0">
                <a:solidFill>
                  <a:srgbClr val="000000"/>
                </a:solidFill>
              </a:rPr>
              <a:t> (2005): Pszichológia</a:t>
            </a:r>
          </a:p>
          <a:p>
            <a:pPr eaLnBrk="1" hangingPunct="1">
              <a:lnSpc>
                <a:spcPct val="70000"/>
              </a:lnSpc>
              <a:buFont typeface="Wingdings" pitchFamily="2" charset="2"/>
              <a:buNone/>
            </a:pPr>
            <a:r>
              <a:rPr lang="hu-HU" altLang="hu-HU" sz="2400" b="1" dirty="0" smtClean="0">
                <a:solidFill>
                  <a:srgbClr val="000000"/>
                </a:solidFill>
              </a:rPr>
              <a:t>          </a:t>
            </a:r>
            <a:r>
              <a:rPr lang="hu-HU" altLang="hu-HU" sz="800" b="1" dirty="0" smtClean="0">
                <a:solidFill>
                  <a:srgbClr val="000000"/>
                </a:solidFill>
              </a:rPr>
              <a:t> </a:t>
            </a:r>
            <a:r>
              <a:rPr lang="hu-HU" altLang="hu-HU" sz="2400" b="1" dirty="0" smtClean="0">
                <a:solidFill>
                  <a:srgbClr val="000000"/>
                </a:solidFill>
              </a:rPr>
              <a:t>Osiris Könyvkiadó, Budapest – (257-291.o.)</a:t>
            </a:r>
          </a:p>
          <a:p>
            <a:pPr eaLnBrk="1" hangingPunct="1">
              <a:lnSpc>
                <a:spcPct val="130000"/>
              </a:lnSpc>
            </a:pPr>
            <a:r>
              <a:rPr lang="hu-HU" altLang="hu-HU" sz="2400" b="1" dirty="0" smtClean="0">
                <a:solidFill>
                  <a:srgbClr val="000000"/>
                </a:solidFill>
              </a:rPr>
              <a:t>Keményné Pálffy Katalin (1998): Bevezetés a </a:t>
            </a:r>
            <a:r>
              <a:rPr lang="hu-HU" altLang="hu-HU" sz="2400" b="1" dirty="0" err="1" smtClean="0">
                <a:solidFill>
                  <a:srgbClr val="000000"/>
                </a:solidFill>
              </a:rPr>
              <a:t>pszic-</a:t>
            </a:r>
            <a:endParaRPr lang="hu-HU" altLang="hu-HU" sz="2400" b="1" dirty="0" smtClean="0">
              <a:solidFill>
                <a:srgbClr val="000000"/>
              </a:solidFill>
            </a:endParaRPr>
          </a:p>
          <a:p>
            <a:pPr eaLnBrk="1" hangingPunct="1">
              <a:lnSpc>
                <a:spcPct val="70000"/>
              </a:lnSpc>
              <a:buFont typeface="Wingdings" pitchFamily="2" charset="2"/>
              <a:buNone/>
            </a:pPr>
            <a:r>
              <a:rPr lang="hu-HU" altLang="hu-HU" sz="2400" b="1" dirty="0" smtClean="0">
                <a:solidFill>
                  <a:srgbClr val="000000"/>
                </a:solidFill>
              </a:rPr>
              <a:t>   	      </a:t>
            </a:r>
            <a:r>
              <a:rPr lang="hu-HU" altLang="hu-HU" sz="800" b="1" dirty="0" smtClean="0">
                <a:solidFill>
                  <a:srgbClr val="000000"/>
                </a:solidFill>
              </a:rPr>
              <a:t> </a:t>
            </a:r>
            <a:r>
              <a:rPr lang="hu-HU" altLang="hu-HU" sz="2400" b="1" dirty="0" err="1" smtClean="0">
                <a:solidFill>
                  <a:srgbClr val="000000"/>
                </a:solidFill>
              </a:rPr>
              <a:t>hológiába</a:t>
            </a:r>
            <a:endParaRPr lang="hu-HU" altLang="hu-HU" sz="2400" b="1" dirty="0" smtClean="0">
              <a:solidFill>
                <a:srgbClr val="000000"/>
              </a:solidFill>
            </a:endParaRPr>
          </a:p>
          <a:p>
            <a:pPr eaLnBrk="1" hangingPunct="1">
              <a:lnSpc>
                <a:spcPct val="70000"/>
              </a:lnSpc>
              <a:buFont typeface="Wingdings" pitchFamily="2" charset="2"/>
              <a:buNone/>
            </a:pPr>
            <a:r>
              <a:rPr lang="hu-HU" altLang="hu-HU" sz="2400" b="1" dirty="0" smtClean="0">
                <a:solidFill>
                  <a:srgbClr val="000000"/>
                </a:solidFill>
              </a:rPr>
              <a:t>          </a:t>
            </a:r>
            <a:r>
              <a:rPr lang="hu-HU" altLang="hu-HU" sz="800" b="1" dirty="0" smtClean="0">
                <a:solidFill>
                  <a:srgbClr val="000000"/>
                </a:solidFill>
              </a:rPr>
              <a:t> </a:t>
            </a:r>
            <a:r>
              <a:rPr lang="hu-HU" altLang="hu-HU" sz="2400" b="1" dirty="0" smtClean="0">
                <a:solidFill>
                  <a:srgbClr val="000000"/>
                </a:solidFill>
              </a:rPr>
              <a:t>Nemzeti Tankönyvkiadó, Budapest - (89-112.o.)</a:t>
            </a:r>
          </a:p>
          <a:p>
            <a:pPr eaLnBrk="1" hangingPunct="1">
              <a:lnSpc>
                <a:spcPct val="70000"/>
              </a:lnSpc>
              <a:buFont typeface="Wingdings" pitchFamily="2" charset="2"/>
              <a:buNone/>
            </a:pPr>
            <a:endParaRPr lang="hu-HU" altLang="hu-HU" sz="2400" b="1" dirty="0">
              <a:solidFill>
                <a:srgbClr val="000000"/>
              </a:solidFill>
            </a:endParaRPr>
          </a:p>
          <a:p>
            <a:pPr eaLnBrk="1" hangingPunct="1">
              <a:lnSpc>
                <a:spcPct val="70000"/>
              </a:lnSpc>
              <a:buFont typeface="Wingdings" pitchFamily="2" charset="2"/>
              <a:buNone/>
            </a:pPr>
            <a:endParaRPr lang="hu-HU" altLang="hu-HU" sz="2400" b="1" dirty="0" smtClean="0">
              <a:solidFill>
                <a:srgbClr val="000000"/>
              </a:solidFill>
            </a:endParaRPr>
          </a:p>
          <a:p>
            <a:pPr eaLnBrk="1" hangingPunct="1">
              <a:lnSpc>
                <a:spcPct val="70000"/>
              </a:lnSpc>
              <a:buFont typeface="Wingdings" pitchFamily="2" charset="2"/>
              <a:buNone/>
            </a:pPr>
            <a:endParaRPr lang="hu-HU" altLang="hu-HU" sz="2400" b="1" dirty="0">
              <a:solidFill>
                <a:srgbClr val="000000"/>
              </a:solidFill>
            </a:endParaRPr>
          </a:p>
          <a:p>
            <a:pPr eaLnBrk="1" hangingPunct="1">
              <a:lnSpc>
                <a:spcPct val="70000"/>
              </a:lnSpc>
              <a:buFont typeface="Wingdings" pitchFamily="2" charset="2"/>
              <a:buNone/>
            </a:pPr>
            <a:r>
              <a:rPr lang="hu-HU" altLang="hu-HU" sz="2400" b="1" dirty="0" smtClean="0">
                <a:solidFill>
                  <a:srgbClr val="000000"/>
                </a:solidFill>
              </a:rPr>
              <a:t>http</a:t>
            </a:r>
            <a:r>
              <a:rPr lang="hu-HU" altLang="hu-HU" sz="2400" b="1" dirty="0">
                <a:solidFill>
                  <a:srgbClr val="000000"/>
                </a:solidFill>
              </a:rPr>
              <a:t>://www.tankonyvtar.hu/hu</a:t>
            </a:r>
            <a:endParaRPr lang="hu-HU" altLang="hu-HU" sz="2400" b="1" dirty="0" smtClean="0">
              <a:solidFill>
                <a:srgbClr val="000000"/>
              </a:solidFill>
            </a:endParaRPr>
          </a:p>
        </p:txBody>
      </p:sp>
    </p:spTree>
    <p:extLst>
      <p:ext uri="{BB962C8B-B14F-4D97-AF65-F5344CB8AC3E}">
        <p14:creationId xmlns:p14="http://schemas.microsoft.com/office/powerpoint/2010/main" val="3637300012"/>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8"/>
            <a:ext cx="8229600" cy="777875"/>
          </a:xfrm>
        </p:spPr>
        <p:txBody>
          <a:bodyPr/>
          <a:lstStyle/>
          <a:p>
            <a:pPr eaLnBrk="1" hangingPunct="1"/>
            <a:r>
              <a:rPr lang="hu-HU" altLang="hu-HU" sz="4000" b="1" smtClean="0"/>
              <a:t>Komplex tanulás</a:t>
            </a:r>
            <a:endParaRPr lang="de-DE" altLang="hu-HU" sz="4000" b="1" smtClean="0"/>
          </a:p>
        </p:txBody>
      </p:sp>
      <p:sp>
        <p:nvSpPr>
          <p:cNvPr id="40963" name="Rectangle 3"/>
          <p:cNvSpPr>
            <a:spLocks noGrp="1" noChangeArrowheads="1"/>
          </p:cNvSpPr>
          <p:nvPr>
            <p:ph idx="1"/>
          </p:nvPr>
        </p:nvSpPr>
        <p:spPr>
          <a:xfrm>
            <a:off x="457200" y="1066800"/>
            <a:ext cx="8435975" cy="4865687"/>
          </a:xfrm>
        </p:spPr>
        <p:txBody>
          <a:bodyPr/>
          <a:lstStyle/>
          <a:p>
            <a:pPr eaLnBrk="1" hangingPunct="1">
              <a:lnSpc>
                <a:spcPct val="80000"/>
              </a:lnSpc>
              <a:buFont typeface="Wingdings" pitchFamily="2" charset="2"/>
              <a:buNone/>
              <a:tabLst>
                <a:tab pos="450850" algn="l"/>
              </a:tabLst>
            </a:pPr>
            <a:r>
              <a:rPr lang="hu-HU" altLang="hu-HU" sz="1900" b="1" dirty="0" smtClean="0"/>
              <a:t>1. Köhler (tanulás alaklélektani felfogásban):</a:t>
            </a:r>
          </a:p>
          <a:p>
            <a:pPr eaLnBrk="1" hangingPunct="1">
              <a:lnSpc>
                <a:spcPct val="80000"/>
              </a:lnSpc>
              <a:buFont typeface="Wingdings" pitchFamily="2" charset="2"/>
              <a:buNone/>
              <a:tabLst>
                <a:tab pos="450850" algn="l"/>
              </a:tabLst>
            </a:pPr>
            <a:r>
              <a:rPr lang="hu-HU" altLang="hu-HU" sz="1900" dirty="0" smtClean="0">
                <a:sym typeface="Times New Roman Special G2" pitchFamily="18" charset="2"/>
              </a:rPr>
              <a:t>     </a:t>
            </a:r>
            <a:r>
              <a:rPr lang="hu-HU" altLang="hu-HU" sz="1900" dirty="0" smtClean="0">
                <a:sym typeface="Symbol" pitchFamily="18" charset="2"/>
              </a:rPr>
              <a:t></a:t>
            </a:r>
            <a:r>
              <a:rPr lang="hu-HU" altLang="hu-HU" sz="1900" dirty="0" smtClean="0">
                <a:sym typeface="Times New Roman Special G2" pitchFamily="18" charset="2"/>
              </a:rPr>
              <a:t>  majmokkal és galambokkal végzett kísérletek;</a:t>
            </a:r>
          </a:p>
          <a:p>
            <a:pPr eaLnBrk="1" hangingPunct="1">
              <a:lnSpc>
                <a:spcPct val="85000"/>
              </a:lnSpc>
              <a:buFont typeface="Wingdings" pitchFamily="2" charset="2"/>
              <a:buNone/>
              <a:tabLst>
                <a:tab pos="450850" algn="l"/>
              </a:tabLst>
            </a:pPr>
            <a:r>
              <a:rPr lang="hu-HU" altLang="hu-HU" sz="1900" dirty="0" smtClean="0">
                <a:sym typeface="Times New Roman Special G2" pitchFamily="18" charset="2"/>
              </a:rPr>
              <a:t>     </a:t>
            </a:r>
            <a:r>
              <a:rPr lang="hu-HU" altLang="hu-HU" sz="1900" dirty="0" smtClean="0">
                <a:sym typeface="Symbol" pitchFamily="18" charset="2"/>
              </a:rPr>
              <a:t></a:t>
            </a:r>
            <a:r>
              <a:rPr lang="hu-HU" altLang="hu-HU" sz="1900" dirty="0" smtClean="0">
                <a:sym typeface="Times New Roman Special G2" pitchFamily="18" charset="2"/>
              </a:rPr>
              <a:t>   </a:t>
            </a:r>
            <a:r>
              <a:rPr lang="hu-HU" altLang="hu-HU" sz="1900" b="1" dirty="0" smtClean="0">
                <a:sym typeface="Times New Roman Special G2" pitchFamily="18" charset="2"/>
              </a:rPr>
              <a:t>belátásos tanulás </a:t>
            </a:r>
            <a:r>
              <a:rPr lang="hu-HU" altLang="hu-HU" sz="1900" dirty="0" smtClean="0">
                <a:sym typeface="Times New Roman Special G2" pitchFamily="18" charset="2"/>
              </a:rPr>
              <a:t>(cél-eszköz egységben való látása, a köztük lévő viszonylat felismerése);</a:t>
            </a:r>
          </a:p>
          <a:p>
            <a:pPr eaLnBrk="1" hangingPunct="1">
              <a:lnSpc>
                <a:spcPct val="110000"/>
              </a:lnSpc>
              <a:buFont typeface="Wingdings" pitchFamily="2" charset="2"/>
              <a:buNone/>
              <a:tabLst>
                <a:tab pos="450850" algn="l"/>
              </a:tabLst>
            </a:pPr>
            <a:r>
              <a:rPr lang="hu-HU" altLang="hu-HU" sz="1900" dirty="0" smtClean="0">
                <a:sym typeface="Times New Roman Special G2" pitchFamily="18" charset="2"/>
              </a:rPr>
              <a:t>     </a:t>
            </a:r>
            <a:r>
              <a:rPr lang="hu-HU" altLang="hu-HU" sz="1900" dirty="0" smtClean="0">
                <a:sym typeface="Symbol" pitchFamily="18" charset="2"/>
              </a:rPr>
              <a:t></a:t>
            </a:r>
            <a:r>
              <a:rPr lang="hu-HU" altLang="hu-HU" sz="1900" dirty="0" smtClean="0">
                <a:sym typeface="Times New Roman Special G2" pitchFamily="18" charset="2"/>
              </a:rPr>
              <a:t>  </a:t>
            </a:r>
            <a:r>
              <a:rPr lang="hu-HU" altLang="hu-HU" sz="1900" dirty="0" smtClean="0"/>
              <a:t>a környezet és a viselkedés között van amit a személy  gondol,  hisz vagy remél, kognitív tényezők:  belátás (célorientált cselekvés),  elérhetőség (amit egyszer megtanultunk, mindig tudunk), transzfer  (amit  az  egyik  szituációban megtanultunk, azt egy másik hasonló helyzetben képesek  vagyunk újra alkalmazni);</a:t>
            </a:r>
          </a:p>
          <a:p>
            <a:pPr eaLnBrk="1" hangingPunct="1">
              <a:lnSpc>
                <a:spcPct val="75000"/>
              </a:lnSpc>
              <a:buFont typeface="Wingdings" pitchFamily="2" charset="2"/>
              <a:buNone/>
              <a:tabLst>
                <a:tab pos="450850" algn="l"/>
              </a:tabLst>
            </a:pPr>
            <a:r>
              <a:rPr lang="hu-HU" altLang="hu-HU" sz="1900" dirty="0" smtClean="0">
                <a:sym typeface="Symbol" pitchFamily="18" charset="2"/>
              </a:rPr>
              <a:t>     </a:t>
            </a:r>
            <a:r>
              <a:rPr lang="hu-HU" altLang="hu-HU" sz="1900" dirty="0" smtClean="0">
                <a:sym typeface="Times New Roman Special G2" pitchFamily="18" charset="2"/>
              </a:rPr>
              <a:t>  „aha”- érzés kíséri;</a:t>
            </a:r>
          </a:p>
          <a:p>
            <a:pPr eaLnBrk="1" hangingPunct="1">
              <a:lnSpc>
                <a:spcPct val="75000"/>
              </a:lnSpc>
              <a:buFont typeface="Wingdings" pitchFamily="2" charset="2"/>
              <a:buNone/>
              <a:tabLst>
                <a:tab pos="450850" algn="l"/>
              </a:tabLst>
            </a:pPr>
            <a:r>
              <a:rPr lang="hu-HU" altLang="hu-HU" sz="1900" dirty="0" smtClean="0">
                <a:sym typeface="Times New Roman Special G2" pitchFamily="18" charset="2"/>
              </a:rPr>
              <a:t>     </a:t>
            </a:r>
            <a:r>
              <a:rPr lang="hu-HU" altLang="hu-HU" sz="1900" dirty="0" smtClean="0">
                <a:sym typeface="Symbol" pitchFamily="18" charset="2"/>
              </a:rPr>
              <a:t></a:t>
            </a:r>
            <a:r>
              <a:rPr lang="hu-HU" altLang="hu-HU" sz="1900" dirty="0" smtClean="0">
                <a:sym typeface="Times New Roman Special G2" pitchFamily="18" charset="2"/>
              </a:rPr>
              <a:t>  próbálkozások, tévedések és belátás az emberi tanulás nélkülözhetetlen elemei.</a:t>
            </a:r>
          </a:p>
          <a:p>
            <a:pPr eaLnBrk="1" hangingPunct="1">
              <a:lnSpc>
                <a:spcPct val="80000"/>
              </a:lnSpc>
              <a:buFont typeface="Wingdings" pitchFamily="2" charset="2"/>
              <a:buNone/>
              <a:tabLst>
                <a:tab pos="542925" algn="l"/>
              </a:tabLst>
            </a:pPr>
            <a:r>
              <a:rPr lang="hu-HU" altLang="hu-HU" sz="1900" b="1" dirty="0"/>
              <a:t>2. </a:t>
            </a:r>
            <a:r>
              <a:rPr lang="hu-HU" altLang="hu-HU" sz="1900" b="1" dirty="0" err="1"/>
              <a:t>Tolman</a:t>
            </a:r>
            <a:r>
              <a:rPr lang="hu-HU" altLang="hu-HU" sz="1900" b="1" dirty="0"/>
              <a:t>:</a:t>
            </a:r>
          </a:p>
          <a:p>
            <a:pPr eaLnBrk="1" hangingPunct="1">
              <a:buFont typeface="Wingdings" pitchFamily="2" charset="2"/>
              <a:buNone/>
              <a:tabLst>
                <a:tab pos="542925" algn="l"/>
              </a:tabLst>
            </a:pPr>
            <a:r>
              <a:rPr lang="hu-HU" altLang="hu-HU" sz="1900" dirty="0">
                <a:sym typeface="Times New Roman Special G2" pitchFamily="18" charset="2"/>
              </a:rPr>
              <a:t>     </a:t>
            </a:r>
            <a:r>
              <a:rPr lang="hu-HU" altLang="hu-HU" sz="1900" dirty="0">
                <a:sym typeface="Symbol" pitchFamily="18" charset="2"/>
              </a:rPr>
              <a:t></a:t>
            </a:r>
            <a:r>
              <a:rPr lang="hu-HU" altLang="hu-HU" sz="1900" dirty="0">
                <a:sym typeface="Times New Roman Special G2" pitchFamily="18" charset="2"/>
              </a:rPr>
              <a:t>  patkányokkal útvesztőben végzett kísérletek;</a:t>
            </a:r>
          </a:p>
          <a:p>
            <a:pPr eaLnBrk="1" hangingPunct="1">
              <a:buFont typeface="Wingdings" pitchFamily="2" charset="2"/>
              <a:buNone/>
              <a:tabLst>
                <a:tab pos="542925" algn="l"/>
              </a:tabLst>
            </a:pPr>
            <a:r>
              <a:rPr lang="hu-HU" altLang="hu-HU" sz="1900" dirty="0">
                <a:sym typeface="Times New Roman Special G2" pitchFamily="18" charset="2"/>
              </a:rPr>
              <a:t>      </a:t>
            </a:r>
            <a:r>
              <a:rPr lang="hu-HU" altLang="hu-HU" sz="1900" dirty="0">
                <a:sym typeface="Symbol" pitchFamily="18" charset="2"/>
              </a:rPr>
              <a:t></a:t>
            </a:r>
            <a:r>
              <a:rPr lang="hu-HU" altLang="hu-HU" sz="1900" dirty="0">
                <a:sym typeface="Times New Roman Special G2" pitchFamily="18" charset="2"/>
              </a:rPr>
              <a:t> </a:t>
            </a:r>
            <a:r>
              <a:rPr lang="hu-HU" altLang="hu-HU" sz="1900" b="1" dirty="0">
                <a:sym typeface="Times New Roman Special G2" pitchFamily="18" charset="2"/>
              </a:rPr>
              <a:t>kognitív térkép</a:t>
            </a:r>
            <a:r>
              <a:rPr lang="hu-HU" altLang="hu-HU" sz="1900" dirty="0">
                <a:sym typeface="Times New Roman Special G2" pitchFamily="18" charset="2"/>
              </a:rPr>
              <a:t>: a  külvilág  térbeli  elrendezésének  egy  belső, mentális reprezentációja , ami megerősítés híján is nélkülözi a  téri viszonyokat.  </a:t>
            </a:r>
          </a:p>
        </p:txBody>
      </p:sp>
    </p:spTree>
    <p:extLst>
      <p:ext uri="{BB962C8B-B14F-4D97-AF65-F5344CB8AC3E}">
        <p14:creationId xmlns:p14="http://schemas.microsoft.com/office/powerpoint/2010/main" val="31727952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5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anim calcmode="lin" valueType="num">
                                      <p:cBhvr additive="base">
                                        <p:cTn id="19" dur="5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963">
                                            <p:txEl>
                                              <p:pRg st="3" end="3"/>
                                            </p:txEl>
                                          </p:spTgt>
                                        </p:tgtEl>
                                        <p:attrNameLst>
                                          <p:attrName>style.visibility</p:attrName>
                                        </p:attrNameLst>
                                      </p:cBhvr>
                                      <p:to>
                                        <p:strVal val="visible"/>
                                      </p:to>
                                    </p:set>
                                    <p:anim calcmode="lin" valueType="num">
                                      <p:cBhvr additive="base">
                                        <p:cTn id="25" dur="500" fill="hold"/>
                                        <p:tgtEl>
                                          <p:spTgt spid="409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0963">
                                            <p:txEl>
                                              <p:pRg st="4" end="4"/>
                                            </p:txEl>
                                          </p:spTgt>
                                        </p:tgtEl>
                                        <p:attrNameLst>
                                          <p:attrName>style.visibility</p:attrName>
                                        </p:attrNameLst>
                                      </p:cBhvr>
                                      <p:to>
                                        <p:strVal val="visible"/>
                                      </p:to>
                                    </p:set>
                                    <p:anim calcmode="lin" valueType="num">
                                      <p:cBhvr additive="base">
                                        <p:cTn id="31" dur="500" fill="hold"/>
                                        <p:tgtEl>
                                          <p:spTgt spid="409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0963">
                                            <p:txEl>
                                              <p:pRg st="5" end="5"/>
                                            </p:txEl>
                                          </p:spTgt>
                                        </p:tgtEl>
                                        <p:attrNameLst>
                                          <p:attrName>style.visibility</p:attrName>
                                        </p:attrNameLst>
                                      </p:cBhvr>
                                      <p:to>
                                        <p:strVal val="visible"/>
                                      </p:to>
                                    </p:set>
                                    <p:anim calcmode="lin" valueType="num">
                                      <p:cBhvr additive="base">
                                        <p:cTn id="37" dur="500" fill="hold"/>
                                        <p:tgtEl>
                                          <p:spTgt spid="4096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09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0963">
                                            <p:txEl>
                                              <p:pRg st="6" end="6"/>
                                            </p:txEl>
                                          </p:spTgt>
                                        </p:tgtEl>
                                        <p:attrNameLst>
                                          <p:attrName>style.visibility</p:attrName>
                                        </p:attrNameLst>
                                      </p:cBhvr>
                                      <p:to>
                                        <p:strVal val="visible"/>
                                      </p:to>
                                    </p:set>
                                    <p:anim calcmode="lin" valueType="num">
                                      <p:cBhvr additive="base">
                                        <p:cTn id="43" dur="500" fill="hold"/>
                                        <p:tgtEl>
                                          <p:spTgt spid="4096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096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0963">
                                            <p:txEl>
                                              <p:pRg st="7" end="7"/>
                                            </p:txEl>
                                          </p:spTgt>
                                        </p:tgtEl>
                                        <p:attrNameLst>
                                          <p:attrName>style.visibility</p:attrName>
                                        </p:attrNameLst>
                                      </p:cBhvr>
                                      <p:to>
                                        <p:strVal val="visible"/>
                                      </p:to>
                                    </p:set>
                                    <p:anim calcmode="lin" valueType="num">
                                      <p:cBhvr additive="base">
                                        <p:cTn id="49" dur="500" fill="hold"/>
                                        <p:tgtEl>
                                          <p:spTgt spid="4096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096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0963">
                                            <p:txEl>
                                              <p:pRg st="8" end="8"/>
                                            </p:txEl>
                                          </p:spTgt>
                                        </p:tgtEl>
                                        <p:attrNameLst>
                                          <p:attrName>style.visibility</p:attrName>
                                        </p:attrNameLst>
                                      </p:cBhvr>
                                      <p:to>
                                        <p:strVal val="visible"/>
                                      </p:to>
                                    </p:set>
                                    <p:anim calcmode="lin" valueType="num">
                                      <p:cBhvr additive="base">
                                        <p:cTn id="55" dur="500" fill="hold"/>
                                        <p:tgtEl>
                                          <p:spTgt spid="4096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096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74638"/>
            <a:ext cx="8229600" cy="706437"/>
          </a:xfrm>
        </p:spPr>
        <p:txBody>
          <a:bodyPr/>
          <a:lstStyle/>
          <a:p>
            <a:pPr eaLnBrk="1" hangingPunct="1"/>
            <a:r>
              <a:rPr lang="hu-HU" altLang="hu-HU" sz="4000" b="1" smtClean="0"/>
              <a:t>Szociális tanulás jellemzői</a:t>
            </a:r>
            <a:endParaRPr lang="de-DE" altLang="hu-HU" sz="4000" b="1" baseline="30000" smtClean="0"/>
          </a:p>
        </p:txBody>
      </p:sp>
      <p:sp>
        <p:nvSpPr>
          <p:cNvPr id="43011" name="Rectangle 3"/>
          <p:cNvSpPr>
            <a:spLocks noGrp="1" noChangeArrowheads="1"/>
          </p:cNvSpPr>
          <p:nvPr>
            <p:ph idx="1"/>
          </p:nvPr>
        </p:nvSpPr>
        <p:spPr>
          <a:xfrm>
            <a:off x="457200" y="1196975"/>
            <a:ext cx="8362950" cy="5327650"/>
          </a:xfrm>
        </p:spPr>
        <p:txBody>
          <a:bodyPr/>
          <a:lstStyle/>
          <a:p>
            <a:pPr eaLnBrk="1" hangingPunct="1"/>
            <a:r>
              <a:rPr lang="hu-HU" altLang="hu-HU" sz="2200" dirty="0" smtClean="0"/>
              <a:t>A tanulás révén bekövetkező </a:t>
            </a:r>
            <a:r>
              <a:rPr lang="hu-HU" altLang="hu-HU" sz="2200" b="1" dirty="0" smtClean="0"/>
              <a:t>viselkedésváltozás más személyekkel történő interakciókból ered</a:t>
            </a:r>
            <a:r>
              <a:rPr lang="hu-HU" altLang="hu-HU" sz="2200" dirty="0" smtClean="0"/>
              <a:t>.</a:t>
            </a:r>
          </a:p>
          <a:p>
            <a:pPr eaLnBrk="1" hangingPunct="1"/>
            <a:r>
              <a:rPr lang="hu-HU" altLang="hu-HU" sz="2200" dirty="0" smtClean="0"/>
              <a:t>A személyiség egész fejlődését átfogó folyamat </a:t>
            </a:r>
            <a:r>
              <a:rPr lang="hu-HU" altLang="hu-HU" sz="1600" dirty="0" smtClean="0">
                <a:sym typeface="Wingdings" pitchFamily="2" charset="2"/>
              </a:rPr>
              <a:t> </a:t>
            </a:r>
            <a:r>
              <a:rPr lang="hu-HU" altLang="hu-HU" sz="2200" dirty="0" smtClean="0">
                <a:sym typeface="Wingdings" pitchFamily="2" charset="2"/>
              </a:rPr>
              <a:t>benne az  egyén társadalmi jellege bontakozik ki  </a:t>
            </a:r>
            <a:r>
              <a:rPr lang="hu-HU" altLang="hu-HU" sz="1600" dirty="0" smtClean="0">
                <a:sym typeface="Wingdings" pitchFamily="2" charset="2"/>
              </a:rPr>
              <a:t>  </a:t>
            </a:r>
            <a:r>
              <a:rPr lang="hu-HU" altLang="hu-HU" sz="2200" dirty="0" smtClean="0">
                <a:sym typeface="Wingdings" pitchFamily="2" charset="2"/>
              </a:rPr>
              <a:t>szocializáció</a:t>
            </a:r>
            <a:r>
              <a:rPr lang="hu-HU" altLang="hu-HU" sz="800" dirty="0" smtClean="0">
                <a:sym typeface="Wingdings" pitchFamily="2" charset="2"/>
              </a:rPr>
              <a:t> </a:t>
            </a:r>
            <a:r>
              <a:rPr lang="hu-HU" altLang="hu-HU" sz="2200" dirty="0" smtClean="0">
                <a:sym typeface="Wingdings" pitchFamily="2" charset="2"/>
              </a:rPr>
              <a:t>(</a:t>
            </a:r>
            <a:r>
              <a:rPr lang="hu-HU" altLang="hu-HU" sz="2200" dirty="0" err="1" smtClean="0">
                <a:sym typeface="Wingdings" pitchFamily="2" charset="2"/>
              </a:rPr>
              <a:t>társadalmiasodás</a:t>
            </a:r>
            <a:r>
              <a:rPr lang="hu-HU" altLang="hu-HU" sz="2200" dirty="0" smtClean="0">
                <a:sym typeface="Wingdings" pitchFamily="2" charset="2"/>
              </a:rPr>
              <a:t>).</a:t>
            </a:r>
          </a:p>
          <a:p>
            <a:pPr eaLnBrk="1" hangingPunct="1"/>
            <a:r>
              <a:rPr lang="hu-HU" altLang="hu-HU" sz="2200" dirty="0" smtClean="0">
                <a:sym typeface="Wingdings" pitchFamily="2" charset="2"/>
              </a:rPr>
              <a:t>Szocializáció:</a:t>
            </a:r>
            <a:r>
              <a:rPr lang="hu-HU" altLang="hu-HU" sz="1400" dirty="0" smtClean="0">
                <a:sym typeface="Wingdings" pitchFamily="2" charset="2"/>
              </a:rPr>
              <a:t> </a:t>
            </a:r>
            <a:r>
              <a:rPr lang="hu-HU" altLang="hu-HU" sz="2200" dirty="0" smtClean="0">
                <a:sym typeface="Wingdings" pitchFamily="2" charset="2"/>
              </a:rPr>
              <a:t>a</a:t>
            </a:r>
            <a:r>
              <a:rPr lang="hu-HU" altLang="hu-HU" sz="1400" dirty="0" smtClean="0">
                <a:sym typeface="Wingdings" pitchFamily="2" charset="2"/>
              </a:rPr>
              <a:t> </a:t>
            </a:r>
            <a:r>
              <a:rPr lang="hu-HU" altLang="hu-HU" sz="2200" dirty="0" smtClean="0">
                <a:sym typeface="Wingdings" pitchFamily="2" charset="2"/>
              </a:rPr>
              <a:t>társadalomba</a:t>
            </a:r>
            <a:r>
              <a:rPr lang="hu-HU" altLang="hu-HU" sz="1400" dirty="0" smtClean="0">
                <a:sym typeface="Wingdings" pitchFamily="2" charset="2"/>
              </a:rPr>
              <a:t> </a:t>
            </a:r>
            <a:r>
              <a:rPr lang="hu-HU" altLang="hu-HU" sz="2200" dirty="0" smtClean="0">
                <a:sym typeface="Wingdings" pitchFamily="2" charset="2"/>
              </a:rPr>
              <a:t>való</a:t>
            </a:r>
            <a:r>
              <a:rPr lang="hu-HU" altLang="hu-HU" sz="1400" dirty="0" smtClean="0">
                <a:sym typeface="Wingdings" pitchFamily="2" charset="2"/>
              </a:rPr>
              <a:t> </a:t>
            </a:r>
            <a:r>
              <a:rPr lang="hu-HU" altLang="hu-HU" sz="2200" dirty="0" smtClean="0">
                <a:sym typeface="Wingdings" pitchFamily="2" charset="2"/>
              </a:rPr>
              <a:t>beilleszkedés folyamata.</a:t>
            </a:r>
          </a:p>
          <a:p>
            <a:pPr eaLnBrk="1" hangingPunct="1"/>
            <a:r>
              <a:rPr lang="hu-HU" altLang="hu-HU" sz="2200" dirty="0" smtClean="0">
                <a:sym typeface="Wingdings" pitchFamily="2" charset="2"/>
              </a:rPr>
              <a:t>A szocializáció pszichológiai szempontból a  személyiségfejlődés társadalmi vetülete.</a:t>
            </a:r>
          </a:p>
          <a:p>
            <a:pPr eaLnBrk="1" hangingPunct="1"/>
            <a:r>
              <a:rPr lang="hu-HU" altLang="hu-HU" sz="2200" dirty="0" smtClean="0">
                <a:sym typeface="Wingdings" pitchFamily="2" charset="2"/>
              </a:rPr>
              <a:t>Legfőbb közege az ún. </a:t>
            </a:r>
            <a:r>
              <a:rPr lang="hu-HU" altLang="hu-HU" sz="2200" b="1" dirty="0" err="1" smtClean="0">
                <a:sym typeface="Wingdings" pitchFamily="2" charset="2"/>
              </a:rPr>
              <a:t>mikromiliő</a:t>
            </a:r>
            <a:r>
              <a:rPr lang="hu-HU" altLang="hu-HU" sz="2200" dirty="0" smtClean="0">
                <a:sym typeface="Wingdings" pitchFamily="2" charset="2"/>
              </a:rPr>
              <a:t> </a:t>
            </a:r>
            <a:r>
              <a:rPr lang="hu-HU" altLang="hu-HU" sz="1600" dirty="0" smtClean="0">
                <a:sym typeface="Wingdings" pitchFamily="2" charset="2"/>
              </a:rPr>
              <a:t> </a:t>
            </a:r>
            <a:r>
              <a:rPr lang="hu-HU" altLang="hu-HU" sz="2200" dirty="0" smtClean="0">
                <a:sym typeface="Wingdings" pitchFamily="2" charset="2"/>
              </a:rPr>
              <a:t> aminek a </a:t>
            </a:r>
            <a:r>
              <a:rPr lang="hu-HU" altLang="hu-HU" sz="2200" dirty="0" err="1" smtClean="0">
                <a:sym typeface="Wingdings" pitchFamily="2" charset="2"/>
              </a:rPr>
              <a:t>közvetítésésével</a:t>
            </a:r>
            <a:r>
              <a:rPr lang="hu-HU" altLang="hu-HU" sz="2200" dirty="0" smtClean="0">
                <a:sym typeface="Wingdings" pitchFamily="2" charset="2"/>
              </a:rPr>
              <a:t> jut el a társadalmi hatás az egyénhez.</a:t>
            </a:r>
          </a:p>
          <a:p>
            <a:pPr eaLnBrk="1" hangingPunct="1"/>
            <a:r>
              <a:rPr lang="hu-HU" altLang="hu-HU" sz="2200" dirty="0" smtClean="0">
                <a:sym typeface="Wingdings" pitchFamily="2" charset="2"/>
              </a:rPr>
              <a:t>A </a:t>
            </a:r>
            <a:r>
              <a:rPr lang="hu-HU" altLang="hu-HU" sz="2200" b="1" dirty="0" smtClean="0">
                <a:sym typeface="Wingdings" pitchFamily="2" charset="2"/>
              </a:rPr>
              <a:t>szociális tér  bővülésé</a:t>
            </a:r>
            <a:r>
              <a:rPr lang="hu-HU" altLang="hu-HU" sz="2200" dirty="0" smtClean="0">
                <a:sym typeface="Wingdings" pitchFamily="2" charset="2"/>
              </a:rPr>
              <a:t>vel  a  hatást  gyakorló  személyek száma, nő az életkorral.</a:t>
            </a:r>
          </a:p>
          <a:p>
            <a:pPr eaLnBrk="1" hangingPunct="1"/>
            <a:r>
              <a:rPr lang="hu-HU" altLang="hu-HU" sz="2200" dirty="0" smtClean="0">
                <a:sym typeface="Wingdings" pitchFamily="2" charset="2"/>
              </a:rPr>
              <a:t>A szocializáció eszköze a </a:t>
            </a:r>
            <a:r>
              <a:rPr lang="hu-HU" altLang="hu-HU" sz="2200" b="1" dirty="0" smtClean="0">
                <a:sym typeface="Wingdings" pitchFamily="2" charset="2"/>
              </a:rPr>
              <a:t>kommunikáció</a:t>
            </a:r>
            <a:r>
              <a:rPr lang="hu-HU" altLang="hu-HU" sz="2200" dirty="0" smtClean="0">
                <a:sym typeface="Wingdings" pitchFamily="2" charset="2"/>
              </a:rPr>
              <a:t>.</a:t>
            </a:r>
            <a:endParaRPr lang="hu-HU" altLang="hu-HU" sz="1600" dirty="0" smtClean="0">
              <a:sym typeface="Wingdings" pitchFamily="2" charset="2"/>
            </a:endParaRPr>
          </a:p>
        </p:txBody>
      </p:sp>
    </p:spTree>
    <p:extLst>
      <p:ext uri="{BB962C8B-B14F-4D97-AF65-F5344CB8AC3E}">
        <p14:creationId xmlns:p14="http://schemas.microsoft.com/office/powerpoint/2010/main" val="33105155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011">
                                            <p:txEl>
                                              <p:pRg st="1" end="1"/>
                                            </p:txEl>
                                          </p:spTgt>
                                        </p:tgtEl>
                                        <p:attrNameLst>
                                          <p:attrName>style.visibility</p:attrName>
                                        </p:attrNameLst>
                                      </p:cBhvr>
                                      <p:to>
                                        <p:strVal val="visible"/>
                                      </p:to>
                                    </p:set>
                                    <p:anim calcmode="lin" valueType="num">
                                      <p:cBhvr additive="base">
                                        <p:cTn id="13" dur="5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3011">
                                            <p:txEl>
                                              <p:pRg st="2" end="2"/>
                                            </p:txEl>
                                          </p:spTgt>
                                        </p:tgtEl>
                                        <p:attrNameLst>
                                          <p:attrName>style.visibility</p:attrName>
                                        </p:attrNameLst>
                                      </p:cBhvr>
                                      <p:to>
                                        <p:strVal val="visible"/>
                                      </p:to>
                                    </p:set>
                                    <p:anim calcmode="lin" valueType="num">
                                      <p:cBhvr additive="base">
                                        <p:cTn id="19" dur="5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0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3011">
                                            <p:txEl>
                                              <p:pRg st="3" end="3"/>
                                            </p:txEl>
                                          </p:spTgt>
                                        </p:tgtEl>
                                        <p:attrNameLst>
                                          <p:attrName>style.visibility</p:attrName>
                                        </p:attrNameLst>
                                      </p:cBhvr>
                                      <p:to>
                                        <p:strVal val="visible"/>
                                      </p:to>
                                    </p:set>
                                    <p:anim calcmode="lin" valueType="num">
                                      <p:cBhvr additive="base">
                                        <p:cTn id="25" dur="500" fill="hold"/>
                                        <p:tgtEl>
                                          <p:spTgt spid="430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0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3011">
                                            <p:txEl>
                                              <p:pRg st="4" end="4"/>
                                            </p:txEl>
                                          </p:spTgt>
                                        </p:tgtEl>
                                        <p:attrNameLst>
                                          <p:attrName>style.visibility</p:attrName>
                                        </p:attrNameLst>
                                      </p:cBhvr>
                                      <p:to>
                                        <p:strVal val="visible"/>
                                      </p:to>
                                    </p:set>
                                    <p:anim calcmode="lin" valueType="num">
                                      <p:cBhvr additive="base">
                                        <p:cTn id="31" dur="500" fill="hold"/>
                                        <p:tgtEl>
                                          <p:spTgt spid="430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30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3011">
                                            <p:txEl>
                                              <p:pRg st="5" end="5"/>
                                            </p:txEl>
                                          </p:spTgt>
                                        </p:tgtEl>
                                        <p:attrNameLst>
                                          <p:attrName>style.visibility</p:attrName>
                                        </p:attrNameLst>
                                      </p:cBhvr>
                                      <p:to>
                                        <p:strVal val="visible"/>
                                      </p:to>
                                    </p:set>
                                    <p:anim calcmode="lin" valueType="num">
                                      <p:cBhvr additive="base">
                                        <p:cTn id="37" dur="500" fill="hold"/>
                                        <p:tgtEl>
                                          <p:spTgt spid="430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30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3011">
                                            <p:txEl>
                                              <p:pRg st="6" end="6"/>
                                            </p:txEl>
                                          </p:spTgt>
                                        </p:tgtEl>
                                        <p:attrNameLst>
                                          <p:attrName>style.visibility</p:attrName>
                                        </p:attrNameLst>
                                      </p:cBhvr>
                                      <p:to>
                                        <p:strVal val="visible"/>
                                      </p:to>
                                    </p:set>
                                    <p:anim calcmode="lin" valueType="num">
                                      <p:cBhvr additive="base">
                                        <p:cTn id="43" dur="500" fill="hold"/>
                                        <p:tgtEl>
                                          <p:spTgt spid="4301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30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74638"/>
            <a:ext cx="8229600" cy="706437"/>
          </a:xfrm>
        </p:spPr>
        <p:txBody>
          <a:bodyPr/>
          <a:lstStyle/>
          <a:p>
            <a:pPr eaLnBrk="1" hangingPunct="1"/>
            <a:r>
              <a:rPr lang="hu-HU" altLang="hu-HU" sz="4000" b="1" smtClean="0"/>
              <a:t>Szociális tanulás jellemzői</a:t>
            </a:r>
            <a:endParaRPr lang="de-DE" altLang="hu-HU" sz="4000" b="1" baseline="30000" smtClean="0"/>
          </a:p>
        </p:txBody>
      </p:sp>
      <p:sp>
        <p:nvSpPr>
          <p:cNvPr id="44035" name="Rectangle 3"/>
          <p:cNvSpPr>
            <a:spLocks noGrp="1" noChangeArrowheads="1"/>
          </p:cNvSpPr>
          <p:nvPr>
            <p:ph idx="1"/>
          </p:nvPr>
        </p:nvSpPr>
        <p:spPr>
          <a:xfrm>
            <a:off x="457200" y="1268413"/>
            <a:ext cx="8362950" cy="5589587"/>
          </a:xfrm>
          <a:ln>
            <a:noFill/>
          </a:ln>
        </p:spPr>
        <p:txBody>
          <a:bodyPr/>
          <a:lstStyle/>
          <a:p>
            <a:pPr marL="269875" indent="-269875" eaLnBrk="1" hangingPunct="1">
              <a:buFont typeface="Times New Roman Special G2" pitchFamily="18" charset="2"/>
              <a:buNone/>
            </a:pPr>
            <a:r>
              <a:rPr lang="hu-HU" altLang="hu-HU" sz="2000" dirty="0" smtClean="0">
                <a:sym typeface="Symbol" pitchFamily="18" charset="2"/>
              </a:rPr>
              <a:t></a:t>
            </a:r>
            <a:r>
              <a:rPr lang="hu-HU" altLang="hu-HU" sz="2000" dirty="0" smtClean="0">
                <a:sym typeface="Times New Roman Special G2" pitchFamily="18" charset="2"/>
              </a:rPr>
              <a:t>   Az individuális viselkedés a </a:t>
            </a:r>
            <a:r>
              <a:rPr lang="hu-HU" altLang="hu-HU" sz="2000" b="1" dirty="0" smtClean="0">
                <a:sym typeface="Times New Roman Special G2" pitchFamily="18" charset="2"/>
              </a:rPr>
              <a:t>környezet és az egyed közötti kölcsönhatás </a:t>
            </a:r>
            <a:r>
              <a:rPr lang="hu-HU" altLang="hu-HU" sz="2000" dirty="0" smtClean="0">
                <a:sym typeface="Times New Roman Special G2" pitchFamily="18" charset="2"/>
              </a:rPr>
              <a:t>eredménye.</a:t>
            </a:r>
          </a:p>
          <a:p>
            <a:pPr marL="269875" indent="-269875" eaLnBrk="1" hangingPunct="1">
              <a:buFont typeface="Times New Roman Special G2" pitchFamily="18" charset="2"/>
              <a:buNone/>
            </a:pPr>
            <a:endParaRPr lang="hu-HU" altLang="hu-HU" sz="800" dirty="0" smtClean="0">
              <a:sym typeface="Times New Roman Special G2" pitchFamily="18" charset="2"/>
            </a:endParaRPr>
          </a:p>
          <a:p>
            <a:pPr marL="269875" indent="-269875" eaLnBrk="1" hangingPunct="1">
              <a:buFont typeface="Times New Roman Special G2" pitchFamily="18" charset="2"/>
              <a:buNone/>
            </a:pPr>
            <a:r>
              <a:rPr lang="hu-HU" altLang="hu-HU" sz="2000" dirty="0" smtClean="0">
                <a:sym typeface="Symbol" pitchFamily="18" charset="2"/>
              </a:rPr>
              <a:t></a:t>
            </a:r>
            <a:r>
              <a:rPr lang="hu-HU" altLang="hu-HU" sz="2000" dirty="0" smtClean="0">
                <a:sym typeface="Times New Roman Special G2" pitchFamily="18" charset="2"/>
              </a:rPr>
              <a:t>   Sokfajta </a:t>
            </a:r>
            <a:r>
              <a:rPr lang="hu-HU" altLang="hu-HU" sz="2000" b="1" dirty="0" smtClean="0">
                <a:sym typeface="Times New Roman Special G2" pitchFamily="18" charset="2"/>
              </a:rPr>
              <a:t>viselkedést elsajátíthatunk anélkül, hogy direkt megerősítése megtörténne</a:t>
            </a:r>
            <a:r>
              <a:rPr lang="hu-HU" altLang="hu-HU" sz="2000" dirty="0" smtClean="0">
                <a:sym typeface="Times New Roman Special G2" pitchFamily="18" charset="2"/>
              </a:rPr>
              <a:t>.</a:t>
            </a:r>
          </a:p>
          <a:p>
            <a:pPr marL="269875" indent="-269875" eaLnBrk="1" hangingPunct="1">
              <a:buFont typeface="Times New Roman Special G2" pitchFamily="18" charset="2"/>
              <a:buNone/>
            </a:pPr>
            <a:endParaRPr lang="hu-HU" altLang="hu-HU" sz="800" dirty="0" smtClean="0">
              <a:sym typeface="Times New Roman Special G2" pitchFamily="18" charset="2"/>
            </a:endParaRPr>
          </a:p>
          <a:p>
            <a:pPr eaLnBrk="1" hangingPunct="1">
              <a:buFont typeface="Symbol" pitchFamily="18" charset="2"/>
              <a:buChar char="·"/>
            </a:pPr>
            <a:r>
              <a:rPr lang="hu-HU" altLang="hu-HU" sz="2000" dirty="0" smtClean="0">
                <a:sym typeface="Times New Roman Special G2" pitchFamily="18" charset="2"/>
              </a:rPr>
              <a:t>A  viselkedés függ: a szituációtól, az átélt szituáció  jelentősétől (krízis helyzet),  a múltban lezajlott  hasonló  magatartások megerősítésétől,  hasonló esetekben mások tevékenységének megfigyelésétől.</a:t>
            </a:r>
          </a:p>
          <a:p>
            <a:pPr eaLnBrk="1" hangingPunct="1">
              <a:buFont typeface="Symbol" pitchFamily="18" charset="2"/>
              <a:buChar char="·"/>
            </a:pPr>
            <a:endParaRPr lang="hu-HU" altLang="hu-HU" sz="800" dirty="0">
              <a:sym typeface="Times New Roman Special G2" pitchFamily="18" charset="2"/>
            </a:endParaRPr>
          </a:p>
          <a:p>
            <a:pPr marL="457200" indent="-457200" eaLnBrk="1" hangingPunct="1">
              <a:buFont typeface="+mj-lt"/>
              <a:buAutoNum type="arabicPeriod"/>
            </a:pPr>
            <a:r>
              <a:rPr lang="hu-HU" altLang="hu-HU" sz="2000" b="1" dirty="0" smtClean="0">
                <a:sym typeface="Times New Roman Special G2" pitchFamily="18" charset="2"/>
              </a:rPr>
              <a:t>Utánzás</a:t>
            </a:r>
          </a:p>
          <a:p>
            <a:pPr marL="457200" indent="-457200" eaLnBrk="1" hangingPunct="1">
              <a:buFont typeface="+mj-lt"/>
              <a:buAutoNum type="arabicPeriod"/>
            </a:pPr>
            <a:r>
              <a:rPr lang="hu-HU" altLang="hu-HU" sz="2000" b="1" dirty="0" smtClean="0">
                <a:sym typeface="Times New Roman Special G2" pitchFamily="18" charset="2"/>
              </a:rPr>
              <a:t>Modellkövetés</a:t>
            </a:r>
          </a:p>
          <a:p>
            <a:pPr marL="457200" indent="-457200" eaLnBrk="1" hangingPunct="1">
              <a:buFont typeface="+mj-lt"/>
              <a:buAutoNum type="arabicPeriod"/>
            </a:pPr>
            <a:r>
              <a:rPr lang="hu-HU" altLang="hu-HU" sz="2000" b="1" dirty="0" smtClean="0">
                <a:sym typeface="Times New Roman Special G2" pitchFamily="18" charset="2"/>
              </a:rPr>
              <a:t>Azonosulás</a:t>
            </a:r>
          </a:p>
          <a:p>
            <a:pPr marL="457200" indent="-457200" eaLnBrk="1" hangingPunct="1">
              <a:buFont typeface="+mj-lt"/>
              <a:buAutoNum type="arabicPeriod"/>
            </a:pPr>
            <a:r>
              <a:rPr lang="hu-HU" altLang="hu-HU" sz="2000" b="1" dirty="0" smtClean="0">
                <a:sym typeface="Times New Roman Special G2" pitchFamily="18" charset="2"/>
              </a:rPr>
              <a:t>Belsővé tétel</a:t>
            </a:r>
          </a:p>
          <a:p>
            <a:pPr marL="269875" indent="-269875" eaLnBrk="1" hangingPunct="1">
              <a:lnSpc>
                <a:spcPct val="70000"/>
              </a:lnSpc>
              <a:buFont typeface="Times New Roman Special G2" pitchFamily="18" charset="2"/>
              <a:buNone/>
            </a:pPr>
            <a:endParaRPr lang="hu-HU" altLang="hu-HU" sz="2000" b="1" dirty="0" smtClean="0">
              <a:sym typeface="Times New Roman Special G2" pitchFamily="18" charset="2"/>
            </a:endParaRPr>
          </a:p>
        </p:txBody>
      </p:sp>
      <p:sp>
        <p:nvSpPr>
          <p:cNvPr id="2" name="Jobb oldali kapcsos zárójel 1"/>
          <p:cNvSpPr/>
          <p:nvPr/>
        </p:nvSpPr>
        <p:spPr>
          <a:xfrm>
            <a:off x="3124200" y="4038600"/>
            <a:ext cx="228600" cy="14478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
        <p:nvSpPr>
          <p:cNvPr id="3" name="Szövegdoboz 2"/>
          <p:cNvSpPr txBox="1"/>
          <p:nvPr/>
        </p:nvSpPr>
        <p:spPr>
          <a:xfrm>
            <a:off x="3581400" y="4495800"/>
            <a:ext cx="2971800" cy="923330"/>
          </a:xfrm>
          <a:prstGeom prst="rect">
            <a:avLst/>
          </a:prstGeom>
          <a:noFill/>
        </p:spPr>
        <p:txBody>
          <a:bodyPr wrap="square" rtlCol="0">
            <a:spAutoFit/>
          </a:bodyPr>
          <a:lstStyle/>
          <a:p>
            <a:r>
              <a:rPr lang="hu-HU" dirty="0" smtClean="0"/>
              <a:t>Nem különülnek el élesen egymástól, egymásra épülnek</a:t>
            </a:r>
            <a:endParaRPr lang="hu-HU" dirty="0"/>
          </a:p>
        </p:txBody>
      </p:sp>
    </p:spTree>
    <p:extLst>
      <p:ext uri="{BB962C8B-B14F-4D97-AF65-F5344CB8AC3E}">
        <p14:creationId xmlns:p14="http://schemas.microsoft.com/office/powerpoint/2010/main" val="2606982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 calcmode="lin" valueType="num">
                                      <p:cBhvr additive="base">
                                        <p:cTn id="13" dur="500" fill="hold"/>
                                        <p:tgtEl>
                                          <p:spTgt spid="4403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035">
                                            <p:txEl>
                                              <p:pRg st="4" end="4"/>
                                            </p:txEl>
                                          </p:spTgt>
                                        </p:tgtEl>
                                        <p:attrNameLst>
                                          <p:attrName>style.visibility</p:attrName>
                                        </p:attrNameLst>
                                      </p:cBhvr>
                                      <p:to>
                                        <p:strVal val="visible"/>
                                      </p:to>
                                    </p:set>
                                    <p:anim calcmode="lin" valueType="num">
                                      <p:cBhvr additive="base">
                                        <p:cTn id="19" dur="500" fill="hold"/>
                                        <p:tgtEl>
                                          <p:spTgt spid="4403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0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4035">
                                            <p:txEl>
                                              <p:pRg st="6" end="6"/>
                                            </p:txEl>
                                          </p:spTgt>
                                        </p:tgtEl>
                                        <p:attrNameLst>
                                          <p:attrName>style.visibility</p:attrName>
                                        </p:attrNameLst>
                                      </p:cBhvr>
                                      <p:to>
                                        <p:strVal val="visible"/>
                                      </p:to>
                                    </p:set>
                                    <p:anim calcmode="lin" valueType="num">
                                      <p:cBhvr additive="base">
                                        <p:cTn id="25" dur="500" fill="hold"/>
                                        <p:tgtEl>
                                          <p:spTgt spid="4403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035">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4035">
                                            <p:txEl>
                                              <p:pRg st="7" end="7"/>
                                            </p:txEl>
                                          </p:spTgt>
                                        </p:tgtEl>
                                        <p:attrNameLst>
                                          <p:attrName>style.visibility</p:attrName>
                                        </p:attrNameLst>
                                      </p:cBhvr>
                                      <p:to>
                                        <p:strVal val="visible"/>
                                      </p:to>
                                    </p:set>
                                    <p:anim calcmode="lin" valueType="num">
                                      <p:cBhvr additive="base">
                                        <p:cTn id="29" dur="500" fill="hold"/>
                                        <p:tgtEl>
                                          <p:spTgt spid="44035">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4035">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4035">
                                            <p:txEl>
                                              <p:pRg st="8" end="8"/>
                                            </p:txEl>
                                          </p:spTgt>
                                        </p:tgtEl>
                                        <p:attrNameLst>
                                          <p:attrName>style.visibility</p:attrName>
                                        </p:attrNameLst>
                                      </p:cBhvr>
                                      <p:to>
                                        <p:strVal val="visible"/>
                                      </p:to>
                                    </p:set>
                                    <p:anim calcmode="lin" valueType="num">
                                      <p:cBhvr additive="base">
                                        <p:cTn id="33" dur="500" fill="hold"/>
                                        <p:tgtEl>
                                          <p:spTgt spid="44035">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4035">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4035">
                                            <p:txEl>
                                              <p:pRg st="9" end="9"/>
                                            </p:txEl>
                                          </p:spTgt>
                                        </p:tgtEl>
                                        <p:attrNameLst>
                                          <p:attrName>style.visibility</p:attrName>
                                        </p:attrNameLst>
                                      </p:cBhvr>
                                      <p:to>
                                        <p:strVal val="visible"/>
                                      </p:to>
                                    </p:set>
                                    <p:anim calcmode="lin" valueType="num">
                                      <p:cBhvr additive="base">
                                        <p:cTn id="37" dur="500" fill="hold"/>
                                        <p:tgtEl>
                                          <p:spTgt spid="4403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403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ppt_x"/>
                                          </p:val>
                                        </p:tav>
                                        <p:tav tm="100000">
                                          <p:val>
                                            <p:strVal val="#ppt_x"/>
                                          </p:val>
                                        </p:tav>
                                      </p:tavLst>
                                    </p:anim>
                                    <p:anim calcmode="lin" valueType="num">
                                      <p:cBhvr additive="base">
                                        <p:cTn id="4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uiExpand="1" build="p"/>
      <p:bldP spid="2"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4638"/>
            <a:ext cx="8229600" cy="706437"/>
          </a:xfrm>
        </p:spPr>
        <p:txBody>
          <a:bodyPr/>
          <a:lstStyle/>
          <a:p>
            <a:pPr eaLnBrk="1" hangingPunct="1"/>
            <a:r>
              <a:rPr lang="hu-HU" altLang="hu-HU" sz="4000" b="1" smtClean="0"/>
              <a:t>A szociális tanulás módjai</a:t>
            </a:r>
            <a:endParaRPr lang="de-DE" altLang="hu-HU" sz="4000" b="1" smtClean="0"/>
          </a:p>
        </p:txBody>
      </p:sp>
      <p:sp>
        <p:nvSpPr>
          <p:cNvPr id="45059" name="Rectangle 3"/>
          <p:cNvSpPr>
            <a:spLocks noGrp="1" noChangeArrowheads="1"/>
          </p:cNvSpPr>
          <p:nvPr>
            <p:ph idx="1"/>
          </p:nvPr>
        </p:nvSpPr>
        <p:spPr>
          <a:xfrm>
            <a:off x="457200" y="1196975"/>
            <a:ext cx="8382000" cy="5111750"/>
          </a:xfrm>
        </p:spPr>
        <p:txBody>
          <a:bodyPr/>
          <a:lstStyle/>
          <a:p>
            <a:pPr eaLnBrk="1" hangingPunct="1">
              <a:lnSpc>
                <a:spcPct val="90000"/>
              </a:lnSpc>
              <a:buFont typeface="Wingdings" pitchFamily="2" charset="2"/>
              <a:buNone/>
            </a:pPr>
            <a:r>
              <a:rPr lang="hu-HU" altLang="hu-HU" sz="2400" b="1" dirty="0" smtClean="0"/>
              <a:t>Utánzás:</a:t>
            </a:r>
          </a:p>
          <a:p>
            <a:pPr eaLnBrk="1" hangingPunct="1">
              <a:lnSpc>
                <a:spcPct val="80000"/>
              </a:lnSpc>
              <a:buFont typeface="Times New Roman Special G2" pitchFamily="18" charset="2"/>
              <a:buNone/>
            </a:pPr>
            <a:r>
              <a:rPr lang="hu-HU" altLang="hu-HU" sz="2000" b="1" dirty="0" smtClean="0">
                <a:sym typeface="Symbol" pitchFamily="18" charset="2"/>
              </a:rPr>
              <a:t></a:t>
            </a:r>
            <a:r>
              <a:rPr lang="hu-HU" altLang="hu-HU" sz="2200" b="1" dirty="0" smtClean="0">
                <a:sym typeface="Times New Roman Special G2" pitchFamily="18" charset="2"/>
              </a:rPr>
              <a:t>   </a:t>
            </a:r>
            <a:r>
              <a:rPr lang="hu-HU" altLang="hu-HU" sz="2200" dirty="0" smtClean="0">
                <a:sym typeface="Times New Roman Special G2" pitchFamily="18" charset="2"/>
              </a:rPr>
              <a:t>nem tudatos, nem szándékos;</a:t>
            </a:r>
          </a:p>
          <a:p>
            <a:pPr eaLnBrk="1" hangingPunct="1">
              <a:lnSpc>
                <a:spcPct val="90000"/>
              </a:lnSpc>
              <a:buFont typeface="Symbol"/>
              <a:buChar char="·"/>
            </a:pPr>
            <a:r>
              <a:rPr lang="hu-HU" altLang="hu-HU" sz="2200" dirty="0" smtClean="0">
                <a:sym typeface="Times New Roman Special G2" pitchFamily="18" charset="2"/>
              </a:rPr>
              <a:t>az empátia talaján fejlődik ki  (beleélés  eszköze  az után</a:t>
            </a:r>
            <a:r>
              <a:rPr lang="hu-HU" altLang="hu-HU" sz="800" dirty="0" smtClean="0">
                <a:sym typeface="Times New Roman Special G2" pitchFamily="18" charset="2"/>
              </a:rPr>
              <a:t> </a:t>
            </a:r>
            <a:r>
              <a:rPr lang="hu-HU" altLang="hu-HU" sz="2200" dirty="0" smtClean="0">
                <a:sym typeface="Times New Roman Special G2" pitchFamily="18" charset="2"/>
              </a:rPr>
              <a:t>mozgás; akaratlanul is azt csinálja, amit a környezete);</a:t>
            </a:r>
          </a:p>
          <a:p>
            <a:pPr eaLnBrk="1" hangingPunct="1">
              <a:lnSpc>
                <a:spcPct val="90000"/>
              </a:lnSpc>
              <a:buFont typeface="Symbol"/>
              <a:buChar char="·"/>
            </a:pPr>
            <a:r>
              <a:rPr lang="hu-HU" altLang="hu-HU" sz="2200" dirty="0" smtClean="0">
                <a:sym typeface="Times New Roman Special G2" pitchFamily="18" charset="2"/>
              </a:rPr>
              <a:t>Eszközhasználat és nyelvtanulás ilyen módon</a:t>
            </a:r>
          </a:p>
          <a:p>
            <a:pPr eaLnBrk="1" hangingPunct="1">
              <a:lnSpc>
                <a:spcPct val="90000"/>
              </a:lnSpc>
              <a:buFont typeface="Times New Roman Special G2" pitchFamily="18" charset="2"/>
              <a:buNone/>
            </a:pPr>
            <a:r>
              <a:rPr lang="hu-HU" altLang="hu-HU" sz="2000" dirty="0" smtClean="0">
                <a:sym typeface="Symbol" pitchFamily="18" charset="2"/>
              </a:rPr>
              <a:t></a:t>
            </a:r>
            <a:r>
              <a:rPr lang="hu-HU" altLang="hu-HU" sz="2200" dirty="0" smtClean="0">
                <a:sym typeface="Times New Roman Special G2" pitchFamily="18" charset="2"/>
              </a:rPr>
              <a:t>   Csecsemőkorban 8-9 hónaposan kezdődik: nem késleltethető;</a:t>
            </a:r>
          </a:p>
          <a:p>
            <a:pPr eaLnBrk="1" hangingPunct="1">
              <a:lnSpc>
                <a:spcPct val="90000"/>
              </a:lnSpc>
              <a:buFont typeface="Times New Roman Special G2" pitchFamily="18" charset="2"/>
              <a:buNone/>
            </a:pPr>
            <a:r>
              <a:rPr lang="hu-HU" altLang="hu-HU" sz="2000" dirty="0" smtClean="0">
                <a:sym typeface="Symbol" pitchFamily="18" charset="2"/>
              </a:rPr>
              <a:t></a:t>
            </a:r>
            <a:r>
              <a:rPr lang="hu-HU" altLang="hu-HU" sz="2200" dirty="0" smtClean="0">
                <a:sym typeface="Times New Roman Special G2" pitchFamily="18" charset="2"/>
              </a:rPr>
              <a:t>   1,5-2 éves kortól: </a:t>
            </a:r>
            <a:r>
              <a:rPr lang="hu-HU" altLang="hu-HU" sz="1200" dirty="0" smtClean="0">
                <a:sym typeface="Times New Roman Special G2" pitchFamily="18" charset="2"/>
              </a:rPr>
              <a:t> </a:t>
            </a:r>
            <a:r>
              <a:rPr lang="hu-HU" altLang="hu-HU" sz="2200" dirty="0" smtClean="0">
                <a:sym typeface="Times New Roman Special G2" pitchFamily="18" charset="2"/>
              </a:rPr>
              <a:t>késleltetett utánzás (kialakult emlékkép alapján).</a:t>
            </a:r>
          </a:p>
        </p:txBody>
      </p:sp>
    </p:spTree>
    <p:extLst>
      <p:ext uri="{BB962C8B-B14F-4D97-AF65-F5344CB8AC3E}">
        <p14:creationId xmlns:p14="http://schemas.microsoft.com/office/powerpoint/2010/main" val="9861286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additive="base">
                                        <p:cTn id="13"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anim calcmode="lin" valueType="num">
                                      <p:cBhvr additive="base">
                                        <p:cTn id="19" dur="5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0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059">
                                            <p:txEl>
                                              <p:pRg st="3" end="3"/>
                                            </p:txEl>
                                          </p:spTgt>
                                        </p:tgtEl>
                                        <p:attrNameLst>
                                          <p:attrName>style.visibility</p:attrName>
                                        </p:attrNameLst>
                                      </p:cBhvr>
                                      <p:to>
                                        <p:strVal val="visible"/>
                                      </p:to>
                                    </p:set>
                                    <p:anim calcmode="lin" valueType="num">
                                      <p:cBhvr additive="base">
                                        <p:cTn id="25" dur="500" fill="hold"/>
                                        <p:tgtEl>
                                          <p:spTgt spid="450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0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5059">
                                            <p:txEl>
                                              <p:pRg st="4" end="4"/>
                                            </p:txEl>
                                          </p:spTgt>
                                        </p:tgtEl>
                                        <p:attrNameLst>
                                          <p:attrName>style.visibility</p:attrName>
                                        </p:attrNameLst>
                                      </p:cBhvr>
                                      <p:to>
                                        <p:strVal val="visible"/>
                                      </p:to>
                                    </p:set>
                                    <p:anim calcmode="lin" valueType="num">
                                      <p:cBhvr additive="base">
                                        <p:cTn id="31" dur="500" fill="hold"/>
                                        <p:tgtEl>
                                          <p:spTgt spid="450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50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5059">
                                            <p:txEl>
                                              <p:pRg st="5" end="5"/>
                                            </p:txEl>
                                          </p:spTgt>
                                        </p:tgtEl>
                                        <p:attrNameLst>
                                          <p:attrName>style.visibility</p:attrName>
                                        </p:attrNameLst>
                                      </p:cBhvr>
                                      <p:to>
                                        <p:strVal val="visible"/>
                                      </p:to>
                                    </p:set>
                                    <p:anim calcmode="lin" valueType="num">
                                      <p:cBhvr additive="base">
                                        <p:cTn id="37" dur="500" fill="hold"/>
                                        <p:tgtEl>
                                          <p:spTgt spid="4505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505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74638"/>
            <a:ext cx="8229600" cy="706437"/>
          </a:xfrm>
        </p:spPr>
        <p:txBody>
          <a:bodyPr/>
          <a:lstStyle/>
          <a:p>
            <a:pPr eaLnBrk="1" hangingPunct="1"/>
            <a:r>
              <a:rPr lang="hu-HU" altLang="hu-HU" sz="4000" b="1" dirty="0" smtClean="0"/>
              <a:t>A szociális tanulás módjai</a:t>
            </a:r>
            <a:endParaRPr lang="de-DE" altLang="hu-HU" sz="4000" b="1" dirty="0" smtClean="0"/>
          </a:p>
        </p:txBody>
      </p:sp>
      <p:sp>
        <p:nvSpPr>
          <p:cNvPr id="46083" name="Rectangle 3"/>
          <p:cNvSpPr>
            <a:spLocks noGrp="1" noChangeArrowheads="1"/>
          </p:cNvSpPr>
          <p:nvPr>
            <p:ph idx="1"/>
          </p:nvPr>
        </p:nvSpPr>
        <p:spPr>
          <a:xfrm>
            <a:off x="457200" y="1196975"/>
            <a:ext cx="8229600" cy="5111750"/>
          </a:xfrm>
        </p:spPr>
        <p:txBody>
          <a:bodyPr/>
          <a:lstStyle/>
          <a:p>
            <a:pPr eaLnBrk="1" hangingPunct="1">
              <a:buFont typeface="Times New Roman Special G2" pitchFamily="18" charset="2"/>
              <a:buNone/>
            </a:pPr>
            <a:r>
              <a:rPr lang="hu-HU" altLang="hu-HU" sz="2400" b="1" dirty="0" smtClean="0"/>
              <a:t>Modellkövetés:</a:t>
            </a:r>
          </a:p>
          <a:p>
            <a:pPr eaLnBrk="1" hangingPunct="1">
              <a:buFont typeface="Times New Roman Special G2" pitchFamily="18" charset="2"/>
              <a:buNone/>
            </a:pPr>
            <a:r>
              <a:rPr lang="hu-HU" altLang="hu-HU" sz="2000" b="1" dirty="0" smtClean="0">
                <a:sym typeface="Symbol" pitchFamily="18" charset="2"/>
              </a:rPr>
              <a:t></a:t>
            </a:r>
            <a:r>
              <a:rPr lang="hu-HU" altLang="hu-HU" sz="2200" b="1" dirty="0" smtClean="0">
                <a:sym typeface="Times New Roman Special G2" pitchFamily="18" charset="2"/>
              </a:rPr>
              <a:t>   </a:t>
            </a:r>
            <a:r>
              <a:rPr lang="hu-HU" altLang="hu-HU" sz="2200" dirty="0" smtClean="0">
                <a:sym typeface="Times New Roman Special G2" pitchFamily="18" charset="2"/>
              </a:rPr>
              <a:t>kezdetben nem tudatos, válogatás nélkül kiterjed környezetének gyakran látott személyeire,  a  késői gyermekkorban és a felnőttkorban már tudatos</a:t>
            </a:r>
            <a:r>
              <a:rPr lang="hu-HU" altLang="hu-HU" sz="1200" dirty="0" smtClean="0">
                <a:sym typeface="Times New Roman Special G2" pitchFamily="18" charset="2"/>
              </a:rPr>
              <a:t> </a:t>
            </a:r>
            <a:r>
              <a:rPr lang="hu-HU" altLang="hu-HU" sz="2200" dirty="0" smtClean="0">
                <a:sym typeface="Times New Roman Special G2" pitchFamily="18" charset="2"/>
              </a:rPr>
              <a:t>modellkövető viselkedés;</a:t>
            </a:r>
          </a:p>
          <a:p>
            <a:pPr eaLnBrk="1" hangingPunct="1">
              <a:buFont typeface="Symbol" pitchFamily="18" charset="2"/>
              <a:buChar char="·"/>
            </a:pPr>
            <a:r>
              <a:rPr lang="hu-HU" altLang="hu-HU" sz="2200" dirty="0" smtClean="0">
                <a:sym typeface="Times New Roman Special G2" pitchFamily="18" charset="2"/>
              </a:rPr>
              <a:t>legfőbb indítékai: </a:t>
            </a:r>
            <a:r>
              <a:rPr lang="hu-HU" altLang="hu-HU" sz="2200" b="1" dirty="0" smtClean="0">
                <a:sym typeface="Times New Roman Special G2" pitchFamily="18" charset="2"/>
              </a:rPr>
              <a:t>szeretetkapcsolat</a:t>
            </a:r>
            <a:r>
              <a:rPr lang="hu-HU" altLang="hu-HU" sz="1200" dirty="0" smtClean="0">
                <a:sym typeface="Times New Roman Special G2" pitchFamily="18" charset="2"/>
              </a:rPr>
              <a:t> </a:t>
            </a:r>
            <a:r>
              <a:rPr lang="hu-HU" altLang="hu-HU" sz="2200" dirty="0" smtClean="0">
                <a:sym typeface="Times New Roman Special G2" pitchFamily="18" charset="2"/>
              </a:rPr>
              <a:t>vagy</a:t>
            </a:r>
            <a:r>
              <a:rPr lang="hu-HU" altLang="hu-HU" sz="1200" dirty="0" smtClean="0">
                <a:sym typeface="Times New Roman Special G2" pitchFamily="18" charset="2"/>
              </a:rPr>
              <a:t> </a:t>
            </a:r>
            <a:r>
              <a:rPr lang="hu-HU" altLang="hu-HU" sz="2200" dirty="0" smtClean="0">
                <a:sym typeface="Times New Roman Special G2" pitchFamily="18" charset="2"/>
              </a:rPr>
              <a:t>a</a:t>
            </a:r>
            <a:r>
              <a:rPr lang="hu-HU" altLang="hu-HU" sz="1200" dirty="0" smtClean="0">
                <a:sym typeface="Times New Roman Special G2" pitchFamily="18" charset="2"/>
              </a:rPr>
              <a:t> </a:t>
            </a:r>
            <a:r>
              <a:rPr lang="hu-HU" altLang="hu-HU" sz="2200" b="1" dirty="0" smtClean="0">
                <a:sym typeface="Times New Roman Special G2" pitchFamily="18" charset="2"/>
              </a:rPr>
              <a:t>szerepirigység </a:t>
            </a:r>
            <a:r>
              <a:rPr lang="hu-HU" altLang="hu-HU" sz="2200" dirty="0" smtClean="0">
                <a:sym typeface="Times New Roman Special G2" pitchFamily="18" charset="2"/>
              </a:rPr>
              <a:t>vagy  a  </a:t>
            </a:r>
            <a:r>
              <a:rPr lang="hu-HU" altLang="hu-HU" sz="2200" b="1" dirty="0" smtClean="0">
                <a:sym typeface="Times New Roman Special G2" pitchFamily="18" charset="2"/>
              </a:rPr>
              <a:t>szociális  hatalom  </a:t>
            </a:r>
            <a:r>
              <a:rPr lang="hu-HU" altLang="hu-HU" sz="2200" dirty="0" smtClean="0">
                <a:sym typeface="Times New Roman Special G2" pitchFamily="18" charset="2"/>
              </a:rPr>
              <a:t>vagy  a  </a:t>
            </a:r>
            <a:r>
              <a:rPr lang="hu-HU" altLang="hu-HU" sz="2200" b="1" dirty="0" smtClean="0">
                <a:sym typeface="Times New Roman Special G2" pitchFamily="18" charset="2"/>
              </a:rPr>
              <a:t>másik</a:t>
            </a:r>
            <a:r>
              <a:rPr lang="hu-HU" altLang="hu-HU" sz="1200" b="1" dirty="0" smtClean="0">
                <a:sym typeface="Times New Roman Special G2" pitchFamily="18" charset="2"/>
              </a:rPr>
              <a:t>  </a:t>
            </a:r>
            <a:r>
              <a:rPr lang="hu-HU" altLang="hu-HU" sz="2200" b="1" dirty="0" smtClean="0">
                <a:sym typeface="Times New Roman Special G2" pitchFamily="18" charset="2"/>
              </a:rPr>
              <a:t>sikere</a:t>
            </a:r>
            <a:r>
              <a:rPr lang="hu-HU" altLang="hu-HU" sz="2200" dirty="0" smtClean="0">
                <a:sym typeface="Times New Roman Special G2" pitchFamily="18" charset="2"/>
              </a:rPr>
              <a:t>, jutalma (empatikus utánzás);</a:t>
            </a:r>
          </a:p>
          <a:p>
            <a:pPr eaLnBrk="1" hangingPunct="1">
              <a:lnSpc>
                <a:spcPct val="80000"/>
              </a:lnSpc>
              <a:buFont typeface="Times New Roman Special G2" pitchFamily="18" charset="2"/>
              <a:buNone/>
            </a:pPr>
            <a:r>
              <a:rPr lang="hu-HU" altLang="hu-HU" sz="2000" dirty="0" smtClean="0">
                <a:sym typeface="Symbol" pitchFamily="18" charset="2"/>
              </a:rPr>
              <a:t></a:t>
            </a:r>
            <a:r>
              <a:rPr lang="hu-HU" altLang="hu-HU" sz="2200" dirty="0" smtClean="0">
                <a:sym typeface="Times New Roman Special G2" pitchFamily="18" charset="2"/>
              </a:rPr>
              <a:t>   jutalmazás és a büntetés szerepe;</a:t>
            </a:r>
          </a:p>
          <a:p>
            <a:pPr eaLnBrk="1" hangingPunct="1">
              <a:lnSpc>
                <a:spcPct val="85000"/>
              </a:lnSpc>
              <a:buFont typeface="Times New Roman Special G2" pitchFamily="18" charset="2"/>
              <a:buNone/>
            </a:pPr>
            <a:r>
              <a:rPr lang="hu-HU" altLang="hu-HU" sz="2000" dirty="0" smtClean="0">
                <a:sym typeface="Symbol" pitchFamily="18" charset="2"/>
              </a:rPr>
              <a:t></a:t>
            </a:r>
            <a:r>
              <a:rPr lang="hu-HU" altLang="hu-HU" sz="2200" dirty="0" smtClean="0">
                <a:sym typeface="Times New Roman Special G2" pitchFamily="18" charset="2"/>
              </a:rPr>
              <a:t>   cél a sikeres viselkedés.</a:t>
            </a:r>
          </a:p>
        </p:txBody>
      </p:sp>
    </p:spTree>
    <p:extLst>
      <p:ext uri="{BB962C8B-B14F-4D97-AF65-F5344CB8AC3E}">
        <p14:creationId xmlns:p14="http://schemas.microsoft.com/office/powerpoint/2010/main" val="42866043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additive="base">
                                        <p:cTn id="13" dur="5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0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6083">
                                            <p:txEl>
                                              <p:pRg st="2" end="2"/>
                                            </p:txEl>
                                          </p:spTgt>
                                        </p:tgtEl>
                                        <p:attrNameLst>
                                          <p:attrName>style.visibility</p:attrName>
                                        </p:attrNameLst>
                                      </p:cBhvr>
                                      <p:to>
                                        <p:strVal val="visible"/>
                                      </p:to>
                                    </p:set>
                                    <p:anim calcmode="lin" valueType="num">
                                      <p:cBhvr additive="base">
                                        <p:cTn id="19" dur="500" fill="hold"/>
                                        <p:tgtEl>
                                          <p:spTgt spid="460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0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6083">
                                            <p:txEl>
                                              <p:pRg st="3" end="3"/>
                                            </p:txEl>
                                          </p:spTgt>
                                        </p:tgtEl>
                                        <p:attrNameLst>
                                          <p:attrName>style.visibility</p:attrName>
                                        </p:attrNameLst>
                                      </p:cBhvr>
                                      <p:to>
                                        <p:strVal val="visible"/>
                                      </p:to>
                                    </p:set>
                                    <p:anim calcmode="lin" valueType="num">
                                      <p:cBhvr additive="base">
                                        <p:cTn id="25" dur="500" fill="hold"/>
                                        <p:tgtEl>
                                          <p:spTgt spid="460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60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6083">
                                            <p:txEl>
                                              <p:pRg st="4" end="4"/>
                                            </p:txEl>
                                          </p:spTgt>
                                        </p:tgtEl>
                                        <p:attrNameLst>
                                          <p:attrName>style.visibility</p:attrName>
                                        </p:attrNameLst>
                                      </p:cBhvr>
                                      <p:to>
                                        <p:strVal val="visible"/>
                                      </p:to>
                                    </p:set>
                                    <p:anim calcmode="lin" valueType="num">
                                      <p:cBhvr additive="base">
                                        <p:cTn id="31" dur="500" fill="hold"/>
                                        <p:tgtEl>
                                          <p:spTgt spid="460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608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74638"/>
            <a:ext cx="8229600" cy="706437"/>
          </a:xfrm>
        </p:spPr>
        <p:txBody>
          <a:bodyPr/>
          <a:lstStyle/>
          <a:p>
            <a:pPr eaLnBrk="1" hangingPunct="1"/>
            <a:r>
              <a:rPr lang="hu-HU" altLang="hu-HU" sz="4000" b="1" dirty="0" smtClean="0"/>
              <a:t>A szociális tanulás módjai</a:t>
            </a:r>
            <a:endParaRPr lang="de-DE" altLang="hu-HU" sz="4000" b="1" dirty="0" smtClean="0"/>
          </a:p>
        </p:txBody>
      </p:sp>
      <p:sp>
        <p:nvSpPr>
          <p:cNvPr id="47107" name="Rectangle 3"/>
          <p:cNvSpPr>
            <a:spLocks noGrp="1" noChangeArrowheads="1"/>
          </p:cNvSpPr>
          <p:nvPr>
            <p:ph idx="1"/>
          </p:nvPr>
        </p:nvSpPr>
        <p:spPr>
          <a:xfrm>
            <a:off x="457200" y="990600"/>
            <a:ext cx="8291513" cy="5400675"/>
          </a:xfrm>
        </p:spPr>
        <p:txBody>
          <a:bodyPr>
            <a:normAutofit lnSpcReduction="10000"/>
          </a:bodyPr>
          <a:lstStyle/>
          <a:p>
            <a:pPr eaLnBrk="1" hangingPunct="1">
              <a:buFont typeface="Times New Roman Special G2" pitchFamily="18" charset="2"/>
              <a:buNone/>
            </a:pPr>
            <a:r>
              <a:rPr lang="hu-HU" altLang="hu-HU" sz="2400" b="1" dirty="0" smtClean="0">
                <a:sym typeface="Times New Roman Special G2" pitchFamily="18" charset="2"/>
              </a:rPr>
              <a:t>Azonosulás (identifikáció):</a:t>
            </a:r>
          </a:p>
          <a:p>
            <a:pPr eaLnBrk="1" hangingPunct="1"/>
            <a:r>
              <a:rPr lang="hu-HU" altLang="hu-HU" sz="2400" dirty="0" smtClean="0">
                <a:sym typeface="Times New Roman Special G2" pitchFamily="18" charset="2"/>
              </a:rPr>
              <a:t>Modellkövetés magasabb szintje</a:t>
            </a:r>
          </a:p>
          <a:p>
            <a:pPr eaLnBrk="1" hangingPunct="1">
              <a:buFont typeface="Times New Roman Special G2" pitchFamily="18" charset="2"/>
              <a:buNone/>
            </a:pPr>
            <a:r>
              <a:rPr lang="hu-HU" altLang="hu-HU" sz="2000" b="1" dirty="0" smtClean="0">
                <a:sym typeface="Symbol" pitchFamily="18" charset="2"/>
              </a:rPr>
              <a:t></a:t>
            </a:r>
            <a:r>
              <a:rPr lang="hu-HU" altLang="hu-HU" sz="2200" b="1" dirty="0" smtClean="0">
                <a:sym typeface="Times New Roman Special G2" pitchFamily="18" charset="2"/>
              </a:rPr>
              <a:t>   óvódás- és iskoláskorban </a:t>
            </a:r>
            <a:r>
              <a:rPr lang="hu-HU" altLang="hu-HU" sz="2200" dirty="0" smtClean="0">
                <a:sym typeface="Times New Roman Special G2" pitchFamily="18" charset="2"/>
              </a:rPr>
              <a:t>a</a:t>
            </a:r>
            <a:r>
              <a:rPr lang="hu-HU" altLang="hu-HU" sz="1200" dirty="0" smtClean="0">
                <a:sym typeface="Times New Roman Special G2" pitchFamily="18" charset="2"/>
              </a:rPr>
              <a:t> </a:t>
            </a:r>
            <a:r>
              <a:rPr lang="hu-HU" altLang="hu-HU" sz="2200" dirty="0" smtClean="0">
                <a:sym typeface="Times New Roman Special G2" pitchFamily="18" charset="2"/>
              </a:rPr>
              <a:t>gyermek akaratlanul, </a:t>
            </a:r>
            <a:r>
              <a:rPr lang="hu-HU" altLang="hu-HU" sz="2200" b="1" dirty="0" smtClean="0">
                <a:sym typeface="Times New Roman Special G2" pitchFamily="18" charset="2"/>
              </a:rPr>
              <a:t>spontán </a:t>
            </a:r>
            <a:r>
              <a:rPr lang="hu-HU" altLang="hu-HU" sz="2200" dirty="0" smtClean="0">
                <a:sym typeface="Times New Roman Special G2" pitchFamily="18" charset="2"/>
              </a:rPr>
              <a:t>módon  veszi át az érzelmileg jelentős személyek viselkedésmódját, elvárásait;</a:t>
            </a:r>
            <a:endParaRPr lang="hu-HU" altLang="hu-HU" sz="1200" dirty="0" smtClean="0">
              <a:sym typeface="Times New Roman Special G2" pitchFamily="18" charset="2"/>
            </a:endParaRPr>
          </a:p>
          <a:p>
            <a:pPr eaLnBrk="1" hangingPunct="1">
              <a:buFont typeface="Times New Roman Special G2" pitchFamily="18" charset="2"/>
              <a:buNone/>
            </a:pPr>
            <a:r>
              <a:rPr lang="hu-HU" altLang="hu-HU" sz="2000" dirty="0" smtClean="0">
                <a:sym typeface="Symbol" pitchFamily="18" charset="2"/>
              </a:rPr>
              <a:t></a:t>
            </a:r>
            <a:r>
              <a:rPr lang="hu-HU" altLang="hu-HU" sz="2200" dirty="0" smtClean="0">
                <a:sym typeface="Times New Roman Special G2" pitchFamily="18" charset="2"/>
              </a:rPr>
              <a:t>   </a:t>
            </a:r>
            <a:r>
              <a:rPr lang="hu-HU" altLang="hu-HU" sz="2200" b="1" dirty="0" smtClean="0">
                <a:sym typeface="Times New Roman Special G2" pitchFamily="18" charset="2"/>
              </a:rPr>
              <a:t>serdülő- és ifjú-,</a:t>
            </a:r>
            <a:r>
              <a:rPr lang="hu-HU" altLang="hu-HU" sz="1200" b="1" dirty="0" smtClean="0">
                <a:sym typeface="Times New Roman Special G2" pitchFamily="18" charset="2"/>
              </a:rPr>
              <a:t> </a:t>
            </a:r>
            <a:r>
              <a:rPr lang="hu-HU" altLang="hu-HU" sz="2200" b="1" dirty="0" smtClean="0">
                <a:sym typeface="Times New Roman Special G2" pitchFamily="18" charset="2"/>
              </a:rPr>
              <a:t>valamint</a:t>
            </a:r>
            <a:r>
              <a:rPr lang="hu-HU" altLang="hu-HU" sz="1200" b="1" dirty="0" smtClean="0">
                <a:sym typeface="Times New Roman Special G2" pitchFamily="18" charset="2"/>
              </a:rPr>
              <a:t> </a:t>
            </a:r>
            <a:r>
              <a:rPr lang="hu-HU" altLang="hu-HU" sz="2200" b="1" dirty="0" smtClean="0">
                <a:sym typeface="Times New Roman Special G2" pitchFamily="18" charset="2"/>
              </a:rPr>
              <a:t>felnőttkorban </a:t>
            </a:r>
            <a:r>
              <a:rPr lang="hu-HU" altLang="hu-HU" sz="2200" dirty="0" smtClean="0">
                <a:sym typeface="Times New Roman Special G2" pitchFamily="18" charset="2"/>
              </a:rPr>
              <a:t>már döntő a </a:t>
            </a:r>
            <a:r>
              <a:rPr lang="hu-HU" altLang="hu-HU" sz="2200" b="1" dirty="0" smtClean="0">
                <a:sym typeface="Times New Roman Special G2" pitchFamily="18" charset="2"/>
              </a:rPr>
              <a:t>tudatosság </a:t>
            </a:r>
            <a:r>
              <a:rPr lang="hu-HU" altLang="hu-HU" sz="2200" dirty="0" smtClean="0">
                <a:sym typeface="Times New Roman Special G2" pitchFamily="18" charset="2"/>
              </a:rPr>
              <a:t>és a szándékosság;</a:t>
            </a:r>
          </a:p>
          <a:p>
            <a:pPr eaLnBrk="1" hangingPunct="1">
              <a:buFont typeface="Times New Roman Special G2" pitchFamily="18" charset="2"/>
              <a:buNone/>
            </a:pPr>
            <a:r>
              <a:rPr lang="hu-HU" altLang="hu-HU" sz="2000" dirty="0" smtClean="0">
                <a:sym typeface="Symbol" pitchFamily="18" charset="2"/>
              </a:rPr>
              <a:t></a:t>
            </a:r>
            <a:r>
              <a:rPr lang="hu-HU" altLang="hu-HU" sz="2200" dirty="0" smtClean="0">
                <a:sym typeface="Times New Roman Special G2" pitchFamily="18" charset="2"/>
              </a:rPr>
              <a:t>   Hangsúly nem az átvett viselkedésen van, hanem a modellül választott </a:t>
            </a:r>
            <a:r>
              <a:rPr lang="hu-HU" altLang="hu-HU" sz="2200" b="1" dirty="0" smtClean="0">
                <a:sym typeface="Times New Roman Special G2" pitchFamily="18" charset="2"/>
              </a:rPr>
              <a:t>személyhez fűződő viszony fenntartása</a:t>
            </a:r>
            <a:r>
              <a:rPr lang="hu-HU" altLang="hu-HU" sz="2200" dirty="0" smtClean="0">
                <a:sym typeface="Times New Roman Special G2" pitchFamily="18" charset="2"/>
              </a:rPr>
              <a:t>;</a:t>
            </a:r>
          </a:p>
          <a:p>
            <a:pPr eaLnBrk="1" hangingPunct="1">
              <a:buFont typeface="Times New Roman Special G2" pitchFamily="18" charset="2"/>
              <a:buNone/>
            </a:pPr>
            <a:endParaRPr lang="hu-HU" altLang="hu-HU" sz="800" dirty="0" smtClean="0">
              <a:sym typeface="Times New Roman Special G2" pitchFamily="18" charset="2"/>
            </a:endParaRPr>
          </a:p>
          <a:p>
            <a:pPr eaLnBrk="1" hangingPunct="1">
              <a:buFont typeface="Symbol" pitchFamily="18" charset="2"/>
              <a:buChar char="·"/>
            </a:pPr>
            <a:r>
              <a:rPr lang="hu-HU" altLang="hu-HU" sz="2200" dirty="0" smtClean="0">
                <a:sym typeface="Times New Roman Special G2" pitchFamily="18" charset="2"/>
              </a:rPr>
              <a:t>az</a:t>
            </a:r>
            <a:r>
              <a:rPr lang="hu-HU" altLang="hu-HU" sz="1200" dirty="0" smtClean="0">
                <a:sym typeface="Times New Roman Special G2" pitchFamily="18" charset="2"/>
              </a:rPr>
              <a:t> </a:t>
            </a:r>
            <a:r>
              <a:rPr lang="hu-HU" altLang="hu-HU" sz="2200" dirty="0" smtClean="0">
                <a:sym typeface="Times New Roman Special G2" pitchFamily="18" charset="2"/>
              </a:rPr>
              <a:t>egyén</a:t>
            </a:r>
            <a:r>
              <a:rPr lang="hu-HU" altLang="hu-HU" sz="1200" dirty="0" smtClean="0">
                <a:sym typeface="Times New Roman Special G2" pitchFamily="18" charset="2"/>
              </a:rPr>
              <a:t> </a:t>
            </a:r>
            <a:r>
              <a:rPr lang="hu-HU" altLang="hu-HU" sz="2200" dirty="0" smtClean="0">
                <a:sym typeface="Times New Roman Special G2" pitchFamily="18" charset="2"/>
              </a:rPr>
              <a:t>hisz az átvett véleményekben, értékekben, cselekedetekben;</a:t>
            </a:r>
          </a:p>
          <a:p>
            <a:pPr eaLnBrk="1" hangingPunct="1">
              <a:buFont typeface="Symbol" pitchFamily="18" charset="2"/>
              <a:buChar char="·"/>
            </a:pPr>
            <a:endParaRPr lang="hu-HU" altLang="hu-HU" sz="300" dirty="0" smtClean="0">
              <a:sym typeface="Times New Roman Special G2" pitchFamily="18" charset="2"/>
            </a:endParaRPr>
          </a:p>
          <a:p>
            <a:pPr eaLnBrk="1" hangingPunct="1">
              <a:buFont typeface="Symbol" pitchFamily="18" charset="2"/>
              <a:buChar char="·"/>
            </a:pPr>
            <a:r>
              <a:rPr lang="hu-HU" altLang="hu-HU" sz="2200" dirty="0" smtClean="0">
                <a:sym typeface="Times New Roman Special G2" pitchFamily="18" charset="2"/>
              </a:rPr>
              <a:t>a  viselkedést nyíltan és belsőleg is elfogadja, s a befolyásoló személy távollétében is tanúsítja;</a:t>
            </a:r>
          </a:p>
          <a:p>
            <a:pPr eaLnBrk="1" hangingPunct="1">
              <a:buFont typeface="Symbol" pitchFamily="18" charset="2"/>
              <a:buChar char="·"/>
            </a:pPr>
            <a:r>
              <a:rPr lang="hu-HU" altLang="hu-HU" sz="2200" dirty="0" smtClean="0">
                <a:sym typeface="Times New Roman Special G2" pitchFamily="18" charset="2"/>
              </a:rPr>
              <a:t>létezik negatív identifikáció is.</a:t>
            </a:r>
          </a:p>
          <a:p>
            <a:pPr eaLnBrk="1" hangingPunct="1">
              <a:buFont typeface="Symbol" pitchFamily="18" charset="2"/>
              <a:buChar char="·"/>
            </a:pPr>
            <a:endParaRPr lang="hu-HU" altLang="hu-HU" sz="2200" b="1" dirty="0" smtClean="0">
              <a:sym typeface="Times New Roman Special G2" pitchFamily="18" charset="2"/>
            </a:endParaRPr>
          </a:p>
          <a:p>
            <a:pPr eaLnBrk="1" hangingPunct="1">
              <a:lnSpc>
                <a:spcPct val="80000"/>
              </a:lnSpc>
              <a:buFont typeface="Times New Roman Special G2" pitchFamily="18" charset="2"/>
              <a:buChar char="r"/>
            </a:pPr>
            <a:endParaRPr lang="hu-HU" altLang="hu-HU" sz="2200" b="1" dirty="0" smtClean="0">
              <a:sym typeface="Times New Roman Special G2" pitchFamily="18" charset="2"/>
            </a:endParaRPr>
          </a:p>
        </p:txBody>
      </p:sp>
    </p:spTree>
    <p:extLst>
      <p:ext uri="{BB962C8B-B14F-4D97-AF65-F5344CB8AC3E}">
        <p14:creationId xmlns:p14="http://schemas.microsoft.com/office/powerpoint/2010/main" val="19059942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5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107">
                                            <p:txEl>
                                              <p:pRg st="1" end="1"/>
                                            </p:txEl>
                                          </p:spTgt>
                                        </p:tgtEl>
                                        <p:attrNameLst>
                                          <p:attrName>style.visibility</p:attrName>
                                        </p:attrNameLst>
                                      </p:cBhvr>
                                      <p:to>
                                        <p:strVal val="visible"/>
                                      </p:to>
                                    </p:set>
                                    <p:anim calcmode="lin" valueType="num">
                                      <p:cBhvr additive="base">
                                        <p:cTn id="13" dur="5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1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7107">
                                            <p:txEl>
                                              <p:pRg st="2" end="2"/>
                                            </p:txEl>
                                          </p:spTgt>
                                        </p:tgtEl>
                                        <p:attrNameLst>
                                          <p:attrName>style.visibility</p:attrName>
                                        </p:attrNameLst>
                                      </p:cBhvr>
                                      <p:to>
                                        <p:strVal val="visible"/>
                                      </p:to>
                                    </p:set>
                                    <p:anim calcmode="lin" valueType="num">
                                      <p:cBhvr additive="base">
                                        <p:cTn id="19" dur="5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1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7107">
                                            <p:txEl>
                                              <p:pRg st="3" end="3"/>
                                            </p:txEl>
                                          </p:spTgt>
                                        </p:tgtEl>
                                        <p:attrNameLst>
                                          <p:attrName>style.visibility</p:attrName>
                                        </p:attrNameLst>
                                      </p:cBhvr>
                                      <p:to>
                                        <p:strVal val="visible"/>
                                      </p:to>
                                    </p:set>
                                    <p:anim calcmode="lin" valueType="num">
                                      <p:cBhvr additive="base">
                                        <p:cTn id="25" dur="500" fill="hold"/>
                                        <p:tgtEl>
                                          <p:spTgt spid="471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71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7107">
                                            <p:txEl>
                                              <p:pRg st="4" end="4"/>
                                            </p:txEl>
                                          </p:spTgt>
                                        </p:tgtEl>
                                        <p:attrNameLst>
                                          <p:attrName>style.visibility</p:attrName>
                                        </p:attrNameLst>
                                      </p:cBhvr>
                                      <p:to>
                                        <p:strVal val="visible"/>
                                      </p:to>
                                    </p:set>
                                    <p:anim calcmode="lin" valueType="num">
                                      <p:cBhvr additive="base">
                                        <p:cTn id="31" dur="500" fill="hold"/>
                                        <p:tgtEl>
                                          <p:spTgt spid="471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71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7107">
                                            <p:txEl>
                                              <p:pRg st="6" end="6"/>
                                            </p:txEl>
                                          </p:spTgt>
                                        </p:tgtEl>
                                        <p:attrNameLst>
                                          <p:attrName>style.visibility</p:attrName>
                                        </p:attrNameLst>
                                      </p:cBhvr>
                                      <p:to>
                                        <p:strVal val="visible"/>
                                      </p:to>
                                    </p:set>
                                    <p:anim calcmode="lin" valueType="num">
                                      <p:cBhvr additive="base">
                                        <p:cTn id="37" dur="500" fill="hold"/>
                                        <p:tgtEl>
                                          <p:spTgt spid="4710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710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7107">
                                            <p:txEl>
                                              <p:pRg st="8" end="8"/>
                                            </p:txEl>
                                          </p:spTgt>
                                        </p:tgtEl>
                                        <p:attrNameLst>
                                          <p:attrName>style.visibility</p:attrName>
                                        </p:attrNameLst>
                                      </p:cBhvr>
                                      <p:to>
                                        <p:strVal val="visible"/>
                                      </p:to>
                                    </p:set>
                                    <p:anim calcmode="lin" valueType="num">
                                      <p:cBhvr additive="base">
                                        <p:cTn id="43" dur="500" fill="hold"/>
                                        <p:tgtEl>
                                          <p:spTgt spid="47107">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710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7107">
                                            <p:txEl>
                                              <p:pRg st="9" end="9"/>
                                            </p:txEl>
                                          </p:spTgt>
                                        </p:tgtEl>
                                        <p:attrNameLst>
                                          <p:attrName>style.visibility</p:attrName>
                                        </p:attrNameLst>
                                      </p:cBhvr>
                                      <p:to>
                                        <p:strVal val="visible"/>
                                      </p:to>
                                    </p:set>
                                    <p:anim calcmode="lin" valueType="num">
                                      <p:cBhvr additive="base">
                                        <p:cTn id="49" dur="500" fill="hold"/>
                                        <p:tgtEl>
                                          <p:spTgt spid="47107">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710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4638"/>
            <a:ext cx="8229600" cy="706437"/>
          </a:xfrm>
        </p:spPr>
        <p:txBody>
          <a:bodyPr/>
          <a:lstStyle/>
          <a:p>
            <a:pPr eaLnBrk="1" hangingPunct="1"/>
            <a:r>
              <a:rPr lang="hu-HU" altLang="hu-HU" sz="4000" b="1" dirty="0" smtClean="0"/>
              <a:t>A szociális tanulás módjai</a:t>
            </a:r>
            <a:endParaRPr lang="de-DE" altLang="hu-HU" sz="4000" b="1" dirty="0" smtClean="0"/>
          </a:p>
        </p:txBody>
      </p:sp>
      <p:sp>
        <p:nvSpPr>
          <p:cNvPr id="48131" name="Rectangle 3"/>
          <p:cNvSpPr>
            <a:spLocks noGrp="1" noChangeArrowheads="1"/>
          </p:cNvSpPr>
          <p:nvPr>
            <p:ph idx="1"/>
          </p:nvPr>
        </p:nvSpPr>
        <p:spPr>
          <a:xfrm>
            <a:off x="457200" y="1196975"/>
            <a:ext cx="8229600" cy="5111750"/>
          </a:xfrm>
        </p:spPr>
        <p:txBody>
          <a:bodyPr/>
          <a:lstStyle/>
          <a:p>
            <a:pPr eaLnBrk="1" hangingPunct="1">
              <a:buFont typeface="Times New Roman Special G2" pitchFamily="18" charset="2"/>
              <a:buNone/>
            </a:pPr>
            <a:r>
              <a:rPr lang="hu-HU" altLang="hu-HU" sz="2400" b="1" dirty="0" smtClean="0">
                <a:sym typeface="Times New Roman Special G2" pitchFamily="18" charset="2"/>
              </a:rPr>
              <a:t>Belsővé tétel (</a:t>
            </a:r>
            <a:r>
              <a:rPr lang="hu-HU" altLang="hu-HU" sz="2400" b="1" dirty="0" err="1" smtClean="0">
                <a:sym typeface="Times New Roman Special G2" pitchFamily="18" charset="2"/>
              </a:rPr>
              <a:t>interiorizáció</a:t>
            </a:r>
            <a:r>
              <a:rPr lang="hu-HU" altLang="hu-HU" sz="2400" b="1" dirty="0" smtClean="0">
                <a:sym typeface="Times New Roman Special G2" pitchFamily="18" charset="2"/>
              </a:rPr>
              <a:t>):</a:t>
            </a:r>
          </a:p>
          <a:p>
            <a:pPr eaLnBrk="1" hangingPunct="1">
              <a:buFont typeface="Times New Roman Special G2" pitchFamily="18" charset="2"/>
              <a:buNone/>
            </a:pPr>
            <a:r>
              <a:rPr lang="hu-HU" altLang="hu-HU" sz="2000" dirty="0" smtClean="0">
                <a:sym typeface="Symbol" pitchFamily="18" charset="2"/>
              </a:rPr>
              <a:t></a:t>
            </a:r>
            <a:r>
              <a:rPr lang="hu-HU" altLang="hu-HU" sz="2200" dirty="0" smtClean="0">
                <a:sym typeface="Times New Roman Special G2" pitchFamily="18" charset="2"/>
              </a:rPr>
              <a:t>   a  </a:t>
            </a:r>
            <a:r>
              <a:rPr lang="hu-HU" altLang="hu-HU" sz="2200" b="1" dirty="0" smtClean="0">
                <a:sym typeface="Times New Roman Special G2" pitchFamily="18" charset="2"/>
              </a:rPr>
              <a:t>szociális  tanulás legmagasabb szintje</a:t>
            </a:r>
            <a:r>
              <a:rPr lang="hu-HU" altLang="hu-HU" sz="2200" dirty="0" smtClean="0">
                <a:sym typeface="Times New Roman Special G2" pitchFamily="18" charset="2"/>
              </a:rPr>
              <a:t>, ráépül az előző szintekre;</a:t>
            </a:r>
          </a:p>
          <a:p>
            <a:pPr eaLnBrk="1" hangingPunct="1">
              <a:buFont typeface="Times New Roman Special G2" pitchFamily="18" charset="2"/>
              <a:buNone/>
            </a:pPr>
            <a:endParaRPr lang="hu-HU" altLang="hu-HU" sz="1200" dirty="0" smtClean="0">
              <a:sym typeface="Times New Roman Special G2" pitchFamily="18" charset="2"/>
            </a:endParaRPr>
          </a:p>
          <a:p>
            <a:pPr eaLnBrk="1" hangingPunct="1">
              <a:buFont typeface="Times New Roman Special G2" pitchFamily="18" charset="2"/>
              <a:buNone/>
            </a:pPr>
            <a:r>
              <a:rPr lang="hu-HU" altLang="hu-HU" sz="2000" dirty="0" smtClean="0">
                <a:sym typeface="Symbol" pitchFamily="18" charset="2"/>
              </a:rPr>
              <a:t></a:t>
            </a:r>
            <a:r>
              <a:rPr lang="hu-HU" altLang="hu-HU" sz="2200" dirty="0" smtClean="0">
                <a:sym typeface="Times New Roman Special G2" pitchFamily="18" charset="2"/>
              </a:rPr>
              <a:t>   </a:t>
            </a:r>
            <a:r>
              <a:rPr lang="hu-HU" altLang="hu-HU" sz="2200" b="1" dirty="0" smtClean="0">
                <a:sym typeface="Times New Roman Special G2" pitchFamily="18" charset="2"/>
              </a:rPr>
              <a:t>serdülő- és ifjú-</a:t>
            </a:r>
            <a:r>
              <a:rPr lang="hu-HU" altLang="hu-HU" sz="2200" dirty="0" smtClean="0">
                <a:sym typeface="Times New Roman Special G2" pitchFamily="18" charset="2"/>
              </a:rPr>
              <a:t>,</a:t>
            </a:r>
            <a:r>
              <a:rPr lang="hu-HU" altLang="hu-HU" sz="1200" dirty="0" smtClean="0">
                <a:sym typeface="Times New Roman Special G2" pitchFamily="18" charset="2"/>
              </a:rPr>
              <a:t> </a:t>
            </a:r>
            <a:r>
              <a:rPr lang="hu-HU" altLang="hu-HU" sz="2200" dirty="0" smtClean="0">
                <a:sym typeface="Times New Roman Special G2" pitchFamily="18" charset="2"/>
              </a:rPr>
              <a:t>valamint</a:t>
            </a:r>
            <a:r>
              <a:rPr lang="hu-HU" altLang="hu-HU" sz="1200" dirty="0" smtClean="0">
                <a:sym typeface="Times New Roman Special G2" pitchFamily="18" charset="2"/>
              </a:rPr>
              <a:t> </a:t>
            </a:r>
            <a:r>
              <a:rPr lang="hu-HU" altLang="hu-HU" sz="2200" b="1" dirty="0" smtClean="0">
                <a:sym typeface="Times New Roman Special G2" pitchFamily="18" charset="2"/>
              </a:rPr>
              <a:t>felnőttkor döntő tanulási módja</a:t>
            </a:r>
            <a:r>
              <a:rPr lang="hu-HU" altLang="hu-HU" sz="2200" dirty="0" smtClean="0">
                <a:sym typeface="Times New Roman Special G2" pitchFamily="18" charset="2"/>
              </a:rPr>
              <a:t>;</a:t>
            </a:r>
          </a:p>
          <a:p>
            <a:pPr eaLnBrk="1" hangingPunct="1">
              <a:buFont typeface="Times New Roman Special G2" pitchFamily="18" charset="2"/>
              <a:buNone/>
            </a:pPr>
            <a:r>
              <a:rPr lang="hu-HU" altLang="hu-HU" sz="2000" dirty="0" smtClean="0">
                <a:sym typeface="Symbol" pitchFamily="18" charset="2"/>
              </a:rPr>
              <a:t></a:t>
            </a:r>
            <a:r>
              <a:rPr lang="hu-HU" altLang="hu-HU" sz="2200" dirty="0" smtClean="0">
                <a:sym typeface="Times New Roman Special G2" pitchFamily="18" charset="2"/>
              </a:rPr>
              <a:t>   az  egyén  azért</a:t>
            </a:r>
            <a:r>
              <a:rPr lang="hu-HU" altLang="hu-HU" sz="1600" dirty="0" smtClean="0">
                <a:sym typeface="Times New Roman Special G2" pitchFamily="18" charset="2"/>
              </a:rPr>
              <a:t>  </a:t>
            </a:r>
            <a:r>
              <a:rPr lang="hu-HU" altLang="hu-HU" sz="2200" dirty="0" smtClean="0">
                <a:sym typeface="Times New Roman Special G2" pitchFamily="18" charset="2"/>
              </a:rPr>
              <a:t>fogadja el egy </a:t>
            </a:r>
            <a:r>
              <a:rPr lang="hu-HU" altLang="hu-HU" sz="2200" b="1" dirty="0" smtClean="0">
                <a:sym typeface="Times New Roman Special G2" pitchFamily="18" charset="2"/>
              </a:rPr>
              <a:t>másik személy befolyását</a:t>
            </a:r>
            <a:r>
              <a:rPr lang="hu-HU" altLang="hu-HU" sz="2200" dirty="0" smtClean="0">
                <a:sym typeface="Times New Roman Special G2" pitchFamily="18" charset="2"/>
              </a:rPr>
              <a:t>, mert az </a:t>
            </a:r>
            <a:r>
              <a:rPr lang="hu-HU" altLang="hu-HU" sz="2200" b="1" dirty="0" smtClean="0">
                <a:sym typeface="Times New Roman Special G2" pitchFamily="18" charset="2"/>
              </a:rPr>
              <a:t>egybevág saját belső értékrendszerével</a:t>
            </a:r>
            <a:r>
              <a:rPr lang="hu-HU" altLang="hu-HU" sz="2200" dirty="0" smtClean="0">
                <a:sym typeface="Times New Roman Special G2" pitchFamily="18" charset="2"/>
              </a:rPr>
              <a:t>;</a:t>
            </a:r>
          </a:p>
          <a:p>
            <a:pPr eaLnBrk="1" hangingPunct="1">
              <a:buFont typeface="Times New Roman Special G2" pitchFamily="18" charset="2"/>
              <a:buNone/>
            </a:pPr>
            <a:endParaRPr lang="hu-HU" altLang="hu-HU" sz="800" dirty="0" smtClean="0">
              <a:sym typeface="Times New Roman Special G2" pitchFamily="18" charset="2"/>
            </a:endParaRPr>
          </a:p>
          <a:p>
            <a:pPr eaLnBrk="1" hangingPunct="1">
              <a:buFont typeface="Times New Roman Special G2" pitchFamily="18" charset="2"/>
              <a:buNone/>
            </a:pPr>
            <a:r>
              <a:rPr lang="hu-HU" altLang="hu-HU" sz="2000" dirty="0" smtClean="0">
                <a:sym typeface="Symbol" pitchFamily="18" charset="2"/>
              </a:rPr>
              <a:t></a:t>
            </a:r>
            <a:r>
              <a:rPr lang="hu-HU" altLang="hu-HU" sz="2200" dirty="0" smtClean="0">
                <a:sym typeface="Times New Roman Special G2" pitchFamily="18" charset="2"/>
              </a:rPr>
              <a:t>   az</a:t>
            </a:r>
            <a:r>
              <a:rPr lang="hu-HU" altLang="hu-HU" sz="1200" dirty="0" smtClean="0">
                <a:sym typeface="Times New Roman Special G2" pitchFamily="18" charset="2"/>
              </a:rPr>
              <a:t> </a:t>
            </a:r>
            <a:r>
              <a:rPr lang="hu-HU" altLang="hu-HU" sz="2200" dirty="0" smtClean="0">
                <a:sym typeface="Times New Roman Special G2" pitchFamily="18" charset="2"/>
              </a:rPr>
              <a:t>ilyen</a:t>
            </a:r>
            <a:r>
              <a:rPr lang="hu-HU" altLang="hu-HU" sz="1200" dirty="0" smtClean="0">
                <a:sym typeface="Times New Roman Special G2" pitchFamily="18" charset="2"/>
              </a:rPr>
              <a:t> </a:t>
            </a:r>
            <a:r>
              <a:rPr lang="hu-HU" altLang="hu-HU" sz="2200" dirty="0" smtClean="0">
                <a:sym typeface="Times New Roman Special G2" pitchFamily="18" charset="2"/>
              </a:rPr>
              <a:t>viselkedés fokozatosan függetlenedik a külső</a:t>
            </a:r>
            <a:r>
              <a:rPr lang="hu-HU" altLang="hu-HU" sz="1200" dirty="0" smtClean="0">
                <a:sym typeface="Times New Roman Special G2" pitchFamily="18" charset="2"/>
              </a:rPr>
              <a:t> </a:t>
            </a:r>
            <a:r>
              <a:rPr lang="hu-HU" altLang="hu-HU" sz="2200" dirty="0" smtClean="0">
                <a:sym typeface="Times New Roman Special G2" pitchFamily="18" charset="2"/>
              </a:rPr>
              <a:t>forrástól, beépül a személyiségbe,</a:t>
            </a:r>
            <a:r>
              <a:rPr lang="hu-HU" altLang="hu-HU" sz="1200" dirty="0" smtClean="0">
                <a:sym typeface="Times New Roman Special G2" pitchFamily="18" charset="2"/>
              </a:rPr>
              <a:t> </a:t>
            </a:r>
            <a:r>
              <a:rPr lang="hu-HU" altLang="hu-HU" sz="2200" dirty="0" smtClean="0">
                <a:sym typeface="Times New Roman Special G2" pitchFamily="18" charset="2"/>
              </a:rPr>
              <a:t>értékrendszerének részévé válik;</a:t>
            </a:r>
            <a:endParaRPr lang="hu-HU" altLang="hu-HU" sz="300" dirty="0" smtClean="0">
              <a:sym typeface="Times New Roman Special G2" pitchFamily="18" charset="2"/>
            </a:endParaRPr>
          </a:p>
          <a:p>
            <a:pPr eaLnBrk="1" hangingPunct="1">
              <a:buFont typeface="Times New Roman Special G2" pitchFamily="18" charset="2"/>
              <a:buNone/>
            </a:pPr>
            <a:r>
              <a:rPr lang="hu-HU" altLang="hu-HU" sz="2000" dirty="0" smtClean="0">
                <a:sym typeface="Symbol" pitchFamily="18" charset="2"/>
              </a:rPr>
              <a:t></a:t>
            </a:r>
            <a:r>
              <a:rPr lang="hu-HU" altLang="hu-HU" sz="2200" dirty="0" smtClean="0">
                <a:sym typeface="Times New Roman Special G2" pitchFamily="18" charset="2"/>
              </a:rPr>
              <a:t>   az</a:t>
            </a:r>
            <a:r>
              <a:rPr lang="hu-HU" altLang="hu-HU" sz="1400" dirty="0" smtClean="0">
                <a:sym typeface="Times New Roman Special G2" pitchFamily="18" charset="2"/>
              </a:rPr>
              <a:t> </a:t>
            </a:r>
            <a:r>
              <a:rPr lang="hu-HU" altLang="hu-HU" sz="2200" dirty="0" smtClean="0">
                <a:sym typeface="Times New Roman Special G2" pitchFamily="18" charset="2"/>
              </a:rPr>
              <a:t>erkölcsi</a:t>
            </a:r>
            <a:r>
              <a:rPr lang="hu-HU" altLang="hu-HU" sz="1400" dirty="0" smtClean="0">
                <a:sym typeface="Times New Roman Special G2" pitchFamily="18" charset="2"/>
              </a:rPr>
              <a:t> </a:t>
            </a:r>
            <a:r>
              <a:rPr lang="hu-HU" altLang="hu-HU" sz="2200" dirty="0" smtClean="0">
                <a:sym typeface="Times New Roman Special G2" pitchFamily="18" charset="2"/>
              </a:rPr>
              <a:t>normák, szokások,</a:t>
            </a:r>
            <a:r>
              <a:rPr lang="hu-HU" altLang="hu-HU" sz="1200" dirty="0" smtClean="0">
                <a:sym typeface="Times New Roman Special G2" pitchFamily="18" charset="2"/>
              </a:rPr>
              <a:t> </a:t>
            </a:r>
            <a:r>
              <a:rPr lang="hu-HU" altLang="hu-HU" sz="2200" dirty="0" smtClean="0">
                <a:sym typeface="Times New Roman Special G2" pitchFamily="18" charset="2"/>
              </a:rPr>
              <a:t>értékek, a „lelkiismeret” kialakulása ilyen mechanizmussal magyarázhatók.</a:t>
            </a:r>
          </a:p>
        </p:txBody>
      </p:sp>
    </p:spTree>
    <p:extLst>
      <p:ext uri="{BB962C8B-B14F-4D97-AF65-F5344CB8AC3E}">
        <p14:creationId xmlns:p14="http://schemas.microsoft.com/office/powerpoint/2010/main" val="38793230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5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8131">
                                            <p:txEl>
                                              <p:pRg st="1" end="1"/>
                                            </p:txEl>
                                          </p:spTgt>
                                        </p:tgtEl>
                                        <p:attrNameLst>
                                          <p:attrName>style.visibility</p:attrName>
                                        </p:attrNameLst>
                                      </p:cBhvr>
                                      <p:to>
                                        <p:strVal val="visible"/>
                                      </p:to>
                                    </p:set>
                                    <p:anim calcmode="lin" valueType="num">
                                      <p:cBhvr additive="base">
                                        <p:cTn id="13" dur="500" fill="hold"/>
                                        <p:tgtEl>
                                          <p:spTgt spid="481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81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8131">
                                            <p:txEl>
                                              <p:pRg st="3" end="3"/>
                                            </p:txEl>
                                          </p:spTgt>
                                        </p:tgtEl>
                                        <p:attrNameLst>
                                          <p:attrName>style.visibility</p:attrName>
                                        </p:attrNameLst>
                                      </p:cBhvr>
                                      <p:to>
                                        <p:strVal val="visible"/>
                                      </p:to>
                                    </p:set>
                                    <p:anim calcmode="lin" valueType="num">
                                      <p:cBhvr additive="base">
                                        <p:cTn id="19" dur="500" fill="hold"/>
                                        <p:tgtEl>
                                          <p:spTgt spid="4813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81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8131">
                                            <p:txEl>
                                              <p:pRg st="4" end="4"/>
                                            </p:txEl>
                                          </p:spTgt>
                                        </p:tgtEl>
                                        <p:attrNameLst>
                                          <p:attrName>style.visibility</p:attrName>
                                        </p:attrNameLst>
                                      </p:cBhvr>
                                      <p:to>
                                        <p:strVal val="visible"/>
                                      </p:to>
                                    </p:set>
                                    <p:anim calcmode="lin" valueType="num">
                                      <p:cBhvr additive="base">
                                        <p:cTn id="25" dur="500" fill="hold"/>
                                        <p:tgtEl>
                                          <p:spTgt spid="4813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81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8131">
                                            <p:txEl>
                                              <p:pRg st="6" end="6"/>
                                            </p:txEl>
                                          </p:spTgt>
                                        </p:tgtEl>
                                        <p:attrNameLst>
                                          <p:attrName>style.visibility</p:attrName>
                                        </p:attrNameLst>
                                      </p:cBhvr>
                                      <p:to>
                                        <p:strVal val="visible"/>
                                      </p:to>
                                    </p:set>
                                    <p:anim calcmode="lin" valueType="num">
                                      <p:cBhvr additive="base">
                                        <p:cTn id="31" dur="500" fill="hold"/>
                                        <p:tgtEl>
                                          <p:spTgt spid="4813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813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8131">
                                            <p:txEl>
                                              <p:pRg st="7" end="7"/>
                                            </p:txEl>
                                          </p:spTgt>
                                        </p:tgtEl>
                                        <p:attrNameLst>
                                          <p:attrName>style.visibility</p:attrName>
                                        </p:attrNameLst>
                                      </p:cBhvr>
                                      <p:to>
                                        <p:strVal val="visible"/>
                                      </p:to>
                                    </p:set>
                                    <p:anim calcmode="lin" valueType="num">
                                      <p:cBhvr additive="base">
                                        <p:cTn id="37" dur="500" fill="hold"/>
                                        <p:tgtEl>
                                          <p:spTgt spid="48131">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813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ctrTitle"/>
          </p:nvPr>
        </p:nvSpPr>
        <p:spPr>
          <a:xfrm>
            <a:off x="755576" y="1772816"/>
            <a:ext cx="7772400" cy="2234679"/>
          </a:xfrm>
          <a:noFill/>
          <a:ln w="57150">
            <a:solidFill>
              <a:srgbClr val="002060"/>
            </a:solidFill>
          </a:ln>
        </p:spPr>
        <p:style>
          <a:lnRef idx="2">
            <a:schemeClr val="accent1"/>
          </a:lnRef>
          <a:fillRef idx="1">
            <a:schemeClr val="lt1"/>
          </a:fillRef>
          <a:effectRef idx="0">
            <a:schemeClr val="accent1"/>
          </a:effectRef>
          <a:fontRef idx="minor">
            <a:schemeClr val="dk1"/>
          </a:fontRef>
        </p:style>
        <p:txBody>
          <a:bodyPr>
            <a:normAutofit/>
          </a:bodyPr>
          <a:lstStyle/>
          <a:p>
            <a:r>
              <a:rPr lang="hu-HU" sz="4800" b="1" dirty="0" smtClean="0">
                <a:effectLst>
                  <a:outerShdw blurRad="38100" dist="38100" dir="2700000" algn="tl">
                    <a:srgbClr val="000000">
                      <a:alpha val="43137"/>
                    </a:srgbClr>
                  </a:outerShdw>
                </a:effectLst>
              </a:rPr>
              <a:t>Motoros tanulás</a:t>
            </a:r>
            <a:endParaRPr lang="hu-HU" sz="4800" b="1" dirty="0">
              <a:effectLst>
                <a:outerShdw blurRad="38100" dist="38100" dir="2700000" algn="tl">
                  <a:srgbClr val="000000">
                    <a:alpha val="43137"/>
                  </a:srgbClr>
                </a:outerShdw>
              </a:effectLst>
            </a:endParaRPr>
          </a:p>
        </p:txBody>
      </p:sp>
      <p:sp>
        <p:nvSpPr>
          <p:cNvPr id="3" name="Alcím 2"/>
          <p:cNvSpPr>
            <a:spLocks noGrp="1"/>
          </p:cNvSpPr>
          <p:nvPr>
            <p:ph type="subTitle" idx="1"/>
          </p:nvPr>
        </p:nvSpPr>
        <p:spPr>
          <a:xfrm>
            <a:off x="4003848" y="4077072"/>
            <a:ext cx="4960640" cy="648072"/>
          </a:xfrm>
        </p:spPr>
        <p:txBody>
          <a:bodyPr>
            <a:normAutofit/>
          </a:bodyPr>
          <a:lstStyle/>
          <a:p>
            <a:pPr algn="r"/>
            <a:r>
              <a:rPr lang="hu-HU" sz="1800" b="1" i="1" dirty="0" smtClean="0">
                <a:solidFill>
                  <a:schemeClr val="tx2">
                    <a:lumMod val="75000"/>
                  </a:schemeClr>
                </a:solidFill>
                <a:latin typeface="Arial" pitchFamily="34" charset="0"/>
                <a:cs typeface="Arial" pitchFamily="34" charset="0"/>
              </a:rPr>
              <a:t>Dr. </a:t>
            </a:r>
            <a:r>
              <a:rPr lang="hu-HU" sz="1800" b="1" i="1" dirty="0" err="1" smtClean="0">
                <a:solidFill>
                  <a:schemeClr val="tx2">
                    <a:lumMod val="75000"/>
                  </a:schemeClr>
                </a:solidFill>
                <a:latin typeface="Arial" pitchFamily="34" charset="0"/>
                <a:cs typeface="Arial" pitchFamily="34" charset="0"/>
              </a:rPr>
              <a:t>Kopper</a:t>
            </a:r>
            <a:r>
              <a:rPr lang="hu-HU" sz="1800" b="1" i="1" dirty="0" smtClean="0">
                <a:solidFill>
                  <a:schemeClr val="tx2">
                    <a:lumMod val="75000"/>
                  </a:schemeClr>
                </a:solidFill>
                <a:latin typeface="Arial" pitchFamily="34" charset="0"/>
                <a:cs typeface="Arial" pitchFamily="34" charset="0"/>
              </a:rPr>
              <a:t> Bence, Hegedüs Ádám</a:t>
            </a:r>
            <a:endParaRPr lang="hu-HU" sz="1800" b="1" i="1" dirty="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4125758315"/>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Ajánlott irodalom</a:t>
            </a:r>
            <a:endParaRPr lang="hu-HU" b="1" dirty="0"/>
          </a:p>
        </p:txBody>
      </p:sp>
      <p:sp>
        <p:nvSpPr>
          <p:cNvPr id="3" name="Tartalom helye 2"/>
          <p:cNvSpPr>
            <a:spLocks noGrp="1"/>
          </p:cNvSpPr>
          <p:nvPr>
            <p:ph idx="1"/>
          </p:nvPr>
        </p:nvSpPr>
        <p:spPr/>
        <p:txBody>
          <a:bodyPr/>
          <a:lstStyle/>
          <a:p>
            <a:r>
              <a:rPr lang="hu-HU" b="1" dirty="0" smtClean="0"/>
              <a:t>Richard A. Schmidt (1996): Mozgáskontroll és mozgástanulás</a:t>
            </a:r>
            <a:br>
              <a:rPr lang="hu-HU" b="1" dirty="0" smtClean="0"/>
            </a:br>
            <a:r>
              <a:rPr lang="hu-HU" b="1" dirty="0" smtClean="0"/>
              <a:t>Magyar Testnevelési Egyetem – (361-391 o.)</a:t>
            </a:r>
            <a:endParaRPr lang="hu-HU" b="1" dirty="0"/>
          </a:p>
        </p:txBody>
      </p:sp>
    </p:spTree>
    <p:extLst>
      <p:ext uri="{BB962C8B-B14F-4D97-AF65-F5344CB8AC3E}">
        <p14:creationId xmlns:p14="http://schemas.microsoft.com/office/powerpoint/2010/main" val="1423484002"/>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A motoros tanulás meghatározása I.</a:t>
            </a:r>
            <a:endParaRPr lang="hu-HU" dirty="0"/>
          </a:p>
        </p:txBody>
      </p:sp>
      <p:sp>
        <p:nvSpPr>
          <p:cNvPr id="3" name="Tartalom helye 2"/>
          <p:cNvSpPr>
            <a:spLocks noGrp="1"/>
          </p:cNvSpPr>
          <p:nvPr>
            <p:ph idx="1"/>
          </p:nvPr>
        </p:nvSpPr>
        <p:spPr/>
        <p:txBody>
          <a:bodyPr>
            <a:normAutofit fontScale="85000" lnSpcReduction="20000"/>
          </a:bodyPr>
          <a:lstStyle/>
          <a:p>
            <a:r>
              <a:rPr lang="hu-HU" dirty="0" smtClean="0"/>
              <a:t>Jellemzői</a:t>
            </a:r>
          </a:p>
          <a:p>
            <a:pPr lvl="1"/>
            <a:r>
              <a:rPr lang="hu-HU" dirty="0" smtClean="0"/>
              <a:t>Elsajátítási folyamat</a:t>
            </a:r>
          </a:p>
          <a:p>
            <a:pPr lvl="1"/>
            <a:r>
              <a:rPr lang="hu-HU" dirty="0" smtClean="0"/>
              <a:t>Gyakorlás/tapasztalat</a:t>
            </a:r>
          </a:p>
          <a:p>
            <a:pPr lvl="1"/>
            <a:r>
              <a:rPr lang="hu-HU" dirty="0" smtClean="0"/>
              <a:t>Közvetlenül nem mérhető</a:t>
            </a:r>
          </a:p>
          <a:p>
            <a:pPr lvl="1"/>
            <a:r>
              <a:rPr lang="hu-HU" dirty="0" smtClean="0"/>
              <a:t>Relatíve permanens változást okoz</a:t>
            </a:r>
          </a:p>
          <a:p>
            <a:r>
              <a:rPr lang="hu-HU" dirty="0" err="1" smtClean="0"/>
              <a:t>Habit</a:t>
            </a:r>
            <a:endParaRPr lang="hu-HU" dirty="0" smtClean="0"/>
          </a:p>
          <a:p>
            <a:pPr lvl="1">
              <a:lnSpc>
                <a:spcPct val="90000"/>
              </a:lnSpc>
              <a:defRPr/>
            </a:pPr>
            <a:r>
              <a:rPr lang="hu-HU" sz="2400" dirty="0" smtClean="0"/>
              <a:t>szerzett </a:t>
            </a:r>
            <a:r>
              <a:rPr lang="hu-HU" sz="2400" dirty="0"/>
              <a:t>képesség a válaszcselekvés végrehajtására, megfigyelhetetlen belső állapot, ami a készség teljesítésének alapja</a:t>
            </a:r>
          </a:p>
          <a:p>
            <a:pPr lvl="1">
              <a:lnSpc>
                <a:spcPct val="90000"/>
              </a:lnSpc>
              <a:defRPr/>
            </a:pPr>
            <a:r>
              <a:rPr lang="hu-HU" sz="2400" dirty="0" smtClean="0"/>
              <a:t>A </a:t>
            </a:r>
            <a:r>
              <a:rPr lang="hu-HU" sz="2400" dirty="0" err="1" smtClean="0"/>
              <a:t>habit</a:t>
            </a:r>
            <a:r>
              <a:rPr lang="hu-HU" sz="2400" dirty="0" smtClean="0"/>
              <a:t> </a:t>
            </a:r>
            <a:r>
              <a:rPr lang="hu-HU" sz="2400" dirty="0"/>
              <a:t>megléte nem kötelezően egyenlő a képességgel: készség végrehajtásának egyéb feltételeitől is függ a végrehajtás (pl. fáradás esetén nem jön létre</a:t>
            </a:r>
            <a:r>
              <a:rPr lang="hu-HU" sz="2400" dirty="0" smtClean="0"/>
              <a:t>)</a:t>
            </a:r>
            <a:endParaRPr lang="hu-HU" dirty="0" smtClean="0"/>
          </a:p>
          <a:p>
            <a:r>
              <a:rPr lang="hu-HU" dirty="0" smtClean="0"/>
              <a:t>Meghatározásai</a:t>
            </a:r>
          </a:p>
          <a:p>
            <a:pPr lvl="1"/>
            <a:r>
              <a:rPr lang="hu-HU" dirty="0"/>
              <a:t>Kognitív </a:t>
            </a:r>
            <a:r>
              <a:rPr lang="hu-HU" dirty="0" smtClean="0"/>
              <a:t>pszichológia </a:t>
            </a:r>
            <a:r>
              <a:rPr lang="hu-HU" dirty="0" err="1" smtClean="0"/>
              <a:t>vs</a:t>
            </a:r>
            <a:r>
              <a:rPr lang="hu-HU" dirty="0" smtClean="0"/>
              <a:t> </a:t>
            </a:r>
            <a:r>
              <a:rPr lang="hu-HU" dirty="0" err="1" smtClean="0"/>
              <a:t>viselkedésbeli</a:t>
            </a:r>
            <a:r>
              <a:rPr lang="hu-HU" dirty="0" smtClean="0"/>
              <a:t> változás</a:t>
            </a:r>
            <a:endParaRPr lang="hu-HU" dirty="0"/>
          </a:p>
        </p:txBody>
      </p:sp>
    </p:spTree>
    <p:extLst>
      <p:ext uri="{BB962C8B-B14F-4D97-AF65-F5344CB8AC3E}">
        <p14:creationId xmlns:p14="http://schemas.microsoft.com/office/powerpoint/2010/main" val="23278933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 calcmode="lin" valueType="num">
                                      <p:cBhvr additive="base">
                                        <p:cTn id="5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800100" y="1524000"/>
            <a:ext cx="7924800" cy="4462760"/>
          </a:xfrm>
          <a:prstGeom prst="rect">
            <a:avLst/>
          </a:prstGeom>
        </p:spPr>
        <p:txBody>
          <a:bodyPr>
            <a:spAutoFit/>
          </a:bodyPr>
          <a:lstStyle/>
          <a:p>
            <a:pPr marL="285750" indent="-285750">
              <a:buFont typeface="Arial" panose="020B0604020202020204" pitchFamily="34" charset="0"/>
              <a:buChar char="•"/>
              <a:defRPr/>
            </a:pPr>
            <a:r>
              <a:rPr lang="hu-HU" dirty="0"/>
              <a:t>A viselkedés és a magatartás, a </a:t>
            </a:r>
            <a:r>
              <a:rPr lang="hu-HU" b="1" dirty="0"/>
              <a:t>szervezetet ért ingerekre adott válasz</a:t>
            </a:r>
            <a:r>
              <a:rPr lang="hu-HU" dirty="0"/>
              <a:t>ok </a:t>
            </a:r>
            <a:r>
              <a:rPr lang="hu-HU" dirty="0" smtClean="0"/>
              <a:t>összessége</a:t>
            </a:r>
          </a:p>
          <a:p>
            <a:pPr marL="285750" indent="-285750">
              <a:buFont typeface="Arial" panose="020B0604020202020204" pitchFamily="34" charset="0"/>
              <a:buChar char="•"/>
              <a:defRPr/>
            </a:pPr>
            <a:r>
              <a:rPr lang="hu-HU" b="1" dirty="0" smtClean="0"/>
              <a:t>Agyi </a:t>
            </a:r>
            <a:r>
              <a:rPr lang="hu-HU" b="1" dirty="0"/>
              <a:t>működés</a:t>
            </a:r>
            <a:r>
              <a:rPr lang="hu-HU" dirty="0"/>
              <a:t>, ami a gének és a környezet kölcsönhatásának az </a:t>
            </a:r>
            <a:r>
              <a:rPr lang="hu-HU" dirty="0" smtClean="0"/>
              <a:t>eredménye</a:t>
            </a:r>
          </a:p>
          <a:p>
            <a:pPr marL="285750" indent="-285750">
              <a:buFont typeface="Arial" panose="020B0604020202020204" pitchFamily="34" charset="0"/>
              <a:buChar char="•"/>
              <a:defRPr/>
            </a:pPr>
            <a:r>
              <a:rPr lang="hu-HU" b="1" dirty="0"/>
              <a:t>T</a:t>
            </a:r>
            <a:r>
              <a:rPr lang="hu-HU" b="1" dirty="0" smtClean="0"/>
              <a:t>anulással </a:t>
            </a:r>
            <a:r>
              <a:rPr lang="hu-HU" b="1" dirty="0"/>
              <a:t>alakítható </a:t>
            </a:r>
            <a:r>
              <a:rPr lang="hu-HU" dirty="0"/>
              <a:t>(reakciók eltűnhetnek vagy felerősödhetnek az egyén élete során).</a:t>
            </a:r>
          </a:p>
          <a:p>
            <a:pPr marL="285750" indent="-285750">
              <a:buFont typeface="Arial" panose="020B0604020202020204" pitchFamily="34" charset="0"/>
              <a:buChar char="•"/>
              <a:defRPr/>
            </a:pPr>
            <a:endParaRPr lang="hu-HU" dirty="0"/>
          </a:p>
          <a:p>
            <a:pPr marL="285750" indent="-285750">
              <a:buFont typeface="Arial" panose="020B0604020202020204" pitchFamily="34" charset="0"/>
              <a:buChar char="•"/>
              <a:defRPr/>
            </a:pPr>
            <a:r>
              <a:rPr lang="sv-SE" dirty="0"/>
              <a:t>A tanult viselkedés nem öröklődhet át genetikai úton</a:t>
            </a:r>
            <a:r>
              <a:rPr lang="hu-HU" dirty="0"/>
              <a:t>, m</a:t>
            </a:r>
            <a:r>
              <a:rPr lang="sv-SE" dirty="0"/>
              <a:t>inden</a:t>
            </a:r>
            <a:r>
              <a:rPr lang="hu-HU" dirty="0"/>
              <a:t> egyedben újonnan kell kialakulnia.</a:t>
            </a:r>
          </a:p>
          <a:p>
            <a:pPr marL="285750" indent="-285750">
              <a:buFont typeface="Arial" panose="020B0604020202020204" pitchFamily="34" charset="0"/>
              <a:buChar char="•"/>
              <a:defRPr/>
            </a:pPr>
            <a:endParaRPr lang="hu-HU" dirty="0"/>
          </a:p>
          <a:p>
            <a:pPr marL="285750" indent="-285750">
              <a:buFont typeface="Arial" panose="020B0604020202020204" pitchFamily="34" charset="0"/>
              <a:buChar char="•"/>
              <a:defRPr/>
            </a:pPr>
            <a:r>
              <a:rPr lang="hu-HU" dirty="0"/>
              <a:t>A tanulás az idegrendszer alapvető funkciója, elválaszthatatlanul összefügg a magasabb idegi szabályozás centrális folyamataival.</a:t>
            </a:r>
          </a:p>
          <a:p>
            <a:pPr marL="285750" indent="-285750">
              <a:buFont typeface="Arial" panose="020B0604020202020204" pitchFamily="34" charset="0"/>
              <a:buChar char="•"/>
              <a:defRPr/>
            </a:pPr>
            <a:r>
              <a:rPr lang="hu-HU" dirty="0"/>
              <a:t>Tanulás révén képes a szervezet </a:t>
            </a:r>
            <a:r>
              <a:rPr lang="hu-HU" b="1" dirty="0"/>
              <a:t>alkalmazkodni a környezetéhez</a:t>
            </a:r>
            <a:r>
              <a:rPr lang="hu-HU" dirty="0"/>
              <a:t> és a magatartást plasztikusabbá tenni</a:t>
            </a:r>
            <a:r>
              <a:rPr lang="hu-HU" dirty="0" smtClean="0"/>
              <a:t>.</a:t>
            </a:r>
            <a:endParaRPr lang="hu-HU" dirty="0"/>
          </a:p>
          <a:p>
            <a:pPr marL="285750" indent="-285750">
              <a:buFont typeface="Arial" panose="020B0604020202020204" pitchFamily="34" charset="0"/>
              <a:buChar char="•"/>
              <a:defRPr/>
            </a:pPr>
            <a:endParaRPr lang="hu-HU" dirty="0"/>
          </a:p>
          <a:p>
            <a:pPr algn="r">
              <a:defRPr/>
            </a:pPr>
            <a:r>
              <a:rPr lang="fi-FI" sz="1400" dirty="0"/>
              <a:t>Az Orvosi élettan Tk. 83-85,684-690</a:t>
            </a:r>
            <a:endParaRPr lang="hu-HU" sz="1400" dirty="0"/>
          </a:p>
        </p:txBody>
      </p:sp>
      <p:sp>
        <p:nvSpPr>
          <p:cNvPr id="18435" name="Rectangle 2"/>
          <p:cNvSpPr>
            <a:spLocks noGrp="1" noChangeArrowheads="1"/>
          </p:cNvSpPr>
          <p:nvPr>
            <p:ph type="title"/>
          </p:nvPr>
        </p:nvSpPr>
        <p:spPr>
          <a:xfrm>
            <a:off x="457200" y="274638"/>
            <a:ext cx="8229600" cy="922337"/>
          </a:xfrm>
        </p:spPr>
        <p:txBody>
          <a:bodyPr/>
          <a:lstStyle/>
          <a:p>
            <a:pPr eaLnBrk="1" hangingPunct="1"/>
            <a:r>
              <a:rPr lang="hu-HU" altLang="hu-HU" sz="4000" b="1" dirty="0" smtClean="0">
                <a:solidFill>
                  <a:srgbClr val="000000"/>
                </a:solidFill>
              </a:rPr>
              <a:t>Viselkedés, magatartás</a:t>
            </a:r>
            <a:endParaRPr lang="de-DE" altLang="hu-HU" sz="4000" b="1" dirty="0" smtClean="0">
              <a:solidFill>
                <a:srgbClr val="000000"/>
              </a:solidFill>
            </a:endParaRPr>
          </a:p>
        </p:txBody>
      </p:sp>
    </p:spTree>
    <p:extLst>
      <p:ext uri="{BB962C8B-B14F-4D97-AF65-F5344CB8AC3E}">
        <p14:creationId xmlns:p14="http://schemas.microsoft.com/office/powerpoint/2010/main" val="39650213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a:t>A motoros tanulás meghatározása </a:t>
            </a:r>
            <a:r>
              <a:rPr lang="hu-HU" dirty="0" smtClean="0"/>
              <a:t>III</a:t>
            </a:r>
            <a:r>
              <a:rPr lang="hu-HU" dirty="0"/>
              <a:t>.</a:t>
            </a:r>
          </a:p>
        </p:txBody>
      </p:sp>
      <p:sp>
        <p:nvSpPr>
          <p:cNvPr id="3" name="Tartalom helye 2"/>
          <p:cNvSpPr>
            <a:spLocks noGrp="1"/>
          </p:cNvSpPr>
          <p:nvPr>
            <p:ph idx="1"/>
          </p:nvPr>
        </p:nvSpPr>
        <p:spPr/>
        <p:txBody>
          <a:bodyPr/>
          <a:lstStyle/>
          <a:p>
            <a:r>
              <a:rPr lang="hu-HU" dirty="0" smtClean="0"/>
              <a:t>Mindig tökéletesedés-e a mozgástanulás?</a:t>
            </a:r>
          </a:p>
          <a:p>
            <a:pPr lvl="1"/>
            <a:r>
              <a:rPr lang="hu-HU" dirty="0" smtClean="0"/>
              <a:t>Szubjektív tényezők</a:t>
            </a:r>
          </a:p>
          <a:p>
            <a:pPr lvl="1"/>
            <a:r>
              <a:rPr lang="hu-HU" dirty="0" smtClean="0"/>
              <a:t>Félelem</a:t>
            </a:r>
            <a:endParaRPr lang="hu-HU" dirty="0"/>
          </a:p>
        </p:txBody>
      </p:sp>
    </p:spTree>
    <p:extLst>
      <p:ext uri="{BB962C8B-B14F-4D97-AF65-F5344CB8AC3E}">
        <p14:creationId xmlns:p14="http://schemas.microsoft.com/office/powerpoint/2010/main" val="37735058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152400"/>
            <a:ext cx="9144000" cy="1066800"/>
          </a:xfrm>
        </p:spPr>
        <p:txBody>
          <a:bodyPr rtlCol="0">
            <a:normAutofit fontScale="90000"/>
          </a:bodyPr>
          <a:lstStyle/>
          <a:p>
            <a:pPr eaLnBrk="1" fontAlgn="auto" hangingPunct="1">
              <a:spcAft>
                <a:spcPts val="0"/>
              </a:spcAft>
              <a:defRPr/>
            </a:pPr>
            <a:r>
              <a:rPr lang="en-US" sz="4000" dirty="0" smtClean="0"/>
              <a:t/>
            </a:r>
            <a:br>
              <a:rPr lang="en-US" sz="4000" dirty="0" smtClean="0"/>
            </a:br>
            <a:r>
              <a:rPr lang="en-US" sz="4000" dirty="0" smtClean="0"/>
              <a:t>Mo</a:t>
            </a:r>
            <a:r>
              <a:rPr lang="hu-HU" sz="4000" dirty="0" err="1" smtClean="0"/>
              <a:t>zgástanulással</a:t>
            </a:r>
            <a:r>
              <a:rPr lang="hu-HU" sz="4000" dirty="0" smtClean="0"/>
              <a:t> összefüggő kérdések</a:t>
            </a:r>
            <a:r>
              <a:rPr lang="en-US" sz="4000" dirty="0" smtClean="0"/>
              <a:t> </a:t>
            </a:r>
          </a:p>
        </p:txBody>
      </p:sp>
      <p:sp>
        <p:nvSpPr>
          <p:cNvPr id="4099" name="Rectangle 3"/>
          <p:cNvSpPr>
            <a:spLocks noGrp="1" noChangeArrowheads="1"/>
          </p:cNvSpPr>
          <p:nvPr>
            <p:ph idx="1"/>
          </p:nvPr>
        </p:nvSpPr>
        <p:spPr>
          <a:xfrm>
            <a:off x="457200" y="1828800"/>
            <a:ext cx="8229600" cy="4495800"/>
          </a:xfrm>
        </p:spPr>
        <p:txBody>
          <a:bodyPr rtlCol="0">
            <a:noAutofit/>
          </a:bodyPr>
          <a:lstStyle/>
          <a:p>
            <a:pPr eaLnBrk="1" fontAlgn="auto" hangingPunct="1">
              <a:spcAft>
                <a:spcPts val="0"/>
              </a:spcAft>
              <a:buFont typeface="Arial" pitchFamily="34" charset="0"/>
              <a:buChar char="•"/>
              <a:defRPr/>
            </a:pPr>
            <a:r>
              <a:rPr lang="en-US" sz="2400" dirty="0" smtClean="0"/>
              <a:t>H</a:t>
            </a:r>
            <a:r>
              <a:rPr lang="hu-HU" sz="2400" dirty="0" err="1" smtClean="0"/>
              <a:t>ogyan</a:t>
            </a:r>
            <a:r>
              <a:rPr lang="hu-HU" sz="2400" dirty="0" smtClean="0"/>
              <a:t> kell felépítenem az edzést, hogy biztosítsam a tanulási folyamatot?</a:t>
            </a:r>
          </a:p>
          <a:p>
            <a:pPr marL="0" indent="0" eaLnBrk="1" fontAlgn="auto" hangingPunct="1">
              <a:spcAft>
                <a:spcPts val="0"/>
              </a:spcAft>
              <a:buNone/>
              <a:defRPr/>
            </a:pPr>
            <a:endParaRPr lang="en-US" sz="2400" dirty="0" smtClean="0"/>
          </a:p>
          <a:p>
            <a:pPr eaLnBrk="1" fontAlgn="auto" hangingPunct="1">
              <a:spcAft>
                <a:spcPts val="0"/>
              </a:spcAft>
              <a:buFont typeface="Arial" pitchFamily="34" charset="0"/>
              <a:buChar char="•"/>
              <a:defRPr/>
            </a:pPr>
            <a:r>
              <a:rPr lang="hu-HU" sz="2400" dirty="0" smtClean="0"/>
              <a:t>Hogyan tudom biztosítani, hogy az egyik kontextusban (edzés) megtanult képesség egy másik kontextusban (meccs) is előjön?</a:t>
            </a:r>
          </a:p>
          <a:p>
            <a:pPr marL="0" indent="0" eaLnBrk="1" fontAlgn="auto" hangingPunct="1">
              <a:spcAft>
                <a:spcPts val="0"/>
              </a:spcAft>
              <a:buNone/>
              <a:defRPr/>
            </a:pPr>
            <a:endParaRPr lang="en-US" sz="2400" dirty="0" smtClean="0"/>
          </a:p>
          <a:p>
            <a:pPr eaLnBrk="1" fontAlgn="auto" hangingPunct="1">
              <a:spcAft>
                <a:spcPts val="0"/>
              </a:spcAft>
              <a:buFont typeface="Arial" pitchFamily="34" charset="0"/>
              <a:buChar char="•"/>
              <a:defRPr/>
            </a:pPr>
            <a:r>
              <a:rPr lang="hu-HU" sz="2400" dirty="0" smtClean="0"/>
              <a:t>Egy motoros feladat leegyszerűsítése hatékonyabb tanulást tesz-e lehetővé?</a:t>
            </a:r>
            <a:endParaRPr lang="en-US" sz="2400" dirty="0" smtClean="0"/>
          </a:p>
        </p:txBody>
      </p:sp>
    </p:spTree>
    <p:extLst>
      <p:ext uri="{BB962C8B-B14F-4D97-AF65-F5344CB8AC3E}">
        <p14:creationId xmlns:p14="http://schemas.microsoft.com/office/powerpoint/2010/main" val="17011781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 calcmode="lin" valueType="num">
                                      <p:cBhvr additive="base">
                                        <p:cTn id="13"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anim calcmode="lin" valueType="num">
                                      <p:cBhvr additive="base">
                                        <p:cTn id="19"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hu-HU" altLang="hu-HU" dirty="0" smtClean="0"/>
              <a:t>A motoros tanulás mérése</a:t>
            </a:r>
            <a:endParaRPr lang="en-US" altLang="hu-HU" dirty="0" smtClean="0"/>
          </a:p>
        </p:txBody>
      </p:sp>
      <p:sp>
        <p:nvSpPr>
          <p:cNvPr id="56323" name="Rectangle 3"/>
          <p:cNvSpPr>
            <a:spLocks noGrp="1" noChangeArrowheads="1"/>
          </p:cNvSpPr>
          <p:nvPr>
            <p:ph idx="1"/>
          </p:nvPr>
        </p:nvSpPr>
        <p:spPr>
          <a:xfrm>
            <a:off x="457200" y="1981200"/>
            <a:ext cx="8229600" cy="4343400"/>
          </a:xfrm>
        </p:spPr>
        <p:txBody>
          <a:bodyPr/>
          <a:lstStyle/>
          <a:p>
            <a:pPr eaLnBrk="1" hangingPunct="1">
              <a:lnSpc>
                <a:spcPct val="150000"/>
              </a:lnSpc>
            </a:pPr>
            <a:r>
              <a:rPr lang="hu-HU" altLang="hu-HU" sz="2400" dirty="0" err="1" smtClean="0"/>
              <a:t>Habitot</a:t>
            </a:r>
            <a:r>
              <a:rPr lang="hu-HU" altLang="hu-HU" sz="2400" dirty="0" smtClean="0"/>
              <a:t>, belső állapotot, folyamatot nem tudjuk mérni</a:t>
            </a:r>
          </a:p>
          <a:p>
            <a:pPr eaLnBrk="1" hangingPunct="1">
              <a:lnSpc>
                <a:spcPct val="150000"/>
              </a:lnSpc>
            </a:pPr>
            <a:r>
              <a:rPr lang="hu-HU" altLang="hu-HU" sz="2400" dirty="0" smtClean="0"/>
              <a:t>Így közvetett mérésre van szükség</a:t>
            </a:r>
          </a:p>
          <a:p>
            <a:pPr eaLnBrk="1" hangingPunct="1">
              <a:lnSpc>
                <a:spcPct val="150000"/>
              </a:lnSpc>
            </a:pPr>
            <a:r>
              <a:rPr lang="hu-HU" altLang="hu-HU" sz="2400" dirty="0" smtClean="0"/>
              <a:t>Teljesítményváltozást mérünk </a:t>
            </a:r>
            <a:r>
              <a:rPr lang="hu-HU" altLang="hu-HU" sz="2400" dirty="0" smtClean="0">
                <a:sym typeface="Wingdings" pitchFamily="2" charset="2"/>
              </a:rPr>
              <a:t></a:t>
            </a:r>
            <a:r>
              <a:rPr lang="hu-HU" altLang="hu-HU" sz="2400" dirty="0" smtClean="0"/>
              <a:t> teljesítmény görbék</a:t>
            </a:r>
          </a:p>
          <a:p>
            <a:pPr>
              <a:lnSpc>
                <a:spcPct val="150000"/>
              </a:lnSpc>
            </a:pPr>
            <a:r>
              <a:rPr lang="hu-HU" altLang="hu-HU" sz="2400" dirty="0" smtClean="0"/>
              <a:t>Teljesítmény ≠ tanulás</a:t>
            </a:r>
          </a:p>
        </p:txBody>
      </p:sp>
      <p:pic>
        <p:nvPicPr>
          <p:cNvPr id="2" name="Kép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577609"/>
          </a:xfrm>
          <a:prstGeom prst="rect">
            <a:avLst/>
          </a:prstGeom>
        </p:spPr>
      </p:pic>
      <p:pic>
        <p:nvPicPr>
          <p:cNvPr id="3" name="Kép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37" y="-4355"/>
            <a:ext cx="9175968" cy="5577609"/>
          </a:xfrm>
          <a:prstGeom prst="rect">
            <a:avLst/>
          </a:prstGeom>
        </p:spPr>
      </p:pic>
      <p:pic>
        <p:nvPicPr>
          <p:cNvPr id="5" name="Kép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49" y="10237"/>
            <a:ext cx="9144000" cy="5577609"/>
          </a:xfrm>
          <a:prstGeom prst="rect">
            <a:avLst/>
          </a:prstGeom>
        </p:spPr>
      </p:pic>
    </p:spTree>
    <p:extLst>
      <p:ext uri="{BB962C8B-B14F-4D97-AF65-F5344CB8AC3E}">
        <p14:creationId xmlns:p14="http://schemas.microsoft.com/office/powerpoint/2010/main" val="3756166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6323">
                                            <p:txEl>
                                              <p:pRg st="2" end="2"/>
                                            </p:txEl>
                                          </p:spTgt>
                                        </p:tgtEl>
                                        <p:attrNameLst>
                                          <p:attrName>style.visibility</p:attrName>
                                        </p:attrNameLst>
                                      </p:cBhvr>
                                      <p:to>
                                        <p:strVal val="visible"/>
                                      </p:to>
                                    </p:set>
                                    <p:anim calcmode="lin" valueType="num">
                                      <p:cBhvr additive="base">
                                        <p:cTn id="19" dur="5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3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6323">
                                            <p:txEl>
                                              <p:pRg st="3" end="3"/>
                                            </p:txEl>
                                          </p:spTgt>
                                        </p:tgtEl>
                                        <p:attrNameLst>
                                          <p:attrName>style.visibility</p:attrName>
                                        </p:attrNameLst>
                                      </p:cBhvr>
                                      <p:to>
                                        <p:strVal val="visible"/>
                                      </p:to>
                                    </p:set>
                                    <p:anim calcmode="lin" valueType="num">
                                      <p:cBhvr additive="base">
                                        <p:cTn id="25" dur="500" fill="hold"/>
                                        <p:tgtEl>
                                          <p:spTgt spid="563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63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A motoros tanulás mennyiségi kérdései</a:t>
            </a:r>
            <a:endParaRPr lang="hu-HU" dirty="0"/>
          </a:p>
        </p:txBody>
      </p:sp>
      <p:sp>
        <p:nvSpPr>
          <p:cNvPr id="3" name="Tartalom helye 2"/>
          <p:cNvSpPr>
            <a:spLocks noGrp="1"/>
          </p:cNvSpPr>
          <p:nvPr>
            <p:ph idx="1"/>
          </p:nvPr>
        </p:nvSpPr>
        <p:spPr/>
        <p:txBody>
          <a:bodyPr/>
          <a:lstStyle/>
          <a:p>
            <a:r>
              <a:rPr lang="hu-HU" dirty="0" smtClean="0"/>
              <a:t>Van-e értelme?</a:t>
            </a:r>
          </a:p>
          <a:p>
            <a:r>
              <a:rPr lang="hu-HU" dirty="0" smtClean="0"/>
              <a:t>Csoportok összehasonlítása</a:t>
            </a:r>
          </a:p>
          <a:p>
            <a:pPr lvl="1"/>
            <a:r>
              <a:rPr lang="hu-HU" dirty="0" smtClean="0"/>
              <a:t>Csoportok alkotása</a:t>
            </a:r>
          </a:p>
          <a:p>
            <a:r>
              <a:rPr lang="hu-HU" dirty="0" smtClean="0"/>
              <a:t>Egyéni különbségek</a:t>
            </a:r>
          </a:p>
          <a:p>
            <a:pPr lvl="1"/>
            <a:r>
              <a:rPr lang="hu-HU" dirty="0" smtClean="0"/>
              <a:t>Tudás alapú osztályba sorolás</a:t>
            </a:r>
            <a:endParaRPr lang="hu-HU" dirty="0"/>
          </a:p>
        </p:txBody>
      </p:sp>
    </p:spTree>
    <p:extLst>
      <p:ext uri="{BB962C8B-B14F-4D97-AF65-F5344CB8AC3E}">
        <p14:creationId xmlns:p14="http://schemas.microsoft.com/office/powerpoint/2010/main" val="40681235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motoros tanulás </a:t>
            </a:r>
            <a:r>
              <a:rPr lang="hu-HU" dirty="0" err="1" smtClean="0"/>
              <a:t>transzfere</a:t>
            </a:r>
            <a:endParaRPr lang="hu-HU" dirty="0"/>
          </a:p>
        </p:txBody>
      </p:sp>
      <p:sp>
        <p:nvSpPr>
          <p:cNvPr id="3" name="Tartalom helye 2"/>
          <p:cNvSpPr>
            <a:spLocks noGrp="1"/>
          </p:cNvSpPr>
          <p:nvPr>
            <p:ph idx="1"/>
          </p:nvPr>
        </p:nvSpPr>
        <p:spPr/>
        <p:txBody>
          <a:bodyPr>
            <a:normAutofit fontScale="92500" lnSpcReduction="20000"/>
          </a:bodyPr>
          <a:lstStyle/>
          <a:p>
            <a:r>
              <a:rPr lang="hu-HU" dirty="0" smtClean="0"/>
              <a:t>Nyereség (veszteség) a </a:t>
            </a:r>
            <a:r>
              <a:rPr lang="hu-HU" dirty="0" err="1" smtClean="0"/>
              <a:t>habitban</a:t>
            </a:r>
            <a:endParaRPr lang="hu-HU" dirty="0" smtClean="0"/>
          </a:p>
          <a:p>
            <a:r>
              <a:rPr lang="hu-HU" dirty="0" smtClean="0"/>
              <a:t>Hatás szerint</a:t>
            </a:r>
          </a:p>
          <a:p>
            <a:pPr lvl="1"/>
            <a:r>
              <a:rPr lang="hu-HU" dirty="0" smtClean="0"/>
              <a:t>Pozitív</a:t>
            </a:r>
          </a:p>
          <a:p>
            <a:pPr lvl="1"/>
            <a:r>
              <a:rPr lang="hu-HU" dirty="0" smtClean="0"/>
              <a:t>Negatív</a:t>
            </a:r>
          </a:p>
          <a:p>
            <a:r>
              <a:rPr lang="hu-HU" dirty="0" smtClean="0"/>
              <a:t>Időben</a:t>
            </a:r>
          </a:p>
          <a:p>
            <a:pPr lvl="1"/>
            <a:r>
              <a:rPr lang="hu-HU" dirty="0" smtClean="0"/>
              <a:t>Proaktív</a:t>
            </a:r>
          </a:p>
          <a:p>
            <a:pPr lvl="1"/>
            <a:r>
              <a:rPr lang="hu-HU" dirty="0" err="1" smtClean="0"/>
              <a:t>Retroaktív</a:t>
            </a:r>
            <a:endParaRPr lang="hu-HU" dirty="0" smtClean="0"/>
          </a:p>
          <a:p>
            <a:r>
              <a:rPr lang="hu-HU" dirty="0" smtClean="0"/>
              <a:t>Mérése</a:t>
            </a:r>
          </a:p>
          <a:p>
            <a:pPr lvl="1"/>
            <a:r>
              <a:rPr lang="hu-HU" dirty="0" smtClean="0"/>
              <a:t>Transzferszázalék</a:t>
            </a:r>
          </a:p>
          <a:p>
            <a:pPr lvl="1"/>
            <a:r>
              <a:rPr lang="hu-HU" dirty="0" smtClean="0"/>
              <a:t>Megtakarított értékpont</a:t>
            </a:r>
            <a:endParaRPr lang="hu-HU" dirty="0"/>
          </a:p>
        </p:txBody>
      </p:sp>
    </p:spTree>
    <p:extLst>
      <p:ext uri="{BB962C8B-B14F-4D97-AF65-F5344CB8AC3E}">
        <p14:creationId xmlns:p14="http://schemas.microsoft.com/office/powerpoint/2010/main" val="5458620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ctrTitle"/>
          </p:nvPr>
        </p:nvSpPr>
        <p:spPr>
          <a:xfrm>
            <a:off x="755576" y="1772816"/>
            <a:ext cx="7772400" cy="2234679"/>
          </a:xfrm>
          <a:noFill/>
          <a:ln w="57150">
            <a:solidFill>
              <a:srgbClr val="002060"/>
            </a:solidFill>
          </a:ln>
        </p:spPr>
        <p:style>
          <a:lnRef idx="2">
            <a:schemeClr val="accent1"/>
          </a:lnRef>
          <a:fillRef idx="1">
            <a:schemeClr val="lt1"/>
          </a:fillRef>
          <a:effectRef idx="0">
            <a:schemeClr val="accent1"/>
          </a:effectRef>
          <a:fontRef idx="minor">
            <a:schemeClr val="dk1"/>
          </a:fontRef>
        </p:style>
        <p:txBody>
          <a:bodyPr>
            <a:normAutofit/>
          </a:bodyPr>
          <a:lstStyle/>
          <a:p>
            <a:r>
              <a:rPr lang="hu-HU" sz="4800" b="1" dirty="0" smtClean="0">
                <a:effectLst>
                  <a:outerShdw blurRad="38100" dist="38100" dir="2700000" algn="tl">
                    <a:srgbClr val="000000">
                      <a:alpha val="43137"/>
                    </a:srgbClr>
                  </a:outerShdw>
                </a:effectLst>
              </a:rPr>
              <a:t>Gyakorlási feltételek</a:t>
            </a:r>
            <a:endParaRPr lang="hu-HU" sz="4800" b="1" dirty="0">
              <a:effectLst>
                <a:outerShdw blurRad="38100" dist="38100" dir="2700000" algn="tl">
                  <a:srgbClr val="000000">
                    <a:alpha val="43137"/>
                  </a:srgbClr>
                </a:outerShdw>
              </a:effectLst>
            </a:endParaRPr>
          </a:p>
        </p:txBody>
      </p:sp>
      <p:sp>
        <p:nvSpPr>
          <p:cNvPr id="3" name="Alcím 2"/>
          <p:cNvSpPr>
            <a:spLocks noGrp="1"/>
          </p:cNvSpPr>
          <p:nvPr>
            <p:ph type="subTitle" idx="1"/>
          </p:nvPr>
        </p:nvSpPr>
        <p:spPr>
          <a:xfrm>
            <a:off x="4003848" y="4077072"/>
            <a:ext cx="4960640" cy="648072"/>
          </a:xfrm>
        </p:spPr>
        <p:txBody>
          <a:bodyPr>
            <a:normAutofit/>
          </a:bodyPr>
          <a:lstStyle/>
          <a:p>
            <a:pPr algn="r"/>
            <a:r>
              <a:rPr lang="hu-HU" sz="1800" b="1" i="1" dirty="0" smtClean="0">
                <a:solidFill>
                  <a:schemeClr val="tx2">
                    <a:lumMod val="75000"/>
                  </a:schemeClr>
                </a:solidFill>
                <a:latin typeface="Arial" pitchFamily="34" charset="0"/>
                <a:cs typeface="Arial" pitchFamily="34" charset="0"/>
              </a:rPr>
              <a:t>Dr. </a:t>
            </a:r>
            <a:r>
              <a:rPr lang="hu-HU" sz="1800" b="1" i="1" dirty="0" err="1" smtClean="0">
                <a:solidFill>
                  <a:schemeClr val="tx2">
                    <a:lumMod val="75000"/>
                  </a:schemeClr>
                </a:solidFill>
                <a:latin typeface="Arial" pitchFamily="34" charset="0"/>
                <a:cs typeface="Arial" pitchFamily="34" charset="0"/>
              </a:rPr>
              <a:t>Kopper</a:t>
            </a:r>
            <a:r>
              <a:rPr lang="hu-HU" sz="1800" b="1" i="1" dirty="0" smtClean="0">
                <a:solidFill>
                  <a:schemeClr val="tx2">
                    <a:lumMod val="75000"/>
                  </a:schemeClr>
                </a:solidFill>
                <a:latin typeface="Arial" pitchFamily="34" charset="0"/>
                <a:cs typeface="Arial" pitchFamily="34" charset="0"/>
              </a:rPr>
              <a:t> Bence, Hegedüs Ádám</a:t>
            </a:r>
            <a:endParaRPr lang="hu-HU" sz="1800" b="1" i="1" dirty="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72685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Ajánlott irodalom</a:t>
            </a:r>
            <a:endParaRPr lang="hu-HU" b="1" dirty="0"/>
          </a:p>
        </p:txBody>
      </p:sp>
      <p:sp>
        <p:nvSpPr>
          <p:cNvPr id="3" name="Tartalom helye 2"/>
          <p:cNvSpPr>
            <a:spLocks noGrp="1"/>
          </p:cNvSpPr>
          <p:nvPr>
            <p:ph idx="1"/>
          </p:nvPr>
        </p:nvSpPr>
        <p:spPr/>
        <p:txBody>
          <a:bodyPr/>
          <a:lstStyle/>
          <a:p>
            <a:r>
              <a:rPr lang="hu-HU" b="1" dirty="0" smtClean="0"/>
              <a:t>Richard A. Schmidt (1996): Mozgáskontroll és mozgástanulás</a:t>
            </a:r>
            <a:br>
              <a:rPr lang="hu-HU" b="1" dirty="0" smtClean="0"/>
            </a:br>
            <a:r>
              <a:rPr lang="hu-HU" b="1" dirty="0" smtClean="0"/>
              <a:t>Magyar Testnevelési Egyetem – (392-437 o.)</a:t>
            </a:r>
            <a:endParaRPr lang="hu-HU" b="1" dirty="0"/>
          </a:p>
        </p:txBody>
      </p:sp>
    </p:spTree>
    <p:extLst>
      <p:ext uri="{BB962C8B-B14F-4D97-AF65-F5344CB8AC3E}">
        <p14:creationId xmlns:p14="http://schemas.microsoft.com/office/powerpoint/2010/main" val="2875860152"/>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A gyakorlás és eredmények ismerete</a:t>
            </a:r>
            <a:endParaRPr lang="hu-HU" dirty="0"/>
          </a:p>
        </p:txBody>
      </p:sp>
      <p:sp>
        <p:nvSpPr>
          <p:cNvPr id="3" name="Tartalom helye 2"/>
          <p:cNvSpPr>
            <a:spLocks noGrp="1"/>
          </p:cNvSpPr>
          <p:nvPr>
            <p:ph idx="1"/>
          </p:nvPr>
        </p:nvSpPr>
        <p:spPr/>
        <p:txBody>
          <a:bodyPr/>
          <a:lstStyle/>
          <a:p>
            <a:r>
              <a:rPr lang="hu-HU" dirty="0" smtClean="0"/>
              <a:t>Ha többet gyakorlunk többet is tanulunk?</a:t>
            </a:r>
          </a:p>
          <a:p>
            <a:pPr lvl="1"/>
            <a:r>
              <a:rPr lang="hu-HU" dirty="0" smtClean="0">
                <a:solidFill>
                  <a:srgbClr val="FF0000"/>
                </a:solidFill>
              </a:rPr>
              <a:t>ÁLTALÁBAN</a:t>
            </a:r>
            <a:endParaRPr lang="hu-HU" dirty="0">
              <a:solidFill>
                <a:srgbClr val="FF0000"/>
              </a:solidFill>
            </a:endParaRPr>
          </a:p>
          <a:p>
            <a:r>
              <a:rPr lang="hu-HU" dirty="0" smtClean="0"/>
              <a:t>Körülmények</a:t>
            </a:r>
          </a:p>
          <a:p>
            <a:pPr lvl="1"/>
            <a:r>
              <a:rPr lang="hu-HU" dirty="0" smtClean="0"/>
              <a:t>Gyakorlás tanulási cél nélkül történik</a:t>
            </a:r>
          </a:p>
          <a:p>
            <a:pPr lvl="1"/>
            <a:r>
              <a:rPr lang="hu-HU" dirty="0" smtClean="0"/>
              <a:t>Inadekvát </a:t>
            </a:r>
            <a:r>
              <a:rPr lang="hu-HU" dirty="0" err="1" smtClean="0"/>
              <a:t>feedback</a:t>
            </a:r>
            <a:r>
              <a:rPr lang="hu-HU" dirty="0" smtClean="0"/>
              <a:t> a teljesítményről</a:t>
            </a:r>
          </a:p>
          <a:p>
            <a:r>
              <a:rPr lang="hu-HU" dirty="0" smtClean="0"/>
              <a:t>Eredmények ismerete</a:t>
            </a:r>
          </a:p>
          <a:p>
            <a:pPr lvl="1"/>
            <a:r>
              <a:rPr lang="hu-HU" dirty="0" err="1" smtClean="0"/>
              <a:t>Feedback</a:t>
            </a:r>
            <a:endParaRPr lang="hu-HU" dirty="0" smtClean="0"/>
          </a:p>
          <a:p>
            <a:pPr lvl="1"/>
            <a:r>
              <a:rPr lang="hu-HU" dirty="0" smtClean="0"/>
              <a:t>Korrekció</a:t>
            </a:r>
          </a:p>
        </p:txBody>
      </p:sp>
    </p:spTree>
    <p:extLst>
      <p:ext uri="{BB962C8B-B14F-4D97-AF65-F5344CB8AC3E}">
        <p14:creationId xmlns:p14="http://schemas.microsoft.com/office/powerpoint/2010/main" val="30506566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Az előzetes gyakorlás</a:t>
            </a:r>
            <a:endParaRPr lang="hu-HU" dirty="0"/>
          </a:p>
        </p:txBody>
      </p:sp>
      <p:sp>
        <p:nvSpPr>
          <p:cNvPr id="3" name="Tartalom helye 2"/>
          <p:cNvSpPr>
            <a:spLocks noGrp="1"/>
          </p:cNvSpPr>
          <p:nvPr>
            <p:ph idx="1"/>
          </p:nvPr>
        </p:nvSpPr>
        <p:spPr/>
        <p:txBody>
          <a:bodyPr>
            <a:normAutofit/>
          </a:bodyPr>
          <a:lstStyle/>
          <a:p>
            <a:r>
              <a:rPr lang="hu-HU" dirty="0" smtClean="0"/>
              <a:t>Motiváció</a:t>
            </a:r>
          </a:p>
          <a:p>
            <a:pPr lvl="1"/>
            <a:r>
              <a:rPr lang="hu-HU" dirty="0" smtClean="0"/>
              <a:t>Fontos feladat</a:t>
            </a:r>
          </a:p>
          <a:p>
            <a:pPr lvl="1"/>
            <a:r>
              <a:rPr lang="hu-HU" dirty="0" smtClean="0"/>
              <a:t>Célkitűzés</a:t>
            </a:r>
          </a:p>
          <a:p>
            <a:r>
              <a:rPr lang="hu-HU" dirty="0" smtClean="0"/>
              <a:t>A feladat elképzelése</a:t>
            </a:r>
          </a:p>
          <a:p>
            <a:r>
              <a:rPr lang="hu-HU" dirty="0" smtClean="0"/>
              <a:t>Instrukciók</a:t>
            </a:r>
          </a:p>
          <a:p>
            <a:pPr lvl="1"/>
            <a:r>
              <a:rPr lang="hu-HU" dirty="0" smtClean="0"/>
              <a:t>Modellezés/bemutatás</a:t>
            </a:r>
          </a:p>
          <a:p>
            <a:pPr lvl="1"/>
            <a:r>
              <a:rPr lang="hu-HU" dirty="0" smtClean="0"/>
              <a:t>Verbális előgyakorlás</a:t>
            </a:r>
          </a:p>
          <a:p>
            <a:pPr lvl="1"/>
            <a:r>
              <a:rPr lang="hu-HU" dirty="0" smtClean="0"/>
              <a:t>Korrektség</a:t>
            </a:r>
            <a:endParaRPr lang="hu-HU" dirty="0"/>
          </a:p>
        </p:txBody>
      </p:sp>
    </p:spTree>
    <p:extLst>
      <p:ext uri="{BB962C8B-B14F-4D97-AF65-F5344CB8AC3E}">
        <p14:creationId xmlns:p14="http://schemas.microsoft.com/office/powerpoint/2010/main" val="499248246"/>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gyakorlás megszervezése</a:t>
            </a:r>
            <a:endParaRPr lang="hu-HU" dirty="0"/>
          </a:p>
        </p:txBody>
      </p:sp>
      <p:sp>
        <p:nvSpPr>
          <p:cNvPr id="3" name="Tartalom helye 2"/>
          <p:cNvSpPr>
            <a:spLocks noGrp="1"/>
          </p:cNvSpPr>
          <p:nvPr>
            <p:ph idx="1"/>
          </p:nvPr>
        </p:nvSpPr>
        <p:spPr/>
        <p:txBody>
          <a:bodyPr/>
          <a:lstStyle/>
          <a:p>
            <a:r>
              <a:rPr lang="hu-HU" dirty="0" smtClean="0"/>
              <a:t>Gyakorlás és eredmények</a:t>
            </a:r>
          </a:p>
          <a:p>
            <a:r>
              <a:rPr lang="hu-HU" dirty="0"/>
              <a:t>Gyakorlási </a:t>
            </a:r>
            <a:r>
              <a:rPr lang="hu-HU" dirty="0" smtClean="0"/>
              <a:t>módszerek</a:t>
            </a:r>
          </a:p>
          <a:p>
            <a:pPr lvl="1"/>
            <a:r>
              <a:rPr lang="hu-HU" dirty="0" smtClean="0"/>
              <a:t>Halmozott	</a:t>
            </a:r>
            <a:r>
              <a:rPr lang="hu-HU" dirty="0" smtClean="0">
                <a:sym typeface="Wingdings" panose="05000000000000000000" pitchFamily="2" charset="2"/>
              </a:rPr>
              <a:t>	mélyebb elsaját</a:t>
            </a:r>
            <a:r>
              <a:rPr lang="hu-HU" dirty="0" smtClean="0"/>
              <a:t>ítás (folyamatos feladatoknál)</a:t>
            </a:r>
          </a:p>
          <a:p>
            <a:pPr lvl="1"/>
            <a:r>
              <a:rPr lang="hu-HU" dirty="0" smtClean="0"/>
              <a:t>Megosztott	</a:t>
            </a:r>
            <a:r>
              <a:rPr lang="hu-HU" dirty="0" smtClean="0">
                <a:sym typeface="Wingdings" panose="05000000000000000000" pitchFamily="2" charset="2"/>
              </a:rPr>
              <a:t>	teljes</a:t>
            </a:r>
            <a:r>
              <a:rPr lang="hu-HU" dirty="0" smtClean="0"/>
              <a:t>ítményorientált </a:t>
            </a:r>
            <a:r>
              <a:rPr lang="hu-HU" dirty="0"/>
              <a:t>(folyamatos feladatoknál)</a:t>
            </a:r>
            <a:endParaRPr lang="hu-HU" dirty="0" smtClean="0"/>
          </a:p>
          <a:p>
            <a:endParaRPr lang="hu-HU" dirty="0"/>
          </a:p>
        </p:txBody>
      </p:sp>
    </p:spTree>
    <p:extLst>
      <p:ext uri="{BB962C8B-B14F-4D97-AF65-F5344CB8AC3E}">
        <p14:creationId xmlns:p14="http://schemas.microsoft.com/office/powerpoint/2010/main" val="20989927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850900"/>
          </a:xfrm>
        </p:spPr>
        <p:txBody>
          <a:bodyPr/>
          <a:lstStyle/>
          <a:p>
            <a:pPr eaLnBrk="1" hangingPunct="1"/>
            <a:r>
              <a:rPr lang="hu-HU" altLang="hu-HU" sz="4000" b="1" smtClean="0">
                <a:solidFill>
                  <a:srgbClr val="000000"/>
                </a:solidFill>
              </a:rPr>
              <a:t>A tanulás fogalma</a:t>
            </a:r>
            <a:endParaRPr lang="de-DE" altLang="hu-HU" sz="4000" b="1" smtClean="0">
              <a:solidFill>
                <a:srgbClr val="000000"/>
              </a:solidFill>
            </a:endParaRPr>
          </a:p>
        </p:txBody>
      </p:sp>
      <p:sp>
        <p:nvSpPr>
          <p:cNvPr id="79875" name="Rectangle 3"/>
          <p:cNvSpPr>
            <a:spLocks noGrp="1" noChangeArrowheads="1"/>
          </p:cNvSpPr>
          <p:nvPr>
            <p:ph idx="1"/>
          </p:nvPr>
        </p:nvSpPr>
        <p:spPr>
          <a:xfrm>
            <a:off x="457200" y="1143000"/>
            <a:ext cx="8362950" cy="5589588"/>
          </a:xfrm>
        </p:spPr>
        <p:txBody>
          <a:bodyPr rtlCol="0">
            <a:normAutofit/>
          </a:bodyPr>
          <a:lstStyle/>
          <a:p>
            <a:pPr eaLnBrk="1" fontAlgn="auto" hangingPunct="1">
              <a:spcAft>
                <a:spcPts val="0"/>
              </a:spcAft>
              <a:buFont typeface="Arial" pitchFamily="34" charset="0"/>
              <a:buChar char="•"/>
              <a:defRPr/>
            </a:pPr>
            <a:r>
              <a:rPr lang="hu-HU" sz="2250" b="1" dirty="0">
                <a:solidFill>
                  <a:srgbClr val="000000"/>
                </a:solidFill>
              </a:rPr>
              <a:t>Köznapi értelemben:</a:t>
            </a:r>
          </a:p>
          <a:p>
            <a:pPr eaLnBrk="1" fontAlgn="auto" hangingPunct="1">
              <a:spcAft>
                <a:spcPts val="0"/>
              </a:spcAft>
              <a:buFont typeface="Wingdings" pitchFamily="2" charset="2"/>
              <a:buNone/>
              <a:defRPr/>
            </a:pPr>
            <a:r>
              <a:rPr lang="hu-HU" sz="2250" dirty="0">
                <a:solidFill>
                  <a:srgbClr val="000000"/>
                </a:solidFill>
              </a:rPr>
              <a:t>         az elsajátítás valamennyi formája, amelynek </a:t>
            </a:r>
            <a:r>
              <a:rPr lang="hu-HU" sz="2250" dirty="0" smtClean="0">
                <a:solidFill>
                  <a:srgbClr val="000000"/>
                </a:solidFill>
              </a:rPr>
              <a:t>eredményeként </a:t>
            </a:r>
            <a:r>
              <a:rPr lang="hu-HU" sz="2250" dirty="0">
                <a:solidFill>
                  <a:srgbClr val="000000"/>
                </a:solidFill>
              </a:rPr>
              <a:t>az  egyén olyan ismeret, tudás, </a:t>
            </a:r>
            <a:r>
              <a:rPr lang="hu-HU" sz="2250" dirty="0" smtClean="0">
                <a:solidFill>
                  <a:srgbClr val="000000"/>
                </a:solidFill>
              </a:rPr>
              <a:t>képesség  </a:t>
            </a:r>
            <a:r>
              <a:rPr lang="hu-HU" sz="2250" dirty="0">
                <a:solidFill>
                  <a:srgbClr val="000000"/>
                </a:solidFill>
              </a:rPr>
              <a:t>birtokába jut, amellyel  azelőtt  nem  </a:t>
            </a:r>
            <a:r>
              <a:rPr lang="hu-HU" sz="2250" dirty="0" smtClean="0">
                <a:solidFill>
                  <a:srgbClr val="000000"/>
                </a:solidFill>
              </a:rPr>
              <a:t>rendelkezett.</a:t>
            </a:r>
          </a:p>
          <a:p>
            <a:pPr eaLnBrk="1" fontAlgn="auto" hangingPunct="1">
              <a:spcAft>
                <a:spcPts val="0"/>
              </a:spcAft>
              <a:buFont typeface="Wingdings" pitchFamily="2" charset="2"/>
              <a:buNone/>
              <a:defRPr/>
            </a:pPr>
            <a:endParaRPr lang="hu-HU" sz="2250" dirty="0">
              <a:solidFill>
                <a:srgbClr val="000000"/>
              </a:solidFill>
            </a:endParaRPr>
          </a:p>
          <a:p>
            <a:pPr eaLnBrk="1" fontAlgn="auto" hangingPunct="1">
              <a:spcAft>
                <a:spcPts val="0"/>
              </a:spcAft>
              <a:buFont typeface="Arial" pitchFamily="34" charset="0"/>
              <a:buChar char="•"/>
              <a:defRPr/>
            </a:pPr>
            <a:r>
              <a:rPr lang="hu-HU" sz="2250" b="1" dirty="0">
                <a:solidFill>
                  <a:srgbClr val="000000"/>
                </a:solidFill>
              </a:rPr>
              <a:t>Pedagógiai értelemben:</a:t>
            </a:r>
          </a:p>
          <a:p>
            <a:pPr eaLnBrk="1" fontAlgn="auto" hangingPunct="1">
              <a:spcAft>
                <a:spcPts val="0"/>
              </a:spcAft>
              <a:buFont typeface="Wingdings" pitchFamily="2" charset="2"/>
              <a:buNone/>
              <a:defRPr/>
            </a:pPr>
            <a:r>
              <a:rPr lang="hu-HU" sz="2250" dirty="0">
                <a:solidFill>
                  <a:srgbClr val="000000"/>
                </a:solidFill>
              </a:rPr>
              <a:t>         az  oktatás  során  elsajátított ismeretek, </a:t>
            </a:r>
            <a:r>
              <a:rPr lang="hu-HU" sz="2250" dirty="0" smtClean="0">
                <a:solidFill>
                  <a:srgbClr val="000000"/>
                </a:solidFill>
              </a:rPr>
              <a:t>jártasságok  </a:t>
            </a:r>
            <a:r>
              <a:rPr lang="hu-HU" sz="2250" dirty="0">
                <a:solidFill>
                  <a:srgbClr val="000000"/>
                </a:solidFill>
              </a:rPr>
              <a:t>és  </a:t>
            </a:r>
            <a:r>
              <a:rPr lang="hu-HU" sz="2250" b="1" dirty="0">
                <a:solidFill>
                  <a:srgbClr val="000000"/>
                </a:solidFill>
              </a:rPr>
              <a:t>készségek</a:t>
            </a:r>
            <a:r>
              <a:rPr lang="hu-HU" sz="2250" dirty="0">
                <a:solidFill>
                  <a:srgbClr val="000000"/>
                </a:solidFill>
              </a:rPr>
              <a:t>  kialakítása,  képességek </a:t>
            </a:r>
            <a:r>
              <a:rPr lang="hu-HU" sz="2250" dirty="0" smtClean="0">
                <a:solidFill>
                  <a:srgbClr val="000000"/>
                </a:solidFill>
              </a:rPr>
              <a:t>kifejlesztése.</a:t>
            </a:r>
          </a:p>
          <a:p>
            <a:pPr eaLnBrk="1" fontAlgn="auto" hangingPunct="1">
              <a:spcAft>
                <a:spcPts val="0"/>
              </a:spcAft>
              <a:buFont typeface="Wingdings" pitchFamily="2" charset="2"/>
              <a:buNone/>
              <a:defRPr/>
            </a:pPr>
            <a:endParaRPr lang="hu-HU" sz="2250" dirty="0">
              <a:solidFill>
                <a:srgbClr val="000000"/>
              </a:solidFill>
            </a:endParaRPr>
          </a:p>
          <a:p>
            <a:pPr eaLnBrk="1" fontAlgn="auto" hangingPunct="1">
              <a:spcAft>
                <a:spcPts val="0"/>
              </a:spcAft>
              <a:buFont typeface="Arial" pitchFamily="34" charset="0"/>
              <a:buChar char="•"/>
              <a:defRPr/>
            </a:pPr>
            <a:r>
              <a:rPr lang="hu-HU" sz="2250" b="1" dirty="0">
                <a:solidFill>
                  <a:srgbClr val="000000"/>
                </a:solidFill>
              </a:rPr>
              <a:t>Pszichológiai értelemben:</a:t>
            </a:r>
          </a:p>
          <a:p>
            <a:pPr eaLnBrk="1" fontAlgn="auto" hangingPunct="1">
              <a:spcAft>
                <a:spcPts val="0"/>
              </a:spcAft>
              <a:buFont typeface="Wingdings" pitchFamily="2" charset="2"/>
              <a:buNone/>
              <a:defRPr/>
            </a:pPr>
            <a:r>
              <a:rPr lang="hu-HU" sz="2250" dirty="0">
                <a:solidFill>
                  <a:srgbClr val="000000"/>
                </a:solidFill>
              </a:rPr>
              <a:t>           minden (teljesítmény-, viselkedésbeli vagy </a:t>
            </a:r>
            <a:r>
              <a:rPr lang="hu-HU" sz="2250" dirty="0" smtClean="0">
                <a:solidFill>
                  <a:srgbClr val="000000"/>
                </a:solidFill>
              </a:rPr>
              <a:t>tudásbeli </a:t>
            </a:r>
            <a:r>
              <a:rPr lang="hu-HU" sz="2250" dirty="0">
                <a:solidFill>
                  <a:srgbClr val="000000"/>
                </a:solidFill>
              </a:rPr>
              <a:t>) változás, amely külső </a:t>
            </a:r>
            <a:r>
              <a:rPr lang="hu-HU" sz="2250" dirty="0" smtClean="0">
                <a:solidFill>
                  <a:srgbClr val="000000"/>
                </a:solidFill>
              </a:rPr>
              <a:t>hatásra, tapasztalásra, gyakorlás </a:t>
            </a:r>
            <a:r>
              <a:rPr lang="hu-HU" sz="2250" dirty="0">
                <a:solidFill>
                  <a:srgbClr val="000000"/>
                </a:solidFill>
              </a:rPr>
              <a:t>révén jön létre.</a:t>
            </a:r>
            <a:endParaRPr lang="de-DE" sz="2250" dirty="0">
              <a:solidFill>
                <a:srgbClr val="000000"/>
              </a:solidFill>
            </a:endParaRPr>
          </a:p>
        </p:txBody>
      </p:sp>
    </p:spTree>
    <p:extLst>
      <p:ext uri="{BB962C8B-B14F-4D97-AF65-F5344CB8AC3E}">
        <p14:creationId xmlns:p14="http://schemas.microsoft.com/office/powerpoint/2010/main" val="36435667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 calcmode="lin" valueType="num">
                                      <p:cBhvr additive="base">
                                        <p:cTn id="7" dur="500" fill="hold"/>
                                        <p:tgtEl>
                                          <p:spTgt spid="798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8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9875">
                                            <p:txEl>
                                              <p:pRg st="1" end="1"/>
                                            </p:txEl>
                                          </p:spTgt>
                                        </p:tgtEl>
                                        <p:attrNameLst>
                                          <p:attrName>style.visibility</p:attrName>
                                        </p:attrNameLst>
                                      </p:cBhvr>
                                      <p:to>
                                        <p:strVal val="visible"/>
                                      </p:to>
                                    </p:set>
                                    <p:anim calcmode="lin" valueType="num">
                                      <p:cBhvr additive="base">
                                        <p:cTn id="13" dur="500" fill="hold"/>
                                        <p:tgtEl>
                                          <p:spTgt spid="798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8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9875">
                                            <p:txEl>
                                              <p:pRg st="3" end="3"/>
                                            </p:txEl>
                                          </p:spTgt>
                                        </p:tgtEl>
                                        <p:attrNameLst>
                                          <p:attrName>style.visibility</p:attrName>
                                        </p:attrNameLst>
                                      </p:cBhvr>
                                      <p:to>
                                        <p:strVal val="visible"/>
                                      </p:to>
                                    </p:set>
                                    <p:anim calcmode="lin" valueType="num">
                                      <p:cBhvr additive="base">
                                        <p:cTn id="19" dur="500" fill="hold"/>
                                        <p:tgtEl>
                                          <p:spTgt spid="7987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8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9875">
                                            <p:txEl>
                                              <p:pRg st="4" end="4"/>
                                            </p:txEl>
                                          </p:spTgt>
                                        </p:tgtEl>
                                        <p:attrNameLst>
                                          <p:attrName>style.visibility</p:attrName>
                                        </p:attrNameLst>
                                      </p:cBhvr>
                                      <p:to>
                                        <p:strVal val="visible"/>
                                      </p:to>
                                    </p:set>
                                    <p:anim calcmode="lin" valueType="num">
                                      <p:cBhvr additive="base">
                                        <p:cTn id="25" dur="500" fill="hold"/>
                                        <p:tgtEl>
                                          <p:spTgt spid="7987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98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9875">
                                            <p:txEl>
                                              <p:pRg st="6" end="6"/>
                                            </p:txEl>
                                          </p:spTgt>
                                        </p:tgtEl>
                                        <p:attrNameLst>
                                          <p:attrName>style.visibility</p:attrName>
                                        </p:attrNameLst>
                                      </p:cBhvr>
                                      <p:to>
                                        <p:strVal val="visible"/>
                                      </p:to>
                                    </p:set>
                                    <p:anim calcmode="lin" valueType="num">
                                      <p:cBhvr additive="base">
                                        <p:cTn id="31" dur="500" fill="hold"/>
                                        <p:tgtEl>
                                          <p:spTgt spid="7987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987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9875">
                                            <p:txEl>
                                              <p:pRg st="7" end="7"/>
                                            </p:txEl>
                                          </p:spTgt>
                                        </p:tgtEl>
                                        <p:attrNameLst>
                                          <p:attrName>style.visibility</p:attrName>
                                        </p:attrNameLst>
                                      </p:cBhvr>
                                      <p:to>
                                        <p:strVal val="visible"/>
                                      </p:to>
                                    </p:set>
                                    <p:anim calcmode="lin" valueType="num">
                                      <p:cBhvr additive="base">
                                        <p:cTn id="37" dur="500" fill="hold"/>
                                        <p:tgtEl>
                                          <p:spTgt spid="7987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987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Halmozás és gyakorlási idő</a:t>
            </a:r>
            <a:endParaRPr lang="hu-HU" dirty="0"/>
          </a:p>
        </p:txBody>
      </p:sp>
      <p:sp>
        <p:nvSpPr>
          <p:cNvPr id="3" name="Tartalom helye 2"/>
          <p:cNvSpPr>
            <a:spLocks noGrp="1"/>
          </p:cNvSpPr>
          <p:nvPr>
            <p:ph idx="1"/>
          </p:nvPr>
        </p:nvSpPr>
        <p:spPr/>
        <p:txBody>
          <a:bodyPr/>
          <a:lstStyle/>
          <a:p>
            <a:r>
              <a:rPr lang="hu-HU" dirty="0" smtClean="0"/>
              <a:t>Ideális gyakorlás-pihenés arány</a:t>
            </a:r>
          </a:p>
          <a:p>
            <a:pPr lvl="1"/>
            <a:r>
              <a:rPr lang="hu-HU" dirty="0" smtClean="0"/>
              <a:t>A motoros feladat jellegétől függ</a:t>
            </a:r>
            <a:endParaRPr lang="hu-HU" dirty="0"/>
          </a:p>
          <a:p>
            <a:r>
              <a:rPr lang="hu-HU" dirty="0" smtClean="0"/>
              <a:t>Sérülésveszély</a:t>
            </a:r>
          </a:p>
          <a:p>
            <a:r>
              <a:rPr lang="hu-HU" dirty="0" smtClean="0"/>
              <a:t>Osztályozás</a:t>
            </a:r>
            <a:endParaRPr lang="hu-HU" dirty="0"/>
          </a:p>
        </p:txBody>
      </p:sp>
    </p:spTree>
    <p:extLst>
      <p:ext uri="{BB962C8B-B14F-4D97-AF65-F5344CB8AC3E}">
        <p14:creationId xmlns:p14="http://schemas.microsoft.com/office/powerpoint/2010/main" val="37746266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gyakorlási szakaszok tervezése</a:t>
            </a:r>
            <a:endParaRPr lang="hu-HU" dirty="0"/>
          </a:p>
        </p:txBody>
      </p:sp>
      <p:sp>
        <p:nvSpPr>
          <p:cNvPr id="3" name="Tartalom helye 2"/>
          <p:cNvSpPr>
            <a:spLocks noGrp="1"/>
          </p:cNvSpPr>
          <p:nvPr>
            <p:ph idx="1"/>
          </p:nvPr>
        </p:nvSpPr>
        <p:spPr/>
        <p:txBody>
          <a:bodyPr/>
          <a:lstStyle/>
          <a:p>
            <a:r>
              <a:rPr lang="hu-HU" dirty="0" smtClean="0"/>
              <a:t>Hányszor adott perióduson belül</a:t>
            </a:r>
          </a:p>
          <a:p>
            <a:r>
              <a:rPr lang="hu-HU" dirty="0" smtClean="0"/>
              <a:t>Mekkora terjedelem</a:t>
            </a:r>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067262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Variabilitás a gyakorlásban</a:t>
            </a:r>
            <a:endParaRPr lang="hu-HU" dirty="0"/>
          </a:p>
        </p:txBody>
      </p:sp>
      <p:sp>
        <p:nvSpPr>
          <p:cNvPr id="3" name="Tartalom helye 2"/>
          <p:cNvSpPr>
            <a:spLocks noGrp="1"/>
          </p:cNvSpPr>
          <p:nvPr>
            <p:ph idx="1"/>
          </p:nvPr>
        </p:nvSpPr>
        <p:spPr/>
        <p:txBody>
          <a:bodyPr/>
          <a:lstStyle/>
          <a:p>
            <a:r>
              <a:rPr lang="hu-HU" dirty="0" smtClean="0"/>
              <a:t>Konstans vagy változó feladat/körülmények?</a:t>
            </a:r>
          </a:p>
          <a:p>
            <a:pPr lvl="1"/>
            <a:r>
              <a:rPr lang="hu-HU" dirty="0" smtClean="0"/>
              <a:t>Zárt lánc</a:t>
            </a:r>
          </a:p>
          <a:p>
            <a:pPr lvl="1"/>
            <a:r>
              <a:rPr lang="hu-HU" dirty="0" smtClean="0"/>
              <a:t>Nyílt lánc</a:t>
            </a:r>
          </a:p>
        </p:txBody>
      </p:sp>
    </p:spTree>
    <p:extLst>
      <p:ext uri="{BB962C8B-B14F-4D97-AF65-F5344CB8AC3E}">
        <p14:creationId xmlns:p14="http://schemas.microsoft.com/office/powerpoint/2010/main" val="36311022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Egyéni különbségek</a:t>
            </a:r>
            <a:endParaRPr lang="hu-HU" dirty="0"/>
          </a:p>
        </p:txBody>
      </p:sp>
      <p:sp>
        <p:nvSpPr>
          <p:cNvPr id="3" name="Tartalom helye 2"/>
          <p:cNvSpPr>
            <a:spLocks noGrp="1"/>
          </p:cNvSpPr>
          <p:nvPr>
            <p:ph idx="1"/>
          </p:nvPr>
        </p:nvSpPr>
        <p:spPr/>
        <p:txBody>
          <a:bodyPr/>
          <a:lstStyle/>
          <a:p>
            <a:r>
              <a:rPr lang="hu-HU" dirty="0" smtClean="0"/>
              <a:t>Gyermek </a:t>
            </a:r>
            <a:r>
              <a:rPr lang="hu-HU" dirty="0" err="1" smtClean="0"/>
              <a:t>vs</a:t>
            </a:r>
            <a:r>
              <a:rPr lang="hu-HU" dirty="0" smtClean="0"/>
              <a:t> felnőtt</a:t>
            </a:r>
          </a:p>
          <a:p>
            <a:r>
              <a:rPr lang="hu-HU" dirty="0" smtClean="0"/>
              <a:t>Férfiak </a:t>
            </a:r>
            <a:r>
              <a:rPr lang="hu-HU" dirty="0" err="1" smtClean="0"/>
              <a:t>vs</a:t>
            </a:r>
            <a:r>
              <a:rPr lang="hu-HU" dirty="0" smtClean="0"/>
              <a:t> nők</a:t>
            </a:r>
          </a:p>
          <a:p>
            <a:r>
              <a:rPr lang="hu-HU" dirty="0" smtClean="0"/>
              <a:t>Hatékonyabb a variábilitás alkalmazása nőknél és gyermekeknél</a:t>
            </a:r>
          </a:p>
          <a:p>
            <a:pPr lvl="1"/>
            <a:r>
              <a:rPr lang="hu-HU" dirty="0" smtClean="0"/>
              <a:t>Kevesebb tapasztalat</a:t>
            </a:r>
          </a:p>
          <a:p>
            <a:pPr lvl="1"/>
            <a:r>
              <a:rPr lang="hu-HU" dirty="0" smtClean="0"/>
              <a:t>A nők „fiatalabbak” a férfiaknál</a:t>
            </a:r>
          </a:p>
          <a:p>
            <a:endParaRPr lang="hu-HU" dirty="0" smtClean="0"/>
          </a:p>
          <a:p>
            <a:endParaRPr lang="hu-HU" dirty="0"/>
          </a:p>
        </p:txBody>
      </p:sp>
    </p:spTree>
    <p:extLst>
      <p:ext uri="{BB962C8B-B14F-4D97-AF65-F5344CB8AC3E}">
        <p14:creationId xmlns:p14="http://schemas.microsoft.com/office/powerpoint/2010/main" val="31325970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Séma/szabálytanulás</a:t>
            </a:r>
            <a:endParaRPr lang="hu-HU" dirty="0"/>
          </a:p>
        </p:txBody>
      </p:sp>
      <p:sp>
        <p:nvSpPr>
          <p:cNvPr id="3" name="Tartalom helye 2"/>
          <p:cNvSpPr>
            <a:spLocks noGrp="1"/>
          </p:cNvSpPr>
          <p:nvPr>
            <p:ph idx="1"/>
          </p:nvPr>
        </p:nvSpPr>
        <p:spPr/>
        <p:txBody>
          <a:bodyPr/>
          <a:lstStyle/>
          <a:p>
            <a:r>
              <a:rPr lang="hu-HU" dirty="0" smtClean="0"/>
              <a:t>Gyakorlás=sématanulás</a:t>
            </a:r>
          </a:p>
          <a:p>
            <a:r>
              <a:rPr lang="hu-HU" dirty="0" smtClean="0"/>
              <a:t>Sémaelmélet</a:t>
            </a:r>
          </a:p>
          <a:p>
            <a:pPr lvl="1"/>
            <a:r>
              <a:rPr lang="hu-HU" dirty="0" smtClean="0"/>
              <a:t>Kapcsolat a múltban produkált eredmények és az eléréshez használt paraméterek közt</a:t>
            </a:r>
          </a:p>
          <a:p>
            <a:pPr lvl="1"/>
            <a:r>
              <a:rPr lang="hu-HU" dirty="0" smtClean="0"/>
              <a:t>Pozitív kapcsolat a variabilitás és a szabály alkalmazása közt</a:t>
            </a:r>
          </a:p>
        </p:txBody>
      </p:sp>
    </p:spTree>
    <p:extLst>
      <p:ext uri="{BB962C8B-B14F-4D97-AF65-F5344CB8AC3E}">
        <p14:creationId xmlns:p14="http://schemas.microsoft.com/office/powerpoint/2010/main" val="1190557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Összefüggési hatások</a:t>
            </a:r>
            <a:endParaRPr lang="hu-HU" dirty="0"/>
          </a:p>
        </p:txBody>
      </p:sp>
      <p:sp>
        <p:nvSpPr>
          <p:cNvPr id="3" name="Tartalom helye 2"/>
          <p:cNvSpPr>
            <a:spLocks noGrp="1"/>
          </p:cNvSpPr>
          <p:nvPr>
            <p:ph idx="1"/>
          </p:nvPr>
        </p:nvSpPr>
        <p:spPr/>
        <p:txBody>
          <a:bodyPr>
            <a:normAutofit/>
          </a:bodyPr>
          <a:lstStyle/>
          <a:p>
            <a:r>
              <a:rPr lang="hu-HU" dirty="0" smtClean="0"/>
              <a:t>Könnyebbé-</a:t>
            </a:r>
            <a:r>
              <a:rPr lang="hu-HU" dirty="0" smtClean="0">
                <a:solidFill>
                  <a:srgbClr val="FF0000"/>
                </a:solidFill>
              </a:rPr>
              <a:t>nehezebbé</a:t>
            </a:r>
            <a:r>
              <a:rPr lang="hu-HU" dirty="0" smtClean="0"/>
              <a:t> teszik a feladatot</a:t>
            </a:r>
          </a:p>
          <a:p>
            <a:pPr lvl="1"/>
            <a:r>
              <a:rPr lang="hu-HU" dirty="0" smtClean="0"/>
              <a:t>Feladaton belüli interferencia</a:t>
            </a:r>
          </a:p>
          <a:p>
            <a:pPr lvl="1"/>
            <a:r>
              <a:rPr lang="hu-HU" dirty="0"/>
              <a:t>É</a:t>
            </a:r>
            <a:r>
              <a:rPr lang="hu-HU" dirty="0" smtClean="0"/>
              <a:t>rtelmetlen </a:t>
            </a:r>
            <a:r>
              <a:rPr lang="hu-HU" dirty="0" err="1" smtClean="0"/>
              <a:t>szavak+kézjelek</a:t>
            </a:r>
            <a:endParaRPr lang="hu-HU" dirty="0" smtClean="0"/>
          </a:p>
          <a:p>
            <a:pPr lvl="1"/>
            <a:r>
              <a:rPr lang="hu-HU" dirty="0" smtClean="0"/>
              <a:t>Növeli a transzfert</a:t>
            </a:r>
          </a:p>
          <a:p>
            <a:r>
              <a:rPr lang="hu-HU" dirty="0" smtClean="0"/>
              <a:t>Miért?</a:t>
            </a:r>
          </a:p>
          <a:p>
            <a:pPr lvl="1"/>
            <a:r>
              <a:rPr lang="hu-HU" dirty="0" smtClean="0"/>
              <a:t>Mélyebb feldolgozás</a:t>
            </a:r>
          </a:p>
          <a:p>
            <a:pPr lvl="1"/>
            <a:r>
              <a:rPr lang="hu-HU" dirty="0" smtClean="0"/>
              <a:t>Sémaelmélet</a:t>
            </a:r>
          </a:p>
          <a:p>
            <a:r>
              <a:rPr lang="hu-HU" dirty="0" smtClean="0"/>
              <a:t>Szándékos interferencia a gyakorlásban</a:t>
            </a:r>
          </a:p>
        </p:txBody>
      </p:sp>
    </p:spTree>
    <p:extLst>
      <p:ext uri="{BB962C8B-B14F-4D97-AF65-F5344CB8AC3E}">
        <p14:creationId xmlns:p14="http://schemas.microsoft.com/office/powerpoint/2010/main" val="1310093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Fáradtság és gyakorlás</a:t>
            </a:r>
            <a:endParaRPr lang="hu-HU" dirty="0"/>
          </a:p>
        </p:txBody>
      </p:sp>
      <p:sp>
        <p:nvSpPr>
          <p:cNvPr id="3" name="Tartalom helye 2"/>
          <p:cNvSpPr>
            <a:spLocks noGrp="1"/>
          </p:cNvSpPr>
          <p:nvPr>
            <p:ph idx="1"/>
          </p:nvPr>
        </p:nvSpPr>
        <p:spPr/>
        <p:txBody>
          <a:bodyPr>
            <a:normAutofit lnSpcReduction="10000"/>
          </a:bodyPr>
          <a:lstStyle/>
          <a:p>
            <a:r>
              <a:rPr lang="hu-HU" dirty="0" smtClean="0"/>
              <a:t>Fáradtság</a:t>
            </a:r>
          </a:p>
          <a:p>
            <a:pPr lvl="1"/>
            <a:r>
              <a:rPr lang="hu-HU" dirty="0" smtClean="0"/>
              <a:t>Hozzájárul a tanulás mennyiségéhez</a:t>
            </a:r>
          </a:p>
          <a:p>
            <a:pPr lvl="1"/>
            <a:r>
              <a:rPr lang="hu-HU" dirty="0"/>
              <a:t>Fizikai fáradtság </a:t>
            </a:r>
            <a:r>
              <a:rPr lang="hu-HU" dirty="0" err="1"/>
              <a:t>vs</a:t>
            </a:r>
            <a:r>
              <a:rPr lang="hu-HU" dirty="0"/>
              <a:t> halmozott </a:t>
            </a:r>
            <a:r>
              <a:rPr lang="hu-HU" dirty="0" smtClean="0"/>
              <a:t>gyakorlás</a:t>
            </a:r>
          </a:p>
          <a:p>
            <a:pPr lvl="1"/>
            <a:r>
              <a:rPr lang="hu-HU" dirty="0" smtClean="0"/>
              <a:t>Elméletileg nem befolyásolja a tanulást</a:t>
            </a:r>
            <a:endParaRPr lang="hu-HU" dirty="0"/>
          </a:p>
          <a:p>
            <a:pPr lvl="1"/>
            <a:r>
              <a:rPr lang="hu-HU" dirty="0"/>
              <a:t>Helytelen </a:t>
            </a:r>
            <a:r>
              <a:rPr lang="hu-HU" dirty="0" smtClean="0"/>
              <a:t>minták</a:t>
            </a:r>
          </a:p>
          <a:p>
            <a:pPr lvl="1"/>
            <a:r>
              <a:rPr lang="hu-HU" dirty="0" smtClean="0"/>
              <a:t>Gyorsan csökken a fáradás </a:t>
            </a:r>
            <a:r>
              <a:rPr lang="hu-HU" dirty="0" smtClean="0">
                <a:sym typeface="Wingdings" panose="05000000000000000000" pitchFamily="2" charset="2"/>
              </a:rPr>
              <a:t> fáraszt</a:t>
            </a:r>
            <a:r>
              <a:rPr lang="hu-HU" dirty="0" smtClean="0"/>
              <a:t>ó küzdelem 50% csökkenés az erőben, de 60 s pihenő után 88%-</a:t>
            </a:r>
            <a:r>
              <a:rPr lang="hu-HU" dirty="0" err="1" smtClean="0"/>
              <a:t>ra</a:t>
            </a:r>
            <a:r>
              <a:rPr lang="hu-HU" dirty="0" smtClean="0"/>
              <a:t> nő az erő</a:t>
            </a:r>
          </a:p>
          <a:p>
            <a:pPr lvl="1"/>
            <a:r>
              <a:rPr lang="hu-HU" dirty="0" smtClean="0"/>
              <a:t>Előbb </a:t>
            </a:r>
            <a:r>
              <a:rPr lang="hu-HU" dirty="0"/>
              <a:t>pihent, majd magas intenzitáson végzett </a:t>
            </a:r>
            <a:r>
              <a:rPr lang="hu-HU" dirty="0" smtClean="0"/>
              <a:t>gyakorlás</a:t>
            </a:r>
            <a:endParaRPr lang="hu-HU" dirty="0"/>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861322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Motiváci</a:t>
            </a:r>
            <a:r>
              <a:rPr lang="hu-HU" dirty="0"/>
              <a:t>ó</a:t>
            </a:r>
          </a:p>
        </p:txBody>
      </p:sp>
      <p:sp>
        <p:nvSpPr>
          <p:cNvPr id="3" name="Tartalom helye 2"/>
          <p:cNvSpPr>
            <a:spLocks noGrp="1"/>
          </p:cNvSpPr>
          <p:nvPr>
            <p:ph idx="1"/>
          </p:nvPr>
        </p:nvSpPr>
        <p:spPr/>
        <p:txBody>
          <a:bodyPr>
            <a:normAutofit fontScale="92500"/>
          </a:bodyPr>
          <a:lstStyle/>
          <a:p>
            <a:r>
              <a:rPr lang="hu-HU" dirty="0" smtClean="0"/>
              <a:t>A különböző motivációs technikák nem tesznek sokat a motoros tanulás sikeressége érdekében</a:t>
            </a:r>
          </a:p>
          <a:p>
            <a:r>
              <a:rPr lang="hu-HU" dirty="0" smtClean="0"/>
              <a:t>Nincs rá bizonyíték, hogy tanulási változó volna</a:t>
            </a:r>
          </a:p>
          <a:p>
            <a:r>
              <a:rPr lang="hu-HU" dirty="0" smtClean="0"/>
              <a:t>Kutatási körülmények közt alapvetően magas motivációs szint</a:t>
            </a:r>
          </a:p>
          <a:p>
            <a:pPr lvl="1"/>
            <a:r>
              <a:rPr lang="hu-HU" dirty="0" smtClean="0"/>
              <a:t>Fordított U hipotézis</a:t>
            </a:r>
          </a:p>
          <a:p>
            <a:pPr lvl="1"/>
            <a:r>
              <a:rPr lang="hu-HU" dirty="0" smtClean="0"/>
              <a:t>Interferencia a teljesítménnyel</a:t>
            </a:r>
          </a:p>
          <a:p>
            <a:r>
              <a:rPr lang="hu-HU" dirty="0" smtClean="0"/>
              <a:t>Egyértelműen kimutathatóan javítja-e a teljesítményt?</a:t>
            </a:r>
            <a:endParaRPr lang="hu-HU" dirty="0"/>
          </a:p>
        </p:txBody>
      </p:sp>
    </p:spTree>
    <p:extLst>
      <p:ext uri="{BB962C8B-B14F-4D97-AF65-F5344CB8AC3E}">
        <p14:creationId xmlns:p14="http://schemas.microsoft.com/office/powerpoint/2010/main" val="6843130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Operáns</a:t>
            </a:r>
            <a:r>
              <a:rPr lang="hu-HU" dirty="0" smtClean="0"/>
              <a:t> technikák</a:t>
            </a:r>
            <a:endParaRPr lang="hu-HU" dirty="0"/>
          </a:p>
        </p:txBody>
      </p:sp>
      <p:sp>
        <p:nvSpPr>
          <p:cNvPr id="3" name="Tartalom helye 2"/>
          <p:cNvSpPr>
            <a:spLocks noGrp="1"/>
          </p:cNvSpPr>
          <p:nvPr>
            <p:ph idx="1"/>
          </p:nvPr>
        </p:nvSpPr>
        <p:spPr/>
        <p:txBody>
          <a:bodyPr/>
          <a:lstStyle/>
          <a:p>
            <a:r>
              <a:rPr lang="hu-HU" dirty="0" smtClean="0"/>
              <a:t>Viselkedést módosítják</a:t>
            </a:r>
          </a:p>
          <a:p>
            <a:r>
              <a:rPr lang="hu-HU" dirty="0" smtClean="0"/>
              <a:t>Jutalmazzák/megerősítik a jó döntést</a:t>
            </a:r>
          </a:p>
          <a:p>
            <a:r>
              <a:rPr lang="hu-HU" dirty="0" smtClean="0"/>
              <a:t>Nincs</a:t>
            </a:r>
            <a:r>
              <a:rPr lang="hu-HU" dirty="0"/>
              <a:t>/negatív</a:t>
            </a:r>
            <a:r>
              <a:rPr lang="hu-HU" dirty="0" smtClean="0"/>
              <a:t> megerősítés a rossz döntésnél</a:t>
            </a:r>
          </a:p>
          <a:p>
            <a:r>
              <a:rPr lang="hu-HU" dirty="0" smtClean="0"/>
              <a:t>Energizáló funkció </a:t>
            </a:r>
            <a:r>
              <a:rPr lang="hu-HU" dirty="0" smtClean="0">
                <a:sym typeface="Wingdings" panose="05000000000000000000" pitchFamily="2" charset="2"/>
              </a:rPr>
              <a:t> indirekt kapcsolat</a:t>
            </a:r>
            <a:endParaRPr lang="hu-HU" dirty="0" smtClean="0"/>
          </a:p>
        </p:txBody>
      </p:sp>
    </p:spTree>
    <p:extLst>
      <p:ext uri="{BB962C8B-B14F-4D97-AF65-F5344CB8AC3E}">
        <p14:creationId xmlns:p14="http://schemas.microsoft.com/office/powerpoint/2010/main" val="13852321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Szociális motiváló tényezők</a:t>
            </a:r>
            <a:endParaRPr lang="hu-HU" dirty="0"/>
          </a:p>
        </p:txBody>
      </p:sp>
      <p:sp>
        <p:nvSpPr>
          <p:cNvPr id="3" name="Tartalom helye 2"/>
          <p:cNvSpPr>
            <a:spLocks noGrp="1"/>
          </p:cNvSpPr>
          <p:nvPr>
            <p:ph idx="1"/>
          </p:nvPr>
        </p:nvSpPr>
        <p:spPr/>
        <p:txBody>
          <a:bodyPr>
            <a:normAutofit fontScale="92500" lnSpcReduction="20000"/>
          </a:bodyPr>
          <a:lstStyle/>
          <a:p>
            <a:r>
              <a:rPr lang="hu-HU" dirty="0" smtClean="0"/>
              <a:t>Verseny</a:t>
            </a:r>
          </a:p>
          <a:p>
            <a:pPr lvl="1"/>
            <a:r>
              <a:rPr lang="hu-HU" dirty="0" smtClean="0"/>
              <a:t>Motoros </a:t>
            </a:r>
            <a:r>
              <a:rPr lang="hu-HU" dirty="0" err="1" smtClean="0"/>
              <a:t>tanulás+ellenfél</a:t>
            </a:r>
            <a:r>
              <a:rPr lang="hu-HU" dirty="0" smtClean="0"/>
              <a:t> legyőzése</a:t>
            </a:r>
          </a:p>
          <a:p>
            <a:pPr lvl="1"/>
            <a:r>
              <a:rPr lang="hu-HU" dirty="0" smtClean="0"/>
              <a:t>Alacsony készségszint, magas szorongás negatív hatása</a:t>
            </a:r>
          </a:p>
          <a:p>
            <a:r>
              <a:rPr lang="hu-HU" dirty="0" smtClean="0"/>
              <a:t>Egymásra hatás</a:t>
            </a:r>
          </a:p>
          <a:p>
            <a:pPr lvl="1"/>
            <a:r>
              <a:rPr lang="hu-HU" dirty="0" smtClean="0"/>
              <a:t>Egy vagy több személy jelenléte elméletileg növeli a teljesítményt egyszerű feladatok megoldásánál</a:t>
            </a:r>
          </a:p>
          <a:p>
            <a:pPr lvl="1"/>
            <a:r>
              <a:rPr lang="hu-HU" dirty="0" smtClean="0"/>
              <a:t>Értékelés lehetősége felerősíti</a:t>
            </a:r>
          </a:p>
          <a:p>
            <a:r>
              <a:rPr lang="hu-HU" dirty="0" smtClean="0"/>
              <a:t>A közönség hatása</a:t>
            </a:r>
          </a:p>
          <a:p>
            <a:pPr lvl="1"/>
            <a:r>
              <a:rPr lang="hu-HU" dirty="0" smtClean="0"/>
              <a:t>Aktiválja/motiválja a k. </a:t>
            </a:r>
            <a:r>
              <a:rPr lang="hu-HU" dirty="0" err="1" smtClean="0"/>
              <a:t>sz</a:t>
            </a:r>
            <a:r>
              <a:rPr lang="hu-HU" dirty="0" smtClean="0"/>
              <a:t>-t</a:t>
            </a:r>
          </a:p>
          <a:p>
            <a:pPr lvl="1"/>
            <a:r>
              <a:rPr lang="hu-HU" dirty="0" smtClean="0"/>
              <a:t>A gyakorlás későbbi fázisában eredményesebb</a:t>
            </a:r>
          </a:p>
          <a:p>
            <a:pPr lvl="1"/>
            <a:r>
              <a:rPr lang="hu-HU" dirty="0" smtClean="0"/>
              <a:t>Alacsony </a:t>
            </a:r>
            <a:r>
              <a:rPr lang="hu-HU" dirty="0"/>
              <a:t>készségszint, magas szorongás negatív </a:t>
            </a:r>
            <a:r>
              <a:rPr lang="hu-HU" dirty="0" smtClean="0"/>
              <a:t>hatása</a:t>
            </a:r>
          </a:p>
          <a:p>
            <a:endParaRPr lang="hu-HU" dirty="0" smtClean="0"/>
          </a:p>
        </p:txBody>
      </p:sp>
    </p:spTree>
    <p:extLst>
      <p:ext uri="{BB962C8B-B14F-4D97-AF65-F5344CB8AC3E}">
        <p14:creationId xmlns:p14="http://schemas.microsoft.com/office/powerpoint/2010/main" val="3209711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922337"/>
          </a:xfrm>
        </p:spPr>
        <p:txBody>
          <a:bodyPr/>
          <a:lstStyle/>
          <a:p>
            <a:pPr eaLnBrk="1" hangingPunct="1"/>
            <a:r>
              <a:rPr lang="hu-HU" altLang="hu-HU" sz="4000" b="1" dirty="0" smtClean="0">
                <a:solidFill>
                  <a:srgbClr val="000000"/>
                </a:solidFill>
              </a:rPr>
              <a:t>A tanulás fajtái</a:t>
            </a:r>
            <a:endParaRPr lang="de-DE" altLang="hu-HU" sz="4000" b="1" dirty="0" smtClean="0">
              <a:solidFill>
                <a:srgbClr val="000000"/>
              </a:solidFill>
            </a:endParaRPr>
          </a:p>
        </p:txBody>
      </p:sp>
      <p:sp>
        <p:nvSpPr>
          <p:cNvPr id="23555" name="Rectangle 3"/>
          <p:cNvSpPr>
            <a:spLocks noGrp="1" noChangeArrowheads="1"/>
          </p:cNvSpPr>
          <p:nvPr>
            <p:ph idx="1"/>
          </p:nvPr>
        </p:nvSpPr>
        <p:spPr>
          <a:xfrm>
            <a:off x="746891" y="1143000"/>
            <a:ext cx="7939909" cy="4865687"/>
          </a:xfrm>
        </p:spPr>
        <p:txBody>
          <a:bodyPr/>
          <a:lstStyle/>
          <a:p>
            <a:pPr eaLnBrk="1" hangingPunct="1">
              <a:lnSpc>
                <a:spcPct val="80000"/>
              </a:lnSpc>
              <a:buFont typeface="Wingdings" pitchFamily="2" charset="2"/>
              <a:buNone/>
              <a:tabLst>
                <a:tab pos="449263" algn="l"/>
                <a:tab pos="542925" algn="l"/>
              </a:tabLst>
            </a:pPr>
            <a:r>
              <a:rPr lang="hu-HU" altLang="hu-HU" sz="1800" dirty="0" smtClean="0">
                <a:solidFill>
                  <a:srgbClr val="000000"/>
                </a:solidFill>
              </a:rPr>
              <a:t>1. </a:t>
            </a:r>
            <a:r>
              <a:rPr lang="hu-HU" altLang="hu-HU" sz="1800" b="1" dirty="0" smtClean="0">
                <a:solidFill>
                  <a:srgbClr val="000000"/>
                </a:solidFill>
              </a:rPr>
              <a:t>A tanulás milyen tevékenységben okoz változást </a:t>
            </a:r>
            <a:r>
              <a:rPr lang="hu-HU" altLang="hu-HU" sz="1800" dirty="0" smtClean="0">
                <a:solidFill>
                  <a:srgbClr val="000000"/>
                </a:solidFill>
              </a:rPr>
              <a:t> (</a:t>
            </a:r>
            <a:r>
              <a:rPr lang="hu-HU" altLang="hu-HU" sz="1800" dirty="0" smtClean="0">
                <a:solidFill>
                  <a:srgbClr val="000000"/>
                </a:solidFill>
                <a:sym typeface="Wingdings"/>
              </a:rPr>
              <a:t></a:t>
            </a:r>
            <a:r>
              <a:rPr lang="hu-HU" altLang="hu-HU" sz="1800" dirty="0" smtClean="0">
                <a:solidFill>
                  <a:srgbClr val="000000"/>
                </a:solidFill>
                <a:sym typeface="Wingdings" pitchFamily="2" charset="2"/>
              </a:rPr>
              <a:t> milyen  idegrendszeri  szerkezetek vesznek részt benne):</a:t>
            </a:r>
          </a:p>
          <a:p>
            <a:pPr eaLnBrk="1" hangingPunct="1">
              <a:buFont typeface="Wingdings" pitchFamily="2" charset="2"/>
              <a:buNone/>
              <a:tabLst>
                <a:tab pos="449263" algn="l"/>
                <a:tab pos="542925" algn="l"/>
              </a:tabLst>
            </a:pPr>
            <a:r>
              <a:rPr lang="hu-HU" altLang="hu-HU" sz="1800" dirty="0" smtClean="0">
                <a:solidFill>
                  <a:srgbClr val="000000"/>
                </a:solidFill>
                <a:sym typeface="Wingdings" pitchFamily="2" charset="2"/>
              </a:rPr>
              <a:t>      </a:t>
            </a:r>
            <a:r>
              <a:rPr lang="hu-HU" altLang="hu-HU" sz="1800" dirty="0" smtClean="0">
                <a:solidFill>
                  <a:srgbClr val="000000"/>
                </a:solidFill>
                <a:sym typeface="Symbol" pitchFamily="18" charset="2"/>
              </a:rPr>
              <a:t>  </a:t>
            </a:r>
            <a:r>
              <a:rPr lang="hu-HU" altLang="hu-HU" sz="1800" dirty="0" smtClean="0">
                <a:solidFill>
                  <a:srgbClr val="000000"/>
                </a:solidFill>
                <a:sym typeface="Times New Roman Special G2" pitchFamily="18" charset="2"/>
              </a:rPr>
              <a:t>mozgástanulás, </a:t>
            </a:r>
            <a:r>
              <a:rPr lang="hu-HU" altLang="hu-HU" sz="1800" b="1" dirty="0" smtClean="0">
                <a:solidFill>
                  <a:srgbClr val="000000"/>
                </a:solidFill>
                <a:sym typeface="Times New Roman Special G2" pitchFamily="18" charset="2"/>
              </a:rPr>
              <a:t>motoros tanulás</a:t>
            </a:r>
            <a:r>
              <a:rPr lang="hu-HU" altLang="hu-HU" sz="1800" dirty="0" smtClean="0">
                <a:solidFill>
                  <a:srgbClr val="000000"/>
                </a:solidFill>
                <a:sym typeface="Times New Roman Special G2" pitchFamily="18" charset="2"/>
              </a:rPr>
              <a:t>,</a:t>
            </a:r>
          </a:p>
          <a:p>
            <a:pPr eaLnBrk="1" hangingPunct="1">
              <a:buFont typeface="Wingdings" pitchFamily="2" charset="2"/>
              <a:buNone/>
              <a:tabLst>
                <a:tab pos="449263" algn="l"/>
                <a:tab pos="542925" algn="l"/>
              </a:tabLst>
            </a:pPr>
            <a:r>
              <a:rPr lang="hu-HU" altLang="hu-HU" sz="1800" dirty="0" smtClean="0">
                <a:solidFill>
                  <a:srgbClr val="000000"/>
                </a:solidFill>
                <a:sym typeface="Times New Roman Special G2" pitchFamily="18" charset="2"/>
              </a:rPr>
              <a:t>      </a:t>
            </a:r>
            <a:r>
              <a:rPr lang="hu-HU" altLang="hu-HU" sz="1800" dirty="0" smtClean="0">
                <a:solidFill>
                  <a:srgbClr val="000000"/>
                </a:solidFill>
                <a:sym typeface="Symbol" pitchFamily="18" charset="2"/>
              </a:rPr>
              <a:t></a:t>
            </a:r>
            <a:r>
              <a:rPr lang="hu-HU" altLang="hu-HU" sz="1800" dirty="0" smtClean="0">
                <a:solidFill>
                  <a:srgbClr val="000000"/>
                </a:solidFill>
                <a:sym typeface="Times New Roman Special G2" pitchFamily="18" charset="2"/>
              </a:rPr>
              <a:t> </a:t>
            </a:r>
            <a:r>
              <a:rPr lang="hu-HU" altLang="hu-HU" sz="1800" b="1" dirty="0" smtClean="0">
                <a:solidFill>
                  <a:srgbClr val="000000"/>
                </a:solidFill>
                <a:sym typeface="Times New Roman Special G2" pitchFamily="18" charset="2"/>
              </a:rPr>
              <a:t>szenzoros tanulás</a:t>
            </a:r>
            <a:r>
              <a:rPr lang="hu-HU" altLang="hu-HU" sz="1800" dirty="0" smtClean="0">
                <a:solidFill>
                  <a:srgbClr val="000000"/>
                </a:solidFill>
                <a:sym typeface="Times New Roman Special G2" pitchFamily="18" charset="2"/>
              </a:rPr>
              <a:t>, perceptuális tanulás (pl. UH felvétel, ázsiaiak megkülönböztetése)</a:t>
            </a:r>
          </a:p>
          <a:p>
            <a:pPr eaLnBrk="1" hangingPunct="1">
              <a:buFont typeface="Wingdings" pitchFamily="2" charset="2"/>
              <a:buNone/>
              <a:tabLst>
                <a:tab pos="449263" algn="l"/>
                <a:tab pos="542925" algn="l"/>
              </a:tabLst>
            </a:pPr>
            <a:r>
              <a:rPr lang="hu-HU" altLang="hu-HU" sz="1800" dirty="0" smtClean="0">
                <a:solidFill>
                  <a:srgbClr val="000000"/>
                </a:solidFill>
                <a:sym typeface="Times New Roman Special G2" pitchFamily="18" charset="2"/>
              </a:rPr>
              <a:t>      </a:t>
            </a:r>
            <a:r>
              <a:rPr lang="hu-HU" altLang="hu-HU" sz="1800" dirty="0" smtClean="0">
                <a:solidFill>
                  <a:srgbClr val="000000"/>
                </a:solidFill>
                <a:sym typeface="Symbol" pitchFamily="18" charset="2"/>
              </a:rPr>
              <a:t></a:t>
            </a:r>
            <a:r>
              <a:rPr lang="hu-HU" altLang="hu-HU" sz="1800" dirty="0" smtClean="0">
                <a:solidFill>
                  <a:srgbClr val="000000"/>
                </a:solidFill>
                <a:sym typeface="Times New Roman Special G2" pitchFamily="18" charset="2"/>
              </a:rPr>
              <a:t> szóbeli anyag megtanulása, </a:t>
            </a:r>
            <a:r>
              <a:rPr lang="hu-HU" altLang="hu-HU" sz="1800" b="1" dirty="0" smtClean="0">
                <a:solidFill>
                  <a:srgbClr val="000000"/>
                </a:solidFill>
                <a:sym typeface="Times New Roman Special G2" pitchFamily="18" charset="2"/>
              </a:rPr>
              <a:t>verbális  tanulás</a:t>
            </a:r>
            <a:r>
              <a:rPr lang="hu-HU" altLang="hu-HU" sz="1800" dirty="0" smtClean="0">
                <a:solidFill>
                  <a:srgbClr val="000000"/>
                </a:solidFill>
                <a:sym typeface="Times New Roman Special G2" pitchFamily="18" charset="2"/>
              </a:rPr>
              <a:t>  (speciálisan emberre jellemző;  egyesíti  az  érzéki  és a mozgásos tanulás elemeit;  lehet  mechanikus vagy értelmező).</a:t>
            </a:r>
          </a:p>
          <a:p>
            <a:pPr eaLnBrk="1" hangingPunct="1">
              <a:lnSpc>
                <a:spcPct val="70000"/>
              </a:lnSpc>
              <a:buFont typeface="Wingdings" pitchFamily="2" charset="2"/>
              <a:buNone/>
              <a:tabLst>
                <a:tab pos="449263" algn="l"/>
                <a:tab pos="542925" algn="l"/>
              </a:tabLst>
            </a:pPr>
            <a:endParaRPr lang="hu-HU" altLang="hu-HU" sz="1800" dirty="0" smtClean="0">
              <a:solidFill>
                <a:srgbClr val="000000"/>
              </a:solidFill>
              <a:sym typeface="Times New Roman Special G2" pitchFamily="18" charset="2"/>
            </a:endParaRPr>
          </a:p>
          <a:p>
            <a:pPr eaLnBrk="1" hangingPunct="1">
              <a:lnSpc>
                <a:spcPct val="120000"/>
              </a:lnSpc>
              <a:buFont typeface="Wingdings" pitchFamily="2" charset="2"/>
              <a:buNone/>
              <a:tabLst>
                <a:tab pos="449263" algn="l"/>
                <a:tab pos="542925" algn="l"/>
              </a:tabLst>
            </a:pPr>
            <a:r>
              <a:rPr lang="hu-HU" altLang="hu-HU" sz="1800" dirty="0" smtClean="0">
                <a:solidFill>
                  <a:srgbClr val="000000"/>
                </a:solidFill>
              </a:rPr>
              <a:t>2. </a:t>
            </a:r>
            <a:r>
              <a:rPr lang="hu-HU" altLang="hu-HU" sz="1800" b="1" dirty="0" smtClean="0">
                <a:solidFill>
                  <a:srgbClr val="000000"/>
                </a:solidFill>
              </a:rPr>
              <a:t>A tanulást végző szándéka szerint</a:t>
            </a:r>
            <a:r>
              <a:rPr lang="hu-HU" altLang="hu-HU" sz="1800" dirty="0" smtClean="0">
                <a:solidFill>
                  <a:srgbClr val="000000"/>
                </a:solidFill>
              </a:rPr>
              <a:t>:</a:t>
            </a:r>
          </a:p>
          <a:p>
            <a:pPr eaLnBrk="1" hangingPunct="1">
              <a:buFont typeface="Wingdings" pitchFamily="2" charset="2"/>
              <a:buNone/>
              <a:tabLst>
                <a:tab pos="449263" algn="l"/>
                <a:tab pos="542925" algn="l"/>
              </a:tabLst>
            </a:pPr>
            <a:r>
              <a:rPr lang="hu-HU" altLang="hu-HU" sz="1800" dirty="0" smtClean="0">
                <a:solidFill>
                  <a:srgbClr val="000000"/>
                </a:solidFill>
                <a:sym typeface="Times New Roman Special G2" pitchFamily="18" charset="2"/>
              </a:rPr>
              <a:t>     </a:t>
            </a:r>
            <a:r>
              <a:rPr lang="hu-HU" altLang="hu-HU" sz="1800" dirty="0" smtClean="0">
                <a:solidFill>
                  <a:srgbClr val="000000"/>
                </a:solidFill>
                <a:sym typeface="Symbol" pitchFamily="18" charset="2"/>
              </a:rPr>
              <a:t></a:t>
            </a:r>
            <a:r>
              <a:rPr lang="hu-HU" altLang="hu-HU" sz="1800" dirty="0" smtClean="0">
                <a:solidFill>
                  <a:srgbClr val="000000"/>
                </a:solidFill>
                <a:sym typeface="Times New Roman Special G2" pitchFamily="18" charset="2"/>
              </a:rPr>
              <a:t>  szándékos (implicit),</a:t>
            </a:r>
          </a:p>
          <a:p>
            <a:pPr eaLnBrk="1" hangingPunct="1">
              <a:buFont typeface="Wingdings" pitchFamily="2" charset="2"/>
              <a:buNone/>
              <a:tabLst>
                <a:tab pos="449263" algn="l"/>
                <a:tab pos="542925" algn="l"/>
              </a:tabLst>
            </a:pPr>
            <a:r>
              <a:rPr lang="hu-HU" altLang="hu-HU" sz="1800" dirty="0" smtClean="0">
                <a:solidFill>
                  <a:srgbClr val="000000"/>
                </a:solidFill>
                <a:sym typeface="Times New Roman Special G2" pitchFamily="18" charset="2"/>
              </a:rPr>
              <a:t>     </a:t>
            </a:r>
            <a:r>
              <a:rPr lang="hu-HU" altLang="hu-HU" sz="1800" dirty="0" smtClean="0">
                <a:solidFill>
                  <a:srgbClr val="000000"/>
                </a:solidFill>
                <a:sym typeface="Symbol" pitchFamily="18" charset="2"/>
              </a:rPr>
              <a:t></a:t>
            </a:r>
            <a:r>
              <a:rPr lang="hu-HU" altLang="hu-HU" sz="1800" dirty="0" smtClean="0">
                <a:solidFill>
                  <a:srgbClr val="000000"/>
                </a:solidFill>
                <a:sym typeface="Times New Roman Special G2" pitchFamily="18" charset="2"/>
              </a:rPr>
              <a:t>  nem szándékos, spontán (explicit).</a:t>
            </a:r>
            <a:br>
              <a:rPr lang="hu-HU" altLang="hu-HU" sz="1800" dirty="0" smtClean="0">
                <a:solidFill>
                  <a:srgbClr val="000000"/>
                </a:solidFill>
                <a:sym typeface="Times New Roman Special G2" pitchFamily="18" charset="2"/>
              </a:rPr>
            </a:br>
            <a:endParaRPr lang="hu-HU" altLang="hu-HU" sz="1800" dirty="0" smtClean="0">
              <a:solidFill>
                <a:srgbClr val="000000"/>
              </a:solidFill>
              <a:sym typeface="Times New Roman Special G2" pitchFamily="18" charset="2"/>
            </a:endParaRPr>
          </a:p>
          <a:p>
            <a:pPr eaLnBrk="1" hangingPunct="1">
              <a:lnSpc>
                <a:spcPct val="90000"/>
              </a:lnSpc>
              <a:buFont typeface="Wingdings" pitchFamily="2" charset="2"/>
              <a:buNone/>
            </a:pPr>
            <a:r>
              <a:rPr lang="hu-HU" altLang="hu-HU" sz="1800" b="1" dirty="0">
                <a:solidFill>
                  <a:srgbClr val="000000"/>
                </a:solidFill>
              </a:rPr>
              <a:t>3. A tanulást kiváltó hatás szempontjából:</a:t>
            </a:r>
          </a:p>
          <a:p>
            <a:pPr eaLnBrk="1" hangingPunct="1">
              <a:buFont typeface="Wingdings" pitchFamily="2" charset="2"/>
              <a:buNone/>
            </a:pPr>
            <a:r>
              <a:rPr lang="hu-HU" altLang="hu-HU" sz="1800" dirty="0">
                <a:solidFill>
                  <a:srgbClr val="000000"/>
                </a:solidFill>
                <a:sym typeface="Times New Roman Special G2" pitchFamily="18" charset="2"/>
              </a:rPr>
              <a:t>     </a:t>
            </a:r>
            <a:r>
              <a:rPr lang="hu-HU" altLang="hu-HU" sz="1600" dirty="0">
                <a:solidFill>
                  <a:srgbClr val="000000"/>
                </a:solidFill>
                <a:sym typeface="Symbol" pitchFamily="18" charset="2"/>
              </a:rPr>
              <a:t></a:t>
            </a:r>
            <a:r>
              <a:rPr lang="hu-HU" altLang="hu-HU" sz="600" dirty="0">
                <a:solidFill>
                  <a:srgbClr val="000000"/>
                </a:solidFill>
                <a:sym typeface="Times New Roman Special G2" pitchFamily="18" charset="2"/>
              </a:rPr>
              <a:t> </a:t>
            </a:r>
            <a:r>
              <a:rPr lang="hu-HU" altLang="hu-HU" sz="1800" dirty="0">
                <a:solidFill>
                  <a:srgbClr val="000000"/>
                </a:solidFill>
                <a:sym typeface="Times New Roman Special G2" pitchFamily="18" charset="2"/>
              </a:rPr>
              <a:t> tárgyi (fizikai), nem szociális,</a:t>
            </a:r>
          </a:p>
          <a:p>
            <a:pPr eaLnBrk="1" hangingPunct="1">
              <a:buFont typeface="Wingdings" pitchFamily="2" charset="2"/>
              <a:buNone/>
            </a:pPr>
            <a:r>
              <a:rPr lang="hu-HU" altLang="hu-HU" sz="1800" dirty="0">
                <a:solidFill>
                  <a:srgbClr val="000000"/>
                </a:solidFill>
                <a:sym typeface="Times New Roman Special G2" pitchFamily="18" charset="2"/>
              </a:rPr>
              <a:t>     </a:t>
            </a:r>
            <a:r>
              <a:rPr lang="hu-HU" altLang="hu-HU" sz="1600" dirty="0">
                <a:solidFill>
                  <a:srgbClr val="000000"/>
                </a:solidFill>
                <a:sym typeface="Symbol" pitchFamily="18" charset="2"/>
              </a:rPr>
              <a:t></a:t>
            </a:r>
            <a:r>
              <a:rPr lang="hu-HU" altLang="hu-HU" sz="600" dirty="0">
                <a:solidFill>
                  <a:srgbClr val="000000"/>
                </a:solidFill>
                <a:sym typeface="Times New Roman Special G2" pitchFamily="18" charset="2"/>
              </a:rPr>
              <a:t> </a:t>
            </a:r>
            <a:r>
              <a:rPr lang="hu-HU" altLang="hu-HU" sz="1800" dirty="0">
                <a:solidFill>
                  <a:srgbClr val="000000"/>
                </a:solidFill>
                <a:sym typeface="Times New Roman Special G2" pitchFamily="18" charset="2"/>
              </a:rPr>
              <a:t> társas, szociális</a:t>
            </a:r>
            <a:r>
              <a:rPr lang="hu-HU" altLang="hu-HU" sz="1800" dirty="0" smtClean="0">
                <a:solidFill>
                  <a:srgbClr val="000000"/>
                </a:solidFill>
                <a:sym typeface="Times New Roman Special G2" pitchFamily="18" charset="2"/>
              </a:rPr>
              <a:t>.</a:t>
            </a:r>
            <a:endParaRPr lang="hu-HU" altLang="hu-HU" sz="1800" dirty="0">
              <a:solidFill>
                <a:srgbClr val="000000"/>
              </a:solidFill>
              <a:sym typeface="Times New Roman Special G2" pitchFamily="18" charset="2"/>
            </a:endParaRPr>
          </a:p>
        </p:txBody>
      </p:sp>
    </p:spTree>
    <p:extLst>
      <p:ext uri="{BB962C8B-B14F-4D97-AF65-F5344CB8AC3E}">
        <p14:creationId xmlns:p14="http://schemas.microsoft.com/office/powerpoint/2010/main" val="1446238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555">
                                            <p:txEl>
                                              <p:pRg st="5" end="5"/>
                                            </p:txEl>
                                          </p:spTgt>
                                        </p:tgtEl>
                                        <p:attrNameLst>
                                          <p:attrName>style.visibility</p:attrName>
                                        </p:attrNameLst>
                                      </p:cBhvr>
                                      <p:to>
                                        <p:strVal val="visible"/>
                                      </p:to>
                                    </p:set>
                                    <p:anim calcmode="lin" valueType="num">
                                      <p:cBhvr additive="base">
                                        <p:cTn id="31" dur="5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55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555">
                                            <p:txEl>
                                              <p:pRg st="6" end="6"/>
                                            </p:txEl>
                                          </p:spTgt>
                                        </p:tgtEl>
                                        <p:attrNameLst>
                                          <p:attrName>style.visibility</p:attrName>
                                        </p:attrNameLst>
                                      </p:cBhvr>
                                      <p:to>
                                        <p:strVal val="visible"/>
                                      </p:to>
                                    </p:set>
                                    <p:anim calcmode="lin" valueType="num">
                                      <p:cBhvr additive="base">
                                        <p:cTn id="37" dur="5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55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555">
                                            <p:txEl>
                                              <p:pRg st="7" end="7"/>
                                            </p:txEl>
                                          </p:spTgt>
                                        </p:tgtEl>
                                        <p:attrNameLst>
                                          <p:attrName>style.visibility</p:attrName>
                                        </p:attrNameLst>
                                      </p:cBhvr>
                                      <p:to>
                                        <p:strVal val="visible"/>
                                      </p:to>
                                    </p:set>
                                    <p:anim calcmode="lin" valueType="num">
                                      <p:cBhvr additive="base">
                                        <p:cTn id="43" dur="500" fill="hold"/>
                                        <p:tgtEl>
                                          <p:spTgt spid="2355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55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3555">
                                            <p:txEl>
                                              <p:pRg st="8" end="8"/>
                                            </p:txEl>
                                          </p:spTgt>
                                        </p:tgtEl>
                                        <p:attrNameLst>
                                          <p:attrName>style.visibility</p:attrName>
                                        </p:attrNameLst>
                                      </p:cBhvr>
                                      <p:to>
                                        <p:strVal val="visible"/>
                                      </p:to>
                                    </p:set>
                                    <p:anim calcmode="lin" valueType="num">
                                      <p:cBhvr additive="base">
                                        <p:cTn id="49" dur="500" fill="hold"/>
                                        <p:tgtEl>
                                          <p:spTgt spid="23555">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355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3555">
                                            <p:txEl>
                                              <p:pRg st="9" end="9"/>
                                            </p:txEl>
                                          </p:spTgt>
                                        </p:tgtEl>
                                        <p:attrNameLst>
                                          <p:attrName>style.visibility</p:attrName>
                                        </p:attrNameLst>
                                      </p:cBhvr>
                                      <p:to>
                                        <p:strVal val="visible"/>
                                      </p:to>
                                    </p:set>
                                    <p:anim calcmode="lin" valueType="num">
                                      <p:cBhvr additive="base">
                                        <p:cTn id="55" dur="500" fill="hold"/>
                                        <p:tgtEl>
                                          <p:spTgt spid="23555">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355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3555">
                                            <p:txEl>
                                              <p:pRg st="10" end="10"/>
                                            </p:txEl>
                                          </p:spTgt>
                                        </p:tgtEl>
                                        <p:attrNameLst>
                                          <p:attrName>style.visibility</p:attrName>
                                        </p:attrNameLst>
                                      </p:cBhvr>
                                      <p:to>
                                        <p:strVal val="visible"/>
                                      </p:to>
                                    </p:set>
                                    <p:anim calcmode="lin" valueType="num">
                                      <p:cBhvr additive="base">
                                        <p:cTn id="61" dur="500" fill="hold"/>
                                        <p:tgtEl>
                                          <p:spTgt spid="23555">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355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gyakorlás és a transzfer</a:t>
            </a:r>
            <a:endParaRPr lang="hu-HU" dirty="0"/>
          </a:p>
        </p:txBody>
      </p:sp>
      <p:sp>
        <p:nvSpPr>
          <p:cNvPr id="3" name="Tartalom helye 2"/>
          <p:cNvSpPr>
            <a:spLocks noGrp="1"/>
          </p:cNvSpPr>
          <p:nvPr>
            <p:ph idx="1"/>
          </p:nvPr>
        </p:nvSpPr>
        <p:spPr/>
        <p:txBody>
          <a:bodyPr>
            <a:normAutofit fontScale="62500" lnSpcReduction="20000"/>
          </a:bodyPr>
          <a:lstStyle/>
          <a:p>
            <a:r>
              <a:rPr lang="hu-HU" dirty="0" smtClean="0"/>
              <a:t>A transzfer alapelvei:</a:t>
            </a:r>
          </a:p>
          <a:p>
            <a:pPr lvl="1"/>
            <a:r>
              <a:rPr lang="hu-HU" dirty="0" smtClean="0"/>
              <a:t>Mértéke alacsony</a:t>
            </a:r>
          </a:p>
          <a:p>
            <a:pPr lvl="1"/>
            <a:r>
              <a:rPr lang="hu-HU" dirty="0" smtClean="0"/>
              <a:t>Teljesen különböző feladatok</a:t>
            </a:r>
          </a:p>
          <a:p>
            <a:pPr lvl="1"/>
            <a:r>
              <a:rPr lang="hu-HU" dirty="0" smtClean="0"/>
              <a:t>Felgyorsított gyakorlás</a:t>
            </a:r>
          </a:p>
          <a:p>
            <a:pPr lvl="1"/>
            <a:r>
              <a:rPr lang="hu-HU" dirty="0" smtClean="0"/>
              <a:t>Hasonló feladatok, más készségek</a:t>
            </a:r>
          </a:p>
          <a:p>
            <a:pPr lvl="1"/>
            <a:r>
              <a:rPr lang="hu-HU" dirty="0" smtClean="0"/>
              <a:t>Motoros program</a:t>
            </a:r>
          </a:p>
          <a:p>
            <a:r>
              <a:rPr lang="hu-HU" dirty="0" smtClean="0"/>
              <a:t>A két feladat hasonlóságának függvénye</a:t>
            </a:r>
          </a:p>
          <a:p>
            <a:pPr lvl="1"/>
            <a:r>
              <a:rPr lang="hu-HU" dirty="0" smtClean="0"/>
              <a:t>A transzfer akkor 100%, ha minden elem azonos </a:t>
            </a:r>
            <a:r>
              <a:rPr lang="hu-HU" dirty="0" smtClean="0">
                <a:sym typeface="Wingdings" panose="05000000000000000000" pitchFamily="2" charset="2"/>
              </a:rPr>
              <a:t> nem lehet pontosan lemérni az „elemeket”</a:t>
            </a:r>
            <a:endParaRPr lang="hu-HU" dirty="0" smtClean="0"/>
          </a:p>
          <a:p>
            <a:pPr lvl="1"/>
            <a:r>
              <a:rPr lang="hu-HU" dirty="0" smtClean="0"/>
              <a:t>Elemek: közös képességek, közös motoros programok</a:t>
            </a:r>
          </a:p>
          <a:p>
            <a:r>
              <a:rPr lang="hu-HU" dirty="0" smtClean="0"/>
              <a:t>Negatív transzfer</a:t>
            </a:r>
          </a:p>
          <a:p>
            <a:pPr lvl="1"/>
            <a:r>
              <a:rPr lang="hu-HU" dirty="0" smtClean="0"/>
              <a:t>Veszteség egy másik készségben a másik készség növekedésének hatására</a:t>
            </a:r>
          </a:p>
          <a:p>
            <a:pPr lvl="1"/>
            <a:r>
              <a:rPr lang="hu-HU" dirty="0" smtClean="0"/>
              <a:t>Főként kognitív jellegű „zavarba jön a k.sz.”</a:t>
            </a:r>
          </a:p>
          <a:p>
            <a:pPr lvl="1"/>
            <a:r>
              <a:rPr lang="hu-HU" dirty="0" smtClean="0"/>
              <a:t>Mértéke, jelenléte attól függ, hogy a két feladat közti transzfer arány pozitív, vagy negatív</a:t>
            </a:r>
          </a:p>
          <a:p>
            <a:endParaRPr lang="hu-HU" dirty="0" smtClean="0"/>
          </a:p>
        </p:txBody>
      </p:sp>
    </p:spTree>
    <p:extLst>
      <p:ext uri="{BB962C8B-B14F-4D97-AF65-F5344CB8AC3E}">
        <p14:creationId xmlns:p14="http://schemas.microsoft.com/office/powerpoint/2010/main" val="40515921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 calcmode="lin" valueType="num">
                                      <p:cBhvr additive="base">
                                        <p:cTn id="5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Szimuláció és szimulátorok</a:t>
            </a:r>
            <a:endParaRPr lang="hu-HU" dirty="0"/>
          </a:p>
        </p:txBody>
      </p:sp>
      <p:sp>
        <p:nvSpPr>
          <p:cNvPr id="3" name="Tartalom helye 2"/>
          <p:cNvSpPr>
            <a:spLocks noGrp="1"/>
          </p:cNvSpPr>
          <p:nvPr>
            <p:ph idx="1"/>
          </p:nvPr>
        </p:nvSpPr>
        <p:spPr/>
        <p:txBody>
          <a:bodyPr/>
          <a:lstStyle/>
          <a:p>
            <a:r>
              <a:rPr lang="hu-HU" dirty="0" smtClean="0"/>
              <a:t>Gyakorlásra használt eszközök</a:t>
            </a:r>
          </a:p>
          <a:p>
            <a:r>
              <a:rPr lang="hu-HU" dirty="0" smtClean="0"/>
              <a:t>Lehetővé teszi olyan feladatok gyakorlását, melyek kapcsolatban vannak egy </a:t>
            </a:r>
            <a:r>
              <a:rPr lang="hu-HU" dirty="0" smtClean="0">
                <a:solidFill>
                  <a:srgbClr val="FF0000"/>
                </a:solidFill>
              </a:rPr>
              <a:t>kritérium jellegű feladattal, </a:t>
            </a:r>
            <a:r>
              <a:rPr lang="hu-HU" dirty="0" smtClean="0"/>
              <a:t>a megszerzett készségeket transzferálhassák</a:t>
            </a:r>
          </a:p>
          <a:p>
            <a:r>
              <a:rPr lang="hu-HU" dirty="0" smtClean="0"/>
              <a:t>Költség-, időmegtakarítás, biztonság, fokozott alkalmazhatóság</a:t>
            </a:r>
          </a:p>
          <a:p>
            <a:r>
              <a:rPr lang="hu-HU" dirty="0" smtClean="0"/>
              <a:t>Hogyan hatnak a transzferre?</a:t>
            </a:r>
          </a:p>
        </p:txBody>
      </p:sp>
    </p:spTree>
    <p:extLst>
      <p:ext uri="{BB962C8B-B14F-4D97-AF65-F5344CB8AC3E}">
        <p14:creationId xmlns:p14="http://schemas.microsoft.com/office/powerpoint/2010/main" val="10112182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Rész-egész transzfer I.</a:t>
            </a:r>
            <a:endParaRPr lang="hu-HU" dirty="0"/>
          </a:p>
        </p:txBody>
      </p:sp>
      <p:sp>
        <p:nvSpPr>
          <p:cNvPr id="3" name="Tartalom helye 2"/>
          <p:cNvSpPr>
            <a:spLocks noGrp="1"/>
          </p:cNvSpPr>
          <p:nvPr>
            <p:ph idx="1"/>
          </p:nvPr>
        </p:nvSpPr>
        <p:spPr/>
        <p:txBody>
          <a:bodyPr>
            <a:normAutofit fontScale="85000" lnSpcReduction="20000"/>
          </a:bodyPr>
          <a:lstStyle/>
          <a:p>
            <a:r>
              <a:rPr lang="hu-HU" dirty="0" smtClean="0"/>
              <a:t>Részekre bontva gyakorlás</a:t>
            </a:r>
          </a:p>
          <a:p>
            <a:r>
              <a:rPr lang="hu-HU" dirty="0" smtClean="0"/>
              <a:t>Probléma</a:t>
            </a:r>
          </a:p>
          <a:p>
            <a:pPr lvl="1"/>
            <a:r>
              <a:rPr lang="hu-HU" dirty="0" smtClean="0"/>
              <a:t>Izolált gyakorlás változást idéz elő a motoros programban</a:t>
            </a:r>
          </a:p>
          <a:p>
            <a:pPr lvl="1"/>
            <a:r>
              <a:rPr lang="hu-HU" dirty="0" smtClean="0"/>
              <a:t>Tapasztalati úton kiismerés, mikor alkalmazhat</a:t>
            </a:r>
            <a:r>
              <a:rPr lang="hu-HU" dirty="0"/>
              <a:t>ó</a:t>
            </a:r>
            <a:endParaRPr lang="hu-HU" dirty="0" smtClean="0"/>
          </a:p>
          <a:p>
            <a:r>
              <a:rPr lang="hu-HU" dirty="0" smtClean="0"/>
              <a:t>Szériafeladatok</a:t>
            </a:r>
          </a:p>
          <a:p>
            <a:pPr lvl="1"/>
            <a:r>
              <a:rPr lang="hu-HU" dirty="0" smtClean="0"/>
              <a:t>Sorozattevékenység, hosszú időtartam</a:t>
            </a:r>
          </a:p>
          <a:p>
            <a:pPr lvl="1"/>
            <a:r>
              <a:rPr lang="hu-HU" dirty="0" smtClean="0"/>
              <a:t>Nehezebb elemek részenként történő gyakorlása nagy transzferrel jár</a:t>
            </a:r>
          </a:p>
          <a:p>
            <a:r>
              <a:rPr lang="hu-HU" dirty="0" smtClean="0"/>
              <a:t>Folyamatos feladatok</a:t>
            </a:r>
          </a:p>
          <a:p>
            <a:pPr lvl="1"/>
            <a:r>
              <a:rPr lang="hu-HU" dirty="0" smtClean="0"/>
              <a:t>Ellentétes a szériafeladatokkal</a:t>
            </a:r>
          </a:p>
          <a:p>
            <a:pPr lvl="1"/>
            <a:r>
              <a:rPr lang="hu-HU" dirty="0" smtClean="0">
                <a:solidFill>
                  <a:srgbClr val="FF0000"/>
                </a:solidFill>
              </a:rPr>
              <a:t>Koordináció</a:t>
            </a:r>
            <a:r>
              <a:rPr lang="hu-HU" dirty="0" smtClean="0"/>
              <a:t> fontossága</a:t>
            </a:r>
          </a:p>
          <a:p>
            <a:endParaRPr lang="hu-HU" dirty="0"/>
          </a:p>
        </p:txBody>
      </p:sp>
    </p:spTree>
    <p:extLst>
      <p:ext uri="{BB962C8B-B14F-4D97-AF65-F5344CB8AC3E}">
        <p14:creationId xmlns:p14="http://schemas.microsoft.com/office/powerpoint/2010/main" val="21607612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 calcmode="lin" valueType="num">
                                      <p:cBhvr additive="base">
                                        <p:cTn id="5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Rész-egész transzfer </a:t>
            </a:r>
            <a:r>
              <a:rPr lang="hu-HU" dirty="0" smtClean="0"/>
              <a:t>II</a:t>
            </a:r>
            <a:r>
              <a:rPr lang="hu-HU" dirty="0"/>
              <a:t>.</a:t>
            </a:r>
          </a:p>
        </p:txBody>
      </p:sp>
      <p:sp>
        <p:nvSpPr>
          <p:cNvPr id="3" name="Tartalom helye 2"/>
          <p:cNvSpPr>
            <a:spLocks noGrp="1"/>
          </p:cNvSpPr>
          <p:nvPr>
            <p:ph idx="1"/>
          </p:nvPr>
        </p:nvSpPr>
        <p:spPr/>
        <p:txBody>
          <a:bodyPr>
            <a:normAutofit fontScale="85000" lnSpcReduction="20000"/>
          </a:bodyPr>
          <a:lstStyle/>
          <a:p>
            <a:r>
              <a:rPr lang="hu-HU" dirty="0" smtClean="0"/>
              <a:t>Diszkrét feladatok</a:t>
            </a:r>
          </a:p>
          <a:p>
            <a:pPr lvl="1"/>
            <a:r>
              <a:rPr lang="hu-HU" dirty="0" smtClean="0"/>
              <a:t>Nagyon rövid idő</a:t>
            </a:r>
          </a:p>
          <a:p>
            <a:pPr lvl="1"/>
            <a:r>
              <a:rPr lang="hu-HU" dirty="0" smtClean="0"/>
              <a:t>Eltérő mozgáskontroll</a:t>
            </a:r>
          </a:p>
          <a:p>
            <a:pPr lvl="1"/>
            <a:r>
              <a:rPr lang="hu-HU" dirty="0" smtClean="0"/>
              <a:t>Ha csak egy programot gyakorlunk, nincs transzfer, vagy negatív</a:t>
            </a:r>
          </a:p>
          <a:p>
            <a:pPr lvl="1"/>
            <a:r>
              <a:rPr lang="hu-HU" dirty="0" smtClean="0"/>
              <a:t>Sorrendi részek</a:t>
            </a:r>
          </a:p>
          <a:p>
            <a:pPr lvl="1"/>
            <a:r>
              <a:rPr lang="hu-HU" dirty="0" smtClean="0"/>
              <a:t>Szimultán részek </a:t>
            </a:r>
            <a:r>
              <a:rPr lang="hu-HU" dirty="0" smtClean="0">
                <a:sym typeface="Wingdings" panose="05000000000000000000" pitchFamily="2" charset="2"/>
              </a:rPr>
              <a:t> spekuláci</a:t>
            </a:r>
            <a:r>
              <a:rPr lang="hu-HU" dirty="0" smtClean="0"/>
              <a:t>ó</a:t>
            </a:r>
            <a:r>
              <a:rPr lang="hu-HU" dirty="0"/>
              <a:t> </a:t>
            </a:r>
            <a:endParaRPr lang="hu-HU" dirty="0" smtClean="0"/>
          </a:p>
          <a:p>
            <a:r>
              <a:rPr lang="hu-HU" dirty="0" smtClean="0"/>
              <a:t>Rávezető gyakorlás</a:t>
            </a:r>
          </a:p>
          <a:p>
            <a:pPr lvl="1"/>
            <a:r>
              <a:rPr lang="hu-HU" dirty="0" smtClean="0"/>
              <a:t>Egyszerű feladatok alkotják az alapot</a:t>
            </a:r>
          </a:p>
          <a:p>
            <a:pPr lvl="1"/>
            <a:r>
              <a:rPr lang="hu-HU" dirty="0" smtClean="0"/>
              <a:t>Kicsi transzfer </a:t>
            </a:r>
            <a:r>
              <a:rPr lang="hu-HU" dirty="0" smtClean="0">
                <a:sym typeface="Wingdings" panose="05000000000000000000" pitchFamily="2" charset="2"/>
              </a:rPr>
              <a:t> </a:t>
            </a:r>
            <a:r>
              <a:rPr lang="hu-HU" dirty="0">
                <a:sym typeface="Wingdings" panose="05000000000000000000" pitchFamily="2" charset="2"/>
              </a:rPr>
              <a:t>spekuláci</a:t>
            </a:r>
            <a:r>
              <a:rPr lang="hu-HU" dirty="0"/>
              <a:t>ó</a:t>
            </a:r>
            <a:endParaRPr lang="hu-HU" dirty="0" smtClean="0"/>
          </a:p>
          <a:p>
            <a:pPr lvl="1"/>
            <a:r>
              <a:rPr lang="hu-HU" dirty="0" smtClean="0"/>
              <a:t>Félelemcsökkentés</a:t>
            </a:r>
          </a:p>
          <a:p>
            <a:pPr lvl="1"/>
            <a:r>
              <a:rPr lang="hu-HU" dirty="0" smtClean="0"/>
              <a:t>Kutatások szükségesek</a:t>
            </a:r>
            <a:endParaRPr lang="hu-HU" dirty="0"/>
          </a:p>
        </p:txBody>
      </p:sp>
    </p:spTree>
    <p:extLst>
      <p:ext uri="{BB962C8B-B14F-4D97-AF65-F5344CB8AC3E}">
        <p14:creationId xmlns:p14="http://schemas.microsoft.com/office/powerpoint/2010/main" val="39750426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Mentális gyakorlás</a:t>
            </a:r>
            <a:endParaRPr lang="hu-HU" dirty="0"/>
          </a:p>
        </p:txBody>
      </p:sp>
      <p:sp>
        <p:nvSpPr>
          <p:cNvPr id="3" name="Tartalom helye 2"/>
          <p:cNvSpPr>
            <a:spLocks noGrp="1"/>
          </p:cNvSpPr>
          <p:nvPr>
            <p:ph idx="1"/>
          </p:nvPr>
        </p:nvSpPr>
        <p:spPr/>
        <p:txBody>
          <a:bodyPr/>
          <a:lstStyle/>
          <a:p>
            <a:r>
              <a:rPr lang="hu-HU" dirty="0" smtClean="0"/>
              <a:t>A cselekvés elképzelése</a:t>
            </a:r>
          </a:p>
          <a:p>
            <a:r>
              <a:rPr lang="hu-HU" dirty="0" smtClean="0"/>
              <a:t>Jelentős transzfer</a:t>
            </a:r>
          </a:p>
          <a:p>
            <a:r>
              <a:rPr lang="hu-HU" dirty="0" smtClean="0"/>
              <a:t>Hatékony lehet bizonyos mozgáskészségeknél</a:t>
            </a:r>
          </a:p>
          <a:p>
            <a:r>
              <a:rPr lang="hu-HU" dirty="0" smtClean="0"/>
              <a:t>Tökéletesítés</a:t>
            </a:r>
          </a:p>
          <a:p>
            <a:r>
              <a:rPr lang="hu-HU" dirty="0" smtClean="0"/>
              <a:t>Motoros program lefuttatása</a:t>
            </a:r>
          </a:p>
          <a:p>
            <a:r>
              <a:rPr lang="hu-HU" dirty="0" err="1" smtClean="0"/>
              <a:t>Arousal</a:t>
            </a:r>
            <a:r>
              <a:rPr lang="hu-HU" dirty="0" smtClean="0"/>
              <a:t> szint beállítása</a:t>
            </a:r>
          </a:p>
          <a:p>
            <a:r>
              <a:rPr lang="hu-HU" dirty="0" smtClean="0"/>
              <a:t>Mi történik??</a:t>
            </a:r>
            <a:endParaRPr lang="hu-HU" dirty="0"/>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31563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Guidance</a:t>
            </a:r>
            <a:endParaRPr lang="hu-HU" dirty="0"/>
          </a:p>
        </p:txBody>
      </p:sp>
      <p:sp>
        <p:nvSpPr>
          <p:cNvPr id="3" name="Tartalom helye 2"/>
          <p:cNvSpPr>
            <a:spLocks noGrp="1"/>
          </p:cNvSpPr>
          <p:nvPr>
            <p:ph idx="1"/>
          </p:nvPr>
        </p:nvSpPr>
        <p:spPr/>
        <p:txBody>
          <a:bodyPr/>
          <a:lstStyle/>
          <a:p>
            <a:r>
              <a:rPr lang="hu-HU" dirty="0" smtClean="0"/>
              <a:t>Fizikai, verbális segítségnyújtás</a:t>
            </a:r>
          </a:p>
          <a:p>
            <a:r>
              <a:rPr lang="hu-HU" dirty="0" smtClean="0"/>
              <a:t>Megvédeni a tanulót a tévedéstől</a:t>
            </a:r>
          </a:p>
          <a:p>
            <a:r>
              <a:rPr lang="hu-HU" dirty="0" err="1" smtClean="0"/>
              <a:t>Trial-error</a:t>
            </a:r>
            <a:r>
              <a:rPr lang="hu-HU" dirty="0" smtClean="0"/>
              <a:t> a leghatékonyabb</a:t>
            </a:r>
          </a:p>
        </p:txBody>
      </p:sp>
    </p:spTree>
    <p:extLst>
      <p:ext uri="{BB962C8B-B14F-4D97-AF65-F5344CB8AC3E}">
        <p14:creationId xmlns:p14="http://schemas.microsoft.com/office/powerpoint/2010/main" val="6613023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ctrTitle"/>
          </p:nvPr>
        </p:nvSpPr>
        <p:spPr>
          <a:xfrm>
            <a:off x="755576" y="1772816"/>
            <a:ext cx="7772400" cy="2234679"/>
          </a:xfrm>
          <a:noFill/>
          <a:ln w="57150">
            <a:solidFill>
              <a:srgbClr val="002060"/>
            </a:solidFill>
          </a:ln>
        </p:spPr>
        <p:style>
          <a:lnRef idx="2">
            <a:schemeClr val="accent1"/>
          </a:lnRef>
          <a:fillRef idx="1">
            <a:schemeClr val="lt1"/>
          </a:fillRef>
          <a:effectRef idx="0">
            <a:schemeClr val="accent1"/>
          </a:effectRef>
          <a:fontRef idx="minor">
            <a:schemeClr val="dk1"/>
          </a:fontRef>
        </p:style>
        <p:txBody>
          <a:bodyPr>
            <a:normAutofit/>
          </a:bodyPr>
          <a:lstStyle/>
          <a:p>
            <a:r>
              <a:rPr lang="hu-HU" sz="4800" b="1" dirty="0" smtClean="0">
                <a:effectLst>
                  <a:outerShdw blurRad="38100" dist="38100" dir="2700000" algn="tl">
                    <a:srgbClr val="000000">
                      <a:alpha val="43137"/>
                    </a:srgbClr>
                  </a:outerShdw>
                </a:effectLst>
              </a:rPr>
              <a:t>A </a:t>
            </a:r>
            <a:r>
              <a:rPr lang="hu-HU" sz="4800" b="1" dirty="0" err="1" smtClean="0">
                <a:effectLst>
                  <a:outerShdw blurRad="38100" dist="38100" dir="2700000" algn="tl">
                    <a:srgbClr val="000000">
                      <a:alpha val="43137"/>
                    </a:srgbClr>
                  </a:outerShdw>
                </a:effectLst>
              </a:rPr>
              <a:t>feedback</a:t>
            </a:r>
            <a:r>
              <a:rPr lang="hu-HU" sz="4800" b="1" dirty="0" smtClean="0">
                <a:effectLst>
                  <a:outerShdw blurRad="38100" dist="38100" dir="2700000" algn="tl">
                    <a:srgbClr val="000000">
                      <a:alpha val="43137"/>
                    </a:srgbClr>
                  </a:outerShdw>
                </a:effectLst>
              </a:rPr>
              <a:t> és az eredmények ismerete</a:t>
            </a:r>
            <a:endParaRPr lang="hu-HU" sz="4800" b="1" dirty="0">
              <a:effectLst>
                <a:outerShdw blurRad="38100" dist="38100" dir="2700000" algn="tl">
                  <a:srgbClr val="000000">
                    <a:alpha val="43137"/>
                  </a:srgbClr>
                </a:outerShdw>
              </a:effectLst>
            </a:endParaRPr>
          </a:p>
        </p:txBody>
      </p:sp>
      <p:sp>
        <p:nvSpPr>
          <p:cNvPr id="3" name="Alcím 2"/>
          <p:cNvSpPr>
            <a:spLocks noGrp="1"/>
          </p:cNvSpPr>
          <p:nvPr>
            <p:ph type="subTitle" idx="1"/>
          </p:nvPr>
        </p:nvSpPr>
        <p:spPr>
          <a:xfrm>
            <a:off x="4003848" y="4077072"/>
            <a:ext cx="4960640" cy="648072"/>
          </a:xfrm>
        </p:spPr>
        <p:txBody>
          <a:bodyPr>
            <a:normAutofit/>
          </a:bodyPr>
          <a:lstStyle/>
          <a:p>
            <a:pPr algn="r"/>
            <a:r>
              <a:rPr lang="hu-HU" sz="1800" b="1" i="1" dirty="0" smtClean="0">
                <a:solidFill>
                  <a:schemeClr val="tx2">
                    <a:lumMod val="75000"/>
                  </a:schemeClr>
                </a:solidFill>
                <a:latin typeface="Arial" pitchFamily="34" charset="0"/>
                <a:cs typeface="Arial" pitchFamily="34" charset="0"/>
              </a:rPr>
              <a:t>Dr. </a:t>
            </a:r>
            <a:r>
              <a:rPr lang="hu-HU" sz="1800" b="1" i="1" dirty="0" err="1" smtClean="0">
                <a:solidFill>
                  <a:schemeClr val="tx2">
                    <a:lumMod val="75000"/>
                  </a:schemeClr>
                </a:solidFill>
                <a:latin typeface="Arial" pitchFamily="34" charset="0"/>
                <a:cs typeface="Arial" pitchFamily="34" charset="0"/>
              </a:rPr>
              <a:t>Kopper</a:t>
            </a:r>
            <a:r>
              <a:rPr lang="hu-HU" sz="1800" b="1" i="1" dirty="0" smtClean="0">
                <a:solidFill>
                  <a:schemeClr val="tx2">
                    <a:lumMod val="75000"/>
                  </a:schemeClr>
                </a:solidFill>
                <a:latin typeface="Arial" pitchFamily="34" charset="0"/>
                <a:cs typeface="Arial" pitchFamily="34" charset="0"/>
              </a:rPr>
              <a:t> Bence, Hegedüs Ádám</a:t>
            </a:r>
            <a:endParaRPr lang="hu-HU" sz="1800" b="1" i="1" dirty="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2700891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Ajánlott irodalom</a:t>
            </a:r>
            <a:endParaRPr lang="hu-HU" b="1" dirty="0"/>
          </a:p>
        </p:txBody>
      </p:sp>
      <p:sp>
        <p:nvSpPr>
          <p:cNvPr id="3" name="Tartalom helye 2"/>
          <p:cNvSpPr>
            <a:spLocks noGrp="1"/>
          </p:cNvSpPr>
          <p:nvPr>
            <p:ph idx="1"/>
          </p:nvPr>
        </p:nvSpPr>
        <p:spPr/>
        <p:txBody>
          <a:bodyPr/>
          <a:lstStyle/>
          <a:p>
            <a:r>
              <a:rPr lang="hu-HU" b="1" dirty="0" smtClean="0"/>
              <a:t>Richard A. Schmidt (1996): Mozgáskontroll és mozgástanulás</a:t>
            </a:r>
            <a:br>
              <a:rPr lang="hu-HU" b="1" dirty="0" smtClean="0"/>
            </a:br>
            <a:r>
              <a:rPr lang="hu-HU" b="1" dirty="0" smtClean="0"/>
              <a:t>Magyar Testnevelési Egyetem – (438-469 o.)</a:t>
            </a:r>
            <a:endParaRPr lang="hu-HU" b="1" dirty="0"/>
          </a:p>
        </p:txBody>
      </p:sp>
    </p:spTree>
    <p:extLst>
      <p:ext uri="{BB962C8B-B14F-4D97-AF65-F5344CB8AC3E}">
        <p14:creationId xmlns:p14="http://schemas.microsoft.com/office/powerpoint/2010/main" val="1736838358"/>
      </p:ext>
    </p:extLst>
  </p:cSld>
  <p:clrMapOvr>
    <a:masterClrMapping/>
  </p:clrMapOvr>
  <p:transition spd="slow">
    <p:push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A </a:t>
            </a:r>
            <a:r>
              <a:rPr lang="hu-HU" dirty="0" err="1" smtClean="0"/>
              <a:t>feedback</a:t>
            </a:r>
            <a:r>
              <a:rPr lang="hu-HU" dirty="0" smtClean="0"/>
              <a:t> és az eredmények ismerete</a:t>
            </a:r>
            <a:endParaRPr lang="hu-HU" dirty="0"/>
          </a:p>
        </p:txBody>
      </p:sp>
      <p:sp>
        <p:nvSpPr>
          <p:cNvPr id="3" name="Tartalom helye 2"/>
          <p:cNvSpPr>
            <a:spLocks noGrp="1"/>
          </p:cNvSpPr>
          <p:nvPr>
            <p:ph idx="1"/>
          </p:nvPr>
        </p:nvSpPr>
        <p:spPr/>
        <p:txBody>
          <a:bodyPr/>
          <a:lstStyle/>
          <a:p>
            <a:r>
              <a:rPr lang="hu-HU" dirty="0" smtClean="0"/>
              <a:t>Információ a készség megtanulásának szándékával kifejtett teljesítményről</a:t>
            </a:r>
          </a:p>
          <a:p>
            <a:r>
              <a:rPr lang="hu-HU" dirty="0" smtClean="0"/>
              <a:t>Mozgástanulás alatt és/vagy után</a:t>
            </a:r>
          </a:p>
          <a:p>
            <a:r>
              <a:rPr lang="hu-HU" dirty="0" smtClean="0"/>
              <a:t>Kritikusnak tűnő információ</a:t>
            </a:r>
          </a:p>
          <a:p>
            <a:r>
              <a:rPr lang="hu-HU" dirty="0" smtClean="0"/>
              <a:t>A gyakorlás után a legfontosabb</a:t>
            </a:r>
          </a:p>
        </p:txBody>
      </p:sp>
    </p:spTree>
    <p:extLst>
      <p:ext uri="{BB962C8B-B14F-4D97-AF65-F5344CB8AC3E}">
        <p14:creationId xmlns:p14="http://schemas.microsoft.com/office/powerpoint/2010/main" val="1826623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Osztályozások és definíciók</a:t>
            </a:r>
            <a:endParaRPr lang="hu-HU" dirty="0"/>
          </a:p>
        </p:txBody>
      </p:sp>
      <p:pic>
        <p:nvPicPr>
          <p:cNvPr id="4" name="Kép 3"/>
          <p:cNvPicPr>
            <a:picLocks noChangeAspect="1"/>
          </p:cNvPicPr>
          <p:nvPr/>
        </p:nvPicPr>
        <p:blipFill>
          <a:blip r:embed="rId2"/>
          <a:stretch>
            <a:fillRect/>
          </a:stretch>
        </p:blipFill>
        <p:spPr>
          <a:xfrm>
            <a:off x="3681412" y="1417638"/>
            <a:ext cx="1781175" cy="419100"/>
          </a:xfrm>
          <a:prstGeom prst="rect">
            <a:avLst/>
          </a:prstGeom>
        </p:spPr>
      </p:pic>
      <p:cxnSp>
        <p:nvCxnSpPr>
          <p:cNvPr id="10" name="Egyenes összekötő nyíllal 9"/>
          <p:cNvCxnSpPr/>
          <p:nvPr/>
        </p:nvCxnSpPr>
        <p:spPr>
          <a:xfrm>
            <a:off x="5076056" y="1836738"/>
            <a:ext cx="723900" cy="7239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gyenes összekötő nyíllal 12"/>
          <p:cNvCxnSpPr/>
          <p:nvPr/>
        </p:nvCxnSpPr>
        <p:spPr>
          <a:xfrm flipH="1">
            <a:off x="3203848" y="1836738"/>
            <a:ext cx="720080" cy="6648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 name="Kép 15"/>
          <p:cNvPicPr>
            <a:picLocks noChangeAspect="1"/>
          </p:cNvPicPr>
          <p:nvPr/>
        </p:nvPicPr>
        <p:blipFill>
          <a:blip r:embed="rId3"/>
          <a:stretch>
            <a:fillRect/>
          </a:stretch>
        </p:blipFill>
        <p:spPr>
          <a:xfrm>
            <a:off x="5220072" y="2736850"/>
            <a:ext cx="1485900" cy="485775"/>
          </a:xfrm>
          <a:prstGeom prst="rect">
            <a:avLst/>
          </a:prstGeom>
        </p:spPr>
      </p:pic>
      <p:pic>
        <p:nvPicPr>
          <p:cNvPr id="17" name="Kép 16"/>
          <p:cNvPicPr>
            <a:picLocks noChangeAspect="1"/>
          </p:cNvPicPr>
          <p:nvPr/>
        </p:nvPicPr>
        <p:blipFill>
          <a:blip r:embed="rId4"/>
          <a:stretch>
            <a:fillRect/>
          </a:stretch>
        </p:blipFill>
        <p:spPr>
          <a:xfrm>
            <a:off x="2570435" y="2668293"/>
            <a:ext cx="1266825" cy="504825"/>
          </a:xfrm>
          <a:prstGeom prst="rect">
            <a:avLst/>
          </a:prstGeom>
        </p:spPr>
      </p:pic>
      <p:cxnSp>
        <p:nvCxnSpPr>
          <p:cNvPr id="19" name="Egyenes összekötő nyíllal 18"/>
          <p:cNvCxnSpPr/>
          <p:nvPr/>
        </p:nvCxnSpPr>
        <p:spPr>
          <a:xfrm flipH="1">
            <a:off x="2267744" y="3222625"/>
            <a:ext cx="504056" cy="5040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gyenes összekötő nyíllal 20"/>
          <p:cNvCxnSpPr/>
          <p:nvPr/>
        </p:nvCxnSpPr>
        <p:spPr>
          <a:xfrm>
            <a:off x="3546700" y="3277446"/>
            <a:ext cx="449235" cy="4492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5" name="Kép 24"/>
          <p:cNvPicPr>
            <a:picLocks noChangeAspect="1"/>
          </p:cNvPicPr>
          <p:nvPr/>
        </p:nvPicPr>
        <p:blipFill>
          <a:blip r:embed="rId5"/>
          <a:stretch>
            <a:fillRect/>
          </a:stretch>
        </p:blipFill>
        <p:spPr>
          <a:xfrm>
            <a:off x="1436122" y="3789040"/>
            <a:ext cx="1257300" cy="476250"/>
          </a:xfrm>
          <a:prstGeom prst="rect">
            <a:avLst/>
          </a:prstGeom>
        </p:spPr>
      </p:pic>
      <p:pic>
        <p:nvPicPr>
          <p:cNvPr id="26" name="Kép 25"/>
          <p:cNvPicPr>
            <a:picLocks noChangeAspect="1"/>
          </p:cNvPicPr>
          <p:nvPr/>
        </p:nvPicPr>
        <p:blipFill>
          <a:blip r:embed="rId6"/>
          <a:stretch>
            <a:fillRect/>
          </a:stretch>
        </p:blipFill>
        <p:spPr>
          <a:xfrm>
            <a:off x="3681412" y="3789040"/>
            <a:ext cx="1314450" cy="971550"/>
          </a:xfrm>
          <a:prstGeom prst="rect">
            <a:avLst/>
          </a:prstGeom>
        </p:spPr>
      </p:pic>
      <p:pic>
        <p:nvPicPr>
          <p:cNvPr id="27" name="Kép 26"/>
          <p:cNvPicPr>
            <a:picLocks noChangeAspect="1"/>
          </p:cNvPicPr>
          <p:nvPr/>
        </p:nvPicPr>
        <p:blipFill>
          <a:blip r:embed="rId7"/>
          <a:stretch>
            <a:fillRect/>
          </a:stretch>
        </p:blipFill>
        <p:spPr>
          <a:xfrm>
            <a:off x="2267744" y="5511749"/>
            <a:ext cx="1314450" cy="333375"/>
          </a:xfrm>
          <a:prstGeom prst="rect">
            <a:avLst/>
          </a:prstGeom>
        </p:spPr>
      </p:pic>
      <p:pic>
        <p:nvPicPr>
          <p:cNvPr id="28" name="Kép 27"/>
          <p:cNvPicPr>
            <a:picLocks noChangeAspect="1"/>
          </p:cNvPicPr>
          <p:nvPr/>
        </p:nvPicPr>
        <p:blipFill>
          <a:blip r:embed="rId8"/>
          <a:stretch>
            <a:fillRect/>
          </a:stretch>
        </p:blipFill>
        <p:spPr>
          <a:xfrm>
            <a:off x="4671875" y="5583186"/>
            <a:ext cx="1228725" cy="190500"/>
          </a:xfrm>
          <a:prstGeom prst="rect">
            <a:avLst/>
          </a:prstGeom>
        </p:spPr>
      </p:pic>
      <p:cxnSp>
        <p:nvCxnSpPr>
          <p:cNvPr id="30" name="Egyenes összekötő nyíllal 29"/>
          <p:cNvCxnSpPr/>
          <p:nvPr/>
        </p:nvCxnSpPr>
        <p:spPr>
          <a:xfrm flipH="1">
            <a:off x="3203847" y="4941168"/>
            <a:ext cx="567470" cy="5674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Egyenes összekötő nyíllal 31"/>
          <p:cNvCxnSpPr/>
          <p:nvPr/>
        </p:nvCxnSpPr>
        <p:spPr>
          <a:xfrm>
            <a:off x="4571999" y="4888153"/>
            <a:ext cx="623596" cy="6235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7515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500" fill="hold"/>
                                        <p:tgtEl>
                                          <p:spTgt spid="30"/>
                                        </p:tgtEl>
                                        <p:attrNameLst>
                                          <p:attrName>ppt_x</p:attrName>
                                        </p:attrNameLst>
                                      </p:cBhvr>
                                      <p:tavLst>
                                        <p:tav tm="0">
                                          <p:val>
                                            <p:strVal val="#ppt_x"/>
                                          </p:val>
                                        </p:tav>
                                        <p:tav tm="100000">
                                          <p:val>
                                            <p:strVal val="#ppt_x"/>
                                          </p:val>
                                        </p:tav>
                                      </p:tavLst>
                                    </p:anim>
                                    <p:anim calcmode="lin" valueType="num">
                                      <p:cBhvr additive="base">
                                        <p:cTn id="54" dur="500" fill="hold"/>
                                        <p:tgtEl>
                                          <p:spTgt spid="30"/>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additive="base">
                                        <p:cTn id="57" dur="500" fill="hold"/>
                                        <p:tgtEl>
                                          <p:spTgt spid="32"/>
                                        </p:tgtEl>
                                        <p:attrNameLst>
                                          <p:attrName>ppt_x</p:attrName>
                                        </p:attrNameLst>
                                      </p:cBhvr>
                                      <p:tavLst>
                                        <p:tav tm="0">
                                          <p:val>
                                            <p:strVal val="#ppt_x"/>
                                          </p:val>
                                        </p:tav>
                                        <p:tav tm="100000">
                                          <p:val>
                                            <p:strVal val="#ppt_x"/>
                                          </p:val>
                                        </p:tav>
                                      </p:tavLst>
                                    </p:anim>
                                    <p:anim calcmode="lin" valueType="num">
                                      <p:cBhvr additive="base">
                                        <p:cTn id="5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fill="hold"/>
                                        <p:tgtEl>
                                          <p:spTgt spid="27"/>
                                        </p:tgtEl>
                                        <p:attrNameLst>
                                          <p:attrName>ppt_x</p:attrName>
                                        </p:attrNameLst>
                                      </p:cBhvr>
                                      <p:tavLst>
                                        <p:tav tm="0">
                                          <p:val>
                                            <p:strVal val="#ppt_x"/>
                                          </p:val>
                                        </p:tav>
                                        <p:tav tm="100000">
                                          <p:val>
                                            <p:strVal val="#ppt_x"/>
                                          </p:val>
                                        </p:tav>
                                      </p:tavLst>
                                    </p:anim>
                                    <p:anim calcmode="lin" valueType="num">
                                      <p:cBhvr additive="base">
                                        <p:cTn id="64" dur="5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ppt_x"/>
                                          </p:val>
                                        </p:tav>
                                        <p:tav tm="100000">
                                          <p:val>
                                            <p:strVal val="#ppt_x"/>
                                          </p:val>
                                        </p:tav>
                                      </p:tavLst>
                                    </p:anim>
                                    <p:anim calcmode="lin" valueType="num">
                                      <p:cBhvr additive="base">
                                        <p:cTn id="6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850900"/>
          </a:xfrm>
        </p:spPr>
        <p:txBody>
          <a:bodyPr/>
          <a:lstStyle/>
          <a:p>
            <a:pPr eaLnBrk="1" hangingPunct="1"/>
            <a:r>
              <a:rPr lang="hu-HU" altLang="hu-HU" sz="4000" b="1" smtClean="0">
                <a:solidFill>
                  <a:srgbClr val="000000"/>
                </a:solidFill>
              </a:rPr>
              <a:t>Tanuláselméletek</a:t>
            </a:r>
            <a:endParaRPr lang="de-DE" altLang="hu-HU" sz="4000" b="1" smtClean="0">
              <a:solidFill>
                <a:srgbClr val="000000"/>
              </a:solidFill>
            </a:endParaRPr>
          </a:p>
        </p:txBody>
      </p:sp>
      <p:sp>
        <p:nvSpPr>
          <p:cNvPr id="25603" name="Rectangle 3"/>
          <p:cNvSpPr>
            <a:spLocks noGrp="1" noChangeArrowheads="1"/>
          </p:cNvSpPr>
          <p:nvPr>
            <p:ph idx="1"/>
          </p:nvPr>
        </p:nvSpPr>
        <p:spPr>
          <a:xfrm>
            <a:off x="990600" y="1066800"/>
            <a:ext cx="7391400" cy="4827588"/>
          </a:xfrm>
        </p:spPr>
        <p:txBody>
          <a:bodyPr>
            <a:normAutofit fontScale="92500" lnSpcReduction="10000"/>
          </a:bodyPr>
          <a:lstStyle/>
          <a:p>
            <a:pPr eaLnBrk="1" hangingPunct="1">
              <a:lnSpc>
                <a:spcPct val="150000"/>
              </a:lnSpc>
            </a:pPr>
            <a:r>
              <a:rPr lang="hu-HU" altLang="hu-HU" sz="2400" dirty="0" smtClean="0">
                <a:solidFill>
                  <a:srgbClr val="000000"/>
                </a:solidFill>
              </a:rPr>
              <a:t>Korai bevésődés – </a:t>
            </a:r>
            <a:r>
              <a:rPr lang="hu-HU" altLang="hu-HU" sz="2400" dirty="0" err="1" smtClean="0">
                <a:solidFill>
                  <a:srgbClr val="000000"/>
                </a:solidFill>
              </a:rPr>
              <a:t>imprinting</a:t>
            </a:r>
            <a:endParaRPr lang="hu-HU" altLang="hu-HU" sz="2400" dirty="0" smtClean="0">
              <a:solidFill>
                <a:srgbClr val="000000"/>
              </a:solidFill>
            </a:endParaRPr>
          </a:p>
          <a:p>
            <a:pPr eaLnBrk="1" hangingPunct="1">
              <a:lnSpc>
                <a:spcPct val="150000"/>
              </a:lnSpc>
            </a:pPr>
            <a:r>
              <a:rPr lang="hu-HU" altLang="hu-HU" sz="2400" dirty="0" smtClean="0">
                <a:solidFill>
                  <a:srgbClr val="000000"/>
                </a:solidFill>
              </a:rPr>
              <a:t>Nem asszociatív tanulás</a:t>
            </a:r>
          </a:p>
          <a:p>
            <a:pPr lvl="1" eaLnBrk="1" hangingPunct="1"/>
            <a:r>
              <a:rPr lang="hu-HU" altLang="hu-HU" sz="2000" dirty="0" err="1" smtClean="0">
                <a:solidFill>
                  <a:srgbClr val="000000"/>
                </a:solidFill>
              </a:rPr>
              <a:t>Habituáció</a:t>
            </a:r>
            <a:endParaRPr lang="hu-HU" altLang="hu-HU" sz="2000" dirty="0" smtClean="0">
              <a:solidFill>
                <a:srgbClr val="000000"/>
              </a:solidFill>
            </a:endParaRPr>
          </a:p>
          <a:p>
            <a:pPr lvl="1" eaLnBrk="1" hangingPunct="1"/>
            <a:r>
              <a:rPr lang="hu-HU" altLang="hu-HU" sz="2000" dirty="0" err="1" smtClean="0">
                <a:solidFill>
                  <a:srgbClr val="000000"/>
                </a:solidFill>
              </a:rPr>
              <a:t>Szenzitizáció</a:t>
            </a:r>
            <a:endParaRPr lang="hu-HU" altLang="hu-HU" sz="2000" dirty="0" smtClean="0">
              <a:solidFill>
                <a:srgbClr val="000000"/>
              </a:solidFill>
            </a:endParaRPr>
          </a:p>
          <a:p>
            <a:pPr eaLnBrk="1" hangingPunct="1">
              <a:lnSpc>
                <a:spcPct val="120000"/>
              </a:lnSpc>
            </a:pPr>
            <a:r>
              <a:rPr lang="hu-HU" altLang="hu-HU" sz="2400" dirty="0" smtClean="0">
                <a:solidFill>
                  <a:srgbClr val="000000"/>
                </a:solidFill>
              </a:rPr>
              <a:t>Asszociatív tanulás (kapcsolatképzés)</a:t>
            </a:r>
          </a:p>
          <a:p>
            <a:pPr lvl="1" eaLnBrk="1" hangingPunct="1"/>
            <a:r>
              <a:rPr lang="hu-HU" altLang="hu-HU" sz="2000" dirty="0" smtClean="0">
                <a:solidFill>
                  <a:srgbClr val="000000"/>
                </a:solidFill>
                <a:sym typeface="Times New Roman Special G2" pitchFamily="18" charset="2"/>
              </a:rPr>
              <a:t>klasszikus kondicionálás</a:t>
            </a:r>
          </a:p>
          <a:p>
            <a:pPr lvl="1" eaLnBrk="1" hangingPunct="1"/>
            <a:r>
              <a:rPr lang="hu-HU" altLang="hu-HU" sz="2000" dirty="0" err="1" smtClean="0">
                <a:solidFill>
                  <a:srgbClr val="000000"/>
                </a:solidFill>
                <a:sym typeface="Times New Roman Special G2" pitchFamily="18" charset="2"/>
              </a:rPr>
              <a:t>operáns</a:t>
            </a:r>
            <a:r>
              <a:rPr lang="hu-HU" altLang="hu-HU" sz="2000" dirty="0" smtClean="0">
                <a:solidFill>
                  <a:srgbClr val="000000"/>
                </a:solidFill>
                <a:sym typeface="Times New Roman Special G2" pitchFamily="18" charset="2"/>
              </a:rPr>
              <a:t> kondicionálás</a:t>
            </a:r>
          </a:p>
          <a:p>
            <a:pPr lvl="1" eaLnBrk="1" hangingPunct="1"/>
            <a:r>
              <a:rPr lang="hu-HU" altLang="hu-HU" sz="2000" dirty="0" smtClean="0">
                <a:solidFill>
                  <a:srgbClr val="000000"/>
                </a:solidFill>
                <a:sym typeface="Times New Roman Special G2" pitchFamily="18" charset="2"/>
              </a:rPr>
              <a:t>verbális tanulás</a:t>
            </a:r>
          </a:p>
          <a:p>
            <a:pPr eaLnBrk="1" hangingPunct="1">
              <a:lnSpc>
                <a:spcPct val="160000"/>
              </a:lnSpc>
            </a:pPr>
            <a:r>
              <a:rPr lang="hu-HU" altLang="hu-HU" sz="2400" dirty="0" smtClean="0">
                <a:solidFill>
                  <a:srgbClr val="000000"/>
                </a:solidFill>
              </a:rPr>
              <a:t>Komplex tanulás</a:t>
            </a:r>
          </a:p>
          <a:p>
            <a:pPr eaLnBrk="1" hangingPunct="1">
              <a:lnSpc>
                <a:spcPct val="160000"/>
              </a:lnSpc>
            </a:pPr>
            <a:r>
              <a:rPr lang="hu-HU" altLang="hu-HU" sz="2400" dirty="0" smtClean="0">
                <a:solidFill>
                  <a:srgbClr val="000000"/>
                </a:solidFill>
              </a:rPr>
              <a:t>Szociális tanulás</a:t>
            </a:r>
          </a:p>
          <a:p>
            <a:pPr eaLnBrk="1" hangingPunct="1">
              <a:lnSpc>
                <a:spcPct val="70000"/>
              </a:lnSpc>
              <a:buFont typeface="Wingdings" pitchFamily="2" charset="2"/>
              <a:buNone/>
            </a:pPr>
            <a:r>
              <a:rPr lang="hu-HU" altLang="hu-HU" sz="2400" b="1" dirty="0" smtClean="0">
                <a:solidFill>
                  <a:srgbClr val="000000"/>
                </a:solidFill>
                <a:sym typeface="Times New Roman Special G2" pitchFamily="18" charset="2"/>
              </a:rPr>
              <a:t>    </a:t>
            </a:r>
            <a:endParaRPr lang="hu-HU" altLang="hu-HU" sz="2400" b="1" dirty="0" smtClean="0">
              <a:solidFill>
                <a:srgbClr val="000000"/>
              </a:solidFill>
            </a:endParaRPr>
          </a:p>
          <a:p>
            <a:pPr eaLnBrk="1" hangingPunct="1">
              <a:lnSpc>
                <a:spcPct val="80000"/>
              </a:lnSpc>
            </a:pPr>
            <a:endParaRPr lang="de-DE" altLang="hu-HU" sz="2400" b="1" dirty="0" smtClean="0">
              <a:solidFill>
                <a:srgbClr val="000000"/>
              </a:solidFill>
            </a:endParaRPr>
          </a:p>
        </p:txBody>
      </p:sp>
    </p:spTree>
    <p:extLst>
      <p:ext uri="{BB962C8B-B14F-4D97-AF65-F5344CB8AC3E}">
        <p14:creationId xmlns:p14="http://schemas.microsoft.com/office/powerpoint/2010/main" val="41492103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 calcmode="lin" valueType="num">
                                      <p:cBhvr additive="base">
                                        <p:cTn id="17"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560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603">
                                            <p:txEl>
                                              <p:pRg st="3" end="3"/>
                                            </p:txEl>
                                          </p:spTgt>
                                        </p:tgtEl>
                                        <p:attrNameLst>
                                          <p:attrName>style.visibility</p:attrName>
                                        </p:attrNameLst>
                                      </p:cBhvr>
                                      <p:to>
                                        <p:strVal val="visible"/>
                                      </p:to>
                                    </p:set>
                                    <p:anim calcmode="lin" valueType="num">
                                      <p:cBhvr additive="base">
                                        <p:cTn id="21"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5603">
                                            <p:txEl>
                                              <p:pRg st="4" end="4"/>
                                            </p:txEl>
                                          </p:spTgt>
                                        </p:tgtEl>
                                        <p:attrNameLst>
                                          <p:attrName>style.visibility</p:attrName>
                                        </p:attrNameLst>
                                      </p:cBhvr>
                                      <p:to>
                                        <p:strVal val="visible"/>
                                      </p:to>
                                    </p:set>
                                    <p:anim calcmode="lin" valueType="num">
                                      <p:cBhvr additive="base">
                                        <p:cTn id="27"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560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5603">
                                            <p:txEl>
                                              <p:pRg st="5" end="5"/>
                                            </p:txEl>
                                          </p:spTgt>
                                        </p:tgtEl>
                                        <p:attrNameLst>
                                          <p:attrName>style.visibility</p:attrName>
                                        </p:attrNameLst>
                                      </p:cBhvr>
                                      <p:to>
                                        <p:strVal val="visible"/>
                                      </p:to>
                                    </p:set>
                                    <p:anim calcmode="lin" valueType="num">
                                      <p:cBhvr additive="base">
                                        <p:cTn id="31" dur="500" fill="hold"/>
                                        <p:tgtEl>
                                          <p:spTgt spid="2560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60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5603">
                                            <p:txEl>
                                              <p:pRg st="6" end="6"/>
                                            </p:txEl>
                                          </p:spTgt>
                                        </p:tgtEl>
                                        <p:attrNameLst>
                                          <p:attrName>style.visibility</p:attrName>
                                        </p:attrNameLst>
                                      </p:cBhvr>
                                      <p:to>
                                        <p:strVal val="visible"/>
                                      </p:to>
                                    </p:set>
                                    <p:anim calcmode="lin" valueType="num">
                                      <p:cBhvr additive="base">
                                        <p:cTn id="35" dur="500" fill="hold"/>
                                        <p:tgtEl>
                                          <p:spTgt spid="2560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560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5603">
                                            <p:txEl>
                                              <p:pRg st="7" end="7"/>
                                            </p:txEl>
                                          </p:spTgt>
                                        </p:tgtEl>
                                        <p:attrNameLst>
                                          <p:attrName>style.visibility</p:attrName>
                                        </p:attrNameLst>
                                      </p:cBhvr>
                                      <p:to>
                                        <p:strVal val="visible"/>
                                      </p:to>
                                    </p:set>
                                    <p:anim calcmode="lin" valueType="num">
                                      <p:cBhvr additive="base">
                                        <p:cTn id="39" dur="500" fill="hold"/>
                                        <p:tgtEl>
                                          <p:spTgt spid="2560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560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5603">
                                            <p:txEl>
                                              <p:pRg st="8" end="8"/>
                                            </p:txEl>
                                          </p:spTgt>
                                        </p:tgtEl>
                                        <p:attrNameLst>
                                          <p:attrName>style.visibility</p:attrName>
                                        </p:attrNameLst>
                                      </p:cBhvr>
                                      <p:to>
                                        <p:strVal val="visible"/>
                                      </p:to>
                                    </p:set>
                                    <p:anim calcmode="lin" valueType="num">
                                      <p:cBhvr additive="base">
                                        <p:cTn id="45" dur="500" fill="hold"/>
                                        <p:tgtEl>
                                          <p:spTgt spid="2560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560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5603">
                                            <p:txEl>
                                              <p:pRg st="9" end="9"/>
                                            </p:txEl>
                                          </p:spTgt>
                                        </p:tgtEl>
                                        <p:attrNameLst>
                                          <p:attrName>style.visibility</p:attrName>
                                        </p:attrNameLst>
                                      </p:cBhvr>
                                      <p:to>
                                        <p:strVal val="visible"/>
                                      </p:to>
                                    </p:set>
                                    <p:anim calcmode="lin" valueType="num">
                                      <p:cBhvr additive="base">
                                        <p:cTn id="51" dur="500" fill="hold"/>
                                        <p:tgtEl>
                                          <p:spTgt spid="2560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560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5603">
                                            <p:txEl>
                                              <p:pRg st="10" end="10"/>
                                            </p:txEl>
                                          </p:spTgt>
                                        </p:tgtEl>
                                        <p:attrNameLst>
                                          <p:attrName>style.visibility</p:attrName>
                                        </p:attrNameLst>
                                      </p:cBhvr>
                                      <p:to>
                                        <p:strVal val="visible"/>
                                      </p:to>
                                    </p:set>
                                    <p:anim calcmode="lin" valueType="num">
                                      <p:cBhvr additive="base">
                                        <p:cTn id="57" dur="500" fill="hold"/>
                                        <p:tgtEl>
                                          <p:spTgt spid="2560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560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Belső </a:t>
            </a:r>
            <a:r>
              <a:rPr lang="hu-HU" dirty="0" err="1" smtClean="0"/>
              <a:t>feedback</a:t>
            </a:r>
            <a:endParaRPr lang="hu-HU" dirty="0"/>
          </a:p>
        </p:txBody>
      </p:sp>
      <p:sp>
        <p:nvSpPr>
          <p:cNvPr id="3" name="Tartalom helye 2"/>
          <p:cNvSpPr>
            <a:spLocks noGrp="1"/>
          </p:cNvSpPr>
          <p:nvPr>
            <p:ph idx="1"/>
          </p:nvPr>
        </p:nvSpPr>
        <p:spPr/>
        <p:txBody>
          <a:bodyPr>
            <a:normAutofit lnSpcReduction="10000"/>
          </a:bodyPr>
          <a:lstStyle/>
          <a:p>
            <a:r>
              <a:rPr lang="hu-HU" dirty="0" smtClean="0"/>
              <a:t>Információszerzés a </a:t>
            </a:r>
            <a:r>
              <a:rPr lang="hu-HU" dirty="0" smtClean="0">
                <a:solidFill>
                  <a:srgbClr val="FF0000"/>
                </a:solidFill>
              </a:rPr>
              <a:t>SAJÁT</a:t>
            </a:r>
            <a:r>
              <a:rPr lang="hu-HU" dirty="0" smtClean="0"/>
              <a:t> mozgásunkról szenzoros csatornák révén</a:t>
            </a:r>
          </a:p>
          <a:p>
            <a:pPr lvl="1"/>
            <a:r>
              <a:rPr lang="hu-HU" dirty="0" smtClean="0"/>
              <a:t>Gazdag, változatos, </a:t>
            </a:r>
            <a:r>
              <a:rPr lang="hu-HU" dirty="0" smtClean="0">
                <a:solidFill>
                  <a:srgbClr val="FF0000"/>
                </a:solidFill>
              </a:rPr>
              <a:t>LÉNYEGI</a:t>
            </a:r>
            <a:r>
              <a:rPr lang="hu-HU" dirty="0" smtClean="0"/>
              <a:t> informáci</a:t>
            </a:r>
            <a:r>
              <a:rPr lang="hu-HU" dirty="0"/>
              <a:t>ó</a:t>
            </a:r>
            <a:r>
              <a:rPr lang="hu-HU" dirty="0" smtClean="0"/>
              <a:t> a teljesítményről</a:t>
            </a:r>
          </a:p>
          <a:p>
            <a:pPr lvl="1"/>
            <a:r>
              <a:rPr lang="hu-HU" dirty="0" smtClean="0"/>
              <a:t>Sok szituációban nem igényel értékelést</a:t>
            </a:r>
          </a:p>
          <a:p>
            <a:r>
              <a:rPr lang="hu-HU" dirty="0" smtClean="0"/>
              <a:t>Jelenlegi felfogásunk szerint az agy a belső </a:t>
            </a:r>
            <a:r>
              <a:rPr lang="hu-HU" dirty="0" err="1" smtClean="0"/>
              <a:t>feedbacket</a:t>
            </a:r>
            <a:r>
              <a:rPr lang="hu-HU" dirty="0" smtClean="0"/>
              <a:t> összeveti a </a:t>
            </a:r>
            <a:r>
              <a:rPr lang="hu-HU" dirty="0" err="1" smtClean="0"/>
              <a:t>korrektségi</a:t>
            </a:r>
            <a:r>
              <a:rPr lang="hu-HU" dirty="0" smtClean="0"/>
              <a:t> információval </a:t>
            </a:r>
            <a:r>
              <a:rPr lang="hu-HU" dirty="0" smtClean="0">
                <a:sym typeface="Wingdings" panose="05000000000000000000" pitchFamily="2" charset="2"/>
              </a:rPr>
              <a:t> tapasztalati tanulás, </a:t>
            </a:r>
            <a:r>
              <a:rPr lang="hu-HU" dirty="0" smtClean="0">
                <a:solidFill>
                  <a:srgbClr val="FF0000"/>
                </a:solidFill>
                <a:sym typeface="Wingdings" panose="05000000000000000000" pitchFamily="2" charset="2"/>
              </a:rPr>
              <a:t>SZUBJEKT</a:t>
            </a:r>
            <a:r>
              <a:rPr lang="hu-HU" dirty="0" smtClean="0">
                <a:solidFill>
                  <a:srgbClr val="FF0000"/>
                </a:solidFill>
              </a:rPr>
              <a:t>ÍV MEGERŐSÍTÉS</a:t>
            </a:r>
            <a:endParaRPr lang="hu-HU" dirty="0" smtClean="0">
              <a:solidFill>
                <a:srgbClr val="FF0000"/>
              </a:solidFill>
              <a:sym typeface="Wingdings" panose="05000000000000000000" pitchFamily="2" charset="2"/>
            </a:endParaRPr>
          </a:p>
        </p:txBody>
      </p:sp>
    </p:spTree>
    <p:extLst>
      <p:ext uri="{BB962C8B-B14F-4D97-AF65-F5344CB8AC3E}">
        <p14:creationId xmlns:p14="http://schemas.microsoft.com/office/powerpoint/2010/main" val="32707331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Külső </a:t>
            </a:r>
            <a:r>
              <a:rPr lang="hu-HU" dirty="0" err="1" smtClean="0"/>
              <a:t>feedback</a:t>
            </a:r>
            <a:endParaRPr lang="hu-HU" dirty="0"/>
          </a:p>
        </p:txBody>
      </p:sp>
      <p:sp>
        <p:nvSpPr>
          <p:cNvPr id="3" name="Tartalom helye 2"/>
          <p:cNvSpPr>
            <a:spLocks noGrp="1"/>
          </p:cNvSpPr>
          <p:nvPr>
            <p:ph idx="1"/>
          </p:nvPr>
        </p:nvSpPr>
        <p:spPr/>
        <p:txBody>
          <a:bodyPr/>
          <a:lstStyle/>
          <a:p>
            <a:r>
              <a:rPr lang="hu-HU" dirty="0" smtClean="0"/>
              <a:t>Olyan információ, melyet a belső </a:t>
            </a:r>
            <a:r>
              <a:rPr lang="hu-HU" dirty="0" err="1" smtClean="0"/>
              <a:t>feedback</a:t>
            </a:r>
            <a:r>
              <a:rPr lang="hu-HU" dirty="0" smtClean="0"/>
              <a:t> kiegészítéseként, vagy annak megnöveléseként kapunk</a:t>
            </a:r>
            <a:endParaRPr lang="hu-HU" dirty="0"/>
          </a:p>
        </p:txBody>
      </p:sp>
      <p:graphicFrame>
        <p:nvGraphicFramePr>
          <p:cNvPr id="4" name="Táblázat 3"/>
          <p:cNvGraphicFramePr>
            <a:graphicFrameLocks noGrp="1"/>
          </p:cNvGraphicFramePr>
          <p:nvPr>
            <p:extLst/>
          </p:nvPr>
        </p:nvGraphicFramePr>
        <p:xfrm>
          <a:off x="457200" y="3140968"/>
          <a:ext cx="8229600" cy="36576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3108034449"/>
                    </a:ext>
                  </a:extLst>
                </a:gridCol>
                <a:gridCol w="4114800">
                  <a:extLst>
                    <a:ext uri="{9D8B030D-6E8A-4147-A177-3AD203B41FA5}">
                      <a16:colId xmlns:a16="http://schemas.microsoft.com/office/drawing/2014/main" val="3366722291"/>
                    </a:ext>
                  </a:extLst>
                </a:gridCol>
              </a:tblGrid>
              <a:tr h="264989">
                <a:tc gridSpan="2">
                  <a:txBody>
                    <a:bodyPr/>
                    <a:lstStyle/>
                    <a:p>
                      <a:pPr algn="ctr"/>
                      <a:r>
                        <a:rPr lang="hu-HU" dirty="0" smtClean="0"/>
                        <a:t>A külső </a:t>
                      </a:r>
                      <a:r>
                        <a:rPr lang="hu-HU" dirty="0" err="1" smtClean="0"/>
                        <a:t>feedback</a:t>
                      </a:r>
                      <a:r>
                        <a:rPr lang="hu-HU" dirty="0" smtClean="0"/>
                        <a:t> dimenziói</a:t>
                      </a:r>
                      <a:endParaRPr lang="hu-HU" dirty="0"/>
                    </a:p>
                  </a:txBody>
                  <a:tcPr/>
                </a:tc>
                <a:tc hMerge="1">
                  <a:txBody>
                    <a:bodyPr/>
                    <a:lstStyle/>
                    <a:p>
                      <a:endParaRPr lang="hu-HU" dirty="0"/>
                    </a:p>
                  </a:txBody>
                  <a:tcPr/>
                </a:tc>
                <a:extLst>
                  <a:ext uri="{0D108BD9-81ED-4DB2-BD59-A6C34878D82A}">
                    <a16:rowId xmlns:a16="http://schemas.microsoft.com/office/drawing/2014/main" val="3452724989"/>
                  </a:ext>
                </a:extLst>
              </a:tr>
              <a:tr h="3047379">
                <a:tc>
                  <a:txBody>
                    <a:bodyPr/>
                    <a:lstStyle/>
                    <a:p>
                      <a:r>
                        <a:rPr lang="hu-HU" sz="1500" b="1" dirty="0" smtClean="0"/>
                        <a:t>Egyidejű</a:t>
                      </a:r>
                    </a:p>
                    <a:p>
                      <a:r>
                        <a:rPr lang="hu-HU" sz="1500" dirty="0" smtClean="0"/>
                        <a:t>Mozgás alatti</a:t>
                      </a:r>
                    </a:p>
                    <a:p>
                      <a:endParaRPr lang="hu-HU" sz="1500" dirty="0" smtClean="0"/>
                    </a:p>
                    <a:p>
                      <a:r>
                        <a:rPr lang="hu-HU" sz="1500" b="1" dirty="0" smtClean="0"/>
                        <a:t>Azonnali</a:t>
                      </a:r>
                    </a:p>
                    <a:p>
                      <a:r>
                        <a:rPr lang="hu-HU" sz="1500" dirty="0" smtClean="0"/>
                        <a:t>Közvetlenül az akció után</a:t>
                      </a:r>
                    </a:p>
                    <a:p>
                      <a:endParaRPr lang="hu-HU" sz="1500" dirty="0" smtClean="0"/>
                    </a:p>
                    <a:p>
                      <a:r>
                        <a:rPr lang="hu-HU" sz="1500" b="1" dirty="0" smtClean="0"/>
                        <a:t>Verbális</a:t>
                      </a:r>
                    </a:p>
                    <a:p>
                      <a:endParaRPr lang="hu-HU" sz="1500" dirty="0" smtClean="0"/>
                    </a:p>
                    <a:p>
                      <a:r>
                        <a:rPr lang="hu-HU" sz="1500" b="1" dirty="0" smtClean="0"/>
                        <a:t>Összegyűjtött</a:t>
                      </a:r>
                    </a:p>
                    <a:p>
                      <a:r>
                        <a:rPr lang="hu-HU" sz="1500" dirty="0" smtClean="0"/>
                        <a:t>A m</a:t>
                      </a:r>
                      <a:r>
                        <a:rPr lang="hu-HU" sz="1500" b="0" i="0" kern="1200" dirty="0" smtClean="0">
                          <a:solidFill>
                            <a:schemeClr val="dk1"/>
                          </a:solidFill>
                          <a:effectLst/>
                          <a:latin typeface="+mn-lt"/>
                          <a:ea typeface="+mn-ea"/>
                          <a:cs typeface="+mn-cs"/>
                        </a:rPr>
                        <a:t>últbéli teljes</a:t>
                      </a:r>
                      <a:r>
                        <a:rPr lang="hu-HU" sz="1500" dirty="0" smtClean="0"/>
                        <a:t>ítményt összegző</a:t>
                      </a:r>
                    </a:p>
                    <a:p>
                      <a:endParaRPr lang="hu-HU" sz="1500" b="0" dirty="0" smtClean="0"/>
                    </a:p>
                    <a:p>
                      <a:r>
                        <a:rPr lang="hu-HU" sz="1500" b="1" dirty="0" smtClean="0"/>
                        <a:t>Az eredmények ismerete</a:t>
                      </a:r>
                    </a:p>
                    <a:p>
                      <a:r>
                        <a:rPr lang="hu-HU" sz="1500" b="0" dirty="0" err="1" smtClean="0"/>
                        <a:t>Verbalizálva</a:t>
                      </a:r>
                      <a:r>
                        <a:rPr lang="hu-HU" sz="1500" b="0" baseline="0" dirty="0" smtClean="0"/>
                        <a:t> a válaszcselekvés utáni informáci</a:t>
                      </a:r>
                      <a:r>
                        <a:rPr lang="hu-HU" sz="1500" dirty="0" smtClean="0"/>
                        <a:t>ó a válaszcselekvés környezeti</a:t>
                      </a:r>
                      <a:r>
                        <a:rPr lang="hu-HU" sz="1500" baseline="0" dirty="0" smtClean="0"/>
                        <a:t> eredményeiről</a:t>
                      </a:r>
                      <a:endParaRPr lang="hu-HU" sz="1500" b="0" dirty="0" smtClean="0"/>
                    </a:p>
                  </a:txBody>
                  <a:tcPr/>
                </a:tc>
                <a:tc>
                  <a:txBody>
                    <a:bodyPr/>
                    <a:lstStyle/>
                    <a:p>
                      <a:r>
                        <a:rPr lang="hu-HU" sz="1500" b="1" dirty="0" smtClean="0"/>
                        <a:t>Befejezés utáni</a:t>
                      </a:r>
                    </a:p>
                    <a:p>
                      <a:r>
                        <a:rPr lang="hu-HU" sz="1500" b="0" dirty="0" smtClean="0"/>
                        <a:t>A</a:t>
                      </a:r>
                      <a:r>
                        <a:rPr lang="hu-HU" sz="1500" b="0" baseline="0" dirty="0" smtClean="0"/>
                        <a:t> mozgás befejezése utáni</a:t>
                      </a:r>
                    </a:p>
                    <a:p>
                      <a:endParaRPr lang="hu-HU" sz="1500" b="0" baseline="0" dirty="0" smtClean="0"/>
                    </a:p>
                    <a:p>
                      <a:r>
                        <a:rPr lang="hu-HU" sz="1500" b="1" baseline="0" dirty="0" smtClean="0"/>
                        <a:t>Késleltetett</a:t>
                      </a:r>
                    </a:p>
                    <a:p>
                      <a:r>
                        <a:rPr lang="hu-HU" sz="1500" b="0" baseline="0" dirty="0" smtClean="0"/>
                        <a:t>Időbeli késleltetéssel következik be</a:t>
                      </a:r>
                    </a:p>
                    <a:p>
                      <a:endParaRPr lang="hu-HU" sz="1500" b="0" baseline="0" dirty="0" smtClean="0"/>
                    </a:p>
                    <a:p>
                      <a:r>
                        <a:rPr lang="hu-HU" sz="1500" b="1" baseline="0" dirty="0" smtClean="0"/>
                        <a:t>Nem verbális</a:t>
                      </a:r>
                    </a:p>
                    <a:p>
                      <a:endParaRPr lang="hu-HU" sz="1500" b="0" baseline="0" dirty="0" smtClean="0"/>
                    </a:p>
                    <a:p>
                      <a:r>
                        <a:rPr lang="hu-HU" sz="1500" b="1" baseline="0" dirty="0" smtClean="0"/>
                        <a:t>Elkülön</a:t>
                      </a:r>
                      <a:r>
                        <a:rPr lang="hu-HU" sz="1500" b="1" dirty="0" smtClean="0"/>
                        <a:t>ített</a:t>
                      </a:r>
                    </a:p>
                    <a:p>
                      <a:r>
                        <a:rPr lang="hu-HU" sz="1500" b="0" dirty="0" smtClean="0"/>
                        <a:t>Minden teljes</a:t>
                      </a:r>
                      <a:r>
                        <a:rPr lang="hu-HU" sz="1500" dirty="0" smtClean="0"/>
                        <a:t>ítményt elkülönítetten reprezentál</a:t>
                      </a:r>
                    </a:p>
                    <a:p>
                      <a:endParaRPr lang="hu-HU" sz="1500" b="0" dirty="0" smtClean="0"/>
                    </a:p>
                    <a:p>
                      <a:r>
                        <a:rPr lang="hu-HU" sz="1500" b="1" dirty="0" smtClean="0"/>
                        <a:t>A teljesítmény ismerete</a:t>
                      </a:r>
                    </a:p>
                    <a:p>
                      <a:pPr marL="0" marR="0" indent="0" algn="l" defTabSz="914400" rtl="0" eaLnBrk="1" fontAlgn="auto" latinLnBrk="0" hangingPunct="1">
                        <a:lnSpc>
                          <a:spcPct val="100000"/>
                        </a:lnSpc>
                        <a:spcBef>
                          <a:spcPts val="0"/>
                        </a:spcBef>
                        <a:spcAft>
                          <a:spcPts val="0"/>
                        </a:spcAft>
                        <a:buClrTx/>
                        <a:buSzTx/>
                        <a:buFontTx/>
                        <a:buNone/>
                        <a:tabLst/>
                        <a:defRPr/>
                      </a:pPr>
                      <a:r>
                        <a:rPr lang="hu-HU" sz="1500" b="0" dirty="0" err="1" smtClean="0"/>
                        <a:t>Verbalizálva</a:t>
                      </a:r>
                      <a:r>
                        <a:rPr lang="hu-HU" sz="1500" b="0" baseline="0" dirty="0" smtClean="0"/>
                        <a:t> a válaszcselekvés utáni informáci</a:t>
                      </a:r>
                      <a:r>
                        <a:rPr lang="hu-HU" sz="1500" dirty="0" smtClean="0"/>
                        <a:t>ó a</a:t>
                      </a:r>
                      <a:r>
                        <a:rPr lang="hu-HU" sz="1500" baseline="0" dirty="0" smtClean="0"/>
                        <a:t> mozgásminta jellegéről</a:t>
                      </a:r>
                      <a:endParaRPr lang="hu-HU" sz="1500" b="0" dirty="0" smtClean="0"/>
                    </a:p>
                  </a:txBody>
                  <a:tcPr/>
                </a:tc>
                <a:extLst>
                  <a:ext uri="{0D108BD9-81ED-4DB2-BD59-A6C34878D82A}">
                    <a16:rowId xmlns:a16="http://schemas.microsoft.com/office/drawing/2014/main" val="3141269065"/>
                  </a:ext>
                </a:extLst>
              </a:tr>
            </a:tbl>
          </a:graphicData>
        </a:graphic>
      </p:graphicFrame>
    </p:spTree>
    <p:extLst>
      <p:ext uri="{BB962C8B-B14F-4D97-AF65-F5344CB8AC3E}">
        <p14:creationId xmlns:p14="http://schemas.microsoft.com/office/powerpoint/2010/main" val="19051113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Az eredmények/teljesítmény ismeretének meghatározása</a:t>
            </a:r>
            <a:endParaRPr lang="hu-HU" dirty="0"/>
          </a:p>
        </p:txBody>
      </p:sp>
      <p:sp>
        <p:nvSpPr>
          <p:cNvPr id="3" name="Tartalom helye 2"/>
          <p:cNvSpPr>
            <a:spLocks noGrp="1"/>
          </p:cNvSpPr>
          <p:nvPr>
            <p:ph idx="1"/>
          </p:nvPr>
        </p:nvSpPr>
        <p:spPr/>
        <p:txBody>
          <a:bodyPr>
            <a:normAutofit fontScale="92500" lnSpcReduction="20000"/>
          </a:bodyPr>
          <a:lstStyle/>
          <a:p>
            <a:r>
              <a:rPr lang="hu-HU" dirty="0" smtClean="0"/>
              <a:t>Eredmények ismerete</a:t>
            </a:r>
          </a:p>
          <a:p>
            <a:pPr lvl="1"/>
            <a:r>
              <a:rPr lang="hu-HU" dirty="0" smtClean="0"/>
              <a:t>A külső </a:t>
            </a:r>
            <a:r>
              <a:rPr lang="hu-HU" dirty="0" err="1" smtClean="0"/>
              <a:t>feedback</a:t>
            </a:r>
            <a:r>
              <a:rPr lang="hu-HU" dirty="0" smtClean="0"/>
              <a:t> egyik legfontosabb kategóriája</a:t>
            </a:r>
          </a:p>
          <a:p>
            <a:pPr lvl="1"/>
            <a:r>
              <a:rPr lang="hu-HU" dirty="0" smtClean="0"/>
              <a:t>Verbális</a:t>
            </a:r>
          </a:p>
          <a:p>
            <a:pPr lvl="1"/>
            <a:r>
              <a:rPr lang="hu-HU" dirty="0" smtClean="0"/>
              <a:t>Késleltetett</a:t>
            </a:r>
          </a:p>
          <a:p>
            <a:pPr lvl="1"/>
            <a:r>
              <a:rPr lang="hu-HU" dirty="0" smtClean="0"/>
              <a:t>Specifikus, terjedelmes</a:t>
            </a:r>
          </a:p>
          <a:p>
            <a:pPr lvl="1"/>
            <a:r>
              <a:rPr lang="hu-HU" dirty="0" smtClean="0"/>
              <a:t>Jutalmazó jelleg</a:t>
            </a:r>
          </a:p>
          <a:p>
            <a:pPr lvl="1"/>
            <a:r>
              <a:rPr lang="hu-HU" dirty="0" smtClean="0"/>
              <a:t>Baseball: t</a:t>
            </a:r>
            <a:r>
              <a:rPr lang="hu-HU" dirty="0" smtClean="0">
                <a:solidFill>
                  <a:schemeClr val="dk1"/>
                </a:solidFill>
              </a:rPr>
              <a:t>úl messzire dobták a labdát</a:t>
            </a:r>
            <a:endParaRPr lang="hu-HU" dirty="0" smtClean="0"/>
          </a:p>
          <a:p>
            <a:r>
              <a:rPr lang="hu-HU" dirty="0" smtClean="0"/>
              <a:t>Teljesítmény ismerete</a:t>
            </a:r>
          </a:p>
          <a:p>
            <a:pPr lvl="1"/>
            <a:r>
              <a:rPr lang="hu-HU" dirty="0" smtClean="0"/>
              <a:t>Külső</a:t>
            </a:r>
          </a:p>
          <a:p>
            <a:pPr lvl="1"/>
            <a:r>
              <a:rPr lang="hu-HU" dirty="0" smtClean="0"/>
              <a:t>Elsősorban a mozgásról ny</a:t>
            </a:r>
            <a:r>
              <a:rPr lang="hu-HU" dirty="0" smtClean="0">
                <a:solidFill>
                  <a:schemeClr val="dk1"/>
                </a:solidFill>
              </a:rPr>
              <a:t>újt informáci</a:t>
            </a:r>
            <a:r>
              <a:rPr lang="hu-HU" dirty="0" smtClean="0"/>
              <a:t>ót</a:t>
            </a:r>
          </a:p>
          <a:p>
            <a:pPr lvl="1"/>
            <a:r>
              <a:rPr lang="hu-HU" dirty="0" smtClean="0"/>
              <a:t>Baseball: oda került a labda ahova kell/nem</a:t>
            </a:r>
          </a:p>
          <a:p>
            <a:pPr lvl="1"/>
            <a:endParaRPr lang="hu-HU" dirty="0"/>
          </a:p>
        </p:txBody>
      </p:sp>
    </p:spTree>
    <p:extLst>
      <p:ext uri="{BB962C8B-B14F-4D97-AF65-F5344CB8AC3E}">
        <p14:creationId xmlns:p14="http://schemas.microsoft.com/office/powerpoint/2010/main" val="16894353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A </a:t>
            </a:r>
            <a:r>
              <a:rPr lang="hu-HU" dirty="0" err="1" smtClean="0"/>
              <a:t>feedbackkel</a:t>
            </a:r>
            <a:r>
              <a:rPr lang="hu-HU" dirty="0" smtClean="0"/>
              <a:t> kapcsolatos kutatások</a:t>
            </a:r>
            <a:endParaRPr lang="hu-HU" dirty="0"/>
          </a:p>
        </p:txBody>
      </p:sp>
      <p:sp>
        <p:nvSpPr>
          <p:cNvPr id="3" name="Tartalom helye 2"/>
          <p:cNvSpPr>
            <a:spLocks noGrp="1"/>
          </p:cNvSpPr>
          <p:nvPr>
            <p:ph idx="1"/>
          </p:nvPr>
        </p:nvSpPr>
        <p:spPr/>
        <p:txBody>
          <a:bodyPr/>
          <a:lstStyle/>
          <a:p>
            <a:r>
              <a:rPr lang="hu-HU" dirty="0" smtClean="0"/>
              <a:t>Nehéz ellenőrizni</a:t>
            </a:r>
          </a:p>
          <a:p>
            <a:r>
              <a:rPr lang="hu-HU" dirty="0" smtClean="0"/>
              <a:t>Vizsgálják:</a:t>
            </a:r>
          </a:p>
          <a:p>
            <a:pPr lvl="1"/>
            <a:r>
              <a:rPr lang="hu-HU" dirty="0" smtClean="0"/>
              <a:t>Mesterségesen kialakított ingerszegény környezet</a:t>
            </a:r>
          </a:p>
          <a:p>
            <a:pPr lvl="1"/>
            <a:r>
              <a:rPr lang="hu-HU" dirty="0" smtClean="0"/>
              <a:t>Mesterséges </a:t>
            </a:r>
            <a:r>
              <a:rPr lang="hu-HU" dirty="0" err="1" smtClean="0"/>
              <a:t>feedback</a:t>
            </a:r>
            <a:r>
              <a:rPr lang="hu-HU" dirty="0" smtClean="0"/>
              <a:t> (késleltetett, EI)</a:t>
            </a:r>
          </a:p>
          <a:p>
            <a:pPr lvl="1"/>
            <a:r>
              <a:rPr lang="hu-HU" dirty="0" smtClean="0"/>
              <a:t>Mesterséges feladatok </a:t>
            </a:r>
            <a:r>
              <a:rPr lang="hu-HU" dirty="0" smtClean="0">
                <a:sym typeface="Wingdings" panose="05000000000000000000" pitchFamily="2" charset="2"/>
              </a:rPr>
              <a:t> sok kutat</a:t>
            </a:r>
            <a:r>
              <a:rPr lang="hu-HU" dirty="0" smtClean="0"/>
              <a:t>ó elégedetlen</a:t>
            </a:r>
            <a:endParaRPr lang="hu-HU" dirty="0"/>
          </a:p>
        </p:txBody>
      </p:sp>
    </p:spTree>
    <p:extLst>
      <p:ext uri="{BB962C8B-B14F-4D97-AF65-F5344CB8AC3E}">
        <p14:creationId xmlns:p14="http://schemas.microsoft.com/office/powerpoint/2010/main" val="700252558"/>
      </p:ext>
    </p:extLst>
  </p:cSld>
  <p:clrMapOvr>
    <a:masterClrMapping/>
  </p:clrMapOvr>
  <p:transition spd="slow">
    <p:push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EI kutatási paradigmái</a:t>
            </a:r>
            <a:endParaRPr lang="hu-HU" dirty="0"/>
          </a:p>
        </p:txBody>
      </p:sp>
      <p:sp>
        <p:nvSpPr>
          <p:cNvPr id="3" name="Tartalom helye 2"/>
          <p:cNvSpPr>
            <a:spLocks noGrp="1"/>
          </p:cNvSpPr>
          <p:nvPr>
            <p:ph idx="1"/>
          </p:nvPr>
        </p:nvSpPr>
        <p:spPr/>
        <p:txBody>
          <a:bodyPr>
            <a:normAutofit fontScale="85000" lnSpcReduction="20000"/>
          </a:bodyPr>
          <a:lstStyle/>
          <a:p>
            <a:r>
              <a:rPr lang="hu-HU" dirty="0"/>
              <a:t>Lineáris </a:t>
            </a:r>
            <a:r>
              <a:rPr lang="hu-HU" dirty="0" smtClean="0"/>
              <a:t>pozíciós feladat</a:t>
            </a:r>
          </a:p>
          <a:p>
            <a:pPr lvl="1"/>
            <a:r>
              <a:rPr lang="hu-HU" dirty="0" smtClean="0"/>
              <a:t>Ballisztikus időzítési feladat</a:t>
            </a:r>
          </a:p>
          <a:p>
            <a:pPr lvl="1"/>
            <a:r>
              <a:rPr lang="hu-HU" dirty="0" smtClean="0"/>
              <a:t>Erőbecslési feladat</a:t>
            </a:r>
          </a:p>
          <a:p>
            <a:r>
              <a:rPr lang="hu-HU" dirty="0" smtClean="0"/>
              <a:t>EI nélkül				</a:t>
            </a:r>
            <a:r>
              <a:rPr lang="hu-HU" dirty="0" err="1" smtClean="0"/>
              <a:t>EIvel</a:t>
            </a:r>
            <a:r>
              <a:rPr lang="hu-HU" dirty="0" smtClean="0"/>
              <a:t> végzett</a:t>
            </a:r>
          </a:p>
          <a:p>
            <a:endParaRPr lang="hu-HU" dirty="0"/>
          </a:p>
          <a:p>
            <a:r>
              <a:rPr lang="hu-HU" dirty="0" smtClean="0"/>
              <a:t>		</a:t>
            </a:r>
            <a:r>
              <a:rPr lang="hu-HU" dirty="0"/>
              <a:t> EI </a:t>
            </a:r>
            <a:r>
              <a:rPr lang="hu-HU" dirty="0" smtClean="0"/>
              <a:t>megadás ideje		EI jellege</a:t>
            </a:r>
          </a:p>
          <a:p>
            <a:r>
              <a:rPr lang="hu-HU" dirty="0" smtClean="0"/>
              <a:t>Hibázás </a:t>
            </a:r>
            <a:r>
              <a:rPr lang="hu-HU" dirty="0" err="1" smtClean="0"/>
              <a:t>vs</a:t>
            </a:r>
            <a:r>
              <a:rPr lang="hu-HU" dirty="0" smtClean="0"/>
              <a:t> EI</a:t>
            </a:r>
          </a:p>
          <a:p>
            <a:pPr lvl="1"/>
            <a:r>
              <a:rPr lang="hu-HU" dirty="0" smtClean="0"/>
              <a:t>Valószínűleg különböző mechanizmus, de hasonló eredmény</a:t>
            </a:r>
          </a:p>
          <a:p>
            <a:pPr lvl="1"/>
            <a:r>
              <a:rPr lang="hu-HU" dirty="0" smtClean="0"/>
              <a:t>Következtethetünk a természetes körülmények közt végzett tanulásra is, ahol az EI nincs jelen</a:t>
            </a:r>
          </a:p>
          <a:p>
            <a:endParaRPr lang="hu-HU" dirty="0" smtClean="0"/>
          </a:p>
        </p:txBody>
      </p:sp>
      <p:cxnSp>
        <p:nvCxnSpPr>
          <p:cNvPr id="5" name="Egyenes összekötő nyíllal 4"/>
          <p:cNvCxnSpPr/>
          <p:nvPr/>
        </p:nvCxnSpPr>
        <p:spPr>
          <a:xfrm flipH="1">
            <a:off x="4211960" y="3140968"/>
            <a:ext cx="1512168" cy="4320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gyenes összekötő nyíllal 9"/>
          <p:cNvCxnSpPr/>
          <p:nvPr/>
        </p:nvCxnSpPr>
        <p:spPr>
          <a:xfrm>
            <a:off x="6233356" y="3140806"/>
            <a:ext cx="648072" cy="4322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21938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Az EI tanulmányozása által kapott ismeretek lehetséges alkalmazása</a:t>
            </a:r>
            <a:endParaRPr lang="hu-HU" dirty="0"/>
          </a:p>
        </p:txBody>
      </p:sp>
      <p:sp>
        <p:nvSpPr>
          <p:cNvPr id="3" name="Tartalom helye 2"/>
          <p:cNvSpPr>
            <a:spLocks noGrp="1"/>
          </p:cNvSpPr>
          <p:nvPr>
            <p:ph idx="1"/>
          </p:nvPr>
        </p:nvSpPr>
        <p:spPr/>
        <p:txBody>
          <a:bodyPr>
            <a:normAutofit fontScale="92500" lnSpcReduction="10000"/>
          </a:bodyPr>
          <a:lstStyle/>
          <a:p>
            <a:r>
              <a:rPr lang="hu-HU" dirty="0" smtClean="0"/>
              <a:t>A mozgás eredményéről </a:t>
            </a:r>
            <a:r>
              <a:rPr lang="hu-HU" dirty="0"/>
              <a:t>ad </a:t>
            </a:r>
            <a:r>
              <a:rPr lang="hu-HU" dirty="0" smtClean="0"/>
              <a:t>információt a k.sz-</a:t>
            </a:r>
            <a:r>
              <a:rPr lang="hu-HU" dirty="0" err="1" smtClean="0"/>
              <a:t>nek</a:t>
            </a:r>
            <a:endParaRPr lang="hu-HU" dirty="0"/>
          </a:p>
          <a:p>
            <a:pPr lvl="1"/>
            <a:r>
              <a:rPr lang="hu-HU" dirty="0" smtClean="0">
                <a:sym typeface="Wingdings" panose="05000000000000000000" pitchFamily="2" charset="2"/>
              </a:rPr>
              <a:t>Remény </a:t>
            </a:r>
            <a:r>
              <a:rPr lang="hu-HU" dirty="0">
                <a:sym typeface="Wingdings" panose="05000000000000000000" pitchFamily="2" charset="2"/>
              </a:rPr>
              <a:t>a leghatékonyabb mozgásminta kialakulására</a:t>
            </a:r>
          </a:p>
          <a:p>
            <a:pPr lvl="1"/>
            <a:r>
              <a:rPr lang="hu-HU" dirty="0" smtClean="0"/>
              <a:t>Valószínűleg folyamatos a korrigálás a k.sz. részéről </a:t>
            </a:r>
            <a:r>
              <a:rPr lang="hu-HU" dirty="0" smtClean="0">
                <a:sym typeface="Wingdings" panose="05000000000000000000" pitchFamily="2" charset="2"/>
              </a:rPr>
              <a:t> egyre közelebb kerül az elváráshoz</a:t>
            </a:r>
            <a:endParaRPr lang="hu-HU" dirty="0" smtClean="0"/>
          </a:p>
          <a:p>
            <a:pPr lvl="1"/>
            <a:r>
              <a:rPr lang="hu-HU" dirty="0" smtClean="0"/>
              <a:t>Jelentős sportm</a:t>
            </a:r>
            <a:r>
              <a:rPr lang="hu-HU" dirty="0" smtClean="0">
                <a:solidFill>
                  <a:schemeClr val="dk1"/>
                </a:solidFill>
              </a:rPr>
              <a:t>últtal rendelkező egyéneknél hatásosabb a mozgásmintár</a:t>
            </a:r>
            <a:r>
              <a:rPr lang="hu-HU" dirty="0" smtClean="0"/>
              <a:t>ó szóló információ</a:t>
            </a:r>
          </a:p>
          <a:p>
            <a:r>
              <a:rPr lang="hu-HU" dirty="0" smtClean="0"/>
              <a:t>Miért fontos?</a:t>
            </a:r>
          </a:p>
          <a:p>
            <a:pPr lvl="1"/>
            <a:r>
              <a:rPr lang="hu-HU" dirty="0" smtClean="0"/>
              <a:t>Könnyen mérhető</a:t>
            </a:r>
          </a:p>
          <a:p>
            <a:pPr lvl="1"/>
            <a:r>
              <a:rPr lang="hu-HU" dirty="0" smtClean="0"/>
              <a:t>Fárasztó a TI elemzése, bár egyre jobban és pontosabban vizsgálható</a:t>
            </a:r>
          </a:p>
        </p:txBody>
      </p:sp>
    </p:spTree>
    <p:extLst>
      <p:ext uri="{BB962C8B-B14F-4D97-AF65-F5344CB8AC3E}">
        <p14:creationId xmlns:p14="http://schemas.microsoft.com/office/powerpoint/2010/main" val="6688161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Tanulási változó-e az EI?</a:t>
            </a:r>
            <a:endParaRPr lang="hu-HU" dirty="0"/>
          </a:p>
        </p:txBody>
      </p:sp>
      <p:sp>
        <p:nvSpPr>
          <p:cNvPr id="3" name="Tartalom helye 2"/>
          <p:cNvSpPr>
            <a:spLocks noGrp="1"/>
          </p:cNvSpPr>
          <p:nvPr>
            <p:ph idx="1"/>
          </p:nvPr>
        </p:nvSpPr>
        <p:spPr/>
        <p:txBody>
          <a:bodyPr>
            <a:normAutofit/>
          </a:bodyPr>
          <a:lstStyle/>
          <a:p>
            <a:r>
              <a:rPr lang="hu-HU" dirty="0" smtClean="0"/>
              <a:t>E. </a:t>
            </a:r>
            <a:r>
              <a:rPr lang="hu-HU" dirty="0" err="1" smtClean="0"/>
              <a:t>Bilodeau</a:t>
            </a:r>
            <a:r>
              <a:rPr lang="hu-HU" dirty="0" smtClean="0"/>
              <a:t>, I. </a:t>
            </a:r>
            <a:r>
              <a:rPr lang="hu-HU" dirty="0" err="1" smtClean="0"/>
              <a:t>Bilodeau</a:t>
            </a:r>
            <a:r>
              <a:rPr lang="hu-HU" dirty="0" smtClean="0"/>
              <a:t> és </a:t>
            </a:r>
            <a:r>
              <a:rPr lang="hu-HU" dirty="0" err="1" smtClean="0"/>
              <a:t>Schumsky</a:t>
            </a:r>
            <a:endParaRPr lang="hu-HU" dirty="0" smtClean="0"/>
          </a:p>
          <a:p>
            <a:pPr lvl="1"/>
            <a:r>
              <a:rPr lang="hu-HU" dirty="0" smtClean="0"/>
              <a:t>Lineáris pozíciós feladat, 20 próba</a:t>
            </a:r>
          </a:p>
          <a:p>
            <a:pPr lvl="1"/>
            <a:r>
              <a:rPr lang="hu-HU" dirty="0" smtClean="0"/>
              <a:t>1. csoport 19x EI, 2. csoport EI nélkül, 3. csoport 2x EI, 4. csoport 6x EI</a:t>
            </a:r>
          </a:p>
          <a:p>
            <a:r>
              <a:rPr lang="hu-HU" dirty="0" smtClean="0"/>
              <a:t>Két értelmezés lehetséges</a:t>
            </a:r>
          </a:p>
          <a:p>
            <a:pPr lvl="1"/>
            <a:r>
              <a:rPr lang="hu-HU" dirty="0" smtClean="0"/>
              <a:t>1. csoport többet tanult, mint a 2. csoport </a:t>
            </a:r>
            <a:r>
              <a:rPr lang="hu-HU" dirty="0" smtClean="0">
                <a:sym typeface="Wingdings" panose="05000000000000000000" pitchFamily="2" charset="2"/>
              </a:rPr>
              <a:t> az EI tanulási változ</a:t>
            </a:r>
            <a:r>
              <a:rPr lang="hu-HU" dirty="0" smtClean="0"/>
              <a:t>ó</a:t>
            </a:r>
          </a:p>
          <a:p>
            <a:pPr lvl="1"/>
            <a:r>
              <a:rPr lang="hu-HU" dirty="0" smtClean="0"/>
              <a:t>Lehetséges, hogy </a:t>
            </a:r>
            <a:r>
              <a:rPr lang="hu-HU" dirty="0"/>
              <a:t>csak </a:t>
            </a:r>
            <a:r>
              <a:rPr lang="hu-HU" dirty="0" smtClean="0"/>
              <a:t>motiváló tényező volt az EI, időleges hatás </a:t>
            </a:r>
            <a:r>
              <a:rPr lang="hu-HU" dirty="0" smtClean="0">
                <a:sym typeface="Wingdings" panose="05000000000000000000" pitchFamily="2" charset="2"/>
              </a:rPr>
              <a:t> eltűnik</a:t>
            </a:r>
            <a:endParaRPr lang="hu-HU" dirty="0" smtClean="0"/>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755695"/>
          </a:xfrm>
          <a:prstGeom prst="rect">
            <a:avLst/>
          </a:prstGeom>
        </p:spPr>
      </p:pic>
    </p:spTree>
    <p:extLst>
      <p:ext uri="{BB962C8B-B14F-4D97-AF65-F5344CB8AC3E}">
        <p14:creationId xmlns:p14="http://schemas.microsoft.com/office/powerpoint/2010/main" val="15337054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4"/>
                                        </p:tgtEl>
                                        <p:attrNameLst>
                                          <p:attrName>ppt_x</p:attrName>
                                        </p:attrNameLst>
                                      </p:cBhvr>
                                      <p:tavLst>
                                        <p:tav tm="0">
                                          <p:val>
                                            <p:strVal val="ppt_x"/>
                                          </p:val>
                                        </p:tav>
                                        <p:tav tm="100000">
                                          <p:val>
                                            <p:strVal val="ppt_x"/>
                                          </p:val>
                                        </p:tav>
                                      </p:tavLst>
                                    </p:anim>
                                    <p:anim calcmode="lin" valueType="num">
                                      <p:cBhvr additive="base">
                                        <p:cTn id="27" dur="500"/>
                                        <p:tgtEl>
                                          <p:spTgt spid="4"/>
                                        </p:tgtEl>
                                        <p:attrNameLst>
                                          <p:attrName>ppt_y</p:attrName>
                                        </p:attrNameLst>
                                      </p:cBhvr>
                                      <p:tavLst>
                                        <p:tav tm="0">
                                          <p:val>
                                            <p:strVal val="ppt_y"/>
                                          </p:val>
                                        </p:tav>
                                        <p:tav tm="100000">
                                          <p:val>
                                            <p:strVal val="1+ppt_h/2"/>
                                          </p:val>
                                        </p:tav>
                                      </p:tavLst>
                                    </p:anim>
                                    <p:set>
                                      <p:cBhvr>
                                        <p:cTn id="28" dur="1" fill="hold">
                                          <p:stCondLst>
                                            <p:cond delay="499"/>
                                          </p:stCondLst>
                                        </p:cTn>
                                        <p:tgtEl>
                                          <p:spTgt spid="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Valószínűleg igen!</a:t>
            </a:r>
            <a:endParaRPr lang="hu-HU" dirty="0"/>
          </a:p>
        </p:txBody>
      </p:sp>
      <p:sp>
        <p:nvSpPr>
          <p:cNvPr id="3" name="Tartalom helye 2"/>
          <p:cNvSpPr>
            <a:spLocks noGrp="1"/>
          </p:cNvSpPr>
          <p:nvPr>
            <p:ph idx="1"/>
          </p:nvPr>
        </p:nvSpPr>
        <p:spPr/>
        <p:txBody>
          <a:bodyPr>
            <a:normAutofit fontScale="92500" lnSpcReduction="20000"/>
          </a:bodyPr>
          <a:lstStyle/>
          <a:p>
            <a:r>
              <a:rPr lang="hu-HU" dirty="0" smtClean="0"/>
              <a:t>Transzferkísérlet a 0 és 19 csoporttal</a:t>
            </a:r>
          </a:p>
          <a:p>
            <a:pPr lvl="1"/>
            <a:r>
              <a:rPr lang="hu-HU" dirty="0" smtClean="0"/>
              <a:t>A hibák nagysága, mintázata gyakorlatilag azonos</a:t>
            </a:r>
          </a:p>
          <a:p>
            <a:pPr lvl="1"/>
            <a:r>
              <a:rPr lang="hu-HU" dirty="0" smtClean="0"/>
              <a:t>0-s csoport az első vizsgálat alatt nem tanult semmit a feladatban </a:t>
            </a:r>
            <a:r>
              <a:rPr lang="hu-HU" dirty="0" smtClean="0">
                <a:sym typeface="Wingdings" panose="05000000000000000000" pitchFamily="2" charset="2"/>
              </a:rPr>
              <a:t> EI ha jelen van, hat a teljes</a:t>
            </a:r>
            <a:r>
              <a:rPr lang="hu-HU" dirty="0" smtClean="0"/>
              <a:t>ítményre, valamint a tanulásra</a:t>
            </a:r>
          </a:p>
          <a:p>
            <a:pPr lvl="1"/>
            <a:r>
              <a:rPr lang="hu-HU" dirty="0" smtClean="0"/>
              <a:t>Ha nincs jelen, nem következik be tanulás</a:t>
            </a:r>
          </a:p>
          <a:p>
            <a:pPr lvl="1"/>
            <a:r>
              <a:rPr lang="hu-HU" dirty="0" smtClean="0"/>
              <a:t>Valószínűleg alapot ad az elvégzendő változtatásokra</a:t>
            </a:r>
          </a:p>
          <a:p>
            <a:pPr lvl="1"/>
            <a:r>
              <a:rPr lang="hu-HU" dirty="0" smtClean="0"/>
              <a:t>Nem minden esetben hat (pl.: belső </a:t>
            </a:r>
            <a:r>
              <a:rPr lang="hu-HU" dirty="0" err="1" smtClean="0"/>
              <a:t>feedback</a:t>
            </a:r>
            <a:r>
              <a:rPr lang="hu-HU" dirty="0" smtClean="0"/>
              <a:t>)</a:t>
            </a:r>
          </a:p>
          <a:p>
            <a:r>
              <a:rPr lang="hu-HU" dirty="0"/>
              <a:t>Az EI hatása a </a:t>
            </a:r>
            <a:r>
              <a:rPr lang="hu-HU" dirty="0" smtClean="0"/>
              <a:t>teljesítményre</a:t>
            </a:r>
          </a:p>
          <a:p>
            <a:pPr lvl="1"/>
            <a:r>
              <a:rPr lang="hu-HU" dirty="0" smtClean="0"/>
              <a:t>Növeli az érdeklődést</a:t>
            </a:r>
          </a:p>
          <a:p>
            <a:pPr lvl="1"/>
            <a:r>
              <a:rPr lang="hu-HU" dirty="0" smtClean="0"/>
              <a:t>Motivációs, energizál</a:t>
            </a:r>
            <a:r>
              <a:rPr lang="hu-HU" dirty="0"/>
              <a:t>ó</a:t>
            </a:r>
            <a:r>
              <a:rPr lang="hu-HU" dirty="0" smtClean="0"/>
              <a:t> hatás</a:t>
            </a:r>
          </a:p>
          <a:p>
            <a:pPr marL="0" indent="0">
              <a:buNone/>
            </a:pPr>
            <a:endParaRPr lang="hu-HU" dirty="0" smtClean="0"/>
          </a:p>
          <a:p>
            <a:endParaRPr lang="hu-HU" dirty="0"/>
          </a:p>
        </p:txBody>
      </p:sp>
    </p:spTree>
    <p:extLst>
      <p:ext uri="{BB962C8B-B14F-4D97-AF65-F5344CB8AC3E}">
        <p14:creationId xmlns:p14="http://schemas.microsoft.com/office/powerpoint/2010/main" val="421660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Szükséges-e a hibákról szóló információ?</a:t>
            </a:r>
            <a:endParaRPr lang="hu-HU" dirty="0"/>
          </a:p>
        </p:txBody>
      </p:sp>
      <p:sp>
        <p:nvSpPr>
          <p:cNvPr id="3" name="Tartalom helye 2"/>
          <p:cNvSpPr>
            <a:spLocks noGrp="1"/>
          </p:cNvSpPr>
          <p:nvPr>
            <p:ph idx="1"/>
          </p:nvPr>
        </p:nvSpPr>
        <p:spPr/>
        <p:txBody>
          <a:bodyPr>
            <a:normAutofit lnSpcReduction="10000"/>
          </a:bodyPr>
          <a:lstStyle/>
          <a:p>
            <a:r>
              <a:rPr lang="hu-HU" dirty="0" smtClean="0"/>
              <a:t>A gyakorlatban </a:t>
            </a:r>
            <a:r>
              <a:rPr lang="hu-HU" dirty="0"/>
              <a:t>egyértelműen </a:t>
            </a:r>
            <a:r>
              <a:rPr lang="hu-HU" dirty="0" smtClean="0"/>
              <a:t>gyorsítja a tanulást</a:t>
            </a:r>
          </a:p>
          <a:p>
            <a:r>
              <a:rPr lang="hu-HU" dirty="0"/>
              <a:t>Számos </a:t>
            </a:r>
            <a:r>
              <a:rPr lang="hu-HU" dirty="0" smtClean="0"/>
              <a:t>kísérlet cáfolja</a:t>
            </a:r>
          </a:p>
          <a:p>
            <a:r>
              <a:rPr lang="hu-HU" dirty="0" err="1" smtClean="0"/>
              <a:t>Deafferentációs</a:t>
            </a:r>
            <a:r>
              <a:rPr lang="hu-HU" dirty="0" smtClean="0"/>
              <a:t> kísérletek</a:t>
            </a:r>
          </a:p>
          <a:p>
            <a:pPr lvl="1"/>
            <a:r>
              <a:rPr lang="hu-HU" dirty="0" smtClean="0"/>
              <a:t>Majom egyik oldalát </a:t>
            </a:r>
            <a:r>
              <a:rPr lang="hu-HU" dirty="0" err="1" smtClean="0"/>
              <a:t>deafferentálták</a:t>
            </a:r>
            <a:r>
              <a:rPr lang="hu-HU" dirty="0" smtClean="0"/>
              <a:t>, labda a kézbe, hanghatás áramütés előtt</a:t>
            </a:r>
            <a:r>
              <a:rPr lang="hu-HU" dirty="0"/>
              <a:t> </a:t>
            </a:r>
            <a:r>
              <a:rPr lang="hu-HU" dirty="0" smtClean="0">
                <a:sym typeface="Wingdings" panose="05000000000000000000" pitchFamily="2" charset="2"/>
              </a:rPr>
              <a:t> belső „</a:t>
            </a:r>
            <a:r>
              <a:rPr lang="hu-HU" dirty="0" err="1" smtClean="0">
                <a:sym typeface="Wingdings" panose="05000000000000000000" pitchFamily="2" charset="2"/>
              </a:rPr>
              <a:t>feedbackhurok</a:t>
            </a:r>
            <a:r>
              <a:rPr lang="hu-HU" dirty="0" smtClean="0">
                <a:sym typeface="Wingdings" panose="05000000000000000000" pitchFamily="2" charset="2"/>
              </a:rPr>
              <a:t>”</a:t>
            </a:r>
          </a:p>
          <a:p>
            <a:pPr lvl="1"/>
            <a:r>
              <a:rPr lang="hu-HU" dirty="0" smtClean="0">
                <a:sym typeface="Wingdings" panose="05000000000000000000" pitchFamily="2" charset="2"/>
              </a:rPr>
              <a:t>KELLETT kapnia valamiféle </a:t>
            </a:r>
            <a:r>
              <a:rPr lang="hu-HU" dirty="0" err="1" smtClean="0">
                <a:sym typeface="Wingdings" panose="05000000000000000000" pitchFamily="2" charset="2"/>
              </a:rPr>
              <a:t>feedbacket</a:t>
            </a:r>
            <a:r>
              <a:rPr lang="hu-HU" dirty="0" smtClean="0">
                <a:sym typeface="Wingdings" panose="05000000000000000000" pitchFamily="2" charset="2"/>
              </a:rPr>
              <a:t> a majomnak  random cselekvésekből rakja össze a kedvező válaszcselekvést</a:t>
            </a:r>
            <a:endParaRPr lang="hu-HU" dirty="0" smtClean="0"/>
          </a:p>
        </p:txBody>
      </p:sp>
    </p:spTree>
    <p:extLst>
      <p:ext uri="{BB962C8B-B14F-4D97-AF65-F5344CB8AC3E}">
        <p14:creationId xmlns:p14="http://schemas.microsoft.com/office/powerpoint/2010/main" val="14434355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Hibafeltáró mechanizmusok I.</a:t>
            </a:r>
            <a:endParaRPr lang="hu-HU" dirty="0"/>
          </a:p>
        </p:txBody>
      </p:sp>
      <p:sp>
        <p:nvSpPr>
          <p:cNvPr id="3" name="Tartalom helye 2"/>
          <p:cNvSpPr>
            <a:spLocks noGrp="1"/>
          </p:cNvSpPr>
          <p:nvPr>
            <p:ph idx="1"/>
          </p:nvPr>
        </p:nvSpPr>
        <p:spPr/>
        <p:txBody>
          <a:bodyPr>
            <a:normAutofit fontScale="92500" lnSpcReduction="20000"/>
          </a:bodyPr>
          <a:lstStyle/>
          <a:p>
            <a:r>
              <a:rPr lang="hu-HU" dirty="0" err="1" smtClean="0"/>
              <a:t>Solley</a:t>
            </a:r>
            <a:endParaRPr lang="hu-HU" dirty="0" smtClean="0"/>
          </a:p>
          <a:p>
            <a:pPr lvl="1"/>
            <a:r>
              <a:rPr lang="hu-HU" dirty="0" smtClean="0"/>
              <a:t>Motorizált szék, melyet oldalra kibillentenek 30 fokkal és vissza kell állítania függőlegesbe a k.sz-</a:t>
            </a:r>
            <a:r>
              <a:rPr lang="hu-HU" dirty="0" err="1" smtClean="0"/>
              <a:t>nek</a:t>
            </a:r>
            <a:endParaRPr lang="hu-HU" dirty="0" smtClean="0"/>
          </a:p>
          <a:p>
            <a:pPr lvl="1"/>
            <a:r>
              <a:rPr lang="hu-HU" dirty="0" smtClean="0"/>
              <a:t>Amikor k.sz. elérte az általa helyesnek </a:t>
            </a:r>
            <a:r>
              <a:rPr lang="hu-HU" dirty="0"/>
              <a:t>gondolt </a:t>
            </a:r>
            <a:r>
              <a:rPr lang="hu-HU" dirty="0" smtClean="0"/>
              <a:t>pozíciót, a függőlegestől való eltérést feljegyezték</a:t>
            </a:r>
          </a:p>
          <a:p>
            <a:pPr lvl="1"/>
            <a:r>
              <a:rPr lang="hu-HU" dirty="0" err="1" smtClean="0"/>
              <a:t>Randomizált</a:t>
            </a:r>
            <a:r>
              <a:rPr lang="hu-HU" dirty="0" smtClean="0"/>
              <a:t> mozgatás</a:t>
            </a:r>
          </a:p>
          <a:p>
            <a:pPr lvl="1"/>
            <a:r>
              <a:rPr lang="hu-HU" dirty="0" smtClean="0"/>
              <a:t>Megismételték az első próbát</a:t>
            </a:r>
          </a:p>
          <a:p>
            <a:pPr lvl="1"/>
            <a:r>
              <a:rPr lang="hu-HU" dirty="0" smtClean="0"/>
              <a:t>EI </a:t>
            </a:r>
            <a:r>
              <a:rPr lang="hu-HU" dirty="0" err="1" smtClean="0"/>
              <a:t>feedback</a:t>
            </a:r>
            <a:r>
              <a:rPr lang="hu-HU" dirty="0" smtClean="0"/>
              <a:t> nincs</a:t>
            </a:r>
          </a:p>
          <a:p>
            <a:r>
              <a:rPr lang="hu-HU" dirty="0" smtClean="0"/>
              <a:t>Miért?</a:t>
            </a:r>
          </a:p>
          <a:p>
            <a:pPr lvl="1"/>
            <a:r>
              <a:rPr lang="hu-HU" dirty="0" smtClean="0"/>
              <a:t>Magas szintű </a:t>
            </a:r>
            <a:r>
              <a:rPr lang="hu-HU" dirty="0" err="1" smtClean="0"/>
              <a:t>feedback</a:t>
            </a:r>
            <a:r>
              <a:rPr lang="hu-HU" dirty="0" smtClean="0"/>
              <a:t> </a:t>
            </a:r>
            <a:r>
              <a:rPr lang="hu-HU" dirty="0" smtClean="0">
                <a:sym typeface="Wingdings" panose="05000000000000000000" pitchFamily="2" charset="2"/>
              </a:rPr>
              <a:t> h</a:t>
            </a:r>
            <a:r>
              <a:rPr lang="hu-HU" dirty="0" smtClean="0"/>
              <a:t>ibafeltáró mechanizmusok</a:t>
            </a:r>
          </a:p>
          <a:p>
            <a:pPr lvl="1"/>
            <a:r>
              <a:rPr lang="hu-HU" dirty="0" smtClean="0"/>
              <a:t>Minden esetben visszatért a </a:t>
            </a:r>
            <a:r>
              <a:rPr lang="hu-HU" dirty="0"/>
              <a:t>függőleges </a:t>
            </a:r>
            <a:r>
              <a:rPr lang="hu-HU" dirty="0" smtClean="0"/>
              <a:t>pozícióba</a:t>
            </a:r>
          </a:p>
          <a:p>
            <a:endParaRPr lang="hu-HU" dirty="0" smtClean="0"/>
          </a:p>
          <a:p>
            <a:endParaRPr lang="hu-HU" dirty="0"/>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00200"/>
            <a:ext cx="9144000" cy="4614231"/>
          </a:xfrm>
          <a:prstGeom prst="rect">
            <a:avLst/>
          </a:prstGeom>
        </p:spPr>
      </p:pic>
    </p:spTree>
    <p:extLst>
      <p:ext uri="{BB962C8B-B14F-4D97-AF65-F5344CB8AC3E}">
        <p14:creationId xmlns:p14="http://schemas.microsoft.com/office/powerpoint/2010/main" val="41336949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nodeType="clickEffect">
                                  <p:stCondLst>
                                    <p:cond delay="0"/>
                                  </p:stCondLst>
                                  <p:childTnLst>
                                    <p:anim calcmode="lin" valueType="num">
                                      <p:cBhvr additive="base">
                                        <p:cTn id="38" dur="500"/>
                                        <p:tgtEl>
                                          <p:spTgt spid="4"/>
                                        </p:tgtEl>
                                        <p:attrNameLst>
                                          <p:attrName>ppt_x</p:attrName>
                                        </p:attrNameLst>
                                      </p:cBhvr>
                                      <p:tavLst>
                                        <p:tav tm="0">
                                          <p:val>
                                            <p:strVal val="ppt_x"/>
                                          </p:val>
                                        </p:tav>
                                        <p:tav tm="100000">
                                          <p:val>
                                            <p:strVal val="ppt_x"/>
                                          </p:val>
                                        </p:tav>
                                      </p:tavLst>
                                    </p:anim>
                                    <p:anim calcmode="lin" valueType="num">
                                      <p:cBhvr additive="base">
                                        <p:cTn id="39" dur="500"/>
                                        <p:tgtEl>
                                          <p:spTgt spid="4"/>
                                        </p:tgtEl>
                                        <p:attrNameLst>
                                          <p:attrName>ppt_y</p:attrName>
                                        </p:attrNameLst>
                                      </p:cBhvr>
                                      <p:tavLst>
                                        <p:tav tm="0">
                                          <p:val>
                                            <p:strVal val="ppt_y"/>
                                          </p:val>
                                        </p:tav>
                                        <p:tav tm="100000">
                                          <p:val>
                                            <p:strVal val="1+ppt_h/2"/>
                                          </p:val>
                                        </p:tav>
                                      </p:tavLst>
                                    </p:anim>
                                    <p:set>
                                      <p:cBhvr>
                                        <p:cTn id="40" dur="1" fill="hold">
                                          <p:stCondLst>
                                            <p:cond delay="499"/>
                                          </p:stCondLst>
                                        </p:cTn>
                                        <p:tgtEl>
                                          <p:spTgt spid="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 calcmode="lin" valueType="num">
                                      <p:cBhvr additive="base">
                                        <p:cTn id="5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 calcmode="lin" valueType="num">
                                      <p:cBhvr additive="base">
                                        <p:cTn id="5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922337"/>
          </a:xfrm>
        </p:spPr>
        <p:txBody>
          <a:bodyPr/>
          <a:lstStyle/>
          <a:p>
            <a:pPr eaLnBrk="1" hangingPunct="1"/>
            <a:r>
              <a:rPr lang="hu-HU" altLang="hu-HU" sz="4000" b="1" smtClean="0"/>
              <a:t>Korai bevésődés (imprinting)</a:t>
            </a:r>
            <a:endParaRPr lang="de-DE" altLang="hu-HU" sz="4000" b="1" smtClean="0"/>
          </a:p>
        </p:txBody>
      </p:sp>
      <p:sp>
        <p:nvSpPr>
          <p:cNvPr id="26627" name="Rectangle 3"/>
          <p:cNvSpPr>
            <a:spLocks noGrp="1" noChangeArrowheads="1"/>
          </p:cNvSpPr>
          <p:nvPr>
            <p:ph idx="1"/>
          </p:nvPr>
        </p:nvSpPr>
        <p:spPr>
          <a:xfrm>
            <a:off x="250825" y="1341438"/>
            <a:ext cx="8640763" cy="5327650"/>
          </a:xfrm>
        </p:spPr>
        <p:txBody>
          <a:bodyPr/>
          <a:lstStyle/>
          <a:p>
            <a:pPr eaLnBrk="1" hangingPunct="1">
              <a:lnSpc>
                <a:spcPct val="90000"/>
              </a:lnSpc>
              <a:tabLst>
                <a:tab pos="449263" algn="l"/>
              </a:tabLst>
            </a:pPr>
            <a:r>
              <a:rPr lang="hu-HU" altLang="hu-HU" sz="2400" dirty="0" smtClean="0"/>
              <a:t>A  tanulás egy korai formája , amelynek során az újszülött</a:t>
            </a:r>
            <a:r>
              <a:rPr lang="hu-HU" altLang="hu-HU" sz="2000" dirty="0" smtClean="0"/>
              <a:t> </a:t>
            </a:r>
            <a:r>
              <a:rPr lang="hu-HU" altLang="hu-HU" sz="2400" dirty="0" smtClean="0"/>
              <a:t>élőlény</a:t>
            </a:r>
            <a:r>
              <a:rPr lang="hu-HU" altLang="hu-HU" sz="2000" dirty="0" smtClean="0"/>
              <a:t> </a:t>
            </a:r>
            <a:r>
              <a:rPr lang="hu-HU" altLang="hu-HU" sz="2400" dirty="0" smtClean="0"/>
              <a:t>egy</a:t>
            </a:r>
            <a:r>
              <a:rPr lang="hu-HU" altLang="hu-HU" sz="2000" dirty="0" smtClean="0"/>
              <a:t> </a:t>
            </a:r>
            <a:r>
              <a:rPr lang="hu-HU" altLang="hu-HU" sz="2400" dirty="0" smtClean="0"/>
              <a:t>modellhez</a:t>
            </a:r>
            <a:r>
              <a:rPr lang="hu-HU" altLang="hu-HU" sz="2000" dirty="0" smtClean="0"/>
              <a:t> </a:t>
            </a:r>
            <a:r>
              <a:rPr lang="hu-HU" altLang="hu-HU" sz="2400" dirty="0" smtClean="0"/>
              <a:t>(normál</a:t>
            </a:r>
            <a:r>
              <a:rPr lang="hu-HU" altLang="hu-HU" sz="2000" dirty="0" smtClean="0"/>
              <a:t> </a:t>
            </a:r>
            <a:r>
              <a:rPr lang="hu-HU" altLang="hu-HU" sz="2400" dirty="0" smtClean="0"/>
              <a:t>esetben</a:t>
            </a:r>
            <a:r>
              <a:rPr lang="hu-HU" altLang="hu-HU" sz="2000" dirty="0" smtClean="0"/>
              <a:t> </a:t>
            </a:r>
            <a:r>
              <a:rPr lang="hu-HU" altLang="hu-HU" sz="2400" dirty="0" smtClean="0"/>
              <a:t>az</a:t>
            </a:r>
            <a:r>
              <a:rPr lang="hu-HU" altLang="hu-HU" sz="2000" dirty="0" smtClean="0"/>
              <a:t> </a:t>
            </a:r>
            <a:r>
              <a:rPr lang="hu-HU" altLang="hu-HU" sz="2400" dirty="0" smtClean="0"/>
              <a:t>anyjához) kötődik.</a:t>
            </a:r>
          </a:p>
          <a:p>
            <a:pPr eaLnBrk="1" hangingPunct="1">
              <a:lnSpc>
                <a:spcPct val="65000"/>
              </a:lnSpc>
              <a:buFont typeface="Wingdings" pitchFamily="2" charset="2"/>
              <a:buNone/>
              <a:tabLst>
                <a:tab pos="449263" algn="l"/>
              </a:tabLst>
            </a:pPr>
            <a:endParaRPr lang="hu-HU" altLang="hu-HU" sz="400" dirty="0" smtClean="0"/>
          </a:p>
          <a:p>
            <a:pPr eaLnBrk="1" hangingPunct="1">
              <a:lnSpc>
                <a:spcPct val="110000"/>
              </a:lnSpc>
              <a:tabLst>
                <a:tab pos="449263" algn="l"/>
              </a:tabLst>
            </a:pPr>
            <a:r>
              <a:rPr lang="hu-HU" altLang="hu-HU" sz="2400" dirty="0" smtClean="0"/>
              <a:t>Ez  a  korai  életszakaszban  kialakult  kapcsolat az élet végéig</a:t>
            </a:r>
            <a:r>
              <a:rPr lang="hu-HU" altLang="hu-HU" sz="1600" dirty="0" smtClean="0"/>
              <a:t> </a:t>
            </a:r>
            <a:r>
              <a:rPr lang="hu-HU" altLang="hu-HU" sz="2400" dirty="0" smtClean="0"/>
              <a:t>tart,</a:t>
            </a:r>
            <a:r>
              <a:rPr lang="hu-HU" altLang="hu-HU" sz="1600" dirty="0" smtClean="0"/>
              <a:t> </a:t>
            </a:r>
            <a:r>
              <a:rPr lang="hu-HU" altLang="hu-HU" sz="2400" dirty="0" smtClean="0"/>
              <a:t>és</a:t>
            </a:r>
            <a:r>
              <a:rPr lang="hu-HU" altLang="hu-HU" sz="1600" dirty="0" smtClean="0"/>
              <a:t> </a:t>
            </a:r>
            <a:r>
              <a:rPr lang="hu-HU" altLang="hu-HU" sz="2400" dirty="0" smtClean="0"/>
              <a:t>kiírhatatlan</a:t>
            </a:r>
            <a:r>
              <a:rPr lang="hu-HU" altLang="hu-HU" sz="1600" dirty="0" smtClean="0"/>
              <a:t> </a:t>
            </a:r>
            <a:r>
              <a:rPr lang="hu-HU" altLang="hu-HU" sz="2400" dirty="0" smtClean="0"/>
              <a:t>nyomokat</a:t>
            </a:r>
            <a:r>
              <a:rPr lang="hu-HU" altLang="hu-HU" sz="1600" dirty="0" smtClean="0"/>
              <a:t> </a:t>
            </a:r>
            <a:r>
              <a:rPr lang="hu-HU" altLang="hu-HU" sz="2400" dirty="0" smtClean="0"/>
              <a:t>hagy</a:t>
            </a:r>
            <a:r>
              <a:rPr lang="hu-HU" altLang="hu-HU" sz="2000" dirty="0" smtClean="0"/>
              <a:t> </a:t>
            </a:r>
            <a:r>
              <a:rPr lang="hu-HU" altLang="hu-HU" sz="2400" dirty="0" smtClean="0"/>
              <a:t>az</a:t>
            </a:r>
            <a:r>
              <a:rPr lang="hu-HU" altLang="hu-HU" sz="1600" dirty="0" smtClean="0"/>
              <a:t>  </a:t>
            </a:r>
            <a:r>
              <a:rPr lang="hu-HU" altLang="hu-HU" sz="2400" dirty="0" smtClean="0"/>
              <a:t>egyedben.</a:t>
            </a:r>
          </a:p>
          <a:p>
            <a:pPr eaLnBrk="1" hangingPunct="1">
              <a:lnSpc>
                <a:spcPct val="65000"/>
              </a:lnSpc>
              <a:buFont typeface="Wingdings" pitchFamily="2" charset="2"/>
              <a:buNone/>
              <a:tabLst>
                <a:tab pos="449263" algn="l"/>
              </a:tabLst>
            </a:pPr>
            <a:endParaRPr lang="hu-HU" altLang="hu-HU" sz="1600" dirty="0" smtClean="0"/>
          </a:p>
          <a:p>
            <a:pPr eaLnBrk="1" hangingPunct="1">
              <a:lnSpc>
                <a:spcPct val="90000"/>
              </a:lnSpc>
              <a:tabLst>
                <a:tab pos="449263" algn="l"/>
              </a:tabLst>
            </a:pPr>
            <a:r>
              <a:rPr lang="hu-HU" altLang="hu-HU" sz="2400" dirty="0" smtClean="0">
                <a:hlinkClick r:id="rId2"/>
              </a:rPr>
              <a:t>Tartós  kötődés azon faj egyedeihez, amelyet az újszülött egyed először megpillant.</a:t>
            </a:r>
            <a:endParaRPr lang="hu-HU" altLang="hu-HU" sz="2400" dirty="0" smtClean="0"/>
          </a:p>
          <a:p>
            <a:pPr eaLnBrk="1" hangingPunct="1">
              <a:lnSpc>
                <a:spcPct val="65000"/>
              </a:lnSpc>
              <a:buFont typeface="Wingdings" pitchFamily="2" charset="2"/>
              <a:buNone/>
              <a:tabLst>
                <a:tab pos="449263" algn="l"/>
              </a:tabLst>
            </a:pPr>
            <a:endParaRPr lang="hu-HU" altLang="hu-HU" sz="800" dirty="0" smtClean="0"/>
          </a:p>
          <a:p>
            <a:pPr eaLnBrk="1" hangingPunct="1">
              <a:lnSpc>
                <a:spcPct val="110000"/>
              </a:lnSpc>
              <a:tabLst>
                <a:tab pos="449263" algn="l"/>
              </a:tabLst>
            </a:pPr>
            <a:r>
              <a:rPr lang="hu-HU" altLang="hu-HU" sz="2400" dirty="0" smtClean="0"/>
              <a:t>A jelenség legtisztábban a madárfajokra jellemző.</a:t>
            </a:r>
          </a:p>
          <a:p>
            <a:pPr eaLnBrk="1" hangingPunct="1">
              <a:lnSpc>
                <a:spcPct val="90000"/>
              </a:lnSpc>
              <a:buFont typeface="Wingdings" pitchFamily="2" charset="2"/>
              <a:buNone/>
              <a:tabLst>
                <a:tab pos="449263" algn="l"/>
              </a:tabLst>
            </a:pPr>
            <a:r>
              <a:rPr lang="hu-HU" altLang="hu-HU" sz="2400" b="1" dirty="0" smtClean="0"/>
              <a:t>   </a:t>
            </a:r>
          </a:p>
          <a:p>
            <a:pPr eaLnBrk="1" hangingPunct="1">
              <a:lnSpc>
                <a:spcPct val="90000"/>
              </a:lnSpc>
              <a:buFont typeface="Wingdings" pitchFamily="2" charset="2"/>
              <a:buNone/>
              <a:tabLst>
                <a:tab pos="449263" algn="l"/>
              </a:tabLst>
            </a:pPr>
            <a:r>
              <a:rPr lang="hu-HU" altLang="hu-HU" sz="1600" b="1" dirty="0" smtClean="0"/>
              <a:t> </a:t>
            </a:r>
          </a:p>
          <a:p>
            <a:pPr eaLnBrk="1" hangingPunct="1">
              <a:lnSpc>
                <a:spcPct val="90000"/>
              </a:lnSpc>
              <a:buFont typeface="Wingdings" pitchFamily="2" charset="2"/>
              <a:buNone/>
              <a:tabLst>
                <a:tab pos="449263" algn="l"/>
              </a:tabLst>
            </a:pPr>
            <a:r>
              <a:rPr lang="hu-HU" altLang="hu-HU" sz="1600" b="1" dirty="0" smtClean="0"/>
              <a:t> Létezik-e </a:t>
            </a:r>
            <a:r>
              <a:rPr lang="hu-HU" altLang="hu-HU" sz="1600" b="1" dirty="0" err="1" smtClean="0"/>
              <a:t>imprinting</a:t>
            </a:r>
            <a:r>
              <a:rPr lang="hu-HU" altLang="hu-HU" sz="1600" b="1" dirty="0" smtClean="0"/>
              <a:t> az embernél? </a:t>
            </a:r>
            <a:r>
              <a:rPr lang="hu-HU" altLang="hu-HU" sz="1400" b="1" dirty="0" smtClean="0">
                <a:sym typeface="Wingdings" pitchFamily="2" charset="2"/>
              </a:rPr>
              <a:t> </a:t>
            </a:r>
            <a:r>
              <a:rPr lang="hu-HU" altLang="hu-HU" sz="1600" b="1" dirty="0" smtClean="0">
                <a:sym typeface="Wingdings" pitchFamily="2" charset="2"/>
              </a:rPr>
              <a:t>valószínűsíthető</a:t>
            </a:r>
            <a:endParaRPr lang="hu-HU" altLang="hu-HU" sz="1400" b="1" dirty="0" smtClean="0">
              <a:sym typeface="Wingdings" pitchFamily="2" charset="2"/>
            </a:endParaRPr>
          </a:p>
          <a:p>
            <a:pPr eaLnBrk="1" hangingPunct="1">
              <a:lnSpc>
                <a:spcPct val="90000"/>
              </a:lnSpc>
              <a:buFont typeface="Wingdings" pitchFamily="2" charset="2"/>
              <a:buNone/>
              <a:tabLst>
                <a:tab pos="449263" algn="l"/>
              </a:tabLst>
            </a:pPr>
            <a:endParaRPr lang="de-DE" altLang="hu-HU" sz="1600" b="1" dirty="0" smtClean="0"/>
          </a:p>
        </p:txBody>
      </p:sp>
    </p:spTree>
    <p:extLst>
      <p:ext uri="{BB962C8B-B14F-4D97-AF65-F5344CB8AC3E}">
        <p14:creationId xmlns:p14="http://schemas.microsoft.com/office/powerpoint/2010/main" val="2471135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2" end="2"/>
                                            </p:txEl>
                                          </p:spTgt>
                                        </p:tgtEl>
                                        <p:attrNameLst>
                                          <p:attrName>style.visibility</p:attrName>
                                        </p:attrNameLst>
                                      </p:cBhvr>
                                      <p:to>
                                        <p:strVal val="visible"/>
                                      </p:to>
                                    </p:set>
                                    <p:anim calcmode="lin" valueType="num">
                                      <p:cBhvr additive="base">
                                        <p:cTn id="13"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7">
                                            <p:txEl>
                                              <p:pRg st="4" end="4"/>
                                            </p:txEl>
                                          </p:spTgt>
                                        </p:tgtEl>
                                        <p:attrNameLst>
                                          <p:attrName>style.visibility</p:attrName>
                                        </p:attrNameLst>
                                      </p:cBhvr>
                                      <p:to>
                                        <p:strVal val="visible"/>
                                      </p:to>
                                    </p:set>
                                    <p:anim calcmode="lin" valueType="num">
                                      <p:cBhvr additive="base">
                                        <p:cTn id="19" dur="5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27">
                                            <p:txEl>
                                              <p:pRg st="6" end="6"/>
                                            </p:txEl>
                                          </p:spTgt>
                                        </p:tgtEl>
                                        <p:attrNameLst>
                                          <p:attrName>style.visibility</p:attrName>
                                        </p:attrNameLst>
                                      </p:cBhvr>
                                      <p:to>
                                        <p:strVal val="visible"/>
                                      </p:to>
                                    </p:set>
                                    <p:anim calcmode="lin" valueType="num">
                                      <p:cBhvr additive="base">
                                        <p:cTn id="25" dur="500" fill="hold"/>
                                        <p:tgtEl>
                                          <p:spTgt spid="2662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627">
                                            <p:txEl>
                                              <p:pRg st="7" end="7"/>
                                            </p:txEl>
                                          </p:spTgt>
                                        </p:tgtEl>
                                        <p:attrNameLst>
                                          <p:attrName>style.visibility</p:attrName>
                                        </p:attrNameLst>
                                      </p:cBhvr>
                                      <p:to>
                                        <p:strVal val="visible"/>
                                      </p:to>
                                    </p:set>
                                    <p:anim calcmode="lin" valueType="num">
                                      <p:cBhvr additive="base">
                                        <p:cTn id="31" dur="500" fill="hold"/>
                                        <p:tgtEl>
                                          <p:spTgt spid="26627">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62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627">
                                            <p:txEl>
                                              <p:pRg st="8" end="8"/>
                                            </p:txEl>
                                          </p:spTgt>
                                        </p:tgtEl>
                                        <p:attrNameLst>
                                          <p:attrName>style.visibility</p:attrName>
                                        </p:attrNameLst>
                                      </p:cBhvr>
                                      <p:to>
                                        <p:strVal val="visible"/>
                                      </p:to>
                                    </p:set>
                                    <p:anim calcmode="lin" valueType="num">
                                      <p:cBhvr additive="base">
                                        <p:cTn id="37" dur="500" fill="hold"/>
                                        <p:tgtEl>
                                          <p:spTgt spid="26627">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662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627">
                                            <p:txEl>
                                              <p:pRg st="9" end="9"/>
                                            </p:txEl>
                                          </p:spTgt>
                                        </p:tgtEl>
                                        <p:attrNameLst>
                                          <p:attrName>style.visibility</p:attrName>
                                        </p:attrNameLst>
                                      </p:cBhvr>
                                      <p:to>
                                        <p:strVal val="visible"/>
                                      </p:to>
                                    </p:set>
                                    <p:anim calcmode="lin" valueType="num">
                                      <p:cBhvr additive="base">
                                        <p:cTn id="43" dur="500" fill="hold"/>
                                        <p:tgtEl>
                                          <p:spTgt spid="26627">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662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Relatív és abszol</a:t>
            </a:r>
            <a:r>
              <a:rPr lang="hu-HU" dirty="0" smtClean="0">
                <a:solidFill>
                  <a:schemeClr val="dk1"/>
                </a:solidFill>
              </a:rPr>
              <a:t>út gyakorisági hatásfok I.</a:t>
            </a:r>
            <a:endParaRPr lang="hu-HU" dirty="0"/>
          </a:p>
        </p:txBody>
      </p:sp>
      <p:sp>
        <p:nvSpPr>
          <p:cNvPr id="3" name="Tartalom helye 2"/>
          <p:cNvSpPr>
            <a:spLocks noGrp="1"/>
          </p:cNvSpPr>
          <p:nvPr>
            <p:ph idx="1"/>
          </p:nvPr>
        </p:nvSpPr>
        <p:spPr/>
        <p:txBody>
          <a:bodyPr>
            <a:normAutofit fontScale="70000" lnSpcReduction="20000"/>
          </a:bodyPr>
          <a:lstStyle/>
          <a:p>
            <a:r>
              <a:rPr lang="hu-HU" dirty="0" smtClean="0"/>
              <a:t>Abszol</a:t>
            </a:r>
            <a:r>
              <a:rPr lang="hu-HU" dirty="0" smtClean="0">
                <a:solidFill>
                  <a:schemeClr val="dk1"/>
                </a:solidFill>
              </a:rPr>
              <a:t>út frekvencia</a:t>
            </a:r>
          </a:p>
          <a:p>
            <a:pPr lvl="1"/>
            <a:r>
              <a:rPr lang="hu-HU" dirty="0" smtClean="0">
                <a:solidFill>
                  <a:schemeClr val="dk1"/>
                </a:solidFill>
              </a:rPr>
              <a:t>Hány darab EI-t kapott a k.sz.</a:t>
            </a:r>
          </a:p>
          <a:p>
            <a:r>
              <a:rPr lang="hu-HU" dirty="0" smtClean="0">
                <a:solidFill>
                  <a:schemeClr val="dk1"/>
                </a:solidFill>
              </a:rPr>
              <a:t>Relat</a:t>
            </a:r>
            <a:r>
              <a:rPr lang="hu-HU" dirty="0" smtClean="0"/>
              <a:t>ív frekvencia</a:t>
            </a:r>
          </a:p>
          <a:p>
            <a:pPr lvl="1"/>
            <a:r>
              <a:rPr lang="hu-HU" dirty="0" smtClean="0"/>
              <a:t>Hány %-</a:t>
            </a:r>
            <a:r>
              <a:rPr lang="hu-HU" dirty="0" err="1" smtClean="0"/>
              <a:t>ban</a:t>
            </a:r>
            <a:r>
              <a:rPr lang="hu-HU" dirty="0" smtClean="0"/>
              <a:t> kapott EI-t a k.sz.</a:t>
            </a:r>
          </a:p>
          <a:p>
            <a:r>
              <a:rPr lang="hu-HU" dirty="0"/>
              <a:t>E. </a:t>
            </a:r>
            <a:r>
              <a:rPr lang="hu-HU" dirty="0" err="1"/>
              <a:t>Bilodeau</a:t>
            </a:r>
            <a:r>
              <a:rPr lang="hu-HU" dirty="0"/>
              <a:t>, I. </a:t>
            </a:r>
            <a:r>
              <a:rPr lang="hu-HU" dirty="0" err="1" smtClean="0"/>
              <a:t>Bilodeau</a:t>
            </a:r>
            <a:endParaRPr lang="hu-HU" dirty="0" smtClean="0"/>
          </a:p>
          <a:p>
            <a:pPr lvl="1"/>
            <a:r>
              <a:rPr lang="hu-HU" dirty="0" smtClean="0"/>
              <a:t>1. csoport 10 próba 10 EI, 2. csoport 30 próba 10 EI, 3. csoport 40 próba 10 EI, 4. csoport 100 próba 10 EI</a:t>
            </a:r>
          </a:p>
          <a:p>
            <a:pPr lvl="1"/>
            <a:r>
              <a:rPr lang="hu-HU" dirty="0" smtClean="0"/>
              <a:t>Nincs vizuális </a:t>
            </a:r>
            <a:r>
              <a:rPr lang="hu-HU" dirty="0" err="1" smtClean="0"/>
              <a:t>feedback</a:t>
            </a:r>
            <a:endParaRPr lang="hu-HU" dirty="0" smtClean="0"/>
          </a:p>
          <a:p>
            <a:r>
              <a:rPr lang="hu-HU" dirty="0" smtClean="0"/>
              <a:t>Melyik </a:t>
            </a:r>
            <a:r>
              <a:rPr lang="hu-HU" dirty="0"/>
              <a:t>a fontosabb mutató</a:t>
            </a:r>
            <a:r>
              <a:rPr lang="hu-HU" dirty="0" smtClean="0"/>
              <a:t>?</a:t>
            </a:r>
          </a:p>
          <a:p>
            <a:pPr lvl="1"/>
            <a:r>
              <a:rPr lang="hu-HU" dirty="0"/>
              <a:t>A </a:t>
            </a:r>
            <a:r>
              <a:rPr lang="hu-HU" dirty="0" smtClean="0"/>
              <a:t>relatív frekvencia elméletileg nem fontos</a:t>
            </a:r>
          </a:p>
          <a:p>
            <a:r>
              <a:rPr lang="hu-HU" dirty="0" smtClean="0"/>
              <a:t>Miért?</a:t>
            </a:r>
          </a:p>
          <a:p>
            <a:pPr lvl="1"/>
            <a:r>
              <a:rPr lang="hu-HU" dirty="0" smtClean="0"/>
              <a:t>Az EI nélküli gyakorlás haszontalan volt</a:t>
            </a:r>
          </a:p>
          <a:p>
            <a:pPr lvl="1"/>
            <a:r>
              <a:rPr lang="hu-HU" dirty="0" smtClean="0"/>
              <a:t>Nincs különbség a tanulás </a:t>
            </a:r>
            <a:r>
              <a:rPr lang="hu-HU" dirty="0" smtClean="0">
                <a:solidFill>
                  <a:srgbClr val="FF0000"/>
                </a:solidFill>
              </a:rPr>
              <a:t>MENNYISÉGÉBEN</a:t>
            </a:r>
          </a:p>
          <a:p>
            <a:endParaRPr lang="hu-HU" dirty="0"/>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52736"/>
            <a:ext cx="9144000" cy="5256290"/>
          </a:xfrm>
          <a:prstGeom prst="rect">
            <a:avLst/>
          </a:prstGeom>
        </p:spPr>
      </p:pic>
    </p:spTree>
    <p:extLst>
      <p:ext uri="{BB962C8B-B14F-4D97-AF65-F5344CB8AC3E}">
        <p14:creationId xmlns:p14="http://schemas.microsoft.com/office/powerpoint/2010/main" val="21571874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xit" presetSubtype="4" fill="hold" nodeType="clickEffect">
                                  <p:stCondLst>
                                    <p:cond delay="0"/>
                                  </p:stCondLst>
                                  <p:childTnLst>
                                    <p:anim calcmode="lin" valueType="num">
                                      <p:cBhvr additive="base">
                                        <p:cTn id="50" dur="500"/>
                                        <p:tgtEl>
                                          <p:spTgt spid="4"/>
                                        </p:tgtEl>
                                        <p:attrNameLst>
                                          <p:attrName>ppt_x</p:attrName>
                                        </p:attrNameLst>
                                      </p:cBhvr>
                                      <p:tavLst>
                                        <p:tav tm="0">
                                          <p:val>
                                            <p:strVal val="ppt_x"/>
                                          </p:val>
                                        </p:tav>
                                        <p:tav tm="100000">
                                          <p:val>
                                            <p:strVal val="ppt_x"/>
                                          </p:val>
                                        </p:tav>
                                      </p:tavLst>
                                    </p:anim>
                                    <p:anim calcmode="lin" valueType="num">
                                      <p:cBhvr additive="base">
                                        <p:cTn id="51" dur="500"/>
                                        <p:tgtEl>
                                          <p:spTgt spid="4"/>
                                        </p:tgtEl>
                                        <p:attrNameLst>
                                          <p:attrName>ppt_y</p:attrName>
                                        </p:attrNameLst>
                                      </p:cBhvr>
                                      <p:tavLst>
                                        <p:tav tm="0">
                                          <p:val>
                                            <p:strVal val="ppt_y"/>
                                          </p:val>
                                        </p:tav>
                                        <p:tav tm="100000">
                                          <p:val>
                                            <p:strVal val="1+ppt_h/2"/>
                                          </p:val>
                                        </p:tav>
                                      </p:tavLst>
                                    </p:anim>
                                    <p:set>
                                      <p:cBhvr>
                                        <p:cTn id="52" dur="1" fill="hold">
                                          <p:stCondLst>
                                            <p:cond delay="499"/>
                                          </p:stCondLst>
                                        </p:cTn>
                                        <p:tgtEl>
                                          <p:spTgt spid="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calcmode="lin" valueType="num">
                                      <p:cBhvr additive="base">
                                        <p:cTn id="5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additive="base">
                                        <p:cTn id="6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
                                            <p:txEl>
                                              <p:pRg st="9" end="9"/>
                                            </p:txEl>
                                          </p:spTgt>
                                        </p:tgtEl>
                                        <p:attrNameLst>
                                          <p:attrName>style.visibility</p:attrName>
                                        </p:attrNameLst>
                                      </p:cBhvr>
                                      <p:to>
                                        <p:strVal val="visible"/>
                                      </p:to>
                                    </p:set>
                                    <p:anim calcmode="lin" valueType="num">
                                      <p:cBhvr additive="base">
                                        <p:cTn id="6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
                                            <p:txEl>
                                              <p:pRg st="10" end="10"/>
                                            </p:txEl>
                                          </p:spTgt>
                                        </p:tgtEl>
                                        <p:attrNameLst>
                                          <p:attrName>style.visibility</p:attrName>
                                        </p:attrNameLst>
                                      </p:cBhvr>
                                      <p:to>
                                        <p:strVal val="visible"/>
                                      </p:to>
                                    </p:set>
                                    <p:anim calcmode="lin" valueType="num">
                                      <p:cBhvr additive="base">
                                        <p:cTn id="7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 calcmode="lin" valueType="num">
                                      <p:cBhvr additive="base">
                                        <p:cTn id="7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a:t>Relatív és abszol</a:t>
            </a:r>
            <a:r>
              <a:rPr lang="hu-HU" dirty="0">
                <a:solidFill>
                  <a:schemeClr val="dk1"/>
                </a:solidFill>
              </a:rPr>
              <a:t>út gyakorisági hatásfok </a:t>
            </a:r>
            <a:r>
              <a:rPr lang="hu-HU" dirty="0" smtClean="0">
                <a:solidFill>
                  <a:schemeClr val="dk1"/>
                </a:solidFill>
              </a:rPr>
              <a:t>II.</a:t>
            </a:r>
            <a:endParaRPr lang="hu-HU" dirty="0"/>
          </a:p>
        </p:txBody>
      </p:sp>
      <p:sp>
        <p:nvSpPr>
          <p:cNvPr id="3" name="Tartalom helye 2"/>
          <p:cNvSpPr>
            <a:spLocks noGrp="1"/>
          </p:cNvSpPr>
          <p:nvPr>
            <p:ph idx="1"/>
          </p:nvPr>
        </p:nvSpPr>
        <p:spPr/>
        <p:txBody>
          <a:bodyPr>
            <a:normAutofit fontScale="92500" lnSpcReduction="20000"/>
          </a:bodyPr>
          <a:lstStyle/>
          <a:p>
            <a:r>
              <a:rPr lang="hu-HU" dirty="0"/>
              <a:t>Johnson, </a:t>
            </a:r>
            <a:r>
              <a:rPr lang="hu-HU" dirty="0" err="1"/>
              <a:t>Wicks</a:t>
            </a:r>
            <a:r>
              <a:rPr lang="hu-HU" dirty="0"/>
              <a:t> és Ben-</a:t>
            </a:r>
            <a:r>
              <a:rPr lang="hu-HU" dirty="0" err="1"/>
              <a:t>Sira</a:t>
            </a:r>
            <a:endParaRPr lang="hu-HU" dirty="0"/>
          </a:p>
          <a:p>
            <a:pPr lvl="1"/>
            <a:r>
              <a:rPr lang="hu-HU" dirty="0"/>
              <a:t>Hasonló </a:t>
            </a:r>
            <a:r>
              <a:rPr lang="hu-HU" dirty="0" smtClean="0"/>
              <a:t>kutatás</a:t>
            </a:r>
          </a:p>
          <a:p>
            <a:pPr lvl="1"/>
            <a:r>
              <a:rPr lang="hu-HU" dirty="0" smtClean="0"/>
              <a:t>KR nélküli transzferrel visszamérés</a:t>
            </a:r>
          </a:p>
          <a:p>
            <a:r>
              <a:rPr lang="hu-HU" dirty="0" smtClean="0"/>
              <a:t>Mi a magyarázat?</a:t>
            </a:r>
          </a:p>
          <a:p>
            <a:pPr lvl="1"/>
            <a:r>
              <a:rPr lang="hu-HU" dirty="0" smtClean="0"/>
              <a:t>Teljesítmény ≠ tanulás</a:t>
            </a:r>
          </a:p>
          <a:p>
            <a:pPr lvl="1"/>
            <a:r>
              <a:rPr lang="hu-HU" dirty="0" smtClean="0"/>
              <a:t>Gyenge hibafeltáró mechanizmus kifejlődése</a:t>
            </a:r>
          </a:p>
          <a:p>
            <a:pPr lvl="1"/>
            <a:r>
              <a:rPr lang="hu-HU" dirty="0" smtClean="0"/>
              <a:t>Információ mélyebb kódolása</a:t>
            </a:r>
          </a:p>
          <a:p>
            <a:r>
              <a:rPr lang="hu-HU" dirty="0" smtClean="0"/>
              <a:t>Konkl</a:t>
            </a:r>
            <a:r>
              <a:rPr lang="hu-HU" dirty="0" smtClean="0">
                <a:solidFill>
                  <a:schemeClr val="dk1"/>
                </a:solidFill>
              </a:rPr>
              <a:t>úzi</a:t>
            </a:r>
            <a:r>
              <a:rPr lang="hu-HU" dirty="0" smtClean="0"/>
              <a:t>ó</a:t>
            </a:r>
          </a:p>
          <a:p>
            <a:pPr lvl="1"/>
            <a:r>
              <a:rPr lang="hu-HU" dirty="0" smtClean="0"/>
              <a:t>Nem szerencsés EI függésbe hozni a tanítványt</a:t>
            </a:r>
          </a:p>
          <a:p>
            <a:pPr lvl="1"/>
            <a:r>
              <a:rPr lang="hu-HU" dirty="0" smtClean="0"/>
              <a:t>Minden 3-4. próbánál EI használata</a:t>
            </a:r>
            <a:endParaRPr lang="hu-HU" dirty="0"/>
          </a:p>
          <a:p>
            <a:endParaRPr lang="hu-HU" dirty="0"/>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234" y="0"/>
            <a:ext cx="8229600" cy="6858000"/>
          </a:xfrm>
          <a:prstGeom prst="rect">
            <a:avLst/>
          </a:prstGeom>
        </p:spPr>
      </p:pic>
    </p:spTree>
    <p:extLst>
      <p:ext uri="{BB962C8B-B14F-4D97-AF65-F5344CB8AC3E}">
        <p14:creationId xmlns:p14="http://schemas.microsoft.com/office/powerpoint/2010/main" val="371292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4"/>
                                        </p:tgtEl>
                                        <p:attrNameLst>
                                          <p:attrName>ppt_x</p:attrName>
                                        </p:attrNameLst>
                                      </p:cBhvr>
                                      <p:tavLst>
                                        <p:tav tm="0">
                                          <p:val>
                                            <p:strVal val="ppt_x"/>
                                          </p:val>
                                        </p:tav>
                                        <p:tav tm="100000">
                                          <p:val>
                                            <p:strVal val="ppt_x"/>
                                          </p:val>
                                        </p:tav>
                                      </p:tavLst>
                                    </p:anim>
                                    <p:anim calcmode="lin" valueType="num">
                                      <p:cBhvr additive="base">
                                        <p:cTn id="27" dur="500"/>
                                        <p:tgtEl>
                                          <p:spTgt spid="4"/>
                                        </p:tgtEl>
                                        <p:attrNameLst>
                                          <p:attrName>ppt_y</p:attrName>
                                        </p:attrNameLst>
                                      </p:cBhvr>
                                      <p:tavLst>
                                        <p:tav tm="0">
                                          <p:val>
                                            <p:strVal val="ppt_y"/>
                                          </p:val>
                                        </p:tav>
                                        <p:tav tm="100000">
                                          <p:val>
                                            <p:strVal val="1+ppt_h/2"/>
                                          </p:val>
                                        </p:tav>
                                      </p:tavLst>
                                    </p:anim>
                                    <p:set>
                                      <p:cBhvr>
                                        <p:cTn id="28" dur="1" fill="hold">
                                          <p:stCondLst>
                                            <p:cond delay="499"/>
                                          </p:stCondLst>
                                        </p:cTn>
                                        <p:tgtEl>
                                          <p:spTgt spid="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additive="base">
                                        <p:cTn id="4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additive="base">
                                        <p:cTn id="5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calcmode="lin" valueType="num">
                                      <p:cBhvr additive="base">
                                        <p:cTn id="5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additive="base">
                                        <p:cTn id="6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Az EI időbeli helye</a:t>
            </a:r>
            <a:endParaRPr lang="hu-HU" dirty="0"/>
          </a:p>
        </p:txBody>
      </p:sp>
      <p:sp>
        <p:nvSpPr>
          <p:cNvPr id="3" name="Tartalom helye 2"/>
          <p:cNvSpPr>
            <a:spLocks noGrp="1"/>
          </p:cNvSpPr>
          <p:nvPr>
            <p:ph idx="1"/>
          </p:nvPr>
        </p:nvSpPr>
        <p:spPr/>
        <p:txBody>
          <a:bodyPr>
            <a:normAutofit fontScale="85000" lnSpcReduction="10000"/>
          </a:bodyPr>
          <a:lstStyle/>
          <a:p>
            <a:r>
              <a:rPr lang="hu-HU" dirty="0" smtClean="0"/>
              <a:t>Időben mikor van rá szükség?</a:t>
            </a:r>
          </a:p>
          <a:p>
            <a:r>
              <a:rPr lang="hu-HU" dirty="0" smtClean="0"/>
              <a:t>Késleltetési intervallum</a:t>
            </a:r>
          </a:p>
          <a:p>
            <a:pPr lvl="1"/>
            <a:r>
              <a:rPr lang="hu-HU" dirty="0" smtClean="0"/>
              <a:t>Amennyivel később adják az EI-t a mozgás után</a:t>
            </a:r>
          </a:p>
          <a:p>
            <a:pPr lvl="1"/>
            <a:r>
              <a:rPr lang="hu-HU" dirty="0" smtClean="0"/>
              <a:t>Eddigi kutatások alapján nincs negatív kapcsolat a késleltetési idő növelése és a tanulás között</a:t>
            </a:r>
          </a:p>
          <a:p>
            <a:r>
              <a:rPr lang="hu-HU" dirty="0" smtClean="0"/>
              <a:t>Késleltetési intervallum kitöltése</a:t>
            </a:r>
          </a:p>
          <a:p>
            <a:pPr lvl="1"/>
            <a:r>
              <a:rPr lang="hu-HU" dirty="0" smtClean="0"/>
              <a:t>Mi </a:t>
            </a:r>
            <a:r>
              <a:rPr lang="hu-HU" dirty="0" err="1" smtClean="0"/>
              <a:t>interferálhat</a:t>
            </a:r>
            <a:r>
              <a:rPr lang="hu-HU" dirty="0" smtClean="0"/>
              <a:t> a feldolgozási folyamatokkal?</a:t>
            </a:r>
          </a:p>
          <a:p>
            <a:r>
              <a:rPr lang="hu-HU" dirty="0" smtClean="0"/>
              <a:t>EI utáni késleltetési intervallum</a:t>
            </a:r>
          </a:p>
          <a:p>
            <a:pPr lvl="1"/>
            <a:r>
              <a:rPr lang="hu-HU" dirty="0" smtClean="0"/>
              <a:t>Negatív EI esetén ki kell dolgozni egy mozgásváltoztatást</a:t>
            </a:r>
          </a:p>
          <a:p>
            <a:pPr lvl="1"/>
            <a:r>
              <a:rPr lang="hu-HU" dirty="0" smtClean="0"/>
              <a:t>Ha t</a:t>
            </a:r>
            <a:r>
              <a:rPr lang="hu-HU" dirty="0" smtClean="0">
                <a:solidFill>
                  <a:schemeClr val="dk1"/>
                </a:solidFill>
              </a:rPr>
              <a:t>úl rövid ez az idő, akkor negat</a:t>
            </a:r>
            <a:r>
              <a:rPr lang="hu-HU" dirty="0" smtClean="0"/>
              <a:t>ív hatással van a teljesítményre</a:t>
            </a:r>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8536"/>
            <a:ext cx="9144000" cy="5500928"/>
          </a:xfrm>
          <a:prstGeom prst="rect">
            <a:avLst/>
          </a:prstGeom>
        </p:spPr>
      </p:pic>
    </p:spTree>
    <p:extLst>
      <p:ext uri="{BB962C8B-B14F-4D97-AF65-F5344CB8AC3E}">
        <p14:creationId xmlns:p14="http://schemas.microsoft.com/office/powerpoint/2010/main" val="15551677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4"/>
                                        </p:tgtEl>
                                        <p:attrNameLst>
                                          <p:attrName>ppt_x</p:attrName>
                                        </p:attrNameLst>
                                      </p:cBhvr>
                                      <p:tavLst>
                                        <p:tav tm="0">
                                          <p:val>
                                            <p:strVal val="ppt_x"/>
                                          </p:val>
                                        </p:tav>
                                        <p:tav tm="100000">
                                          <p:val>
                                            <p:strVal val="ppt_x"/>
                                          </p:val>
                                        </p:tav>
                                      </p:tavLst>
                                    </p:anim>
                                    <p:anim calcmode="lin" valueType="num">
                                      <p:cBhvr additive="base">
                                        <p:cTn id="43" dur="500"/>
                                        <p:tgtEl>
                                          <p:spTgt spid="4"/>
                                        </p:tgtEl>
                                        <p:attrNameLst>
                                          <p:attrName>ppt_y</p:attrName>
                                        </p:attrNameLst>
                                      </p:cBhvr>
                                      <p:tavLst>
                                        <p:tav tm="0">
                                          <p:val>
                                            <p:strVal val="ppt_y"/>
                                          </p:val>
                                        </p:tav>
                                        <p:tav tm="100000">
                                          <p:val>
                                            <p:strVal val="1+ppt_h/2"/>
                                          </p:val>
                                        </p:tav>
                                      </p:tavLst>
                                    </p:anim>
                                    <p:set>
                                      <p:cBhvr>
                                        <p:cTn id="44" dur="1" fill="hold">
                                          <p:stCondLst>
                                            <p:cond delay="499"/>
                                          </p:stCondLst>
                                        </p:cTn>
                                        <p:tgtEl>
                                          <p:spTgt spid="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 calcmode="lin" valueType="num">
                                      <p:cBhvr additive="base">
                                        <p:cTn id="5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Az EI formái</a:t>
            </a:r>
            <a:endParaRPr lang="hu-HU" dirty="0"/>
          </a:p>
        </p:txBody>
      </p:sp>
      <p:sp>
        <p:nvSpPr>
          <p:cNvPr id="3" name="Tartalom helye 2"/>
          <p:cNvSpPr>
            <a:spLocks noGrp="1"/>
          </p:cNvSpPr>
          <p:nvPr>
            <p:ph idx="1"/>
          </p:nvPr>
        </p:nvSpPr>
        <p:spPr/>
        <p:txBody>
          <a:bodyPr>
            <a:normAutofit fontScale="70000" lnSpcReduction="20000"/>
          </a:bodyPr>
          <a:lstStyle/>
          <a:p>
            <a:r>
              <a:rPr lang="hu-HU" dirty="0" smtClean="0"/>
              <a:t>Az EI pontossága</a:t>
            </a:r>
          </a:p>
          <a:p>
            <a:pPr lvl="1"/>
            <a:r>
              <a:rPr lang="hu-HU" dirty="0" smtClean="0"/>
              <a:t>Mennyire hiteles az EI-</a:t>
            </a:r>
            <a:r>
              <a:rPr lang="hu-HU" dirty="0" err="1" smtClean="0"/>
              <a:t>ben</a:t>
            </a:r>
            <a:r>
              <a:rPr lang="hu-HU" dirty="0" smtClean="0"/>
              <a:t> foglalt információ</a:t>
            </a:r>
          </a:p>
          <a:p>
            <a:pPr lvl="1"/>
            <a:r>
              <a:rPr lang="hu-HU" dirty="0" smtClean="0"/>
              <a:t>A hiba terjedelme, iránya</a:t>
            </a:r>
          </a:p>
          <a:p>
            <a:pPr lvl="1"/>
            <a:r>
              <a:rPr lang="hu-HU" dirty="0" smtClean="0"/>
              <a:t>A kutatások azt mutatják, hogy mindkettőt egyszerre alkalmazva érhetjük el a legjobb eredményt</a:t>
            </a:r>
          </a:p>
          <a:p>
            <a:pPr lvl="1"/>
            <a:r>
              <a:rPr lang="hu-HU" dirty="0" smtClean="0"/>
              <a:t>Felnőttek </a:t>
            </a:r>
            <a:r>
              <a:rPr lang="hu-HU" dirty="0" err="1" smtClean="0"/>
              <a:t>vs</a:t>
            </a:r>
            <a:r>
              <a:rPr lang="hu-HU" dirty="0" smtClean="0"/>
              <a:t> gyermekek</a:t>
            </a:r>
          </a:p>
          <a:p>
            <a:pPr lvl="1"/>
            <a:r>
              <a:rPr lang="hu-HU" dirty="0" smtClean="0"/>
              <a:t>Transzferterv nélküli kutatások</a:t>
            </a:r>
          </a:p>
          <a:p>
            <a:r>
              <a:rPr lang="hu-HU" dirty="0" smtClean="0"/>
              <a:t>Az </a:t>
            </a:r>
            <a:r>
              <a:rPr lang="hu-HU" dirty="0"/>
              <a:t>EI megadásának </a:t>
            </a:r>
            <a:r>
              <a:rPr lang="hu-HU" dirty="0" smtClean="0"/>
              <a:t>módja</a:t>
            </a:r>
          </a:p>
          <a:p>
            <a:pPr lvl="1"/>
            <a:r>
              <a:rPr lang="hu-HU" dirty="0" smtClean="0"/>
              <a:t>Verbális</a:t>
            </a:r>
          </a:p>
          <a:p>
            <a:pPr lvl="1"/>
            <a:r>
              <a:rPr lang="hu-HU" dirty="0"/>
              <a:t>Visszajátszás </a:t>
            </a:r>
            <a:r>
              <a:rPr lang="hu-HU" dirty="0" smtClean="0"/>
              <a:t>videófelvételről (kevés kutatás)</a:t>
            </a:r>
          </a:p>
          <a:p>
            <a:pPr lvl="1"/>
            <a:r>
              <a:rPr lang="hu-HU" dirty="0" smtClean="0"/>
              <a:t>T</a:t>
            </a:r>
            <a:r>
              <a:rPr lang="hu-HU" dirty="0" smtClean="0">
                <a:solidFill>
                  <a:schemeClr val="dk1"/>
                </a:solidFill>
              </a:rPr>
              <a:t>úl komplex?</a:t>
            </a:r>
          </a:p>
          <a:p>
            <a:pPr lvl="1"/>
            <a:r>
              <a:rPr lang="hu-HU" dirty="0" smtClean="0">
                <a:solidFill>
                  <a:schemeClr val="dk1"/>
                </a:solidFill>
              </a:rPr>
              <a:t>Irány</a:t>
            </a:r>
            <a:r>
              <a:rPr lang="hu-HU" dirty="0" smtClean="0"/>
              <a:t>ított videóelemzés hatásos lehet</a:t>
            </a:r>
          </a:p>
          <a:p>
            <a:pPr lvl="1"/>
            <a:r>
              <a:rPr lang="hu-HU" dirty="0" smtClean="0"/>
              <a:t>Kinetika és kinematika</a:t>
            </a:r>
          </a:p>
          <a:p>
            <a:pPr lvl="1"/>
            <a:r>
              <a:rPr lang="hu-HU" dirty="0" smtClean="0"/>
              <a:t>Ritka alkalmazás</a:t>
            </a:r>
          </a:p>
        </p:txBody>
      </p:sp>
    </p:spTree>
    <p:extLst>
      <p:ext uri="{BB962C8B-B14F-4D97-AF65-F5344CB8AC3E}">
        <p14:creationId xmlns:p14="http://schemas.microsoft.com/office/powerpoint/2010/main" val="22716718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
                                            <p:txEl>
                                              <p:pRg st="12" end="12"/>
                                            </p:txEl>
                                          </p:spTgt>
                                        </p:tgtEl>
                                        <p:attrNameLst>
                                          <p:attrName>style.visibility</p:attrName>
                                        </p:attrNameLst>
                                      </p:cBhvr>
                                      <p:to>
                                        <p:strVal val="visible"/>
                                      </p:to>
                                    </p:set>
                                    <p:anim calcmode="lin" valueType="num">
                                      <p:cBhvr additive="base">
                                        <p:cTn id="7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Az EI elméleti kérdései</a:t>
            </a:r>
            <a:endParaRPr lang="hu-HU" dirty="0"/>
          </a:p>
        </p:txBody>
      </p:sp>
      <p:sp>
        <p:nvSpPr>
          <p:cNvPr id="3" name="Tartalom helye 2"/>
          <p:cNvSpPr>
            <a:spLocks noGrp="1"/>
          </p:cNvSpPr>
          <p:nvPr>
            <p:ph idx="1"/>
          </p:nvPr>
        </p:nvSpPr>
        <p:spPr/>
        <p:txBody>
          <a:bodyPr>
            <a:normAutofit/>
          </a:bodyPr>
          <a:lstStyle/>
          <a:p>
            <a:r>
              <a:rPr lang="hu-HU" dirty="0" smtClean="0"/>
              <a:t>Miben különbözik a jutalmazástól?</a:t>
            </a:r>
          </a:p>
          <a:p>
            <a:pPr lvl="1"/>
            <a:r>
              <a:rPr lang="hu-HU" dirty="0" smtClean="0"/>
              <a:t>EI nélkül nincs változtatás a mozgásban</a:t>
            </a:r>
          </a:p>
          <a:p>
            <a:pPr lvl="1"/>
            <a:r>
              <a:rPr lang="hu-HU" dirty="0" smtClean="0"/>
              <a:t>EI-</a:t>
            </a:r>
            <a:r>
              <a:rPr lang="hu-HU" dirty="0" err="1" smtClean="0"/>
              <a:t>vel</a:t>
            </a:r>
            <a:r>
              <a:rPr lang="hu-HU" dirty="0" smtClean="0"/>
              <a:t> a cél felé történő változtatás valósul meg </a:t>
            </a:r>
            <a:r>
              <a:rPr lang="hu-HU" dirty="0" smtClean="0">
                <a:sym typeface="Wingdings" panose="05000000000000000000" pitchFamily="2" charset="2"/>
              </a:rPr>
              <a:t> nem jutalom, inkább informáci</a:t>
            </a:r>
            <a:r>
              <a:rPr lang="hu-HU" dirty="0" smtClean="0"/>
              <a:t>ó</a:t>
            </a:r>
          </a:p>
          <a:p>
            <a:pPr lvl="1"/>
            <a:r>
              <a:rPr lang="hu-HU" dirty="0" smtClean="0"/>
              <a:t>Nem a jutalmazás/büntetés ténye, hanem az EI-</a:t>
            </a:r>
            <a:r>
              <a:rPr lang="hu-HU" dirty="0" err="1" smtClean="0"/>
              <a:t>ben</a:t>
            </a:r>
            <a:r>
              <a:rPr lang="hu-HU" dirty="0" smtClean="0"/>
              <a:t> hordozott információ mértéke okozza a javulást</a:t>
            </a:r>
          </a:p>
          <a:p>
            <a:pPr lvl="1"/>
            <a:r>
              <a:rPr lang="hu-HU" dirty="0" smtClean="0"/>
              <a:t>Legjobb a jutalmazás/büntetést és EI-t együtt használni</a:t>
            </a:r>
          </a:p>
          <a:p>
            <a:pPr marL="0" indent="0">
              <a:buNone/>
            </a:pPr>
            <a:endParaRPr lang="hu-HU" dirty="0" smtClean="0"/>
          </a:p>
          <a:p>
            <a:endParaRPr lang="hu-HU" dirty="0" smtClean="0"/>
          </a:p>
          <a:p>
            <a:endParaRPr lang="hu-HU" dirty="0"/>
          </a:p>
        </p:txBody>
      </p:sp>
    </p:spTree>
    <p:extLst>
      <p:ext uri="{BB962C8B-B14F-4D97-AF65-F5344CB8AC3E}">
        <p14:creationId xmlns:p14="http://schemas.microsoft.com/office/powerpoint/2010/main" val="21272211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Hogyan működik az EI?</a:t>
            </a:r>
            <a:endParaRPr lang="hu-HU" dirty="0"/>
          </a:p>
        </p:txBody>
      </p:sp>
      <p:sp>
        <p:nvSpPr>
          <p:cNvPr id="3" name="Tartalom helye 2"/>
          <p:cNvSpPr>
            <a:spLocks noGrp="1"/>
          </p:cNvSpPr>
          <p:nvPr>
            <p:ph idx="1"/>
          </p:nvPr>
        </p:nvSpPr>
        <p:spPr/>
        <p:txBody>
          <a:bodyPr>
            <a:normAutofit fontScale="85000" lnSpcReduction="20000"/>
          </a:bodyPr>
          <a:lstStyle/>
          <a:p>
            <a:r>
              <a:rPr lang="hu-HU" dirty="0" err="1" smtClean="0"/>
              <a:t>Guidance</a:t>
            </a:r>
            <a:r>
              <a:rPr lang="hu-HU" dirty="0"/>
              <a:t> </a:t>
            </a:r>
            <a:r>
              <a:rPr lang="hu-HU" dirty="0" smtClean="0"/>
              <a:t>funkció</a:t>
            </a:r>
          </a:p>
          <a:p>
            <a:pPr lvl="1"/>
            <a:r>
              <a:rPr lang="hu-HU" dirty="0" smtClean="0"/>
              <a:t>EI belső „instrukciókat” ad</a:t>
            </a:r>
          </a:p>
          <a:p>
            <a:pPr lvl="1"/>
            <a:r>
              <a:rPr lang="hu-HU" dirty="0" smtClean="0"/>
              <a:t>Indirekt megerősítés</a:t>
            </a:r>
          </a:p>
          <a:p>
            <a:pPr lvl="1"/>
            <a:r>
              <a:rPr lang="hu-HU" dirty="0" smtClean="0"/>
              <a:t>Vezetési szerep a tökéletes mozgásminta felé</a:t>
            </a:r>
          </a:p>
          <a:p>
            <a:r>
              <a:rPr lang="hu-HU" dirty="0" smtClean="0"/>
              <a:t>Asszociációs funkció</a:t>
            </a:r>
          </a:p>
          <a:p>
            <a:pPr lvl="1"/>
            <a:r>
              <a:rPr lang="hu-HU" dirty="0" smtClean="0"/>
              <a:t>Asszociációs kapcsolatokat alakít ki inger és válasz közt</a:t>
            </a:r>
          </a:p>
          <a:p>
            <a:pPr lvl="1"/>
            <a:r>
              <a:rPr lang="hu-HU" dirty="0" err="1" smtClean="0"/>
              <a:t>EI+motoros</a:t>
            </a:r>
            <a:r>
              <a:rPr lang="hu-HU" dirty="0" smtClean="0"/>
              <a:t> program paraméterei</a:t>
            </a:r>
          </a:p>
          <a:p>
            <a:pPr lvl="1"/>
            <a:r>
              <a:rPr lang="hu-HU" dirty="0" smtClean="0"/>
              <a:t>EI összekapcsolódik a k.sz. belső </a:t>
            </a:r>
            <a:r>
              <a:rPr lang="hu-HU" dirty="0" err="1" smtClean="0"/>
              <a:t>feedbackjével</a:t>
            </a:r>
            <a:endParaRPr lang="hu-HU" dirty="0" smtClean="0"/>
          </a:p>
          <a:p>
            <a:r>
              <a:rPr lang="hu-HU" dirty="0" smtClean="0"/>
              <a:t>Az EI más mechanizmusai</a:t>
            </a:r>
          </a:p>
          <a:p>
            <a:pPr lvl="1"/>
            <a:r>
              <a:rPr lang="hu-HU" dirty="0" smtClean="0"/>
              <a:t>Valószínűleg az összes elmélet helyes</a:t>
            </a:r>
          </a:p>
          <a:p>
            <a:pPr lvl="1"/>
            <a:r>
              <a:rPr lang="hu-HU" dirty="0" smtClean="0"/>
              <a:t>Feladatfüggő</a:t>
            </a:r>
          </a:p>
        </p:txBody>
      </p:sp>
    </p:spTree>
    <p:extLst>
      <p:ext uri="{BB962C8B-B14F-4D97-AF65-F5344CB8AC3E}">
        <p14:creationId xmlns:p14="http://schemas.microsoft.com/office/powerpoint/2010/main" val="89139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 calcmode="lin" valueType="num">
                                      <p:cBhvr additive="base">
                                        <p:cTn id="5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ctrTitle"/>
          </p:nvPr>
        </p:nvSpPr>
        <p:spPr>
          <a:xfrm>
            <a:off x="755576" y="1772816"/>
            <a:ext cx="7772400" cy="2234679"/>
          </a:xfrm>
          <a:noFill/>
          <a:ln w="57150">
            <a:solidFill>
              <a:srgbClr val="002060"/>
            </a:solidFill>
          </a:ln>
        </p:spPr>
        <p:style>
          <a:lnRef idx="2">
            <a:schemeClr val="accent1"/>
          </a:lnRef>
          <a:fillRef idx="1">
            <a:schemeClr val="lt1"/>
          </a:fillRef>
          <a:effectRef idx="0">
            <a:schemeClr val="accent1"/>
          </a:effectRef>
          <a:fontRef idx="minor">
            <a:schemeClr val="dk1"/>
          </a:fontRef>
        </p:style>
        <p:txBody>
          <a:bodyPr>
            <a:normAutofit/>
          </a:bodyPr>
          <a:lstStyle/>
          <a:p>
            <a:r>
              <a:rPr lang="hu-HU" sz="4800" b="1" dirty="0" smtClean="0">
                <a:effectLst>
                  <a:outerShdw blurRad="38100" dist="38100" dir="2700000" algn="tl">
                    <a:srgbClr val="000000">
                      <a:alpha val="43137"/>
                    </a:srgbClr>
                  </a:outerShdw>
                </a:effectLst>
              </a:rPr>
              <a:t>Motoros emlékezet</a:t>
            </a:r>
            <a:endParaRPr lang="hu-HU" sz="4800" b="1" dirty="0">
              <a:effectLst>
                <a:outerShdw blurRad="38100" dist="38100" dir="2700000" algn="tl">
                  <a:srgbClr val="000000">
                    <a:alpha val="43137"/>
                  </a:srgbClr>
                </a:outerShdw>
              </a:effectLst>
            </a:endParaRPr>
          </a:p>
        </p:txBody>
      </p:sp>
      <p:sp>
        <p:nvSpPr>
          <p:cNvPr id="3" name="Alcím 2"/>
          <p:cNvSpPr>
            <a:spLocks noGrp="1"/>
          </p:cNvSpPr>
          <p:nvPr>
            <p:ph type="subTitle" idx="1"/>
          </p:nvPr>
        </p:nvSpPr>
        <p:spPr>
          <a:xfrm>
            <a:off x="4003848" y="4077072"/>
            <a:ext cx="4960640" cy="648072"/>
          </a:xfrm>
        </p:spPr>
        <p:txBody>
          <a:bodyPr>
            <a:normAutofit/>
          </a:bodyPr>
          <a:lstStyle/>
          <a:p>
            <a:pPr algn="r"/>
            <a:r>
              <a:rPr lang="hu-HU" sz="1800" b="1" i="1" dirty="0" smtClean="0">
                <a:solidFill>
                  <a:schemeClr val="tx2">
                    <a:lumMod val="75000"/>
                  </a:schemeClr>
                </a:solidFill>
                <a:latin typeface="Arial" pitchFamily="34" charset="0"/>
                <a:cs typeface="Arial" pitchFamily="34" charset="0"/>
              </a:rPr>
              <a:t>Dr. </a:t>
            </a:r>
            <a:r>
              <a:rPr lang="hu-HU" sz="1800" b="1" i="1" dirty="0" err="1" smtClean="0">
                <a:solidFill>
                  <a:schemeClr val="tx2">
                    <a:lumMod val="75000"/>
                  </a:schemeClr>
                </a:solidFill>
                <a:latin typeface="Arial" pitchFamily="34" charset="0"/>
                <a:cs typeface="Arial" pitchFamily="34" charset="0"/>
              </a:rPr>
              <a:t>Kopper</a:t>
            </a:r>
            <a:r>
              <a:rPr lang="hu-HU" sz="1800" b="1" i="1" dirty="0" smtClean="0">
                <a:solidFill>
                  <a:schemeClr val="tx2">
                    <a:lumMod val="75000"/>
                  </a:schemeClr>
                </a:solidFill>
                <a:latin typeface="Arial" pitchFamily="34" charset="0"/>
                <a:cs typeface="Arial" pitchFamily="34" charset="0"/>
              </a:rPr>
              <a:t> Bence, Hegedüs Ádám</a:t>
            </a:r>
            <a:endParaRPr lang="hu-HU" sz="1800" b="1" i="1" dirty="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710327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Ajánlott irodalom</a:t>
            </a:r>
            <a:endParaRPr lang="hu-HU" b="1" dirty="0"/>
          </a:p>
        </p:txBody>
      </p:sp>
      <p:sp>
        <p:nvSpPr>
          <p:cNvPr id="3" name="Tartalom helye 2"/>
          <p:cNvSpPr>
            <a:spLocks noGrp="1"/>
          </p:cNvSpPr>
          <p:nvPr>
            <p:ph idx="1"/>
          </p:nvPr>
        </p:nvSpPr>
        <p:spPr/>
        <p:txBody>
          <a:bodyPr/>
          <a:lstStyle/>
          <a:p>
            <a:r>
              <a:rPr lang="hu-HU" b="1" dirty="0" smtClean="0"/>
              <a:t>Richard A. Schmidt (1996): Mozgáskontroll és mozgástanulás</a:t>
            </a:r>
            <a:br>
              <a:rPr lang="hu-HU" b="1" dirty="0" smtClean="0"/>
            </a:br>
            <a:r>
              <a:rPr lang="hu-HU" b="1" dirty="0" smtClean="0"/>
              <a:t>Magyar Testnevelési Egyetem – (505-526 o.)</a:t>
            </a:r>
            <a:endParaRPr lang="hu-HU" b="1" dirty="0"/>
          </a:p>
        </p:txBody>
      </p:sp>
    </p:spTree>
    <p:extLst>
      <p:ext uri="{BB962C8B-B14F-4D97-AF65-F5344CB8AC3E}">
        <p14:creationId xmlns:p14="http://schemas.microsoft.com/office/powerpoint/2010/main" val="3048554627"/>
      </p:ext>
    </p:extLst>
  </p:cSld>
  <p:clrMapOvr>
    <a:masterClrMapping/>
  </p:clrMapOvr>
  <p:transition spd="slow">
    <p:push dir="u"/>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Emlékezet</a:t>
            </a:r>
            <a:endParaRPr lang="hu-HU" dirty="0"/>
          </a:p>
        </p:txBody>
      </p:sp>
      <p:sp>
        <p:nvSpPr>
          <p:cNvPr id="3" name="Tartalom helye 2"/>
          <p:cNvSpPr>
            <a:spLocks noGrp="1"/>
          </p:cNvSpPr>
          <p:nvPr>
            <p:ph idx="1"/>
          </p:nvPr>
        </p:nvSpPr>
        <p:spPr/>
        <p:txBody>
          <a:bodyPr>
            <a:normAutofit/>
          </a:bodyPr>
          <a:lstStyle/>
          <a:p>
            <a:pPr marL="342900" lvl="1" indent="-342900">
              <a:buFont typeface="Arial" pitchFamily="34" charset="0"/>
              <a:buChar char="•"/>
            </a:pPr>
            <a:r>
              <a:rPr lang="hu-HU" dirty="0" smtClean="0"/>
              <a:t>A </a:t>
            </a:r>
            <a:r>
              <a:rPr lang="hu-HU" dirty="0"/>
              <a:t>megszerzett válaszcselekvés tartós megőrzésére való </a:t>
            </a:r>
            <a:r>
              <a:rPr lang="hu-HU" dirty="0" smtClean="0"/>
              <a:t>képesség</a:t>
            </a:r>
          </a:p>
          <a:p>
            <a:r>
              <a:rPr lang="hu-HU" dirty="0" err="1" smtClean="0"/>
              <a:t>Habit</a:t>
            </a:r>
            <a:r>
              <a:rPr lang="hu-HU" dirty="0" smtClean="0"/>
              <a:t>=</a:t>
            </a:r>
            <a:r>
              <a:rPr lang="hu-HU" dirty="0" err="1" smtClean="0"/>
              <a:t>memory</a:t>
            </a:r>
            <a:endParaRPr lang="hu-HU" dirty="0" smtClean="0"/>
          </a:p>
          <a:p>
            <a:r>
              <a:rPr lang="hu-HU" dirty="0" smtClean="0"/>
              <a:t>Viszonylag állandóan megőrizhető</a:t>
            </a:r>
          </a:p>
          <a:p>
            <a:r>
              <a:rPr lang="hu-HU" dirty="0" smtClean="0"/>
              <a:t>Válaszcselekvési képesség; nem egy hely ahol ez a képesség el van raktározva</a:t>
            </a:r>
          </a:p>
          <a:p>
            <a:r>
              <a:rPr lang="hu-HU" dirty="0" smtClean="0"/>
              <a:t>Tanulás és emlékezet ugyanazon érem két oldala</a:t>
            </a:r>
            <a:endParaRPr lang="hu-HU" dirty="0"/>
          </a:p>
        </p:txBody>
      </p:sp>
    </p:spTree>
    <p:extLst>
      <p:ext uri="{BB962C8B-B14F-4D97-AF65-F5344CB8AC3E}">
        <p14:creationId xmlns:p14="http://schemas.microsoft.com/office/powerpoint/2010/main" val="113562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Felejtés</a:t>
            </a:r>
            <a:endParaRPr lang="hu-HU" dirty="0"/>
          </a:p>
        </p:txBody>
      </p:sp>
      <p:sp>
        <p:nvSpPr>
          <p:cNvPr id="3" name="Tartalom helye 2"/>
          <p:cNvSpPr>
            <a:spLocks noGrp="1"/>
          </p:cNvSpPr>
          <p:nvPr>
            <p:ph idx="1"/>
          </p:nvPr>
        </p:nvSpPr>
        <p:spPr/>
        <p:txBody>
          <a:bodyPr/>
          <a:lstStyle/>
          <a:p>
            <a:r>
              <a:rPr lang="hu-HU" dirty="0"/>
              <a:t>A tanulás ellentéte</a:t>
            </a:r>
          </a:p>
          <a:p>
            <a:r>
              <a:rPr lang="hu-HU" dirty="0"/>
              <a:t>Folyamata különbözőnek tűnik az emlékezéstől</a:t>
            </a:r>
          </a:p>
          <a:p>
            <a:r>
              <a:rPr lang="hu-HU" dirty="0"/>
              <a:t>Inkább elméleti szint</a:t>
            </a:r>
          </a:p>
          <a:p>
            <a:r>
              <a:rPr lang="hu-HU" dirty="0"/>
              <a:t>Megtartási tesztekkel vizsgálják</a:t>
            </a:r>
          </a:p>
          <a:p>
            <a:pPr lvl="1"/>
            <a:r>
              <a:rPr lang="hu-HU" dirty="0"/>
              <a:t>Befolyásolhatják más faktorok is (fáradtság, szorongás)</a:t>
            </a:r>
          </a:p>
          <a:p>
            <a:endParaRPr lang="hu-HU" dirty="0"/>
          </a:p>
        </p:txBody>
      </p:sp>
    </p:spTree>
    <p:extLst>
      <p:ext uri="{BB962C8B-B14F-4D97-AF65-F5344CB8AC3E}">
        <p14:creationId xmlns:p14="http://schemas.microsoft.com/office/powerpoint/2010/main" val="259226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850900"/>
          </a:xfrm>
        </p:spPr>
        <p:txBody>
          <a:bodyPr/>
          <a:lstStyle/>
          <a:p>
            <a:pPr eaLnBrk="1" hangingPunct="1"/>
            <a:r>
              <a:rPr lang="hu-HU" altLang="hu-HU" sz="4000" b="1" dirty="0" smtClean="0"/>
              <a:t>Nem asszociatív tanulás</a:t>
            </a:r>
            <a:endParaRPr lang="de-DE" altLang="hu-HU" sz="4000" b="1" dirty="0" smtClean="0"/>
          </a:p>
        </p:txBody>
      </p:sp>
      <p:sp>
        <p:nvSpPr>
          <p:cNvPr id="27651" name="Rectangle 3"/>
          <p:cNvSpPr>
            <a:spLocks noGrp="1" noChangeArrowheads="1"/>
          </p:cNvSpPr>
          <p:nvPr>
            <p:ph idx="1"/>
          </p:nvPr>
        </p:nvSpPr>
        <p:spPr>
          <a:xfrm>
            <a:off x="457200" y="1196975"/>
            <a:ext cx="8229600" cy="4937125"/>
          </a:xfrm>
        </p:spPr>
        <p:txBody>
          <a:bodyPr/>
          <a:lstStyle/>
          <a:p>
            <a:pPr marL="0" indent="0" eaLnBrk="1" hangingPunct="1">
              <a:buNone/>
            </a:pPr>
            <a:r>
              <a:rPr lang="hu-HU" altLang="hu-HU" sz="2400" b="1" dirty="0" err="1" smtClean="0"/>
              <a:t>Habituáció</a:t>
            </a:r>
            <a:endParaRPr lang="hu-HU" altLang="hu-HU" sz="2400" b="1" dirty="0"/>
          </a:p>
          <a:p>
            <a:pPr eaLnBrk="1" hangingPunct="1"/>
            <a:r>
              <a:rPr lang="hu-HU" altLang="hu-HU" sz="2400" dirty="0" smtClean="0"/>
              <a:t>a tanulás legegyszerűbb formája,</a:t>
            </a:r>
          </a:p>
          <a:p>
            <a:pPr eaLnBrk="1" hangingPunct="1"/>
            <a:r>
              <a:rPr lang="hu-HU" altLang="hu-HU" sz="2400" dirty="0" smtClean="0"/>
              <a:t>egyfajta hozzászokás,</a:t>
            </a:r>
          </a:p>
          <a:p>
            <a:pPr eaLnBrk="1" hangingPunct="1"/>
            <a:r>
              <a:rPr lang="hu-HU" altLang="hu-HU" sz="2400" dirty="0" smtClean="0"/>
              <a:t>az ártalmatlan ingerekre adott viselkedéses válaszok ritkulását eredményezi</a:t>
            </a:r>
          </a:p>
          <a:p>
            <a:pPr eaLnBrk="1" hangingPunct="1">
              <a:lnSpc>
                <a:spcPct val="80000"/>
              </a:lnSpc>
              <a:buFont typeface="Wingdings" pitchFamily="2" charset="2"/>
              <a:buNone/>
            </a:pPr>
            <a:r>
              <a:rPr lang="hu-HU" altLang="hu-HU" sz="2400" dirty="0" smtClean="0"/>
              <a:t>    (pl. az utcai zaj tanulás közben először zavaró, új </a:t>
            </a:r>
            <a:r>
              <a:rPr lang="hu-HU" altLang="hu-HU" sz="2400" dirty="0" err="1" smtClean="0"/>
              <a:t>kakukkosóra</a:t>
            </a:r>
            <a:r>
              <a:rPr lang="hu-HU" altLang="hu-HU" sz="2400" dirty="0" smtClean="0"/>
              <a:t> hangja először idegesítő).</a:t>
            </a:r>
            <a:endParaRPr lang="de-DE" altLang="hu-HU" sz="2400" dirty="0" smtClean="0"/>
          </a:p>
        </p:txBody>
      </p:sp>
    </p:spTree>
    <p:extLst>
      <p:ext uri="{BB962C8B-B14F-4D97-AF65-F5344CB8AC3E}">
        <p14:creationId xmlns:p14="http://schemas.microsoft.com/office/powerpoint/2010/main" val="7368197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51">
                                            <p:txEl>
                                              <p:pRg st="3" end="3"/>
                                            </p:txEl>
                                          </p:spTgt>
                                        </p:tgtEl>
                                        <p:attrNameLst>
                                          <p:attrName>style.visibility</p:attrName>
                                        </p:attrNameLst>
                                      </p:cBhvr>
                                      <p:to>
                                        <p:strVal val="visible"/>
                                      </p:to>
                                    </p:set>
                                    <p:anim calcmode="lin" valueType="num">
                                      <p:cBhvr additive="base">
                                        <p:cTn id="25"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651">
                                            <p:txEl>
                                              <p:pRg st="4" end="4"/>
                                            </p:txEl>
                                          </p:spTgt>
                                        </p:tgtEl>
                                        <p:attrNameLst>
                                          <p:attrName>style.visibility</p:attrName>
                                        </p:attrNameLst>
                                      </p:cBhvr>
                                      <p:to>
                                        <p:strVal val="visible"/>
                                      </p:to>
                                    </p:set>
                                    <p:anim calcmode="lin" valueType="num">
                                      <p:cBhvr additive="base">
                                        <p:cTn id="31"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6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megtartás mérése</a:t>
            </a:r>
            <a:endParaRPr lang="hu-HU" dirty="0"/>
          </a:p>
        </p:txBody>
      </p:sp>
      <p:sp>
        <p:nvSpPr>
          <p:cNvPr id="3" name="Tartalom helye 2"/>
          <p:cNvSpPr>
            <a:spLocks noGrp="1"/>
          </p:cNvSpPr>
          <p:nvPr>
            <p:ph idx="1"/>
          </p:nvPr>
        </p:nvSpPr>
        <p:spPr/>
        <p:txBody>
          <a:bodyPr>
            <a:normAutofit fontScale="77500" lnSpcReduction="20000"/>
          </a:bodyPr>
          <a:lstStyle/>
          <a:p>
            <a:r>
              <a:rPr lang="hu-HU" dirty="0" smtClean="0"/>
              <a:t>Abszolút megtartás</a:t>
            </a:r>
          </a:p>
          <a:p>
            <a:pPr lvl="1"/>
            <a:r>
              <a:rPr lang="hu-HU" dirty="0" smtClean="0"/>
              <a:t>A teljesítmény megtartását a teszt kezdeti próbáin méri</a:t>
            </a:r>
          </a:p>
          <a:p>
            <a:r>
              <a:rPr lang="hu-HU" dirty="0" smtClean="0"/>
              <a:t>Relatív megtartás</a:t>
            </a:r>
          </a:p>
          <a:p>
            <a:pPr lvl="1"/>
            <a:r>
              <a:rPr lang="hu-HU" dirty="0" smtClean="0"/>
              <a:t>Különbségi értékek</a:t>
            </a:r>
          </a:p>
          <a:p>
            <a:pPr lvl="2"/>
            <a:r>
              <a:rPr lang="hu-HU" dirty="0" smtClean="0"/>
              <a:t>Mennyi a különbség a teszt végén és a megtartási teszt kezdetén?</a:t>
            </a:r>
          </a:p>
          <a:p>
            <a:pPr lvl="1"/>
            <a:r>
              <a:rPr lang="hu-HU" dirty="0" smtClean="0"/>
              <a:t>Százalékos értékek</a:t>
            </a:r>
          </a:p>
          <a:p>
            <a:pPr lvl="2"/>
            <a:r>
              <a:rPr lang="hu-HU" dirty="0" smtClean="0"/>
              <a:t>A megtartás hiányának mértéke a megtartási intervallumban a teszt végén mutatott teljesítményhez viszonyítva</a:t>
            </a:r>
          </a:p>
          <a:p>
            <a:pPr lvl="2"/>
            <a:r>
              <a:rPr lang="hu-HU" dirty="0" smtClean="0"/>
              <a:t>Jelentése, hogy mennyi veszett el az eredeti tanulásból</a:t>
            </a:r>
          </a:p>
          <a:p>
            <a:r>
              <a:rPr lang="hu-HU" dirty="0" smtClean="0"/>
              <a:t>Ellentmondások</a:t>
            </a:r>
          </a:p>
          <a:p>
            <a:pPr lvl="1"/>
            <a:r>
              <a:rPr lang="hu-HU" dirty="0" smtClean="0"/>
              <a:t>A relatív megtartás csökken míg az abszolút megtartás nő</a:t>
            </a:r>
          </a:p>
          <a:p>
            <a:pPr lvl="1"/>
            <a:r>
              <a:rPr lang="hu-HU" dirty="0" smtClean="0"/>
              <a:t>A megőrzés mértéke az újratanulás aránya</a:t>
            </a:r>
          </a:p>
          <a:p>
            <a:pPr lvl="1"/>
            <a:r>
              <a:rPr lang="hu-HU" dirty="0" smtClean="0"/>
              <a:t>Érzékeny az interferenciára</a:t>
            </a:r>
          </a:p>
          <a:p>
            <a:endParaRPr lang="hu-HU" dirty="0"/>
          </a:p>
        </p:txBody>
      </p:sp>
    </p:spTree>
    <p:extLst>
      <p:ext uri="{BB962C8B-B14F-4D97-AF65-F5344CB8AC3E}">
        <p14:creationId xmlns:p14="http://schemas.microsoft.com/office/powerpoint/2010/main" val="2471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Felejtéselméletek</a:t>
            </a:r>
            <a:endParaRPr lang="hu-HU" dirty="0"/>
          </a:p>
        </p:txBody>
      </p:sp>
      <p:sp>
        <p:nvSpPr>
          <p:cNvPr id="3" name="Tartalom helye 2"/>
          <p:cNvSpPr>
            <a:spLocks noGrp="1"/>
          </p:cNvSpPr>
          <p:nvPr>
            <p:ph idx="1"/>
          </p:nvPr>
        </p:nvSpPr>
        <p:spPr/>
        <p:txBody>
          <a:bodyPr/>
          <a:lstStyle/>
          <a:p>
            <a:r>
              <a:rPr lang="hu-HU" dirty="0" smtClean="0"/>
              <a:t>A nyom elhalásának elmélete</a:t>
            </a:r>
          </a:p>
          <a:p>
            <a:pPr lvl="1"/>
            <a:r>
              <a:rPr lang="hu-HU" dirty="0" smtClean="0"/>
              <a:t>Az idegrendszeri nyomok gyengülnek</a:t>
            </a:r>
          </a:p>
          <a:p>
            <a:pPr lvl="1"/>
            <a:r>
              <a:rPr lang="hu-HU" dirty="0" smtClean="0"/>
              <a:t>Spekulációkon alapul</a:t>
            </a:r>
          </a:p>
          <a:p>
            <a:pPr lvl="1"/>
            <a:r>
              <a:rPr lang="hu-HU" dirty="0" smtClean="0"/>
              <a:t>Passzív</a:t>
            </a:r>
          </a:p>
          <a:p>
            <a:r>
              <a:rPr lang="hu-HU" dirty="0" smtClean="0"/>
              <a:t>Interferencia elmélet</a:t>
            </a:r>
          </a:p>
          <a:p>
            <a:pPr lvl="1"/>
            <a:r>
              <a:rPr lang="hu-HU" dirty="0" smtClean="0"/>
              <a:t>Más feladatokat is meg kell tanulni</a:t>
            </a:r>
          </a:p>
          <a:p>
            <a:pPr lvl="1"/>
            <a:r>
              <a:rPr lang="hu-HU" dirty="0" smtClean="0"/>
              <a:t>Valamelyik felejtést indukálhat</a:t>
            </a:r>
          </a:p>
          <a:p>
            <a:pPr lvl="1"/>
            <a:r>
              <a:rPr lang="hu-HU" dirty="0" err="1" smtClean="0"/>
              <a:t>Retroaktív</a:t>
            </a:r>
            <a:r>
              <a:rPr lang="hu-HU" dirty="0" smtClean="0"/>
              <a:t> és proaktív interferencia</a:t>
            </a:r>
          </a:p>
          <a:p>
            <a:endParaRPr lang="hu-HU" dirty="0"/>
          </a:p>
        </p:txBody>
      </p:sp>
    </p:spTree>
    <p:extLst>
      <p:ext uri="{BB962C8B-B14F-4D97-AF65-F5344CB8AC3E}">
        <p14:creationId xmlns:p14="http://schemas.microsoft.com/office/powerpoint/2010/main" val="396663723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Retroaktív</a:t>
            </a:r>
            <a:r>
              <a:rPr lang="hu-HU" dirty="0" smtClean="0"/>
              <a:t> és proaktív interferencia</a:t>
            </a:r>
            <a:endParaRPr lang="hu-HU" dirty="0"/>
          </a:p>
        </p:txBody>
      </p:sp>
      <p:sp>
        <p:nvSpPr>
          <p:cNvPr id="3" name="Tartalom helye 2"/>
          <p:cNvSpPr>
            <a:spLocks noGrp="1"/>
          </p:cNvSpPr>
          <p:nvPr>
            <p:ph idx="1"/>
          </p:nvPr>
        </p:nvSpPr>
        <p:spPr/>
        <p:txBody>
          <a:bodyPr>
            <a:normAutofit fontScale="85000" lnSpcReduction="10000"/>
          </a:bodyPr>
          <a:lstStyle/>
          <a:p>
            <a:r>
              <a:rPr lang="hu-HU" dirty="0" err="1" smtClean="0"/>
              <a:t>Retroaktív</a:t>
            </a:r>
            <a:r>
              <a:rPr lang="hu-HU" dirty="0" smtClean="0"/>
              <a:t> interferencia</a:t>
            </a:r>
          </a:p>
          <a:p>
            <a:pPr lvl="1"/>
            <a:r>
              <a:rPr lang="hu-HU" dirty="0" smtClean="0"/>
              <a:t>Eredeti tanulás és a megőrzendő emlékezeti anyag közé iktatunk </a:t>
            </a:r>
            <a:r>
              <a:rPr lang="hu-HU" dirty="0" err="1" smtClean="0"/>
              <a:t>vmilyen</a:t>
            </a:r>
            <a:r>
              <a:rPr lang="hu-HU" dirty="0" smtClean="0"/>
              <a:t> interferenciát</a:t>
            </a:r>
          </a:p>
          <a:p>
            <a:pPr lvl="1"/>
            <a:r>
              <a:rPr lang="hu-HU" dirty="0" smtClean="0"/>
              <a:t>Megegyezik a negatív </a:t>
            </a:r>
            <a:r>
              <a:rPr lang="hu-HU" dirty="0" err="1" smtClean="0"/>
              <a:t>retroaktív</a:t>
            </a:r>
            <a:r>
              <a:rPr lang="hu-HU" dirty="0" smtClean="0"/>
              <a:t> transzferrel</a:t>
            </a:r>
          </a:p>
          <a:p>
            <a:r>
              <a:rPr lang="hu-HU" dirty="0" smtClean="0"/>
              <a:t>Proaktív interferencia</a:t>
            </a:r>
          </a:p>
          <a:p>
            <a:pPr lvl="1"/>
            <a:r>
              <a:rPr lang="hu-HU" dirty="0" smtClean="0"/>
              <a:t>Előbb </a:t>
            </a:r>
            <a:r>
              <a:rPr lang="hu-HU" dirty="0" err="1" smtClean="0"/>
              <a:t>interferáló</a:t>
            </a:r>
            <a:r>
              <a:rPr lang="hu-HU" dirty="0" smtClean="0"/>
              <a:t> feladat elvégzése, majd eredeti tanulás</a:t>
            </a:r>
          </a:p>
          <a:p>
            <a:pPr lvl="1"/>
            <a:r>
              <a:rPr lang="hu-HU" dirty="0" smtClean="0"/>
              <a:t>Megegyezik a </a:t>
            </a:r>
            <a:r>
              <a:rPr lang="hu-HU" dirty="0"/>
              <a:t>negatív p</a:t>
            </a:r>
            <a:r>
              <a:rPr lang="hu-HU" dirty="0" smtClean="0"/>
              <a:t>roaktív transzferrel</a:t>
            </a:r>
          </a:p>
          <a:p>
            <a:r>
              <a:rPr lang="hu-HU" dirty="0" smtClean="0"/>
              <a:t>Bizonyíték</a:t>
            </a:r>
          </a:p>
          <a:p>
            <a:pPr lvl="1"/>
            <a:r>
              <a:rPr lang="hu-HU" dirty="0" smtClean="0"/>
              <a:t>Csupán támogatja, de nem bizonyítja az interferenciaelméletet</a:t>
            </a:r>
          </a:p>
          <a:p>
            <a:pPr lvl="1"/>
            <a:r>
              <a:rPr lang="hu-HU" dirty="0" smtClean="0"/>
              <a:t>„Minden varjú fekete”</a:t>
            </a:r>
          </a:p>
          <a:p>
            <a:endParaRPr lang="hu-HU" dirty="0"/>
          </a:p>
        </p:txBody>
      </p:sp>
    </p:spTree>
    <p:extLst>
      <p:ext uri="{BB962C8B-B14F-4D97-AF65-F5344CB8AC3E}">
        <p14:creationId xmlns:p14="http://schemas.microsoft.com/office/powerpoint/2010/main" val="135609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Hosszú időtartamú motoros emlékezet</a:t>
            </a:r>
            <a:endParaRPr lang="hu-HU" dirty="0"/>
          </a:p>
        </p:txBody>
      </p:sp>
      <p:sp>
        <p:nvSpPr>
          <p:cNvPr id="3" name="Tartalom helye 2"/>
          <p:cNvSpPr>
            <a:spLocks noGrp="1"/>
          </p:cNvSpPr>
          <p:nvPr>
            <p:ph idx="1"/>
          </p:nvPr>
        </p:nvSpPr>
        <p:spPr/>
        <p:txBody>
          <a:bodyPr>
            <a:normAutofit/>
          </a:bodyPr>
          <a:lstStyle/>
          <a:p>
            <a:r>
              <a:rPr lang="hu-HU" dirty="0" smtClean="0"/>
              <a:t>Folyamatos feladatok</a:t>
            </a:r>
          </a:p>
          <a:p>
            <a:pPr lvl="1"/>
            <a:r>
              <a:rPr lang="hu-HU" dirty="0" smtClean="0"/>
              <a:t>Sosem felejtünk el kerékpározni</a:t>
            </a:r>
          </a:p>
          <a:p>
            <a:pPr lvl="1"/>
            <a:r>
              <a:rPr lang="hu-HU" dirty="0" smtClean="0"/>
              <a:t>Különösen jól megőrizhetők</a:t>
            </a:r>
          </a:p>
          <a:p>
            <a:r>
              <a:rPr lang="hu-HU" dirty="0" smtClean="0"/>
              <a:t>Diszkrét válaszcselekvések</a:t>
            </a:r>
          </a:p>
          <a:p>
            <a:pPr lvl="1"/>
            <a:r>
              <a:rPr lang="hu-HU" dirty="0" smtClean="0"/>
              <a:t>Kevés kutatás</a:t>
            </a:r>
          </a:p>
          <a:p>
            <a:pPr lvl="1"/>
            <a:r>
              <a:rPr lang="hu-HU" dirty="0" smtClean="0"/>
              <a:t>Progresszív teljesítménycsökkenés a megtartási idő növelésével</a:t>
            </a:r>
          </a:p>
          <a:p>
            <a:pPr lvl="1"/>
            <a:r>
              <a:rPr lang="hu-HU" dirty="0" smtClean="0"/>
              <a:t>Gyorsabb újratanulás</a:t>
            </a:r>
            <a:endParaRPr lang="hu-HU" dirty="0"/>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01" y="692696"/>
            <a:ext cx="9144000" cy="5594284"/>
          </a:xfrm>
          <a:prstGeom prst="rect">
            <a:avLst/>
          </a:prstGeom>
        </p:spPr>
      </p:pic>
    </p:spTree>
    <p:extLst>
      <p:ext uri="{BB962C8B-B14F-4D97-AF65-F5344CB8AC3E}">
        <p14:creationId xmlns:p14="http://schemas.microsoft.com/office/powerpoint/2010/main" val="413438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4"/>
                                        </p:tgtEl>
                                        <p:attrNameLst>
                                          <p:attrName>ppt_x</p:attrName>
                                        </p:attrNameLst>
                                      </p:cBhvr>
                                      <p:tavLst>
                                        <p:tav tm="0">
                                          <p:val>
                                            <p:strVal val="ppt_x"/>
                                          </p:val>
                                        </p:tav>
                                        <p:tav tm="100000">
                                          <p:val>
                                            <p:strVal val="ppt_x"/>
                                          </p:val>
                                        </p:tav>
                                      </p:tavLst>
                                    </p:anim>
                                    <p:anim calcmode="lin" valueType="num">
                                      <p:cBhvr additive="base">
                                        <p:cTn id="25" dur="500"/>
                                        <p:tgtEl>
                                          <p:spTgt spid="4"/>
                                        </p:tgtEl>
                                        <p:attrNameLst>
                                          <p:attrName>ppt_y</p:attrName>
                                        </p:attrNameLst>
                                      </p:cBhvr>
                                      <p:tavLst>
                                        <p:tav tm="0">
                                          <p:val>
                                            <p:strVal val="ppt_y"/>
                                          </p:val>
                                        </p:tav>
                                        <p:tav tm="100000">
                                          <p:val>
                                            <p:strVal val="1+ppt_h/2"/>
                                          </p:val>
                                        </p:tav>
                                      </p:tavLst>
                                    </p:anim>
                                    <p:set>
                                      <p:cBhvr>
                                        <p:cTn id="26" dur="1" fill="hold">
                                          <p:stCondLst>
                                            <p:cond delay="499"/>
                                          </p:stCondLst>
                                        </p:cTn>
                                        <p:tgtEl>
                                          <p:spTgt spid="4"/>
                                        </p:tgtEl>
                                        <p:attrNameLst>
                                          <p:attrName>style.visibility</p:attrName>
                                        </p:attrNameLst>
                                      </p:cBhvr>
                                      <p:to>
                                        <p:strVal val="hidden"/>
                                      </p:to>
                                    </p:set>
                                  </p:childTnLst>
                                </p:cTn>
                              </p:par>
                              <p:par>
                                <p:cTn id="27" presetID="2" presetClass="entr" presetSubtype="4" fill="hold" grpId="0"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additive="base">
                                        <p:cTn id="4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Folyamatos </a:t>
            </a:r>
            <a:r>
              <a:rPr lang="hu-HU" dirty="0" err="1" smtClean="0"/>
              <a:t>vs</a:t>
            </a:r>
            <a:r>
              <a:rPr lang="hu-HU" dirty="0" smtClean="0"/>
              <a:t> diszkrét feladatok</a:t>
            </a:r>
            <a:endParaRPr lang="hu-HU" dirty="0"/>
          </a:p>
        </p:txBody>
      </p:sp>
      <p:sp>
        <p:nvSpPr>
          <p:cNvPr id="3" name="Tartalom helye 2"/>
          <p:cNvSpPr>
            <a:spLocks noGrp="1"/>
          </p:cNvSpPr>
          <p:nvPr>
            <p:ph idx="1"/>
          </p:nvPr>
        </p:nvSpPr>
        <p:spPr/>
        <p:txBody>
          <a:bodyPr>
            <a:normAutofit fontScale="92500" lnSpcReduction="20000"/>
          </a:bodyPr>
          <a:lstStyle/>
          <a:p>
            <a:r>
              <a:rPr lang="hu-HU" dirty="0" smtClean="0"/>
              <a:t>Verbális-kognitív összetevők</a:t>
            </a:r>
          </a:p>
          <a:p>
            <a:pPr lvl="1"/>
            <a:r>
              <a:rPr lang="hu-HU" dirty="0" smtClean="0"/>
              <a:t>Szóbeli kognitív összetevők felejtése gyorsabb </a:t>
            </a:r>
            <a:r>
              <a:rPr lang="hu-HU" dirty="0" smtClean="0">
                <a:sym typeface="Wingdings" panose="05000000000000000000" pitchFamily="2" charset="2"/>
              </a:rPr>
              <a:t> a diszkrét feladatok hangs</a:t>
            </a:r>
            <a:r>
              <a:rPr lang="hu-HU" dirty="0" smtClean="0"/>
              <a:t>úlyos kognitív elemekkel rendelkeznek</a:t>
            </a:r>
          </a:p>
          <a:p>
            <a:pPr lvl="1"/>
            <a:r>
              <a:rPr lang="hu-HU" dirty="0" smtClean="0"/>
              <a:t>Motoros elemek elméletileg nem játszanak nagy szerepet</a:t>
            </a:r>
          </a:p>
          <a:p>
            <a:r>
              <a:rPr lang="hu-HU" dirty="0" smtClean="0"/>
              <a:t>Az eredeti tanulás mennyisége</a:t>
            </a:r>
          </a:p>
          <a:p>
            <a:pPr lvl="1"/>
            <a:r>
              <a:rPr lang="hu-HU" dirty="0" smtClean="0"/>
              <a:t>Tipikus folyamatos feladatban minden próba sok szeparált diszkrét válaszcselekvést tartalmaz </a:t>
            </a:r>
            <a:r>
              <a:rPr lang="hu-HU" dirty="0" smtClean="0">
                <a:sym typeface="Wingdings" panose="05000000000000000000" pitchFamily="2" charset="2"/>
              </a:rPr>
              <a:t> sok lehetőség a változtatásra</a:t>
            </a:r>
          </a:p>
          <a:p>
            <a:pPr lvl="1"/>
            <a:r>
              <a:rPr lang="hu-HU" dirty="0" smtClean="0">
                <a:sym typeface="Wingdings" panose="05000000000000000000" pitchFamily="2" charset="2"/>
              </a:rPr>
              <a:t>Abszol</a:t>
            </a:r>
            <a:r>
              <a:rPr lang="hu-HU" dirty="0" smtClean="0"/>
              <a:t>út értékben több tanulás</a:t>
            </a:r>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2" y="548680"/>
            <a:ext cx="9144000" cy="5806456"/>
          </a:xfrm>
          <a:prstGeom prst="rect">
            <a:avLst/>
          </a:prstGeom>
        </p:spPr>
      </p:pic>
    </p:spTree>
    <p:extLst>
      <p:ext uri="{BB962C8B-B14F-4D97-AF65-F5344CB8AC3E}">
        <p14:creationId xmlns:p14="http://schemas.microsoft.com/office/powerpoint/2010/main" val="148126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4"/>
                                        </p:tgtEl>
                                        <p:attrNameLst>
                                          <p:attrName>ppt_x</p:attrName>
                                        </p:attrNameLst>
                                      </p:cBhvr>
                                      <p:tavLst>
                                        <p:tav tm="0">
                                          <p:val>
                                            <p:strVal val="ppt_x"/>
                                          </p:val>
                                        </p:tav>
                                        <p:tav tm="100000">
                                          <p:val>
                                            <p:strVal val="ppt_x"/>
                                          </p:val>
                                        </p:tav>
                                      </p:tavLst>
                                    </p:anim>
                                    <p:anim calcmode="lin" valueType="num">
                                      <p:cBhvr additive="base">
                                        <p:cTn id="25" dur="500"/>
                                        <p:tgtEl>
                                          <p:spTgt spid="4"/>
                                        </p:tgtEl>
                                        <p:attrNameLst>
                                          <p:attrName>ppt_y</p:attrName>
                                        </p:attrNameLst>
                                      </p:cBhvr>
                                      <p:tavLst>
                                        <p:tav tm="0">
                                          <p:val>
                                            <p:strVal val="ppt_y"/>
                                          </p:val>
                                        </p:tav>
                                        <p:tav tm="100000">
                                          <p:val>
                                            <p:strVal val="1+ppt_h/2"/>
                                          </p:val>
                                        </p:tav>
                                      </p:tavLst>
                                    </p:anim>
                                    <p:set>
                                      <p:cBhvr>
                                        <p:cTn id="26" dur="1" fill="hold">
                                          <p:stCondLst>
                                            <p:cond delay="499"/>
                                          </p:stCondLst>
                                        </p:cTn>
                                        <p:tgtEl>
                                          <p:spTgt spid="4"/>
                                        </p:tgtEl>
                                        <p:attrNameLst>
                                          <p:attrName>style.visibility</p:attrName>
                                        </p:attrNameLst>
                                      </p:cBhvr>
                                      <p:to>
                                        <p:strVal val="hidden"/>
                                      </p:to>
                                    </p:set>
                                  </p:childTnLst>
                                </p:cTn>
                              </p:par>
                              <p:par>
                                <p:cTn id="27" presetID="2" presetClass="entr" presetSubtype="4" fill="hold" grpId="0"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motoros felejtés folyamatai</a:t>
            </a:r>
            <a:endParaRPr lang="hu-HU" dirty="0"/>
          </a:p>
        </p:txBody>
      </p:sp>
      <p:sp>
        <p:nvSpPr>
          <p:cNvPr id="3" name="Tartalom helye 2"/>
          <p:cNvSpPr>
            <a:spLocks noGrp="1"/>
          </p:cNvSpPr>
          <p:nvPr>
            <p:ph idx="1"/>
          </p:nvPr>
        </p:nvSpPr>
        <p:spPr/>
        <p:txBody>
          <a:bodyPr/>
          <a:lstStyle/>
          <a:p>
            <a:r>
              <a:rPr lang="hu-HU" dirty="0" smtClean="0"/>
              <a:t>Nem tanulmányozták elég kiterjedten</a:t>
            </a:r>
          </a:p>
          <a:p>
            <a:r>
              <a:rPr lang="hu-HU" dirty="0" smtClean="0"/>
              <a:t>Motoros sajátosságok és a felejtés</a:t>
            </a:r>
          </a:p>
          <a:p>
            <a:pPr lvl="1"/>
            <a:r>
              <a:rPr lang="hu-HU" dirty="0" smtClean="0"/>
              <a:t>Különböző képességek olyan mértékben </a:t>
            </a:r>
            <a:r>
              <a:rPr lang="hu-HU" dirty="0" err="1" smtClean="0"/>
              <a:t>interferálhatnak</a:t>
            </a:r>
            <a:r>
              <a:rPr lang="hu-HU" dirty="0" smtClean="0"/>
              <a:t> egymással, amennyire közös elemeik kapcsolódnak, vagy konfliktusba kerülnek az ingerrel vagy a válasszal</a:t>
            </a:r>
            <a:endParaRPr lang="hu-HU" dirty="0"/>
          </a:p>
          <a:p>
            <a:pPr lvl="1"/>
            <a:r>
              <a:rPr lang="hu-HU" dirty="0" err="1"/>
              <a:t>Retroaktív</a:t>
            </a:r>
            <a:r>
              <a:rPr lang="hu-HU" dirty="0"/>
              <a:t> és proaktív </a:t>
            </a:r>
            <a:r>
              <a:rPr lang="hu-HU" dirty="0" smtClean="0"/>
              <a:t>interferencia</a:t>
            </a:r>
          </a:p>
        </p:txBody>
      </p:sp>
    </p:spTree>
    <p:extLst>
      <p:ext uri="{BB962C8B-B14F-4D97-AF65-F5344CB8AC3E}">
        <p14:creationId xmlns:p14="http://schemas.microsoft.com/office/powerpoint/2010/main" val="108755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Rövid időtartamú motoros emlékezet</a:t>
            </a:r>
            <a:endParaRPr lang="hu-HU" dirty="0"/>
          </a:p>
        </p:txBody>
      </p:sp>
      <p:sp>
        <p:nvSpPr>
          <p:cNvPr id="3" name="Tartalom helye 2"/>
          <p:cNvSpPr>
            <a:spLocks noGrp="1"/>
          </p:cNvSpPr>
          <p:nvPr>
            <p:ph idx="1"/>
          </p:nvPr>
        </p:nvSpPr>
        <p:spPr/>
        <p:txBody>
          <a:bodyPr>
            <a:normAutofit fontScale="85000" lnSpcReduction="20000"/>
          </a:bodyPr>
          <a:lstStyle/>
          <a:p>
            <a:r>
              <a:rPr lang="hu-HU" dirty="0" smtClean="0"/>
              <a:t>Korai kutatások</a:t>
            </a:r>
          </a:p>
          <a:p>
            <a:pPr lvl="1"/>
            <a:r>
              <a:rPr lang="hu-HU" dirty="0" smtClean="0"/>
              <a:t>Motoros válaszoknál </a:t>
            </a:r>
            <a:r>
              <a:rPr lang="hu-HU" dirty="0" err="1" smtClean="0"/>
              <a:t>kb</a:t>
            </a:r>
            <a:r>
              <a:rPr lang="hu-HU" dirty="0" smtClean="0"/>
              <a:t> 1 perc alatt teljes felejtés</a:t>
            </a:r>
          </a:p>
          <a:p>
            <a:pPr lvl="1"/>
            <a:r>
              <a:rPr lang="hu-HU" dirty="0" smtClean="0"/>
              <a:t>Gyakorlással lassul</a:t>
            </a:r>
          </a:p>
          <a:p>
            <a:r>
              <a:rPr lang="hu-HU" dirty="0" err="1"/>
              <a:t>Retroaktív</a:t>
            </a:r>
            <a:r>
              <a:rPr lang="hu-HU" dirty="0"/>
              <a:t> és proaktív </a:t>
            </a:r>
            <a:r>
              <a:rPr lang="hu-HU" dirty="0" smtClean="0"/>
              <a:t>interferencia-hatások</a:t>
            </a:r>
          </a:p>
          <a:p>
            <a:pPr lvl="1"/>
            <a:r>
              <a:rPr lang="hu-HU" dirty="0" err="1" smtClean="0"/>
              <a:t>Ascoli</a:t>
            </a:r>
            <a:r>
              <a:rPr lang="hu-HU" dirty="0" smtClean="0"/>
              <a:t> és Schmidt (</a:t>
            </a:r>
            <a:r>
              <a:rPr lang="hu-HU" dirty="0" err="1" smtClean="0"/>
              <a:t>proakt</a:t>
            </a:r>
            <a:r>
              <a:rPr lang="hu-HU" dirty="0" smtClean="0"/>
              <a:t>.):</a:t>
            </a:r>
          </a:p>
          <a:p>
            <a:pPr lvl="1"/>
            <a:r>
              <a:rPr lang="hu-HU" dirty="0" smtClean="0"/>
              <a:t>1. csoport 0 interferencia; 2. csoport 2 interferencia; 3. csoport 4 interferencia</a:t>
            </a:r>
          </a:p>
          <a:p>
            <a:pPr lvl="1"/>
            <a:r>
              <a:rPr lang="hu-HU" dirty="0" smtClean="0"/>
              <a:t>Megőrzési intervallum 10s vagy 120s</a:t>
            </a:r>
          </a:p>
          <a:p>
            <a:pPr lvl="1"/>
            <a:r>
              <a:rPr lang="hu-HU" dirty="0" err="1" smtClean="0"/>
              <a:t>Pepper</a:t>
            </a:r>
            <a:r>
              <a:rPr lang="hu-HU" dirty="0" smtClean="0"/>
              <a:t> és Herman (</a:t>
            </a:r>
            <a:r>
              <a:rPr lang="hu-HU" dirty="0" err="1" smtClean="0"/>
              <a:t>retroakt</a:t>
            </a:r>
            <a:r>
              <a:rPr lang="hu-HU" dirty="0" smtClean="0"/>
              <a:t>.):</a:t>
            </a:r>
          </a:p>
          <a:p>
            <a:pPr lvl="1"/>
            <a:r>
              <a:rPr lang="hu-HU" dirty="0" smtClean="0"/>
              <a:t>A megőrzési időszak alatt végzett aktivitás általában negatív hatással bírnak</a:t>
            </a:r>
          </a:p>
          <a:p>
            <a:pPr lvl="1"/>
            <a:r>
              <a:rPr lang="hu-HU" dirty="0" smtClean="0"/>
              <a:t>Kevés bizonyítás</a:t>
            </a:r>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4441"/>
            <a:ext cx="9144000" cy="5989117"/>
          </a:xfrm>
          <a:prstGeom prst="rect">
            <a:avLst/>
          </a:prstGeom>
        </p:spPr>
      </p:pic>
    </p:spTree>
    <p:extLst>
      <p:ext uri="{BB962C8B-B14F-4D97-AF65-F5344CB8AC3E}">
        <p14:creationId xmlns:p14="http://schemas.microsoft.com/office/powerpoint/2010/main" val="79642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nodeType="clickEffect">
                                  <p:stCondLst>
                                    <p:cond delay="0"/>
                                  </p:stCondLst>
                                  <p:childTnLst>
                                    <p:anim calcmode="lin" valueType="num">
                                      <p:cBhvr additive="base">
                                        <p:cTn id="46" dur="500"/>
                                        <p:tgtEl>
                                          <p:spTgt spid="4"/>
                                        </p:tgtEl>
                                        <p:attrNameLst>
                                          <p:attrName>ppt_x</p:attrName>
                                        </p:attrNameLst>
                                      </p:cBhvr>
                                      <p:tavLst>
                                        <p:tav tm="0">
                                          <p:val>
                                            <p:strVal val="ppt_x"/>
                                          </p:val>
                                        </p:tav>
                                        <p:tav tm="100000">
                                          <p:val>
                                            <p:strVal val="ppt_x"/>
                                          </p:val>
                                        </p:tav>
                                      </p:tavLst>
                                    </p:anim>
                                    <p:anim calcmode="lin" valueType="num">
                                      <p:cBhvr additive="base">
                                        <p:cTn id="47" dur="500"/>
                                        <p:tgtEl>
                                          <p:spTgt spid="4"/>
                                        </p:tgtEl>
                                        <p:attrNameLst>
                                          <p:attrName>ppt_y</p:attrName>
                                        </p:attrNameLst>
                                      </p:cBhvr>
                                      <p:tavLst>
                                        <p:tav tm="0">
                                          <p:val>
                                            <p:strVal val="ppt_y"/>
                                          </p:val>
                                        </p:tav>
                                        <p:tav tm="100000">
                                          <p:val>
                                            <p:strVal val="1+ppt_h/2"/>
                                          </p:val>
                                        </p:tav>
                                      </p:tavLst>
                                    </p:anim>
                                    <p:set>
                                      <p:cBhvr>
                                        <p:cTn id="48" dur="1" fill="hold">
                                          <p:stCondLst>
                                            <p:cond delay="499"/>
                                          </p:stCondLst>
                                        </p:cTn>
                                        <p:tgtEl>
                                          <p:spTgt spid="4"/>
                                        </p:tgtEl>
                                        <p:attrNameLst>
                                          <p:attrName>style.visibility</p:attrName>
                                        </p:attrNameLst>
                                      </p:cBhvr>
                                      <p:to>
                                        <p:strVal val="hidden"/>
                                      </p:to>
                                    </p:set>
                                  </p:childTnLst>
                                </p:cTn>
                              </p:par>
                              <p:par>
                                <p:cTn id="49" presetID="2" presetClass="entr" presetSubtype="4" fill="hold" grpId="0" nodeType="with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 calcmode="lin" valueType="num">
                                      <p:cBhvr additive="base">
                                        <p:cTn id="5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 calcmode="lin" valueType="num">
                                      <p:cBhvr additive="base">
                                        <p:cTn id="5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Jelzőinger elkülönítő technikák</a:t>
            </a:r>
            <a:endParaRPr lang="hu-HU" dirty="0"/>
          </a:p>
        </p:txBody>
      </p:sp>
      <p:sp>
        <p:nvSpPr>
          <p:cNvPr id="3" name="Tartalom helye 2"/>
          <p:cNvSpPr>
            <a:spLocks noGrp="1"/>
          </p:cNvSpPr>
          <p:nvPr>
            <p:ph idx="1"/>
          </p:nvPr>
        </p:nvSpPr>
        <p:spPr/>
        <p:txBody>
          <a:bodyPr/>
          <a:lstStyle/>
          <a:p>
            <a:r>
              <a:rPr lang="hu-HU" dirty="0" smtClean="0"/>
              <a:t>Mire kell emlékezni és felidézni?</a:t>
            </a:r>
          </a:p>
          <a:p>
            <a:pPr lvl="1"/>
            <a:r>
              <a:rPr lang="hu-HU" dirty="0" smtClean="0"/>
              <a:t>Célhelyzet szenzoros </a:t>
            </a:r>
            <a:r>
              <a:rPr lang="hu-HU" dirty="0" err="1" smtClean="0"/>
              <a:t>infoi</a:t>
            </a:r>
            <a:endParaRPr lang="hu-HU" dirty="0" smtClean="0"/>
          </a:p>
          <a:p>
            <a:pPr lvl="1"/>
            <a:r>
              <a:rPr lang="hu-HU" dirty="0" smtClean="0"/>
              <a:t>Távolság </a:t>
            </a:r>
            <a:r>
              <a:rPr lang="hu-HU" dirty="0" err="1" smtClean="0"/>
              <a:t>infoi</a:t>
            </a:r>
            <a:endParaRPr lang="hu-HU" dirty="0" smtClean="0"/>
          </a:p>
          <a:p>
            <a:pPr lvl="1"/>
            <a:r>
              <a:rPr lang="hu-HU" dirty="0" smtClean="0"/>
              <a:t>Célhelyzet pontosabb</a:t>
            </a:r>
          </a:p>
          <a:p>
            <a:pPr lvl="1"/>
            <a:r>
              <a:rPr lang="hu-HU" dirty="0" smtClean="0"/>
              <a:t>A pozíciót a motoros program specifikációjának tartják</a:t>
            </a:r>
            <a:endParaRPr lang="hu-HU" dirty="0"/>
          </a:p>
          <a:p>
            <a:endParaRPr lang="hu-HU" dirty="0"/>
          </a:p>
        </p:txBody>
      </p:sp>
    </p:spTree>
    <p:extLst>
      <p:ext uri="{BB962C8B-B14F-4D97-AF65-F5344CB8AC3E}">
        <p14:creationId xmlns:p14="http://schemas.microsoft.com/office/powerpoint/2010/main" val="409626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Előszelekciós paradigma</a:t>
            </a:r>
            <a:endParaRPr lang="hu-HU" dirty="0"/>
          </a:p>
        </p:txBody>
      </p:sp>
      <p:sp>
        <p:nvSpPr>
          <p:cNvPr id="3" name="Tartalom helye 2"/>
          <p:cNvSpPr>
            <a:spLocks noGrp="1"/>
          </p:cNvSpPr>
          <p:nvPr>
            <p:ph idx="1"/>
          </p:nvPr>
        </p:nvSpPr>
        <p:spPr/>
        <p:txBody>
          <a:bodyPr>
            <a:normAutofit fontScale="92500" lnSpcReduction="20000"/>
          </a:bodyPr>
          <a:lstStyle/>
          <a:p>
            <a:r>
              <a:rPr lang="hu-HU" dirty="0" smtClean="0"/>
              <a:t>Ha a célhelyzetet a k.sz. határozza meg, sokkal pontosabb az emlékezet</a:t>
            </a:r>
          </a:p>
          <a:p>
            <a:r>
              <a:rPr lang="hu-HU" dirty="0" smtClean="0"/>
              <a:t>Korai kutatások és izgatottság a témával kapcsolatban 1968-76</a:t>
            </a:r>
          </a:p>
          <a:p>
            <a:r>
              <a:rPr lang="hu-HU" dirty="0" smtClean="0"/>
              <a:t>Nem váltotta be a reményeket, manapság „szunnyad”</a:t>
            </a:r>
          </a:p>
          <a:p>
            <a:r>
              <a:rPr lang="hu-HU" dirty="0" smtClean="0"/>
              <a:t>Fő probléma</a:t>
            </a:r>
          </a:p>
          <a:p>
            <a:pPr lvl="1"/>
            <a:r>
              <a:rPr lang="hu-HU" dirty="0" smtClean="0"/>
              <a:t>Lassú, saját sebességű, lineáris </a:t>
            </a:r>
            <a:r>
              <a:rPr lang="hu-HU" dirty="0" err="1" smtClean="0"/>
              <a:t>poz</a:t>
            </a:r>
            <a:r>
              <a:rPr lang="hu-HU" dirty="0" smtClean="0"/>
              <a:t>. válaszcselekvések </a:t>
            </a:r>
            <a:r>
              <a:rPr lang="hu-HU" dirty="0" smtClean="0">
                <a:sym typeface="Wingdings" panose="05000000000000000000" pitchFamily="2" charset="2"/>
              </a:rPr>
              <a:t> nem eléggé reprezentat</a:t>
            </a:r>
            <a:r>
              <a:rPr lang="hu-HU" dirty="0" smtClean="0"/>
              <a:t>ívak</a:t>
            </a:r>
          </a:p>
          <a:p>
            <a:pPr lvl="1"/>
            <a:r>
              <a:rPr lang="hu-HU" dirty="0" smtClean="0"/>
              <a:t>Nem is motoros, hanem a </a:t>
            </a:r>
            <a:r>
              <a:rPr lang="hu-HU" dirty="0" err="1" smtClean="0"/>
              <a:t>feedback</a:t>
            </a:r>
            <a:r>
              <a:rPr lang="hu-HU" dirty="0" smtClean="0"/>
              <a:t> szenzoros megőrzése</a:t>
            </a:r>
          </a:p>
          <a:p>
            <a:endParaRPr lang="hu-HU" dirty="0" smtClean="0"/>
          </a:p>
        </p:txBody>
      </p:sp>
    </p:spTree>
    <p:extLst>
      <p:ext uri="{BB962C8B-B14F-4D97-AF65-F5344CB8AC3E}">
        <p14:creationId xmlns:p14="http://schemas.microsoft.com/office/powerpoint/2010/main" val="373828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bemelegítés hiánya</a:t>
            </a:r>
            <a:endParaRPr lang="hu-HU" dirty="0"/>
          </a:p>
        </p:txBody>
      </p:sp>
      <p:sp>
        <p:nvSpPr>
          <p:cNvPr id="3" name="Tartalom helye 2"/>
          <p:cNvSpPr>
            <a:spLocks noGrp="1"/>
          </p:cNvSpPr>
          <p:nvPr>
            <p:ph idx="1"/>
          </p:nvPr>
        </p:nvSpPr>
        <p:spPr/>
        <p:txBody>
          <a:bodyPr>
            <a:normAutofit fontScale="62500" lnSpcReduction="20000"/>
          </a:bodyPr>
          <a:lstStyle/>
          <a:p>
            <a:r>
              <a:rPr lang="hu-HU" dirty="0" smtClean="0"/>
              <a:t>Mint felejtés</a:t>
            </a:r>
          </a:p>
          <a:p>
            <a:pPr lvl="1"/>
            <a:r>
              <a:rPr lang="hu-HU" dirty="0" smtClean="0"/>
              <a:t>Már néhány </a:t>
            </a:r>
            <a:r>
              <a:rPr lang="hu-HU" dirty="0"/>
              <a:t>perc alatt </a:t>
            </a:r>
            <a:r>
              <a:rPr lang="hu-HU" dirty="0" smtClean="0"/>
              <a:t>teljesítménycsökkenés</a:t>
            </a:r>
          </a:p>
          <a:p>
            <a:r>
              <a:rPr lang="hu-HU" dirty="0" err="1" smtClean="0"/>
              <a:t>Beállítódási</a:t>
            </a:r>
            <a:r>
              <a:rPr lang="hu-HU" dirty="0" smtClean="0"/>
              <a:t> hipotézis</a:t>
            </a:r>
          </a:p>
          <a:p>
            <a:pPr lvl="1"/>
            <a:r>
              <a:rPr lang="hu-HU" dirty="0" smtClean="0"/>
              <a:t>Az emlékezet nem vész el</a:t>
            </a:r>
          </a:p>
          <a:p>
            <a:pPr lvl="1"/>
            <a:r>
              <a:rPr lang="hu-HU" dirty="0" smtClean="0"/>
              <a:t>Vagy csak kevéssé</a:t>
            </a:r>
          </a:p>
          <a:p>
            <a:pPr lvl="1"/>
            <a:r>
              <a:rPr lang="hu-HU" dirty="0" smtClean="0"/>
              <a:t>Fordított U hipotézis</a:t>
            </a:r>
          </a:p>
          <a:p>
            <a:pPr lvl="1"/>
            <a:r>
              <a:rPr lang="hu-HU" dirty="0" smtClean="0"/>
              <a:t>Gyakorlás alatt különböző mechanizmusok </a:t>
            </a:r>
            <a:r>
              <a:rPr lang="hu-HU" dirty="0" smtClean="0">
                <a:sym typeface="Wingdings" panose="05000000000000000000" pitchFamily="2" charset="2"/>
              </a:rPr>
              <a:t> maximalizálás</a:t>
            </a:r>
          </a:p>
          <a:p>
            <a:pPr lvl="1"/>
            <a:r>
              <a:rPr lang="hu-HU" dirty="0" smtClean="0">
                <a:sym typeface="Wingdings" panose="05000000000000000000" pitchFamily="2" charset="2"/>
              </a:rPr>
              <a:t>Pihenés  visszaesés  bemeleg</a:t>
            </a:r>
            <a:r>
              <a:rPr lang="hu-HU" dirty="0" smtClean="0"/>
              <a:t>ítés nélkül ezen a szinten marad</a:t>
            </a:r>
          </a:p>
          <a:p>
            <a:pPr lvl="1"/>
            <a:r>
              <a:rPr lang="hu-HU" dirty="0"/>
              <a:t>A </a:t>
            </a:r>
            <a:r>
              <a:rPr lang="hu-HU" dirty="0" smtClean="0"/>
              <a:t>bemelegítés alatt létrejövő beállítódások kritikusak a feladat szempontjából, de nem a memória részei</a:t>
            </a:r>
          </a:p>
          <a:p>
            <a:r>
              <a:rPr lang="hu-HU" dirty="0" smtClean="0"/>
              <a:t>Magas </a:t>
            </a:r>
            <a:r>
              <a:rPr lang="hu-HU" dirty="0"/>
              <a:t>szintű </a:t>
            </a:r>
            <a:r>
              <a:rPr lang="hu-HU" dirty="0" smtClean="0"/>
              <a:t>teljesítmények</a:t>
            </a:r>
          </a:p>
          <a:p>
            <a:pPr lvl="1"/>
            <a:r>
              <a:rPr lang="hu-HU" dirty="0" smtClean="0"/>
              <a:t>Ilyen esetekben is releváns lehet</a:t>
            </a:r>
          </a:p>
          <a:p>
            <a:pPr lvl="1"/>
            <a:r>
              <a:rPr lang="hu-HU" dirty="0" smtClean="0"/>
              <a:t>Nincs bizonyíték arra, hogy képesek vagyunk szabályozni a beállításokat</a:t>
            </a:r>
          </a:p>
          <a:p>
            <a:pPr lvl="1"/>
            <a:r>
              <a:rPr lang="hu-HU" dirty="0" smtClean="0"/>
              <a:t>Mentális gyakorlás</a:t>
            </a:r>
            <a:endParaRPr lang="hu-HU" dirty="0"/>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8680"/>
            <a:ext cx="9144000" cy="6010092"/>
          </a:xfrm>
          <a:prstGeom prst="rect">
            <a:avLst/>
          </a:prstGeom>
        </p:spPr>
      </p:pic>
    </p:spTree>
    <p:extLst>
      <p:ext uri="{BB962C8B-B14F-4D97-AF65-F5344CB8AC3E}">
        <p14:creationId xmlns:p14="http://schemas.microsoft.com/office/powerpoint/2010/main" val="135118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xit" presetSubtype="4" fill="hold" nodeType="clickEffect">
                                  <p:stCondLst>
                                    <p:cond delay="0"/>
                                  </p:stCondLst>
                                  <p:childTnLst>
                                    <p:anim calcmode="lin" valueType="num">
                                      <p:cBhvr additive="base">
                                        <p:cTn id="50" dur="500"/>
                                        <p:tgtEl>
                                          <p:spTgt spid="4"/>
                                        </p:tgtEl>
                                        <p:attrNameLst>
                                          <p:attrName>ppt_x</p:attrName>
                                        </p:attrNameLst>
                                      </p:cBhvr>
                                      <p:tavLst>
                                        <p:tav tm="0">
                                          <p:val>
                                            <p:strVal val="ppt_x"/>
                                          </p:val>
                                        </p:tav>
                                        <p:tav tm="100000">
                                          <p:val>
                                            <p:strVal val="ppt_x"/>
                                          </p:val>
                                        </p:tav>
                                      </p:tavLst>
                                    </p:anim>
                                    <p:anim calcmode="lin" valueType="num">
                                      <p:cBhvr additive="base">
                                        <p:cTn id="51" dur="500"/>
                                        <p:tgtEl>
                                          <p:spTgt spid="4"/>
                                        </p:tgtEl>
                                        <p:attrNameLst>
                                          <p:attrName>ppt_y</p:attrName>
                                        </p:attrNameLst>
                                      </p:cBhvr>
                                      <p:tavLst>
                                        <p:tav tm="0">
                                          <p:val>
                                            <p:strVal val="ppt_y"/>
                                          </p:val>
                                        </p:tav>
                                        <p:tav tm="100000">
                                          <p:val>
                                            <p:strVal val="1+ppt_h/2"/>
                                          </p:val>
                                        </p:tav>
                                      </p:tavLst>
                                    </p:anim>
                                    <p:set>
                                      <p:cBhvr>
                                        <p:cTn id="52" dur="1" fill="hold">
                                          <p:stCondLst>
                                            <p:cond delay="499"/>
                                          </p:stCondLst>
                                        </p:cTn>
                                        <p:tgtEl>
                                          <p:spTgt spid="4"/>
                                        </p:tgtEl>
                                        <p:attrNameLst>
                                          <p:attrName>style.visibility</p:attrName>
                                        </p:attrNameLst>
                                      </p:cBhvr>
                                      <p:to>
                                        <p:strVal val="hidden"/>
                                      </p:to>
                                    </p:set>
                                  </p:childTnLst>
                                </p:cTn>
                              </p:par>
                              <p:par>
                                <p:cTn id="53" presetID="2" presetClass="entr" presetSubtype="4" fill="hold" grpId="0"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 calcmode="lin" valueType="num">
                                      <p:cBhvr additive="base">
                                        <p:cTn id="6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
                                            <p:txEl>
                                              <p:pRg st="11" end="11"/>
                                            </p:txEl>
                                          </p:spTgt>
                                        </p:tgtEl>
                                        <p:attrNameLst>
                                          <p:attrName>style.visibility</p:attrName>
                                        </p:attrNameLst>
                                      </p:cBhvr>
                                      <p:to>
                                        <p:strVal val="visible"/>
                                      </p:to>
                                    </p:set>
                                    <p:anim calcmode="lin" valueType="num">
                                      <p:cBhvr additive="base">
                                        <p:cTn id="6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 calcmode="lin" valueType="num">
                                      <p:cBhvr additive="base">
                                        <p:cTn id="7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850900"/>
          </a:xfrm>
        </p:spPr>
        <p:txBody>
          <a:bodyPr/>
          <a:lstStyle/>
          <a:p>
            <a:pPr eaLnBrk="1" hangingPunct="1"/>
            <a:r>
              <a:rPr lang="hu-HU" altLang="hu-HU" sz="4000" b="1" dirty="0" smtClean="0"/>
              <a:t>Nem asszociatív tanulás</a:t>
            </a:r>
            <a:endParaRPr lang="de-DE" altLang="hu-HU" sz="4000" b="1" dirty="0" smtClean="0"/>
          </a:p>
        </p:txBody>
      </p:sp>
      <p:sp>
        <p:nvSpPr>
          <p:cNvPr id="28675" name="Rectangle 3"/>
          <p:cNvSpPr>
            <a:spLocks noGrp="1" noChangeArrowheads="1"/>
          </p:cNvSpPr>
          <p:nvPr>
            <p:ph idx="1"/>
          </p:nvPr>
        </p:nvSpPr>
        <p:spPr>
          <a:xfrm>
            <a:off x="457200" y="1196975"/>
            <a:ext cx="8229600" cy="4937125"/>
          </a:xfrm>
        </p:spPr>
        <p:txBody>
          <a:bodyPr/>
          <a:lstStyle/>
          <a:p>
            <a:pPr marL="0" indent="0" eaLnBrk="1" hangingPunct="1">
              <a:buNone/>
            </a:pPr>
            <a:r>
              <a:rPr lang="hu-HU" altLang="hu-HU" sz="2400" b="1" dirty="0" err="1" smtClean="0"/>
              <a:t>Szenzitizáció</a:t>
            </a:r>
            <a:endParaRPr lang="hu-HU" altLang="hu-HU" sz="2400" b="1" dirty="0" smtClean="0"/>
          </a:p>
          <a:p>
            <a:pPr eaLnBrk="1" hangingPunct="1"/>
            <a:r>
              <a:rPr lang="hu-HU" altLang="hu-HU" sz="2400" dirty="0" smtClean="0"/>
              <a:t>élőlény megtanulja felerősíteni reakcióját az olyan gyenge ingerekre, amelyeket fenyegető, vagy fájdalmas inger követ</a:t>
            </a:r>
          </a:p>
          <a:p>
            <a:pPr eaLnBrk="1" hangingPunct="1"/>
            <a:r>
              <a:rPr lang="hu-HU" altLang="hu-HU" sz="2400" dirty="0" smtClean="0"/>
              <a:t>pl. megtanulunk felfigyelni valamilyen berendezés szokatlan hangjára, amelyet gyakran a készülék elromlása követ</a:t>
            </a:r>
            <a:endParaRPr lang="de-DE" altLang="hu-HU" sz="2400" dirty="0" smtClean="0"/>
          </a:p>
        </p:txBody>
      </p:sp>
    </p:spTree>
    <p:extLst>
      <p:ext uri="{BB962C8B-B14F-4D97-AF65-F5344CB8AC3E}">
        <p14:creationId xmlns:p14="http://schemas.microsoft.com/office/powerpoint/2010/main" val="3494012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ctrTitle"/>
          </p:nvPr>
        </p:nvSpPr>
        <p:spPr>
          <a:xfrm>
            <a:off x="760040" y="1700808"/>
            <a:ext cx="7772400" cy="2090663"/>
          </a:xfrm>
          <a:noFill/>
          <a:ln w="57150">
            <a:solidFill>
              <a:srgbClr val="002060"/>
            </a:solidFill>
          </a:ln>
        </p:spPr>
        <p:style>
          <a:lnRef idx="2">
            <a:schemeClr val="accent1"/>
          </a:lnRef>
          <a:fillRef idx="1">
            <a:schemeClr val="lt1"/>
          </a:fillRef>
          <a:effectRef idx="0">
            <a:schemeClr val="accent1"/>
          </a:effectRef>
          <a:fontRef idx="minor">
            <a:schemeClr val="dk1"/>
          </a:fontRef>
        </p:style>
        <p:txBody>
          <a:bodyPr/>
          <a:lstStyle/>
          <a:p>
            <a:r>
              <a:rPr lang="hu-HU" b="1" dirty="0" smtClean="0">
                <a:effectLst>
                  <a:outerShdw blurRad="38100" dist="38100" dir="2700000" algn="tl">
                    <a:srgbClr val="000000">
                      <a:alpha val="43137"/>
                    </a:srgbClr>
                  </a:outerShdw>
                </a:effectLst>
              </a:rPr>
              <a:t>Köszönöm a figyelmet!</a:t>
            </a:r>
            <a:endParaRPr lang="hu-H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06500860"/>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7225</TotalTime>
  <Words>4105</Words>
  <Application>Microsoft Office PowerPoint</Application>
  <PresentationFormat>Diavetítés a képernyőre (4:3 oldalarány)</PresentationFormat>
  <Paragraphs>749</Paragraphs>
  <Slides>90</Slides>
  <Notes>2</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90</vt:i4>
      </vt:variant>
    </vt:vector>
  </HeadingPairs>
  <TitlesOfParts>
    <vt:vector size="97" baseType="lpstr">
      <vt:lpstr>Arial</vt:lpstr>
      <vt:lpstr>Calibri</vt:lpstr>
      <vt:lpstr>MT Extra</vt:lpstr>
      <vt:lpstr>Symbol</vt:lpstr>
      <vt:lpstr>Times New Roman Special G2</vt:lpstr>
      <vt:lpstr>Wingdings</vt:lpstr>
      <vt:lpstr>Office-téma</vt:lpstr>
      <vt:lpstr>Viselkedés, tanulás</vt:lpstr>
      <vt:lpstr>Ajánlott irodalom</vt:lpstr>
      <vt:lpstr>Viselkedés, magatartás</vt:lpstr>
      <vt:lpstr>A tanulás fogalma</vt:lpstr>
      <vt:lpstr>A tanulás fajtái</vt:lpstr>
      <vt:lpstr>Tanuláselméletek</vt:lpstr>
      <vt:lpstr>Korai bevésődés (imprinting)</vt:lpstr>
      <vt:lpstr>Nem asszociatív tanulás</vt:lpstr>
      <vt:lpstr>Nem asszociatív tanulás</vt:lpstr>
      <vt:lpstr>Asszociatív tanulás</vt:lpstr>
      <vt:lpstr>Klasszikus kondicionálás</vt:lpstr>
      <vt:lpstr>Klasszikus kondicionálás</vt:lpstr>
      <vt:lpstr>Klasszikus kondicionálás</vt:lpstr>
      <vt:lpstr>Klasszikus kondicionálás</vt:lpstr>
      <vt:lpstr>Klasszikus kondicionálás</vt:lpstr>
      <vt:lpstr>Operáns kondicionálás</vt:lpstr>
      <vt:lpstr>Operáns kondicionálás</vt:lpstr>
      <vt:lpstr>Operáns kondicionálás</vt:lpstr>
      <vt:lpstr>Verbális tanulás</vt:lpstr>
      <vt:lpstr>Komplex tanulás</vt:lpstr>
      <vt:lpstr>Szociális tanulás jellemzői</vt:lpstr>
      <vt:lpstr>Szociális tanulás jellemzői</vt:lpstr>
      <vt:lpstr>A szociális tanulás módjai</vt:lpstr>
      <vt:lpstr>A szociális tanulás módjai</vt:lpstr>
      <vt:lpstr>A szociális tanulás módjai</vt:lpstr>
      <vt:lpstr>A szociális tanulás módjai</vt:lpstr>
      <vt:lpstr>Motoros tanulás</vt:lpstr>
      <vt:lpstr>Ajánlott irodalom</vt:lpstr>
      <vt:lpstr>A motoros tanulás meghatározása I.</vt:lpstr>
      <vt:lpstr>A motoros tanulás meghatározása III.</vt:lpstr>
      <vt:lpstr> Mozgástanulással összefüggő kérdések </vt:lpstr>
      <vt:lpstr>A motoros tanulás mérése</vt:lpstr>
      <vt:lpstr>A motoros tanulás mennyiségi kérdései</vt:lpstr>
      <vt:lpstr>A motoros tanulás transzfere</vt:lpstr>
      <vt:lpstr>Gyakorlási feltételek</vt:lpstr>
      <vt:lpstr>Ajánlott irodalom</vt:lpstr>
      <vt:lpstr>A gyakorlás és eredmények ismerete</vt:lpstr>
      <vt:lpstr>Az előzetes gyakorlás</vt:lpstr>
      <vt:lpstr>A gyakorlás megszervezése</vt:lpstr>
      <vt:lpstr>Halmozás és gyakorlási idő</vt:lpstr>
      <vt:lpstr>A gyakorlási szakaszok tervezése</vt:lpstr>
      <vt:lpstr>Variabilitás a gyakorlásban</vt:lpstr>
      <vt:lpstr>Egyéni különbségek</vt:lpstr>
      <vt:lpstr>Séma/szabálytanulás</vt:lpstr>
      <vt:lpstr>Összefüggési hatások</vt:lpstr>
      <vt:lpstr>Fáradtság és gyakorlás</vt:lpstr>
      <vt:lpstr>Motiváció</vt:lpstr>
      <vt:lpstr>Operáns technikák</vt:lpstr>
      <vt:lpstr>Szociális motiváló tényezők</vt:lpstr>
      <vt:lpstr>A gyakorlás és a transzfer</vt:lpstr>
      <vt:lpstr>Szimuláció és szimulátorok</vt:lpstr>
      <vt:lpstr>Rész-egész transzfer I.</vt:lpstr>
      <vt:lpstr>Rész-egész transzfer II.</vt:lpstr>
      <vt:lpstr>Mentális gyakorlás</vt:lpstr>
      <vt:lpstr>Guidance</vt:lpstr>
      <vt:lpstr>A feedback és az eredmények ismerete</vt:lpstr>
      <vt:lpstr>Ajánlott irodalom</vt:lpstr>
      <vt:lpstr>A feedback és az eredmények ismerete</vt:lpstr>
      <vt:lpstr>Osztályozások és definíciók</vt:lpstr>
      <vt:lpstr>Belső feedback</vt:lpstr>
      <vt:lpstr>Külső feedback</vt:lpstr>
      <vt:lpstr>Az eredmények/teljesítmény ismeretének meghatározása</vt:lpstr>
      <vt:lpstr>A feedbackkel kapcsolatos kutatások</vt:lpstr>
      <vt:lpstr>EI kutatási paradigmái</vt:lpstr>
      <vt:lpstr>Az EI tanulmányozása által kapott ismeretek lehetséges alkalmazása</vt:lpstr>
      <vt:lpstr>Tanulási változó-e az EI?</vt:lpstr>
      <vt:lpstr>Valószínűleg igen!</vt:lpstr>
      <vt:lpstr>Szükséges-e a hibákról szóló információ?</vt:lpstr>
      <vt:lpstr>Hibafeltáró mechanizmusok I.</vt:lpstr>
      <vt:lpstr>Relatív és abszolút gyakorisági hatásfok I.</vt:lpstr>
      <vt:lpstr>Relatív és abszolút gyakorisági hatásfok II.</vt:lpstr>
      <vt:lpstr>Az EI időbeli helye</vt:lpstr>
      <vt:lpstr>Az EI formái</vt:lpstr>
      <vt:lpstr>Az EI elméleti kérdései</vt:lpstr>
      <vt:lpstr>Hogyan működik az EI?</vt:lpstr>
      <vt:lpstr>Motoros emlékezet</vt:lpstr>
      <vt:lpstr>Ajánlott irodalom</vt:lpstr>
      <vt:lpstr>Emlékezet</vt:lpstr>
      <vt:lpstr>Felejtés</vt:lpstr>
      <vt:lpstr>A megtartás mérése</vt:lpstr>
      <vt:lpstr>Felejtéselméletek</vt:lpstr>
      <vt:lpstr>Retroaktív és proaktív interferencia</vt:lpstr>
      <vt:lpstr>Hosszú időtartamú motoros emlékezet</vt:lpstr>
      <vt:lpstr>Folyamatos vs diszkrét feladatok</vt:lpstr>
      <vt:lpstr>A motoros felejtés folyamatai</vt:lpstr>
      <vt:lpstr>Rövid időtartamú motoros emlékezet</vt:lpstr>
      <vt:lpstr>Jelzőinger elkülönítő technikák</vt:lpstr>
      <vt:lpstr>Előszelekciós paradigma</vt:lpstr>
      <vt:lpstr>A bemelegítés hiánya</vt:lpstr>
      <vt:lpstr>Köszönöm a figyelmet!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Tantárgy neve</dc:title>
  <dc:creator>Biomechanika</dc:creator>
  <cp:lastModifiedBy>Hege</cp:lastModifiedBy>
  <cp:revision>86</cp:revision>
  <dcterms:created xsi:type="dcterms:W3CDTF">2015-08-18T11:06:56Z</dcterms:created>
  <dcterms:modified xsi:type="dcterms:W3CDTF">2018-01-10T20:04:24Z</dcterms:modified>
</cp:coreProperties>
</file>