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940" r:id="rId3"/>
  </p:sldMasterIdLst>
  <p:notesMasterIdLst>
    <p:notesMasterId r:id="rId125"/>
  </p:notesMasterIdLst>
  <p:handoutMasterIdLst>
    <p:handoutMasterId r:id="rId126"/>
  </p:handoutMasterIdLst>
  <p:sldIdLst>
    <p:sldId id="393" r:id="rId4"/>
    <p:sldId id="360" r:id="rId5"/>
    <p:sldId id="338" r:id="rId6"/>
    <p:sldId id="354" r:id="rId7"/>
    <p:sldId id="353" r:id="rId8"/>
    <p:sldId id="310" r:id="rId9"/>
    <p:sldId id="311" r:id="rId10"/>
    <p:sldId id="312" r:id="rId11"/>
    <p:sldId id="314" r:id="rId12"/>
    <p:sldId id="315" r:id="rId13"/>
    <p:sldId id="316" r:id="rId14"/>
    <p:sldId id="349" r:id="rId15"/>
    <p:sldId id="361" r:id="rId16"/>
    <p:sldId id="317" r:id="rId17"/>
    <p:sldId id="351" r:id="rId18"/>
    <p:sldId id="318" r:id="rId19"/>
    <p:sldId id="319" r:id="rId20"/>
    <p:sldId id="352" r:id="rId21"/>
    <p:sldId id="320" r:id="rId22"/>
    <p:sldId id="321" r:id="rId23"/>
    <p:sldId id="333" r:id="rId24"/>
    <p:sldId id="324" r:id="rId25"/>
    <p:sldId id="325" r:id="rId26"/>
    <p:sldId id="327" r:id="rId27"/>
    <p:sldId id="328" r:id="rId28"/>
    <p:sldId id="329" r:id="rId29"/>
    <p:sldId id="335" r:id="rId30"/>
    <p:sldId id="330" r:id="rId31"/>
    <p:sldId id="331" r:id="rId32"/>
    <p:sldId id="337" r:id="rId33"/>
    <p:sldId id="332" r:id="rId34"/>
    <p:sldId id="257" r:id="rId35"/>
    <p:sldId id="339" r:id="rId36"/>
    <p:sldId id="340" r:id="rId37"/>
    <p:sldId id="362" r:id="rId38"/>
    <p:sldId id="258" r:id="rId39"/>
    <p:sldId id="341" r:id="rId40"/>
    <p:sldId id="260" r:id="rId41"/>
    <p:sldId id="342" r:id="rId42"/>
    <p:sldId id="348" r:id="rId43"/>
    <p:sldId id="343" r:id="rId44"/>
    <p:sldId id="344" r:id="rId45"/>
    <p:sldId id="345" r:id="rId46"/>
    <p:sldId id="346" r:id="rId47"/>
    <p:sldId id="347" r:id="rId48"/>
    <p:sldId id="261" r:id="rId49"/>
    <p:sldId id="262" r:id="rId50"/>
    <p:sldId id="263" r:id="rId51"/>
    <p:sldId id="355" r:id="rId52"/>
    <p:sldId id="265" r:id="rId53"/>
    <p:sldId id="363" r:id="rId54"/>
    <p:sldId id="266" r:id="rId55"/>
    <p:sldId id="267" r:id="rId56"/>
    <p:sldId id="356" r:id="rId57"/>
    <p:sldId id="357" r:id="rId58"/>
    <p:sldId id="358" r:id="rId59"/>
    <p:sldId id="359" r:id="rId60"/>
    <p:sldId id="268" r:id="rId61"/>
    <p:sldId id="364" r:id="rId62"/>
    <p:sldId id="270" r:id="rId63"/>
    <p:sldId id="271" r:id="rId64"/>
    <p:sldId id="308" r:id="rId65"/>
    <p:sldId id="286" r:id="rId66"/>
    <p:sldId id="272" r:id="rId67"/>
    <p:sldId id="365" r:id="rId68"/>
    <p:sldId id="273" r:id="rId69"/>
    <p:sldId id="274" r:id="rId70"/>
    <p:sldId id="275" r:id="rId71"/>
    <p:sldId id="366" r:id="rId72"/>
    <p:sldId id="299" r:id="rId73"/>
    <p:sldId id="276" r:id="rId74"/>
    <p:sldId id="277" r:id="rId75"/>
    <p:sldId id="278" r:id="rId76"/>
    <p:sldId id="279" r:id="rId77"/>
    <p:sldId id="367" r:id="rId78"/>
    <p:sldId id="280" r:id="rId79"/>
    <p:sldId id="281" r:id="rId80"/>
    <p:sldId id="368" r:id="rId81"/>
    <p:sldId id="284" r:id="rId82"/>
    <p:sldId id="302" r:id="rId83"/>
    <p:sldId id="372" r:id="rId84"/>
    <p:sldId id="303" r:id="rId85"/>
    <p:sldId id="301" r:id="rId86"/>
    <p:sldId id="382" r:id="rId87"/>
    <p:sldId id="383" r:id="rId88"/>
    <p:sldId id="384" r:id="rId89"/>
    <p:sldId id="385" r:id="rId90"/>
    <p:sldId id="386" r:id="rId91"/>
    <p:sldId id="387" r:id="rId92"/>
    <p:sldId id="388" r:id="rId93"/>
    <p:sldId id="389" r:id="rId94"/>
    <p:sldId id="390" r:id="rId95"/>
    <p:sldId id="391" r:id="rId96"/>
    <p:sldId id="392" r:id="rId97"/>
    <p:sldId id="373" r:id="rId98"/>
    <p:sldId id="374" r:id="rId99"/>
    <p:sldId id="379" r:id="rId100"/>
    <p:sldId id="380" r:id="rId101"/>
    <p:sldId id="381" r:id="rId102"/>
    <p:sldId id="375" r:id="rId103"/>
    <p:sldId id="377" r:id="rId104"/>
    <p:sldId id="376" r:id="rId105"/>
    <p:sldId id="378" r:id="rId106"/>
    <p:sldId id="394" r:id="rId107"/>
    <p:sldId id="395" r:id="rId108"/>
    <p:sldId id="396" r:id="rId109"/>
    <p:sldId id="397" r:id="rId110"/>
    <p:sldId id="398" r:id="rId111"/>
    <p:sldId id="399" r:id="rId112"/>
    <p:sldId id="400" r:id="rId113"/>
    <p:sldId id="401" r:id="rId114"/>
    <p:sldId id="402" r:id="rId115"/>
    <p:sldId id="403" r:id="rId116"/>
    <p:sldId id="404" r:id="rId117"/>
    <p:sldId id="405" r:id="rId118"/>
    <p:sldId id="406" r:id="rId119"/>
    <p:sldId id="407" r:id="rId120"/>
    <p:sldId id="408" r:id="rId121"/>
    <p:sldId id="409" r:id="rId122"/>
    <p:sldId id="410" r:id="rId123"/>
    <p:sldId id="370" r:id="rId1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óth Kata" initials="T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presProps" Target="pres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theme" Target="theme/theme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commentAuthors" Target="comment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D19EDD-C30A-4494-B1A4-0C6662D26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5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E161BD-0B71-4D6B-B1B5-D5C0EC886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ECBAC0-EE7A-43E5-A3E9-ADC605D9FF0A}" type="slidenum">
              <a:rPr lang="en-US" altLang="hu-HU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hu-HU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C93C1A-223C-43A2-9582-8D1FABA65491}" type="slidenum">
              <a:rPr lang="en-US" altLang="hu-HU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hu-H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DD07E-19A4-45B1-8261-E516DA5ECDF5}" type="slidenum">
              <a:rPr lang="en-US" altLang="hu-HU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hu-H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CC61B1-9B61-4A96-B0B4-A1250B93FDE5}" type="slidenum">
              <a:rPr lang="en-US" altLang="hu-HU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hu-HU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F270EB-F18F-4D14-AD62-A71E460EA1DF}" type="slidenum">
              <a:rPr lang="en-US" altLang="hu-HU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hu-HU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EAD631-19D0-45B3-983C-BC1C55D3D3C5}" type="slidenum">
              <a:rPr lang="en-US" altLang="hu-HU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hu-HU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307227-0A2D-440A-BE07-A77AD33F033B}" type="slidenum">
              <a:rPr lang="en-US" altLang="hu-HU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hu-HU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90C080-6587-4C0A-9688-443120340106}" type="slidenum">
              <a:rPr lang="en-US" altLang="hu-HU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hu-H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C415D-F492-45AC-BF2A-558A9F2B958B}" type="slidenum">
              <a:rPr lang="en-US" altLang="hu-HU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hu-HU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A184C0-FB3E-4B6A-81D8-C381DCBB5B6E}" type="slidenum">
              <a:rPr lang="en-US" altLang="hu-HU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hu-HU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B6D8D5-C36E-4F01-9D73-4373792C3BCF}" type="slidenum">
              <a:rPr lang="en-US" altLang="hu-HU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hu-HU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C0FD7D-3032-40C2-BF2F-6E779632A3EB}" type="slidenum">
              <a:rPr lang="en-US" altLang="hu-HU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hu-HU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58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59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C9458E-160F-4DE1-8196-BAD5BAB05394}" type="slidenum">
              <a:rPr lang="en-US" altLang="hu-HU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hu-HU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906DEF-E5C9-49DA-9C44-BAACFAEF6A9C}" type="slidenum">
              <a:rPr lang="en-US" altLang="hu-HU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hu-HU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A83D3D-C694-4C01-BD1A-FAE823ADD2FE}" type="slidenum">
              <a:rPr lang="en-US" altLang="hu-HU" smtClean="0"/>
              <a:pPr eaLnBrk="1" hangingPunct="1">
                <a:spcBef>
                  <a:spcPct val="0"/>
                </a:spcBef>
              </a:pPr>
              <a:t>61</a:t>
            </a:fld>
            <a:endParaRPr lang="en-US" altLang="hu-HU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0F905D-4737-4172-B921-61B9E189338D}" type="slidenum">
              <a:rPr lang="en-US" altLang="hu-HU" smtClean="0"/>
              <a:pPr eaLnBrk="1" hangingPunct="1">
                <a:spcBef>
                  <a:spcPct val="0"/>
                </a:spcBef>
              </a:pPr>
              <a:t>62</a:t>
            </a:fld>
            <a:endParaRPr lang="en-US" altLang="hu-HU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1835E0-4579-4218-92D8-B6791F0CDB13}" type="slidenum">
              <a:rPr lang="en-US" altLang="hu-HU" smtClean="0"/>
              <a:pPr eaLnBrk="1" hangingPunct="1">
                <a:spcBef>
                  <a:spcPct val="0"/>
                </a:spcBef>
              </a:pPr>
              <a:t>63</a:t>
            </a:fld>
            <a:endParaRPr lang="en-US" altLang="hu-HU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6537-E79B-459B-B2FE-D3DC9C62985C}" type="slidenum">
              <a:rPr lang="en-US" altLang="hu-HU" smtClean="0"/>
              <a:pPr eaLnBrk="1" hangingPunct="1">
                <a:spcBef>
                  <a:spcPct val="0"/>
                </a:spcBef>
              </a:pPr>
              <a:t>64</a:t>
            </a:fld>
            <a:endParaRPr lang="en-US" altLang="hu-HU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6537-E79B-459B-B2FE-D3DC9C62985C}" type="slidenum">
              <a:rPr lang="en-US" altLang="hu-HU" smtClean="0"/>
              <a:pPr eaLnBrk="1" hangingPunct="1">
                <a:spcBef>
                  <a:spcPct val="0"/>
                </a:spcBef>
              </a:pPr>
              <a:t>65</a:t>
            </a:fld>
            <a:endParaRPr lang="en-US" altLang="hu-HU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CB2B79-AE3D-4A15-97D3-58EE72CE97EA}" type="slidenum">
              <a:rPr lang="en-US" altLang="hu-HU" smtClean="0"/>
              <a:pPr eaLnBrk="1" hangingPunct="1">
                <a:spcBef>
                  <a:spcPct val="0"/>
                </a:spcBef>
              </a:pPr>
              <a:t>66</a:t>
            </a:fld>
            <a:endParaRPr lang="en-US" altLang="hu-HU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2324D0-DE02-4402-9DA6-01B332737529}" type="slidenum">
              <a:rPr lang="en-US" altLang="hu-HU" smtClean="0"/>
              <a:pPr eaLnBrk="1" hangingPunct="1">
                <a:spcBef>
                  <a:spcPct val="0"/>
                </a:spcBef>
              </a:pPr>
              <a:t>67</a:t>
            </a:fld>
            <a:endParaRPr lang="en-US" altLang="hu-HU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3A2B73-2833-4DDB-B0F6-82179B4F0027}" type="slidenum">
              <a:rPr lang="en-US" altLang="hu-HU" smtClean="0"/>
              <a:pPr eaLnBrk="1" hangingPunct="1">
                <a:spcBef>
                  <a:spcPct val="0"/>
                </a:spcBef>
              </a:pPr>
              <a:t>68</a:t>
            </a:fld>
            <a:endParaRPr lang="en-US" altLang="hu-H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F32D74-43C1-4C8D-A375-3675F422B803}" type="slidenum">
              <a:rPr lang="en-US" altLang="hu-HU" smtClean="0"/>
              <a:pPr eaLnBrk="1" hangingPunct="1">
                <a:spcBef>
                  <a:spcPct val="0"/>
                </a:spcBef>
              </a:pPr>
              <a:t>69</a:t>
            </a:fld>
            <a:endParaRPr lang="en-US" altLang="hu-HU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9F947-C937-47C0-8703-0E662BD19CE9}" type="slidenum">
              <a:rPr lang="en-US" altLang="hu-HU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hu-H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6C6565-4F3D-4A87-8317-132501E94D9F}" type="slidenum">
              <a:rPr lang="en-US" altLang="hu-HU" smtClean="0"/>
              <a:pPr eaLnBrk="1" hangingPunct="1">
                <a:spcBef>
                  <a:spcPct val="0"/>
                </a:spcBef>
              </a:pPr>
              <a:t>70</a:t>
            </a:fld>
            <a:endParaRPr lang="en-US" altLang="hu-HU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F32D74-43C1-4C8D-A375-3675F422B803}" type="slidenum">
              <a:rPr lang="en-US" altLang="hu-HU" smtClean="0"/>
              <a:pPr eaLnBrk="1" hangingPunct="1">
                <a:spcBef>
                  <a:spcPct val="0"/>
                </a:spcBef>
              </a:pPr>
              <a:t>71</a:t>
            </a:fld>
            <a:endParaRPr lang="en-US" altLang="hu-HU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AF7ED4-9640-4DD6-AD31-38BB091A4821}" type="slidenum">
              <a:rPr lang="en-US" altLang="hu-HU" smtClean="0"/>
              <a:pPr eaLnBrk="1" hangingPunct="1">
                <a:spcBef>
                  <a:spcPct val="0"/>
                </a:spcBef>
              </a:pPr>
              <a:t>72</a:t>
            </a:fld>
            <a:endParaRPr lang="en-US" altLang="hu-H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4154BC-836F-479D-B83A-3DC2CB100AF8}" type="slidenum">
              <a:rPr lang="en-US" altLang="hu-HU" smtClean="0"/>
              <a:pPr eaLnBrk="1" hangingPunct="1">
                <a:spcBef>
                  <a:spcPct val="0"/>
                </a:spcBef>
              </a:pPr>
              <a:t>73</a:t>
            </a:fld>
            <a:endParaRPr lang="en-US" altLang="hu-HU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52338D-6369-48BE-AD1E-796E4E8BE42F}" type="slidenum">
              <a:rPr lang="en-US" altLang="hu-HU" smtClean="0"/>
              <a:pPr eaLnBrk="1" hangingPunct="1">
                <a:spcBef>
                  <a:spcPct val="0"/>
                </a:spcBef>
              </a:pPr>
              <a:t>74</a:t>
            </a:fld>
            <a:endParaRPr lang="en-US" altLang="hu-HU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52338D-6369-48BE-AD1E-796E4E8BE42F}" type="slidenum">
              <a:rPr lang="en-US" altLang="hu-HU" smtClean="0"/>
              <a:pPr eaLnBrk="1" hangingPunct="1">
                <a:spcBef>
                  <a:spcPct val="0"/>
                </a:spcBef>
              </a:pPr>
              <a:t>75</a:t>
            </a:fld>
            <a:endParaRPr lang="en-US" altLang="hu-HU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62216B-D8E7-4338-985F-8398743EBA03}" type="slidenum">
              <a:rPr lang="en-US" altLang="hu-HU" smtClean="0"/>
              <a:pPr eaLnBrk="1" hangingPunct="1">
                <a:spcBef>
                  <a:spcPct val="0"/>
                </a:spcBef>
              </a:pPr>
              <a:t>76</a:t>
            </a:fld>
            <a:endParaRPr lang="en-US" altLang="hu-HU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76D811-73D4-4365-B596-4549F483152D}" type="slidenum">
              <a:rPr lang="en-US" altLang="hu-HU" smtClean="0"/>
              <a:pPr eaLnBrk="1" hangingPunct="1">
                <a:spcBef>
                  <a:spcPct val="0"/>
                </a:spcBef>
              </a:pPr>
              <a:t>77</a:t>
            </a:fld>
            <a:endParaRPr lang="en-US" altLang="hu-HU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76D811-73D4-4365-B596-4549F483152D}" type="slidenum">
              <a:rPr lang="en-US" altLang="hu-HU" smtClean="0"/>
              <a:pPr eaLnBrk="1" hangingPunct="1">
                <a:spcBef>
                  <a:spcPct val="0"/>
                </a:spcBef>
              </a:pPr>
              <a:t>78</a:t>
            </a:fld>
            <a:endParaRPr lang="en-US" altLang="hu-HU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709403-9999-41F4-8EF0-B43CA63CDBBA}" type="slidenum">
              <a:rPr lang="en-US" altLang="hu-HU" smtClean="0"/>
              <a:pPr eaLnBrk="1" hangingPunct="1">
                <a:spcBef>
                  <a:spcPct val="0"/>
                </a:spcBef>
              </a:pPr>
              <a:t>79</a:t>
            </a:fld>
            <a:endParaRPr lang="en-US" altLang="hu-HU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19F947-C937-47C0-8703-0E662BD19CE9}" type="slidenum">
              <a:rPr lang="en-US" altLang="hu-HU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hu-H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CFC834-8073-4682-9F02-1CB15D7482B6}" type="slidenum">
              <a:rPr lang="en-US" altLang="hu-HU" smtClean="0"/>
              <a:pPr eaLnBrk="1" hangingPunct="1">
                <a:spcBef>
                  <a:spcPct val="0"/>
                </a:spcBef>
              </a:pPr>
              <a:t>80</a:t>
            </a:fld>
            <a:endParaRPr lang="en-US" altLang="hu-HU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CFC834-8073-4682-9F02-1CB15D7482B6}" type="slidenum">
              <a:rPr lang="en-US" altLang="hu-HU" smtClean="0"/>
              <a:pPr eaLnBrk="1" hangingPunct="1">
                <a:spcBef>
                  <a:spcPct val="0"/>
                </a:spcBef>
              </a:pPr>
              <a:t>81</a:t>
            </a:fld>
            <a:endParaRPr lang="en-US" altLang="hu-HU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DD814B-1D0D-4A97-958F-E45D89537BBC}" type="slidenum">
              <a:rPr lang="en-US" altLang="hu-HU" smtClean="0"/>
              <a:pPr eaLnBrk="1" hangingPunct="1">
                <a:spcBef>
                  <a:spcPct val="0"/>
                </a:spcBef>
              </a:pPr>
              <a:t>82</a:t>
            </a:fld>
            <a:endParaRPr lang="en-US" altLang="hu-HU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83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84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85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7B3D83-192D-4B41-B599-3D5A5D6A3EF2}" type="slidenum">
              <a:rPr lang="en-US" altLang="hu-HU" smtClean="0"/>
              <a:pPr eaLnBrk="1" hangingPunct="1">
                <a:spcBef>
                  <a:spcPct val="0"/>
                </a:spcBef>
              </a:pPr>
              <a:t>86</a:t>
            </a:fld>
            <a:endParaRPr lang="en-US" altLang="hu-H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C0FD7D-3032-40C2-BF2F-6E779632A3EB}" type="slidenum">
              <a:rPr lang="en-US" altLang="hu-HU" smtClean="0"/>
              <a:pPr eaLnBrk="1" hangingPunct="1">
                <a:spcBef>
                  <a:spcPct val="0"/>
                </a:spcBef>
              </a:pPr>
              <a:t>87</a:t>
            </a:fld>
            <a:endParaRPr lang="en-US" altLang="hu-HU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88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89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AC67AC-DEAB-4917-A9CF-5EF4938B4574}" type="slidenum">
              <a:rPr lang="en-US" altLang="hu-HU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hu-HU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90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E0B1C2-092E-4E30-B34C-D0C4BB896FCC}" type="slidenum">
              <a:rPr lang="en-US" altLang="hu-HU" smtClean="0"/>
              <a:pPr eaLnBrk="1" hangingPunct="1">
                <a:spcBef>
                  <a:spcPct val="0"/>
                </a:spcBef>
              </a:pPr>
              <a:t>91</a:t>
            </a:fld>
            <a:endParaRPr lang="en-US" altLang="hu-H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92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93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B7B31D-8EEF-477E-987F-1D876BB69D7D}" type="slidenum">
              <a:rPr lang="en-US" altLang="hu-HU" smtClean="0"/>
              <a:pPr eaLnBrk="1" hangingPunct="1">
                <a:spcBef>
                  <a:spcPct val="0"/>
                </a:spcBef>
              </a:pPr>
              <a:t>94</a:t>
            </a:fld>
            <a:endParaRPr lang="en-US" altLang="hu-H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96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97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98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99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100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2344FB-5322-455A-8DC7-0673631068DD}" type="slidenum">
              <a:rPr lang="en-US" altLang="hu-HU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hu-H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101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102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ED48B4-62EC-4CB6-B97C-DBB6B14D13F7}" type="slidenum">
              <a:rPr lang="en-US" altLang="hu-HU" smtClean="0"/>
              <a:pPr eaLnBrk="1" hangingPunct="1">
                <a:spcBef>
                  <a:spcPct val="0"/>
                </a:spcBef>
              </a:pPr>
              <a:t>103</a:t>
            </a:fld>
            <a:endParaRPr lang="en-US" altLang="hu-H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93050A-90B9-440E-8E36-D3D536634CA0}" type="slidenum">
              <a:rPr lang="en-US" altLang="hu-HU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hu-H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21172F-C88E-42FD-8B87-F9AD1CC4B3E8}" type="slidenum">
              <a:rPr lang="en-US" altLang="hu-HU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hu-H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55188B-0E8C-430B-BD6B-3175E3B92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7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0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2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3D3BFE-CCFA-4215-BE59-2C0E8AC9A9FF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F36BB9-DCA2-4A96-87DF-20A1203132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494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F9EB2C-A04B-4A87-A540-988795EEB104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6B71F8-8E5F-4A43-9E04-3681341AD4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23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8E292F-90D0-4AE9-B594-6AE472DAFF4A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C43F0F-82C8-4E4F-AD81-B4717407BA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97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C31B14-3003-42E6-8BC8-6702DD6E2C1F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82AB98-157B-4BBE-8534-49349E4687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99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4DF16B-96D5-4005-BA0F-BB1DE3100289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30FB48-C8DE-4077-AD4F-52F1C96CAF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3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5D2996-C523-46FE-95FB-664D48F29626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BCF27E3-C9AD-451C-BED3-9D46EEB0A7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591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E648B6-D7A6-4637-AB49-19721FFD6D5F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B5FE5F-2841-4AD3-8396-A054330F87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314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A8BFF6-CB70-4A3C-BA51-30A6F1017930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C174AE-76ED-4CC6-B30C-C94F998305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87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14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0C3CC5-EED2-4BD3-A85A-5D0975830C5E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62E13F-C129-4F12-8AE4-844C77F439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48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8E7542-0D76-4D8F-B434-3CC64E628C0B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CCD76F-03EE-4A17-B87A-CC3D967E02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169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FD532C-1405-4071-B0F3-E96075327F4C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0AB799-122C-40D3-964A-FB5B12F123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883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764581-93BD-40ED-9252-EBB8B24C2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35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7F1A8A0B-D7B3-4758-AA1E-0CAB7402F12B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F71A290-C713-4DC9-A0A5-8598FFAAE5A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159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192454CC-7365-4335-82A7-0E9910B87A46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6A47989D-5D95-45DE-A5D7-167DE3E87C3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887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72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14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1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9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484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71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4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39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16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0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19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9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9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61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25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5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304800" y="1447800"/>
            <a:ext cx="8305800" cy="23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AB702D2-704E-4340-AEC7-FA5A133D31A2}" type="datetimeFigureOut">
              <a:rPr lang="hu-HU"/>
              <a:pPr>
                <a:defRPr/>
              </a:pPr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32E0DEE-2F5F-49F8-BB3A-FA06B67581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2017.09.21.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6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hh1xBXwt_0?t=8" TargetMode="Externa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3" Type="http://schemas.openxmlformats.org/officeDocument/2006/relationships/slide" Target="slide53.xml"/><Relationship Id="rId7" Type="http://schemas.openxmlformats.org/officeDocument/2006/relationships/slide" Target="slide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9.xml"/><Relationship Id="rId11" Type="http://schemas.openxmlformats.org/officeDocument/2006/relationships/slide" Target="slide83.xml"/><Relationship Id="rId5" Type="http://schemas.openxmlformats.org/officeDocument/2006/relationships/slide" Target="slide32.xml"/><Relationship Id="rId10" Type="http://schemas.openxmlformats.org/officeDocument/2006/relationships/slide" Target="slide50.xml"/><Relationship Id="rId4" Type="http://schemas.openxmlformats.org/officeDocument/2006/relationships/slide" Target="slide62.xml"/><Relationship Id="rId9" Type="http://schemas.openxmlformats.org/officeDocument/2006/relationships/slide" Target="slide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74.xml"/><Relationship Id="rId4" Type="http://schemas.openxmlformats.org/officeDocument/2006/relationships/slide" Target="slide7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75856" y="2924944"/>
            <a:ext cx="5760640" cy="1008113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91880" y="4149080"/>
            <a:ext cx="5248672" cy="720080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Bence, Tóth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Korai bevésődés (imprinting)</a:t>
            </a:r>
            <a:endParaRPr lang="de-DE" altLang="hu-HU" sz="4000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640763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449263" algn="l"/>
              </a:tabLst>
            </a:pPr>
            <a:r>
              <a:rPr lang="hu-HU" altLang="hu-HU" sz="2400" smtClean="0"/>
              <a:t>A  tanulás egy korai formája , amelynek során az újszülött</a:t>
            </a:r>
            <a:r>
              <a:rPr lang="hu-HU" altLang="hu-HU" sz="2000" smtClean="0"/>
              <a:t> </a:t>
            </a:r>
            <a:r>
              <a:rPr lang="hu-HU" altLang="hu-HU" sz="2400" smtClean="0"/>
              <a:t>élőlény</a:t>
            </a:r>
            <a:r>
              <a:rPr lang="hu-HU" altLang="hu-HU" sz="2000" smtClean="0"/>
              <a:t> </a:t>
            </a:r>
            <a:r>
              <a:rPr lang="hu-HU" altLang="hu-HU" sz="2400" smtClean="0"/>
              <a:t>egy</a:t>
            </a:r>
            <a:r>
              <a:rPr lang="hu-HU" altLang="hu-HU" sz="2000" smtClean="0"/>
              <a:t> </a:t>
            </a:r>
            <a:r>
              <a:rPr lang="hu-HU" altLang="hu-HU" sz="2400" smtClean="0"/>
              <a:t>modellhez</a:t>
            </a:r>
            <a:r>
              <a:rPr lang="hu-HU" altLang="hu-HU" sz="2000" smtClean="0"/>
              <a:t> </a:t>
            </a:r>
            <a:r>
              <a:rPr lang="hu-HU" altLang="hu-HU" sz="2400" smtClean="0"/>
              <a:t>(normál</a:t>
            </a:r>
            <a:r>
              <a:rPr lang="hu-HU" altLang="hu-HU" sz="2000" smtClean="0"/>
              <a:t> </a:t>
            </a:r>
            <a:r>
              <a:rPr lang="hu-HU" altLang="hu-HU" sz="2400" smtClean="0"/>
              <a:t>esetben</a:t>
            </a:r>
            <a:r>
              <a:rPr lang="hu-HU" altLang="hu-HU" sz="2000" smtClean="0"/>
              <a:t> </a:t>
            </a:r>
            <a:r>
              <a:rPr lang="hu-HU" altLang="hu-HU" sz="2400" smtClean="0"/>
              <a:t>az</a:t>
            </a:r>
            <a:r>
              <a:rPr lang="hu-HU" altLang="hu-HU" sz="2000" smtClean="0"/>
              <a:t> </a:t>
            </a:r>
            <a:r>
              <a:rPr lang="hu-HU" altLang="hu-HU" sz="2400" smtClean="0"/>
              <a:t>anyjához) kötődik.</a:t>
            </a:r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  <a:tabLst>
                <a:tab pos="449263" algn="l"/>
              </a:tabLst>
            </a:pPr>
            <a:endParaRPr lang="hu-HU" altLang="hu-HU" sz="400" smtClean="0"/>
          </a:p>
          <a:p>
            <a:pPr eaLnBrk="1" hangingPunct="1">
              <a:lnSpc>
                <a:spcPct val="110000"/>
              </a:lnSpc>
              <a:tabLst>
                <a:tab pos="449263" algn="l"/>
              </a:tabLst>
            </a:pPr>
            <a:r>
              <a:rPr lang="hu-HU" altLang="hu-HU" sz="2400" smtClean="0"/>
              <a:t>Ez  a  korai  életszakaszban  kialakult  kapcsolat az élet végéig</a:t>
            </a:r>
            <a:r>
              <a:rPr lang="hu-HU" altLang="hu-HU" sz="1600" smtClean="0"/>
              <a:t> </a:t>
            </a:r>
            <a:r>
              <a:rPr lang="hu-HU" altLang="hu-HU" sz="2400" smtClean="0"/>
              <a:t>tart,</a:t>
            </a:r>
            <a:r>
              <a:rPr lang="hu-HU" altLang="hu-HU" sz="1600" smtClean="0"/>
              <a:t> </a:t>
            </a:r>
            <a:r>
              <a:rPr lang="hu-HU" altLang="hu-HU" sz="2400" smtClean="0"/>
              <a:t>és</a:t>
            </a:r>
            <a:r>
              <a:rPr lang="hu-HU" altLang="hu-HU" sz="1600" smtClean="0"/>
              <a:t> </a:t>
            </a:r>
            <a:r>
              <a:rPr lang="hu-HU" altLang="hu-HU" sz="2400" smtClean="0"/>
              <a:t>kiírhatatlan</a:t>
            </a:r>
            <a:r>
              <a:rPr lang="hu-HU" altLang="hu-HU" sz="1600" smtClean="0"/>
              <a:t> </a:t>
            </a:r>
            <a:r>
              <a:rPr lang="hu-HU" altLang="hu-HU" sz="2400" smtClean="0"/>
              <a:t>nyomokat</a:t>
            </a:r>
            <a:r>
              <a:rPr lang="hu-HU" altLang="hu-HU" sz="1600" smtClean="0"/>
              <a:t> </a:t>
            </a:r>
            <a:r>
              <a:rPr lang="hu-HU" altLang="hu-HU" sz="2400" smtClean="0"/>
              <a:t>hagy</a:t>
            </a:r>
            <a:r>
              <a:rPr lang="hu-HU" altLang="hu-HU" sz="2000" smtClean="0"/>
              <a:t> </a:t>
            </a:r>
            <a:r>
              <a:rPr lang="hu-HU" altLang="hu-HU" sz="2400" smtClean="0"/>
              <a:t>az</a:t>
            </a:r>
            <a:r>
              <a:rPr lang="hu-HU" altLang="hu-HU" sz="1600" smtClean="0"/>
              <a:t>  </a:t>
            </a:r>
            <a:r>
              <a:rPr lang="hu-HU" altLang="hu-HU" sz="2400" smtClean="0"/>
              <a:t>egyedben.</a:t>
            </a:r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  <a:tabLst>
                <a:tab pos="449263" algn="l"/>
              </a:tabLst>
            </a:pPr>
            <a:endParaRPr lang="hu-HU" altLang="hu-HU" sz="1600" smtClean="0"/>
          </a:p>
          <a:p>
            <a:pPr eaLnBrk="1" hangingPunct="1">
              <a:lnSpc>
                <a:spcPct val="90000"/>
              </a:lnSpc>
              <a:tabLst>
                <a:tab pos="449263" algn="l"/>
              </a:tabLst>
            </a:pPr>
            <a:r>
              <a:rPr lang="hu-HU" altLang="hu-HU" sz="2400" smtClean="0">
                <a:hlinkClick r:id="rId2"/>
              </a:rPr>
              <a:t>Tartós  kötődés azon faj egyedeihez, amelyet az újszülött egyed először megpillant.</a:t>
            </a:r>
            <a:endParaRPr lang="hu-HU" altLang="hu-HU" sz="2400" smtClean="0"/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  <a:tabLst>
                <a:tab pos="449263" algn="l"/>
              </a:tabLst>
            </a:pPr>
            <a:endParaRPr lang="hu-HU" altLang="hu-HU" sz="800" smtClean="0"/>
          </a:p>
          <a:p>
            <a:pPr eaLnBrk="1" hangingPunct="1">
              <a:lnSpc>
                <a:spcPct val="110000"/>
              </a:lnSpc>
              <a:tabLst>
                <a:tab pos="449263" algn="l"/>
              </a:tabLst>
            </a:pPr>
            <a:r>
              <a:rPr lang="hu-HU" altLang="hu-HU" sz="2400" smtClean="0"/>
              <a:t>A jelenség legtisztábban a madárfajokra jellemző.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9263" algn="l"/>
              </a:tabLst>
            </a:pPr>
            <a:r>
              <a:rPr lang="hu-HU" altLang="hu-HU" sz="2400" b="1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9263" algn="l"/>
              </a:tabLst>
            </a:pPr>
            <a:r>
              <a:rPr lang="hu-HU" altLang="hu-HU" sz="1600" b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9263" algn="l"/>
              </a:tabLst>
            </a:pPr>
            <a:r>
              <a:rPr lang="hu-HU" altLang="hu-HU" sz="1600" b="1" smtClean="0"/>
              <a:t> Létezik-e imprinting az embernél? </a:t>
            </a:r>
            <a:r>
              <a:rPr lang="hu-HU" altLang="hu-HU" sz="1400" b="1" smtClean="0">
                <a:sym typeface="Wingdings" pitchFamily="2" charset="2"/>
              </a:rPr>
              <a:t> </a:t>
            </a:r>
            <a:r>
              <a:rPr lang="hu-HU" altLang="hu-HU" sz="1600" b="1" smtClean="0">
                <a:sym typeface="Wingdings" pitchFamily="2" charset="2"/>
              </a:rPr>
              <a:t>valószínűsíthető</a:t>
            </a:r>
            <a:endParaRPr lang="hu-HU" altLang="hu-HU" sz="1400" b="1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9263" algn="l"/>
              </a:tabLst>
            </a:pPr>
            <a:endParaRPr lang="de-DE" altLang="hu-HU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Felejtés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altLang="hu-HU" sz="2800" b="1" dirty="0" smtClean="0"/>
              <a:t>Felejtéselméletek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dirty="0"/>
              <a:t>Nyom elhagyásának elmélete: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Passzív elmélet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Nem használt képesség, információ „elhal”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/>
              <a:t>Idegrendszeri nyomok </a:t>
            </a:r>
            <a:r>
              <a:rPr lang="hu-HU" altLang="hu-HU" sz="2400" dirty="0" smtClean="0"/>
              <a:t>gyengébbek</a:t>
            </a:r>
            <a:br>
              <a:rPr lang="hu-HU" altLang="hu-HU" sz="2400" dirty="0" smtClean="0"/>
            </a:br>
            <a:endParaRPr lang="hu-HU" altLang="hu-HU" sz="800" dirty="0"/>
          </a:p>
          <a:p>
            <a:pPr eaLnBrk="1" hangingPunct="1">
              <a:lnSpc>
                <a:spcPct val="90000"/>
              </a:lnSpc>
            </a:pPr>
            <a:r>
              <a:rPr lang="hu-HU" altLang="hu-HU" sz="2800" dirty="0" smtClean="0"/>
              <a:t>Interferencia elmélet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Megőrzés időtartama alatt más események történnek, más dolgokat is meg kell tanulni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Megzavarják a válaszcselekvés megőrzését a tanulás után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2 fajtája: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err="1" smtClean="0"/>
              <a:t>Retroaktív</a:t>
            </a:r>
            <a:r>
              <a:rPr lang="hu-HU" altLang="hu-HU" sz="2000" dirty="0" smtClean="0"/>
              <a:t> interferencia: tanulás után egy másik feladat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Proaktív interferencia: tanulás előtt egy másik feladat</a:t>
            </a:r>
            <a:endParaRPr lang="en-US" altLang="hu-HU" sz="2400" dirty="0" smtClean="0"/>
          </a:p>
          <a:p>
            <a:pPr marL="233363" indent="-233363" eaLnBrk="1" hangingPunct="1">
              <a:lnSpc>
                <a:spcPct val="90000"/>
              </a:lnSpc>
            </a:pPr>
            <a:endParaRPr lang="en-US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9609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Rövid időtartamú motoros emlékezet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Motoros válaszokkal kapcsolatos memória felejtési folyamata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1 perc alatt teljessé válik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Felejtési folyamat lelassul a gyakorlással</a:t>
            </a:r>
            <a:endParaRPr lang="en-US" alt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38111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Hosszú időtartamú motoros emlékezet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altLang="hu-HU" sz="2600" b="1" dirty="0" smtClean="0"/>
              <a:t>Folyamatos feladatok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Hosszú időtartamon át megőrződik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„nem lehet elfelejteni” pl. biciklizés</a:t>
            </a:r>
          </a:p>
          <a:p>
            <a:pPr eaLnBrk="1" hangingPunct="1">
              <a:lnSpc>
                <a:spcPct val="90000"/>
              </a:lnSpc>
            </a:pPr>
            <a:endParaRPr lang="hu-HU" altLang="hu-HU" sz="2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u-HU" altLang="hu-HU" sz="2600" b="1" dirty="0" smtClean="0"/>
              <a:t>Diszkrét feladatok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Jelentős veszteséget szenved hosszú távon</a:t>
            </a:r>
          </a:p>
          <a:p>
            <a:pPr eaLnBrk="1" hangingPunct="1">
              <a:lnSpc>
                <a:spcPct val="90000"/>
              </a:lnSpc>
            </a:pPr>
            <a:endParaRPr lang="hu-HU" altLang="hu-HU" sz="2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u-HU" altLang="hu-HU" sz="2600" b="1" dirty="0" smtClean="0"/>
              <a:t>Különbözőség okai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Folyamatosban több motoros elem, diszkrétben több kognitív-verbális elem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600" dirty="0" smtClean="0"/>
              <a:t>Folyamatosnak nagyobb a gyakorlási ideje</a:t>
            </a:r>
            <a:endParaRPr lang="en-US" alt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38733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Irodalom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sz="2800" dirty="0"/>
              <a:t>R.A. Schmidt (1996): Mozgáskontroll és </a:t>
            </a:r>
            <a:r>
              <a:rPr lang="hu-HU" sz="2800" dirty="0" smtClean="0"/>
              <a:t>mozgástanulás</a:t>
            </a:r>
            <a:endParaRPr lang="en-US" altLang="hu-HU" sz="2600" dirty="0" smtClean="0"/>
          </a:p>
        </p:txBody>
      </p:sp>
    </p:spTree>
    <p:extLst>
      <p:ext uri="{BB962C8B-B14F-4D97-AF65-F5344CB8AC3E}">
        <p14:creationId xmlns:p14="http://schemas.microsoft.com/office/powerpoint/2010/main" val="501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112125" cy="39624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8000" b="1" dirty="0" smtClean="0"/>
              <a:t>Motoros készségek tanulása</a:t>
            </a:r>
          </a:p>
        </p:txBody>
      </p:sp>
    </p:spTree>
    <p:extLst>
      <p:ext uri="{BB962C8B-B14F-4D97-AF65-F5344CB8AC3E}">
        <p14:creationId xmlns:p14="http://schemas.microsoft.com/office/powerpoint/2010/main" val="33542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371600"/>
            <a:ext cx="79248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400" dirty="0" err="1" smtClean="0"/>
              <a:t>Guthrie</a:t>
            </a:r>
            <a:r>
              <a:rPr lang="hu-HU" sz="2400" dirty="0" smtClean="0"/>
              <a:t> 1952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Tanult képesség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Előre meghatározott kimenettel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Minimális időt és/vagy energia befektetést igényel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400" dirty="0"/>
          </a:p>
          <a:p>
            <a:pPr>
              <a:defRPr/>
            </a:pPr>
            <a:r>
              <a:rPr lang="hu-HU" sz="2400" dirty="0" smtClean="0"/>
              <a:t>Schmidt 1991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Célorientált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Tudatos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Hatékony: min. idő/energia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Tanult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Mozgással kapcsolatos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Akaratlagos (nem reflexes)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Mik a motoros készségek?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2298680"/>
            <a:ext cx="7924800" cy="22398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S</a:t>
            </a:r>
            <a:r>
              <a:rPr lang="hu-HU" sz="2400" dirty="0" smtClean="0"/>
              <a:t>zubjektív: művészi tornában a pontozás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Objektív: </a:t>
            </a:r>
            <a:r>
              <a:rPr lang="hu-HU" sz="2400" dirty="0" err="1" smtClean="0"/>
              <a:t>biomechanikai</a:t>
            </a:r>
            <a:r>
              <a:rPr lang="hu-HU" sz="2400" dirty="0" smtClean="0"/>
              <a:t> paraméterek analízisével (szögek, erők </a:t>
            </a:r>
            <a:r>
              <a:rPr lang="hu-HU" sz="2400" dirty="0" err="1" smtClean="0"/>
              <a:t>stb</a:t>
            </a:r>
            <a:r>
              <a:rPr lang="hu-HU" sz="2400" dirty="0" smtClean="0"/>
              <a:t> mérése)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A kimenet mérésével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Hogyan állapítjuk meg, hogy valaki rendelkezik-e mozgással kapcsolatos készségekkel?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2057400"/>
            <a:ext cx="7924800" cy="22398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u-HU" sz="2400" dirty="0" smtClean="0"/>
              <a:t>3 dimenzióban tudjuk elhelyezni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400" dirty="0" smtClean="0"/>
              <a:t>Finom vagy durva motoros készség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400" dirty="0" smtClean="0"/>
              <a:t>Diszkrét/sorozatos/folytonos motoros készség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400" dirty="0" smtClean="0"/>
              <a:t>Zárt vagy nyílt készség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Készségek osztályozása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676400"/>
            <a:ext cx="7924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hu-HU" sz="2400" dirty="0" smtClean="0"/>
              <a:t>Finom vagy durva motoros készség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A mozdulat finomsága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Kis vagy nagy izomcsoportok vesznek részt a mozgásban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Készségek osztályozása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2743200" y="4419600"/>
            <a:ext cx="30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676400" y="4267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Finom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19800" y="427886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Durva</a:t>
            </a:r>
            <a:endParaRPr lang="hu-HU" sz="2000" dirty="0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3581400" y="4419600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2971800" y="5029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Motoros készséget el lehet helyezni a tengelyen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518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2"/>
              <a:defRPr/>
            </a:pPr>
            <a:r>
              <a:rPr lang="hu-HU" sz="2200" dirty="0" smtClean="0"/>
              <a:t>Diszkrét/sorozatos/folytonos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Diszkrét: meghatározott kezdet és vég</a:t>
            </a:r>
          </a:p>
          <a:p>
            <a:pPr marL="800100" lvl="1" indent="-342900">
              <a:lnSpc>
                <a:spcPct val="125000"/>
              </a:lnSpc>
              <a:buFont typeface="Calibri" panose="020F0502020204030204" pitchFamily="34" charset="0"/>
              <a:buChar char="̶"/>
              <a:defRPr/>
            </a:pPr>
            <a:r>
              <a:rPr lang="hu-HU" sz="2200" dirty="0" smtClean="0"/>
              <a:t>kosárlabda dobás karmunkája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Sorozatos: diszkrét mozgáselemek sorozata amik egy komplett választ alkotnak</a:t>
            </a:r>
          </a:p>
          <a:p>
            <a:pPr marL="800100" lvl="1" indent="-342900">
              <a:lnSpc>
                <a:spcPct val="125000"/>
              </a:lnSpc>
              <a:buFont typeface="Calibri" panose="020F0502020204030204" pitchFamily="34" charset="0"/>
              <a:buChar char="̶"/>
              <a:defRPr/>
            </a:pPr>
            <a:r>
              <a:rPr lang="hu-HU" sz="2200" dirty="0" smtClean="0"/>
              <a:t>Tenisz szerva: 4 lépés: labdafeldobás, ütő hátralendítése, ütő-labda kontaktus, </a:t>
            </a:r>
            <a:r>
              <a:rPr lang="hu-HU" sz="2200" dirty="0" err="1" smtClean="0"/>
              <a:t>utánlendítés</a:t>
            </a:r>
            <a:endParaRPr lang="hu-HU" sz="2200" dirty="0" smtClean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Folytonos: a mozgásnak nincs meghatározott kezdete és vége</a:t>
            </a:r>
          </a:p>
          <a:p>
            <a:pPr marL="800100" lvl="1" indent="-342900">
              <a:lnSpc>
                <a:spcPct val="125000"/>
              </a:lnSpc>
              <a:buFont typeface="Calibri" panose="020F0502020204030204" pitchFamily="34" charset="0"/>
              <a:buChar char="̶"/>
              <a:defRPr/>
            </a:pPr>
            <a:r>
              <a:rPr lang="hu-HU" sz="2200" dirty="0" smtClean="0"/>
              <a:t>Kosárlabda labdavezetés, úszás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Készségek osztályozása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Nem asszociatív tanulás</a:t>
            </a:r>
            <a:endParaRPr lang="de-DE" altLang="hu-HU" sz="4000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400" b="1" dirty="0" err="1" smtClean="0"/>
              <a:t>Habituáció</a:t>
            </a:r>
            <a:endParaRPr lang="hu-HU" altLang="hu-HU" sz="2400" b="1" dirty="0"/>
          </a:p>
          <a:p>
            <a:pPr eaLnBrk="1" hangingPunct="1"/>
            <a:r>
              <a:rPr lang="hu-HU" altLang="hu-HU" sz="2400" dirty="0" smtClean="0"/>
              <a:t>a tanulás legegyszerűbb formája,</a:t>
            </a:r>
          </a:p>
          <a:p>
            <a:pPr eaLnBrk="1" hangingPunct="1"/>
            <a:r>
              <a:rPr lang="hu-HU" altLang="hu-HU" sz="2400" dirty="0" smtClean="0"/>
              <a:t>egyfajta hozzászokás,</a:t>
            </a:r>
          </a:p>
          <a:p>
            <a:pPr eaLnBrk="1" hangingPunct="1"/>
            <a:r>
              <a:rPr lang="hu-HU" altLang="hu-HU" sz="2400" dirty="0" smtClean="0"/>
              <a:t>az ártalmatlan ingerekre adott viselkedéses válaszok ritkulását eredményezi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altLang="hu-HU" sz="2400" dirty="0" smtClean="0"/>
              <a:t>    (pl. az utcai zaj tanulás közben először zavaró, új </a:t>
            </a:r>
            <a:r>
              <a:rPr lang="hu-HU" altLang="hu-HU" sz="2400" dirty="0" err="1" smtClean="0"/>
              <a:t>kakukkosóra</a:t>
            </a:r>
            <a:r>
              <a:rPr lang="hu-HU" altLang="hu-HU" sz="2400" dirty="0" smtClean="0"/>
              <a:t> hangja először idegesítő).</a:t>
            </a:r>
            <a:endParaRPr lang="de-DE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32785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 typeface="+mj-lt"/>
              <a:buAutoNum type="arabicPeriod" startAt="3"/>
              <a:defRPr/>
            </a:pPr>
            <a:r>
              <a:rPr lang="hu-HU" sz="2400" dirty="0" smtClean="0"/>
              <a:t>Zárt és nyílt készségek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Környezet megjósolhatósága alapján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Zárt:</a:t>
            </a:r>
            <a:r>
              <a:rPr lang="hu-HU" sz="2400" dirty="0"/>
              <a:t> </a:t>
            </a:r>
            <a:r>
              <a:rPr lang="hu-HU" sz="2400" dirty="0" smtClean="0"/>
              <a:t>nem befolyásolja a környezet, belsőleg meghatározott ritmusa van</a:t>
            </a:r>
          </a:p>
          <a:p>
            <a:pPr marL="800100" lvl="1" indent="-342900">
              <a:lnSpc>
                <a:spcPct val="125000"/>
              </a:lnSpc>
              <a:buFont typeface="Calibri" panose="020F0502020204030204" pitchFamily="34" charset="0"/>
              <a:buChar char="̶"/>
              <a:defRPr/>
            </a:pPr>
            <a:r>
              <a:rPr lang="hu-HU" sz="2400" dirty="0" smtClean="0"/>
              <a:t>Tenisz szerva, súlyemelés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Nyílt: a környezet befolyásolja, ritmusát kívülről kapja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̶"/>
              <a:defRPr/>
            </a:pPr>
            <a:r>
              <a:rPr lang="hu-HU" sz="2400" dirty="0" smtClean="0"/>
              <a:t>Kosárlabda elkapása játék során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Készségek osztályozása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38594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hu-HU" sz="2200" dirty="0" smtClean="0"/>
              <a:t>Képesség (</a:t>
            </a:r>
            <a:r>
              <a:rPr lang="hu-HU" sz="2200" dirty="0" err="1" smtClean="0"/>
              <a:t>Magill</a:t>
            </a:r>
            <a:r>
              <a:rPr lang="hu-HU" sz="2200" dirty="0" smtClean="0"/>
              <a:t> 1993)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jellegzetesség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Kapacitás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Veleszületett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A motoros teljesítménnyel kapcsolatosak</a:t>
            </a:r>
          </a:p>
          <a:p>
            <a:pPr>
              <a:lnSpc>
                <a:spcPct val="125000"/>
              </a:lnSpc>
              <a:defRPr/>
            </a:pPr>
            <a:endParaRPr lang="hu-HU" sz="2200" dirty="0"/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/>
              <a:t>Limitált számú képesség</a:t>
            </a:r>
          </a:p>
          <a:p>
            <a:pPr>
              <a:lnSpc>
                <a:spcPct val="125000"/>
              </a:lnSpc>
              <a:defRPr/>
            </a:pPr>
            <a:r>
              <a:rPr lang="hu-HU" sz="2200" dirty="0" smtClean="0"/>
              <a:t>DE!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defRPr/>
            </a:pPr>
            <a:r>
              <a:rPr lang="hu-HU" sz="2200" dirty="0" smtClean="0"/>
              <a:t>Végtelen számú készség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Készség vs. képesség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066800"/>
            <a:ext cx="79248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Egyéni különbözőségek egyik változója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Meghatározza a motoros készségek elsajátításának szintjét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Minden motoros készség adott motoros képességeket igényel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200" dirty="0"/>
          </a:p>
          <a:p>
            <a:pPr>
              <a:defRPr/>
            </a:pPr>
            <a:r>
              <a:rPr lang="hu-HU" sz="2200" dirty="0" smtClean="0"/>
              <a:t>Ha 2 ember ugyanazt a sportmozgást: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Ugyannyit gyakorolhatta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Ugyanannyi és ugyanolyan szintű utasítást kapott a mozgással kapcsolatosan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dirty="0" smtClean="0"/>
              <a:t>Ugyanolyan motivációval rendelkezik a sportmozgás kivitelezését illetően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971550" y="5334000"/>
            <a:ext cx="720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Akkor az egyének képességei határozzák meg a teljesítmény szintjét </a:t>
            </a:r>
            <a:endParaRPr lang="hu-HU" sz="2200" dirty="0"/>
          </a:p>
        </p:txBody>
      </p:sp>
      <p:sp>
        <p:nvSpPr>
          <p:cNvPr id="4" name="Lefelé nyíl 3"/>
          <p:cNvSpPr/>
          <p:nvPr/>
        </p:nvSpPr>
        <p:spPr>
          <a:xfrm>
            <a:off x="4038600" y="4572000"/>
            <a:ext cx="533400" cy="755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143000"/>
            <a:ext cx="79248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 smtClean="0"/>
              <a:t>2 hipotézis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u-HU" sz="2000" dirty="0" smtClean="0"/>
              <a:t>Általános motoros képességek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Motoros képességek egymással összefüggésben vannak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Sportolók minden motoros képességben magasabb szinten állnak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Általános motoros képesség</a:t>
            </a:r>
            <a:br>
              <a:rPr lang="hu-HU" sz="2000" dirty="0" smtClean="0"/>
            </a:br>
            <a:endParaRPr lang="hu-HU" sz="2000" dirty="0" smtClean="0"/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hu-HU" sz="2000" dirty="0" smtClean="0"/>
              <a:t>Motoros képességek </a:t>
            </a:r>
            <a:r>
              <a:rPr lang="hu-HU" sz="2000" dirty="0" err="1" smtClean="0"/>
              <a:t>specificitása</a:t>
            </a:r>
            <a:endParaRPr lang="hu-HU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Motoros képességek függetlenek egymástól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Egyes motoros képességek szintje különbözik egyénen belül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4038600" y="4349591"/>
            <a:ext cx="533400" cy="755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800100" y="5144869"/>
            <a:ext cx="720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Kutatások a motoros képességek </a:t>
            </a:r>
            <a:r>
              <a:rPr lang="hu-HU" sz="2000" dirty="0" err="1" smtClean="0"/>
              <a:t>specificitását</a:t>
            </a:r>
            <a:r>
              <a:rPr lang="hu-HU" sz="2000" dirty="0" smtClean="0"/>
              <a:t> támogatják</a:t>
            </a:r>
          </a:p>
          <a:p>
            <a:r>
              <a:rPr lang="hu-HU" sz="2000" dirty="0" err="1" smtClean="0"/>
              <a:t>Pl</a:t>
            </a:r>
            <a:r>
              <a:rPr lang="hu-HU" sz="2000" dirty="0" smtClean="0"/>
              <a:t>: reakcióidő nem függ össze a mozgás idejével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242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400" dirty="0" smtClean="0"/>
              <a:t>Elkülönítése</a:t>
            </a:r>
          </a:p>
          <a:p>
            <a:pPr>
              <a:defRPr/>
            </a:pPr>
            <a:r>
              <a:rPr lang="hu-HU" sz="2400" dirty="0" smtClean="0"/>
              <a:t>Fleischmann-féle osztályozás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Észlelési-motoros képességek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Fizikális jártasságok</a:t>
            </a:r>
          </a:p>
          <a:p>
            <a:pPr>
              <a:defRPr/>
            </a:pPr>
            <a:endParaRPr lang="hu-HU" sz="2400" dirty="0"/>
          </a:p>
          <a:p>
            <a:pPr>
              <a:defRPr/>
            </a:pPr>
            <a:r>
              <a:rPr lang="hu-HU" sz="2400" dirty="0" smtClean="0"/>
              <a:t>Minden egyén esetén megtalálhatók ezek a képességek – különböző szinteken</a:t>
            </a:r>
          </a:p>
          <a:p>
            <a:pPr>
              <a:defRPr/>
            </a:pPr>
            <a:r>
              <a:rPr lang="hu-HU" sz="2400" dirty="0" smtClean="0"/>
              <a:t>Mérésük lehetséges </a:t>
            </a:r>
            <a:r>
              <a:rPr lang="hu-HU" sz="2400" dirty="0" smtClean="0">
                <a:sym typeface="Wingdings"/>
              </a:rPr>
              <a:t> egyénenként meghatározható a képességi szint</a:t>
            </a:r>
            <a:endParaRPr lang="hu-HU" sz="24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200" b="1" dirty="0"/>
              <a:t>É</a:t>
            </a:r>
            <a:r>
              <a:rPr lang="hu-HU" sz="2200" b="1" dirty="0" smtClean="0"/>
              <a:t>szlelési-motoros képességek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b="1" dirty="0"/>
              <a:t>S</a:t>
            </a:r>
            <a:r>
              <a:rPr lang="hu-HU" sz="2200" b="1" dirty="0" smtClean="0"/>
              <a:t>zabályozás pontossága</a:t>
            </a:r>
            <a:r>
              <a:rPr lang="hu-HU" sz="2200" dirty="0" smtClean="0"/>
              <a:t>: valamilyen gép(jármű) irányításának képessége, milyen gyorsan és pontosan tudjuk ismételten mozgatni az irányítókarokat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b="1" dirty="0" smtClean="0"/>
              <a:t>Több végtag koordinációja</a:t>
            </a:r>
            <a:r>
              <a:rPr lang="hu-HU" sz="2200" dirty="0" smtClean="0"/>
              <a:t>: két vagy több végtag mozgásának koordinációja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b="1" dirty="0"/>
              <a:t>Válaszcselekvés </a:t>
            </a:r>
            <a:r>
              <a:rPr lang="hu-HU" sz="2200" b="1" dirty="0" smtClean="0"/>
              <a:t>irányítás</a:t>
            </a:r>
            <a:r>
              <a:rPr lang="hu-HU" sz="2200" dirty="0" smtClean="0"/>
              <a:t>: két vagy több </a:t>
            </a:r>
            <a:r>
              <a:rPr lang="hu-HU" sz="2200" dirty="0" err="1" smtClean="0"/>
              <a:t>stimulus</a:t>
            </a:r>
            <a:r>
              <a:rPr lang="hu-HU" sz="2200" dirty="0" smtClean="0"/>
              <a:t> esetén a megfelelő mozgásválasz kiválasztás gyorsan, több lehetőségből</a:t>
            </a: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200" b="1" dirty="0" smtClean="0"/>
              <a:t>Szabályozás becslése</a:t>
            </a:r>
            <a:r>
              <a:rPr lang="hu-HU" sz="2200" dirty="0" smtClean="0"/>
              <a:t>: alkalmazkodás egy gép(jármű) irányításában, ha egy folyamatosan mozgó gép sebessége és/vagy iránya változik, tulajdonképpen a változások anticipációját és a változtatások időzítését foglalja magában</a:t>
            </a:r>
            <a:r>
              <a:rPr lang="en-US" sz="2200" dirty="0" smtClean="0"/>
              <a:t> </a:t>
            </a:r>
            <a:endParaRPr lang="hu-HU" sz="22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533400"/>
            <a:ext cx="79248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Reakcióidő</a:t>
            </a:r>
            <a:r>
              <a:rPr lang="hu-HU" sz="2000" dirty="0" smtClean="0"/>
              <a:t>: egy </a:t>
            </a:r>
            <a:r>
              <a:rPr lang="hu-HU" sz="2000" dirty="0" err="1" smtClean="0"/>
              <a:t>stimulust</a:t>
            </a:r>
            <a:r>
              <a:rPr lang="hu-HU" sz="2000" dirty="0" smtClean="0"/>
              <a:t> követő egy gyors válaszcselekvés, a mozgás elindításának sebességét mutatja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Kar-kéz egyenletes </a:t>
            </a:r>
            <a:r>
              <a:rPr lang="hu-HU" sz="2000" b="1" dirty="0" smtClean="0"/>
              <a:t>mozgatása</a:t>
            </a:r>
            <a:r>
              <a:rPr lang="hu-HU" sz="2000" dirty="0" smtClean="0"/>
              <a:t>: a kar vagy kéz egyenesen (nem remegően) tartásának képessége, statikus és dinamikus körülmények között is</a:t>
            </a:r>
            <a:r>
              <a:rPr lang="en-US" sz="2000" dirty="0" smtClean="0"/>
              <a:t>.</a:t>
            </a: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Kéz ügyessége</a:t>
            </a:r>
            <a:r>
              <a:rPr lang="hu-HU" sz="2000" dirty="0"/>
              <a:t>: koordinált kézmozgások kivitelezése, egy kéz, két kéz együttesen, kéz a karral együtt, pontos és gyors kézmozgások végrehajtását jelenti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Ujjak ügyessége</a:t>
            </a:r>
            <a:r>
              <a:rPr lang="hu-HU" sz="2000" dirty="0"/>
              <a:t>: koordinált ujjmozgások kivitelezése, egy kéz ujjai, két kéz ujjai együttesen, pontos és gyors ujjmozgások végrehajtását jelenti</a:t>
            </a:r>
            <a:r>
              <a:rPr lang="en-US" sz="2000" dirty="0"/>
              <a:t> 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Csukló és ujjak sebessége:</a:t>
            </a:r>
            <a:r>
              <a:rPr lang="hu-HU" sz="2000" dirty="0"/>
              <a:t> gyors, egyszerű, ismételt ujj-, kéz és csuklómozgások végrehajtását jelent, kevés vagy semennyi pontosságot és szem-kéz koordinációt igényel.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Végtagok mozgatásának sebessége</a:t>
            </a:r>
            <a:r>
              <a:rPr lang="hu-HU" sz="2000" dirty="0"/>
              <a:t>: a karok vagy alsó végtagok egyetlen mozdulatának sebességét jelenti, nem igényel pontosságot és koordinációt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Célzás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sz="20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143000"/>
            <a:ext cx="79248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/>
              <a:t>F</a:t>
            </a:r>
            <a:r>
              <a:rPr lang="hu-HU" sz="2000" b="1" dirty="0" smtClean="0"/>
              <a:t>izikális jártasságok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Statikus erő: </a:t>
            </a:r>
            <a:r>
              <a:rPr lang="hu-HU" sz="2000" dirty="0" smtClean="0"/>
              <a:t>maximális erő, amit rövid időn át fent tudunk tartani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smtClean="0"/>
              <a:t>Robbanékony erő</a:t>
            </a:r>
            <a:r>
              <a:rPr lang="hu-HU" sz="2000" b="1" dirty="0" smtClean="0"/>
              <a:t>:</a:t>
            </a:r>
            <a:r>
              <a:rPr lang="hu-HU" sz="2000" dirty="0" smtClean="0"/>
              <a:t> rövid idejű, robbanásszerű izom összehúzódásra való képesség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Dinamikus erő: </a:t>
            </a:r>
            <a:r>
              <a:rPr lang="hu-HU" sz="2000" dirty="0" smtClean="0"/>
              <a:t>izmok erőkifejtése ismételten és folyamatosan hosszabb időn keresztül, az izmok erő állóképességét és fáradással szembeni ellenállását tükrözi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Törzs ereje: </a:t>
            </a:r>
            <a:r>
              <a:rPr lang="hu-HU" sz="2000" dirty="0" smtClean="0"/>
              <a:t>a hasizmok és alsó hátizmok meg tudják tartani a testet ismételten és folyamatosan, a nevezett izmok fáradással szembeni ellenállását tükrözi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Hajlékonyság terjedelme</a:t>
            </a:r>
            <a:r>
              <a:rPr lang="hu-HU" sz="2000" dirty="0" smtClean="0"/>
              <a:t>: a test illetve végtagok hajlási, megnyúlási, csavarodási képessége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Dinamikus hajlékonyság</a:t>
            </a:r>
            <a:r>
              <a:rPr lang="hu-HU" sz="2000" dirty="0" smtClean="0"/>
              <a:t>: </a:t>
            </a:r>
            <a:r>
              <a:rPr lang="hu-HU" sz="2000" dirty="0"/>
              <a:t>a test illetve végtagok hajlási, </a:t>
            </a:r>
            <a:r>
              <a:rPr lang="hu-HU" sz="2000" dirty="0" smtClean="0"/>
              <a:t>megnyúlási</a:t>
            </a:r>
            <a:r>
              <a:rPr lang="hu-HU" sz="2000" dirty="0"/>
              <a:t>, csavarodási </a:t>
            </a:r>
            <a:r>
              <a:rPr lang="hu-HU" sz="2000" dirty="0" smtClean="0"/>
              <a:t>képessége, gyorsan és ismételten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Durva test koordináció</a:t>
            </a:r>
            <a:r>
              <a:rPr lang="hu-HU" sz="2000" dirty="0" smtClean="0"/>
              <a:t>: a kar, alsó végtag és törzs mozgásainak koordinálása miközben a test mozgásban van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Durva test egyensúly</a:t>
            </a:r>
            <a:r>
              <a:rPr lang="hu-HU" sz="2000" dirty="0" smtClean="0"/>
              <a:t>: </a:t>
            </a:r>
            <a:r>
              <a:rPr lang="hu-HU" sz="2000" dirty="0" err="1" smtClean="0"/>
              <a:t>egyensúly</a:t>
            </a:r>
            <a:r>
              <a:rPr lang="hu-HU" sz="2000" dirty="0" smtClean="0"/>
              <a:t> megtartása és visszaszerzése, </a:t>
            </a:r>
            <a:r>
              <a:rPr lang="hu-HU" sz="2000" dirty="0"/>
              <a:t>egy nem stabil pozícióban az </a:t>
            </a:r>
            <a:r>
              <a:rPr lang="hu-HU" sz="2000" dirty="0" smtClean="0"/>
              <a:t>felegyenesedett testtartás megtartása, gyakorlatilag egyensúlyozás dinamikus és statikus körülmények között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Kitartás</a:t>
            </a:r>
            <a:r>
              <a:rPr lang="hu-HU" sz="2000" dirty="0" smtClean="0"/>
              <a:t>: a </a:t>
            </a:r>
            <a:r>
              <a:rPr lang="hu-HU" sz="2000" dirty="0" err="1" smtClean="0"/>
              <a:t>kardio-respiratorikus</a:t>
            </a:r>
            <a:r>
              <a:rPr lang="hu-HU" sz="2000" dirty="0" smtClean="0"/>
              <a:t> rendszer  képessége, hogy a hosszú időn át hatékonyan teljesítsen a test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 smtClean="0"/>
              <a:t>Motoros képessége hogy függnek össze a motoros készségek kivitelezésével?</a:t>
            </a:r>
          </a:p>
          <a:p>
            <a:pPr>
              <a:defRPr/>
            </a:pPr>
            <a:endParaRPr lang="hu-HU" sz="2000" dirty="0"/>
          </a:p>
          <a:p>
            <a:pPr>
              <a:lnSpc>
                <a:spcPct val="150000"/>
              </a:lnSpc>
              <a:defRPr/>
            </a:pPr>
            <a:r>
              <a:rPr lang="hu-HU" sz="2000" b="1" dirty="0" smtClean="0"/>
              <a:t>Feladat analízis: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000" b="1" dirty="0" smtClean="0"/>
              <a:t>Milyen motoros készséget igényel?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000" b="1" dirty="0" smtClean="0"/>
              <a:t>Milyen komponensei vannak a készségnek?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sz="2000" b="1" dirty="0" smtClean="0"/>
              <a:t>Milyen motoros képességeket igényelnek az egyes komponensek?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Nem asszociatív tanulás</a:t>
            </a:r>
            <a:endParaRPr lang="de-DE" altLang="hu-HU" sz="40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u-HU" altLang="hu-HU" sz="2400" b="1" dirty="0" err="1" smtClean="0"/>
              <a:t>Szenzitizáció</a:t>
            </a:r>
            <a:endParaRPr lang="hu-HU" altLang="hu-HU" sz="2400" b="1" dirty="0" smtClean="0"/>
          </a:p>
          <a:p>
            <a:pPr eaLnBrk="1" hangingPunct="1"/>
            <a:r>
              <a:rPr lang="hu-HU" altLang="hu-HU" sz="2400" dirty="0" smtClean="0"/>
              <a:t>élőlény megtanulja felerősíteni reakcióját az olyan gyenge ingerekre, amelyeket fenyegető, vagy fájdalmas inger követ</a:t>
            </a:r>
          </a:p>
          <a:p>
            <a:pPr eaLnBrk="1" hangingPunct="1"/>
            <a:r>
              <a:rPr lang="hu-HU" altLang="hu-HU" sz="2400" dirty="0" smtClean="0"/>
              <a:t>pl. megtanulunk felfigyelni valamilyen berendezés szokatlan hangjára, amelyet gyakran a készülék elromlása követ</a:t>
            </a:r>
            <a:endParaRPr lang="de-DE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447800"/>
            <a:ext cx="79248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dirty="0" smtClean="0"/>
              <a:t>Feladat analízis példa: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hu-HU" dirty="0" smtClean="0"/>
              <a:t>Milyen motoros készséget igényel?</a:t>
            </a:r>
          </a:p>
          <a:p>
            <a:pPr lvl="1">
              <a:defRPr/>
            </a:pPr>
            <a:r>
              <a:rPr lang="hu-HU" dirty="0" smtClean="0"/>
              <a:t>Tenisz szerva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hu-HU" dirty="0" smtClean="0"/>
              <a:t>Milyen komponensei vannak a készségnek?</a:t>
            </a:r>
          </a:p>
          <a:p>
            <a:pPr lvl="1">
              <a:defRPr/>
            </a:pPr>
            <a:r>
              <a:rPr lang="hu-HU" dirty="0" smtClean="0"/>
              <a:t>Ütő markolása, stabil állás, labda feldobása, ütő hátralendítése, ütő előre lendítése, labda elütése, véglendítés</a:t>
            </a:r>
            <a:br>
              <a:rPr lang="hu-HU" dirty="0" smtClean="0"/>
            </a:br>
            <a:endParaRPr lang="hu-HU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hu-HU" dirty="0" smtClean="0"/>
              <a:t>Milyen motoros képességeket igényelnek az egyes komponensek?</a:t>
            </a:r>
          </a:p>
          <a:p>
            <a:pPr lvl="1">
              <a:defRPr/>
            </a:pPr>
            <a:r>
              <a:rPr lang="hu-HU" dirty="0" smtClean="0"/>
              <a:t>Több végtag koordinációja, szabályozás pontossága, karmozgás sebessége, célzás, statikus erő stb.</a:t>
            </a:r>
          </a:p>
          <a:p>
            <a:pPr lvl="1">
              <a:defRPr/>
            </a:pPr>
            <a:endParaRPr lang="hu-HU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63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Motoros képességek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74639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5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Asszociatív tanulás</a:t>
            </a:r>
            <a:endParaRPr lang="de-DE" altLang="hu-HU" sz="4000" b="1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712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dirty="0" smtClean="0"/>
              <a:t>Klasszikus kondicionálás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dirty="0" err="1" smtClean="0"/>
              <a:t>Operáns</a:t>
            </a:r>
            <a:r>
              <a:rPr lang="hu-HU" altLang="hu-HU" dirty="0" smtClean="0"/>
              <a:t> kondicionálás</a:t>
            </a:r>
            <a:endParaRPr lang="de-DE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4811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Klasszikus kondicionálás</a:t>
            </a:r>
            <a:endParaRPr lang="de-DE" altLang="hu-HU" sz="4000" b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81587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Tudományos vizsgálata: I. P. Pavlov (1904) </a:t>
            </a:r>
          </a:p>
          <a:p>
            <a:pPr eaLnBrk="1" hangingPunct="1"/>
            <a:r>
              <a:rPr lang="hu-HU" altLang="hu-HU" sz="2400" dirty="0" smtClean="0"/>
              <a:t>Kondicionálás = ismételt társítás</a:t>
            </a:r>
          </a:p>
          <a:p>
            <a:pPr eaLnBrk="1" hangingPunct="1"/>
            <a:r>
              <a:rPr lang="hu-HU" altLang="hu-HU" sz="2400" dirty="0" smtClean="0"/>
              <a:t>A tanulás az inger oldaláról indul – „S-S” –(inger-inger) típusú kondicionálás</a:t>
            </a:r>
          </a:p>
          <a:p>
            <a:pPr eaLnBrk="1" hangingPunct="1"/>
            <a:r>
              <a:rPr lang="hu-HU" altLang="hu-HU" sz="2400" dirty="0" smtClean="0"/>
              <a:t>Feltétlen reflex: feltétlen ingerre feltétlen válasz</a:t>
            </a:r>
          </a:p>
          <a:p>
            <a:pPr eaLnBrk="1" hangingPunct="1"/>
            <a:r>
              <a:rPr lang="hu-HU" altLang="hu-HU" sz="2400" dirty="0" smtClean="0"/>
              <a:t>Feltételes reflex: feltétlen reflex társítása egy semleges ingerrel </a:t>
            </a:r>
            <a:r>
              <a:rPr lang="hu-HU" altLang="hu-HU" sz="2400" dirty="0" smtClean="0">
                <a:sym typeface="Wingdings" pitchFamily="2" charset="2"/>
              </a:rPr>
              <a:t> feltételes inger lesz  és hozzá feltételes válasz = feltételes reflex</a:t>
            </a:r>
          </a:p>
          <a:p>
            <a:pPr lvl="1" eaLnBrk="1" hangingPunct="1"/>
            <a:endParaRPr lang="hu-HU" altLang="hu-HU" sz="2400" dirty="0" smtClean="0">
              <a:sym typeface="Wingdings" pitchFamily="2" charset="2"/>
            </a:endParaRPr>
          </a:p>
        </p:txBody>
      </p:sp>
      <p:sp>
        <p:nvSpPr>
          <p:cNvPr id="30724" name="Text Box 25"/>
          <p:cNvSpPr txBox="1">
            <a:spLocks noChangeArrowheads="1"/>
          </p:cNvSpPr>
          <p:nvPr/>
        </p:nvSpPr>
        <p:spPr bwMode="auto">
          <a:xfrm>
            <a:off x="323850" y="2781300"/>
            <a:ext cx="503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Klasszikus kondicionálás</a:t>
            </a:r>
            <a:endParaRPr lang="de-DE" altLang="hu-HU" sz="4000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81587"/>
          </a:xfrm>
        </p:spPr>
        <p:txBody>
          <a:bodyPr/>
          <a:lstStyle/>
          <a:p>
            <a:pPr lvl="1" eaLnBrk="1" hangingPunct="1">
              <a:defRPr/>
            </a:pPr>
            <a:r>
              <a:rPr lang="hu-HU" altLang="hu-HU" sz="1600" dirty="0" smtClean="0">
                <a:sym typeface="Wingdings"/>
              </a:rPr>
              <a:t>Pavlov kutyája: 	van kaja - van nyál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hu-HU" altLang="hu-HU" sz="1600" dirty="0" smtClean="0">
                <a:sym typeface="Wingdings"/>
              </a:rPr>
              <a:t>			nincs kaja - nincs nyál</a:t>
            </a:r>
            <a:br>
              <a:rPr lang="hu-HU" altLang="hu-HU" sz="1600" dirty="0" smtClean="0">
                <a:sym typeface="Wingdings"/>
              </a:rPr>
            </a:br>
            <a:r>
              <a:rPr lang="hu-HU" altLang="hu-HU" sz="1600" dirty="0" smtClean="0">
                <a:sym typeface="Wingdings"/>
              </a:rPr>
              <a:t>			nincs kaja - van nyál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altLang="hu-HU" sz="2000" dirty="0" smtClean="0"/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5364163" y="2492375"/>
            <a:ext cx="2519362" cy="287338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3. feltételes inger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1749" name="Text Box 11"/>
          <p:cNvSpPr txBox="1">
            <a:spLocks noChangeArrowheads="1"/>
          </p:cNvSpPr>
          <p:nvPr/>
        </p:nvSpPr>
        <p:spPr bwMode="auto">
          <a:xfrm>
            <a:off x="1331913" y="3933825"/>
            <a:ext cx="6553200" cy="2873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       2. feltétlen reflex                                         4. feltételes reflex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1750" name="Line 12"/>
          <p:cNvSpPr>
            <a:spLocks noChangeShapeType="1"/>
          </p:cNvSpPr>
          <p:nvPr/>
        </p:nvSpPr>
        <p:spPr bwMode="auto">
          <a:xfrm>
            <a:off x="3851275" y="2565400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1" name="Line 13"/>
          <p:cNvSpPr>
            <a:spLocks noChangeShapeType="1"/>
          </p:cNvSpPr>
          <p:nvPr/>
        </p:nvSpPr>
        <p:spPr bwMode="auto">
          <a:xfrm>
            <a:off x="3851275" y="2708275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52" name="AutoShape 14"/>
          <p:cNvSpPr>
            <a:spLocks noChangeArrowheads="1"/>
          </p:cNvSpPr>
          <p:nvPr/>
        </p:nvSpPr>
        <p:spPr bwMode="auto">
          <a:xfrm>
            <a:off x="2339975" y="2781300"/>
            <a:ext cx="431800" cy="1150938"/>
          </a:xfrm>
          <a:prstGeom prst="downArrow">
            <a:avLst>
              <a:gd name="adj1" fmla="val 50000"/>
              <a:gd name="adj2" fmla="val 66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53" name="Text Box 5"/>
          <p:cNvSpPr txBox="1">
            <a:spLocks noChangeArrowheads="1"/>
          </p:cNvSpPr>
          <p:nvPr/>
        </p:nvSpPr>
        <p:spPr bwMode="auto">
          <a:xfrm>
            <a:off x="1331913" y="2492375"/>
            <a:ext cx="2519362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1. feltétlen inger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1754" name="Text Box 15"/>
          <p:cNvSpPr txBox="1">
            <a:spLocks noChangeArrowheads="1"/>
          </p:cNvSpPr>
          <p:nvPr/>
        </p:nvSpPr>
        <p:spPr bwMode="auto">
          <a:xfrm>
            <a:off x="2051050" y="2205038"/>
            <a:ext cx="1225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500">
                <a:latin typeface="Arial" charset="0"/>
              </a:rPr>
              <a:t>(táplálék)</a:t>
            </a:r>
            <a:endParaRPr lang="de-DE" altLang="hu-HU" sz="1500">
              <a:latin typeface="Arial" charset="0"/>
            </a:endParaRPr>
          </a:p>
        </p:txBody>
      </p:sp>
      <p:sp>
        <p:nvSpPr>
          <p:cNvPr id="31755" name="Text Box 16"/>
          <p:cNvSpPr txBox="1">
            <a:spLocks noChangeArrowheads="1"/>
          </p:cNvSpPr>
          <p:nvPr/>
        </p:nvSpPr>
        <p:spPr bwMode="auto">
          <a:xfrm>
            <a:off x="6084888" y="2205038"/>
            <a:ext cx="11509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500">
                <a:latin typeface="Arial" charset="0"/>
              </a:rPr>
              <a:t>(csengő)</a:t>
            </a:r>
            <a:endParaRPr lang="de-DE" altLang="hu-HU" sz="1500">
              <a:latin typeface="Arial" charset="0"/>
            </a:endParaRPr>
          </a:p>
        </p:txBody>
      </p:sp>
      <p:sp>
        <p:nvSpPr>
          <p:cNvPr id="31756" name="Text Box 17"/>
          <p:cNvSpPr txBox="1">
            <a:spLocks noChangeArrowheads="1"/>
          </p:cNvSpPr>
          <p:nvPr/>
        </p:nvSpPr>
        <p:spPr bwMode="auto">
          <a:xfrm>
            <a:off x="4140200" y="2276475"/>
            <a:ext cx="1079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500">
                <a:latin typeface="Arial" charset="0"/>
              </a:rPr>
              <a:t>társítás</a:t>
            </a:r>
            <a:endParaRPr lang="de-DE" altLang="hu-HU" sz="1500">
              <a:latin typeface="Arial" charset="0"/>
            </a:endParaRPr>
          </a:p>
        </p:txBody>
      </p:sp>
      <p:sp>
        <p:nvSpPr>
          <p:cNvPr id="31757" name="Text Box 18"/>
          <p:cNvSpPr txBox="1">
            <a:spLocks noChangeArrowheads="1"/>
          </p:cNvSpPr>
          <p:nvPr/>
        </p:nvSpPr>
        <p:spPr bwMode="auto">
          <a:xfrm>
            <a:off x="3779838" y="2708275"/>
            <a:ext cx="2016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500">
                <a:latin typeface="Arial" charset="0"/>
              </a:rPr>
              <a:t>(idői egybeesés)</a:t>
            </a:r>
            <a:endParaRPr lang="de-DE" altLang="hu-HU" sz="1500">
              <a:latin typeface="Arial" charset="0"/>
            </a:endParaRPr>
          </a:p>
        </p:txBody>
      </p:sp>
      <p:sp>
        <p:nvSpPr>
          <p:cNvPr id="31758" name="AutoShape 21"/>
          <p:cNvSpPr>
            <a:spLocks noChangeArrowheads="1"/>
          </p:cNvSpPr>
          <p:nvPr/>
        </p:nvSpPr>
        <p:spPr bwMode="auto">
          <a:xfrm rot="5400000">
            <a:off x="5976144" y="3177381"/>
            <a:ext cx="1152525" cy="360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9" name="AutoShape 23"/>
          <p:cNvSpPr>
            <a:spLocks/>
          </p:cNvSpPr>
          <p:nvPr/>
        </p:nvSpPr>
        <p:spPr bwMode="auto">
          <a:xfrm>
            <a:off x="1042988" y="2492375"/>
            <a:ext cx="144462" cy="1801813"/>
          </a:xfrm>
          <a:prstGeom prst="leftBrace">
            <a:avLst>
              <a:gd name="adj1" fmla="val 103938"/>
              <a:gd name="adj2" fmla="val 50000"/>
            </a:avLst>
          </a:prstGeom>
          <a:solidFill>
            <a:schemeClr val="accent2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1760" name="AutoShape 24"/>
          <p:cNvSpPr>
            <a:spLocks/>
          </p:cNvSpPr>
          <p:nvPr/>
        </p:nvSpPr>
        <p:spPr bwMode="auto">
          <a:xfrm>
            <a:off x="8027988" y="2492375"/>
            <a:ext cx="144462" cy="1801813"/>
          </a:xfrm>
          <a:prstGeom prst="rightBrace">
            <a:avLst>
              <a:gd name="adj1" fmla="val 10393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1" name="Text Box 25"/>
          <p:cNvSpPr txBox="1">
            <a:spLocks noChangeArrowheads="1"/>
          </p:cNvSpPr>
          <p:nvPr/>
        </p:nvSpPr>
        <p:spPr bwMode="auto">
          <a:xfrm>
            <a:off x="323850" y="2781300"/>
            <a:ext cx="503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2" name="Rectangle 29"/>
          <p:cNvSpPr>
            <a:spLocks noChangeArrowheads="1"/>
          </p:cNvSpPr>
          <p:nvPr/>
        </p:nvSpPr>
        <p:spPr bwMode="auto">
          <a:xfrm rot="-5400000">
            <a:off x="7512050" y="3224213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tanult kapcsolat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1763" name="Rectangle 30"/>
          <p:cNvSpPr>
            <a:spLocks noChangeArrowheads="1"/>
          </p:cNvSpPr>
          <p:nvPr/>
        </p:nvSpPr>
        <p:spPr bwMode="auto">
          <a:xfrm rot="-5400000">
            <a:off x="-227013" y="3260726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öröklött kapcsolat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1764" name="Text Box 31"/>
          <p:cNvSpPr txBox="1">
            <a:spLocks noChangeArrowheads="1"/>
          </p:cNvSpPr>
          <p:nvPr/>
        </p:nvSpPr>
        <p:spPr bwMode="auto">
          <a:xfrm>
            <a:off x="3924300" y="4221163"/>
            <a:ext cx="14398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500">
                <a:latin typeface="Arial" charset="0"/>
              </a:rPr>
              <a:t>(nyáladzás)</a:t>
            </a:r>
            <a:endParaRPr lang="de-DE" altLang="hu-HU" sz="1500">
              <a:latin typeface="Arial" charset="0"/>
            </a:endParaRPr>
          </a:p>
        </p:txBody>
      </p:sp>
      <p:sp>
        <p:nvSpPr>
          <p:cNvPr id="31765" name="Oval 32"/>
          <p:cNvSpPr>
            <a:spLocks noChangeArrowheads="1"/>
          </p:cNvSpPr>
          <p:nvPr/>
        </p:nvSpPr>
        <p:spPr bwMode="auto">
          <a:xfrm>
            <a:off x="2411413" y="4652963"/>
            <a:ext cx="1008062" cy="1008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6" name="Oval 33"/>
          <p:cNvSpPr>
            <a:spLocks noChangeArrowheads="1"/>
          </p:cNvSpPr>
          <p:nvPr/>
        </p:nvSpPr>
        <p:spPr bwMode="auto">
          <a:xfrm>
            <a:off x="2555875" y="5013325"/>
            <a:ext cx="288925" cy="287338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7" name="Oval 34"/>
          <p:cNvSpPr>
            <a:spLocks noChangeArrowheads="1"/>
          </p:cNvSpPr>
          <p:nvPr/>
        </p:nvSpPr>
        <p:spPr bwMode="auto">
          <a:xfrm>
            <a:off x="2987675" y="50133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8" name="Oval 35"/>
          <p:cNvSpPr>
            <a:spLocks noChangeArrowheads="1"/>
          </p:cNvSpPr>
          <p:nvPr/>
        </p:nvSpPr>
        <p:spPr bwMode="auto">
          <a:xfrm>
            <a:off x="4067175" y="4652963"/>
            <a:ext cx="1008063" cy="1008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69" name="Oval 36"/>
          <p:cNvSpPr>
            <a:spLocks noChangeArrowheads="1"/>
          </p:cNvSpPr>
          <p:nvPr/>
        </p:nvSpPr>
        <p:spPr bwMode="auto">
          <a:xfrm>
            <a:off x="5724525" y="4652963"/>
            <a:ext cx="1008063" cy="10080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70" name="Oval 37"/>
          <p:cNvSpPr>
            <a:spLocks noChangeArrowheads="1"/>
          </p:cNvSpPr>
          <p:nvPr/>
        </p:nvSpPr>
        <p:spPr bwMode="auto">
          <a:xfrm>
            <a:off x="4643438" y="5013325"/>
            <a:ext cx="288925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71" name="Oval 38"/>
          <p:cNvSpPr>
            <a:spLocks noChangeArrowheads="1"/>
          </p:cNvSpPr>
          <p:nvPr/>
        </p:nvSpPr>
        <p:spPr bwMode="auto">
          <a:xfrm>
            <a:off x="5867400" y="5013325"/>
            <a:ext cx="288925" cy="287338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72" name="Oval 39"/>
          <p:cNvSpPr>
            <a:spLocks noChangeArrowheads="1"/>
          </p:cNvSpPr>
          <p:nvPr/>
        </p:nvSpPr>
        <p:spPr bwMode="auto">
          <a:xfrm>
            <a:off x="6300788" y="5013325"/>
            <a:ext cx="287337" cy="287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1773" name="Text Box 40"/>
          <p:cNvSpPr txBox="1">
            <a:spLocks noChangeArrowheads="1"/>
          </p:cNvSpPr>
          <p:nvPr/>
        </p:nvSpPr>
        <p:spPr bwMode="auto">
          <a:xfrm>
            <a:off x="2843213" y="5949950"/>
            <a:ext cx="3384550" cy="568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Az agyi központ (K</a:t>
            </a:r>
            <a:r>
              <a:rPr lang="hu-HU" altLang="hu-HU" sz="1300" baseline="-25000">
                <a:latin typeface="Arial" charset="0"/>
              </a:rPr>
              <a:t>1</a:t>
            </a:r>
            <a:r>
              <a:rPr lang="hu-HU" altLang="hu-HU" sz="1300">
                <a:latin typeface="Arial" charset="0"/>
              </a:rPr>
              <a:t>, K</a:t>
            </a:r>
            <a:r>
              <a:rPr lang="hu-HU" altLang="hu-HU" sz="1300" baseline="-25000">
                <a:latin typeface="Arial" charset="0"/>
              </a:rPr>
              <a:t>2</a:t>
            </a:r>
            <a:r>
              <a:rPr lang="hu-HU" altLang="hu-HU" sz="1300">
                <a:latin typeface="Arial" charset="0"/>
              </a:rPr>
              <a:t>) között kialakuló idegi kapcsolatok vázlata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(Hebb nyomán)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31774" name="Line 41"/>
          <p:cNvSpPr>
            <a:spLocks noChangeShapeType="1"/>
          </p:cNvSpPr>
          <p:nvPr/>
        </p:nvSpPr>
        <p:spPr bwMode="auto">
          <a:xfrm>
            <a:off x="6084888" y="5157788"/>
            <a:ext cx="28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75" name="Text Box 42"/>
          <p:cNvSpPr txBox="1">
            <a:spLocks noChangeArrowheads="1"/>
          </p:cNvSpPr>
          <p:nvPr/>
        </p:nvSpPr>
        <p:spPr bwMode="auto">
          <a:xfrm>
            <a:off x="2555875" y="4941888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hu-HU" altLang="hu-HU" sz="1200" baseline="-25000">
                <a:solidFill>
                  <a:srgbClr val="000000"/>
                </a:solidFill>
                <a:latin typeface="Arial" charset="0"/>
              </a:rPr>
              <a:t>1</a:t>
            </a:r>
            <a:endParaRPr lang="de-DE" altLang="hu-HU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6" name="Text Box 43"/>
          <p:cNvSpPr txBox="1">
            <a:spLocks noChangeArrowheads="1"/>
          </p:cNvSpPr>
          <p:nvPr/>
        </p:nvSpPr>
        <p:spPr bwMode="auto">
          <a:xfrm>
            <a:off x="2987675" y="4941888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hu-HU" altLang="hu-HU" sz="12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de-DE" altLang="hu-HU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7" name="Text Box 44"/>
          <p:cNvSpPr txBox="1">
            <a:spLocks noChangeArrowheads="1"/>
          </p:cNvSpPr>
          <p:nvPr/>
        </p:nvSpPr>
        <p:spPr bwMode="auto">
          <a:xfrm>
            <a:off x="4643438" y="4941888"/>
            <a:ext cx="433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hu-HU" altLang="hu-HU" sz="12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de-DE" altLang="hu-HU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8" name="Text Box 45"/>
          <p:cNvSpPr txBox="1">
            <a:spLocks noChangeArrowheads="1"/>
          </p:cNvSpPr>
          <p:nvPr/>
        </p:nvSpPr>
        <p:spPr bwMode="auto">
          <a:xfrm>
            <a:off x="5795963" y="4941888"/>
            <a:ext cx="43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hu-HU" altLang="hu-HU" sz="1200" baseline="-25000">
                <a:solidFill>
                  <a:srgbClr val="000000"/>
                </a:solidFill>
                <a:latin typeface="Arial" charset="0"/>
              </a:rPr>
              <a:t>1</a:t>
            </a:r>
            <a:endParaRPr lang="de-DE" altLang="hu-HU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79" name="Text Box 46"/>
          <p:cNvSpPr txBox="1">
            <a:spLocks noChangeArrowheads="1"/>
          </p:cNvSpPr>
          <p:nvPr/>
        </p:nvSpPr>
        <p:spPr bwMode="auto">
          <a:xfrm>
            <a:off x="6300788" y="4941888"/>
            <a:ext cx="35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200">
                <a:solidFill>
                  <a:srgbClr val="000000"/>
                </a:solidFill>
                <a:latin typeface="Arial" charset="0"/>
              </a:rPr>
              <a:t>K</a:t>
            </a:r>
            <a:r>
              <a:rPr lang="hu-HU" altLang="hu-HU" sz="1200" baseline="-25000">
                <a:solidFill>
                  <a:srgbClr val="000000"/>
                </a:solidFill>
                <a:latin typeface="Arial" charset="0"/>
              </a:rPr>
              <a:t>2</a:t>
            </a:r>
            <a:endParaRPr lang="de-DE" altLang="hu-HU" sz="1200" baseline="-25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80" name="Line 47"/>
          <p:cNvSpPr>
            <a:spLocks noChangeShapeType="1"/>
          </p:cNvSpPr>
          <p:nvPr/>
        </p:nvSpPr>
        <p:spPr bwMode="auto">
          <a:xfrm flipV="1">
            <a:off x="2411413" y="5300663"/>
            <a:ext cx="215900" cy="360362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81" name="Text Box 48"/>
          <p:cNvSpPr txBox="1">
            <a:spLocks noChangeArrowheads="1"/>
          </p:cNvSpPr>
          <p:nvPr/>
        </p:nvSpPr>
        <p:spPr bwMode="auto">
          <a:xfrm>
            <a:off x="2051050" y="5589588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FF9966"/>
                </a:solidFill>
                <a:latin typeface="Arial" charset="0"/>
              </a:rPr>
              <a:t>hang</a:t>
            </a:r>
            <a:endParaRPr lang="de-DE" altLang="hu-HU" sz="1400">
              <a:solidFill>
                <a:srgbClr val="FF9966"/>
              </a:solidFill>
              <a:latin typeface="Arial" charset="0"/>
            </a:endParaRPr>
          </a:p>
        </p:txBody>
      </p:sp>
      <p:sp>
        <p:nvSpPr>
          <p:cNvPr id="31782" name="Line 49"/>
          <p:cNvSpPr>
            <a:spLocks noChangeShapeType="1"/>
          </p:cNvSpPr>
          <p:nvPr/>
        </p:nvSpPr>
        <p:spPr bwMode="auto">
          <a:xfrm flipV="1">
            <a:off x="5651500" y="5300663"/>
            <a:ext cx="288925" cy="360362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83" name="Text Box 50"/>
          <p:cNvSpPr txBox="1">
            <a:spLocks noChangeArrowheads="1"/>
          </p:cNvSpPr>
          <p:nvPr/>
        </p:nvSpPr>
        <p:spPr bwMode="auto">
          <a:xfrm>
            <a:off x="5364163" y="5589588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FF9966"/>
                </a:solidFill>
                <a:latin typeface="Arial" charset="0"/>
              </a:rPr>
              <a:t>hang</a:t>
            </a:r>
            <a:endParaRPr lang="de-DE" altLang="hu-HU" sz="1400">
              <a:solidFill>
                <a:srgbClr val="FF9966"/>
              </a:solidFill>
              <a:latin typeface="Arial" charset="0"/>
            </a:endParaRPr>
          </a:p>
        </p:txBody>
      </p:sp>
      <p:sp>
        <p:nvSpPr>
          <p:cNvPr id="31784" name="Line 52"/>
          <p:cNvSpPr>
            <a:spLocks noChangeShapeType="1"/>
          </p:cNvSpPr>
          <p:nvPr/>
        </p:nvSpPr>
        <p:spPr bwMode="auto">
          <a:xfrm>
            <a:off x="6516688" y="5445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85" name="Text Box 54"/>
          <p:cNvSpPr txBox="1">
            <a:spLocks noChangeArrowheads="1"/>
          </p:cNvSpPr>
          <p:nvPr/>
        </p:nvSpPr>
        <p:spPr bwMode="auto">
          <a:xfrm>
            <a:off x="6516688" y="5589588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hlink"/>
                </a:solidFill>
                <a:latin typeface="Arial" charset="0"/>
              </a:rPr>
              <a:t>válasz</a:t>
            </a:r>
            <a:endParaRPr lang="de-DE" altLang="hu-HU" sz="1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1786" name="Text Box 55"/>
          <p:cNvSpPr txBox="1">
            <a:spLocks noChangeArrowheads="1"/>
          </p:cNvSpPr>
          <p:nvPr/>
        </p:nvSpPr>
        <p:spPr bwMode="auto">
          <a:xfrm>
            <a:off x="3203575" y="5589588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accent1"/>
                </a:solidFill>
                <a:latin typeface="Arial" charset="0"/>
              </a:rPr>
              <a:t>táplálék</a:t>
            </a:r>
            <a:endParaRPr lang="de-DE" altLang="hu-HU" sz="14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1787" name="Line 56"/>
          <p:cNvSpPr>
            <a:spLocks noChangeShapeType="1"/>
          </p:cNvSpPr>
          <p:nvPr/>
        </p:nvSpPr>
        <p:spPr bwMode="auto">
          <a:xfrm flipH="1" flipV="1">
            <a:off x="3203575" y="5300663"/>
            <a:ext cx="288925" cy="28733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88" name="Line 57"/>
          <p:cNvSpPr>
            <a:spLocks noChangeShapeType="1"/>
          </p:cNvSpPr>
          <p:nvPr/>
        </p:nvSpPr>
        <p:spPr bwMode="auto">
          <a:xfrm>
            <a:off x="6516688" y="5300663"/>
            <a:ext cx="287337" cy="2873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89" name="Text Box 58"/>
          <p:cNvSpPr txBox="1">
            <a:spLocks noChangeArrowheads="1"/>
          </p:cNvSpPr>
          <p:nvPr/>
        </p:nvSpPr>
        <p:spPr bwMode="auto">
          <a:xfrm>
            <a:off x="3995738" y="5661025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chemeClr val="accent1"/>
                </a:solidFill>
                <a:latin typeface="Arial" charset="0"/>
              </a:rPr>
              <a:t>táplálék</a:t>
            </a:r>
            <a:r>
              <a:rPr lang="hu-HU" altLang="hu-HU" sz="1400">
                <a:latin typeface="Arial" charset="0"/>
              </a:rPr>
              <a:t>  </a:t>
            </a:r>
            <a:r>
              <a:rPr lang="hu-HU" altLang="hu-HU" sz="1400">
                <a:solidFill>
                  <a:schemeClr val="hlink"/>
                </a:solidFill>
                <a:latin typeface="Arial" charset="0"/>
              </a:rPr>
              <a:t>válasz</a:t>
            </a:r>
            <a:endParaRPr lang="de-DE" altLang="hu-HU" sz="14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1790" name="Line 59"/>
          <p:cNvSpPr>
            <a:spLocks noChangeShapeType="1"/>
          </p:cNvSpPr>
          <p:nvPr/>
        </p:nvSpPr>
        <p:spPr bwMode="auto">
          <a:xfrm flipV="1">
            <a:off x="4500563" y="5300663"/>
            <a:ext cx="288925" cy="3603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791" name="Line 60"/>
          <p:cNvSpPr>
            <a:spLocks noChangeShapeType="1"/>
          </p:cNvSpPr>
          <p:nvPr/>
        </p:nvSpPr>
        <p:spPr bwMode="auto">
          <a:xfrm>
            <a:off x="4859338" y="5300663"/>
            <a:ext cx="288925" cy="431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Klasszikus kondicionálás</a:t>
            </a:r>
            <a:endParaRPr lang="de-DE" altLang="hu-HU" sz="4000" b="1" baseline="30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91513" cy="5256213"/>
          </a:xfrm>
        </p:spPr>
        <p:txBody>
          <a:bodyPr/>
          <a:lstStyle/>
          <a:p>
            <a:pPr marL="357188" indent="-3571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u-HU" altLang="hu-HU" sz="1900" b="1" dirty="0" smtClean="0"/>
              <a:t>Alapfogalmak:</a:t>
            </a:r>
          </a:p>
          <a:p>
            <a:pPr marL="357188" indent="-357188" eaLnBrk="1" hangingPunct="1">
              <a:lnSpc>
                <a:spcPct val="80000"/>
              </a:lnSpc>
              <a:buFont typeface="Times New Roman Special G2" pitchFamily="18" charset="2"/>
              <a:buNone/>
              <a:defRPr/>
            </a:pPr>
            <a:r>
              <a:rPr lang="hu-HU" altLang="hu-HU" sz="1900" b="1" dirty="0" smtClean="0">
                <a:sym typeface="Symbol" pitchFamily="18" charset="2"/>
              </a:rPr>
              <a:t></a:t>
            </a:r>
            <a:r>
              <a:rPr lang="hu-HU" altLang="hu-HU" sz="1900" b="1" dirty="0" smtClean="0">
                <a:sym typeface="Times New Roman Special G2" pitchFamily="18" charset="2"/>
              </a:rPr>
              <a:t>     társítás: </a:t>
            </a:r>
            <a:r>
              <a:rPr lang="hu-HU" altLang="hu-HU" sz="1900" dirty="0" smtClean="0">
                <a:sym typeface="Times New Roman Special G2" pitchFamily="18" charset="2"/>
              </a:rPr>
              <a:t>feltétlen és a feltételes inger ismételt összekapcsolása;</a:t>
            </a:r>
          </a:p>
          <a:p>
            <a:pPr eaLnBrk="1" hangingPunct="1">
              <a:lnSpc>
                <a:spcPct val="120000"/>
              </a:lnSpc>
              <a:buFont typeface="Symbol" pitchFamily="18" charset="2"/>
              <a:buChar char="·"/>
              <a:defRPr/>
            </a:pPr>
            <a:r>
              <a:rPr lang="hu-HU" altLang="hu-HU" sz="1900" b="1" dirty="0" smtClean="0">
                <a:sym typeface="Times New Roman Special G2" pitchFamily="18" charset="2"/>
              </a:rPr>
              <a:t>megerősítés: </a:t>
            </a:r>
            <a:r>
              <a:rPr lang="hu-HU" altLang="hu-HU" sz="1900" dirty="0" smtClean="0">
                <a:sym typeface="Times New Roman Special G2" pitchFamily="18" charset="2"/>
              </a:rPr>
              <a:t>a feltételes ingert követő feltétlen inger adása;</a:t>
            </a:r>
          </a:p>
          <a:p>
            <a:pPr eaLnBrk="1" hangingPunct="1">
              <a:lnSpc>
                <a:spcPct val="120000"/>
              </a:lnSpc>
              <a:buFont typeface="Symbol" pitchFamily="18" charset="2"/>
              <a:buChar char="·"/>
              <a:defRPr/>
            </a:pPr>
            <a:r>
              <a:rPr lang="hu-HU" altLang="hu-HU" sz="1900" b="1" dirty="0" err="1" smtClean="0">
                <a:sym typeface="Times New Roman Special G2" pitchFamily="18" charset="2"/>
              </a:rPr>
              <a:t>generalizáció</a:t>
            </a:r>
            <a:r>
              <a:rPr lang="hu-HU" altLang="hu-HU" sz="1900" b="1" dirty="0" smtClean="0">
                <a:sym typeface="Times New Roman Special G2" pitchFamily="18" charset="2"/>
              </a:rPr>
              <a:t>: </a:t>
            </a:r>
            <a:r>
              <a:rPr lang="hu-HU" altLang="hu-HU" sz="1900" dirty="0" smtClean="0">
                <a:sym typeface="Times New Roman Special G2" pitchFamily="18" charset="2"/>
              </a:rPr>
              <a:t>egy  meghatározott ingerre kialakult feltételes  választ az eredeti ingerhez hasonló , más ingerek is kiváltanak; azaz  az ingerek  „</a:t>
            </a:r>
            <a:r>
              <a:rPr lang="hu-HU" altLang="hu-HU" sz="1900" dirty="0" err="1" smtClean="0">
                <a:sym typeface="Times New Roman Special G2" pitchFamily="18" charset="2"/>
              </a:rPr>
              <a:t>általánosulnak</a:t>
            </a:r>
            <a:r>
              <a:rPr lang="hu-HU" altLang="hu-HU" sz="1900" dirty="0" smtClean="0">
                <a:sym typeface="Times New Roman Special G2" pitchFamily="18" charset="2"/>
              </a:rPr>
              <a:t>”  a  válaszoló  viselkedése  szempontjából;</a:t>
            </a:r>
          </a:p>
          <a:p>
            <a:pPr eaLnBrk="1" hangingPunct="1">
              <a:lnSpc>
                <a:spcPct val="120000"/>
              </a:lnSpc>
              <a:buFont typeface="Symbol" pitchFamily="18" charset="2"/>
              <a:buChar char="·"/>
              <a:defRPr/>
            </a:pPr>
            <a:r>
              <a:rPr lang="hu-HU" altLang="hu-HU" sz="1900" b="1" dirty="0" smtClean="0">
                <a:sym typeface="Times New Roman Special G2" pitchFamily="18" charset="2"/>
              </a:rPr>
              <a:t>diszkrimináció:</a:t>
            </a:r>
            <a:r>
              <a:rPr lang="hu-HU" altLang="hu-HU" sz="1900" dirty="0" smtClean="0">
                <a:sym typeface="Times New Roman Special G2" pitchFamily="18" charset="2"/>
              </a:rPr>
              <a:t> különbségtétel ingerek között, csak  a megerősítéssel kiválasztott ingerre reagál</a:t>
            </a:r>
            <a:r>
              <a:rPr lang="hu-HU" altLang="hu-HU" sz="1900" b="1" dirty="0" smtClean="0">
                <a:sym typeface="Times New Roman Special G2" pitchFamily="18" charset="2"/>
              </a:rPr>
              <a:t>;</a:t>
            </a:r>
          </a:p>
          <a:p>
            <a:pPr marL="357188" indent="-357188" eaLnBrk="1" hangingPunct="1">
              <a:lnSpc>
                <a:spcPct val="120000"/>
              </a:lnSpc>
              <a:buFont typeface="Times New Roman Special G2" pitchFamily="18" charset="2"/>
              <a:buNone/>
              <a:defRPr/>
            </a:pPr>
            <a:r>
              <a:rPr lang="hu-HU" altLang="hu-HU" sz="1900" b="1" dirty="0" smtClean="0">
                <a:sym typeface="Symbol" pitchFamily="18" charset="2"/>
              </a:rPr>
              <a:t></a:t>
            </a:r>
            <a:r>
              <a:rPr lang="hu-HU" altLang="hu-HU" sz="1900" b="1" dirty="0" smtClean="0">
                <a:sym typeface="Times New Roman Special G2" pitchFamily="18" charset="2"/>
              </a:rPr>
              <a:t>    kialvás, kioltás: </a:t>
            </a:r>
            <a:r>
              <a:rPr lang="hu-HU" altLang="hu-HU" sz="1900" dirty="0" smtClean="0">
                <a:sym typeface="Times New Roman Special G2" pitchFamily="18" charset="2"/>
              </a:rPr>
              <a:t>ha a feltételes ingert nem követi feltétlen inger, akkor  a  kialakult kapcsolat  időlegesen </a:t>
            </a:r>
            <a:r>
              <a:rPr lang="hu-HU" altLang="hu-HU" sz="1900" dirty="0" err="1" smtClean="0">
                <a:sym typeface="Times New Roman Special G2" pitchFamily="18" charset="2"/>
              </a:rPr>
              <a:t>gátlódik</a:t>
            </a:r>
            <a:r>
              <a:rPr lang="hu-HU" altLang="hu-HU" sz="1900" dirty="0" smtClean="0">
                <a:sym typeface="Times New Roman Special G2" pitchFamily="18" charset="2"/>
              </a:rPr>
              <a:t>;</a:t>
            </a:r>
          </a:p>
          <a:p>
            <a:pPr marL="357188" indent="-357188" eaLnBrk="1" hangingPunct="1">
              <a:lnSpc>
                <a:spcPct val="120000"/>
              </a:lnSpc>
              <a:buFont typeface="Times New Roman Special G2" pitchFamily="18" charset="2"/>
              <a:buNone/>
              <a:defRPr/>
            </a:pPr>
            <a:r>
              <a:rPr lang="hu-HU" altLang="hu-HU" sz="1900" b="1" dirty="0" smtClean="0">
                <a:sym typeface="Symbol" pitchFamily="18" charset="2"/>
              </a:rPr>
              <a:t></a:t>
            </a:r>
            <a:r>
              <a:rPr lang="hu-HU" altLang="hu-HU" sz="1900" b="1" dirty="0" smtClean="0">
                <a:sym typeface="Times New Roman Special G2" pitchFamily="18" charset="2"/>
              </a:rPr>
              <a:t>    gátlás: </a:t>
            </a:r>
            <a:r>
              <a:rPr lang="hu-HU" altLang="hu-HU" sz="1900" dirty="0" smtClean="0">
                <a:sym typeface="Times New Roman Special G2" pitchFamily="18" charset="2"/>
              </a:rPr>
              <a:t>ha az eredeti feltételes inger sokszor egymás után feltétlen inger nélkül jelenik meg,  azt némi idő elteltével már nem követi a feltételes válasz (kialvásos gátlás – tanult megnyilvánulás „eltűnése”)</a:t>
            </a:r>
            <a:r>
              <a:rPr lang="hu-HU" altLang="hu-HU" sz="1900" b="1" dirty="0" smtClean="0">
                <a:sym typeface="Times New Roman Special G2" pitchFamily="18" charset="2"/>
              </a:rPr>
              <a:t>; </a:t>
            </a:r>
          </a:p>
          <a:p>
            <a:pPr marL="357188" indent="-357188" eaLnBrk="1" hangingPunct="1">
              <a:lnSpc>
                <a:spcPct val="60000"/>
              </a:lnSpc>
              <a:buFont typeface="Times New Roman Special G2" pitchFamily="18" charset="2"/>
              <a:buNone/>
              <a:defRPr/>
            </a:pPr>
            <a:endParaRPr lang="de-DE" altLang="hu-HU" sz="1900" b="1" dirty="0" smtClean="0">
              <a:sym typeface="Times New Roman Special G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Klasszikus kondicionálás</a:t>
            </a:r>
            <a:endParaRPr lang="de-DE" altLang="hu-HU" sz="4000" b="1" baseline="30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90601" y="990600"/>
            <a:ext cx="74676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Char char="·"/>
              <a:defRPr/>
            </a:pPr>
            <a:r>
              <a:rPr lang="hu-HU" altLang="hu-HU" sz="2000" b="1" dirty="0" smtClean="0">
                <a:sym typeface="Times New Roman Special G2" pitchFamily="18" charset="2"/>
              </a:rPr>
              <a:t>spontán felújulás:  </a:t>
            </a:r>
            <a:r>
              <a:rPr lang="hu-HU" altLang="hu-HU" sz="2000" dirty="0" smtClean="0">
                <a:sym typeface="Times New Roman Special G2" pitchFamily="18" charset="2"/>
              </a:rPr>
              <a:t>gátlás  esetén  a  korábbi feltételes kapcsolat nem szűnt meg létezni, egy váratlan akár egyszeri inger hatására a feltételes reflex újra megjelenik;</a:t>
            </a:r>
          </a:p>
          <a:p>
            <a:pPr marL="357188" indent="-357188" eaLnBrk="1" hangingPunct="1">
              <a:lnSpc>
                <a:spcPct val="80000"/>
              </a:lnSpc>
              <a:buFont typeface="Times New Roman Special G2" pitchFamily="18" charset="2"/>
              <a:buNone/>
              <a:defRPr/>
            </a:pPr>
            <a:endParaRPr lang="hu-HU" altLang="hu-HU" sz="8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45000"/>
              </a:lnSpc>
              <a:buFont typeface="Times New Roman Special G2" pitchFamily="18" charset="2"/>
              <a:buNone/>
              <a:defRPr/>
            </a:pPr>
            <a:endParaRPr lang="hu-HU" altLang="hu-HU" sz="20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45000"/>
              </a:lnSpc>
              <a:buFont typeface="Times New Roman Special G2" pitchFamily="18" charset="2"/>
              <a:buNone/>
              <a:defRPr/>
            </a:pPr>
            <a:r>
              <a:rPr lang="hu-HU" altLang="hu-HU" sz="1800" b="1" dirty="0" smtClean="0">
                <a:sym typeface="Symbol" pitchFamily="18" charset="2"/>
              </a:rPr>
              <a:t></a:t>
            </a:r>
            <a:r>
              <a:rPr lang="hu-HU" altLang="hu-HU" sz="2000" b="1" dirty="0" smtClean="0">
                <a:sym typeface="Times New Roman Special G2" pitchFamily="18" charset="2"/>
              </a:rPr>
              <a:t>   </a:t>
            </a:r>
            <a:r>
              <a:rPr lang="hu-HU" altLang="hu-HU" sz="800" b="1" dirty="0" smtClean="0">
                <a:sym typeface="Times New Roman Special G2" pitchFamily="18" charset="2"/>
              </a:rPr>
              <a:t>  </a:t>
            </a:r>
            <a:r>
              <a:rPr lang="hu-HU" altLang="hu-HU" sz="2000" dirty="0" smtClean="0">
                <a:sym typeface="Times New Roman Special G2" pitchFamily="18" charset="2"/>
              </a:rPr>
              <a:t>Pavlov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szerint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klasszikus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kondicionálás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létrejöttéhez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szükséges</a:t>
            </a: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None/>
              <a:defRPr/>
            </a:pPr>
            <a:r>
              <a:rPr lang="hu-HU" altLang="hu-HU" sz="2000" dirty="0" smtClean="0">
                <a:sym typeface="Times New Roman Special G2" pitchFamily="18" charset="2"/>
              </a:rPr>
              <a:t>    </a:t>
            </a:r>
            <a:r>
              <a:rPr lang="hu-HU" altLang="hu-HU" sz="800" dirty="0" smtClean="0">
                <a:sym typeface="Times New Roman Special G2" pitchFamily="18" charset="2"/>
              </a:rPr>
              <a:t>  </a:t>
            </a:r>
            <a:r>
              <a:rPr lang="hu-HU" altLang="hu-HU" sz="2000" dirty="0" smtClean="0">
                <a:sym typeface="Times New Roman Special G2" pitchFamily="18" charset="2"/>
              </a:rPr>
              <a:t>döntő tényező a feltételes ingernek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és 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feltétlen ingernek az idő-</a:t>
            </a: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None/>
              <a:defRPr/>
            </a:pPr>
            <a:r>
              <a:rPr lang="hu-HU" altLang="hu-HU" sz="2000" dirty="0" smtClean="0">
                <a:sym typeface="Times New Roman Special G2" pitchFamily="18" charset="2"/>
              </a:rPr>
              <a:t>    </a:t>
            </a:r>
            <a:r>
              <a:rPr lang="hu-HU" altLang="hu-HU" sz="800" dirty="0" smtClean="0">
                <a:sym typeface="Times New Roman Special G2" pitchFamily="18" charset="2"/>
              </a:rPr>
              <a:t>  </a:t>
            </a:r>
            <a:r>
              <a:rPr lang="hu-HU" altLang="hu-HU" sz="300" dirty="0" smtClean="0">
                <a:sym typeface="Times New Roman Special G2" pitchFamily="18" charset="2"/>
              </a:rPr>
              <a:t> </a:t>
            </a:r>
            <a:r>
              <a:rPr lang="hu-HU" altLang="hu-HU" sz="2000" dirty="0" err="1" smtClean="0">
                <a:sym typeface="Times New Roman Special G2" pitchFamily="18" charset="2"/>
              </a:rPr>
              <a:t>beli</a:t>
            </a:r>
            <a:r>
              <a:rPr lang="hu-HU" altLang="hu-HU" sz="2000" dirty="0" smtClean="0">
                <a:sym typeface="Times New Roman Special G2" pitchFamily="18" charset="2"/>
              </a:rPr>
              <a:t> érintkezése</a:t>
            </a:r>
            <a:r>
              <a:rPr lang="hu-HU" altLang="hu-HU" sz="2000" b="1" dirty="0" smtClean="0">
                <a:sym typeface="Times New Roman Special G2" pitchFamily="18" charset="2"/>
              </a:rPr>
              <a:t> (</a:t>
            </a:r>
            <a:r>
              <a:rPr lang="hu-HU" altLang="hu-HU" sz="2000" b="1" dirty="0" err="1" smtClean="0">
                <a:sym typeface="Times New Roman Special G2" pitchFamily="18" charset="2"/>
              </a:rPr>
              <a:t>kontiguitása</a:t>
            </a:r>
            <a:r>
              <a:rPr lang="hu-HU" altLang="hu-HU" sz="2000" b="1" dirty="0" smtClean="0">
                <a:sym typeface="Times New Roman Special G2" pitchFamily="18" charset="2"/>
              </a:rPr>
              <a:t>);</a:t>
            </a:r>
            <a:br>
              <a:rPr lang="hu-HU" altLang="hu-HU" sz="2000" b="1" dirty="0" smtClean="0">
                <a:sym typeface="Times New Roman Special G2" pitchFamily="18" charset="2"/>
              </a:rPr>
            </a:br>
            <a:endParaRPr lang="hu-HU" altLang="hu-HU" sz="20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120000"/>
              </a:lnSpc>
              <a:buFont typeface="Times New Roman Special G2" pitchFamily="18" charset="2"/>
              <a:buNone/>
              <a:defRPr/>
            </a:pPr>
            <a:r>
              <a:rPr lang="hu-HU" altLang="hu-HU" sz="1800" b="1" dirty="0" smtClean="0">
                <a:sym typeface="Symbol" pitchFamily="18" charset="2"/>
              </a:rPr>
              <a:t></a:t>
            </a:r>
            <a:r>
              <a:rPr lang="hu-HU" altLang="hu-HU" sz="2000" b="1" dirty="0" smtClean="0">
                <a:sym typeface="Times New Roman Special G2" pitchFamily="18" charset="2"/>
              </a:rPr>
              <a:t>   </a:t>
            </a:r>
            <a:r>
              <a:rPr lang="hu-HU" altLang="hu-HU" sz="800" b="1" dirty="0" smtClean="0">
                <a:sym typeface="Times New Roman Special G2" pitchFamily="18" charset="2"/>
              </a:rPr>
              <a:t> </a:t>
            </a:r>
            <a:r>
              <a:rPr lang="hu-HU" altLang="hu-HU" sz="2000" dirty="0" err="1" smtClean="0">
                <a:sym typeface="Times New Roman Special G2" pitchFamily="18" charset="2"/>
              </a:rPr>
              <a:t>Rescola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(1968): szembeállította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a </a:t>
            </a:r>
            <a:r>
              <a:rPr lang="hu-HU" altLang="hu-HU" sz="2000" dirty="0" err="1" smtClean="0">
                <a:sym typeface="Times New Roman Special G2" pitchFamily="18" charset="2"/>
              </a:rPr>
              <a:t>kontiguitást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és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b="1" dirty="0" err="1" smtClean="0">
                <a:sym typeface="Times New Roman Special G2" pitchFamily="18" charset="2"/>
              </a:rPr>
              <a:t>bejósolhatósá-</a:t>
            </a:r>
            <a:endParaRPr lang="hu-HU" altLang="hu-HU" sz="20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50000"/>
              </a:lnSpc>
              <a:buFont typeface="Times New Roman Special G2" pitchFamily="18" charset="2"/>
              <a:buNone/>
              <a:defRPr/>
            </a:pPr>
            <a:r>
              <a:rPr lang="hu-HU" altLang="hu-HU" sz="2000" b="1" dirty="0" smtClean="0">
                <a:sym typeface="Times New Roman Special G2" pitchFamily="18" charset="2"/>
              </a:rPr>
              <a:t>    </a:t>
            </a:r>
            <a:r>
              <a:rPr lang="hu-HU" altLang="hu-HU" sz="800" b="1" dirty="0" smtClean="0">
                <a:sym typeface="Times New Roman Special G2" pitchFamily="18" charset="2"/>
              </a:rPr>
              <a:t>  </a:t>
            </a:r>
            <a:r>
              <a:rPr lang="hu-HU" altLang="hu-HU" sz="2000" b="1" dirty="0" err="1" smtClean="0">
                <a:sym typeface="Times New Roman Special G2" pitchFamily="18" charset="2"/>
              </a:rPr>
              <a:t>g</a:t>
            </a:r>
            <a:r>
              <a:rPr lang="hu-HU" altLang="hu-HU" sz="2000" dirty="0" err="1" smtClean="0">
                <a:sym typeface="Times New Roman Special G2" pitchFamily="18" charset="2"/>
              </a:rPr>
              <a:t>ot</a:t>
            </a:r>
            <a:r>
              <a:rPr lang="hu-HU" altLang="hu-HU" sz="2000" dirty="0" smtClean="0">
                <a:sym typeface="Times New Roman Special G2" pitchFamily="18" charset="2"/>
              </a:rPr>
              <a:t>; 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patkányokkal 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kísérletezett 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(A </a:t>
            </a:r>
            <a:r>
              <a:rPr lang="hu-HU" altLang="hu-HU" sz="2000" dirty="0" err="1" smtClean="0">
                <a:sym typeface="Times New Roman Special G2" pitchFamily="18" charset="2"/>
              </a:rPr>
              <a:t>csop</a:t>
            </a:r>
            <a:r>
              <a:rPr lang="hu-HU" altLang="hu-HU" sz="2000" dirty="0" smtClean="0">
                <a:sym typeface="Times New Roman Special G2" pitchFamily="18" charset="2"/>
              </a:rPr>
              <a:t>.: minden</a:t>
            </a:r>
            <a:r>
              <a:rPr lang="hu-HU" altLang="hu-HU" sz="1200" dirty="0" smtClean="0">
                <a:sym typeface="Times New Roman Special G2" pitchFamily="18" charset="2"/>
              </a:rPr>
              <a:t>  </a:t>
            </a:r>
            <a:r>
              <a:rPr lang="hu-HU" altLang="hu-HU" sz="2000" dirty="0" smtClean="0">
                <a:sym typeface="Times New Roman Special G2" pitchFamily="18" charset="2"/>
              </a:rPr>
              <a:t>áramütés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előtt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None/>
              <a:defRPr/>
            </a:pPr>
            <a:r>
              <a:rPr lang="hu-HU" altLang="hu-HU" sz="1200" dirty="0" smtClean="0">
                <a:sym typeface="Times New Roman Special G2" pitchFamily="18" charset="2"/>
              </a:rPr>
              <a:t>       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hang, B </a:t>
            </a:r>
            <a:r>
              <a:rPr lang="hu-HU" altLang="hu-HU" sz="2000" dirty="0" err="1" smtClean="0">
                <a:sym typeface="Times New Roman Special G2" pitchFamily="18" charset="2"/>
              </a:rPr>
              <a:t>csop</a:t>
            </a:r>
            <a:r>
              <a:rPr lang="hu-HU" altLang="hu-HU" sz="2000" dirty="0" smtClean="0">
                <a:sym typeface="Times New Roman Special G2" pitchFamily="18" charset="2"/>
              </a:rPr>
              <a:t>.: 50-50%-ban előzte, ill. nem előzte meg hangjelzés</a:t>
            </a: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None/>
              <a:defRPr/>
            </a:pPr>
            <a:r>
              <a:rPr lang="hu-HU" altLang="hu-HU" sz="2000" dirty="0" smtClean="0">
                <a:sym typeface="Times New Roman Special G2" pitchFamily="18" charset="2"/>
              </a:rPr>
              <a:t>     az á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000" dirty="0" err="1" smtClean="0">
                <a:sym typeface="Times New Roman Special G2" pitchFamily="18" charset="2"/>
              </a:rPr>
              <a:t>ramütéseket</a:t>
            </a:r>
            <a:r>
              <a:rPr lang="hu-HU" altLang="hu-HU" sz="2000" dirty="0" smtClean="0">
                <a:sym typeface="Times New Roman Special G2" pitchFamily="18" charset="2"/>
              </a:rPr>
              <a:t> -</a:t>
            </a:r>
            <a:r>
              <a:rPr lang="hu-HU" altLang="hu-HU" sz="1400" dirty="0" smtClean="0">
                <a:sym typeface="Times New Roman Special G2" pitchFamily="18" charset="2"/>
              </a:rPr>
              <a:t>  </a:t>
            </a:r>
            <a:r>
              <a:rPr lang="hu-HU" altLang="hu-HU" sz="2000" dirty="0" smtClean="0">
                <a:sym typeface="Times New Roman Special G2" pitchFamily="18" charset="2"/>
              </a:rPr>
              <a:t>nem megbízható a bejóslás)  </a:t>
            </a:r>
            <a:r>
              <a:rPr lang="hu-HU" altLang="hu-HU" sz="1600" dirty="0" smtClean="0">
                <a:sym typeface="Wingdings" pitchFamily="2" charset="2"/>
              </a:rPr>
              <a:t>  </a:t>
            </a:r>
            <a:r>
              <a:rPr lang="hu-HU" altLang="hu-HU" sz="2000" dirty="0" smtClean="0">
                <a:sym typeface="Wingdings" pitchFamily="2" charset="2"/>
              </a:rPr>
              <a:t>A </a:t>
            </a:r>
            <a:r>
              <a:rPr lang="hu-HU" altLang="hu-HU" sz="2000" dirty="0" err="1" smtClean="0">
                <a:sym typeface="Wingdings" pitchFamily="2" charset="2"/>
              </a:rPr>
              <a:t>csop</a:t>
            </a:r>
            <a:r>
              <a:rPr lang="hu-HU" altLang="hu-HU" sz="2000" dirty="0" smtClean="0">
                <a:sym typeface="Wingdings" pitchFamily="2" charset="2"/>
              </a:rPr>
              <a:t>. </a:t>
            </a:r>
            <a:r>
              <a:rPr lang="hu-HU" altLang="hu-HU" sz="2000" dirty="0" err="1" smtClean="0">
                <a:sym typeface="Wingdings" pitchFamily="2" charset="2"/>
              </a:rPr>
              <a:t>gyor-</a:t>
            </a:r>
            <a:endParaRPr lang="hu-HU" altLang="hu-HU" sz="2000" dirty="0" smtClean="0">
              <a:sym typeface="Wingdings" pitchFamily="2" charset="2"/>
            </a:endParaRP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None/>
              <a:defRPr/>
            </a:pPr>
            <a:r>
              <a:rPr lang="hu-HU" altLang="hu-HU" sz="2000" dirty="0" smtClean="0">
                <a:sym typeface="Wingdings" pitchFamily="2" charset="2"/>
              </a:rPr>
              <a:t>    </a:t>
            </a:r>
            <a:r>
              <a:rPr lang="hu-HU" altLang="hu-HU" sz="800" dirty="0" smtClean="0">
                <a:sym typeface="Wingdings" pitchFamily="2" charset="2"/>
              </a:rPr>
              <a:t>  </a:t>
            </a:r>
            <a:r>
              <a:rPr lang="hu-HU" altLang="hu-HU" sz="2000" dirty="0" err="1" smtClean="0">
                <a:sym typeface="Wingdings" pitchFamily="2" charset="2"/>
              </a:rPr>
              <a:t>san</a:t>
            </a:r>
            <a:r>
              <a:rPr lang="hu-HU" altLang="hu-HU" sz="2000" dirty="0" smtClean="0">
                <a:sym typeface="Wingdings" pitchFamily="2" charset="2"/>
              </a:rPr>
              <a:t> kondicionálódtak.</a:t>
            </a:r>
          </a:p>
          <a:p>
            <a:pPr marL="357188" indent="-357188" eaLnBrk="1" hangingPunct="1">
              <a:lnSpc>
                <a:spcPct val="70000"/>
              </a:lnSpc>
              <a:buFont typeface="Times New Roman Special G2" pitchFamily="18" charset="2"/>
              <a:buChar char="r"/>
              <a:defRPr/>
            </a:pPr>
            <a:endParaRPr lang="hu-HU" altLang="hu-HU" sz="20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80000"/>
              </a:lnSpc>
              <a:defRPr/>
            </a:pPr>
            <a:endParaRPr lang="de-DE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Klasszikus kondicionálás</a:t>
            </a:r>
            <a:endParaRPr lang="de-DE" altLang="hu-HU" sz="4000" b="1" baseline="30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4582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Symbol" pitchFamily="18" charset="2"/>
              <a:buChar char="·"/>
              <a:defRPr/>
            </a:pPr>
            <a:r>
              <a:rPr lang="hu-HU" altLang="hu-HU" sz="2000" b="1" dirty="0" smtClean="0">
                <a:sym typeface="Times New Roman Special G2" pitchFamily="18" charset="2"/>
              </a:rPr>
              <a:t>másodlagos</a:t>
            </a:r>
            <a:r>
              <a:rPr lang="hu-HU" altLang="hu-HU" sz="1200" b="1" dirty="0" smtClean="0">
                <a:sym typeface="Times New Roman Special G2" pitchFamily="18" charset="2"/>
              </a:rPr>
              <a:t> </a:t>
            </a:r>
            <a:r>
              <a:rPr lang="hu-HU" altLang="hu-HU" sz="2000" b="1" dirty="0" smtClean="0">
                <a:sym typeface="Times New Roman Special G2" pitchFamily="18" charset="2"/>
              </a:rPr>
              <a:t>kondicionálás: </a:t>
            </a:r>
            <a:r>
              <a:rPr lang="hu-HU" altLang="hu-HU" sz="2000" dirty="0" smtClean="0">
                <a:sym typeface="Times New Roman Special G2" pitchFamily="18" charset="2"/>
              </a:rPr>
              <a:t>egy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biológiailag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nem fontos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ingernek</a:t>
            </a:r>
          </a:p>
          <a:p>
            <a:pPr marL="357188" indent="-357188" eaLnBrk="1" hangingPunct="1">
              <a:lnSpc>
                <a:spcPct val="65000"/>
              </a:lnSpc>
              <a:buFont typeface="Times New Roman Special G2" pitchFamily="18" charset="2"/>
              <a:buNone/>
              <a:defRPr/>
            </a:pPr>
            <a:r>
              <a:rPr lang="hu-HU" altLang="hu-HU" sz="800" dirty="0" smtClean="0">
                <a:sym typeface="Times New Roman Special G2" pitchFamily="18" charset="2"/>
              </a:rPr>
              <a:t>         </a:t>
            </a:r>
            <a:r>
              <a:rPr lang="hu-HU" altLang="hu-HU" sz="2000" dirty="0" smtClean="0">
                <a:sym typeface="Times New Roman Special G2" pitchFamily="18" charset="2"/>
              </a:rPr>
              <a:t> 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(hangingernek) a feltétlen inger megjelenését előre jelző fénnyel</a:t>
            </a:r>
          </a:p>
          <a:p>
            <a:pPr marL="357188" indent="-357188" eaLnBrk="1" hangingPunct="1">
              <a:lnSpc>
                <a:spcPct val="65000"/>
              </a:lnSpc>
              <a:buFont typeface="Times New Roman Special G2" pitchFamily="18" charset="2"/>
              <a:buNone/>
              <a:defRPr/>
            </a:pPr>
            <a:r>
              <a:rPr lang="hu-HU" altLang="hu-HU" sz="2000" dirty="0" smtClean="0">
                <a:sym typeface="Times New Roman Special G2" pitchFamily="18" charset="2"/>
              </a:rPr>
              <a:t>     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000" dirty="0" smtClean="0">
                <a:sym typeface="Times New Roman Special G2" pitchFamily="18" charset="2"/>
              </a:rPr>
              <a:t>való párosítása feltételes választ képes kialakítani;</a:t>
            </a:r>
            <a:endParaRPr lang="hu-HU" altLang="hu-HU" sz="800" dirty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65000"/>
              </a:lnSpc>
              <a:buFont typeface="Times New Roman Special G2" pitchFamily="18" charset="2"/>
              <a:buNone/>
              <a:defRPr/>
            </a:pPr>
            <a:endParaRPr lang="hu-HU" altLang="hu-HU" sz="800" b="1" dirty="0" smtClean="0">
              <a:sym typeface="Times New Roman Special G2" pitchFamily="18" charset="2"/>
            </a:endParaRPr>
          </a:p>
          <a:p>
            <a:pPr marL="0" indent="0">
              <a:buFont typeface="Arial" charset="0"/>
              <a:buNone/>
              <a:defRPr/>
            </a:pPr>
            <a:r>
              <a:rPr lang="hu-HU" sz="2000" dirty="0" smtClean="0"/>
              <a:t>Példa:</a:t>
            </a:r>
          </a:p>
          <a:p>
            <a:pPr>
              <a:defRPr/>
            </a:pPr>
            <a:r>
              <a:rPr lang="hu-HU" sz="2000" dirty="0" smtClean="0"/>
              <a:t>A </a:t>
            </a:r>
            <a:r>
              <a:rPr lang="hu-HU" sz="2000" dirty="0"/>
              <a:t>metronóm hangját táplálékkal </a:t>
            </a:r>
            <a:r>
              <a:rPr lang="hu-HU" sz="2000" dirty="0" smtClean="0"/>
              <a:t>társítjuk, a </a:t>
            </a:r>
            <a:r>
              <a:rPr lang="hu-HU" sz="2000" dirty="0"/>
              <a:t>metronóm hangjára a kutya nyálazni kezd.</a:t>
            </a:r>
          </a:p>
          <a:p>
            <a:pPr>
              <a:defRPr/>
            </a:pPr>
            <a:r>
              <a:rPr lang="hu-HU" sz="2000" dirty="0"/>
              <a:t>Ha a kutya minden próbában egy fekete négyzetet lát a metronóm hangja előtt, de ételt nem kap, </a:t>
            </a:r>
            <a:r>
              <a:rPr lang="hu-HU" sz="2000" dirty="0" smtClean="0"/>
              <a:t>akkor </a:t>
            </a:r>
            <a:r>
              <a:rPr lang="hu-HU" sz="2000" dirty="0"/>
              <a:t>a fekete négyzet végül egyedül is kiváltja a nyáladzást. (Közben olyan próbákra is szükség van, ahol a metronóm hangja újra az élelemmel együtt van.)</a:t>
            </a:r>
          </a:p>
          <a:p>
            <a:pPr>
              <a:defRPr/>
            </a:pPr>
            <a:r>
              <a:rPr lang="hu-HU" sz="2000" dirty="0"/>
              <a:t>Vagyis:</a:t>
            </a:r>
          </a:p>
          <a:p>
            <a:pPr lvl="1">
              <a:defRPr/>
            </a:pPr>
            <a:r>
              <a:rPr lang="hu-HU" sz="1600" dirty="0"/>
              <a:t>metronóm – étel</a:t>
            </a:r>
          </a:p>
          <a:p>
            <a:pPr lvl="1">
              <a:defRPr/>
            </a:pPr>
            <a:r>
              <a:rPr lang="hu-HU" sz="1600" dirty="0"/>
              <a:t>metronóm - nyál</a:t>
            </a:r>
          </a:p>
          <a:p>
            <a:pPr lvl="1">
              <a:defRPr/>
            </a:pPr>
            <a:r>
              <a:rPr lang="hu-HU" sz="1600" dirty="0"/>
              <a:t>fekete négyzet - metronóm</a:t>
            </a:r>
          </a:p>
          <a:p>
            <a:pPr lvl="1">
              <a:defRPr/>
            </a:pPr>
            <a:r>
              <a:rPr lang="hu-HU" sz="1600" dirty="0"/>
              <a:t>fekete négyzet - nyál</a:t>
            </a:r>
            <a:endParaRPr lang="hu-HU" altLang="hu-HU" sz="1600" b="1" dirty="0" smtClean="0">
              <a:sym typeface="Times New Roman Special G2" pitchFamily="18" charset="2"/>
            </a:endParaRPr>
          </a:p>
          <a:p>
            <a:pPr marL="357188" indent="-357188" eaLnBrk="1" hangingPunct="1">
              <a:lnSpc>
                <a:spcPct val="80000"/>
              </a:lnSpc>
              <a:defRPr/>
            </a:pPr>
            <a:endParaRPr lang="de-DE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err="1"/>
              <a:t>Operáns</a:t>
            </a:r>
            <a:r>
              <a:rPr lang="hu-HU" sz="4000" b="1" dirty="0"/>
              <a:t> </a:t>
            </a:r>
            <a:r>
              <a:rPr lang="hu-HU" sz="4000" b="1" dirty="0" smtClean="0"/>
              <a:t>kondicionálás</a:t>
            </a:r>
            <a:endParaRPr lang="de-DE" sz="4000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610225"/>
          </a:xfrm>
        </p:spPr>
        <p:txBody>
          <a:bodyPr/>
          <a:lstStyle/>
          <a:p>
            <a:pPr marL="360363" indent="-360363" eaLnBrk="1" hangingPunct="1">
              <a:defRPr/>
            </a:pPr>
            <a:r>
              <a:rPr lang="hu-HU" altLang="hu-HU" sz="1800" dirty="0" err="1" smtClean="0"/>
              <a:t>Operáns</a:t>
            </a:r>
            <a:r>
              <a:rPr lang="hu-HU" altLang="hu-HU" sz="1800" dirty="0" smtClean="0"/>
              <a:t> = műveleti/instrumentális</a:t>
            </a:r>
          </a:p>
          <a:p>
            <a:pPr marL="360363" indent="-360363" eaLnBrk="1" hangingPunct="1">
              <a:defRPr/>
            </a:pPr>
            <a:endParaRPr lang="hu-HU" altLang="hu-HU" sz="1800" dirty="0"/>
          </a:p>
          <a:p>
            <a:pPr>
              <a:defRPr/>
            </a:pPr>
            <a:r>
              <a:rPr lang="hu-HU" sz="1800" dirty="0"/>
              <a:t>A folyamat kiindulópontja valamilyen újszerű válasz: a megjelenő spontán reakciók között a megerősítések </a:t>
            </a:r>
            <a:r>
              <a:rPr lang="hu-HU" sz="1800" dirty="0" smtClean="0"/>
              <a:t>válogatnak.</a:t>
            </a:r>
          </a:p>
          <a:p>
            <a:pPr>
              <a:defRPr/>
            </a:pPr>
            <a:r>
              <a:rPr lang="hu-HU" altLang="hu-HU" sz="1800" dirty="0" smtClean="0"/>
              <a:t>„S-R” (inger-válasz) - típusú kondicionálás  is nevezik </a:t>
            </a:r>
            <a:endParaRPr lang="hu-HU" sz="1800" dirty="0"/>
          </a:p>
          <a:p>
            <a:pPr marL="360363" indent="-360363" eaLnBrk="1" hangingPunct="1">
              <a:defRPr/>
            </a:pPr>
            <a:r>
              <a:rPr lang="hu-HU" altLang="hu-HU" sz="1800" dirty="0" smtClean="0"/>
              <a:t>Az állat aktív részese a tanulásnak </a:t>
            </a:r>
            <a:r>
              <a:rPr lang="hu-HU" altLang="hu-HU" sz="1800" dirty="0" smtClean="0">
                <a:sym typeface="Wingdings" pitchFamily="2" charset="2"/>
              </a:rPr>
              <a:t> a tanulás aktív cselekvés útján megy végbe.</a:t>
            </a:r>
            <a:endParaRPr lang="hu-HU" altLang="hu-HU" sz="1800" dirty="0">
              <a:sym typeface="Wingdings" pitchFamily="2" charset="2"/>
            </a:endParaRPr>
          </a:p>
          <a:p>
            <a:pPr marL="360363" indent="-360363" eaLnBrk="1" hangingPunct="1">
              <a:defRPr/>
            </a:pPr>
            <a:r>
              <a:rPr lang="hu-HU" altLang="hu-HU" sz="1800" dirty="0" smtClean="0"/>
              <a:t>A  folyamatban  szintén  társítás  zajlik,  de az elemek sorrendje más.</a:t>
            </a:r>
          </a:p>
          <a:p>
            <a:pPr marL="360363" indent="-360363" eaLnBrk="1" hangingPunct="1">
              <a:defRPr/>
            </a:pPr>
            <a:r>
              <a:rPr lang="hu-HU" altLang="hu-HU" sz="1800" dirty="0" smtClean="0"/>
              <a:t>A  megerősítés  arra  a folyamatra utal, amely során egy </a:t>
            </a:r>
            <a:r>
              <a:rPr lang="hu-HU" altLang="hu-HU" sz="1800" dirty="0" err="1" smtClean="0"/>
              <a:t>appetitív</a:t>
            </a:r>
            <a:r>
              <a:rPr lang="hu-HU" altLang="hu-HU" sz="1800" dirty="0" smtClean="0"/>
              <a:t> (vágykeltő) inger megjelenése vagy  egy  </a:t>
            </a:r>
            <a:r>
              <a:rPr lang="hu-HU" altLang="hu-HU" sz="1800" dirty="0" err="1" smtClean="0"/>
              <a:t>averzív</a:t>
            </a:r>
            <a:r>
              <a:rPr lang="hu-HU" altLang="hu-HU" sz="1800" dirty="0" smtClean="0"/>
              <a:t> (idegenkedést kiváltó) inger megszűnése növeli a  viselkedés  valószínűségét. Típusai: pozitív és negatív. </a:t>
            </a:r>
            <a:br>
              <a:rPr lang="hu-HU" altLang="hu-HU" sz="1800" dirty="0" smtClean="0"/>
            </a:br>
            <a:endParaRPr lang="hu-HU" altLang="hu-HU" sz="1800" dirty="0" smtClean="0"/>
          </a:p>
          <a:p>
            <a:pPr marL="360363" indent="-360363" eaLnBrk="1" hangingPunct="1">
              <a:defRPr/>
            </a:pPr>
            <a:r>
              <a:rPr lang="hu-HU" altLang="hu-HU" sz="1800" dirty="0" smtClean="0"/>
              <a:t>Büntetés a megerősítés ellentéte: egy </a:t>
            </a:r>
            <a:r>
              <a:rPr lang="hu-HU" altLang="hu-HU" sz="1800" dirty="0" err="1" smtClean="0"/>
              <a:t>averzív</a:t>
            </a:r>
            <a:r>
              <a:rPr lang="hu-HU" altLang="hu-HU" sz="1800" dirty="0" smtClean="0"/>
              <a:t> inger megjelenése vagy </a:t>
            </a:r>
            <a:r>
              <a:rPr lang="hu-HU" altLang="hu-HU" sz="1800" dirty="0" err="1" smtClean="0"/>
              <a:t>appetitív</a:t>
            </a:r>
            <a:r>
              <a:rPr lang="hu-HU" altLang="hu-HU" sz="1800" dirty="0" smtClean="0"/>
              <a:t> inger megszűnése csökkenti a viselkedés valószínűségét.</a:t>
            </a:r>
            <a:br>
              <a:rPr lang="hu-HU" altLang="hu-HU" sz="1800" dirty="0" smtClean="0"/>
            </a:br>
            <a:endParaRPr lang="hu-HU" altLang="hu-HU" sz="1800" dirty="0" smtClean="0"/>
          </a:p>
          <a:p>
            <a:pPr marL="360363" indent="-360363" eaLnBrk="1" hangingPunct="1">
              <a:defRPr/>
            </a:pPr>
            <a:r>
              <a:rPr lang="hu-HU" altLang="hu-HU" sz="1800" dirty="0" err="1" smtClean="0"/>
              <a:t>Operáns</a:t>
            </a:r>
            <a:r>
              <a:rPr lang="hu-HU" altLang="hu-HU" sz="1800" dirty="0" smtClean="0"/>
              <a:t>  kondicionálásnál  ugyanúgy  beszélhetünk kioltásról, </a:t>
            </a:r>
            <a:r>
              <a:rPr lang="hu-HU" altLang="hu-HU" sz="1800" dirty="0" err="1" smtClean="0"/>
              <a:t>generalizációról</a:t>
            </a:r>
            <a:r>
              <a:rPr lang="hu-HU" altLang="hu-HU" sz="1800" dirty="0" smtClean="0"/>
              <a:t>  és  diszkriminációról, mint  klasszikus  kondicionálásnál.</a:t>
            </a:r>
          </a:p>
          <a:p>
            <a:pPr marL="360363" indent="-360363" eaLnBrk="1" hangingPunct="1">
              <a:lnSpc>
                <a:spcPct val="80000"/>
              </a:lnSpc>
              <a:defRPr/>
            </a:pPr>
            <a:endParaRPr lang="hu-HU" altLang="hu-HU" sz="2000" b="1" dirty="0" smtClean="0"/>
          </a:p>
          <a:p>
            <a:pPr marL="360363" indent="-360363" eaLnBrk="1" hangingPunct="1">
              <a:lnSpc>
                <a:spcPct val="65000"/>
              </a:lnSpc>
              <a:buFont typeface="Wingdings" pitchFamily="2" charset="2"/>
              <a:buNone/>
              <a:defRPr/>
            </a:pPr>
            <a:endParaRPr lang="hu-HU" altLang="hu-H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112125" cy="39624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8000" b="1" dirty="0" smtClean="0"/>
              <a:t>Viselkedés, tanulás, mozgástanulás</a:t>
            </a:r>
          </a:p>
        </p:txBody>
      </p:sp>
    </p:spTree>
    <p:extLst>
      <p:ext uri="{BB962C8B-B14F-4D97-AF65-F5344CB8AC3E}">
        <p14:creationId xmlns:p14="http://schemas.microsoft.com/office/powerpoint/2010/main" val="21938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6156325" y="3357563"/>
            <a:ext cx="215900" cy="503237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6156325" y="256540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843213" y="2565400"/>
            <a:ext cx="215900" cy="503238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Operáns kondicionálás</a:t>
            </a:r>
            <a:endParaRPr lang="de-DE" altLang="hu-HU" sz="4000" b="1" smtClean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idx="1"/>
          </p:nvPr>
        </p:nvSpPr>
        <p:spPr>
          <a:xfrm>
            <a:off x="539750" y="1052513"/>
            <a:ext cx="8147050" cy="5472112"/>
          </a:xfrm>
        </p:spPr>
        <p:txBody>
          <a:bodyPr/>
          <a:lstStyle/>
          <a:p>
            <a:pPr marL="360363" indent="-360363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hu-HU" altLang="hu-HU" sz="2400" b="1" smtClean="0"/>
              <a:t>1. Thorndike (1898):</a:t>
            </a:r>
          </a:p>
          <a:p>
            <a:pPr marL="360363" indent="-360363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000" b="1" smtClean="0">
                <a:sym typeface="Times New Roman Special G2" pitchFamily="18" charset="2"/>
              </a:rPr>
              <a:t>     </a:t>
            </a:r>
            <a:r>
              <a:rPr lang="hu-HU" altLang="hu-HU" sz="2000" b="1" smtClean="0">
                <a:sym typeface="Symbol" pitchFamily="18" charset="2"/>
              </a:rPr>
              <a:t>  </a:t>
            </a:r>
            <a:r>
              <a:rPr lang="hu-HU" altLang="hu-HU" sz="2000" smtClean="0">
                <a:sym typeface="Times New Roman Special G2" pitchFamily="18" charset="2"/>
              </a:rPr>
              <a:t>macskák ún. problémaketrecben;</a:t>
            </a:r>
          </a:p>
          <a:p>
            <a:pPr marL="360363" indent="-360363" eaLnBrk="1" hangingPunct="1">
              <a:lnSpc>
                <a:spcPct val="65000"/>
              </a:lnSpc>
              <a:buFont typeface="Wingdings" pitchFamily="2" charset="2"/>
              <a:buNone/>
            </a:pPr>
            <a:r>
              <a:rPr lang="hu-HU" altLang="hu-HU" sz="2000" smtClean="0">
                <a:sym typeface="Times New Roman Special G2" pitchFamily="18" charset="2"/>
              </a:rPr>
              <a:t>     </a:t>
            </a:r>
            <a:r>
              <a:rPr lang="hu-HU" altLang="hu-HU" sz="2000" smtClean="0">
                <a:sym typeface="Symbol" pitchFamily="18" charset="2"/>
              </a:rPr>
              <a:t></a:t>
            </a:r>
            <a:r>
              <a:rPr lang="hu-HU" altLang="hu-HU" sz="2000" smtClean="0">
                <a:sym typeface="Times New Roman Special G2" pitchFamily="18" charset="2"/>
              </a:rPr>
              <a:t>  „próba szerencse” tanulás;</a:t>
            </a:r>
          </a:p>
          <a:p>
            <a:pPr marL="360363" indent="-360363" eaLnBrk="1" hangingPunct="1">
              <a:lnSpc>
                <a:spcPct val="65000"/>
              </a:lnSpc>
              <a:buFont typeface="Wingdings" pitchFamily="2" charset="2"/>
              <a:buNone/>
            </a:pPr>
            <a:endParaRPr lang="de-DE" altLang="hu-HU" sz="2000" b="1" smtClean="0">
              <a:sym typeface="Times New Roman Special G2" pitchFamily="18" charset="2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692275" y="4292600"/>
            <a:ext cx="2303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979613" y="2276475"/>
            <a:ext cx="1944687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véletlen reakció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979613" y="3068638"/>
            <a:ext cx="1944687" cy="3127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feltétlen inger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364163" y="2276475"/>
            <a:ext cx="1944687" cy="287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feltételes inger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364163" y="3068638"/>
            <a:ext cx="1944687" cy="3127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feltételes reakció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364163" y="3860800"/>
            <a:ext cx="1944687" cy="312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hu-HU" altLang="hu-HU" sz="1600">
                <a:latin typeface="Arial" charset="0"/>
              </a:rPr>
              <a:t>feltétlen inger</a:t>
            </a:r>
            <a:endParaRPr lang="de-DE" altLang="hu-HU" sz="1600">
              <a:latin typeface="Arial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979613" y="4652963"/>
            <a:ext cx="208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latin typeface="Arial" charset="0"/>
              </a:rPr>
              <a:t>I. A folyamat kezdetén</a:t>
            </a:r>
            <a:endParaRPr lang="de-DE" altLang="hu-HU" sz="1400">
              <a:latin typeface="Arial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580063" y="4652963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latin typeface="Arial" charset="0"/>
              </a:rPr>
              <a:t>II. Tanulás után</a:t>
            </a:r>
            <a:endParaRPr lang="de-DE" altLang="hu-HU" sz="1400">
              <a:latin typeface="Arial" charset="0"/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643438" y="2276475"/>
            <a:ext cx="0" cy="2592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059113" y="2565400"/>
            <a:ext cx="12255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billentyű</a:t>
            </a:r>
          </a:p>
          <a:p>
            <a:pPr algn="ctr" eaLnBrk="1" hangingPunct="1">
              <a:lnSpc>
                <a:spcPct val="25000"/>
              </a:lnSpc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lenyomással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3203575" y="3429000"/>
            <a:ext cx="9366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(táplálék)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588125" y="4149725"/>
            <a:ext cx="10080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(táplálék)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6372225" y="3357563"/>
            <a:ext cx="12239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billentyű</a:t>
            </a:r>
          </a:p>
          <a:p>
            <a:pPr algn="ctr" eaLnBrk="1" hangingPunct="1">
              <a:lnSpc>
                <a:spcPct val="25000"/>
              </a:lnSpc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lenyomással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372225" y="2565400"/>
            <a:ext cx="108108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1300">
                <a:latin typeface="Arial" charset="0"/>
              </a:rPr>
              <a:t>billentyű</a:t>
            </a:r>
            <a:endParaRPr lang="de-DE" altLang="hu-HU" sz="1300">
              <a:latin typeface="Arial" charset="0"/>
            </a:endParaRP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1008063" y="2786063"/>
            <a:ext cx="813593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</a:t>
            </a: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endParaRPr lang="hu-HU" sz="1400" dirty="0">
              <a:effectLst>
                <a:outerShdw blurRad="38100" dist="38100" dir="2700000" algn="tl">
                  <a:srgbClr val="000000"/>
                </a:outerShdw>
              </a:effectLst>
              <a:sym typeface="Times New Roman Special G2" pitchFamily="18" charset="2"/>
            </a:endParaRPr>
          </a:p>
          <a:p>
            <a:pPr>
              <a:defRPr/>
            </a:pPr>
            <a:r>
              <a:rPr lang="hu-HU" sz="2000" dirty="0">
                <a:sym typeface="Times New Roman Special G2" pitchFamily="18" charset="2"/>
              </a:rPr>
              <a:t>    </a:t>
            </a:r>
            <a:r>
              <a:rPr lang="hu-HU" sz="2000" dirty="0">
                <a:sym typeface="Symbol" pitchFamily="18" charset="2"/>
              </a:rPr>
              <a:t></a:t>
            </a:r>
            <a:r>
              <a:rPr lang="hu-HU" dirty="0">
                <a:sym typeface="Times New Roman Special G2" pitchFamily="18" charset="2"/>
              </a:rPr>
              <a:t> </a:t>
            </a:r>
            <a:r>
              <a:rPr lang="hu-HU" sz="2000" dirty="0">
                <a:sym typeface="Times New Roman Special G2" pitchFamily="18" charset="2"/>
              </a:rPr>
              <a:t> effektus törvény:  a  jutalmazott viselkedés előfordulási valószínűsége nagyobb  egy következő próbában , a büntetett viselkedésé pedig kisebb.</a:t>
            </a:r>
            <a:endParaRPr lang="de-DE" sz="2000" dirty="0">
              <a:sym typeface="Times New Roman Special G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err="1"/>
              <a:t>Operáns</a:t>
            </a:r>
            <a:r>
              <a:rPr lang="hu-HU" sz="4000" b="1" dirty="0"/>
              <a:t> </a:t>
            </a:r>
            <a:r>
              <a:rPr lang="hu-HU" sz="4000" b="1" dirty="0" smtClean="0"/>
              <a:t>kondicionálás</a:t>
            </a:r>
            <a:endParaRPr lang="de-DE" sz="4000" b="1" baseline="300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424862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 New Roman Special G2" pitchFamily="18" charset="2"/>
              <a:buNone/>
            </a:pPr>
            <a:endParaRPr lang="hu-HU" altLang="hu-HU" sz="1000" b="1" dirty="0" smtClean="0">
              <a:sym typeface="Times New Roman Special G2" pitchFamily="18" charset="2"/>
            </a:endParaRPr>
          </a:p>
          <a:p>
            <a:pPr eaLnBrk="1" hangingPunct="1">
              <a:lnSpc>
                <a:spcPct val="80000"/>
              </a:lnSpc>
              <a:buFont typeface="Times New Roman Special G2" pitchFamily="18" charset="2"/>
              <a:buNone/>
            </a:pPr>
            <a:r>
              <a:rPr lang="hu-HU" altLang="hu-HU" sz="2500" b="1" dirty="0" smtClean="0">
                <a:sym typeface="Times New Roman Special G2" pitchFamily="18" charset="2"/>
              </a:rPr>
              <a:t>3. </a:t>
            </a:r>
            <a:r>
              <a:rPr lang="hu-HU" altLang="hu-HU" sz="2500" b="1" dirty="0" err="1" smtClean="0">
                <a:sym typeface="Times New Roman Special G2" pitchFamily="18" charset="2"/>
              </a:rPr>
              <a:t>Skinner</a:t>
            </a:r>
            <a:r>
              <a:rPr lang="hu-HU" altLang="hu-HU" sz="2500" b="1" dirty="0" smtClean="0">
                <a:sym typeface="Times New Roman Special G2" pitchFamily="18" charset="2"/>
              </a:rPr>
              <a:t>: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b="1" dirty="0" smtClean="0">
                <a:sym typeface="Times New Roman Special G2" pitchFamily="18" charset="2"/>
              </a:rPr>
              <a:t>     </a:t>
            </a:r>
            <a:r>
              <a:rPr lang="hu-HU" altLang="hu-HU" sz="1800" b="1" dirty="0" smtClean="0">
                <a:sym typeface="Symbol" pitchFamily="18" charset="2"/>
              </a:rPr>
              <a:t></a:t>
            </a:r>
            <a:r>
              <a:rPr lang="hu-HU" altLang="hu-HU" sz="2000" b="1" dirty="0" smtClean="0">
                <a:sym typeface="Times New Roman Special G2" pitchFamily="18" charset="2"/>
              </a:rPr>
              <a:t>  </a:t>
            </a:r>
            <a:r>
              <a:rPr lang="hu-HU" altLang="hu-HU" sz="1900" dirty="0" err="1" smtClean="0">
                <a:sym typeface="Times New Roman Special G2" pitchFamily="18" charset="2"/>
              </a:rPr>
              <a:t>Skinner-doboz</a:t>
            </a:r>
            <a:r>
              <a:rPr lang="hu-HU" altLang="hu-HU" sz="1900" dirty="0" smtClean="0">
                <a:sym typeface="Times New Roman Special G2" pitchFamily="18" charset="2"/>
              </a:rPr>
              <a:t>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galambokkal és patkányokkal kísérletezett;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</a:t>
            </a:r>
            <a:r>
              <a:rPr lang="hu-HU" altLang="hu-HU" sz="1900" b="1" dirty="0" smtClean="0">
                <a:sym typeface="Times New Roman Special G2" pitchFamily="18" charset="2"/>
              </a:rPr>
              <a:t>másodlagos megerősítés</a:t>
            </a:r>
            <a:r>
              <a:rPr lang="hu-HU" altLang="hu-HU" sz="1900" dirty="0" smtClean="0">
                <a:sym typeface="Times New Roman Special G2" pitchFamily="18" charset="2"/>
              </a:rPr>
              <a:t>: minden olyan hatás, amely az eredeti megerősítéssel való időbeli egybeesése nyomán tesz szert megerősítő hatékonyságra (állatidomárok használják);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</a:t>
            </a:r>
            <a:r>
              <a:rPr lang="hu-HU" altLang="hu-HU" sz="1900" b="1" dirty="0" smtClean="0">
                <a:sym typeface="Times New Roman Special G2" pitchFamily="18" charset="2"/>
              </a:rPr>
              <a:t>részleges megerősítés</a:t>
            </a:r>
            <a:r>
              <a:rPr lang="hu-HU" altLang="hu-HU" sz="1900" dirty="0" smtClean="0">
                <a:sym typeface="Times New Roman Special G2" pitchFamily="18" charset="2"/>
              </a:rPr>
              <a:t>: a válasz oly módon kondicionálódott, hogy csupán időnkénti megerősítések támogatták;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fokozatos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1900" dirty="0" smtClean="0">
                <a:sym typeface="Times New Roman Special G2" pitchFamily="18" charset="2"/>
              </a:rPr>
              <a:t>viselkedésalakítás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1900" dirty="0" smtClean="0">
                <a:sym typeface="Times New Roman Special G2" pitchFamily="18" charset="2"/>
              </a:rPr>
              <a:t>(</a:t>
            </a:r>
            <a:r>
              <a:rPr lang="hu-HU" altLang="hu-HU" sz="1800" dirty="0" err="1" smtClean="0">
                <a:sym typeface="Times New Roman Special G2" pitchFamily="18" charset="2"/>
              </a:rPr>
              <a:t>shaping</a:t>
            </a:r>
            <a:r>
              <a:rPr lang="hu-HU" altLang="hu-HU" sz="1900" dirty="0" smtClean="0">
                <a:sym typeface="Times New Roman Special G2" pitchFamily="18" charset="2"/>
              </a:rPr>
              <a:t>):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1900" dirty="0" err="1" smtClean="0">
                <a:sym typeface="Times New Roman Special G2" pitchFamily="18" charset="2"/>
              </a:rPr>
              <a:t>önformálta</a:t>
            </a:r>
            <a:r>
              <a:rPr lang="hu-HU" altLang="hu-HU" sz="1900" dirty="0" smtClean="0">
                <a:sym typeface="Times New Roman Special G2" pitchFamily="18" charset="2"/>
              </a:rPr>
              <a:t> választanulás állatidomárok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1900" dirty="0" smtClean="0">
                <a:sym typeface="Times New Roman Special G2" pitchFamily="18" charset="2"/>
              </a:rPr>
              <a:t>használják</a:t>
            </a:r>
            <a:r>
              <a:rPr lang="hu-HU" altLang="hu-HU" sz="1900" b="1" dirty="0" smtClean="0">
                <a:sym typeface="Times New Roman Special G2" pitchFamily="18" charset="2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de-DE" altLang="hu-H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/>
              <a:t>Verbális tanulás</a:t>
            </a:r>
            <a:endParaRPr lang="de-DE" sz="4000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362950" cy="5008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271463" algn="l"/>
              </a:tabLst>
            </a:pPr>
            <a:r>
              <a:rPr lang="hu-HU" altLang="hu-HU" sz="2200" smtClean="0"/>
              <a:t>Beszéd általi tanulás az egyik csak emberre jellemző tanulási forma.</a:t>
            </a:r>
          </a:p>
          <a:p>
            <a:pPr eaLnBrk="1" hangingPunct="1">
              <a:lnSpc>
                <a:spcPct val="130000"/>
              </a:lnSpc>
              <a:tabLst>
                <a:tab pos="271463" algn="l"/>
              </a:tabLst>
            </a:pPr>
            <a:r>
              <a:rPr lang="hu-HU" altLang="hu-HU" sz="2200" smtClean="0"/>
              <a:t>A verbális tanulás során az  ún.</a:t>
            </a:r>
            <a:r>
              <a:rPr lang="hu-HU" altLang="hu-HU" sz="1200" smtClean="0"/>
              <a:t>  </a:t>
            </a:r>
            <a:r>
              <a:rPr lang="hu-HU" altLang="hu-HU" sz="2200" smtClean="0"/>
              <a:t>interverbális asszociációs kapcsolatokra összpontosítunk.</a:t>
            </a:r>
          </a:p>
          <a:p>
            <a:pPr eaLnBrk="1" hangingPunct="1">
              <a:lnSpc>
                <a:spcPct val="130000"/>
              </a:lnSpc>
              <a:tabLst>
                <a:tab pos="271463" algn="l"/>
              </a:tabLst>
            </a:pPr>
            <a:r>
              <a:rPr lang="hu-HU" altLang="hu-HU" sz="2200" smtClean="0"/>
              <a:t>Asszociációs lehetőségek: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200" smtClean="0">
                <a:sym typeface="Times New Roman Special G2" pitchFamily="18" charset="2"/>
              </a:rPr>
              <a:t>    </a:t>
            </a:r>
            <a:r>
              <a:rPr lang="hu-HU" altLang="hu-HU" sz="2000" smtClean="0">
                <a:sym typeface="Symbol" pitchFamily="18" charset="2"/>
              </a:rPr>
              <a:t>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Times New Roman Special G2" pitchFamily="18" charset="2"/>
              </a:rPr>
              <a:t> közvetlenül érintkező elemek között: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400" smtClean="0">
                <a:sym typeface="Times New Roman Special G2" pitchFamily="18" charset="2"/>
              </a:rPr>
              <a:t>       </a:t>
            </a:r>
            <a:r>
              <a:rPr lang="hu-HU" altLang="hu-HU" sz="2000" smtClean="0">
                <a:sym typeface="MT Extra" pitchFamily="18" charset="2"/>
              </a:rPr>
              <a:t> </a:t>
            </a:r>
            <a:r>
              <a:rPr lang="hu-HU" altLang="hu-HU" sz="2000" smtClean="0">
                <a:sym typeface="Times New Roman Special G2" pitchFamily="18" charset="2"/>
              </a:rPr>
              <a:t>téri egyidejűség (szimultán kapcsolat),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000" smtClean="0">
                <a:sym typeface="Times New Roman Special G2" pitchFamily="18" charset="2"/>
              </a:rPr>
              <a:t>        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MT Extra" pitchFamily="18" charset="2"/>
              </a:rPr>
              <a:t> </a:t>
            </a:r>
            <a:r>
              <a:rPr lang="hu-HU" altLang="hu-HU" sz="2000" smtClean="0">
                <a:sym typeface="Times New Roman Special G2" pitchFamily="18" charset="2"/>
              </a:rPr>
              <a:t>időbeni egymásutániság (szukcesszív kapcsolat),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400" smtClean="0">
                <a:sym typeface="Times New Roman Special G2" pitchFamily="18" charset="2"/>
              </a:rPr>
              <a:t>   </a:t>
            </a:r>
            <a:r>
              <a:rPr lang="hu-HU" altLang="hu-HU" sz="800" smtClean="0">
                <a:sym typeface="Times New Roman Special G2" pitchFamily="18" charset="2"/>
              </a:rPr>
              <a:t>  </a:t>
            </a:r>
            <a:r>
              <a:rPr lang="hu-HU" altLang="hu-HU" sz="2000" smtClean="0">
                <a:sym typeface="Symbol" pitchFamily="18" charset="2"/>
              </a:rPr>
              <a:t>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Times New Roman Special G2" pitchFamily="18" charset="2"/>
              </a:rPr>
              <a:t> közvetett módon érintkező elemek között: </a:t>
            </a:r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000" smtClean="0">
                <a:sym typeface="Times New Roman Special G2" pitchFamily="18" charset="2"/>
              </a:rPr>
              <a:t>        </a:t>
            </a:r>
            <a:r>
              <a:rPr lang="hu-HU" altLang="hu-HU" sz="1800" smtClean="0">
                <a:sym typeface="Times New Roman Special G2" pitchFamily="18" charset="2"/>
              </a:rPr>
              <a:t>(sokkal lazábbak, mint a közvetlen kapcsolatok)</a:t>
            </a:r>
          </a:p>
          <a:p>
            <a:pPr eaLnBrk="1" hangingPunct="1">
              <a:lnSpc>
                <a:spcPct val="130000"/>
              </a:lnSpc>
              <a:tabLst>
                <a:tab pos="271463" algn="l"/>
              </a:tabLst>
            </a:pPr>
            <a:r>
              <a:rPr lang="hu-HU" altLang="hu-HU" sz="2200" smtClean="0"/>
              <a:t>Asszociációs kapcsolat erőssége függ:</a:t>
            </a:r>
          </a:p>
          <a:p>
            <a:pPr eaLnBrk="1" hangingPunct="1">
              <a:lnSpc>
                <a:spcPct val="65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000" smtClean="0">
                <a:sym typeface="Times New Roman Special G2" pitchFamily="18" charset="2"/>
              </a:rPr>
              <a:t>    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Symbol" pitchFamily="18" charset="2"/>
              </a:rPr>
              <a:t>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Times New Roman Special G2" pitchFamily="18" charset="2"/>
              </a:rPr>
              <a:t> gyakoriság (frekvencia) törvénye,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tabLst>
                <a:tab pos="271463" algn="l"/>
              </a:tabLst>
            </a:pPr>
            <a:r>
              <a:rPr lang="hu-HU" altLang="hu-HU" sz="2000" smtClean="0">
                <a:sym typeface="Times New Roman Special G2" pitchFamily="18" charset="2"/>
              </a:rPr>
              <a:t>    </a:t>
            </a:r>
            <a:r>
              <a:rPr lang="hu-HU" altLang="hu-HU" sz="800" smtClean="0">
                <a:sym typeface="Times New Roman Special G2" pitchFamily="18" charset="2"/>
              </a:rPr>
              <a:t> </a:t>
            </a:r>
            <a:r>
              <a:rPr lang="hu-HU" altLang="hu-HU" sz="2000" smtClean="0">
                <a:sym typeface="Symbol" pitchFamily="18" charset="2"/>
              </a:rPr>
              <a:t></a:t>
            </a:r>
            <a:r>
              <a:rPr lang="hu-HU" altLang="hu-HU" sz="2000" smtClean="0">
                <a:sym typeface="Times New Roman Special G2" pitchFamily="18" charset="2"/>
              </a:rPr>
              <a:t> idői vonatkozás (minél frissebb, minél újabb</a:t>
            </a:r>
            <a:r>
              <a:rPr lang="hu-HU" altLang="hu-HU" sz="2000" b="1" smtClean="0">
                <a:sym typeface="Times New Roman Special G2" pitchFamily="18" charset="2"/>
              </a:rPr>
              <a:t>).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6443663" y="4076700"/>
            <a:ext cx="433387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7524750" y="4076700"/>
            <a:ext cx="431800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6659563" y="4724400"/>
            <a:ext cx="431800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7380288" y="4724400"/>
            <a:ext cx="431800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>
              <a:latin typeface="Arial" charset="0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6659563" y="4437063"/>
            <a:ext cx="2174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7092950" y="49418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 flipV="1">
            <a:off x="7667625" y="4437063"/>
            <a:ext cx="73025" cy="287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6516688" y="4149725"/>
            <a:ext cx="21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  <a:latin typeface="Arial" charset="0"/>
              </a:rPr>
              <a:t>A</a:t>
            </a:r>
            <a:endParaRPr lang="de-DE" altLang="hu-H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8" name="Text Box 15"/>
          <p:cNvSpPr txBox="1">
            <a:spLocks noChangeArrowheads="1"/>
          </p:cNvSpPr>
          <p:nvPr/>
        </p:nvSpPr>
        <p:spPr bwMode="auto">
          <a:xfrm flipH="1">
            <a:off x="7596188" y="4076700"/>
            <a:ext cx="215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  <a:latin typeface="Arial" charset="0"/>
              </a:rPr>
              <a:t>B</a:t>
            </a:r>
            <a:endParaRPr lang="de-DE" altLang="hu-H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6732588" y="4724400"/>
            <a:ext cx="36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  <a:latin typeface="Arial" charset="0"/>
              </a:rPr>
              <a:t>C</a:t>
            </a:r>
            <a:endParaRPr lang="de-DE" altLang="hu-H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7451725" y="4797425"/>
            <a:ext cx="649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400">
                <a:solidFill>
                  <a:srgbClr val="000000"/>
                </a:solidFill>
                <a:latin typeface="Arial" charset="0"/>
              </a:rPr>
              <a:t>D</a:t>
            </a:r>
            <a:endParaRPr lang="de-DE" altLang="hu-HU" sz="14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Komplex tanulás</a:t>
            </a:r>
            <a:endParaRPr lang="de-DE" altLang="hu-HU" sz="4000" b="1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35975" cy="4865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b="1" dirty="0" smtClean="0"/>
              <a:t>1. Köhler (tanulás alaklélektani felfogásban):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9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majmokkal és galambokkal végzett kísérletek;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9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 </a:t>
            </a:r>
            <a:r>
              <a:rPr lang="hu-HU" altLang="hu-HU" sz="1900" b="1" dirty="0" smtClean="0">
                <a:sym typeface="Times New Roman Special G2" pitchFamily="18" charset="2"/>
              </a:rPr>
              <a:t>belátásos tanulás </a:t>
            </a:r>
            <a:r>
              <a:rPr lang="hu-HU" altLang="hu-HU" sz="1900" dirty="0" smtClean="0">
                <a:sym typeface="Times New Roman Special G2" pitchFamily="18" charset="2"/>
              </a:rPr>
              <a:t>(cél-eszköz egységben való látása, a köztük lévő viszonylat felismerése);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9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</a:t>
            </a:r>
            <a:r>
              <a:rPr lang="hu-HU" altLang="hu-HU" sz="1900" dirty="0" smtClean="0"/>
              <a:t>a környezet és a viselkedés között van amit a személy  gondol,  hisz vagy remél, kognitív tényezők:  belátás (célorientált cselekvés),  elérhetőség (amit egyszer megtanultunk, mindig tudunk), transzfer  (amit  az  egyik  szituációban megtanultunk, azt egy másik hasonló helyzetben képesek  vagyunk újra alkalmazni);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dirty="0" smtClean="0">
                <a:sym typeface="Symbol" pitchFamily="18" charset="2"/>
              </a:rPr>
              <a:t>     </a:t>
            </a:r>
            <a:r>
              <a:rPr lang="hu-HU" altLang="hu-HU" sz="1900" dirty="0" smtClean="0">
                <a:sym typeface="Times New Roman Special G2" pitchFamily="18" charset="2"/>
              </a:rPr>
              <a:t>  „aha”- érzés kíséri;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  <a:tabLst>
                <a:tab pos="450850" algn="l"/>
              </a:tabLst>
            </a:pPr>
            <a:r>
              <a:rPr lang="hu-HU" altLang="hu-HU" sz="1900" dirty="0" smtClean="0">
                <a:sym typeface="Times New Roman Special G2" pitchFamily="18" charset="2"/>
              </a:rPr>
              <a:t>     </a:t>
            </a:r>
            <a:r>
              <a:rPr lang="hu-HU" altLang="hu-HU" sz="1900" dirty="0" smtClean="0">
                <a:sym typeface="Symbol" pitchFamily="18" charset="2"/>
              </a:rPr>
              <a:t></a:t>
            </a:r>
            <a:r>
              <a:rPr lang="hu-HU" altLang="hu-HU" sz="1900" dirty="0" smtClean="0">
                <a:sym typeface="Times New Roman Special G2" pitchFamily="18" charset="2"/>
              </a:rPr>
              <a:t>  próbálkozások, tévedések és belátás az emberi tanulás nélkülözhetetlen elemei.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542925" algn="l"/>
              </a:tabLst>
            </a:pPr>
            <a:r>
              <a:rPr lang="hu-HU" altLang="hu-HU" sz="1900" b="1" dirty="0"/>
              <a:t>2. </a:t>
            </a:r>
            <a:r>
              <a:rPr lang="hu-HU" altLang="hu-HU" sz="1900" b="1" dirty="0" err="1"/>
              <a:t>Tolman</a:t>
            </a:r>
            <a:r>
              <a:rPr lang="hu-HU" altLang="hu-HU" sz="1900" b="1" dirty="0"/>
              <a:t>:</a:t>
            </a:r>
          </a:p>
          <a:p>
            <a:pPr eaLnBrk="1" hangingPunct="1">
              <a:buFont typeface="Wingdings" pitchFamily="2" charset="2"/>
              <a:buNone/>
              <a:tabLst>
                <a:tab pos="542925" algn="l"/>
              </a:tabLst>
            </a:pPr>
            <a:r>
              <a:rPr lang="hu-HU" altLang="hu-HU" sz="1900" dirty="0">
                <a:sym typeface="Times New Roman Special G2" pitchFamily="18" charset="2"/>
              </a:rPr>
              <a:t>     </a:t>
            </a:r>
            <a:r>
              <a:rPr lang="hu-HU" altLang="hu-HU" sz="1900" dirty="0">
                <a:sym typeface="Symbol" pitchFamily="18" charset="2"/>
              </a:rPr>
              <a:t></a:t>
            </a:r>
            <a:r>
              <a:rPr lang="hu-HU" altLang="hu-HU" sz="1900" dirty="0">
                <a:sym typeface="Times New Roman Special G2" pitchFamily="18" charset="2"/>
              </a:rPr>
              <a:t>  patkányokkal útvesztőben végzett kísérletek;</a:t>
            </a:r>
          </a:p>
          <a:p>
            <a:pPr eaLnBrk="1" hangingPunct="1">
              <a:buFont typeface="Wingdings" pitchFamily="2" charset="2"/>
              <a:buNone/>
              <a:tabLst>
                <a:tab pos="542925" algn="l"/>
              </a:tabLst>
            </a:pPr>
            <a:r>
              <a:rPr lang="hu-HU" altLang="hu-HU" sz="1900" dirty="0">
                <a:sym typeface="Times New Roman Special G2" pitchFamily="18" charset="2"/>
              </a:rPr>
              <a:t>      </a:t>
            </a:r>
            <a:r>
              <a:rPr lang="hu-HU" altLang="hu-HU" sz="1900" dirty="0">
                <a:sym typeface="Symbol" pitchFamily="18" charset="2"/>
              </a:rPr>
              <a:t></a:t>
            </a:r>
            <a:r>
              <a:rPr lang="hu-HU" altLang="hu-HU" sz="1900" dirty="0">
                <a:sym typeface="Times New Roman Special G2" pitchFamily="18" charset="2"/>
              </a:rPr>
              <a:t> </a:t>
            </a:r>
            <a:r>
              <a:rPr lang="hu-HU" altLang="hu-HU" sz="1900" b="1" dirty="0">
                <a:sym typeface="Times New Roman Special G2" pitchFamily="18" charset="2"/>
              </a:rPr>
              <a:t>kognitív térkép</a:t>
            </a:r>
            <a:r>
              <a:rPr lang="hu-HU" altLang="hu-HU" sz="1900" dirty="0">
                <a:sym typeface="Times New Roman Special G2" pitchFamily="18" charset="2"/>
              </a:rPr>
              <a:t>: a  külvilág  térbeli  elrendezésének  egy  belső, mentális reprezentációja , ami megerősítés híján is nélkülözi a  téri viszonyokat.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Szociális tanulás jellemzői</a:t>
            </a:r>
            <a:endParaRPr lang="de-DE" altLang="hu-HU" sz="4000" b="1" baseline="300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62950" cy="5327650"/>
          </a:xfrm>
        </p:spPr>
        <p:txBody>
          <a:bodyPr/>
          <a:lstStyle/>
          <a:p>
            <a:pPr eaLnBrk="1" hangingPunct="1"/>
            <a:r>
              <a:rPr lang="hu-HU" altLang="hu-HU" sz="2200" dirty="0" smtClean="0"/>
              <a:t>A tanulás révén bekövetkező </a:t>
            </a:r>
            <a:r>
              <a:rPr lang="hu-HU" altLang="hu-HU" sz="2200" b="1" dirty="0" smtClean="0"/>
              <a:t>viselkedésváltozás más személyekkel történő interakciókból ered</a:t>
            </a:r>
            <a:r>
              <a:rPr lang="hu-HU" altLang="hu-HU" sz="2200" dirty="0" smtClean="0"/>
              <a:t>.</a:t>
            </a:r>
          </a:p>
          <a:p>
            <a:pPr eaLnBrk="1" hangingPunct="1"/>
            <a:r>
              <a:rPr lang="hu-HU" altLang="hu-HU" sz="2200" dirty="0" smtClean="0"/>
              <a:t>A személyiség egész fejlődését átfogó folyamat </a:t>
            </a:r>
            <a:r>
              <a:rPr lang="hu-HU" altLang="hu-HU" sz="1600" dirty="0" smtClean="0">
                <a:sym typeface="Wingdings" pitchFamily="2" charset="2"/>
              </a:rPr>
              <a:t> </a:t>
            </a:r>
            <a:r>
              <a:rPr lang="hu-HU" altLang="hu-HU" sz="2200" dirty="0" smtClean="0">
                <a:sym typeface="Wingdings" pitchFamily="2" charset="2"/>
              </a:rPr>
              <a:t>benne az  egyén társadalmi jellege bontakozik ki  </a:t>
            </a:r>
            <a:r>
              <a:rPr lang="hu-HU" altLang="hu-HU" sz="1600" dirty="0" smtClean="0">
                <a:sym typeface="Wingdings" pitchFamily="2" charset="2"/>
              </a:rPr>
              <a:t>  </a:t>
            </a:r>
            <a:r>
              <a:rPr lang="hu-HU" altLang="hu-HU" sz="2200" dirty="0" smtClean="0">
                <a:sym typeface="Wingdings" pitchFamily="2" charset="2"/>
              </a:rPr>
              <a:t>szocializáció</a:t>
            </a:r>
            <a:r>
              <a:rPr lang="hu-HU" altLang="hu-HU" sz="800" dirty="0" smtClean="0">
                <a:sym typeface="Wingdings" pitchFamily="2" charset="2"/>
              </a:rPr>
              <a:t> </a:t>
            </a:r>
            <a:r>
              <a:rPr lang="hu-HU" altLang="hu-HU" sz="2200" dirty="0" smtClean="0">
                <a:sym typeface="Wingdings" pitchFamily="2" charset="2"/>
              </a:rPr>
              <a:t>(</a:t>
            </a:r>
            <a:r>
              <a:rPr lang="hu-HU" altLang="hu-HU" sz="2200" dirty="0" err="1" smtClean="0">
                <a:sym typeface="Wingdings" pitchFamily="2" charset="2"/>
              </a:rPr>
              <a:t>társadalmiasodás</a:t>
            </a:r>
            <a:r>
              <a:rPr lang="hu-HU" altLang="hu-HU" sz="2200" dirty="0" smtClean="0">
                <a:sym typeface="Wingdings" pitchFamily="2" charset="2"/>
              </a:rPr>
              <a:t>).</a:t>
            </a:r>
          </a:p>
          <a:p>
            <a:pPr eaLnBrk="1" hangingPunct="1"/>
            <a:r>
              <a:rPr lang="hu-HU" altLang="hu-HU" sz="2200" dirty="0" smtClean="0">
                <a:sym typeface="Wingdings" pitchFamily="2" charset="2"/>
              </a:rPr>
              <a:t>Szocializáció:</a:t>
            </a:r>
            <a:r>
              <a:rPr lang="hu-HU" altLang="hu-HU" sz="1400" dirty="0" smtClean="0">
                <a:sym typeface="Wingdings" pitchFamily="2" charset="2"/>
              </a:rPr>
              <a:t> </a:t>
            </a:r>
            <a:r>
              <a:rPr lang="hu-HU" altLang="hu-HU" sz="2200" dirty="0" smtClean="0">
                <a:sym typeface="Wingdings" pitchFamily="2" charset="2"/>
              </a:rPr>
              <a:t>a</a:t>
            </a:r>
            <a:r>
              <a:rPr lang="hu-HU" altLang="hu-HU" sz="1400" dirty="0" smtClean="0">
                <a:sym typeface="Wingdings" pitchFamily="2" charset="2"/>
              </a:rPr>
              <a:t> </a:t>
            </a:r>
            <a:r>
              <a:rPr lang="hu-HU" altLang="hu-HU" sz="2200" dirty="0" smtClean="0">
                <a:sym typeface="Wingdings" pitchFamily="2" charset="2"/>
              </a:rPr>
              <a:t>társadalomba</a:t>
            </a:r>
            <a:r>
              <a:rPr lang="hu-HU" altLang="hu-HU" sz="1400" dirty="0" smtClean="0">
                <a:sym typeface="Wingdings" pitchFamily="2" charset="2"/>
              </a:rPr>
              <a:t> </a:t>
            </a:r>
            <a:r>
              <a:rPr lang="hu-HU" altLang="hu-HU" sz="2200" dirty="0" smtClean="0">
                <a:sym typeface="Wingdings" pitchFamily="2" charset="2"/>
              </a:rPr>
              <a:t>való</a:t>
            </a:r>
            <a:r>
              <a:rPr lang="hu-HU" altLang="hu-HU" sz="1400" dirty="0" smtClean="0">
                <a:sym typeface="Wingdings" pitchFamily="2" charset="2"/>
              </a:rPr>
              <a:t> </a:t>
            </a:r>
            <a:r>
              <a:rPr lang="hu-HU" altLang="hu-HU" sz="2200" dirty="0" smtClean="0">
                <a:sym typeface="Wingdings" pitchFamily="2" charset="2"/>
              </a:rPr>
              <a:t>beilleszkedés folyamata.</a:t>
            </a:r>
          </a:p>
          <a:p>
            <a:pPr eaLnBrk="1" hangingPunct="1"/>
            <a:r>
              <a:rPr lang="hu-HU" altLang="hu-HU" sz="2200" dirty="0" smtClean="0">
                <a:sym typeface="Wingdings" pitchFamily="2" charset="2"/>
              </a:rPr>
              <a:t>A szocializáció pszichológiai szempontból a  személyiségfejlődés társadalmi vetülete.</a:t>
            </a:r>
          </a:p>
          <a:p>
            <a:pPr eaLnBrk="1" hangingPunct="1"/>
            <a:r>
              <a:rPr lang="hu-HU" altLang="hu-HU" sz="2200" dirty="0" smtClean="0">
                <a:sym typeface="Wingdings" pitchFamily="2" charset="2"/>
              </a:rPr>
              <a:t>Legfőbb közege az ún. </a:t>
            </a:r>
            <a:r>
              <a:rPr lang="hu-HU" altLang="hu-HU" sz="2200" b="1" dirty="0" err="1" smtClean="0">
                <a:sym typeface="Wingdings" pitchFamily="2" charset="2"/>
              </a:rPr>
              <a:t>mikromiliő</a:t>
            </a:r>
            <a:r>
              <a:rPr lang="hu-HU" altLang="hu-HU" sz="2200" dirty="0" smtClean="0">
                <a:sym typeface="Wingdings" pitchFamily="2" charset="2"/>
              </a:rPr>
              <a:t> </a:t>
            </a:r>
            <a:r>
              <a:rPr lang="hu-HU" altLang="hu-HU" sz="1600" dirty="0" smtClean="0">
                <a:sym typeface="Wingdings" pitchFamily="2" charset="2"/>
              </a:rPr>
              <a:t> </a:t>
            </a:r>
            <a:r>
              <a:rPr lang="hu-HU" altLang="hu-HU" sz="2200" dirty="0" smtClean="0">
                <a:sym typeface="Wingdings" pitchFamily="2" charset="2"/>
              </a:rPr>
              <a:t> aminek a </a:t>
            </a:r>
            <a:r>
              <a:rPr lang="hu-HU" altLang="hu-HU" sz="2200" dirty="0" err="1" smtClean="0">
                <a:sym typeface="Wingdings" pitchFamily="2" charset="2"/>
              </a:rPr>
              <a:t>közvetítésésével</a:t>
            </a:r>
            <a:r>
              <a:rPr lang="hu-HU" altLang="hu-HU" sz="2200" dirty="0" smtClean="0">
                <a:sym typeface="Wingdings" pitchFamily="2" charset="2"/>
              </a:rPr>
              <a:t> jut el a társadalmi hatás az egyénhez.</a:t>
            </a:r>
          </a:p>
          <a:p>
            <a:pPr eaLnBrk="1" hangingPunct="1"/>
            <a:r>
              <a:rPr lang="hu-HU" altLang="hu-HU" sz="2200" dirty="0" smtClean="0">
                <a:sym typeface="Wingdings" pitchFamily="2" charset="2"/>
              </a:rPr>
              <a:t>A </a:t>
            </a:r>
            <a:r>
              <a:rPr lang="hu-HU" altLang="hu-HU" sz="2200" b="1" dirty="0" smtClean="0">
                <a:sym typeface="Wingdings" pitchFamily="2" charset="2"/>
              </a:rPr>
              <a:t>szociális tér  bővülésé</a:t>
            </a:r>
            <a:r>
              <a:rPr lang="hu-HU" altLang="hu-HU" sz="2200" dirty="0" smtClean="0">
                <a:sym typeface="Wingdings" pitchFamily="2" charset="2"/>
              </a:rPr>
              <a:t>vel  a  hatást  gyakorló  személyek száma, nő az életkorral.</a:t>
            </a:r>
          </a:p>
          <a:p>
            <a:pPr eaLnBrk="1" hangingPunct="1"/>
            <a:r>
              <a:rPr lang="hu-HU" altLang="hu-HU" sz="2200" dirty="0" smtClean="0">
                <a:sym typeface="Wingdings" pitchFamily="2" charset="2"/>
              </a:rPr>
              <a:t>A szocializáció eszköze a </a:t>
            </a:r>
            <a:r>
              <a:rPr lang="hu-HU" altLang="hu-HU" sz="2200" b="1" dirty="0" smtClean="0">
                <a:sym typeface="Wingdings" pitchFamily="2" charset="2"/>
              </a:rPr>
              <a:t>kommunikáció</a:t>
            </a:r>
            <a:r>
              <a:rPr lang="hu-HU" altLang="hu-HU" sz="2200" dirty="0" smtClean="0">
                <a:sym typeface="Wingdings" pitchFamily="2" charset="2"/>
              </a:rPr>
              <a:t>.</a:t>
            </a:r>
            <a:endParaRPr lang="hu-HU" altLang="hu-HU" sz="16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Szociális tanulás jellemzői</a:t>
            </a:r>
            <a:endParaRPr lang="de-DE" altLang="hu-HU" sz="4000" b="1" baseline="30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362950" cy="5589587"/>
          </a:xfrm>
          <a:ln>
            <a:noFill/>
          </a:ln>
        </p:spPr>
        <p:txBody>
          <a:bodyPr/>
          <a:lstStyle/>
          <a:p>
            <a:pPr marL="269875" indent="-269875"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000" dirty="0" smtClean="0">
                <a:sym typeface="Times New Roman Special G2" pitchFamily="18" charset="2"/>
              </a:rPr>
              <a:t>   Az individuális viselkedés a </a:t>
            </a:r>
            <a:r>
              <a:rPr lang="hu-HU" altLang="hu-HU" sz="2000" b="1" dirty="0" smtClean="0">
                <a:sym typeface="Times New Roman Special G2" pitchFamily="18" charset="2"/>
              </a:rPr>
              <a:t>környezet és az egyed közötti kölcsönhatás </a:t>
            </a:r>
            <a:r>
              <a:rPr lang="hu-HU" altLang="hu-HU" sz="2000" dirty="0" smtClean="0">
                <a:sym typeface="Times New Roman Special G2" pitchFamily="18" charset="2"/>
              </a:rPr>
              <a:t>eredménye.</a:t>
            </a:r>
          </a:p>
          <a:p>
            <a:pPr marL="269875" indent="-269875" eaLnBrk="1" hangingPunct="1">
              <a:buFont typeface="Times New Roman Special G2" pitchFamily="18" charset="2"/>
              <a:buNone/>
            </a:pPr>
            <a:endParaRPr lang="hu-HU" altLang="hu-HU" sz="800" dirty="0" smtClean="0">
              <a:sym typeface="Times New Roman Special G2" pitchFamily="18" charset="2"/>
            </a:endParaRPr>
          </a:p>
          <a:p>
            <a:pPr marL="269875" indent="-269875"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000" dirty="0" smtClean="0">
                <a:sym typeface="Times New Roman Special G2" pitchFamily="18" charset="2"/>
              </a:rPr>
              <a:t>   Sokfajta </a:t>
            </a:r>
            <a:r>
              <a:rPr lang="hu-HU" altLang="hu-HU" sz="2000" b="1" dirty="0" smtClean="0">
                <a:sym typeface="Times New Roman Special G2" pitchFamily="18" charset="2"/>
              </a:rPr>
              <a:t>viselkedést elsajátíthatunk anélkül, hogy direkt megerősítése megtörténne</a:t>
            </a:r>
            <a:r>
              <a:rPr lang="hu-HU" altLang="hu-HU" sz="2000" dirty="0" smtClean="0">
                <a:sym typeface="Times New Roman Special G2" pitchFamily="18" charset="2"/>
              </a:rPr>
              <a:t>.</a:t>
            </a:r>
          </a:p>
          <a:p>
            <a:pPr marL="269875" indent="-269875" eaLnBrk="1" hangingPunct="1">
              <a:buFont typeface="Times New Roman Special G2" pitchFamily="18" charset="2"/>
              <a:buNone/>
            </a:pPr>
            <a:endParaRPr lang="hu-HU" altLang="hu-HU" sz="800" dirty="0" smtClean="0">
              <a:sym typeface="Times New Roman Special G2" pitchFamily="18" charset="2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hu-HU" altLang="hu-HU" sz="2000" dirty="0" smtClean="0">
                <a:sym typeface="Times New Roman Special G2" pitchFamily="18" charset="2"/>
              </a:rPr>
              <a:t>A  viselkedés függ: a szituációtól, az átélt szituáció  jelentősétől (krízis helyzet),  a múltban lezajlott  hasonló  magatartások megerősítésétől,  hasonló esetekben mások tevékenységének megfigyelésétől.</a:t>
            </a:r>
          </a:p>
          <a:p>
            <a:pPr eaLnBrk="1" hangingPunct="1">
              <a:buFont typeface="Symbol" pitchFamily="18" charset="2"/>
              <a:buChar char="·"/>
            </a:pPr>
            <a:endParaRPr lang="hu-HU" altLang="hu-HU" sz="800" dirty="0">
              <a:sym typeface="Times New Roman Special G2" pitchFamily="18" charset="2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sz="2000" b="1" dirty="0" smtClean="0">
                <a:sym typeface="Times New Roman Special G2" pitchFamily="18" charset="2"/>
              </a:rPr>
              <a:t>Utánzás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sz="2000" b="1" dirty="0" smtClean="0">
                <a:sym typeface="Times New Roman Special G2" pitchFamily="18" charset="2"/>
              </a:rPr>
              <a:t>Modellkövetés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sz="2000" b="1" dirty="0" smtClean="0">
                <a:sym typeface="Times New Roman Special G2" pitchFamily="18" charset="2"/>
              </a:rPr>
              <a:t>Azonosulás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u-HU" altLang="hu-HU" sz="2000" b="1" dirty="0" smtClean="0">
                <a:sym typeface="Times New Roman Special G2" pitchFamily="18" charset="2"/>
              </a:rPr>
              <a:t>Belsővé tétel</a:t>
            </a:r>
          </a:p>
          <a:p>
            <a:pPr marL="269875" indent="-269875" eaLnBrk="1" hangingPunct="1">
              <a:lnSpc>
                <a:spcPct val="70000"/>
              </a:lnSpc>
              <a:buFont typeface="Times New Roman Special G2" pitchFamily="18" charset="2"/>
              <a:buNone/>
            </a:pPr>
            <a:endParaRPr lang="hu-HU" altLang="hu-HU" sz="2000" b="1" dirty="0" smtClean="0">
              <a:sym typeface="Times New Roman Special G2" pitchFamily="18" charset="2"/>
            </a:endParaRPr>
          </a:p>
        </p:txBody>
      </p:sp>
      <p:sp>
        <p:nvSpPr>
          <p:cNvPr id="2" name="Jobb oldali kapcsos zárójel 1"/>
          <p:cNvSpPr/>
          <p:nvPr/>
        </p:nvSpPr>
        <p:spPr>
          <a:xfrm>
            <a:off x="3124200" y="4038600"/>
            <a:ext cx="228600" cy="1447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3581400" y="4495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Nem különülnek el élesen egymástól, egymásra épülnek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smtClean="0"/>
              <a:t>A szociális tanulás módjai</a:t>
            </a:r>
            <a:endParaRPr lang="de-DE" altLang="hu-HU" sz="4000" b="1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820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400" b="1" dirty="0" smtClean="0"/>
              <a:t>Utánzás:</a:t>
            </a:r>
          </a:p>
          <a:p>
            <a:pPr eaLnBrk="1" hangingPunct="1">
              <a:lnSpc>
                <a:spcPct val="80000"/>
              </a:lnSpc>
              <a:buFont typeface="Times New Roman Special G2" pitchFamily="18" charset="2"/>
              <a:buNone/>
            </a:pPr>
            <a:r>
              <a:rPr lang="hu-HU" altLang="hu-HU" sz="2000" b="1" dirty="0" smtClean="0">
                <a:sym typeface="Symbol" pitchFamily="18" charset="2"/>
              </a:rPr>
              <a:t></a:t>
            </a:r>
            <a:r>
              <a:rPr lang="hu-HU" altLang="hu-HU" sz="2200" b="1" dirty="0" smtClean="0">
                <a:sym typeface="Times New Roman Special G2" pitchFamily="18" charset="2"/>
              </a:rPr>
              <a:t>   </a:t>
            </a:r>
            <a:r>
              <a:rPr lang="hu-HU" altLang="hu-HU" sz="2200" dirty="0" smtClean="0">
                <a:sym typeface="Times New Roman Special G2" pitchFamily="18" charset="2"/>
              </a:rPr>
              <a:t>nem tudatos, nem szándékos;</a:t>
            </a:r>
          </a:p>
          <a:p>
            <a:pPr eaLnBrk="1" hangingPunct="1">
              <a:lnSpc>
                <a:spcPct val="90000"/>
              </a:lnSpc>
              <a:buFont typeface="Symbol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az empátia talaján fejlődik ki  (beleélés  eszköze  az után</a:t>
            </a:r>
            <a:r>
              <a:rPr lang="hu-HU" altLang="hu-HU" sz="8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mozgás; akaratlanul is azt csinálja, amit a környezete);</a:t>
            </a:r>
          </a:p>
          <a:p>
            <a:pPr eaLnBrk="1" hangingPunct="1">
              <a:lnSpc>
                <a:spcPct val="90000"/>
              </a:lnSpc>
              <a:buFont typeface="Symbol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Eszközhasználat és nyelvtanulás ilyen módon</a:t>
            </a:r>
          </a:p>
          <a:p>
            <a:pPr eaLnBrk="1" hangingPunct="1">
              <a:lnSpc>
                <a:spcPct val="90000"/>
              </a:lnSpc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Csecsemőkorban 8-9 hónaposan kezdődik: nem késleltethető;</a:t>
            </a:r>
          </a:p>
          <a:p>
            <a:pPr eaLnBrk="1" hangingPunct="1">
              <a:lnSpc>
                <a:spcPct val="90000"/>
              </a:lnSpc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1,5-2 éves kortól: 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késleltetett utánzás (kialakult emlékkép alapján).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A szociális tanulás módjai</a:t>
            </a:r>
            <a:endParaRPr lang="de-DE" altLang="hu-HU" sz="4000" b="1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400" b="1" dirty="0" smtClean="0"/>
              <a:t>Modellkövetés: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b="1" dirty="0" smtClean="0">
                <a:sym typeface="Symbol" pitchFamily="18" charset="2"/>
              </a:rPr>
              <a:t></a:t>
            </a:r>
            <a:r>
              <a:rPr lang="hu-HU" altLang="hu-HU" sz="2200" b="1" dirty="0" smtClean="0">
                <a:sym typeface="Times New Roman Special G2" pitchFamily="18" charset="2"/>
              </a:rPr>
              <a:t>   </a:t>
            </a:r>
            <a:r>
              <a:rPr lang="hu-HU" altLang="hu-HU" sz="2200" dirty="0" smtClean="0">
                <a:sym typeface="Times New Roman Special G2" pitchFamily="18" charset="2"/>
              </a:rPr>
              <a:t>kezdetben nem tudatos, válogatás nélkül kiterjed környezetének gyakran látott személyeire,  a  késői gyermekkorban és a felnőttkorban már tudatos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modellkövető viselkedés;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legfőbb indítékai: </a:t>
            </a:r>
            <a:r>
              <a:rPr lang="hu-HU" altLang="hu-HU" sz="2200" b="1" dirty="0" smtClean="0">
                <a:sym typeface="Times New Roman Special G2" pitchFamily="18" charset="2"/>
              </a:rPr>
              <a:t>szeretetkapcsolat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vagy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b="1" dirty="0" smtClean="0">
                <a:sym typeface="Times New Roman Special G2" pitchFamily="18" charset="2"/>
              </a:rPr>
              <a:t>szerepirigység </a:t>
            </a:r>
            <a:r>
              <a:rPr lang="hu-HU" altLang="hu-HU" sz="2200" dirty="0" smtClean="0">
                <a:sym typeface="Times New Roman Special G2" pitchFamily="18" charset="2"/>
              </a:rPr>
              <a:t>vagy  a  </a:t>
            </a:r>
            <a:r>
              <a:rPr lang="hu-HU" altLang="hu-HU" sz="2200" b="1" dirty="0" smtClean="0">
                <a:sym typeface="Times New Roman Special G2" pitchFamily="18" charset="2"/>
              </a:rPr>
              <a:t>szociális  hatalom  </a:t>
            </a:r>
            <a:r>
              <a:rPr lang="hu-HU" altLang="hu-HU" sz="2200" dirty="0" smtClean="0">
                <a:sym typeface="Times New Roman Special G2" pitchFamily="18" charset="2"/>
              </a:rPr>
              <a:t>vagy  a  </a:t>
            </a:r>
            <a:r>
              <a:rPr lang="hu-HU" altLang="hu-HU" sz="2200" b="1" dirty="0" smtClean="0">
                <a:sym typeface="Times New Roman Special G2" pitchFamily="18" charset="2"/>
              </a:rPr>
              <a:t>másik</a:t>
            </a:r>
            <a:r>
              <a:rPr lang="hu-HU" altLang="hu-HU" sz="1200" b="1" dirty="0" smtClean="0">
                <a:sym typeface="Times New Roman Special G2" pitchFamily="18" charset="2"/>
              </a:rPr>
              <a:t>  </a:t>
            </a:r>
            <a:r>
              <a:rPr lang="hu-HU" altLang="hu-HU" sz="2200" b="1" dirty="0" smtClean="0">
                <a:sym typeface="Times New Roman Special G2" pitchFamily="18" charset="2"/>
              </a:rPr>
              <a:t>sikere</a:t>
            </a:r>
            <a:r>
              <a:rPr lang="hu-HU" altLang="hu-HU" sz="2200" dirty="0" smtClean="0">
                <a:sym typeface="Times New Roman Special G2" pitchFamily="18" charset="2"/>
              </a:rPr>
              <a:t>, jutalma (empatikus utánzás);</a:t>
            </a:r>
          </a:p>
          <a:p>
            <a:pPr eaLnBrk="1" hangingPunct="1">
              <a:lnSpc>
                <a:spcPct val="80000"/>
              </a:lnSpc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jutalmazás és a büntetés szerepe;</a:t>
            </a:r>
          </a:p>
          <a:p>
            <a:pPr eaLnBrk="1" hangingPunct="1">
              <a:lnSpc>
                <a:spcPct val="85000"/>
              </a:lnSpc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cél a sikeres viselkedés.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A szociális tanulás módjai</a:t>
            </a:r>
            <a:endParaRPr lang="de-DE" altLang="hu-HU" sz="4000" b="1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91513" cy="5400675"/>
          </a:xfrm>
        </p:spPr>
        <p:txBody>
          <a:bodyPr/>
          <a:lstStyle/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400" b="1" dirty="0" smtClean="0">
                <a:sym typeface="Times New Roman Special G2" pitchFamily="18" charset="2"/>
              </a:rPr>
              <a:t>Azonosulás (identifikáció):</a:t>
            </a:r>
          </a:p>
          <a:p>
            <a:pPr eaLnBrk="1" hangingPunct="1"/>
            <a:r>
              <a:rPr lang="hu-HU" altLang="hu-HU" sz="2400" dirty="0" smtClean="0">
                <a:sym typeface="Times New Roman Special G2" pitchFamily="18" charset="2"/>
              </a:rPr>
              <a:t>Modellkövetés magasabb szintje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b="1" dirty="0" smtClean="0">
                <a:sym typeface="Symbol" pitchFamily="18" charset="2"/>
              </a:rPr>
              <a:t></a:t>
            </a:r>
            <a:r>
              <a:rPr lang="hu-HU" altLang="hu-HU" sz="2200" b="1" dirty="0" smtClean="0">
                <a:sym typeface="Times New Roman Special G2" pitchFamily="18" charset="2"/>
              </a:rPr>
              <a:t>   óvódás- és iskoláskorban </a:t>
            </a:r>
            <a:r>
              <a:rPr lang="hu-HU" altLang="hu-HU" sz="2200" dirty="0" smtClean="0">
                <a:sym typeface="Times New Roman Special G2" pitchFamily="18" charset="2"/>
              </a:rPr>
              <a:t>a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gyermek akaratlanul, </a:t>
            </a:r>
            <a:r>
              <a:rPr lang="hu-HU" altLang="hu-HU" sz="2200" b="1" dirty="0" smtClean="0">
                <a:sym typeface="Times New Roman Special G2" pitchFamily="18" charset="2"/>
              </a:rPr>
              <a:t>spontán </a:t>
            </a:r>
            <a:r>
              <a:rPr lang="hu-HU" altLang="hu-HU" sz="2200" dirty="0" smtClean="0">
                <a:sym typeface="Times New Roman Special G2" pitchFamily="18" charset="2"/>
              </a:rPr>
              <a:t>módon  veszi át az érzelmileg jelentős személyek viselkedésmódját, elvárásait;</a:t>
            </a:r>
            <a:endParaRPr lang="hu-HU" altLang="hu-HU" sz="1200" dirty="0" smtClean="0">
              <a:sym typeface="Times New Roman Special G2" pitchFamily="18" charset="2"/>
            </a:endParaRP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</a:t>
            </a:r>
            <a:r>
              <a:rPr lang="hu-HU" altLang="hu-HU" sz="2200" b="1" dirty="0" smtClean="0">
                <a:sym typeface="Times New Roman Special G2" pitchFamily="18" charset="2"/>
              </a:rPr>
              <a:t>serdülő- és ifjú-,</a:t>
            </a:r>
            <a:r>
              <a:rPr lang="hu-HU" altLang="hu-HU" sz="1200" b="1" dirty="0" smtClean="0">
                <a:sym typeface="Times New Roman Special G2" pitchFamily="18" charset="2"/>
              </a:rPr>
              <a:t> </a:t>
            </a:r>
            <a:r>
              <a:rPr lang="hu-HU" altLang="hu-HU" sz="2200" b="1" dirty="0" smtClean="0">
                <a:sym typeface="Times New Roman Special G2" pitchFamily="18" charset="2"/>
              </a:rPr>
              <a:t>valamint</a:t>
            </a:r>
            <a:r>
              <a:rPr lang="hu-HU" altLang="hu-HU" sz="1200" b="1" dirty="0" smtClean="0">
                <a:sym typeface="Times New Roman Special G2" pitchFamily="18" charset="2"/>
              </a:rPr>
              <a:t> </a:t>
            </a:r>
            <a:r>
              <a:rPr lang="hu-HU" altLang="hu-HU" sz="2200" b="1" dirty="0" smtClean="0">
                <a:sym typeface="Times New Roman Special G2" pitchFamily="18" charset="2"/>
              </a:rPr>
              <a:t>felnőttkorban </a:t>
            </a:r>
            <a:r>
              <a:rPr lang="hu-HU" altLang="hu-HU" sz="2200" dirty="0" smtClean="0">
                <a:sym typeface="Times New Roman Special G2" pitchFamily="18" charset="2"/>
              </a:rPr>
              <a:t>már döntő a </a:t>
            </a:r>
            <a:r>
              <a:rPr lang="hu-HU" altLang="hu-HU" sz="2200" b="1" dirty="0" smtClean="0">
                <a:sym typeface="Times New Roman Special G2" pitchFamily="18" charset="2"/>
              </a:rPr>
              <a:t>tudatosság </a:t>
            </a:r>
            <a:r>
              <a:rPr lang="hu-HU" altLang="hu-HU" sz="2200" dirty="0" smtClean="0">
                <a:sym typeface="Times New Roman Special G2" pitchFamily="18" charset="2"/>
              </a:rPr>
              <a:t>és a szándékosság;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Hangsúly nem az átvett viselkedésen van, hanem a modellül választott </a:t>
            </a:r>
            <a:r>
              <a:rPr lang="hu-HU" altLang="hu-HU" sz="2200" b="1" dirty="0" smtClean="0">
                <a:sym typeface="Times New Roman Special G2" pitchFamily="18" charset="2"/>
              </a:rPr>
              <a:t>személyhez fűződő viszony fenntartása</a:t>
            </a:r>
            <a:r>
              <a:rPr lang="hu-HU" altLang="hu-HU" sz="2200" dirty="0" smtClean="0">
                <a:sym typeface="Times New Roman Special G2" pitchFamily="18" charset="2"/>
              </a:rPr>
              <a:t>;</a:t>
            </a:r>
          </a:p>
          <a:p>
            <a:pPr eaLnBrk="1" hangingPunct="1">
              <a:buFont typeface="Times New Roman Special G2" pitchFamily="18" charset="2"/>
              <a:buNone/>
            </a:pPr>
            <a:endParaRPr lang="hu-HU" altLang="hu-HU" sz="800" dirty="0" smtClean="0">
              <a:sym typeface="Times New Roman Special G2" pitchFamily="18" charset="2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az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egyén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hisz az átvett véleményekben, értékekben, cselekedetekben;</a:t>
            </a:r>
          </a:p>
          <a:p>
            <a:pPr eaLnBrk="1" hangingPunct="1">
              <a:buFont typeface="Symbol" pitchFamily="18" charset="2"/>
              <a:buChar char="·"/>
            </a:pPr>
            <a:endParaRPr lang="hu-HU" altLang="hu-HU" sz="300" dirty="0" smtClean="0">
              <a:sym typeface="Times New Roman Special G2" pitchFamily="18" charset="2"/>
            </a:endParaRPr>
          </a:p>
          <a:p>
            <a:pPr eaLnBrk="1" hangingPunct="1">
              <a:buFont typeface="Symbol" pitchFamily="18" charset="2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a  viselkedést nyíltan és belsőleg is elfogadja, s a befolyásoló személy távollétében is tanúsítja;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hu-HU" altLang="hu-HU" sz="2200" dirty="0" smtClean="0">
                <a:sym typeface="Times New Roman Special G2" pitchFamily="18" charset="2"/>
              </a:rPr>
              <a:t>létezik negatív identifikáció is.</a:t>
            </a:r>
          </a:p>
          <a:p>
            <a:pPr eaLnBrk="1" hangingPunct="1">
              <a:buFont typeface="Symbol" pitchFamily="18" charset="2"/>
              <a:buChar char="·"/>
            </a:pPr>
            <a:endParaRPr lang="hu-HU" altLang="hu-HU" sz="2200" b="1" dirty="0" smtClean="0">
              <a:sym typeface="Times New Roman Special G2" pitchFamily="18" charset="2"/>
            </a:endParaRPr>
          </a:p>
          <a:p>
            <a:pPr eaLnBrk="1" hangingPunct="1">
              <a:lnSpc>
                <a:spcPct val="80000"/>
              </a:lnSpc>
              <a:buFont typeface="Times New Roman Special G2" pitchFamily="18" charset="2"/>
              <a:buChar char="r"/>
            </a:pPr>
            <a:endParaRPr lang="hu-HU" altLang="hu-HU" sz="2200" b="1" dirty="0" smtClean="0">
              <a:sym typeface="Times New Roman Special G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A szociális tanulás módjai</a:t>
            </a:r>
            <a:endParaRPr lang="de-DE" altLang="hu-HU" sz="4000" b="1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400" b="1" dirty="0" smtClean="0">
                <a:sym typeface="Times New Roman Special G2" pitchFamily="18" charset="2"/>
              </a:rPr>
              <a:t>Belsővé tétel (</a:t>
            </a:r>
            <a:r>
              <a:rPr lang="hu-HU" altLang="hu-HU" sz="2400" b="1" dirty="0" err="1" smtClean="0">
                <a:sym typeface="Times New Roman Special G2" pitchFamily="18" charset="2"/>
              </a:rPr>
              <a:t>interiorizáció</a:t>
            </a:r>
            <a:r>
              <a:rPr lang="hu-HU" altLang="hu-HU" sz="2400" b="1" dirty="0" smtClean="0">
                <a:sym typeface="Times New Roman Special G2" pitchFamily="18" charset="2"/>
              </a:rPr>
              <a:t>):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a  </a:t>
            </a:r>
            <a:r>
              <a:rPr lang="hu-HU" altLang="hu-HU" sz="2200" b="1" dirty="0" smtClean="0">
                <a:sym typeface="Times New Roman Special G2" pitchFamily="18" charset="2"/>
              </a:rPr>
              <a:t>szociális  tanulás legmagasabb szintje</a:t>
            </a:r>
            <a:r>
              <a:rPr lang="hu-HU" altLang="hu-HU" sz="2200" dirty="0" smtClean="0">
                <a:sym typeface="Times New Roman Special G2" pitchFamily="18" charset="2"/>
              </a:rPr>
              <a:t>, ráépül az előző szintekre;</a:t>
            </a:r>
          </a:p>
          <a:p>
            <a:pPr eaLnBrk="1" hangingPunct="1">
              <a:buFont typeface="Times New Roman Special G2" pitchFamily="18" charset="2"/>
              <a:buNone/>
            </a:pPr>
            <a:endParaRPr lang="hu-HU" altLang="hu-HU" sz="1200" dirty="0" smtClean="0">
              <a:sym typeface="Times New Roman Special G2" pitchFamily="18" charset="2"/>
            </a:endParaRP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</a:t>
            </a:r>
            <a:r>
              <a:rPr lang="hu-HU" altLang="hu-HU" sz="2200" b="1" dirty="0" smtClean="0">
                <a:sym typeface="Times New Roman Special G2" pitchFamily="18" charset="2"/>
              </a:rPr>
              <a:t>serdülő- és ifjú-</a:t>
            </a:r>
            <a:r>
              <a:rPr lang="hu-HU" altLang="hu-HU" sz="2200" dirty="0" smtClean="0">
                <a:sym typeface="Times New Roman Special G2" pitchFamily="18" charset="2"/>
              </a:rPr>
              <a:t>,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valamint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b="1" dirty="0" smtClean="0">
                <a:sym typeface="Times New Roman Special G2" pitchFamily="18" charset="2"/>
              </a:rPr>
              <a:t>felnőttkor döntő tanulási módja</a:t>
            </a:r>
            <a:r>
              <a:rPr lang="hu-HU" altLang="hu-HU" sz="2200" dirty="0" smtClean="0">
                <a:sym typeface="Times New Roman Special G2" pitchFamily="18" charset="2"/>
              </a:rPr>
              <a:t>;</a:t>
            </a: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az  egyén  azért</a:t>
            </a:r>
            <a:r>
              <a:rPr lang="hu-HU" altLang="hu-HU" sz="1600" dirty="0" smtClean="0">
                <a:sym typeface="Times New Roman Special G2" pitchFamily="18" charset="2"/>
              </a:rPr>
              <a:t>  </a:t>
            </a:r>
            <a:r>
              <a:rPr lang="hu-HU" altLang="hu-HU" sz="2200" dirty="0" smtClean="0">
                <a:sym typeface="Times New Roman Special G2" pitchFamily="18" charset="2"/>
              </a:rPr>
              <a:t>fogadja el egy </a:t>
            </a:r>
            <a:r>
              <a:rPr lang="hu-HU" altLang="hu-HU" sz="2200" b="1" dirty="0" smtClean="0">
                <a:sym typeface="Times New Roman Special G2" pitchFamily="18" charset="2"/>
              </a:rPr>
              <a:t>másik személy befolyását</a:t>
            </a:r>
            <a:r>
              <a:rPr lang="hu-HU" altLang="hu-HU" sz="2200" dirty="0" smtClean="0">
                <a:sym typeface="Times New Roman Special G2" pitchFamily="18" charset="2"/>
              </a:rPr>
              <a:t>, mert az </a:t>
            </a:r>
            <a:r>
              <a:rPr lang="hu-HU" altLang="hu-HU" sz="2200" b="1" dirty="0" smtClean="0">
                <a:sym typeface="Times New Roman Special G2" pitchFamily="18" charset="2"/>
              </a:rPr>
              <a:t>egybevág saját belső értékrendszerével</a:t>
            </a:r>
            <a:r>
              <a:rPr lang="hu-HU" altLang="hu-HU" sz="2200" dirty="0" smtClean="0">
                <a:sym typeface="Times New Roman Special G2" pitchFamily="18" charset="2"/>
              </a:rPr>
              <a:t>;</a:t>
            </a:r>
          </a:p>
          <a:p>
            <a:pPr eaLnBrk="1" hangingPunct="1">
              <a:buFont typeface="Times New Roman Special G2" pitchFamily="18" charset="2"/>
              <a:buNone/>
            </a:pPr>
            <a:endParaRPr lang="hu-HU" altLang="hu-HU" sz="800" dirty="0" smtClean="0">
              <a:sym typeface="Times New Roman Special G2" pitchFamily="18" charset="2"/>
            </a:endParaRP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az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ilyen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viselkedés fokozatosan függetlenedik a külső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forrástól, beépül a személyiségbe,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értékrendszerének részévé válik;</a:t>
            </a:r>
            <a:endParaRPr lang="hu-HU" altLang="hu-HU" sz="300" dirty="0" smtClean="0">
              <a:sym typeface="Times New Roman Special G2" pitchFamily="18" charset="2"/>
            </a:endParaRPr>
          </a:p>
          <a:p>
            <a:pPr eaLnBrk="1" hangingPunct="1">
              <a:buFont typeface="Times New Roman Special G2" pitchFamily="18" charset="2"/>
              <a:buNone/>
            </a:pPr>
            <a:r>
              <a:rPr lang="hu-HU" altLang="hu-HU" sz="2000" dirty="0" smtClean="0">
                <a:sym typeface="Symbol" pitchFamily="18" charset="2"/>
              </a:rPr>
              <a:t></a:t>
            </a:r>
            <a:r>
              <a:rPr lang="hu-HU" altLang="hu-HU" sz="2200" dirty="0" smtClean="0">
                <a:sym typeface="Times New Roman Special G2" pitchFamily="18" charset="2"/>
              </a:rPr>
              <a:t>   az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erkölcsi</a:t>
            </a:r>
            <a:r>
              <a:rPr lang="hu-HU" altLang="hu-HU" sz="14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normák, szokások,</a:t>
            </a:r>
            <a:r>
              <a:rPr lang="hu-HU" altLang="hu-HU" sz="1200" dirty="0" smtClean="0">
                <a:sym typeface="Times New Roman Special G2" pitchFamily="18" charset="2"/>
              </a:rPr>
              <a:t> </a:t>
            </a:r>
            <a:r>
              <a:rPr lang="hu-HU" altLang="hu-HU" sz="2200" dirty="0" smtClean="0">
                <a:sym typeface="Times New Roman Special G2" pitchFamily="18" charset="2"/>
              </a:rPr>
              <a:t>értékek, a „lelkiismeret” kialakulása ilyen mechanizmussal magyarázhatók.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00100" y="1524000"/>
            <a:ext cx="79248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/>
              <a:t>A viselkedés és a magatartás, a </a:t>
            </a:r>
            <a:r>
              <a:rPr lang="hu-HU" b="1" dirty="0"/>
              <a:t>szervezetet ért ingerekre adott válasz</a:t>
            </a:r>
            <a:r>
              <a:rPr lang="hu-HU" dirty="0"/>
              <a:t>ok </a:t>
            </a:r>
            <a:r>
              <a:rPr lang="hu-HU" dirty="0" smtClean="0"/>
              <a:t>összessége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Agyi </a:t>
            </a:r>
            <a:r>
              <a:rPr lang="hu-HU" b="1" dirty="0"/>
              <a:t>működés</a:t>
            </a:r>
            <a:r>
              <a:rPr lang="hu-HU" dirty="0"/>
              <a:t>, ami a gének és a környezet kölcsönhatásának az </a:t>
            </a:r>
            <a:r>
              <a:rPr lang="hu-HU" dirty="0" smtClean="0"/>
              <a:t>eredménye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b="1" dirty="0"/>
              <a:t>T</a:t>
            </a:r>
            <a:r>
              <a:rPr lang="hu-HU" b="1" dirty="0" smtClean="0"/>
              <a:t>anulással </a:t>
            </a:r>
            <a:r>
              <a:rPr lang="hu-HU" b="1" dirty="0"/>
              <a:t>alakítható </a:t>
            </a:r>
            <a:r>
              <a:rPr lang="hu-HU" dirty="0"/>
              <a:t>(reakciók eltűnhetnek vagy felerősödhetnek az egyén élete során).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/>
              <a:t>A tanult viselkedés nem öröklődhet át genetikai úton</a:t>
            </a:r>
            <a:r>
              <a:rPr lang="hu-HU" dirty="0"/>
              <a:t>, m</a:t>
            </a:r>
            <a:r>
              <a:rPr lang="sv-SE" dirty="0"/>
              <a:t>inden</a:t>
            </a:r>
            <a:r>
              <a:rPr lang="hu-HU" dirty="0"/>
              <a:t> egyedben újonnan kell kialakulnia.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/>
              <a:t>A tanulás az idegrendszer alapvető funkciója, elválaszthatatlanul összefügg a magasabb idegi szabályozás centrális folyamataival.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/>
              <a:t>Tanulás révén képes a szervezet </a:t>
            </a:r>
            <a:r>
              <a:rPr lang="hu-HU" b="1" dirty="0"/>
              <a:t>alkalmazkodni a környezetéhez</a:t>
            </a:r>
            <a:r>
              <a:rPr lang="hu-HU" dirty="0"/>
              <a:t> és a magatartást plasztikusabbá tenni</a:t>
            </a:r>
            <a:r>
              <a:rPr lang="hu-HU" dirty="0" smtClean="0"/>
              <a:t>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algn="r">
              <a:defRPr/>
            </a:pPr>
            <a:r>
              <a:rPr lang="fi-FI" sz="1400" dirty="0"/>
              <a:t>Az Orvosi élettan Tk. 83-85,684-690</a:t>
            </a:r>
            <a:endParaRPr lang="hu-HU" sz="1400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smtClean="0">
                <a:solidFill>
                  <a:srgbClr val="000000"/>
                </a:solidFill>
              </a:rPr>
              <a:t>Viselkedés, magatartás</a:t>
            </a:r>
            <a:endParaRPr lang="de-DE" altLang="hu-HU" sz="40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112125" cy="15113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7200" b="1" smtClean="0"/>
              <a:t>  Motoros tanulás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333750" y="2914650"/>
            <a:ext cx="2514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Mozgástanulás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3" name="Oval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95800" y="4876800"/>
            <a:ext cx="1524000" cy="12954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Schmidt</a:t>
            </a:r>
            <a:r>
              <a:rPr lang="hu-HU" b="1" dirty="0">
                <a:solidFill>
                  <a:srgbClr val="000000"/>
                </a:solidFill>
                <a:latin typeface="+mn-lt"/>
              </a:rPr>
              <a:t/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elmélete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24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72200" y="4495800"/>
            <a:ext cx="1905000" cy="13716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Mozgástanulás</a:t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fázisai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7" name="Oval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2400" y="762000"/>
            <a:ext cx="3200400" cy="1066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hu-HU" b="1">
                <a:solidFill>
                  <a:srgbClr val="000000"/>
                </a:solidFill>
                <a:latin typeface="+mn-lt"/>
              </a:rPr>
              <a:t>Tanulás és mozgástanulás</a:t>
            </a:r>
            <a:br>
              <a:rPr lang="hu-HU" b="1">
                <a:solidFill>
                  <a:srgbClr val="000000"/>
                </a:solidFill>
                <a:latin typeface="+mn-lt"/>
              </a:rPr>
            </a:br>
            <a:r>
              <a:rPr lang="hu-HU" b="1">
                <a:solidFill>
                  <a:srgbClr val="000000"/>
                </a:solidFill>
                <a:latin typeface="+mn-lt"/>
              </a:rPr>
              <a:t>fogalma</a:t>
            </a:r>
            <a:endParaRPr lang="en-US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26" name="Oval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1905000"/>
            <a:ext cx="1371600" cy="1066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Feedback</a:t>
            </a:r>
          </a:p>
        </p:txBody>
      </p:sp>
      <p:sp>
        <p:nvSpPr>
          <p:cNvPr id="107527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39000" y="3124200"/>
            <a:ext cx="1524000" cy="12954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Transzfer</a:t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hatás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28" name="Oval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657600" y="609600"/>
            <a:ext cx="1752600" cy="13716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Gyakorlás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29" name="Oval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066800" y="2209800"/>
            <a:ext cx="1524000" cy="12954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Procedurális</a:t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tanulás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30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81000" y="3886200"/>
            <a:ext cx="2286000" cy="1447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Deklaratív és</a:t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asszociatív tanulás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31" name="Oval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743200" y="4876800"/>
            <a:ext cx="1524000" cy="12954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Adam</a:t>
            </a:r>
            <a:r>
              <a:rPr lang="hu-HU" b="1" dirty="0">
                <a:solidFill>
                  <a:srgbClr val="000000"/>
                </a:solidFill>
                <a:latin typeface="+mn-lt"/>
              </a:rPr>
              <a:t/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elmélete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2971800" y="18288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667000" y="30480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2667000" y="39624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3657600" y="41148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 flipV="1">
            <a:off x="4953000" y="40386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 flipV="1">
            <a:off x="5715000" y="4038600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 flipH="1" flipV="1">
            <a:off x="5943600" y="3352800"/>
            <a:ext cx="1219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5486400" y="1828800"/>
            <a:ext cx="533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H="1">
            <a:off x="4495800" y="2057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7640638" y="5791200"/>
            <a:ext cx="15557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err="1" smtClean="0">
                <a:solidFill>
                  <a:srgbClr val="000000"/>
                </a:solidFill>
                <a:latin typeface="+mn-lt"/>
              </a:rPr>
              <a:t>McKeough</a:t>
            </a:r>
            <a:r>
              <a:rPr lang="hu-HU" sz="1600" b="1" dirty="0" smtClean="0">
                <a:solidFill>
                  <a:srgbClr val="000000"/>
                </a:solidFill>
                <a:latin typeface="+mn-lt"/>
              </a:rPr>
              <a:t> 2009</a:t>
            </a:r>
            <a:endParaRPr lang="en-US" sz="16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7543" name="Oval 2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7400" y="762000"/>
            <a:ext cx="2743200" cy="1066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u-HU" b="1" dirty="0">
                <a:solidFill>
                  <a:srgbClr val="000000"/>
                </a:solidFill>
                <a:latin typeface="+mn-lt"/>
              </a:rPr>
              <a:t>Mozgástanulás</a:t>
            </a:r>
            <a:br>
              <a:rPr lang="hu-HU" b="1" dirty="0">
                <a:solidFill>
                  <a:srgbClr val="000000"/>
                </a:solidFill>
                <a:latin typeface="+mn-lt"/>
              </a:rPr>
            </a:br>
            <a:r>
              <a:rPr lang="hu-HU" b="1" dirty="0">
                <a:solidFill>
                  <a:srgbClr val="000000"/>
                </a:solidFill>
                <a:latin typeface="+mn-lt"/>
              </a:rPr>
              <a:t>változói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5943600" y="25908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b="1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Mo</a:t>
            </a:r>
            <a:r>
              <a:rPr lang="hu-HU" altLang="hu-HU" smtClean="0"/>
              <a:t>zgástanulás</a:t>
            </a:r>
            <a:endParaRPr lang="en-US" altLang="hu-HU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Mozgástanulás: egy új mozdulat, mozgássor elsajátítása</a:t>
            </a:r>
            <a:endParaRPr lang="en-US" altLang="hu-HU" sz="2400" dirty="0" smtClean="0"/>
          </a:p>
          <a:p>
            <a:pPr eaLnBrk="1" hangingPunct="1">
              <a:lnSpc>
                <a:spcPct val="90000"/>
              </a:lnSpc>
            </a:pPr>
            <a:endParaRPr lang="en-US" altLang="hu-HU" sz="240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Betegek esetén: egy előzőleg már megtanult mozgás újra-tanulása megváltozott morfológia mellett (szenzoros, motoros, kognitív károsodás esetén)</a:t>
            </a:r>
          </a:p>
          <a:p>
            <a:pPr eaLnBrk="1" hangingPunct="1">
              <a:lnSpc>
                <a:spcPct val="90000"/>
              </a:lnSpc>
            </a:pPr>
            <a:endParaRPr lang="hu-HU" altLang="hu-HU" sz="2400" dirty="0"/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Mozdulat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Képesség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err="1" smtClean="0"/>
              <a:t>Kézség</a:t>
            </a:r>
            <a:endParaRPr lang="en-US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Mo</a:t>
            </a:r>
            <a:r>
              <a:rPr lang="hu-HU" altLang="hu-HU" smtClean="0"/>
              <a:t>zgástanulás</a:t>
            </a:r>
            <a:endParaRPr lang="en-US" altLang="hu-H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4 meghatározó ismérv:</a:t>
            </a:r>
            <a:endParaRPr lang="hu-HU" sz="2400" dirty="0"/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hu-HU" sz="2400" dirty="0" smtClean="0"/>
              <a:t>Folyamat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hu-HU" sz="2400" dirty="0" smtClean="0"/>
              <a:t>Gyakorlásból, tapasztalásból ered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hu-HU" sz="2400" dirty="0" smtClean="0"/>
              <a:t>Belső folyamat, ami nem mérhető </a:t>
            </a:r>
            <a:r>
              <a:rPr lang="hu-HU" sz="2400" dirty="0" smtClean="0">
                <a:sym typeface="Wingdings"/>
              </a:rPr>
              <a:t> c</a:t>
            </a:r>
            <a:r>
              <a:rPr lang="hu-HU" sz="2400" dirty="0" smtClean="0"/>
              <a:t>sak a (motoros) viselkedés megváltozásából lehet következtetni rá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hu-HU" sz="2400" dirty="0" smtClean="0"/>
              <a:t>Viszonylag permanens változás a készségben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hu-HU" sz="2400" dirty="0"/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u-HU" sz="2400" dirty="0" smtClean="0"/>
              <a:t>Meghatározása: belső folyamatok sorozata, ami gyakorlás és tapasztalás eredményeként viszonylag tartós változáshoz vezet a készségszintű viselkedésben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u-HU" sz="2400" dirty="0"/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u-HU" sz="2400" dirty="0" smtClean="0"/>
              <a:t>Készség: gyakorlás és tapasztalás útján megszerzett mozgás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Mo</a:t>
            </a:r>
            <a:r>
              <a:rPr lang="hu-HU" altLang="hu-HU" smtClean="0"/>
              <a:t>zgástanulás</a:t>
            </a:r>
            <a:endParaRPr lang="en-US" altLang="hu-H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 startAt="3"/>
              <a:defRPr/>
            </a:pPr>
            <a:r>
              <a:rPr lang="hu-HU" sz="2400" dirty="0" smtClean="0"/>
              <a:t>Belső folyamat, ami nem mérhető </a:t>
            </a:r>
            <a:r>
              <a:rPr lang="hu-HU" sz="2400" dirty="0" smtClean="0">
                <a:sym typeface="Wingdings"/>
              </a:rPr>
              <a:t> c</a:t>
            </a:r>
            <a:r>
              <a:rPr lang="hu-HU" sz="2400" dirty="0" smtClean="0"/>
              <a:t>sak a (motoros) viselkedés megváltozásából lehet következtetni rá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 startAt="3"/>
              <a:defRPr/>
            </a:pPr>
            <a:endParaRPr lang="hu-HU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smtClean="0"/>
              <a:t>Központi idegrendszeri folyamatok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smtClean="0"/>
              <a:t>Nem figyelhető meg közvetlenül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b="1" dirty="0" smtClean="0"/>
              <a:t>Habit</a:t>
            </a:r>
            <a:r>
              <a:rPr lang="hu-HU" sz="2400" dirty="0" smtClean="0"/>
              <a:t>: szerzett képesség a válaszcselekvés végrehajtására, megfigyelhetetlen belső állapot, ami a készség teljesítésének alapja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smtClean="0"/>
              <a:t>Habit megléte nem kötelezően egyenlő a képességgel: készség végrehajtásának egyéb feltételeitől is függ a végrehajtás (pl. fáradás esetén nem jön létre)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Mo</a:t>
            </a:r>
            <a:r>
              <a:rPr lang="hu-HU" altLang="hu-HU" smtClean="0"/>
              <a:t>zgástanulás</a:t>
            </a:r>
            <a:endParaRPr lang="en-US" altLang="hu-H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 startAt="4"/>
              <a:defRPr/>
            </a:pPr>
            <a:r>
              <a:rPr lang="hu-HU" sz="2400" dirty="0"/>
              <a:t>Viszonylag permanens változás a készségben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 startAt="3"/>
              <a:defRPr/>
            </a:pPr>
            <a:endParaRPr lang="hu-HU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smtClean="0"/>
              <a:t>Hosszú távú változás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err="1" smtClean="0"/>
              <a:t>Neuronkapcsolatok</a:t>
            </a:r>
            <a:r>
              <a:rPr lang="hu-HU" sz="2400" dirty="0" smtClean="0"/>
              <a:t> kialakulnak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dirty="0" smtClean="0"/>
              <a:t>Ha sokáig nem végzünk egy adott mozgást, akkor „elhalványulnak” a kapcsolatok, szinapszisok fokozatosan eltávolítódnak, de nem szűnik meg teljesen a lánc</a:t>
            </a:r>
            <a:br>
              <a:rPr lang="hu-HU" sz="2400" dirty="0" smtClean="0"/>
            </a:br>
            <a:endParaRPr lang="hu-HU" sz="800" dirty="0" smtClean="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à"/>
              <a:defRPr/>
            </a:pPr>
            <a:r>
              <a:rPr lang="hu-HU" sz="2200" dirty="0" smtClean="0"/>
              <a:t>Könnyebb újra tanulni, mint megtanulni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à"/>
              <a:defRPr/>
            </a:pPr>
            <a:r>
              <a:rPr lang="hu-HU" sz="2200" dirty="0" smtClean="0"/>
              <a:t>Nehezebb a rosszul tanultat kijavítani, mint újonnan megtanulni valamit</a:t>
            </a:r>
          </a:p>
        </p:txBody>
      </p:sp>
    </p:spTree>
    <p:extLst>
      <p:ext uri="{BB962C8B-B14F-4D97-AF65-F5344CB8AC3E}">
        <p14:creationId xmlns:p14="http://schemas.microsoft.com/office/powerpoint/2010/main" val="41348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Mo</a:t>
            </a:r>
            <a:r>
              <a:rPr lang="hu-HU" sz="4000" dirty="0" err="1" smtClean="0"/>
              <a:t>zgástanulással</a:t>
            </a:r>
            <a:r>
              <a:rPr lang="hu-HU" sz="4000" dirty="0" smtClean="0"/>
              <a:t> összefüggő kérdések</a:t>
            </a:r>
            <a:r>
              <a:rPr lang="en-US" sz="4000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</a:t>
            </a:r>
            <a:r>
              <a:rPr lang="hu-HU" sz="2400" dirty="0" err="1" smtClean="0"/>
              <a:t>ogyan</a:t>
            </a:r>
            <a:r>
              <a:rPr lang="hu-HU" sz="2400" dirty="0" smtClean="0"/>
              <a:t> kell felépítenem az edzést, hogy biztosítsam a tanulási folyamatot?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/>
              <a:t>Hogyan tudom biztosítani, hogy az egyik kontextusban (edzés) megtanult képesség egy másik kontextusban (meccs) is előjön?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/>
              <a:t>Egy motoros feladat leegyszerűsítése hatékonyabb tanulást tesz-e lehetővé?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Motoros tanulás mérése</a:t>
            </a:r>
            <a:endParaRPr lang="en-US" altLang="hu-H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altLang="hu-HU" sz="2400" dirty="0" err="1" smtClean="0"/>
              <a:t>Habitot</a:t>
            </a:r>
            <a:r>
              <a:rPr lang="hu-HU" altLang="hu-HU" sz="2400" dirty="0" smtClean="0"/>
              <a:t>, belső állapotot, folyamatot nem tudjuk mérni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2400" dirty="0" smtClean="0"/>
              <a:t>Így közvetett mérésre van szükség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2400" dirty="0" smtClean="0"/>
              <a:t>Teljesítményváltozást mérünk </a:t>
            </a:r>
            <a:r>
              <a:rPr lang="hu-HU" altLang="hu-HU" sz="2400" dirty="0" smtClean="0">
                <a:sym typeface="Wingdings" pitchFamily="2" charset="2"/>
              </a:rPr>
              <a:t></a:t>
            </a:r>
            <a:r>
              <a:rPr lang="hu-HU" altLang="hu-HU" sz="2400" dirty="0" smtClean="0"/>
              <a:t> teljesítmény görbék</a:t>
            </a:r>
            <a:endParaRPr lang="en-US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Teljesítmény</a:t>
            </a:r>
            <a:r>
              <a:rPr lang="en-US" altLang="hu-HU" smtClean="0"/>
              <a:t>  </a:t>
            </a:r>
            <a:r>
              <a:rPr lang="en-US" altLang="hu-HU" smtClean="0">
                <a:sym typeface="Symbol" pitchFamily="18" charset="2"/>
              </a:rPr>
              <a:t></a:t>
            </a:r>
            <a:r>
              <a:rPr lang="en-US" altLang="hu-HU" smtClean="0"/>
              <a:t>  </a:t>
            </a:r>
            <a:r>
              <a:rPr lang="hu-HU" altLang="hu-HU" smtClean="0"/>
              <a:t>Tanulás</a:t>
            </a:r>
            <a:endParaRPr lang="en-US" altLang="hu-HU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A </a:t>
            </a:r>
            <a:r>
              <a:rPr lang="hu-HU" altLang="hu-HU" sz="2400" b="1" dirty="0" smtClean="0"/>
              <a:t>motoros teljesítmény</a:t>
            </a:r>
            <a:r>
              <a:rPr lang="hu-HU" altLang="hu-HU" sz="2400" dirty="0" smtClean="0"/>
              <a:t> </a:t>
            </a:r>
            <a:r>
              <a:rPr lang="hu-HU" altLang="hu-HU" sz="2400" b="1" dirty="0" smtClean="0"/>
              <a:t>átmeneti változás </a:t>
            </a:r>
            <a:r>
              <a:rPr lang="hu-HU" altLang="hu-HU" sz="2400" dirty="0" smtClean="0"/>
              <a:t>a motoros viselkedésben, amit az edzés/verseny alkalmával látunk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000" dirty="0" smtClean="0"/>
              <a:t>Teljesítmény változók befolyásolják: ezek közvetlen hatást gyakorolnak a teljesítményre, de nem hatnak a tanulás folyamatára, időleges hatásuk van </a:t>
            </a:r>
            <a:endParaRPr lang="en-US" altLang="hu-HU" sz="2000" dirty="0" smtClean="0"/>
          </a:p>
          <a:p>
            <a:pPr lvl="2" eaLnBrk="1" hangingPunct="1"/>
            <a:r>
              <a:rPr lang="hu-HU" altLang="hu-HU" sz="1800" dirty="0" smtClean="0"/>
              <a:t>Könnyítés</a:t>
            </a:r>
            <a:r>
              <a:rPr lang="en-US" altLang="hu-HU" sz="1800" dirty="0" smtClean="0"/>
              <a:t> </a:t>
            </a:r>
          </a:p>
          <a:p>
            <a:pPr lvl="2" eaLnBrk="1" hangingPunct="1"/>
            <a:r>
              <a:rPr lang="hu-HU" altLang="hu-HU" sz="1800" dirty="0" smtClean="0"/>
              <a:t>Fáradtság</a:t>
            </a:r>
            <a:endParaRPr lang="en-US" altLang="hu-HU" sz="1800" dirty="0" smtClean="0"/>
          </a:p>
          <a:p>
            <a:pPr eaLnBrk="1" hangingPunct="1"/>
            <a:endParaRPr lang="en-US" altLang="hu-HU" sz="600" dirty="0" smtClean="0"/>
          </a:p>
          <a:p>
            <a:pPr eaLnBrk="1" hangingPunct="1"/>
            <a:r>
              <a:rPr lang="hu-HU" altLang="hu-HU" sz="2400" dirty="0" smtClean="0"/>
              <a:t>A mozgástanulás </a:t>
            </a:r>
            <a:r>
              <a:rPr lang="hu-HU" altLang="hu-HU" sz="2400" b="1" dirty="0" smtClean="0"/>
              <a:t>tartós változás a motoros viselkedésben</a:t>
            </a:r>
            <a:r>
              <a:rPr lang="hu-HU" altLang="hu-HU" sz="2400" dirty="0" smtClean="0"/>
              <a:t>, amit egy retenciós periódus után észlelünk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000" dirty="0" smtClean="0"/>
              <a:t>A mozgástanulás csak gyakorlás eredményeként jöhet létre</a:t>
            </a:r>
          </a:p>
          <a:p>
            <a:pPr lvl="1" eaLnBrk="1" hangingPunct="1"/>
            <a:r>
              <a:rPr lang="hu-HU" altLang="hu-HU" sz="2000" dirty="0" smtClean="0"/>
              <a:t>Tanulási változók befolyásolják: nem csak közvetlen jelenlétükben, de utána hiányukban is hatással vannak a teljesítményre, tartós hatásuk 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Motoros tanulás mérése</a:t>
            </a:r>
            <a:endParaRPr lang="en-US" altLang="hu-HU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hu-HU" sz="2400" dirty="0" smtClean="0"/>
              <a:t>Alternatív mérések:</a:t>
            </a:r>
          </a:p>
          <a:p>
            <a:pPr eaLnBrk="1" hangingPunct="1">
              <a:defRPr/>
            </a:pPr>
            <a:r>
              <a:rPr lang="hu-HU" sz="2400" dirty="0" smtClean="0"/>
              <a:t>Figyelem mérése: egy másik feladatban, amit szimultán végez a vizsgálni kívánt feladattal</a:t>
            </a:r>
          </a:p>
          <a:p>
            <a:pPr lvl="1" eaLnBrk="1" hangingPunct="1">
              <a:defRPr/>
            </a:pPr>
            <a:r>
              <a:rPr lang="hu-HU" sz="2000" dirty="0" smtClean="0"/>
              <a:t>Minél jobban megtanult egy mozgás, feladat, annál kevesebb figyelmet igényel</a:t>
            </a:r>
          </a:p>
          <a:p>
            <a:pPr eaLnBrk="1" hangingPunct="1">
              <a:defRPr/>
            </a:pPr>
            <a:r>
              <a:rPr lang="hu-HU" sz="2400" dirty="0" smtClean="0"/>
              <a:t>„Erőfeszítés”: tanulás során egyre hatékonyabban tehát egyre kisebb „erőfeszítéssel” végezzük a mozgást</a:t>
            </a:r>
          </a:p>
          <a:p>
            <a:pPr lvl="1" eaLnBrk="1" hangingPunct="1">
              <a:defRPr/>
            </a:pPr>
            <a:r>
              <a:rPr lang="hu-HU" sz="2000" dirty="0" smtClean="0"/>
              <a:t>Oxigén fogyasztás vagy szívritmus mérés</a:t>
            </a:r>
          </a:p>
          <a:p>
            <a:pPr eaLnBrk="1" hangingPunct="1">
              <a:defRPr/>
            </a:pPr>
            <a:r>
              <a:rPr lang="hu-HU" sz="2400" dirty="0" err="1" smtClean="0"/>
              <a:t>Latencia</a:t>
            </a:r>
            <a:r>
              <a:rPr lang="hu-HU" sz="2400" dirty="0" smtClean="0"/>
              <a:t>, döntési gyorsaság: tanulás folyamán csökken</a:t>
            </a:r>
          </a:p>
          <a:p>
            <a:pPr eaLnBrk="1" hangingPunct="1">
              <a:defRPr/>
            </a:pPr>
            <a:r>
              <a:rPr lang="hu-HU" sz="2400" dirty="0" smtClean="0"/>
              <a:t>Emlékezés, megtartás: a tanulás után gyakorlás nélkül eltelt viszonylag hosszabb idő után is megmarad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smtClean="0">
                <a:solidFill>
                  <a:srgbClr val="000000"/>
                </a:solidFill>
              </a:rPr>
              <a:t>Viselkedés, magatartás</a:t>
            </a:r>
            <a:endParaRPr lang="de-DE" altLang="hu-HU" sz="4000" b="1" smtClean="0">
              <a:solidFill>
                <a:srgbClr val="000000"/>
              </a:solidFill>
            </a:endParaRPr>
          </a:p>
        </p:txBody>
      </p:sp>
      <p:sp>
        <p:nvSpPr>
          <p:cNvPr id="19459" name="Szövegdoboz 1"/>
          <p:cNvSpPr txBox="1">
            <a:spLocks noChangeArrowheads="1"/>
          </p:cNvSpPr>
          <p:nvPr/>
        </p:nvSpPr>
        <p:spPr bwMode="auto">
          <a:xfrm>
            <a:off x="1905000" y="1937544"/>
            <a:ext cx="5562600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b="1"/>
              <a:t>Idegrendszeri plaszticitás</a:t>
            </a:r>
          </a:p>
        </p:txBody>
      </p:sp>
      <p:sp>
        <p:nvSpPr>
          <p:cNvPr id="19460" name="Szövegdoboz 3"/>
          <p:cNvSpPr txBox="1">
            <a:spLocks noChangeArrowheads="1"/>
          </p:cNvSpPr>
          <p:nvPr/>
        </p:nvSpPr>
        <p:spPr bwMode="auto">
          <a:xfrm>
            <a:off x="1905000" y="3129616"/>
            <a:ext cx="19050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b="1" dirty="0"/>
              <a:t>Tanulás</a:t>
            </a:r>
          </a:p>
        </p:txBody>
      </p:sp>
      <p:sp>
        <p:nvSpPr>
          <p:cNvPr id="19461" name="Szövegdoboz 5"/>
          <p:cNvSpPr txBox="1">
            <a:spLocks noChangeArrowheads="1"/>
          </p:cNvSpPr>
          <p:nvPr/>
        </p:nvSpPr>
        <p:spPr bwMode="auto">
          <a:xfrm>
            <a:off x="5410200" y="3177381"/>
            <a:ext cx="1905000" cy="3696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b="1" dirty="0"/>
              <a:t>Emlékezés</a:t>
            </a:r>
          </a:p>
        </p:txBody>
      </p:sp>
      <p:sp>
        <p:nvSpPr>
          <p:cNvPr id="19462" name="Szövegdoboz 4"/>
          <p:cNvSpPr txBox="1">
            <a:spLocks noChangeArrowheads="1"/>
          </p:cNvSpPr>
          <p:nvPr/>
        </p:nvSpPr>
        <p:spPr bwMode="auto">
          <a:xfrm>
            <a:off x="1905000" y="4953000"/>
            <a:ext cx="5638800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Különböző fokozatú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Több lépésből álló folyamat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hu-HU" altLang="hu-HU" dirty="0"/>
              <a:t>Más-más idegi struktúrákhoz kötődnek</a:t>
            </a:r>
          </a:p>
        </p:txBody>
      </p:sp>
      <p:cxnSp>
        <p:nvCxnSpPr>
          <p:cNvPr id="4" name="Egyenes összekötő nyíllal 3"/>
          <p:cNvCxnSpPr>
            <a:stCxn id="19459" idx="2"/>
            <a:endCxn id="19460" idx="0"/>
          </p:cNvCxnSpPr>
          <p:nvPr/>
        </p:nvCxnSpPr>
        <p:spPr>
          <a:xfrm flipH="1">
            <a:off x="2857500" y="2307432"/>
            <a:ext cx="1828800" cy="822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>
            <a:stCxn id="19459" idx="2"/>
            <a:endCxn id="19461" idx="0"/>
          </p:cNvCxnSpPr>
          <p:nvPr/>
        </p:nvCxnSpPr>
        <p:spPr>
          <a:xfrm>
            <a:off x="4686300" y="2307432"/>
            <a:ext cx="1676400" cy="869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Transzfer hatás</a:t>
            </a:r>
            <a:endParaRPr lang="en-US" altLang="hu-H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hu-HU" sz="2300" dirty="0" smtClean="0"/>
              <a:t>Trans</a:t>
            </a:r>
            <a:r>
              <a:rPr lang="hu-HU" altLang="hu-HU" sz="2300" dirty="0" smtClean="0"/>
              <a:t>z</a:t>
            </a:r>
            <a:r>
              <a:rPr lang="en-US" altLang="hu-HU" sz="2300" dirty="0" err="1" smtClean="0"/>
              <a:t>fer</a:t>
            </a:r>
            <a:r>
              <a:rPr lang="en-US" altLang="hu-HU" sz="2300" dirty="0" smtClean="0"/>
              <a:t> </a:t>
            </a:r>
            <a:r>
              <a:rPr lang="hu-HU" altLang="hu-HU" sz="2300" dirty="0" smtClean="0"/>
              <a:t>hatás: nyereség (vagy veszteség) a válaszcselekvés képességében (habit) egy feladatban, amelyet a gyakorlás vagy tapasztalás eredményeként egy más feladatvégzésre kifejt</a:t>
            </a:r>
          </a:p>
          <a:p>
            <a:pPr eaLnBrk="1" hangingPunct="1"/>
            <a:r>
              <a:rPr lang="hu-HU" altLang="hu-HU" sz="2300" dirty="0" smtClean="0"/>
              <a:t>(Magyarul: egyik feladatban megszerzett gyakorlottságnak valamely más feladatra kifejtett hatása)</a:t>
            </a:r>
          </a:p>
          <a:p>
            <a:pPr lvl="1" eaLnBrk="1" hangingPunct="1"/>
            <a:r>
              <a:rPr lang="hu-HU" altLang="hu-HU" sz="2300" dirty="0" smtClean="0"/>
              <a:t>Tollas vs. Tenisz, kézilabda vs. kosárlabda</a:t>
            </a:r>
          </a:p>
          <a:p>
            <a:pPr eaLnBrk="1" hangingPunct="1"/>
            <a:r>
              <a:rPr lang="hu-HU" altLang="hu-HU" sz="2300" dirty="0" smtClean="0"/>
              <a:t>Nem ismert, hogy adott mozgás végrehajtásának pontosan melyik eleme transzferálódik</a:t>
            </a:r>
            <a:r>
              <a:rPr lang="en-US" altLang="hu-HU" sz="2300" dirty="0" smtClean="0"/>
              <a:t>. </a:t>
            </a:r>
            <a:endParaRPr lang="hu-HU" altLang="hu-HU" sz="2300" dirty="0" smtClean="0"/>
          </a:p>
          <a:p>
            <a:pPr lvl="1" eaLnBrk="1" hangingPunct="1"/>
            <a:r>
              <a:rPr lang="hu-HU" altLang="hu-HU" sz="2300" dirty="0" smtClean="0"/>
              <a:t>Ha adott típusú motoros kihívások megoldásának folyamata transzferálódik, akkor a hasonló feladatok megoldásában való jártasságnak segítenie kellene a transzfer hatást.</a:t>
            </a:r>
            <a:endParaRPr lang="en-US" altLang="hu-HU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Gyakorlás</a:t>
            </a:r>
            <a:endParaRPr lang="en-US" altLang="hu-HU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Ütemterv</a:t>
            </a:r>
            <a:endParaRPr lang="en-US" sz="2400" dirty="0" smtClean="0"/>
          </a:p>
          <a:p>
            <a:pPr marL="682625" lvl="1" indent="-225425" eaLnBrk="1" hangingPunct="1">
              <a:lnSpc>
                <a:spcPct val="90000"/>
              </a:lnSpc>
              <a:defRPr/>
            </a:pPr>
            <a:r>
              <a:rPr lang="hu-HU" sz="2000" dirty="0" smtClean="0"/>
              <a:t>Halmozott vs. megosztott gyakorlás</a:t>
            </a:r>
            <a:endParaRPr lang="en-US" sz="2000" dirty="0" smtClean="0"/>
          </a:p>
          <a:p>
            <a:pPr marL="1023938" lvl="2" indent="-219075" eaLnBrk="1" hangingPunct="1">
              <a:lnSpc>
                <a:spcPct val="90000"/>
              </a:lnSpc>
              <a:defRPr/>
            </a:pPr>
            <a:r>
              <a:rPr lang="hu-HU" sz="1800" dirty="0" smtClean="0"/>
              <a:t>Halmozott: pihenő idő kevesebb, mint a gyakorlási idő</a:t>
            </a:r>
          </a:p>
          <a:p>
            <a:pPr marL="1023938" lvl="2" indent="-219075" eaLnBrk="1" hangingPunct="1">
              <a:lnSpc>
                <a:spcPct val="90000"/>
              </a:lnSpc>
              <a:defRPr/>
            </a:pPr>
            <a:r>
              <a:rPr lang="hu-HU" sz="1800" dirty="0" smtClean="0"/>
              <a:t>Megosztott: pihenőidő legalább annyi, mint a gyakorlási idő</a:t>
            </a:r>
          </a:p>
          <a:p>
            <a:pPr marL="804863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u-HU" sz="1800" dirty="0" smtClean="0"/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Elosztott a korai szakaszban, tömbösített a későbbi szakaszban</a:t>
            </a:r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Megosztott hatékonyabb, de a halmozott időt takarít meg</a:t>
            </a:r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Halmozásnál nincs egyetlen optimális gyakorlási-pihenési idő megoszlás, a megtanulandó feladat, illetve a tanulók függvénye</a:t>
            </a:r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Diszkrét feladat: halmozott gyakorlás előnyös</a:t>
            </a:r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Folyamatos feladat: megosztott gyakorlás előnyös, pihenési szakaszok hossza a  mozgás energiaigényétől függ</a:t>
            </a:r>
          </a:p>
          <a:p>
            <a:pPr marL="1023938" lvl="2" indent="-219075" eaLnBrk="1" hangingPunct="1">
              <a:lnSpc>
                <a:spcPct val="114000"/>
              </a:lnSpc>
              <a:defRPr/>
            </a:pPr>
            <a:r>
              <a:rPr lang="hu-HU" sz="1800" dirty="0" smtClean="0"/>
              <a:t>Halmozott gyakorlásnál a kifáradás következtében nagyobb a sérülésveszély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Gyakorlás</a:t>
            </a:r>
            <a:endParaRPr lang="en-US" altLang="hu-H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Feltételek</a:t>
            </a:r>
            <a:r>
              <a:rPr lang="en-US" altLang="hu-HU" sz="2400" smtClean="0"/>
              <a:t> </a:t>
            </a:r>
          </a:p>
          <a:p>
            <a:pPr marL="682625" lvl="1" indent="-225425" eaLnBrk="1" hangingPunct="1">
              <a:lnSpc>
                <a:spcPct val="90000"/>
              </a:lnSpc>
            </a:pPr>
            <a:r>
              <a:rPr lang="hu-HU" altLang="hu-HU" sz="2000" smtClean="0"/>
              <a:t>Állandó vs. változó feltételek melletti gyakorlás</a:t>
            </a:r>
            <a:endParaRPr lang="en-US" altLang="hu-HU" sz="2000" smtClean="0"/>
          </a:p>
          <a:p>
            <a:pPr marL="1023938" lvl="2" indent="-219075" eaLnBrk="1" hangingPunct="1">
              <a:lnSpc>
                <a:spcPct val="90000"/>
              </a:lnSpc>
            </a:pPr>
            <a:r>
              <a:rPr lang="hu-HU" altLang="hu-HU" sz="1800" smtClean="0"/>
              <a:t>Állandó feltételek melletti gyakorlás növeli a teljesítményt, főleg zárt készségekben</a:t>
            </a:r>
            <a:endParaRPr lang="en-US" altLang="hu-HU" sz="1800" smtClean="0"/>
          </a:p>
          <a:p>
            <a:pPr marL="1023938" lvl="2" indent="-219075" eaLnBrk="1" hangingPunct="1">
              <a:lnSpc>
                <a:spcPct val="90000"/>
              </a:lnSpc>
            </a:pPr>
            <a:r>
              <a:rPr lang="hu-HU" altLang="hu-HU" sz="1800" smtClean="0"/>
              <a:t>Változó feltételek melletti gyakorlás javítja a tanulást és a transzfert, főleg nyílt készségekben és gyerekeknél</a:t>
            </a:r>
            <a:br>
              <a:rPr lang="hu-HU" altLang="hu-HU" sz="1800" smtClean="0"/>
            </a:br>
            <a:endParaRPr lang="en-US" altLang="hu-HU" sz="180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A gyakorlás szerepe a mozgástanulásban</a:t>
            </a:r>
            <a:endParaRPr lang="en-US" altLang="hu-HU" sz="2400" smtClean="0"/>
          </a:p>
          <a:p>
            <a:pPr marL="682625" lvl="1" indent="-225425" eaLnBrk="1" hangingPunct="1">
              <a:lnSpc>
                <a:spcPct val="90000"/>
              </a:lnSpc>
            </a:pPr>
            <a:r>
              <a:rPr lang="hu-HU" altLang="hu-HU" sz="2000" smtClean="0"/>
              <a:t>Winstein szerint a gyakorlás a tanulás legfontosabb meghatározó tényezője</a:t>
            </a:r>
            <a:endParaRPr lang="en-US" altLang="hu-H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Gyakorlás</a:t>
            </a:r>
            <a:endParaRPr lang="en-US" altLang="hu-HU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153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Véletlen vs. fix gyakorlás</a:t>
            </a:r>
            <a:endParaRPr lang="en-US" altLang="hu-HU" sz="240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smtClean="0"/>
              <a:t>Véletlenszerűsíteni a gyakorlás feltételeit segíti legjobban a tanulást és a transzfert</a:t>
            </a:r>
            <a:endParaRPr lang="en-US" altLang="hu-HU" sz="2000" smtClean="0"/>
          </a:p>
          <a:p>
            <a:pPr eaLnBrk="1" hangingPunct="1">
              <a:lnSpc>
                <a:spcPct val="90000"/>
              </a:lnSpc>
            </a:pPr>
            <a:endParaRPr lang="en-US" altLang="hu-HU" sz="240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400" smtClean="0"/>
              <a:t>Egész vs. rész gyakorlás</a:t>
            </a:r>
            <a:endParaRPr lang="en-US" altLang="hu-HU" sz="240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smtClean="0"/>
              <a:t>A feladat specifikussága szempontjából a feladat végrehajtásának hatékonyságát mérő teszt a legalkalmasabb a gyakorlásra</a:t>
            </a:r>
            <a:endParaRPr lang="en-US" altLang="hu-HU" sz="200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000" smtClean="0"/>
              <a:t>Ha a rész technikát alkalmazzuk akkor a kiragadott részegy természetesen bekövetkező összetevője kell, hogy legyen az egésznek. </a:t>
            </a:r>
            <a:endParaRPr lang="en-US" altLang="hu-H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Gyakorlás</a:t>
            </a:r>
            <a:endParaRPr lang="en-US" altLang="hu-HU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/>
              <a:t>Trans</a:t>
            </a:r>
            <a:r>
              <a:rPr lang="hu-HU" altLang="hu-HU" sz="2400" dirty="0" smtClean="0"/>
              <a:t>z</a:t>
            </a:r>
            <a:r>
              <a:rPr lang="en-US" altLang="hu-HU" sz="2400" dirty="0" err="1" smtClean="0"/>
              <a:t>fer</a:t>
            </a:r>
            <a:endParaRPr lang="en-US" altLang="hu-HU" sz="2400" dirty="0" smtClean="0"/>
          </a:p>
          <a:p>
            <a:pPr marL="804863" lvl="1" indent="-347663" eaLnBrk="1" hangingPunct="1">
              <a:lnSpc>
                <a:spcPct val="90000"/>
              </a:lnSpc>
            </a:pPr>
            <a:r>
              <a:rPr lang="hu-HU" altLang="hu-HU" sz="2000" dirty="0" smtClean="0"/>
              <a:t>A transzfer hatás mértéke a két feladat vagy környezet közötti hasonlóságtól függ</a:t>
            </a:r>
            <a:endParaRPr lang="en-US" altLang="hu-HU" sz="2000" dirty="0" smtClean="0"/>
          </a:p>
          <a:p>
            <a:pPr marL="804863" lvl="1" indent="-347663" eaLnBrk="1" hangingPunct="1">
              <a:lnSpc>
                <a:spcPct val="90000"/>
              </a:lnSpc>
            </a:pPr>
            <a:r>
              <a:rPr lang="hu-HU" altLang="hu-HU" sz="2000" dirty="0" smtClean="0"/>
              <a:t>Minél inkább hasonlít a gyakorlási környezet ahhoz a teljesíteni kell a feladatot, annál jobb a transzfer</a:t>
            </a:r>
            <a:endParaRPr lang="en-US" altLang="hu-HU" sz="2000" dirty="0" smtClean="0"/>
          </a:p>
          <a:p>
            <a:pPr marL="804863" lvl="1" indent="-347663" eaLnBrk="1" hangingPunct="1">
              <a:lnSpc>
                <a:spcPct val="90000"/>
              </a:lnSpc>
            </a:pPr>
            <a:endParaRPr lang="en-US" altLang="hu-HU" sz="200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Vezetett vs. belátásos gyakorlás</a:t>
            </a:r>
            <a:endParaRPr lang="en-US" altLang="hu-HU" sz="2400" dirty="0" smtClean="0"/>
          </a:p>
          <a:p>
            <a:pPr marL="804863" lvl="1" indent="-347663" eaLnBrk="1" hangingPunct="1">
              <a:lnSpc>
                <a:spcPct val="90000"/>
              </a:lnSpc>
            </a:pPr>
            <a:r>
              <a:rPr lang="hu-HU" altLang="hu-HU" sz="2000" dirty="0" smtClean="0"/>
              <a:t>Kísérletekben nem sikerült egyértelműen bizonyítani, hogy a vezetett gyakorlás jobb tanulást eredményez</a:t>
            </a:r>
            <a:endParaRPr lang="en-US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Gyakorlás</a:t>
            </a:r>
            <a:endParaRPr lang="en-US" altLang="hu-HU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err="1" smtClean="0"/>
              <a:t>Ment</a:t>
            </a:r>
            <a:r>
              <a:rPr lang="hu-HU" altLang="hu-HU" sz="2400" dirty="0" smtClean="0"/>
              <a:t>á</a:t>
            </a:r>
            <a:r>
              <a:rPr lang="en-US" altLang="hu-HU" sz="2400" dirty="0" smtClean="0"/>
              <a:t>l</a:t>
            </a:r>
            <a:r>
              <a:rPr lang="hu-HU" altLang="hu-HU" sz="2400" dirty="0" smtClean="0"/>
              <a:t>is gyakorlás</a:t>
            </a:r>
            <a:endParaRPr lang="en-US" altLang="hu-HU" sz="2400" dirty="0" smtClean="0"/>
          </a:p>
          <a:p>
            <a:pPr marL="682625" lvl="1" indent="-225425" eaLnBrk="1" hangingPunct="1">
              <a:lnSpc>
                <a:spcPct val="90000"/>
              </a:lnSpc>
            </a:pPr>
            <a:r>
              <a:rPr lang="hu-HU" altLang="hu-HU" sz="2000" dirty="0" smtClean="0"/>
              <a:t>Jelentős mértékű pozitív hatása van a feladat végrehajtására </a:t>
            </a:r>
            <a:r>
              <a:rPr lang="en-US" altLang="hu-HU" sz="2000" dirty="0" smtClean="0"/>
              <a:t>(Rawlings 1972)</a:t>
            </a:r>
          </a:p>
          <a:p>
            <a:pPr marL="682625" lvl="1" indent="-225425" eaLnBrk="1" hangingPunct="1">
              <a:lnSpc>
                <a:spcPct val="90000"/>
              </a:lnSpc>
            </a:pPr>
            <a:r>
              <a:rPr lang="hu-HU" altLang="hu-HU" sz="2000" dirty="0" smtClean="0"/>
              <a:t>Mentális gyakorlás során ugyanazok az agyterületek (primer és </a:t>
            </a:r>
            <a:r>
              <a:rPr lang="hu-HU" altLang="hu-HU" sz="2000" dirty="0" err="1" smtClean="0"/>
              <a:t>szupplementer</a:t>
            </a:r>
            <a:r>
              <a:rPr lang="hu-HU" altLang="hu-HU" sz="2000" dirty="0" smtClean="0"/>
              <a:t> motoros </a:t>
            </a:r>
            <a:r>
              <a:rPr lang="hu-HU" altLang="hu-HU" sz="2000" dirty="0" err="1" smtClean="0"/>
              <a:t>areák</a:t>
            </a:r>
            <a:r>
              <a:rPr lang="hu-HU" altLang="hu-HU" sz="2000" dirty="0" smtClean="0"/>
              <a:t>) aktívak, mint a feladat tényleges végrehajtása közben</a:t>
            </a:r>
            <a:endParaRPr lang="en-US" altLang="hu-HU" sz="200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400" dirty="0" smtClean="0"/>
              <a:t>Kutatások szerint </a:t>
            </a:r>
            <a:r>
              <a:rPr lang="hu-HU" altLang="hu-HU" sz="2400" b="1" u="sng" dirty="0" smtClean="0"/>
              <a:t>a tényleges és a mentális gyakorlás kombinációja adja a legjobb eredményt</a:t>
            </a:r>
            <a:endParaRPr lang="en-US" altLang="hu-HU" sz="2400" b="1" u="sng" dirty="0" smtClean="0"/>
          </a:p>
          <a:p>
            <a:pPr lvl="2" indent="-3381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hu-HU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A (motoros) tanulás fajtái</a:t>
            </a:r>
            <a:endParaRPr lang="en-US" altLang="hu-H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De</a:t>
            </a:r>
            <a:r>
              <a:rPr lang="hu-HU" sz="2400" dirty="0" err="1" smtClean="0"/>
              <a:t>klaratív</a:t>
            </a:r>
            <a:r>
              <a:rPr lang="hu-HU" sz="2400" dirty="0" smtClean="0"/>
              <a:t> tanulás</a:t>
            </a:r>
            <a:endParaRPr lang="en-US" sz="24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000" dirty="0" smtClean="0"/>
              <a:t>Tények vagy ismeretek, amik kijelentő mondatokban kifejezhetők</a:t>
            </a:r>
            <a:endParaRPr lang="en-US" sz="20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000" dirty="0" smtClean="0"/>
              <a:t>Agykérgi irányítás alatt áll</a:t>
            </a:r>
            <a:endParaRPr lang="en-US" sz="20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hu-HU" sz="2000" dirty="0" smtClean="0"/>
              <a:t>Gyakorlással a deklaratív tanulás procedurális tanulásba mehet át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Ass</a:t>
            </a:r>
            <a:r>
              <a:rPr lang="hu-HU" sz="2400" dirty="0" err="1" smtClean="0"/>
              <a:t>zociatív</a:t>
            </a:r>
            <a:r>
              <a:rPr lang="hu-HU" sz="2400" dirty="0" smtClean="0"/>
              <a:t> tanulás: változók közötti ok-okozati kapcsolat felfedezése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800" dirty="0" err="1" smtClean="0"/>
              <a:t>Procedur</a:t>
            </a:r>
            <a:r>
              <a:rPr lang="hu-HU" altLang="hu-HU" sz="2800" dirty="0" smtClean="0"/>
              <a:t>á</a:t>
            </a:r>
            <a:r>
              <a:rPr lang="en-US" altLang="hu-HU" sz="2800" dirty="0" smtClean="0"/>
              <a:t>l</a:t>
            </a:r>
            <a:r>
              <a:rPr lang="hu-HU" altLang="hu-HU" sz="2800" dirty="0" smtClean="0"/>
              <a:t>is tanulás</a:t>
            </a:r>
            <a:endParaRPr lang="en-US" altLang="hu-HU" sz="2800" dirty="0" smtClean="0"/>
          </a:p>
          <a:p>
            <a:pPr lvl="1" eaLnBrk="1" hangingPunct="1"/>
            <a:r>
              <a:rPr lang="hu-HU" altLang="hu-HU" sz="2400" dirty="0" smtClean="0"/>
              <a:t>Akaratlagosság nélkül</a:t>
            </a:r>
            <a:endParaRPr lang="en-US" altLang="hu-HU" sz="2400" dirty="0" smtClean="0"/>
          </a:p>
          <a:p>
            <a:pPr lvl="2" eaLnBrk="1" hangingPunct="1"/>
            <a:r>
              <a:rPr lang="hu-HU" altLang="hu-HU" sz="2000" dirty="0" smtClean="0"/>
              <a:t>Járás, úszás, biciklizés</a:t>
            </a:r>
            <a:endParaRPr lang="en-US" altLang="hu-HU" sz="2000" dirty="0" smtClean="0"/>
          </a:p>
          <a:p>
            <a:pPr lvl="1" eaLnBrk="1" hangingPunct="1"/>
            <a:r>
              <a:rPr lang="hu-HU" altLang="hu-HU" sz="2400" dirty="0" smtClean="0"/>
              <a:t>A megtanulandó képesség lassan fejlődik ki, sok-sok ismétlésen át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400" dirty="0" smtClean="0"/>
              <a:t>A képesség elsajátítása egy hozzá kapcsolódó feladatban mutatott teljesítmény javulással látható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400" dirty="0" smtClean="0"/>
              <a:t>A </a:t>
            </a:r>
            <a:r>
              <a:rPr lang="hu-HU" altLang="hu-HU" sz="2400" dirty="0" err="1" smtClean="0"/>
              <a:t>cerebellum</a:t>
            </a:r>
            <a:r>
              <a:rPr lang="hu-HU" altLang="hu-HU" sz="2400" dirty="0" smtClean="0"/>
              <a:t> irányítása alatt áll</a:t>
            </a:r>
            <a:endParaRPr lang="en-US" altLang="hu-HU" sz="2400" dirty="0" smtClean="0"/>
          </a:p>
          <a:p>
            <a:pPr lvl="2" eaLnBrk="1" hangingPunct="1"/>
            <a:r>
              <a:rPr lang="hu-HU" altLang="hu-HU" sz="2000" dirty="0" smtClean="0"/>
              <a:t>Így a teljesítmény javulás a kéreg működése nélkül is létrejön pl. agysérülés, </a:t>
            </a:r>
            <a:r>
              <a:rPr lang="hu-HU" altLang="hu-HU" sz="2000" dirty="0" err="1" smtClean="0"/>
              <a:t>dementia</a:t>
            </a:r>
            <a:r>
              <a:rPr lang="hu-HU" altLang="hu-HU" sz="2000" dirty="0" smtClean="0"/>
              <a:t> esetén is</a:t>
            </a:r>
            <a:endParaRPr lang="en-US" altLang="hu-HU" sz="2000" dirty="0" smtClean="0"/>
          </a:p>
        </p:txBody>
      </p:sp>
      <p:sp>
        <p:nvSpPr>
          <p:cNvPr id="66563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400" dirty="0" smtClean="0"/>
              <a:t>A (motoros) </a:t>
            </a:r>
            <a:r>
              <a:rPr lang="hu-HU" altLang="hu-HU" sz="4400" dirty="0"/>
              <a:t>tanulás fajtái</a:t>
            </a:r>
            <a:endParaRPr lang="en-US" altLang="hu-H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800" smtClean="0"/>
              <a:t>Procedur</a:t>
            </a:r>
            <a:r>
              <a:rPr lang="hu-HU" altLang="hu-HU" sz="2800" smtClean="0"/>
              <a:t>á</a:t>
            </a:r>
            <a:r>
              <a:rPr lang="en-US" altLang="hu-HU" sz="2800" smtClean="0"/>
              <a:t>l</a:t>
            </a:r>
            <a:r>
              <a:rPr lang="hu-HU" altLang="hu-HU" sz="2800" smtClean="0"/>
              <a:t>is tanulás</a:t>
            </a:r>
            <a:endParaRPr lang="en-US" altLang="hu-HU" sz="280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A mozgás szabályainak, mozgássémák elsajátítását foglalja magába</a:t>
            </a:r>
            <a:endParaRPr lang="en-US" altLang="hu-HU" sz="240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smtClean="0"/>
              <a:t>A helyváltoztatás néhány szabálya:</a:t>
            </a:r>
            <a:endParaRPr lang="en-US" altLang="hu-HU" sz="2000" smtClean="0"/>
          </a:p>
          <a:p>
            <a:pPr lvl="3" eaLnBrk="1" hangingPunct="1">
              <a:lnSpc>
                <a:spcPct val="90000"/>
              </a:lnSpc>
            </a:pPr>
            <a:r>
              <a:rPr lang="hu-HU" altLang="hu-HU" sz="1800" smtClean="0"/>
              <a:t>A tömegközéppont előre irányuló elmozdítása</a:t>
            </a:r>
            <a:endParaRPr lang="en-US" altLang="hu-HU" sz="1800" smtClean="0"/>
          </a:p>
          <a:p>
            <a:pPr lvl="3" eaLnBrk="1" hangingPunct="1">
              <a:lnSpc>
                <a:spcPct val="90000"/>
              </a:lnSpc>
            </a:pPr>
            <a:r>
              <a:rPr lang="hu-HU" altLang="hu-HU" sz="1800" smtClean="0"/>
              <a:t>Extenzor izmokkal a gravitációs erőt legyőző erőkifejtés </a:t>
            </a:r>
            <a:r>
              <a:rPr lang="en-US" altLang="hu-HU" sz="1800" smtClean="0"/>
              <a:t>(</a:t>
            </a:r>
            <a:r>
              <a:rPr lang="hu-HU" altLang="hu-HU" sz="1800" smtClean="0"/>
              <a:t>a csípő és térd extenzoroknak egy fázisban kell működni</a:t>
            </a:r>
            <a:r>
              <a:rPr lang="en-US" altLang="hu-HU" sz="1800" smtClean="0"/>
              <a:t>)</a:t>
            </a:r>
            <a:endParaRPr lang="hu-HU" altLang="hu-HU" sz="1800" smtClean="0"/>
          </a:p>
          <a:p>
            <a:pPr lvl="3" eaLnBrk="1" hangingPunct="1">
              <a:lnSpc>
                <a:spcPct val="90000"/>
              </a:lnSpc>
            </a:pPr>
            <a:endParaRPr lang="en-US" altLang="hu-HU" sz="180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A teljesítmény szabályainak megtanulása a mozgás sikeres végrehajtásához vezet változó környezeti feltételek között is</a:t>
            </a:r>
            <a:endParaRPr lang="en-US" altLang="hu-HU" sz="2400" smtClean="0"/>
          </a:p>
        </p:txBody>
      </p:sp>
      <p:sp>
        <p:nvSpPr>
          <p:cNvPr id="67587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4400" dirty="0" smtClean="0"/>
              <a:t>A (motoros) </a:t>
            </a:r>
            <a:r>
              <a:rPr lang="hu-HU" altLang="hu-HU" sz="4400" dirty="0"/>
              <a:t>tanulás fajtái</a:t>
            </a:r>
            <a:endParaRPr lang="en-US" altLang="hu-H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91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  <a:r>
              <a:rPr lang="hu-HU" altLang="hu-HU" sz="2400" dirty="0" smtClean="0">
                <a:solidFill>
                  <a:srgbClr val="000000"/>
                </a:solidFill>
              </a:rPr>
              <a:t> – lassú, lineáris mozgások</a:t>
            </a:r>
            <a:endParaRPr lang="en-US" altLang="hu-HU" sz="2400" dirty="0" smtClean="0">
              <a:solidFill>
                <a:srgbClr val="0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05000" y="16002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Bemenet:</a:t>
            </a:r>
            <a:br>
              <a:rPr lang="hu-HU" dirty="0" smtClean="0"/>
            </a:br>
            <a:r>
              <a:rPr lang="hu-HU" dirty="0" smtClean="0"/>
              <a:t>Rendszer célja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885950" y="25908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Tájékoztató mechanizmus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05000" y="3581400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Döntési szint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24050" y="50292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Kimenet:</a:t>
            </a:r>
            <a:br>
              <a:rPr lang="hu-HU" dirty="0" smtClean="0"/>
            </a:br>
            <a:r>
              <a:rPr lang="hu-HU" dirty="0" smtClean="0"/>
              <a:t>Környezet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885950" y="4343400"/>
            <a:ext cx="21526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Végrehajtási szint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257800" y="3212068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Visszajelentés</a:t>
            </a:r>
            <a:endParaRPr lang="hu-HU" dirty="0"/>
          </a:p>
        </p:txBody>
      </p:sp>
      <p:cxnSp>
        <p:nvCxnSpPr>
          <p:cNvPr id="20" name="Egyenes összekötő nyíllal 19"/>
          <p:cNvCxnSpPr>
            <a:endCxn id="6" idx="0"/>
          </p:cNvCxnSpPr>
          <p:nvPr/>
        </p:nvCxnSpPr>
        <p:spPr>
          <a:xfrm>
            <a:off x="2876550" y="22465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2857500" y="32371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2857500" y="3950732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2857500" y="46849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3905250" y="5352365"/>
            <a:ext cx="2343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>
            <a:endCxn id="10" idx="0"/>
          </p:cNvCxnSpPr>
          <p:nvPr/>
        </p:nvCxnSpPr>
        <p:spPr>
          <a:xfrm>
            <a:off x="6229350" y="2913965"/>
            <a:ext cx="19050" cy="298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endCxn id="10" idx="2"/>
          </p:cNvCxnSpPr>
          <p:nvPr/>
        </p:nvCxnSpPr>
        <p:spPr>
          <a:xfrm flipV="1">
            <a:off x="6229350" y="3581400"/>
            <a:ext cx="19050" cy="1770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flipH="1">
            <a:off x="3867150" y="2913965"/>
            <a:ext cx="2371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6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112125" cy="15113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7200" b="1" dirty="0" smtClean="0"/>
              <a:t>A tanulás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53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  <a:endParaRPr lang="hu-HU" altLang="hu-HU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szenzoros visszacsatolás szükséges a készséget igénylő mozgás végrehajtásához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hu-HU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mozgás végrehajtásában bekövetkező hibákat úgy detektáljuk, hogy a mozgásról jövő  visszajelentés és a tervezett mozgás emléke összehasonlításra kerül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hu-HU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mozgás kiválasztása és megkezdése korábbi 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emléknyom</a:t>
            </a:r>
            <a:r>
              <a:rPr lang="hu-HU" altLang="hu-HU" sz="2000" dirty="0" smtClean="0">
                <a:solidFill>
                  <a:srgbClr val="000000"/>
                </a:solidFill>
              </a:rPr>
              <a:t>ok alapján történik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en-US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perceptuális nyom</a:t>
            </a:r>
            <a:r>
              <a:rPr lang="hu-HU" altLang="hu-HU" sz="2000" dirty="0" smtClean="0">
                <a:solidFill>
                  <a:srgbClr val="000000"/>
                </a:solidFill>
              </a:rPr>
              <a:t>ok, amik a gyakorlás során kialakulnak, lesznek a mozgás korrekciójának alapjai</a:t>
            </a:r>
            <a:endParaRPr lang="en-US" altLang="hu-HU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80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</a:p>
        </p:txBody>
      </p:sp>
      <p:pic>
        <p:nvPicPr>
          <p:cNvPr id="68612" name="Picture 4" descr="schematic mtr s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399"/>
            <a:ext cx="4876800" cy="51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7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8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8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800" dirty="0" smtClean="0">
                <a:solidFill>
                  <a:srgbClr val="000000"/>
                </a:solidFill>
              </a:rPr>
              <a:t> (1971)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Gyakorlati vonatkozások</a:t>
            </a:r>
            <a:endParaRPr lang="en-US" altLang="hu-HU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Egy adott mozgás pontossága arányos a mozgáshoz tartozó perceptuális nyommal</a:t>
            </a:r>
            <a:endParaRPr lang="en-US" altLang="hu-HU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A sportolónak/betegnek sokszor gyakorolnia kell a mozgást, hogy kialakítsa és erősítse, megszilárdítsa a perceptuális nyomot</a:t>
            </a:r>
            <a:endParaRPr lang="en-US" altLang="hu-HU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Az elmélet l</a:t>
            </a:r>
            <a:r>
              <a:rPr lang="en-US" altLang="hu-HU" sz="2400" dirty="0" err="1" smtClean="0"/>
              <a:t>imit</a:t>
            </a:r>
            <a:r>
              <a:rPr lang="hu-HU" altLang="hu-HU" sz="2400" dirty="0" err="1" smtClean="0"/>
              <a:t>ációi</a:t>
            </a:r>
            <a:endParaRPr lang="en-US" altLang="hu-HU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Pontos mozgás létrejöhet visszacsatoló információk hiányában is</a:t>
            </a:r>
            <a:endParaRPr lang="en-US" altLang="hu-HU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Az elmélet szerint minden mozgás külön perceptuális nyomot igényel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Csak zárt láncú és lassú mozgásokra lehet érvényes</a:t>
            </a:r>
            <a:endParaRPr lang="en-US" altLang="hu-HU" sz="2000" dirty="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800" dirty="0" smtClean="0"/>
              <a:t>Schmidt </a:t>
            </a:r>
            <a:r>
              <a:rPr lang="hu-HU" altLang="hu-HU" sz="2800" dirty="0" smtClean="0"/>
              <a:t>séma elmélet (1975)</a:t>
            </a:r>
            <a:endParaRPr lang="en-US" altLang="hu-HU" sz="2800" dirty="0" smtClean="0"/>
          </a:p>
          <a:p>
            <a:pPr lvl="1" eaLnBrk="1" hangingPunct="1"/>
            <a:r>
              <a:rPr lang="hu-HU" altLang="hu-HU" sz="2000" dirty="0" smtClean="0"/>
              <a:t>Emlékezet 2 állapota: felidéző és felismerő emlékezet</a:t>
            </a:r>
          </a:p>
          <a:p>
            <a:pPr lvl="1" eaLnBrk="1" hangingPunct="1"/>
            <a:r>
              <a:rPr lang="hu-HU" altLang="hu-HU" sz="2000" dirty="0" smtClean="0"/>
              <a:t>Felidéző emlékezet: gyors mozgások esetén a motoros programot jelenti, minimális </a:t>
            </a:r>
            <a:r>
              <a:rPr lang="hu-HU" altLang="hu-HU" sz="2000" dirty="0" err="1" smtClean="0"/>
              <a:t>feedbacket</a:t>
            </a:r>
            <a:r>
              <a:rPr lang="hu-HU" altLang="hu-HU" sz="2000" dirty="0" smtClean="0"/>
              <a:t> igényel</a:t>
            </a:r>
          </a:p>
          <a:p>
            <a:pPr lvl="1" eaLnBrk="1" hangingPunct="1"/>
            <a:r>
              <a:rPr lang="hu-HU" altLang="hu-HU" sz="2000" dirty="0" smtClean="0"/>
              <a:t>Felismerő emlékezet: szenzoros rendszer, válaszcselekvés nyomán jövő </a:t>
            </a:r>
            <a:r>
              <a:rPr lang="hu-HU" altLang="hu-HU" sz="2000" dirty="0" err="1" smtClean="0"/>
              <a:t>feedback</a:t>
            </a:r>
            <a:r>
              <a:rPr lang="hu-HU" altLang="hu-HU" sz="2000" dirty="0" smtClean="0"/>
              <a:t> értékelése</a:t>
            </a:r>
          </a:p>
          <a:p>
            <a:pPr lvl="1" eaLnBrk="1" hangingPunct="1"/>
            <a:r>
              <a:rPr lang="hu-HU" altLang="hu-HU" sz="2000" dirty="0"/>
              <a:t>S</a:t>
            </a:r>
            <a:r>
              <a:rPr lang="hu-HU" altLang="hu-HU" sz="2000" dirty="0" smtClean="0"/>
              <a:t>éma: absztrakt memória, a memóriában tárolt elvonatkoztatott megjelenítése egy többször észlelt feladatnak</a:t>
            </a:r>
            <a:endParaRPr lang="en-US" altLang="hu-HU" sz="2000" dirty="0" smtClean="0"/>
          </a:p>
          <a:p>
            <a:pPr lvl="1" eaLnBrk="1" hangingPunct="1"/>
            <a:r>
              <a:rPr lang="hu-HU" altLang="hu-HU" sz="2000" dirty="0" smtClean="0"/>
              <a:t>Magában foglalja a nyílt körű szabályozó folyamatokat és általános motoros programokat</a:t>
            </a:r>
            <a:endParaRPr lang="en-US" altLang="hu-HU" sz="2000" dirty="0" smtClean="0"/>
          </a:p>
          <a:p>
            <a:pPr lvl="1" eaLnBrk="1" hangingPunct="1"/>
            <a:r>
              <a:rPr lang="hu-HU" altLang="hu-HU" sz="2000" dirty="0" smtClean="0"/>
              <a:t>A </a:t>
            </a:r>
            <a:r>
              <a:rPr lang="hu-HU" altLang="hu-HU" sz="2000" b="1" dirty="0" smtClean="0"/>
              <a:t>motoros programok</a:t>
            </a:r>
            <a:r>
              <a:rPr lang="hu-HU" altLang="hu-HU" sz="2000" dirty="0" smtClean="0"/>
              <a:t> nem egy adott mozgás specifikusságát tartalmazzák, hanem a </a:t>
            </a:r>
            <a:r>
              <a:rPr lang="hu-HU" altLang="hu-HU" sz="2000" b="1" dirty="0" smtClean="0"/>
              <a:t>mozgások általános szabályait</a:t>
            </a:r>
            <a:endParaRPr lang="en-US" altLang="hu-HU" sz="2000" b="1" dirty="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000" dirty="0" smtClean="0"/>
              <a:t>Generalizált motoros program szerinti végzett mozgás után 4 információ jelenik meg: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Kiindulási feltételek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Motoros programot kijelölő paraméterek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Mozgás eredményét a környezetben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Mozgás szenzoros érzetét</a:t>
            </a:r>
          </a:p>
          <a:p>
            <a:pPr lvl="1" eaLnBrk="1" hangingPunct="1"/>
            <a:r>
              <a:rPr lang="hu-HU" altLang="hu-HU" sz="2000" dirty="0" smtClean="0"/>
              <a:t>Ezek az információk nem raktározódnak sokáig, de a közöttük lévő kapcsolat igen</a:t>
            </a:r>
          </a:p>
          <a:p>
            <a:pPr lvl="1" eaLnBrk="1" hangingPunct="1"/>
            <a:r>
              <a:rPr lang="hu-HU" altLang="hu-HU" sz="2000" dirty="0" smtClean="0"/>
              <a:t>2 fajta ilyen kapcsolat lehet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Felidézési séma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Felismerési séma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2848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dirty="0" smtClean="0"/>
              <a:t>Felidézési séma</a:t>
            </a:r>
          </a:p>
          <a:p>
            <a:pPr lvl="1" eaLnBrk="1" hangingPunct="1"/>
            <a:r>
              <a:rPr lang="hu-HU" altLang="hu-HU" sz="2000" dirty="0" smtClean="0"/>
              <a:t>Mozgás létrehozásával kapcsolatos</a:t>
            </a:r>
          </a:p>
          <a:p>
            <a:pPr lvl="1" eaLnBrk="1" hangingPunct="1"/>
            <a:r>
              <a:rPr lang="hu-HU" altLang="hu-HU" sz="2000" b="1" dirty="0" smtClean="0"/>
              <a:t>Mozgás eredménye és a mozgás paramétere(i) közötti kapcsolat </a:t>
            </a:r>
          </a:p>
          <a:p>
            <a:pPr lvl="2" eaLnBrk="1" hangingPunct="1"/>
            <a:r>
              <a:rPr lang="hu-HU" altLang="hu-HU" sz="1600" dirty="0" smtClean="0"/>
              <a:t>Pl. váll </a:t>
            </a:r>
            <a:r>
              <a:rPr lang="hu-HU" altLang="hu-HU" sz="1600" dirty="0" err="1" smtClean="0"/>
              <a:t>anteflexió</a:t>
            </a:r>
            <a:r>
              <a:rPr lang="hu-HU" altLang="hu-HU" sz="1600" dirty="0" smtClean="0"/>
              <a:t> – labda  beesési szög</a:t>
            </a:r>
          </a:p>
          <a:p>
            <a:pPr lvl="1" eaLnBrk="1" hangingPunct="1"/>
            <a:r>
              <a:rPr lang="hu-HU" altLang="hu-HU" sz="2000" dirty="0" smtClean="0"/>
              <a:t>Mozgás eredményének kiválasztása, mozgáshoz tartozó szabály alapján a kezdeti feltételek és paraméterek megválasztása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2158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marL="914400" lvl="1" indent="-457200" eaLnBrk="1" hangingPunct="1">
              <a:buFont typeface="+mj-lt"/>
              <a:buAutoNum type="arabicPeriod" startAt="2"/>
            </a:pPr>
            <a:r>
              <a:rPr lang="hu-HU" altLang="hu-HU" sz="2000" dirty="0" smtClean="0"/>
              <a:t>Felismerési séma</a:t>
            </a:r>
          </a:p>
          <a:p>
            <a:pPr lvl="1" eaLnBrk="1" hangingPunct="1"/>
            <a:r>
              <a:rPr lang="hu-HU" altLang="hu-HU" sz="2000" dirty="0" smtClean="0"/>
              <a:t>Mozgás értékelésére használatos</a:t>
            </a:r>
          </a:p>
          <a:p>
            <a:pPr lvl="1" eaLnBrk="1" hangingPunct="1"/>
            <a:r>
              <a:rPr lang="hu-HU" altLang="hu-HU" sz="2000" b="1" dirty="0" smtClean="0"/>
              <a:t>Mozgás eredménye és a szenzoros következmény közötti kapcsolat</a:t>
            </a:r>
          </a:p>
          <a:p>
            <a:pPr lvl="1" eaLnBrk="1" hangingPunct="1"/>
            <a:r>
              <a:rPr lang="hu-HU" altLang="hu-HU" sz="2000" dirty="0" smtClean="0"/>
              <a:t>Mozgás eredményének kiválasztása, kezdeti feltételekhez kapcsolódó elvárt szenzoros konzekvencia összehasonlításra kerül a tényleges érzettel</a:t>
            </a:r>
          </a:p>
          <a:p>
            <a:pPr lvl="1" eaLnBrk="1" hangingPunct="1"/>
            <a:r>
              <a:rPr lang="hu-HU" altLang="hu-HU" sz="2000" dirty="0" smtClean="0"/>
              <a:t>Gyorsabb mozgásoknak intenzívebb szenzoros konzekvencia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2685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Schmidt </a:t>
            </a:r>
            <a:r>
              <a:rPr lang="hu-HU" sz="2400" dirty="0" smtClean="0"/>
              <a:t>séma elmélet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Gyors mozgások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/>
              <a:t>Input: kiindulási feltételek és kívánt eredmény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/>
              <a:t>Ezekhez adjuk meg a szükséges paramétereket és az elvárt szenzoros konzekvenciákat</a:t>
            </a:r>
            <a:endParaRPr lang="en-US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Felidéző séma vezérli</a:t>
            </a: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hu-HU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Lassú mozgások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Input: szubjektív megerősítés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Elvárt szenzoros konzekvencia a korrektségi kritérium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Felismerési séma vezérli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23637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Schmidt </a:t>
            </a:r>
            <a:r>
              <a:rPr lang="hu-HU" sz="2400" dirty="0" smtClean="0"/>
              <a:t>séma elmélet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Sémák előhívása, hogy a kiválasszuk az adott helyzetben megfelelő mozgásválaszt (hasonlóan Adams emléknyomaihoz)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Séma, mint minta a mozgásválasz megfelelőségének megállapítására </a:t>
            </a:r>
            <a:r>
              <a:rPr lang="en-US" sz="2000" dirty="0" smtClean="0"/>
              <a:t>(Adams </a:t>
            </a:r>
            <a:r>
              <a:rPr lang="en-US" sz="2000" dirty="0" err="1" smtClean="0"/>
              <a:t>perceptu</a:t>
            </a:r>
            <a:r>
              <a:rPr lang="hu-HU" sz="2000" dirty="0" smtClean="0"/>
              <a:t>á</a:t>
            </a:r>
            <a:r>
              <a:rPr lang="en-US" sz="2000" dirty="0" smtClean="0"/>
              <a:t>l</a:t>
            </a:r>
            <a:r>
              <a:rPr lang="hu-HU" sz="2000" dirty="0" smtClean="0"/>
              <a:t>is</a:t>
            </a:r>
            <a:r>
              <a:rPr lang="en-US" sz="2000" dirty="0" smtClean="0"/>
              <a:t> </a:t>
            </a:r>
            <a:r>
              <a:rPr lang="hu-HU" sz="2000" dirty="0" smtClean="0"/>
              <a:t>nyomai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A mozgást negatív visszacsatolási rendszer kontrollálja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A központba visszacsatoló információ hibát jelez </a:t>
            </a:r>
            <a:r>
              <a:rPr lang="en-US" sz="2000" dirty="0" smtClean="0"/>
              <a:t>(</a:t>
            </a:r>
            <a:r>
              <a:rPr lang="hu-HU" sz="2000" dirty="0" smtClean="0"/>
              <a:t>pl.</a:t>
            </a:r>
            <a:r>
              <a:rPr lang="en-US" sz="2000" dirty="0" smtClean="0"/>
              <a:t> </a:t>
            </a:r>
            <a:r>
              <a:rPr lang="hu-HU" sz="2000" dirty="0" smtClean="0"/>
              <a:t>izomorsó</a:t>
            </a:r>
            <a:r>
              <a:rPr lang="en-US" sz="2000" dirty="0" smtClean="0"/>
              <a:t>)</a:t>
            </a:r>
            <a:endParaRPr lang="hu-HU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A döntési folyamatban a hibaüzenet visszacsatolódik a minta sémához, ami egyre pontosabb lesz gyakorlással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A gyakorlás növekvő változatosságával, a minta séma általánosabb és erősebb lesz</a:t>
            </a:r>
            <a:endParaRPr lang="en-US" sz="2000" dirty="0" smtClean="0"/>
          </a:p>
          <a:p>
            <a:pPr marL="91440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41" y="-36312"/>
            <a:ext cx="5305415" cy="68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9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smtClean="0">
                <a:solidFill>
                  <a:srgbClr val="000000"/>
                </a:solidFill>
              </a:rPr>
              <a:t>Ajánlott irodalom</a:t>
            </a:r>
            <a:endParaRPr lang="de-DE" altLang="hu-HU" sz="4000" b="1" smtClean="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92662"/>
          </a:xfrm>
        </p:spPr>
        <p:txBody>
          <a:bodyPr/>
          <a:lstStyle/>
          <a:p>
            <a:pPr eaLnBrk="1" hangingPunct="1"/>
            <a:r>
              <a:rPr lang="hu-HU" altLang="hu-HU" sz="2400" b="1" dirty="0" err="1" smtClean="0">
                <a:solidFill>
                  <a:srgbClr val="000000"/>
                </a:solidFill>
              </a:rPr>
              <a:t>Atkinson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 – </a:t>
            </a:r>
            <a:r>
              <a:rPr lang="hu-HU" altLang="hu-HU" sz="2400" b="1" dirty="0" err="1" smtClean="0">
                <a:solidFill>
                  <a:srgbClr val="000000"/>
                </a:solidFill>
              </a:rPr>
              <a:t>Hilgard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 (2005): Pszichológia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400" b="1" dirty="0" smtClean="0">
                <a:solidFill>
                  <a:srgbClr val="000000"/>
                </a:solidFill>
              </a:rPr>
              <a:t>          </a:t>
            </a:r>
            <a:r>
              <a:rPr lang="hu-HU" altLang="hu-HU" sz="8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Osiris Könyvkiadó, Budapest – (257-291.o.)</a:t>
            </a:r>
          </a:p>
          <a:p>
            <a:pPr eaLnBrk="1" hangingPunct="1">
              <a:lnSpc>
                <a:spcPct val="130000"/>
              </a:lnSpc>
            </a:pPr>
            <a:r>
              <a:rPr lang="hu-HU" altLang="hu-HU" sz="2400" b="1" dirty="0" smtClean="0">
                <a:solidFill>
                  <a:srgbClr val="000000"/>
                </a:solidFill>
              </a:rPr>
              <a:t>Keményné Pálffy Katalin (1998): Bevezetés a </a:t>
            </a:r>
            <a:r>
              <a:rPr lang="hu-HU" altLang="hu-HU" sz="2400" b="1" dirty="0" err="1" smtClean="0">
                <a:solidFill>
                  <a:srgbClr val="000000"/>
                </a:solidFill>
              </a:rPr>
              <a:t>pszic-</a:t>
            </a:r>
            <a:endParaRPr lang="hu-HU" altLang="hu-HU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400" b="1" dirty="0" smtClean="0">
                <a:solidFill>
                  <a:srgbClr val="000000"/>
                </a:solidFill>
              </a:rPr>
              <a:t>   	      </a:t>
            </a:r>
            <a:r>
              <a:rPr lang="hu-HU" altLang="hu-HU" sz="8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0000"/>
                </a:solidFill>
              </a:rPr>
              <a:t>hológiába</a:t>
            </a:r>
            <a:endParaRPr lang="hu-HU" altLang="hu-HU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400" b="1" dirty="0" smtClean="0">
                <a:solidFill>
                  <a:srgbClr val="000000"/>
                </a:solidFill>
              </a:rPr>
              <a:t>          </a:t>
            </a:r>
            <a:r>
              <a:rPr lang="hu-HU" altLang="hu-HU" sz="8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400" b="1" dirty="0" smtClean="0">
                <a:solidFill>
                  <a:srgbClr val="000000"/>
                </a:solidFill>
              </a:rPr>
              <a:t>Nemzeti Tankönyvkiadó, Budapest - (89-112.o.)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hu-HU" altLang="hu-HU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hu-HU" altLang="hu-HU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hu-HU" altLang="hu-HU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400" b="1" dirty="0" smtClean="0">
                <a:solidFill>
                  <a:srgbClr val="000000"/>
                </a:solidFill>
              </a:rPr>
              <a:t>http</a:t>
            </a:r>
            <a:r>
              <a:rPr lang="hu-HU" altLang="hu-HU" sz="2400" b="1" dirty="0">
                <a:solidFill>
                  <a:srgbClr val="000000"/>
                </a:solidFill>
              </a:rPr>
              <a:t>://www.tankonyvtar.hu/hu</a:t>
            </a:r>
            <a:endParaRPr lang="hu-HU" altLang="hu-HU" sz="24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hu-HU" sz="2800" dirty="0" smtClean="0"/>
              <a:t>Schmidt </a:t>
            </a:r>
            <a:r>
              <a:rPr lang="hu-HU" altLang="hu-HU" sz="2800" dirty="0" smtClean="0"/>
              <a:t>séma elmélet</a:t>
            </a:r>
            <a:r>
              <a:rPr lang="en-US" altLang="hu-HU" sz="2800" dirty="0" smtClean="0"/>
              <a:t> </a:t>
            </a:r>
          </a:p>
          <a:p>
            <a:pPr lvl="1" eaLnBrk="1" hangingPunct="1"/>
            <a:r>
              <a:rPr lang="hu-HU" altLang="hu-HU" sz="2400" dirty="0" smtClean="0"/>
              <a:t>Gyakorlati vonatkozások</a:t>
            </a:r>
            <a:endParaRPr lang="en-US" altLang="hu-HU" sz="2400" dirty="0" smtClean="0"/>
          </a:p>
          <a:p>
            <a:pPr lvl="2" eaLnBrk="1" hangingPunct="1"/>
            <a:r>
              <a:rPr lang="hu-HU" altLang="hu-HU" sz="2000" dirty="0" smtClean="0"/>
              <a:t>Optimális tanulás akkor jön létre, amikor a gyakorlás körülményeit változtatjuk</a:t>
            </a:r>
            <a:endParaRPr lang="en-US" altLang="hu-HU" sz="2000" dirty="0" smtClean="0"/>
          </a:p>
          <a:p>
            <a:pPr lvl="1" eaLnBrk="1" hangingPunct="1"/>
            <a:r>
              <a:rPr lang="en-US" altLang="hu-HU" sz="2400" dirty="0" smtClean="0"/>
              <a:t>Limit</a:t>
            </a:r>
            <a:r>
              <a:rPr lang="hu-HU" altLang="hu-HU" sz="2400" dirty="0" err="1" smtClean="0"/>
              <a:t>ációk</a:t>
            </a:r>
            <a:endParaRPr lang="en-US" altLang="hu-HU" sz="2400" dirty="0" smtClean="0"/>
          </a:p>
          <a:p>
            <a:pPr lvl="2" eaLnBrk="1" hangingPunct="1"/>
            <a:r>
              <a:rPr lang="hu-HU" altLang="hu-HU" sz="2000" dirty="0" smtClean="0"/>
              <a:t>Nem lehet tesztelni az elmélet helyességét</a:t>
            </a:r>
          </a:p>
          <a:p>
            <a:pPr lvl="2" eaLnBrk="1" hangingPunct="1"/>
            <a:r>
              <a:rPr lang="hu-HU" altLang="hu-HU" sz="2000" dirty="0" smtClean="0"/>
              <a:t>Ellentmondó kísérleti eredmények</a:t>
            </a:r>
            <a:endParaRPr lang="en-US" altLang="hu-HU" sz="2000" dirty="0" smtClean="0"/>
          </a:p>
          <a:p>
            <a:pPr lvl="3" eaLnBrk="1" hangingPunct="1"/>
            <a:r>
              <a:rPr lang="hu-HU" altLang="hu-HU" sz="1800" dirty="0" smtClean="0"/>
              <a:t>Gyermekeknél erős bizonyíték az elmélet helyességére</a:t>
            </a:r>
            <a:endParaRPr lang="en-US" altLang="hu-HU" sz="1800" dirty="0" smtClean="0"/>
          </a:p>
          <a:p>
            <a:pPr lvl="3" eaLnBrk="1" hangingPunct="1"/>
            <a:r>
              <a:rPr lang="hu-HU" altLang="hu-HU" sz="1800" dirty="0" smtClean="0"/>
              <a:t>Felnőtteknél ellentmondó megállapítások</a:t>
            </a:r>
            <a:endParaRPr lang="en-US" altLang="hu-HU" sz="1800" dirty="0" smtClean="0"/>
          </a:p>
          <a:p>
            <a:pPr lvl="2" eaLnBrk="1" hangingPunct="1"/>
            <a:r>
              <a:rPr lang="hu-HU" altLang="hu-HU" sz="2000" dirty="0" smtClean="0"/>
              <a:t>Az egy próba utáni tanulásra nem alkalmazható (ekkor még nem alakul ki séma)</a:t>
            </a:r>
            <a:endParaRPr lang="en-US" altLang="hu-HU" sz="2000" dirty="0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3 szakaszos </a:t>
            </a:r>
            <a:r>
              <a:rPr lang="hu-HU" sz="2400" dirty="0" err="1" smtClean="0"/>
              <a:t>model</a:t>
            </a:r>
            <a:r>
              <a:rPr lang="hu-HU" sz="24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Fitts</a:t>
            </a:r>
            <a:r>
              <a:rPr lang="en-US" sz="2000" dirty="0" smtClean="0"/>
              <a:t> </a:t>
            </a:r>
            <a:r>
              <a:rPr lang="hu-HU" sz="2000" dirty="0" smtClean="0"/>
              <a:t>és </a:t>
            </a:r>
            <a:r>
              <a:rPr lang="en-US" sz="2000" dirty="0" smtClean="0"/>
              <a:t>Poser 1967)</a:t>
            </a:r>
          </a:p>
          <a:p>
            <a:pPr lvl="1" eaLnBrk="1" hangingPunct="1">
              <a:defRPr/>
            </a:pPr>
            <a:r>
              <a:rPr lang="hu-HU" sz="2000" dirty="0"/>
              <a:t>K</a:t>
            </a:r>
            <a:r>
              <a:rPr lang="en-US" sz="2000" dirty="0" err="1" smtClean="0"/>
              <a:t>ognit</a:t>
            </a:r>
            <a:r>
              <a:rPr lang="hu-HU" sz="2000" dirty="0" smtClean="0"/>
              <a:t>í</a:t>
            </a:r>
            <a:r>
              <a:rPr lang="en-US" sz="2000" dirty="0" smtClean="0"/>
              <a:t>v: </a:t>
            </a:r>
            <a:r>
              <a:rPr lang="hu-HU" sz="2000" dirty="0" smtClean="0"/>
              <a:t>megtanulni mit kell csinálni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smtClean="0"/>
              <a:t>Ass</a:t>
            </a:r>
            <a:r>
              <a:rPr lang="hu-HU" sz="2000" dirty="0" smtClean="0"/>
              <a:t>z</a:t>
            </a:r>
            <a:r>
              <a:rPr lang="en-US" sz="2000" dirty="0" err="1" smtClean="0"/>
              <a:t>ociat</a:t>
            </a:r>
            <a:r>
              <a:rPr lang="hu-HU" sz="2000" dirty="0" smtClean="0"/>
              <a:t>ív</a:t>
            </a:r>
            <a:r>
              <a:rPr lang="en-US" sz="2000" dirty="0" smtClean="0"/>
              <a:t>: </a:t>
            </a:r>
            <a:r>
              <a:rPr lang="hu-HU" sz="2000" dirty="0" smtClean="0"/>
              <a:t>a mozgásminta finomítása, pontosítása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en-US" sz="2000" dirty="0" err="1" smtClean="0"/>
              <a:t>Auton</a:t>
            </a:r>
            <a:r>
              <a:rPr lang="hu-HU" sz="2000" dirty="0" smtClean="0"/>
              <a:t>ó</a:t>
            </a:r>
            <a:r>
              <a:rPr lang="en-US" sz="2000" dirty="0" smtClean="0"/>
              <a:t>m: </a:t>
            </a:r>
            <a:r>
              <a:rPr lang="hu-HU" sz="2000" dirty="0" smtClean="0"/>
              <a:t>készség kifejlődése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hu-HU" sz="2400" dirty="0" smtClean="0"/>
              <a:t>2 szakaszos m</a:t>
            </a:r>
            <a:r>
              <a:rPr lang="en-US" sz="2400" dirty="0" err="1" smtClean="0"/>
              <a:t>odel</a:t>
            </a:r>
            <a:r>
              <a:rPr lang="en-US" sz="2400" dirty="0" smtClean="0"/>
              <a:t> </a:t>
            </a:r>
            <a:r>
              <a:rPr lang="en-US" sz="2000" dirty="0" smtClean="0"/>
              <a:t>(Gentile 1987)</a:t>
            </a:r>
          </a:p>
          <a:p>
            <a:pPr lvl="1" eaLnBrk="1" hangingPunct="1">
              <a:defRPr/>
            </a:pPr>
            <a:r>
              <a:rPr lang="hu-HU" sz="2000" dirty="0" smtClean="0"/>
              <a:t>Korai szakasz</a:t>
            </a:r>
            <a:r>
              <a:rPr lang="en-US" sz="2000" dirty="0" smtClean="0"/>
              <a:t>: </a:t>
            </a:r>
            <a:r>
              <a:rPr lang="hu-HU" sz="2000" dirty="0" smtClean="0"/>
              <a:t>a mozgás elméletének megszerzése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hu-HU" sz="2000" dirty="0" smtClean="0"/>
              <a:t>megfelel</a:t>
            </a:r>
            <a:r>
              <a:rPr lang="en-US" sz="2000" dirty="0" smtClean="0"/>
              <a:t> </a:t>
            </a:r>
            <a:r>
              <a:rPr lang="en-US" sz="2000" dirty="0" err="1" smtClean="0"/>
              <a:t>Fitts</a:t>
            </a:r>
            <a:r>
              <a:rPr lang="en-US" sz="2000" dirty="0" smtClean="0"/>
              <a:t> &amp; Posner </a:t>
            </a:r>
            <a:r>
              <a:rPr lang="hu-HU" sz="2000" dirty="0" smtClean="0"/>
              <a:t>kognitív szakaszának</a:t>
            </a:r>
            <a:r>
              <a:rPr lang="en-US" sz="2000" dirty="0" smtClean="0"/>
              <a:t>)</a:t>
            </a:r>
          </a:p>
          <a:p>
            <a:pPr lvl="1" eaLnBrk="1" hangingPunct="1">
              <a:defRPr/>
            </a:pPr>
            <a:r>
              <a:rPr lang="hu-HU" sz="2000" dirty="0" smtClean="0"/>
              <a:t>Késői szakasz</a:t>
            </a:r>
            <a:r>
              <a:rPr lang="en-US" sz="2000" dirty="0" smtClean="0"/>
              <a:t>: </a:t>
            </a:r>
            <a:r>
              <a:rPr lang="hu-HU" sz="2000" dirty="0" smtClean="0"/>
              <a:t>berögződés/felosztottság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hu-HU" sz="2000" dirty="0" smtClean="0"/>
              <a:t>megfelel</a:t>
            </a:r>
            <a:r>
              <a:rPr lang="en-US" sz="2000" dirty="0" smtClean="0"/>
              <a:t> </a:t>
            </a:r>
            <a:r>
              <a:rPr lang="en-US" sz="2000" dirty="0" err="1" smtClean="0"/>
              <a:t>Fitts</a:t>
            </a:r>
            <a:r>
              <a:rPr lang="en-US" sz="2000" dirty="0" smtClean="0"/>
              <a:t> &amp; Posner </a:t>
            </a:r>
            <a:r>
              <a:rPr lang="hu-HU" sz="2000" dirty="0" smtClean="0"/>
              <a:t>asszociatív és autonóm fázisainak)</a:t>
            </a:r>
            <a:endParaRPr lang="en-US" sz="2000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mozgástanulás szakaszai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mozgástanulás szakaszai</a:t>
            </a:r>
            <a:endParaRPr lang="en-US" altLang="hu-HU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hu-HU" altLang="hu-HU" sz="2600" smtClean="0">
                <a:hlinkClick r:id="rId3" action="ppaction://hlinksldjump"/>
              </a:rPr>
              <a:t>K</a:t>
            </a:r>
            <a:r>
              <a:rPr lang="en-US" altLang="hu-HU" sz="2600" smtClean="0">
                <a:hlinkClick r:id="rId3" action="ppaction://hlinksldjump"/>
              </a:rPr>
              <a:t>ognit</a:t>
            </a:r>
            <a:r>
              <a:rPr lang="hu-HU" altLang="hu-HU" sz="2600" smtClean="0">
                <a:hlinkClick r:id="rId3" action="ppaction://hlinksldjump"/>
              </a:rPr>
              <a:t>í</a:t>
            </a:r>
            <a:r>
              <a:rPr lang="en-US" altLang="hu-HU" sz="2600" smtClean="0">
                <a:hlinkClick r:id="rId3" action="ppaction://hlinksldjump"/>
              </a:rPr>
              <a:t>v s</a:t>
            </a:r>
            <a:r>
              <a:rPr lang="hu-HU" altLang="hu-HU" sz="2600" smtClean="0">
                <a:hlinkClick r:id="rId3" action="ppaction://hlinksldjump"/>
              </a:rPr>
              <a:t>zakasz</a:t>
            </a:r>
            <a:endParaRPr lang="en-US" altLang="hu-HU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altLang="hu-HU" sz="2600" smtClean="0">
                <a:hlinkClick r:id="rId4" action="ppaction://hlinksldjump"/>
              </a:rPr>
              <a:t>Ass</a:t>
            </a:r>
            <a:r>
              <a:rPr lang="hu-HU" altLang="hu-HU" sz="2600" smtClean="0">
                <a:hlinkClick r:id="rId4" action="ppaction://hlinksldjump"/>
              </a:rPr>
              <a:t>z</a:t>
            </a:r>
            <a:r>
              <a:rPr lang="en-US" altLang="hu-HU" sz="2600" smtClean="0">
                <a:hlinkClick r:id="rId4" action="ppaction://hlinksldjump"/>
              </a:rPr>
              <a:t>ociat</a:t>
            </a:r>
            <a:r>
              <a:rPr lang="hu-HU" altLang="hu-HU" sz="2600" smtClean="0">
                <a:hlinkClick r:id="rId4" action="ppaction://hlinksldjump"/>
              </a:rPr>
              <a:t>í</a:t>
            </a:r>
            <a:r>
              <a:rPr lang="en-US" altLang="hu-HU" sz="2600" smtClean="0">
                <a:hlinkClick r:id="rId4" action="ppaction://hlinksldjump"/>
              </a:rPr>
              <a:t>v s</a:t>
            </a:r>
            <a:r>
              <a:rPr lang="hu-HU" altLang="hu-HU" sz="2600" smtClean="0">
                <a:hlinkClick r:id="rId4" action="ppaction://hlinksldjump"/>
              </a:rPr>
              <a:t>zakasz</a:t>
            </a:r>
            <a:endParaRPr lang="en-US" altLang="hu-HU" sz="2600" smtClean="0"/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altLang="hu-HU" sz="2600" smtClean="0">
                <a:hlinkClick r:id="rId5" action="ppaction://hlinksldjump"/>
              </a:rPr>
              <a:t>Auton</a:t>
            </a:r>
            <a:r>
              <a:rPr lang="hu-HU" altLang="hu-HU" sz="2600" smtClean="0">
                <a:hlinkClick r:id="rId5" action="ppaction://hlinksldjump"/>
              </a:rPr>
              <a:t>ó</a:t>
            </a:r>
            <a:r>
              <a:rPr lang="en-US" altLang="hu-HU" sz="2600" smtClean="0">
                <a:hlinkClick r:id="rId5" action="ppaction://hlinksldjump"/>
              </a:rPr>
              <a:t>m s</a:t>
            </a:r>
            <a:r>
              <a:rPr lang="hu-HU" altLang="hu-HU" sz="2600" smtClean="0">
                <a:hlinkClick r:id="rId5" action="ppaction://hlinksldjump"/>
              </a:rPr>
              <a:t>zakasz</a:t>
            </a:r>
            <a:endParaRPr lang="en-US" altLang="hu-H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Mi a </a:t>
            </a:r>
            <a:r>
              <a:rPr lang="en-US" sz="2400" dirty="0" smtClean="0"/>
              <a:t>take home message?</a:t>
            </a:r>
          </a:p>
          <a:p>
            <a:pPr lvl="1" eaLnBrk="1" hangingPunct="1">
              <a:defRPr/>
            </a:pPr>
            <a:r>
              <a:rPr lang="hu-HU" sz="2000" dirty="0" smtClean="0"/>
              <a:t>A mozgástanulás FELTEHETŐEN szakaszosan történik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A tanuló tevékenysége különbözik az egyes szakaszokban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Ennek megfelelően a tanító tevékenysége (más jellegű utasítások, gyakorlatok) is más kell hogy legyen az egyes szakaszokban</a:t>
            </a:r>
            <a:endParaRPr lang="en-US" sz="2000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mozgástanulás szakaszai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</a:t>
            </a:r>
            <a:r>
              <a:rPr lang="en-US" altLang="hu-HU" smtClean="0"/>
              <a:t>ognit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648200"/>
          </a:xfrm>
        </p:spPr>
        <p:txBody>
          <a:bodyPr/>
          <a:lstStyle/>
          <a:p>
            <a:pPr marL="231775" indent="-231775" eaLnBrk="1" hangingPunct="1"/>
            <a:r>
              <a:rPr lang="hu-HU" altLang="hu-HU" sz="2400" dirty="0" smtClean="0"/>
              <a:t>Szakasz jellemzése</a:t>
            </a:r>
          </a:p>
          <a:p>
            <a:pPr marL="631825" lvl="1" indent="-231775" eaLnBrk="1" hangingPunct="1"/>
            <a:r>
              <a:rPr lang="hu-HU" altLang="hu-HU" sz="2400" b="1" dirty="0" smtClean="0"/>
              <a:t>Teljesítmény gyarapodás a legnagyobb</a:t>
            </a:r>
            <a:r>
              <a:rPr lang="hu-HU" altLang="hu-HU" sz="2400" dirty="0" smtClean="0"/>
              <a:t> ebben a fázisban</a:t>
            </a:r>
          </a:p>
          <a:p>
            <a:pPr marL="631825" lvl="1" indent="-231775" eaLnBrk="1" hangingPunct="1"/>
            <a:r>
              <a:rPr lang="hu-HU" altLang="hu-HU" sz="2400" dirty="0" smtClean="0"/>
              <a:t>Teljesítmény </a:t>
            </a:r>
            <a:r>
              <a:rPr lang="hu-HU" altLang="hu-HU" sz="2400" b="1" dirty="0" smtClean="0"/>
              <a:t>inkonzisztens</a:t>
            </a:r>
          </a:p>
          <a:p>
            <a:pPr marL="631825" lvl="1" indent="-231775" eaLnBrk="1" hangingPunct="1"/>
            <a:r>
              <a:rPr lang="hu-HU" altLang="hu-HU" sz="2400" b="1" dirty="0" smtClean="0"/>
              <a:t>Verbális-kognitív</a:t>
            </a:r>
            <a:r>
              <a:rPr lang="hu-HU" altLang="hu-HU" sz="2400" dirty="0" smtClean="0"/>
              <a:t> jellegű a </a:t>
            </a:r>
            <a:r>
              <a:rPr lang="hu-HU" altLang="hu-HU" sz="2400" b="1" dirty="0" smtClean="0"/>
              <a:t>tanulás</a:t>
            </a:r>
            <a:r>
              <a:rPr lang="hu-HU" altLang="hu-HU" sz="2400" dirty="0" smtClean="0"/>
              <a:t> (elsősorban nem motoros minta felismerése)</a:t>
            </a:r>
          </a:p>
          <a:p>
            <a:pPr marL="800100" lvl="2" indent="0" eaLnBrk="1" hangingPunct="1">
              <a:buNone/>
            </a:pPr>
            <a:r>
              <a:rPr lang="hu-HU" altLang="hu-HU" dirty="0" smtClean="0">
                <a:sym typeface="Wingdings"/>
              </a:rPr>
              <a:t> Adams: „verbális motoros szakasz”</a:t>
            </a:r>
            <a:endParaRPr lang="en-US" altLang="hu-HU" dirty="0" smtClean="0"/>
          </a:p>
          <a:p>
            <a:pPr marL="627063" lvl="1" indent="-280988" eaLnBrk="1" hangingPunct="1"/>
            <a:endParaRPr lang="en-US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</a:t>
            </a:r>
            <a:r>
              <a:rPr lang="en-US" altLang="hu-HU" smtClean="0"/>
              <a:t>ognit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648200"/>
          </a:xfrm>
        </p:spPr>
        <p:txBody>
          <a:bodyPr/>
          <a:lstStyle/>
          <a:p>
            <a:pPr marL="231775" indent="-231775" eaLnBrk="1" hangingPunct="1"/>
            <a:r>
              <a:rPr lang="hu-HU" altLang="hu-HU" sz="2400" dirty="0" smtClean="0"/>
              <a:t>Tanuló tevékenysége</a:t>
            </a:r>
            <a:endParaRPr lang="en-US" altLang="hu-HU" sz="2400" dirty="0" smtClean="0"/>
          </a:p>
          <a:p>
            <a:pPr marL="627063" lvl="1" indent="-280988" eaLnBrk="1" hangingPunct="1"/>
            <a:r>
              <a:rPr lang="hu-HU" altLang="hu-HU" sz="2000" dirty="0" smtClean="0"/>
              <a:t>Kialakul a mozgásos feladatról az elképzelés, </a:t>
            </a:r>
            <a:r>
              <a:rPr lang="hu-HU" altLang="hu-HU" sz="2000" b="1" dirty="0" smtClean="0"/>
              <a:t>kognitív térkép</a:t>
            </a:r>
            <a:endParaRPr lang="en-US" altLang="hu-HU" sz="2000" b="1" dirty="0" smtClean="0"/>
          </a:p>
          <a:p>
            <a:pPr marL="627063" lvl="1" indent="-280988" eaLnBrk="1" hangingPunct="1"/>
            <a:r>
              <a:rPr lang="hu-HU" altLang="hu-HU" sz="2000" dirty="0" smtClean="0"/>
              <a:t>Meglévő képességek felmérése</a:t>
            </a:r>
            <a:endParaRPr lang="en-US" altLang="hu-HU" sz="2000" dirty="0" smtClean="0"/>
          </a:p>
          <a:p>
            <a:pPr marL="627063" lvl="1" indent="-280988" eaLnBrk="1" hangingPunct="1"/>
            <a:r>
              <a:rPr lang="hu-HU" altLang="hu-HU" sz="2000" dirty="0" smtClean="0"/>
              <a:t>Stratégiák kialakítása</a:t>
            </a:r>
          </a:p>
          <a:p>
            <a:pPr marL="627063" lvl="1" indent="-280988" eaLnBrk="1" hangingPunct="1"/>
            <a:r>
              <a:rPr lang="hu-HU" altLang="hu-HU" sz="2000" dirty="0" smtClean="0"/>
              <a:t>Szabályozó megszorítások felismerése</a:t>
            </a:r>
            <a:endParaRPr lang="en-US" altLang="hu-HU" sz="2000" dirty="0" smtClean="0"/>
          </a:p>
          <a:p>
            <a:pPr marL="627063" lvl="1" indent="-280988" eaLnBrk="1" hangingPunct="1"/>
            <a:r>
              <a:rPr lang="hu-HU" altLang="hu-HU" sz="2000" dirty="0" smtClean="0"/>
              <a:t>A mozgás szempontjából érdekes megszorítások kiválasztása</a:t>
            </a:r>
            <a:endParaRPr lang="en-US" altLang="hu-HU" sz="2000" dirty="0" smtClean="0"/>
          </a:p>
          <a:p>
            <a:pPr marL="627063" lvl="1" indent="-280988" eaLnBrk="1" hangingPunct="1"/>
            <a:r>
              <a:rPr lang="hu-HU" altLang="hu-HU" sz="2000" b="1" dirty="0" smtClean="0"/>
              <a:t>Motoros program megalkotása</a:t>
            </a:r>
            <a:endParaRPr lang="en-US" altLang="hu-HU" sz="2000" b="1" dirty="0" smtClean="0"/>
          </a:p>
          <a:p>
            <a:pPr marL="627063" lvl="1" indent="-280988" eaLnBrk="1" hangingPunct="1"/>
            <a:r>
              <a:rPr lang="hu-HU" altLang="hu-HU" sz="2000" dirty="0" smtClean="0"/>
              <a:t>Teljesítmény megváltoztatása, hogy sikeresen közelítse meg a feladatot</a:t>
            </a:r>
            <a:endParaRPr lang="en-US" altLang="hu-HU" sz="2000" dirty="0" smtClean="0"/>
          </a:p>
          <a:p>
            <a:pPr marL="627063" lvl="1" indent="-280988" eaLnBrk="1" hangingPunct="1"/>
            <a:r>
              <a:rPr lang="hu-HU" altLang="hu-HU" sz="2000" dirty="0" smtClean="0"/>
              <a:t>A vizuális visszacsatolás a legfontosabb</a:t>
            </a:r>
            <a:endParaRPr lang="en-US" altLang="hu-HU" sz="2000" dirty="0" smtClean="0"/>
          </a:p>
          <a:p>
            <a:pPr marL="231775" indent="-231775" eaLnBrk="1" hangingPunct="1"/>
            <a:r>
              <a:rPr lang="hu-HU" altLang="hu-HU" sz="2400" dirty="0" smtClean="0"/>
              <a:t>A tanuló célja</a:t>
            </a:r>
            <a:endParaRPr lang="en-US" altLang="hu-HU" sz="2400" dirty="0" smtClean="0"/>
          </a:p>
          <a:p>
            <a:pPr marL="627063" lvl="1" indent="-280988" eaLnBrk="1" hangingPunct="1"/>
            <a:r>
              <a:rPr lang="hu-HU" altLang="hu-HU" sz="2000" dirty="0" smtClean="0">
                <a:solidFill>
                  <a:srgbClr val="FF0000"/>
                </a:solidFill>
              </a:rPr>
              <a:t>Megtanulja mit kell csinálni</a:t>
            </a:r>
            <a:endParaRPr lang="en-US" altLang="hu-HU" sz="2000" dirty="0" smtClean="0">
              <a:solidFill>
                <a:srgbClr val="FF0000"/>
              </a:solidFill>
            </a:endParaRPr>
          </a:p>
          <a:p>
            <a:pPr marL="627063" lvl="1" indent="-280988" eaLnBrk="1" hangingPunct="1"/>
            <a:endParaRPr lang="en-US" altLang="hu-HU" sz="2000" dirty="0" smtClean="0"/>
          </a:p>
          <a:p>
            <a:pPr marL="627063" lvl="1" indent="-280988" eaLnBrk="1" hangingPunct="1"/>
            <a:endParaRPr lang="en-US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40913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05765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Beavatkozó, módosító stratégiák</a:t>
            </a:r>
            <a:endParaRPr lang="en-US" altLang="hu-HU" sz="2800" dirty="0" smtClean="0"/>
          </a:p>
          <a:p>
            <a:pPr marL="800100" lvl="1" indent="-341313" eaLnBrk="1" hangingPunct="1">
              <a:lnSpc>
                <a:spcPct val="90000"/>
              </a:lnSpc>
            </a:pPr>
            <a:r>
              <a:rPr lang="hu-HU" altLang="hu-HU" sz="2400" dirty="0" smtClean="0"/>
              <a:t>Utasítás</a:t>
            </a:r>
            <a:r>
              <a:rPr lang="en-US" altLang="hu-HU" sz="2400" dirty="0" smtClean="0"/>
              <a:t> </a:t>
            </a:r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smtClean="0"/>
              <a:t>Emeljük ki a feladat célját, a </a:t>
            </a:r>
            <a:r>
              <a:rPr lang="hu-HU" altLang="hu-HU" sz="2000" dirty="0" err="1" smtClean="0"/>
              <a:t>gyakorlatiközpontú</a:t>
            </a:r>
            <a:r>
              <a:rPr lang="hu-HU" altLang="hu-HU" sz="2000" dirty="0" smtClean="0"/>
              <a:t> megközelítéssel</a:t>
            </a:r>
            <a:endParaRPr lang="en-US" altLang="hu-HU" sz="2000" dirty="0" smtClean="0"/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smtClean="0"/>
              <a:t>Mutassuk be megfelelően a feladatot, megfelelő sebességben</a:t>
            </a:r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smtClean="0"/>
              <a:t>Hívjuk fel a figyelmet a szabályozó megszorításokra</a:t>
            </a:r>
            <a:endParaRPr lang="en-US" altLang="hu-HU" sz="2000" dirty="0" smtClean="0"/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err="1" smtClean="0"/>
              <a:t>Verbalizáltassuk</a:t>
            </a:r>
            <a:r>
              <a:rPr lang="hu-HU" altLang="hu-HU" sz="2000" dirty="0" smtClean="0"/>
              <a:t> a tanulóval a mozgás folyamatát és a szabályozó megszorításokat</a:t>
            </a:r>
            <a:endParaRPr lang="en-US" altLang="hu-HU" sz="2000" dirty="0" smtClean="0"/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smtClean="0"/>
              <a:t>Manuális segítséget igényelhetnek egyes  mozgások</a:t>
            </a:r>
            <a:endParaRPr lang="en-US" altLang="hu-HU" sz="2000" dirty="0" smtClean="0"/>
          </a:p>
          <a:p>
            <a:pPr marL="1146175" lvl="2" indent="-231775" eaLnBrk="1" hangingPunct="1">
              <a:lnSpc>
                <a:spcPct val="90000"/>
              </a:lnSpc>
            </a:pPr>
            <a:r>
              <a:rPr lang="hu-HU" altLang="hu-HU" sz="2000" dirty="0" smtClean="0"/>
              <a:t>Komplex feladatokat bontsunk részekre (progresszív technika)</a:t>
            </a:r>
            <a:endParaRPr lang="en-US" altLang="hu-HU" sz="2000" dirty="0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</a:t>
            </a:r>
            <a:r>
              <a:rPr lang="en-US" altLang="hu-HU" smtClean="0"/>
              <a:t>ognit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20687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Beavatkozó, módosító stratégiák</a:t>
            </a:r>
            <a:endParaRPr lang="en-US" altLang="hu-HU" sz="2800" dirty="0" smtClean="0"/>
          </a:p>
          <a:p>
            <a:pPr marL="800100" lvl="1" indent="-341313" eaLnBrk="1" hangingPunct="1"/>
            <a:r>
              <a:rPr lang="en-US" altLang="hu-HU" sz="2400" dirty="0" smtClean="0"/>
              <a:t>Trans</a:t>
            </a:r>
            <a:r>
              <a:rPr lang="hu-HU" altLang="hu-HU" sz="2400" dirty="0" smtClean="0"/>
              <a:t>z</a:t>
            </a:r>
            <a:r>
              <a:rPr lang="en-US" altLang="hu-HU" sz="2400" dirty="0" err="1" smtClean="0"/>
              <a:t>fer</a:t>
            </a:r>
            <a:r>
              <a:rPr lang="en-US" altLang="hu-HU" sz="2400" dirty="0" smtClean="0"/>
              <a:t> </a:t>
            </a:r>
          </a:p>
          <a:p>
            <a:pPr marL="1146175" lvl="2" indent="-231775" eaLnBrk="1" hangingPunct="1"/>
            <a:r>
              <a:rPr lang="hu-HU" altLang="hu-HU" sz="2000" dirty="0" smtClean="0"/>
              <a:t>Más, már elsajátított motoros képességeket felhasználunk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Kiemeljük a hasonlóságokat már megtanult mozgássorokkal</a:t>
            </a:r>
            <a:endParaRPr lang="en-US" altLang="hu-HU" sz="2000" dirty="0" smtClean="0"/>
          </a:p>
          <a:p>
            <a:pPr marL="800100" lvl="1" indent="-341313" eaLnBrk="1" hangingPunct="1"/>
            <a:r>
              <a:rPr lang="hu-HU" altLang="hu-HU" sz="2400" dirty="0" smtClean="0"/>
              <a:t>Edzés tervezés, edzés körülmények</a:t>
            </a:r>
            <a:endParaRPr lang="en-US" altLang="hu-HU" sz="2400" dirty="0" smtClean="0"/>
          </a:p>
          <a:p>
            <a:pPr marL="1146175" lvl="2" indent="-231775" eaLnBrk="1" hangingPunct="1"/>
            <a:r>
              <a:rPr lang="hu-HU" altLang="hu-HU" sz="2000" dirty="0" smtClean="0"/>
              <a:t>Edzések egyenletes el- és felosztása, pihenőidők, regenerációs szakaszok beiktatása a fáradás és ezzel a sérülés elkerülése érdekében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Limitáljuk a zavaró tényezőket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Részesítsük előnyben a lassú, kontrollált mozgásokat</a:t>
            </a:r>
          </a:p>
          <a:p>
            <a:pPr marL="1146175" lvl="2" indent="-231775" eaLnBrk="1" hangingPunct="1"/>
            <a:r>
              <a:rPr lang="hu-HU" altLang="hu-HU" sz="2000" dirty="0" smtClean="0"/>
              <a:t>Edzésen ne csak 1 féle mozgássort gyakoroltassunk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</a:t>
            </a:r>
            <a:r>
              <a:rPr lang="en-US" altLang="hu-HU" smtClean="0"/>
              <a:t>ognit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495800"/>
          </a:xfrm>
        </p:spPr>
        <p:txBody>
          <a:bodyPr/>
          <a:lstStyle/>
          <a:p>
            <a:pPr marL="341313" indent="-341313" eaLnBrk="1" hangingPunct="1"/>
            <a:r>
              <a:rPr lang="en-US" altLang="hu-HU" sz="2400" dirty="0" smtClean="0"/>
              <a:t>Feedback </a:t>
            </a:r>
          </a:p>
          <a:p>
            <a:pPr marL="804863" lvl="1" indent="-341313" eaLnBrk="1" hangingPunct="1"/>
            <a:r>
              <a:rPr lang="hu-HU" altLang="hu-HU" sz="2000" dirty="0" smtClean="0"/>
              <a:t>A helyes végrehajtást </a:t>
            </a:r>
            <a:r>
              <a:rPr lang="hu-HU" altLang="hu-HU" sz="2000" b="1" dirty="0" smtClean="0"/>
              <a:t>pozitív megerősítés</a:t>
            </a:r>
            <a:r>
              <a:rPr lang="hu-HU" altLang="hu-HU" sz="2000" dirty="0" smtClean="0"/>
              <a:t> kísérje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A megfelelő szenzoros csatornákon adjuk a visszacsatolást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Helyezzük előtérbe a </a:t>
            </a:r>
            <a:r>
              <a:rPr lang="hu-HU" altLang="hu-HU" sz="2000" b="1" dirty="0" smtClean="0"/>
              <a:t>vizuális </a:t>
            </a:r>
            <a:r>
              <a:rPr lang="hu-HU" altLang="hu-HU" sz="2000" b="1" dirty="0" err="1" smtClean="0"/>
              <a:t>feedback</a:t>
            </a:r>
            <a:r>
              <a:rPr lang="hu-HU" altLang="hu-HU" sz="2000" dirty="0" err="1" smtClean="0"/>
              <a:t>-et</a:t>
            </a:r>
            <a:r>
              <a:rPr lang="hu-HU" altLang="hu-HU" sz="2000" dirty="0" smtClean="0"/>
              <a:t> (tükör, videó)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Kerüljük a verbális információkkal való bombázást</a:t>
            </a:r>
            <a:endParaRPr lang="en-US" altLang="hu-HU" sz="2000" dirty="0" smtClean="0"/>
          </a:p>
          <a:p>
            <a:pPr marL="341313" indent="-341313" eaLnBrk="1" hangingPunct="1"/>
            <a:r>
              <a:rPr lang="hu-HU" altLang="hu-HU" sz="2400" dirty="0" smtClean="0"/>
              <a:t>Edzőközeg</a:t>
            </a:r>
            <a:endParaRPr lang="en-US" altLang="hu-HU" sz="2400" dirty="0" smtClean="0"/>
          </a:p>
          <a:p>
            <a:pPr marL="804863" lvl="1" indent="-341313" eaLnBrk="1" hangingPunct="1"/>
            <a:r>
              <a:rPr lang="hu-HU" altLang="hu-HU" sz="2000" dirty="0" smtClean="0"/>
              <a:t>Zárt</a:t>
            </a:r>
            <a:endParaRPr lang="en-US" altLang="hu-HU" sz="2000" dirty="0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</a:t>
            </a:r>
            <a:r>
              <a:rPr lang="en-US" altLang="hu-HU" smtClean="0"/>
              <a:t>ognit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Ass</a:t>
            </a:r>
            <a:r>
              <a:rPr lang="hu-HU" altLang="hu-HU" smtClean="0"/>
              <a:t>z</a:t>
            </a:r>
            <a:r>
              <a:rPr lang="en-US" altLang="hu-HU" smtClean="0"/>
              <a:t>ociat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648200"/>
          </a:xfrm>
        </p:spPr>
        <p:txBody>
          <a:bodyPr/>
          <a:lstStyle/>
          <a:p>
            <a:pPr marL="341313" indent="-341313" eaLnBrk="1" hangingPunct="1"/>
            <a:r>
              <a:rPr lang="hu-HU" altLang="hu-HU" sz="2400" dirty="0" smtClean="0"/>
              <a:t>Szakasz jellemzése</a:t>
            </a:r>
          </a:p>
          <a:p>
            <a:pPr marL="741363" lvl="1" indent="-341313" eaLnBrk="1" hangingPunct="1"/>
            <a:r>
              <a:rPr lang="hu-HU" altLang="hu-HU" sz="2400" dirty="0" smtClean="0"/>
              <a:t>Akkor kezdődik, amikor a tanuló meghatározta a leghatékonyabb feladat végrehajtási módot</a:t>
            </a:r>
          </a:p>
          <a:p>
            <a:pPr marL="741363" lvl="1" indent="-341313" eaLnBrk="1" hangingPunct="1"/>
            <a:r>
              <a:rPr lang="hu-HU" altLang="hu-HU" sz="2400" dirty="0" smtClean="0"/>
              <a:t>Több napig vagy hétig is eltarthat</a:t>
            </a:r>
          </a:p>
          <a:p>
            <a:pPr marL="741363" lvl="1" indent="-341313" eaLnBrk="1" hangingPunct="1"/>
            <a:r>
              <a:rPr lang="hu-HU" altLang="hu-HU" sz="2400" dirty="0" smtClean="0"/>
              <a:t>Motoros mintában fokozatosan csak kis változás történik</a:t>
            </a:r>
          </a:p>
          <a:p>
            <a:pPr marL="741363" lvl="1" indent="-341313" eaLnBrk="1" hangingPunct="1"/>
            <a:r>
              <a:rPr lang="hu-HU" altLang="hu-HU" sz="2400" dirty="0" smtClean="0"/>
              <a:t>Adams: „motoros szakasz”</a:t>
            </a:r>
          </a:p>
          <a:p>
            <a:pPr marL="741363" lvl="1" indent="-341313" eaLnBrk="1" hangingPunct="1"/>
            <a:endParaRPr lang="en-US" alt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42794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b="1" smtClean="0">
                <a:solidFill>
                  <a:srgbClr val="000000"/>
                </a:solidFill>
              </a:rPr>
              <a:t>A tanulás fogalma</a:t>
            </a:r>
            <a:endParaRPr lang="de-DE" altLang="hu-HU" sz="4000" b="1" smtClean="0">
              <a:solidFill>
                <a:srgbClr val="0000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62950" cy="5589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250" b="1" dirty="0">
                <a:solidFill>
                  <a:srgbClr val="000000"/>
                </a:solidFill>
              </a:rPr>
              <a:t>Köznapi értelemben: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50" dirty="0">
                <a:solidFill>
                  <a:srgbClr val="000000"/>
                </a:solidFill>
              </a:rPr>
              <a:t>         az elsajátítás valamennyi formája, amelynek </a:t>
            </a:r>
            <a:r>
              <a:rPr lang="hu-HU" sz="2250" dirty="0" smtClean="0">
                <a:solidFill>
                  <a:srgbClr val="000000"/>
                </a:solidFill>
              </a:rPr>
              <a:t>eredményeként </a:t>
            </a:r>
            <a:r>
              <a:rPr lang="hu-HU" sz="2250" dirty="0">
                <a:solidFill>
                  <a:srgbClr val="000000"/>
                </a:solidFill>
              </a:rPr>
              <a:t>az  egyén olyan ismeret, tudás, </a:t>
            </a:r>
            <a:r>
              <a:rPr lang="hu-HU" sz="2250" dirty="0" smtClean="0">
                <a:solidFill>
                  <a:srgbClr val="000000"/>
                </a:solidFill>
              </a:rPr>
              <a:t>képesség  </a:t>
            </a:r>
            <a:r>
              <a:rPr lang="hu-HU" sz="2250" dirty="0">
                <a:solidFill>
                  <a:srgbClr val="000000"/>
                </a:solidFill>
              </a:rPr>
              <a:t>birtokába jut, amellyel  azelőtt  nem  </a:t>
            </a:r>
            <a:r>
              <a:rPr lang="hu-HU" sz="2250" dirty="0" smtClean="0">
                <a:solidFill>
                  <a:srgbClr val="000000"/>
                </a:solidFill>
              </a:rPr>
              <a:t>rendelkezett.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5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250" b="1" dirty="0">
                <a:solidFill>
                  <a:srgbClr val="000000"/>
                </a:solidFill>
              </a:rPr>
              <a:t>Pedagógiai értelemben: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50" dirty="0">
                <a:solidFill>
                  <a:srgbClr val="000000"/>
                </a:solidFill>
              </a:rPr>
              <a:t>         az  oktatás  során  elsajátított ismeretek, </a:t>
            </a:r>
            <a:r>
              <a:rPr lang="hu-HU" sz="2250" dirty="0" smtClean="0">
                <a:solidFill>
                  <a:srgbClr val="000000"/>
                </a:solidFill>
              </a:rPr>
              <a:t>jártasságok  </a:t>
            </a:r>
            <a:r>
              <a:rPr lang="hu-HU" sz="2250" dirty="0">
                <a:solidFill>
                  <a:srgbClr val="000000"/>
                </a:solidFill>
              </a:rPr>
              <a:t>és  </a:t>
            </a:r>
            <a:r>
              <a:rPr lang="hu-HU" sz="2250" b="1" dirty="0">
                <a:solidFill>
                  <a:srgbClr val="000000"/>
                </a:solidFill>
              </a:rPr>
              <a:t>készségek</a:t>
            </a:r>
            <a:r>
              <a:rPr lang="hu-HU" sz="2250" dirty="0">
                <a:solidFill>
                  <a:srgbClr val="000000"/>
                </a:solidFill>
              </a:rPr>
              <a:t>  kialakítása,  képességek </a:t>
            </a:r>
            <a:r>
              <a:rPr lang="hu-HU" sz="2250" dirty="0" smtClean="0">
                <a:solidFill>
                  <a:srgbClr val="000000"/>
                </a:solidFill>
              </a:rPr>
              <a:t>kifejlesztése.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u-HU" sz="225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250" b="1" dirty="0">
                <a:solidFill>
                  <a:srgbClr val="000000"/>
                </a:solidFill>
              </a:rPr>
              <a:t>Pszichológiai értelemben: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u-HU" sz="2250" dirty="0">
                <a:solidFill>
                  <a:srgbClr val="000000"/>
                </a:solidFill>
              </a:rPr>
              <a:t>           minden (teljesítmény-, viselkedésbeli vagy </a:t>
            </a:r>
            <a:r>
              <a:rPr lang="hu-HU" sz="2250" dirty="0" smtClean="0">
                <a:solidFill>
                  <a:srgbClr val="000000"/>
                </a:solidFill>
              </a:rPr>
              <a:t>tudásbeli </a:t>
            </a:r>
            <a:r>
              <a:rPr lang="hu-HU" sz="2250" dirty="0">
                <a:solidFill>
                  <a:srgbClr val="000000"/>
                </a:solidFill>
              </a:rPr>
              <a:t>) változás, amely külső </a:t>
            </a:r>
            <a:r>
              <a:rPr lang="hu-HU" sz="2250" dirty="0" smtClean="0">
                <a:solidFill>
                  <a:srgbClr val="000000"/>
                </a:solidFill>
              </a:rPr>
              <a:t>hatásra, tapasztalásra, gyakorlás </a:t>
            </a:r>
            <a:r>
              <a:rPr lang="hu-HU" sz="2250" dirty="0">
                <a:solidFill>
                  <a:srgbClr val="000000"/>
                </a:solidFill>
              </a:rPr>
              <a:t>révén jön létre.</a:t>
            </a:r>
            <a:endParaRPr lang="de-DE" sz="22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65928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914400"/>
          </a:xfrm>
        </p:spPr>
        <p:txBody>
          <a:bodyPr/>
          <a:lstStyle/>
          <a:p>
            <a:pPr eaLnBrk="1" hangingPunct="1"/>
            <a:r>
              <a:rPr lang="hu-HU" altLang="hu-HU" sz="2000" dirty="0" smtClean="0"/>
              <a:t>A zárt konvergensek, a nyílt készségek divergensek lesznek</a:t>
            </a:r>
            <a:endParaRPr lang="en-US" altLang="hu-HU" sz="2000" dirty="0" smtClean="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Ass</a:t>
            </a:r>
            <a:r>
              <a:rPr lang="hu-HU" altLang="hu-HU" smtClean="0"/>
              <a:t>z</a:t>
            </a:r>
            <a:r>
              <a:rPr lang="en-US" altLang="hu-HU" smtClean="0"/>
              <a:t>ociat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Ass</a:t>
            </a:r>
            <a:r>
              <a:rPr lang="hu-HU" altLang="hu-HU" smtClean="0"/>
              <a:t>z</a:t>
            </a:r>
            <a:r>
              <a:rPr lang="en-US" altLang="hu-HU" smtClean="0"/>
              <a:t>ociat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648200"/>
          </a:xfrm>
        </p:spPr>
        <p:txBody>
          <a:bodyPr/>
          <a:lstStyle/>
          <a:p>
            <a:pPr marL="341313" indent="-341313" eaLnBrk="1" hangingPunct="1"/>
            <a:r>
              <a:rPr lang="hu-HU" altLang="hu-HU" sz="2400" dirty="0" smtClean="0"/>
              <a:t>A tanuló tevékenységei:</a:t>
            </a:r>
            <a:r>
              <a:rPr lang="en-US" altLang="hu-HU" sz="2400" dirty="0" smtClean="0"/>
              <a:t> </a:t>
            </a:r>
          </a:p>
          <a:p>
            <a:pPr marL="804863" lvl="1" indent="-341313" eaLnBrk="1" hangingPunct="1"/>
            <a:r>
              <a:rPr lang="hu-HU" altLang="hu-HU" sz="2000" dirty="0" smtClean="0"/>
              <a:t>A tanuló gyakorolja a mozgást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A végrehajtás időben és térben jobban koordinált lesz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A helyes mozgástól nagyon különböző mozgások lecsökkennek</a:t>
            </a:r>
            <a:endParaRPr lang="en-US" altLang="hu-HU" sz="2000" dirty="0" smtClean="0"/>
          </a:p>
          <a:p>
            <a:pPr marL="804863" lvl="1" indent="-341313" eaLnBrk="1" hangingPunct="1"/>
            <a:r>
              <a:rPr lang="hu-HU" altLang="hu-HU" sz="2000" dirty="0" smtClean="0"/>
              <a:t>A vizuális </a:t>
            </a:r>
            <a:r>
              <a:rPr lang="hu-HU" altLang="hu-HU" sz="2000" dirty="0" err="1" smtClean="0"/>
              <a:t>feedback-re</a:t>
            </a:r>
            <a:r>
              <a:rPr lang="hu-HU" altLang="hu-HU" sz="2000" dirty="0" smtClean="0"/>
              <a:t> való támaszkodás csökken, a </a:t>
            </a:r>
            <a:r>
              <a:rPr lang="hu-HU" altLang="hu-HU" sz="2000" b="1" dirty="0" err="1" smtClean="0"/>
              <a:t>proprioceptív</a:t>
            </a:r>
            <a:r>
              <a:rPr lang="hu-HU" altLang="hu-HU" sz="2000" b="1" dirty="0" smtClean="0"/>
              <a:t> </a:t>
            </a:r>
            <a:r>
              <a:rPr lang="hu-HU" altLang="hu-HU" sz="2000" b="1" dirty="0" err="1" smtClean="0"/>
              <a:t>feedback</a:t>
            </a:r>
            <a:r>
              <a:rPr lang="hu-HU" altLang="hu-HU" sz="2000" b="1" dirty="0" smtClean="0"/>
              <a:t> jelentősége megnő</a:t>
            </a:r>
            <a:endParaRPr lang="en-US" altLang="hu-HU" sz="2000" b="1" dirty="0" smtClean="0">
              <a:sym typeface="Symbol" pitchFamily="18" charset="2"/>
            </a:endParaRPr>
          </a:p>
          <a:p>
            <a:pPr marL="804863" lvl="1" indent="-341313" eaLnBrk="1" hangingPunct="1"/>
            <a:r>
              <a:rPr lang="hu-HU" altLang="hu-HU" sz="2000" dirty="0" smtClean="0"/>
              <a:t>A mozgás tudatos, </a:t>
            </a:r>
            <a:r>
              <a:rPr lang="hu-HU" altLang="hu-HU" sz="2000" b="1" dirty="0" smtClean="0"/>
              <a:t>kognitív irányítása csökken</a:t>
            </a:r>
            <a:endParaRPr lang="en-US" altLang="hu-HU" sz="2000" b="1" dirty="0" smtClean="0"/>
          </a:p>
          <a:p>
            <a:pPr marL="341313" indent="-341313" eaLnBrk="1" hangingPunct="1"/>
            <a:r>
              <a:rPr lang="hu-HU" altLang="hu-HU" sz="2400" dirty="0" smtClean="0"/>
              <a:t>Tanuló célja</a:t>
            </a:r>
            <a:endParaRPr lang="en-US" altLang="hu-HU" sz="2400" dirty="0" smtClean="0"/>
          </a:p>
          <a:p>
            <a:pPr marL="804863" lvl="1" indent="-341313" eaLnBrk="1" hangingPunct="1"/>
            <a:r>
              <a:rPr lang="hu-HU" altLang="hu-HU" sz="2000" dirty="0" smtClean="0">
                <a:solidFill>
                  <a:srgbClr val="FF0000"/>
                </a:solidFill>
              </a:rPr>
              <a:t>A </a:t>
            </a:r>
            <a:r>
              <a:rPr lang="hu-HU" altLang="hu-HU" sz="2000" b="1" dirty="0" smtClean="0">
                <a:solidFill>
                  <a:srgbClr val="FF0000"/>
                </a:solidFill>
              </a:rPr>
              <a:t>mozgásminta finomítása</a:t>
            </a:r>
            <a:endParaRPr lang="en-US" altLang="hu-HU" sz="2000" b="1" i="1" dirty="0" smtClean="0">
              <a:solidFill>
                <a:srgbClr val="FF0000"/>
              </a:solidFill>
            </a:endParaRPr>
          </a:p>
          <a:p>
            <a:pPr marL="804863" lvl="1" indent="-341313" eaLnBrk="1" hangingPunct="1"/>
            <a:r>
              <a:rPr lang="en-US" altLang="hu-HU" sz="2000" i="1" dirty="0" smtClean="0"/>
              <a:t>(</a:t>
            </a:r>
            <a:r>
              <a:rPr lang="hu-HU" altLang="hu-HU" sz="2000" i="1" dirty="0" smtClean="0"/>
              <a:t>A szakasz célja, hogy a mozgásprogram megszervezése, végrehajtása fejlődjön)</a:t>
            </a:r>
            <a:r>
              <a:rPr lang="en-US" altLang="hu-HU" sz="2400" dirty="0" smtClean="0"/>
              <a:t> </a:t>
            </a:r>
          </a:p>
          <a:p>
            <a:pPr marL="341313" indent="-341313" eaLnBrk="1" hangingPunct="1"/>
            <a:endParaRPr lang="en-US" alt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382000" cy="454977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Beavatkozó, módosító stratégiák</a:t>
            </a:r>
            <a:endParaRPr lang="en-US" altLang="hu-HU" sz="2800" dirty="0" smtClean="0"/>
          </a:p>
          <a:p>
            <a:pPr marL="800100" lvl="1" indent="-341313" eaLnBrk="1" hangingPunct="1"/>
            <a:r>
              <a:rPr lang="hu-HU" altLang="hu-HU" sz="2400" dirty="0" smtClean="0"/>
              <a:t>Utasítások</a:t>
            </a:r>
            <a:r>
              <a:rPr lang="en-US" altLang="hu-HU" sz="2400" dirty="0" smtClean="0"/>
              <a:t> </a:t>
            </a:r>
          </a:p>
          <a:p>
            <a:pPr marL="1146175" lvl="2" indent="-231775" eaLnBrk="1" hangingPunct="1"/>
            <a:r>
              <a:rPr lang="hu-HU" altLang="hu-HU" sz="2000" dirty="0" smtClean="0"/>
              <a:t>Segítsünk a tanulónak saját döntési képességek kifejlesztésében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Könnyítés vagy irányítás káros hatású lehet</a:t>
            </a:r>
            <a:endParaRPr lang="en-US" altLang="hu-HU" sz="2000" dirty="0" smtClean="0"/>
          </a:p>
          <a:p>
            <a:pPr marL="800100" lvl="1" indent="-341313" eaLnBrk="1" hangingPunct="1"/>
            <a:r>
              <a:rPr lang="hu-HU" altLang="hu-HU" sz="2400" dirty="0" smtClean="0"/>
              <a:t>Edzés tervezés, körülmények</a:t>
            </a:r>
            <a:r>
              <a:rPr lang="en-US" altLang="hu-HU" sz="2400" dirty="0" smtClean="0"/>
              <a:t> </a:t>
            </a:r>
          </a:p>
          <a:p>
            <a:pPr marL="1146175" lvl="2" indent="-231775" eaLnBrk="1" hangingPunct="1"/>
            <a:r>
              <a:rPr lang="hu-HU" altLang="hu-HU" sz="2000" dirty="0" smtClean="0"/>
              <a:t>Random sorrendű, 2 vagy több feladat gyakorlása nagyobb ismétlésszámú blokkokban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Legalább kétszer csináltassuk ugyanazt a feladatot (nem 1 edzésen belül), hogy legyen lehetősége a tanulónak a hibajavításra</a:t>
            </a:r>
            <a:endParaRPr lang="en-US" altLang="hu-HU" sz="2000" dirty="0" smtClean="0"/>
          </a:p>
          <a:p>
            <a:pPr marL="1146175" lvl="2" indent="-231775" eaLnBrk="1" hangingPunct="1"/>
            <a:r>
              <a:rPr lang="hu-HU" altLang="hu-HU" sz="2000" dirty="0" smtClean="0"/>
              <a:t>Fokozatosan vezessük be azokat a zavaró tényezőket, amik majd a mozgássor végrehajtása során is meglesznek pl. meccshelyzetben</a:t>
            </a:r>
            <a:endParaRPr lang="en-US" altLang="hu-HU" sz="2000" dirty="0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Ass</a:t>
            </a:r>
            <a:r>
              <a:rPr lang="hu-HU" altLang="hu-HU" smtClean="0"/>
              <a:t>z</a:t>
            </a:r>
            <a:r>
              <a:rPr lang="en-US" altLang="hu-HU" smtClean="0"/>
              <a:t>ociat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2597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Beavatkozó, módosító stratégiák</a:t>
            </a:r>
            <a:endParaRPr lang="en-US" altLang="hu-HU" sz="28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en-US" altLang="hu-HU" sz="2400" dirty="0" smtClean="0"/>
              <a:t>Feedback </a:t>
            </a:r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A mozgásban jelentkező hibák felismerése, javítani, ha a hiba konzisztensen megjelenik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A </a:t>
            </a:r>
            <a:r>
              <a:rPr lang="hu-HU" altLang="hu-HU" sz="2000" dirty="0" err="1" smtClean="0"/>
              <a:t>proprioceptív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feedback</a:t>
            </a:r>
            <a:r>
              <a:rPr lang="hu-HU" altLang="hu-HU" sz="2000" dirty="0" smtClean="0"/>
              <a:t> jelentősége megnő (korrektségi referencia)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Növeljük a részletességek és a specifikusságot, csökkentsük a mennyiséget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Hagyjunk egy kis időt a végrehajtás és az </a:t>
            </a:r>
            <a:r>
              <a:rPr lang="hu-HU" altLang="hu-HU" sz="2000" dirty="0" err="1" smtClean="0"/>
              <a:t>feedback</a:t>
            </a:r>
            <a:r>
              <a:rPr lang="hu-HU" altLang="hu-HU" sz="2000" dirty="0" smtClean="0"/>
              <a:t> között, biztosítva az önértékelést</a:t>
            </a:r>
            <a:endParaRPr lang="en-US" altLang="hu-HU" sz="20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400" dirty="0" smtClean="0"/>
              <a:t>Edzőközeg</a:t>
            </a:r>
            <a:r>
              <a:rPr lang="en-US" altLang="hu-HU" sz="2400" dirty="0" smtClean="0"/>
              <a:t> </a:t>
            </a:r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Zárt közeg kontrollált zavaró tényezőkkel vagy nyílt közeg</a:t>
            </a:r>
            <a:endParaRPr lang="en-US" altLang="hu-HU" sz="2000" dirty="0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Ass</a:t>
            </a:r>
            <a:r>
              <a:rPr lang="hu-HU" altLang="hu-HU" smtClean="0"/>
              <a:t>z</a:t>
            </a:r>
            <a:r>
              <a:rPr lang="en-US" altLang="hu-HU" smtClean="0"/>
              <a:t>ociat</a:t>
            </a:r>
            <a:r>
              <a:rPr lang="hu-HU" altLang="hu-HU" smtClean="0"/>
              <a:t>í</a:t>
            </a:r>
            <a:r>
              <a:rPr lang="en-US" altLang="hu-HU" smtClean="0"/>
              <a:t>v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Auton</a:t>
            </a:r>
            <a:r>
              <a:rPr lang="hu-HU" altLang="hu-HU" smtClean="0"/>
              <a:t>ó</a:t>
            </a:r>
            <a:r>
              <a:rPr lang="en-US" altLang="hu-HU" smtClean="0"/>
              <a:t>m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47244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Szakasz jellemzése</a:t>
            </a:r>
          </a:p>
          <a:p>
            <a:pPr marL="741363" lvl="1" indent="-341313" eaLnBrk="1" hangingPunct="1">
              <a:lnSpc>
                <a:spcPct val="90000"/>
              </a:lnSpc>
            </a:pPr>
            <a:r>
              <a:rPr lang="hu-HU" altLang="hu-HU" sz="2400" dirty="0" smtClean="0"/>
              <a:t>Gyakorlással eltöltött hónapok, évek után éri el a tanuló ezt a szakaszt</a:t>
            </a:r>
          </a:p>
          <a:p>
            <a:pPr marL="741363" lvl="1" indent="-341313" eaLnBrk="1" hangingPunct="1">
              <a:lnSpc>
                <a:spcPct val="90000"/>
              </a:lnSpc>
            </a:pPr>
            <a:r>
              <a:rPr lang="hu-HU" altLang="hu-HU" sz="2400" b="1" dirty="0" smtClean="0"/>
              <a:t>Készség „automatikus”</a:t>
            </a:r>
          </a:p>
          <a:p>
            <a:pPr marL="741363" lvl="1" indent="-341313" eaLnBrk="1" hangingPunct="1">
              <a:lnSpc>
                <a:spcPct val="90000"/>
              </a:lnSpc>
            </a:pPr>
            <a:r>
              <a:rPr lang="hu-HU" altLang="hu-HU" sz="2400" dirty="0" smtClean="0"/>
              <a:t>Figyelemigény lecsökken </a:t>
            </a:r>
            <a:r>
              <a:rPr lang="hu-HU" altLang="hu-HU" sz="2400" dirty="0" smtClean="0">
                <a:sym typeface="Wingdings"/>
              </a:rPr>
              <a:t> másra fordítható pl. taktika, stílus</a:t>
            </a:r>
            <a:endParaRPr lang="en-US" alt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Auton</a:t>
            </a:r>
            <a:r>
              <a:rPr lang="hu-HU" altLang="hu-HU" smtClean="0"/>
              <a:t>ó</a:t>
            </a:r>
            <a:r>
              <a:rPr lang="en-US" altLang="hu-HU" smtClean="0"/>
              <a:t>m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47244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Tanuló tevékenységei</a:t>
            </a:r>
            <a:endParaRPr lang="en-US" altLang="hu-HU" sz="28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000" dirty="0" err="1" smtClean="0"/>
              <a:t>Klinikumban</a:t>
            </a:r>
            <a:r>
              <a:rPr lang="hu-HU" altLang="hu-HU" sz="2000" dirty="0" smtClean="0"/>
              <a:t> a legtöbb beteget ezelőtt a szakasz előtt elbocsátják</a:t>
            </a:r>
            <a:endParaRPr lang="en-US" altLang="hu-HU" sz="20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000" dirty="0" smtClean="0"/>
              <a:t>A mozgássor gyakorlása különböző környezetben</a:t>
            </a:r>
            <a:endParaRPr lang="en-US" altLang="hu-HU" sz="20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000" dirty="0" smtClean="0"/>
              <a:t>A mozgás </a:t>
            </a:r>
            <a:r>
              <a:rPr lang="hu-HU" altLang="hu-HU" sz="2000" b="1" dirty="0" smtClean="0"/>
              <a:t>térbeli és időbeli organizációja magas szintű</a:t>
            </a:r>
            <a:r>
              <a:rPr lang="hu-HU" altLang="hu-HU" sz="2000" dirty="0" smtClean="0"/>
              <a:t>vé válik</a:t>
            </a:r>
            <a:endParaRPr lang="en-US" altLang="hu-HU" sz="20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000" dirty="0" smtClean="0"/>
              <a:t>A mozgás egyre automatikusabbá válik, egyre kevesebb tudatos irányítást igényel</a:t>
            </a:r>
            <a:br>
              <a:rPr lang="hu-HU" altLang="hu-HU" sz="2000" dirty="0" smtClean="0"/>
            </a:br>
            <a:endParaRPr lang="en-US" altLang="hu-HU" sz="2000" dirty="0" smtClean="0"/>
          </a:p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Tanuló célja</a:t>
            </a:r>
            <a:endParaRPr lang="en-US" altLang="hu-HU" sz="28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000" b="1" dirty="0" smtClean="0">
                <a:solidFill>
                  <a:srgbClr val="FF0000"/>
                </a:solidFill>
              </a:rPr>
              <a:t>Készség kifejlesztése</a:t>
            </a:r>
            <a:endParaRPr lang="en-US" altLang="hu-HU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4606925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</a:pPr>
            <a:r>
              <a:rPr lang="hu-HU" altLang="hu-HU" sz="2800" dirty="0" smtClean="0"/>
              <a:t>Beavatkozó, módosító stratégiák</a:t>
            </a:r>
            <a:r>
              <a:rPr lang="en-US" altLang="hu-HU" sz="2800" dirty="0" smtClean="0"/>
              <a:t> </a:t>
            </a:r>
          </a:p>
          <a:p>
            <a:pPr marL="682625" lvl="1" indent="-219075" eaLnBrk="1" hangingPunct="1">
              <a:lnSpc>
                <a:spcPct val="90000"/>
              </a:lnSpc>
            </a:pPr>
            <a:r>
              <a:rPr lang="hu-HU" altLang="hu-HU" sz="2400" dirty="0" smtClean="0"/>
              <a:t>Edző közeg</a:t>
            </a:r>
            <a:endParaRPr lang="en-US" altLang="hu-HU" sz="24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Éles helyzetben, zavaró tényezőkkel együtt (nyílt környezet, valódi sebesség és pontosság)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Legalább kétszer helyezzük 1-1 gyakorlási helyzetbe a tanulót, hogy legyen lehetősége hibajavításra</a:t>
            </a:r>
            <a:endParaRPr lang="en-US" altLang="hu-HU" sz="2000" dirty="0" smtClean="0"/>
          </a:p>
          <a:p>
            <a:pPr marL="682625" lvl="1" indent="-219075" eaLnBrk="1" hangingPunct="1">
              <a:lnSpc>
                <a:spcPct val="90000"/>
              </a:lnSpc>
            </a:pPr>
            <a:r>
              <a:rPr lang="en-US" altLang="hu-HU" sz="2400" dirty="0" smtClean="0"/>
              <a:t>Feedback </a:t>
            </a:r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Erősítsük meg, fokozzuk a tanuló saját teljesítményének értékelését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Részletes és specifikus legyen</a:t>
            </a:r>
            <a:endParaRPr lang="en-US" altLang="hu-HU" sz="2000" dirty="0" smtClean="0"/>
          </a:p>
          <a:p>
            <a:pPr marL="1146175" lvl="2" indent="-341313" eaLnBrk="1" hangingPunct="1">
              <a:lnSpc>
                <a:spcPct val="90000"/>
              </a:lnSpc>
            </a:pPr>
            <a:r>
              <a:rPr lang="hu-HU" altLang="hu-HU" sz="2000" dirty="0" smtClean="0"/>
              <a:t>Csökkentsük a mennyiséget</a:t>
            </a:r>
            <a:endParaRPr lang="en-US" altLang="hu-HU" sz="2000" dirty="0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Auton</a:t>
            </a:r>
            <a:r>
              <a:rPr lang="hu-HU" altLang="hu-HU" smtClean="0"/>
              <a:t>ó</a:t>
            </a:r>
            <a:r>
              <a:rPr lang="en-US" altLang="hu-HU" smtClean="0"/>
              <a:t>m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/>
            <a:r>
              <a:rPr lang="hu-HU" altLang="hu-HU" sz="2800" smtClean="0"/>
              <a:t>Beavatkozó, módosító stratégiák</a:t>
            </a:r>
            <a:endParaRPr lang="en-US" altLang="hu-HU" sz="2800" smtClean="0"/>
          </a:p>
          <a:p>
            <a:pPr marL="682625" lvl="1" indent="-225425" eaLnBrk="1" hangingPunct="1"/>
            <a:r>
              <a:rPr lang="hu-HU" altLang="hu-HU" sz="2400" smtClean="0"/>
              <a:t>Edzés tervezés, körülmények</a:t>
            </a:r>
            <a:endParaRPr lang="en-US" altLang="hu-HU" sz="2400" smtClean="0"/>
          </a:p>
          <a:p>
            <a:pPr marL="1023938" lvl="2" indent="-219075" eaLnBrk="1" hangingPunct="1"/>
            <a:r>
              <a:rPr lang="hu-HU" altLang="hu-HU" sz="2000" smtClean="0"/>
              <a:t>Random sorrendű feladatok, nagy ismétlésszámmal</a:t>
            </a:r>
            <a:endParaRPr lang="en-US" altLang="hu-HU" sz="2000" smtClean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Auton</a:t>
            </a:r>
            <a:r>
              <a:rPr lang="hu-HU" altLang="hu-HU" smtClean="0"/>
              <a:t>ó</a:t>
            </a:r>
            <a:r>
              <a:rPr lang="en-US" altLang="hu-HU" smtClean="0"/>
              <a:t>m</a:t>
            </a:r>
            <a:r>
              <a:rPr lang="hu-HU" altLang="hu-HU" smtClean="0"/>
              <a:t> szakasz</a:t>
            </a:r>
            <a:endParaRPr lang="en-US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eaLnBrk="1" hangingPunct="1"/>
            <a:r>
              <a:rPr lang="hu-HU" altLang="hu-HU" sz="2800" dirty="0" smtClean="0"/>
              <a:t>Felnőtt életkorban új készség megtanulása = régebben tanultak új kombinációja</a:t>
            </a:r>
          </a:p>
          <a:p>
            <a:pPr eaLnBrk="1" hangingPunct="1"/>
            <a:r>
              <a:rPr lang="hu-HU" altLang="hu-HU" sz="2800" dirty="0" smtClean="0"/>
              <a:t>Extrém elmélet: motoros tanulás 4 éves korban befejeződik </a:t>
            </a:r>
            <a:r>
              <a:rPr lang="hu-HU" altLang="hu-HU" sz="2800" dirty="0" smtClean="0">
                <a:sym typeface="Wingdings"/>
              </a:rPr>
              <a:t> alap készségek (szubrutinok, alprogramok kialakulnak  később ezekből épül fel a nagyobb program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Régi készségekre épülő tanulás</a:t>
            </a:r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5513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Feedback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419600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= Mozgás eredményeként megszerezhető szenzoros információ</a:t>
            </a:r>
          </a:p>
          <a:p>
            <a:pPr eaLnBrk="1" hangingPunct="1"/>
            <a:r>
              <a:rPr lang="hu-HU" altLang="hu-HU" sz="2400" dirty="0" smtClean="0"/>
              <a:t>Visszacsatolás típusai</a:t>
            </a:r>
            <a:endParaRPr lang="en-US" altLang="hu-HU" sz="2400" dirty="0" smtClean="0"/>
          </a:p>
          <a:p>
            <a:pPr marL="682625" lvl="1" indent="-225425" eaLnBrk="1" hangingPunct="1"/>
            <a:r>
              <a:rPr lang="hu-HU" altLang="hu-HU" sz="2000" dirty="0" smtClean="0"/>
              <a:t>Belső</a:t>
            </a:r>
            <a:endParaRPr lang="en-US" altLang="hu-HU" sz="2000" dirty="0" smtClean="0"/>
          </a:p>
          <a:p>
            <a:pPr marL="1023938" lvl="2" indent="-219075" eaLnBrk="1" hangingPunct="1"/>
            <a:r>
              <a:rPr lang="hu-HU" altLang="hu-HU" sz="1800" dirty="0" smtClean="0"/>
              <a:t>Különböző modalitású érzetek a mozgásfolyamat során, szubjektív megerősítés</a:t>
            </a:r>
            <a:endParaRPr lang="en-US" altLang="hu-HU" sz="1800" dirty="0" smtClean="0">
              <a:solidFill>
                <a:srgbClr val="FFC000"/>
              </a:solidFill>
            </a:endParaRPr>
          </a:p>
          <a:p>
            <a:pPr marL="682625" lvl="1" indent="-225425" eaLnBrk="1" hangingPunct="1"/>
            <a:r>
              <a:rPr lang="hu-HU" altLang="hu-HU" sz="2000" dirty="0" smtClean="0"/>
              <a:t>Külső</a:t>
            </a:r>
            <a:endParaRPr lang="en-US" altLang="hu-HU" sz="2000" dirty="0" smtClean="0"/>
          </a:p>
          <a:p>
            <a:pPr marL="1023938" lvl="2" indent="-219075" eaLnBrk="1" hangingPunct="1"/>
            <a:r>
              <a:rPr lang="hu-HU" altLang="hu-HU" sz="1800" dirty="0" smtClean="0"/>
              <a:t>Információ a mozgás  </a:t>
            </a:r>
            <a:r>
              <a:rPr lang="hu-HU" altLang="hu-HU" sz="1800" dirty="0" err="1" smtClean="0"/>
              <a:t>végkimenetelérő</a:t>
            </a:r>
            <a:r>
              <a:rPr lang="en-US" altLang="hu-HU" sz="1800" dirty="0" smtClean="0"/>
              <a:t>I</a:t>
            </a:r>
            <a:endParaRPr lang="en-US" altLang="hu-HU" sz="1800" b="1" dirty="0" smtClean="0">
              <a:solidFill>
                <a:srgbClr val="FFC000"/>
              </a:solidFill>
            </a:endParaRPr>
          </a:p>
          <a:p>
            <a:pPr marL="1023938" lvl="2" indent="-219075" eaLnBrk="1" hangingPunct="1"/>
            <a:endParaRPr lang="en-US" altLang="hu-HU" sz="1800" dirty="0" smtClean="0"/>
          </a:p>
          <a:p>
            <a:pPr eaLnBrk="1" hangingPunct="1"/>
            <a:r>
              <a:rPr lang="hu-HU" altLang="hu-HU" sz="2400" dirty="0" smtClean="0"/>
              <a:t>A visszacsatolás szerepe a mozgástanulásban</a:t>
            </a:r>
            <a:endParaRPr lang="en-US" altLang="hu-HU" sz="2400" dirty="0" smtClean="0"/>
          </a:p>
          <a:p>
            <a:pPr marL="682625" lvl="1" indent="-225425" eaLnBrk="1" hangingPunct="1"/>
            <a:r>
              <a:rPr lang="hu-HU" altLang="hu-HU" sz="2000" dirty="0" smtClean="0"/>
              <a:t>Egyes források szerint a mozgástanulás legerősebb meghatározó tényezője</a:t>
            </a:r>
            <a:endParaRPr lang="en-US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hu-HU" altLang="hu-HU" sz="4000" b="1" dirty="0" smtClean="0">
                <a:solidFill>
                  <a:srgbClr val="000000"/>
                </a:solidFill>
              </a:rPr>
              <a:t>A tanulás fajtái</a:t>
            </a:r>
            <a:endParaRPr lang="de-DE" altLang="hu-HU" sz="4000" b="1" dirty="0" smtClean="0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46891" y="1143000"/>
            <a:ext cx="7939909" cy="4865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</a:rPr>
              <a:t>1. </a:t>
            </a:r>
            <a:r>
              <a:rPr lang="hu-HU" altLang="hu-HU" sz="1800" b="1" dirty="0" smtClean="0">
                <a:solidFill>
                  <a:srgbClr val="000000"/>
                </a:solidFill>
              </a:rPr>
              <a:t>A tanulás milyen tevékenységben okoz változást </a:t>
            </a:r>
            <a:r>
              <a:rPr lang="hu-HU" altLang="hu-HU" sz="1800" dirty="0" smtClean="0">
                <a:solidFill>
                  <a:srgbClr val="000000"/>
                </a:solidFill>
              </a:rPr>
              <a:t> (</a:t>
            </a:r>
            <a:r>
              <a:rPr lang="hu-HU" altLang="hu-HU" sz="18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hu-HU" altLang="hu-HU" sz="1800" dirty="0" smtClean="0">
                <a:solidFill>
                  <a:srgbClr val="000000"/>
                </a:solidFill>
                <a:sym typeface="Wingdings" pitchFamily="2" charset="2"/>
              </a:rPr>
              <a:t> milyen  idegrendszeri  szerkezetek vesznek részt benne):</a:t>
            </a:r>
          </a:p>
          <a:p>
            <a:pPr eaLnBrk="1" hangingPunct="1"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  <a:sym typeface="Wingdings" pitchFamily="2" charset="2"/>
              </a:rPr>
              <a:t>      </a:t>
            </a:r>
            <a:r>
              <a:rPr lang="hu-HU" altLang="hu-HU" sz="1800" dirty="0" smtClean="0">
                <a:solidFill>
                  <a:srgbClr val="000000"/>
                </a:solidFill>
                <a:sym typeface="Symbol" pitchFamily="18" charset="2"/>
              </a:rPr>
              <a:t>  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mozgástanulás, </a:t>
            </a:r>
            <a:r>
              <a:rPr lang="hu-HU" altLang="hu-HU" sz="1800" b="1" dirty="0" smtClean="0">
                <a:solidFill>
                  <a:srgbClr val="000000"/>
                </a:solidFill>
                <a:sym typeface="Times New Roman Special G2" pitchFamily="18" charset="2"/>
              </a:rPr>
              <a:t>motoros tanulás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,</a:t>
            </a:r>
          </a:p>
          <a:p>
            <a:pPr eaLnBrk="1" hangingPunct="1"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    </a:t>
            </a:r>
            <a:r>
              <a:rPr lang="hu-HU" altLang="hu-HU" sz="1800" dirty="0" smtClean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</a:t>
            </a:r>
            <a:r>
              <a:rPr lang="hu-HU" altLang="hu-HU" sz="1800" b="1" dirty="0" smtClean="0">
                <a:solidFill>
                  <a:srgbClr val="000000"/>
                </a:solidFill>
                <a:sym typeface="Times New Roman Special G2" pitchFamily="18" charset="2"/>
              </a:rPr>
              <a:t>szenzoros tanulás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, perceptuális tanulás (pl. UH felvétel, ázsiaiak megkülönböztetése)</a:t>
            </a:r>
          </a:p>
          <a:p>
            <a:pPr eaLnBrk="1" hangingPunct="1"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    </a:t>
            </a:r>
            <a:r>
              <a:rPr lang="hu-HU" altLang="hu-HU" sz="1800" dirty="0" smtClean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szóbeli anyag megtanulása, </a:t>
            </a:r>
            <a:r>
              <a:rPr lang="hu-HU" altLang="hu-HU" sz="1800" b="1" dirty="0" smtClean="0">
                <a:solidFill>
                  <a:srgbClr val="000000"/>
                </a:solidFill>
                <a:sym typeface="Times New Roman Special G2" pitchFamily="18" charset="2"/>
              </a:rPr>
              <a:t>verbális  tanulás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(speciálisan emberre jellemző;  egyesíti  az  érzéki  és a mozgásos tanulás elemeit;  lehet  mechanikus vagy értelmező).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endParaRPr lang="hu-HU" altLang="hu-HU" sz="1800" dirty="0" smtClean="0">
              <a:solidFill>
                <a:srgbClr val="000000"/>
              </a:solidFill>
              <a:sym typeface="Times New Roman Special G2" pitchFamily="18" charset="2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</a:rPr>
              <a:t>2. </a:t>
            </a:r>
            <a:r>
              <a:rPr lang="hu-HU" altLang="hu-HU" sz="1800" b="1" dirty="0" smtClean="0">
                <a:solidFill>
                  <a:srgbClr val="000000"/>
                </a:solidFill>
              </a:rPr>
              <a:t>A tanulást végző szándéka szerint</a:t>
            </a:r>
            <a:r>
              <a:rPr lang="hu-HU" altLang="hu-HU" sz="18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szándékos (implicit),</a:t>
            </a:r>
          </a:p>
          <a:p>
            <a:pPr eaLnBrk="1" hangingPunct="1">
              <a:buFont typeface="Wingdings" pitchFamily="2" charset="2"/>
              <a:buNone/>
              <a:tabLst>
                <a:tab pos="449263" algn="l"/>
                <a:tab pos="542925" algn="l"/>
              </a:tabLst>
            </a:pP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   </a:t>
            </a:r>
            <a:r>
              <a:rPr lang="hu-HU" altLang="hu-HU" sz="1800" dirty="0" smtClean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  nem szándékos, spontán (explicit).</a:t>
            </a:r>
            <a:b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</a:br>
            <a:endParaRPr lang="hu-HU" altLang="hu-HU" sz="1800" dirty="0" smtClean="0">
              <a:solidFill>
                <a:srgbClr val="000000"/>
              </a:solidFill>
              <a:sym typeface="Times New Roman Special G2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1800" b="1" dirty="0">
                <a:solidFill>
                  <a:srgbClr val="000000"/>
                </a:solidFill>
              </a:rPr>
              <a:t>3. A tanulást kiváltó hatás szempontjából: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1800" dirty="0">
                <a:solidFill>
                  <a:srgbClr val="000000"/>
                </a:solidFill>
                <a:sym typeface="Times New Roman Special G2" pitchFamily="18" charset="2"/>
              </a:rPr>
              <a:t>     </a:t>
            </a:r>
            <a:r>
              <a:rPr lang="hu-HU" altLang="hu-HU" sz="1600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600" dirty="0">
                <a:solidFill>
                  <a:srgbClr val="000000"/>
                </a:solidFill>
                <a:sym typeface="Times New Roman Special G2" pitchFamily="18" charset="2"/>
              </a:rPr>
              <a:t> </a:t>
            </a:r>
            <a:r>
              <a:rPr lang="hu-HU" altLang="hu-HU" sz="1800" dirty="0">
                <a:solidFill>
                  <a:srgbClr val="000000"/>
                </a:solidFill>
                <a:sym typeface="Times New Roman Special G2" pitchFamily="18" charset="2"/>
              </a:rPr>
              <a:t> tárgyi (fizikai), nem szociális,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1800" dirty="0">
                <a:solidFill>
                  <a:srgbClr val="000000"/>
                </a:solidFill>
                <a:sym typeface="Times New Roman Special G2" pitchFamily="18" charset="2"/>
              </a:rPr>
              <a:t>     </a:t>
            </a:r>
            <a:r>
              <a:rPr lang="hu-HU" altLang="hu-HU" sz="1600" dirty="0">
                <a:solidFill>
                  <a:srgbClr val="000000"/>
                </a:solidFill>
                <a:sym typeface="Symbol" pitchFamily="18" charset="2"/>
              </a:rPr>
              <a:t></a:t>
            </a:r>
            <a:r>
              <a:rPr lang="hu-HU" altLang="hu-HU" sz="600" dirty="0">
                <a:solidFill>
                  <a:srgbClr val="000000"/>
                </a:solidFill>
                <a:sym typeface="Times New Roman Special G2" pitchFamily="18" charset="2"/>
              </a:rPr>
              <a:t> </a:t>
            </a:r>
            <a:r>
              <a:rPr lang="hu-HU" altLang="hu-HU" sz="1800" dirty="0">
                <a:solidFill>
                  <a:srgbClr val="000000"/>
                </a:solidFill>
                <a:sym typeface="Times New Roman Special G2" pitchFamily="18" charset="2"/>
              </a:rPr>
              <a:t> társas, szociális</a:t>
            </a:r>
            <a:r>
              <a:rPr lang="hu-HU" altLang="hu-HU" sz="1800" dirty="0" smtClean="0">
                <a:solidFill>
                  <a:srgbClr val="000000"/>
                </a:solidFill>
                <a:sym typeface="Times New Roman Special G2" pitchFamily="18" charset="2"/>
              </a:rPr>
              <a:t>.</a:t>
            </a:r>
            <a:endParaRPr lang="hu-HU" altLang="hu-HU" sz="1800" dirty="0">
              <a:solidFill>
                <a:srgbClr val="000000"/>
              </a:solidFill>
              <a:sym typeface="Times New Roman Special G2" pitchFamily="18" charset="2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Külső f</a:t>
            </a:r>
            <a:r>
              <a:rPr lang="en-US" altLang="hu-HU" dirty="0" err="1" smtClean="0"/>
              <a:t>eedbac</a:t>
            </a:r>
            <a:r>
              <a:rPr lang="hu-HU" altLang="hu-HU" dirty="0" smtClean="0"/>
              <a:t>k</a:t>
            </a:r>
            <a:endParaRPr lang="en-US" altLang="hu-HU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9248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hu-HU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400" dirty="0" smtClean="0"/>
              <a:t>Dimenziói: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Egyidejű – befejezés utáni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 smtClean="0"/>
              <a:t>Mozgás közben - utána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Azonnali – késleltetett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 smtClean="0"/>
              <a:t>Késleltetés időtartamának nincs hatása a </a:t>
            </a:r>
            <a:r>
              <a:rPr lang="hu-HU" altLang="hu-HU" sz="2000" dirty="0"/>
              <a:t>t</a:t>
            </a:r>
            <a:r>
              <a:rPr lang="hu-HU" altLang="hu-HU" sz="2000" dirty="0" smtClean="0"/>
              <a:t>anulásra, de a </a:t>
            </a:r>
            <a:r>
              <a:rPr lang="hu-HU" altLang="hu-HU" sz="2000" dirty="0" err="1" smtClean="0"/>
              <a:t>feedbacktől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a</a:t>
            </a:r>
            <a:r>
              <a:rPr lang="hu-HU" altLang="hu-HU" sz="2000" dirty="0" smtClean="0"/>
              <a:t> következő végrehajtásig eltelt idő nem lehet túl rövid az eredményes tanulás szempontjából (információ feldolgozási szakasz)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Verbális – nem verbális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 smtClean="0"/>
              <a:t>Szóban – </a:t>
            </a:r>
            <a:r>
              <a:rPr lang="hu-HU" altLang="hu-HU" sz="2000" dirty="0" err="1" smtClean="0"/>
              <a:t>pl</a:t>
            </a:r>
            <a:r>
              <a:rPr lang="hu-HU" altLang="hu-HU" sz="2000" dirty="0" smtClean="0"/>
              <a:t> akusztikusan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Összegyűjtött – elkülönített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 smtClean="0"/>
              <a:t>Mozgás egy adott időtartamára vonatkozó – adott pontra, mozdulatra vonatkozó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Eredmények ismerete (KR) – teljesítmény ismerete (KP)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/>
              <a:t>Verbális, teljesítmény utáni információ a teljesítményről – a mozgásminta jellegéről</a:t>
            </a:r>
          </a:p>
          <a:p>
            <a:pPr lvl="1" eaLnBrk="1" hangingPunct="1">
              <a:lnSpc>
                <a:spcPct val="80000"/>
              </a:lnSpc>
            </a:pPr>
            <a:endParaRPr lang="hu-HU" alt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Külső f</a:t>
            </a:r>
            <a:r>
              <a:rPr lang="en-US" altLang="hu-HU" dirty="0" err="1" smtClean="0"/>
              <a:t>eedbac</a:t>
            </a:r>
            <a:r>
              <a:rPr lang="hu-HU" altLang="hu-HU" dirty="0" smtClean="0"/>
              <a:t>k</a:t>
            </a:r>
            <a:endParaRPr lang="en-US" altLang="hu-HU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838200"/>
            <a:ext cx="79248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400" dirty="0"/>
              <a:t>Meghatározói: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Időzítés: azonnali v. </a:t>
            </a:r>
            <a:r>
              <a:rPr lang="hu-HU" altLang="hu-HU" sz="2400" dirty="0" err="1"/>
              <a:t>késletetett</a:t>
            </a:r>
            <a:endParaRPr lang="hu-HU" altLang="hu-HU" sz="24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err="1"/>
              <a:t>Frekvenia</a:t>
            </a:r>
            <a:r>
              <a:rPr lang="hu-HU" altLang="hu-HU" sz="2400" dirty="0"/>
              <a:t>: minél nagyobb, minél több információ, annál eredményesebb a hibafeltárás, annál hatékonyabb a tanulás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Pontosság: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/>
              <a:t>Felnőtteknél: minél pontosabb annál inkább növekszik a teljesítmény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/>
              <a:t>Gyerekeknél: nem előnyös a túlzott pontosság, információ túlterhelés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hu-HU" sz="1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hu-HU" altLang="hu-HU" sz="2400" dirty="0" smtClean="0"/>
              <a:t>Mechanizmus: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Vezetés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Asszociáció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 smtClean="0"/>
              <a:t>Jutalom/büntetés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400" dirty="0"/>
              <a:t>M</a:t>
            </a:r>
            <a:r>
              <a:rPr lang="hu-HU" altLang="hu-HU" sz="2400" dirty="0" smtClean="0"/>
              <a:t>otiváció</a:t>
            </a:r>
          </a:p>
        </p:txBody>
      </p:sp>
    </p:spTree>
    <p:extLst>
      <p:ext uri="{BB962C8B-B14F-4D97-AF65-F5344CB8AC3E}">
        <p14:creationId xmlns:p14="http://schemas.microsoft.com/office/powerpoint/2010/main" val="33450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jó visszacsatolás ismérvei</a:t>
            </a:r>
            <a:endParaRPr lang="en-US" altLang="hu-HU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Időzített</a:t>
            </a:r>
            <a:endParaRPr lang="en-US" altLang="hu-HU" sz="20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Hagy egy kis időt a végrehajtás a visszacsatolás között önértékelésre</a:t>
            </a:r>
            <a:endParaRPr lang="en-US" alt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Pontos</a:t>
            </a:r>
            <a:endParaRPr lang="en-US" altLang="hu-HU" sz="20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Pozitívan erősíti a helyes végrehajtást</a:t>
            </a:r>
            <a:endParaRPr lang="en-US" alt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Megfelelő részletesség</a:t>
            </a:r>
            <a:endParaRPr lang="en-US" altLang="hu-HU" sz="20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Megfelelő szenzoros csatornákat használva</a:t>
            </a:r>
            <a:endParaRPr lang="en-US" altLang="hu-HU" sz="1800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Részletesség, specifikusság növelése</a:t>
            </a:r>
            <a:endParaRPr lang="en-US" altLang="hu-HU" sz="1800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Az önértékelést erősíti, fokozza</a:t>
            </a:r>
            <a:endParaRPr lang="en-US" alt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Felerősített </a:t>
            </a:r>
            <a:r>
              <a:rPr lang="en-US" altLang="hu-HU" sz="2000" b="1" smtClean="0"/>
              <a:t>KR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Vizuális FB (tükör, video)</a:t>
            </a:r>
            <a:endParaRPr lang="en-US" alt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Felerősített KP</a:t>
            </a:r>
            <a:endParaRPr lang="en-US" altLang="hu-HU" sz="20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Megerősíteni, finomítani a korrekcióhoz használt mintát</a:t>
            </a:r>
            <a:endParaRPr lang="en-US" altLang="hu-HU" sz="180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b="1" smtClean="0"/>
              <a:t>Mennyisége</a:t>
            </a:r>
            <a:endParaRPr lang="en-US" altLang="hu-HU" sz="20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/>
              <a:t>A tanulási folyamat előrehaladtával csökken</a:t>
            </a:r>
            <a:endParaRPr lang="en-US" altLang="hu-HU" sz="1800" b="1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1800" smtClean="0">
                <a:solidFill>
                  <a:srgbClr val="000000"/>
                </a:solidFill>
              </a:rPr>
              <a:t>Kerüljük a túlzott mennyiségű verbális FB-et</a:t>
            </a:r>
            <a:endParaRPr lang="en-US" altLang="hu-HU" sz="1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mozgástanulás változói</a:t>
            </a:r>
            <a:endParaRPr lang="en-US" altLang="hu-HU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Mozgástanulás szakaszai</a:t>
            </a:r>
            <a:r>
              <a:rPr lang="en-US" altLang="hu-HU" sz="2000" smtClean="0"/>
              <a:t>: Fitts &amp; Posner/ Gentile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A mozgás céljainak típusai</a:t>
            </a:r>
            <a:r>
              <a:rPr lang="en-US" altLang="hu-HU" sz="2000" smtClean="0"/>
              <a:t>: </a:t>
            </a:r>
            <a:r>
              <a:rPr lang="hu-HU" altLang="hu-HU" sz="2000" smtClean="0"/>
              <a:t>mozgásminta/környezeti eredmény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Környezet: zárt/nyílt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Feladat specifikusság: </a:t>
            </a:r>
            <a:r>
              <a:rPr lang="en-US" altLang="hu-HU" sz="2000" smtClean="0"/>
              <a:t>Gentile</a:t>
            </a:r>
            <a:r>
              <a:rPr lang="hu-HU" altLang="hu-HU" sz="2000" smtClean="0"/>
              <a:t> </a:t>
            </a:r>
            <a:r>
              <a:rPr lang="en-US" altLang="hu-HU" sz="2000" smtClean="0"/>
              <a:t>taxonom</a:t>
            </a:r>
            <a:r>
              <a:rPr lang="hu-HU" altLang="hu-HU" sz="2000" smtClean="0"/>
              <a:t>iája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en-US" altLang="hu-HU" sz="2000" smtClean="0"/>
              <a:t>Feedback: fre</a:t>
            </a:r>
            <a:r>
              <a:rPr lang="hu-HU" altLang="hu-HU" sz="2000" smtClean="0"/>
              <a:t>kvencia, típus, specifikusság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Gyakorlási menetrend: felosztott/tömbösített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Transzfer hatás: ki/be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000" smtClean="0"/>
              <a:t>Gyakorlási feltételek: állandó/változó, fixált/random, egész/rész, vezetett/felfedezéses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r>
              <a:rPr lang="en-US" altLang="hu-HU" sz="2000" smtClean="0"/>
              <a:t>Ment</a:t>
            </a:r>
            <a:r>
              <a:rPr lang="hu-HU" altLang="hu-HU" sz="2000" smtClean="0"/>
              <a:t>á</a:t>
            </a:r>
            <a:r>
              <a:rPr lang="en-US" altLang="hu-HU" sz="2000" smtClean="0"/>
              <a:t>l</a:t>
            </a:r>
            <a:r>
              <a:rPr lang="hu-HU" altLang="hu-HU" sz="2000" smtClean="0"/>
              <a:t>is gyakorlás</a:t>
            </a:r>
            <a:endParaRPr lang="en-US" altLang="hu-HU" sz="2000" smtClean="0"/>
          </a:p>
          <a:p>
            <a:pPr marL="233363" indent="-233363" eaLnBrk="1" hangingPunct="1">
              <a:lnSpc>
                <a:spcPct val="90000"/>
              </a:lnSpc>
            </a:pPr>
            <a:endParaRPr lang="en-US" alt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91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  <a:r>
              <a:rPr lang="hu-HU" altLang="hu-HU" sz="2400" dirty="0" smtClean="0">
                <a:solidFill>
                  <a:srgbClr val="000000"/>
                </a:solidFill>
              </a:rPr>
              <a:t> – lassú, lineáris mozgások</a:t>
            </a:r>
            <a:endParaRPr lang="en-US" altLang="hu-HU" sz="2400" dirty="0" smtClean="0">
              <a:solidFill>
                <a:srgbClr val="0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05000" y="16002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Bemenet:</a:t>
            </a:r>
            <a:br>
              <a:rPr lang="hu-HU" dirty="0" smtClean="0"/>
            </a:br>
            <a:r>
              <a:rPr lang="hu-HU" dirty="0" smtClean="0"/>
              <a:t>Rendszer célja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885950" y="25908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Tájékoztató mechanizmus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05000" y="3581400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Döntési szint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24050" y="50292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Kimenet:</a:t>
            </a:r>
            <a:br>
              <a:rPr lang="hu-HU" dirty="0" smtClean="0"/>
            </a:br>
            <a:r>
              <a:rPr lang="hu-HU" dirty="0" smtClean="0"/>
              <a:t>Környezet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885950" y="4343400"/>
            <a:ext cx="21526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Végrehajtási szint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257800" y="3212068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Visszajelentés</a:t>
            </a:r>
            <a:endParaRPr lang="hu-HU" dirty="0"/>
          </a:p>
        </p:txBody>
      </p:sp>
      <p:cxnSp>
        <p:nvCxnSpPr>
          <p:cNvPr id="20" name="Egyenes összekötő nyíllal 19"/>
          <p:cNvCxnSpPr>
            <a:endCxn id="6" idx="0"/>
          </p:cNvCxnSpPr>
          <p:nvPr/>
        </p:nvCxnSpPr>
        <p:spPr>
          <a:xfrm>
            <a:off x="2876550" y="22465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2857500" y="32371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2857500" y="3950732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2857500" y="4684931"/>
            <a:ext cx="0" cy="344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3905250" y="5352365"/>
            <a:ext cx="2343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>
            <a:endCxn id="10" idx="0"/>
          </p:cNvCxnSpPr>
          <p:nvPr/>
        </p:nvCxnSpPr>
        <p:spPr>
          <a:xfrm>
            <a:off x="6229350" y="2913965"/>
            <a:ext cx="19050" cy="298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>
            <a:endCxn id="10" idx="2"/>
          </p:cNvCxnSpPr>
          <p:nvPr/>
        </p:nvCxnSpPr>
        <p:spPr>
          <a:xfrm flipV="1">
            <a:off x="6229350" y="3581400"/>
            <a:ext cx="19050" cy="1770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flipH="1">
            <a:off x="3867150" y="2913965"/>
            <a:ext cx="2371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9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53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  <a:endParaRPr lang="hu-HU" altLang="hu-HU" sz="2400" dirty="0" smtClean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szenzoros visszacsatolás szükséges a készséget igénylő mozgás végrehajtásához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hu-HU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mozgás végrehajtásában bekövetkező hibákat úgy detektáljuk, hogy a mozgásról jövő  visszajelentés és a tervezett mozgás emléke összehasonlításra kerül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hu-HU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mozgás kiválasztása és megkezdése korábbi 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emléknyom</a:t>
            </a:r>
            <a:r>
              <a:rPr lang="hu-HU" altLang="hu-HU" sz="2000" dirty="0" smtClean="0">
                <a:solidFill>
                  <a:srgbClr val="000000"/>
                </a:solidFill>
              </a:rPr>
              <a:t>ok alapján történik</a:t>
            </a:r>
            <a:br>
              <a:rPr lang="hu-HU" altLang="hu-HU" sz="2000" dirty="0" smtClean="0">
                <a:solidFill>
                  <a:srgbClr val="000000"/>
                </a:solidFill>
              </a:rPr>
            </a:br>
            <a:endParaRPr lang="en-US" altLang="hu-HU" sz="8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hu-HU" altLang="hu-HU" sz="2000" dirty="0" smtClean="0">
                <a:solidFill>
                  <a:srgbClr val="000000"/>
                </a:solidFill>
              </a:rPr>
              <a:t>A 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perceptuális nyom</a:t>
            </a:r>
            <a:r>
              <a:rPr lang="hu-HU" altLang="hu-HU" sz="2000" dirty="0" smtClean="0">
                <a:solidFill>
                  <a:srgbClr val="000000"/>
                </a:solidFill>
              </a:rPr>
              <a:t>ok, amik a gyakorlás során kialakulnak, lesznek a mozgás korrekciójának alapjai</a:t>
            </a:r>
            <a:endParaRPr lang="en-US" altLang="hu-HU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4800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4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4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400" dirty="0" smtClean="0">
                <a:solidFill>
                  <a:srgbClr val="000000"/>
                </a:solidFill>
              </a:rPr>
              <a:t> (1971)</a:t>
            </a:r>
          </a:p>
        </p:txBody>
      </p:sp>
      <p:pic>
        <p:nvPicPr>
          <p:cNvPr id="68612" name="Picture 4" descr="schematic mtr s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399"/>
            <a:ext cx="4876800" cy="51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4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hu-HU" sz="2800" dirty="0" smtClean="0">
                <a:solidFill>
                  <a:srgbClr val="000000"/>
                </a:solidFill>
              </a:rPr>
              <a:t>Adams </a:t>
            </a:r>
            <a:r>
              <a:rPr lang="hu-HU" altLang="hu-HU" sz="2800" dirty="0" smtClean="0">
                <a:solidFill>
                  <a:srgbClr val="000000"/>
                </a:solidFill>
              </a:rPr>
              <a:t>zárt láncú elmélet</a:t>
            </a:r>
            <a:r>
              <a:rPr lang="en-US" altLang="hu-HU" sz="2800" dirty="0" smtClean="0">
                <a:solidFill>
                  <a:srgbClr val="000000"/>
                </a:solidFill>
              </a:rPr>
              <a:t> (1971)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Gyakorlati vonatkozások</a:t>
            </a:r>
            <a:endParaRPr lang="en-US" altLang="hu-HU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Egy adott mozgás pontossága arányos a mozgáshoz tartozó perceptuális nyommal</a:t>
            </a:r>
            <a:endParaRPr lang="en-US" altLang="hu-HU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A sportolónak/betegnek sokszor gyakorolnia kell a mozgást, hogy kialakítsa és erősítse, megszilárdítsa a perceptuális nyomot</a:t>
            </a:r>
            <a:endParaRPr lang="en-US" altLang="hu-HU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dirty="0" smtClean="0"/>
              <a:t>Az elmélet l</a:t>
            </a:r>
            <a:r>
              <a:rPr lang="en-US" altLang="hu-HU" sz="2400" dirty="0" err="1" smtClean="0"/>
              <a:t>imit</a:t>
            </a:r>
            <a:r>
              <a:rPr lang="hu-HU" altLang="hu-HU" sz="2400" dirty="0" err="1" smtClean="0"/>
              <a:t>ációi</a:t>
            </a:r>
            <a:endParaRPr lang="en-US" altLang="hu-HU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Pontos mozgás létrejöhet visszacsatoló információk hiányában is</a:t>
            </a:r>
            <a:endParaRPr lang="en-US" altLang="hu-HU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Az elmélet szerint minden mozgás külön perceptuális nyomot igényel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sz="2000" dirty="0" smtClean="0"/>
              <a:t>Csak zárt láncú és lassú mozgásokra lehet érvényes</a:t>
            </a:r>
            <a:endParaRPr lang="en-US" altLang="hu-HU" sz="2000" dirty="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13320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800" dirty="0" smtClean="0"/>
              <a:t>Schmidt </a:t>
            </a:r>
            <a:r>
              <a:rPr lang="hu-HU" altLang="hu-HU" sz="2800" dirty="0" smtClean="0"/>
              <a:t>séma elmélet (1975)</a:t>
            </a:r>
            <a:endParaRPr lang="en-US" altLang="hu-HU" sz="2800" dirty="0" smtClean="0"/>
          </a:p>
          <a:p>
            <a:pPr lvl="1" eaLnBrk="1" hangingPunct="1"/>
            <a:r>
              <a:rPr lang="hu-HU" altLang="hu-HU" sz="2000" b="1" dirty="0" smtClean="0"/>
              <a:t>Emlékezet 2 állapota: felidéző és felismerő emlékezet</a:t>
            </a:r>
          </a:p>
          <a:p>
            <a:pPr lvl="1" eaLnBrk="1" hangingPunct="1"/>
            <a:r>
              <a:rPr lang="hu-HU" altLang="hu-HU" sz="2000" b="1" dirty="0" smtClean="0"/>
              <a:t>Felidéző emlékezet</a:t>
            </a:r>
            <a:r>
              <a:rPr lang="hu-HU" altLang="hu-HU" sz="2000" dirty="0" smtClean="0"/>
              <a:t>: gyors mozgások esetén a motoros programot jelenti, minimális </a:t>
            </a:r>
            <a:r>
              <a:rPr lang="hu-HU" altLang="hu-HU" sz="2000" dirty="0" err="1" smtClean="0"/>
              <a:t>feedbacket</a:t>
            </a:r>
            <a:r>
              <a:rPr lang="hu-HU" altLang="hu-HU" sz="2000" dirty="0" smtClean="0"/>
              <a:t> igényel</a:t>
            </a:r>
          </a:p>
          <a:p>
            <a:pPr lvl="1" eaLnBrk="1" hangingPunct="1"/>
            <a:r>
              <a:rPr lang="hu-HU" altLang="hu-HU" sz="2000" b="1" dirty="0" smtClean="0"/>
              <a:t>Felismerő emlékezet</a:t>
            </a:r>
            <a:r>
              <a:rPr lang="hu-HU" altLang="hu-HU" sz="2000" dirty="0" smtClean="0"/>
              <a:t>: szenzoros rendszer, válaszcselekvés nyomán jövő </a:t>
            </a:r>
            <a:r>
              <a:rPr lang="hu-HU" altLang="hu-HU" sz="2000" dirty="0" err="1" smtClean="0"/>
              <a:t>feedback</a:t>
            </a:r>
            <a:r>
              <a:rPr lang="hu-HU" altLang="hu-HU" sz="2000" dirty="0" smtClean="0"/>
              <a:t> értékelése</a:t>
            </a:r>
          </a:p>
          <a:p>
            <a:pPr lvl="1" eaLnBrk="1" hangingPunct="1"/>
            <a:r>
              <a:rPr lang="hu-HU" altLang="hu-HU" sz="2000" dirty="0"/>
              <a:t>S</a:t>
            </a:r>
            <a:r>
              <a:rPr lang="hu-HU" altLang="hu-HU" sz="2000" dirty="0" smtClean="0"/>
              <a:t>éma: absztrakt memória, a memóriában tárolt elvonatkoztatott megjelenítése egy többször észlelt feladatnak</a:t>
            </a:r>
            <a:endParaRPr lang="en-US" altLang="hu-HU" sz="2000" dirty="0" smtClean="0"/>
          </a:p>
          <a:p>
            <a:pPr lvl="1" eaLnBrk="1" hangingPunct="1"/>
            <a:r>
              <a:rPr lang="hu-HU" altLang="hu-HU" sz="2000" dirty="0" smtClean="0"/>
              <a:t>Magában foglalja a nyílt körű szabályozó folyamatokat és általános motoros programokat</a:t>
            </a:r>
            <a:endParaRPr lang="en-US" altLang="hu-HU" sz="2000" dirty="0" smtClean="0"/>
          </a:p>
          <a:p>
            <a:pPr lvl="1" eaLnBrk="1" hangingPunct="1"/>
            <a:r>
              <a:rPr lang="hu-HU" altLang="hu-HU" sz="2000" dirty="0" smtClean="0"/>
              <a:t>A </a:t>
            </a:r>
            <a:r>
              <a:rPr lang="hu-HU" altLang="hu-HU" sz="2000" b="1" dirty="0" smtClean="0"/>
              <a:t>motoros programok</a:t>
            </a:r>
            <a:r>
              <a:rPr lang="hu-HU" altLang="hu-HU" sz="2000" dirty="0" smtClean="0"/>
              <a:t> nem egy adott mozgás specifikusságát tartalmazzák, hanem a </a:t>
            </a:r>
            <a:r>
              <a:rPr lang="hu-HU" altLang="hu-HU" sz="2000" b="1" dirty="0" smtClean="0"/>
              <a:t>mozgások általános szabályait</a:t>
            </a:r>
            <a:endParaRPr lang="en-US" altLang="hu-HU" sz="2000" b="1" dirty="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3230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lvl="1" eaLnBrk="1" hangingPunct="1"/>
            <a:r>
              <a:rPr lang="hu-HU" altLang="hu-HU" sz="2000" dirty="0" smtClean="0"/>
              <a:t>Generalizált motoros program szerinti végzett mozgás után 4 információ jelenik meg: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Kiindulási feltételek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Motoros programot kijelölő paraméterek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Mozgás eredményét a környezetben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Mozgás szenzoros érzetét</a:t>
            </a:r>
          </a:p>
          <a:p>
            <a:pPr lvl="1" eaLnBrk="1" hangingPunct="1"/>
            <a:r>
              <a:rPr lang="hu-HU" altLang="hu-HU" sz="2000" dirty="0" smtClean="0"/>
              <a:t>Ezek az információk nem raktározódnak sokáig, de a közöttük lévő kapcsolat igen</a:t>
            </a:r>
          </a:p>
          <a:p>
            <a:pPr lvl="1" eaLnBrk="1" hangingPunct="1"/>
            <a:r>
              <a:rPr lang="hu-HU" altLang="hu-HU" sz="2000" dirty="0" smtClean="0"/>
              <a:t>2 fajta ilyen kapcsolat lehet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Felidézési séma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b="1" dirty="0" smtClean="0"/>
              <a:t>Felismerési séma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4139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b="1" smtClean="0">
                <a:solidFill>
                  <a:srgbClr val="000000"/>
                </a:solidFill>
              </a:rPr>
              <a:t>Tanuláselméletek</a:t>
            </a:r>
            <a:endParaRPr lang="de-DE" altLang="hu-HU" sz="4000" b="1" smtClean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066800"/>
            <a:ext cx="7391400" cy="48275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u-HU" altLang="hu-HU" sz="2400" smtClean="0">
                <a:solidFill>
                  <a:srgbClr val="000000"/>
                </a:solidFill>
              </a:rPr>
              <a:t>Korai bevésődés – imprinting</a:t>
            </a:r>
          </a:p>
          <a:p>
            <a:pPr eaLnBrk="1" hangingPunct="1">
              <a:lnSpc>
                <a:spcPct val="150000"/>
              </a:lnSpc>
            </a:pPr>
            <a:r>
              <a:rPr lang="hu-HU" altLang="hu-HU" sz="2400" smtClean="0">
                <a:solidFill>
                  <a:srgbClr val="000000"/>
                </a:solidFill>
              </a:rPr>
              <a:t>Nem asszociatív tanulás</a:t>
            </a:r>
          </a:p>
          <a:p>
            <a:pPr lvl="1" eaLnBrk="1" hangingPunct="1"/>
            <a:r>
              <a:rPr lang="hu-HU" altLang="hu-HU" sz="2000" smtClean="0">
                <a:solidFill>
                  <a:srgbClr val="000000"/>
                </a:solidFill>
              </a:rPr>
              <a:t>Habituáció</a:t>
            </a:r>
          </a:p>
          <a:p>
            <a:pPr lvl="1" eaLnBrk="1" hangingPunct="1"/>
            <a:r>
              <a:rPr lang="hu-HU" altLang="hu-HU" sz="2000" smtClean="0">
                <a:solidFill>
                  <a:srgbClr val="000000"/>
                </a:solidFill>
              </a:rPr>
              <a:t>Szenzitizáció</a:t>
            </a:r>
          </a:p>
          <a:p>
            <a:pPr eaLnBrk="1" hangingPunct="1">
              <a:lnSpc>
                <a:spcPct val="120000"/>
              </a:lnSpc>
            </a:pPr>
            <a:r>
              <a:rPr lang="hu-HU" altLang="hu-HU" sz="2400" smtClean="0">
                <a:solidFill>
                  <a:srgbClr val="000000"/>
                </a:solidFill>
              </a:rPr>
              <a:t>Asszociatív tanulás (kapcsolatképzés)</a:t>
            </a:r>
          </a:p>
          <a:p>
            <a:pPr lvl="1" eaLnBrk="1" hangingPunct="1"/>
            <a:r>
              <a:rPr lang="hu-HU" altLang="hu-HU" sz="2000" smtClean="0">
                <a:solidFill>
                  <a:srgbClr val="000000"/>
                </a:solidFill>
                <a:sym typeface="Times New Roman Special G2" pitchFamily="18" charset="2"/>
              </a:rPr>
              <a:t>klasszikus kondicionálás</a:t>
            </a:r>
          </a:p>
          <a:p>
            <a:pPr lvl="1" eaLnBrk="1" hangingPunct="1"/>
            <a:r>
              <a:rPr lang="hu-HU" altLang="hu-HU" sz="2000" smtClean="0">
                <a:solidFill>
                  <a:srgbClr val="000000"/>
                </a:solidFill>
                <a:sym typeface="Times New Roman Special G2" pitchFamily="18" charset="2"/>
              </a:rPr>
              <a:t>operáns kondicionálás</a:t>
            </a:r>
          </a:p>
          <a:p>
            <a:pPr lvl="1" eaLnBrk="1" hangingPunct="1"/>
            <a:r>
              <a:rPr lang="hu-HU" altLang="hu-HU" sz="2000" smtClean="0">
                <a:solidFill>
                  <a:srgbClr val="000000"/>
                </a:solidFill>
                <a:sym typeface="Times New Roman Special G2" pitchFamily="18" charset="2"/>
              </a:rPr>
              <a:t>verbális tanulás</a:t>
            </a:r>
          </a:p>
          <a:p>
            <a:pPr eaLnBrk="1" hangingPunct="1">
              <a:lnSpc>
                <a:spcPct val="160000"/>
              </a:lnSpc>
            </a:pPr>
            <a:r>
              <a:rPr lang="hu-HU" altLang="hu-HU" sz="2400" smtClean="0">
                <a:solidFill>
                  <a:srgbClr val="000000"/>
                </a:solidFill>
              </a:rPr>
              <a:t>Komplex tanulás</a:t>
            </a:r>
          </a:p>
          <a:p>
            <a:pPr eaLnBrk="1" hangingPunct="1">
              <a:lnSpc>
                <a:spcPct val="160000"/>
              </a:lnSpc>
            </a:pPr>
            <a:r>
              <a:rPr lang="hu-HU" altLang="hu-HU" sz="2400" smtClean="0">
                <a:solidFill>
                  <a:srgbClr val="000000"/>
                </a:solidFill>
              </a:rPr>
              <a:t>Szociális tanulás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u-HU" altLang="hu-HU" sz="2400" b="1" smtClean="0">
                <a:solidFill>
                  <a:srgbClr val="000000"/>
                </a:solidFill>
                <a:sym typeface="Times New Roman Special G2" pitchFamily="18" charset="2"/>
              </a:rPr>
              <a:t>    </a:t>
            </a:r>
            <a:endParaRPr lang="hu-HU" altLang="hu-HU" sz="24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de-DE" altLang="hu-HU" sz="24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hu-HU" altLang="hu-HU" sz="2000" dirty="0" smtClean="0"/>
              <a:t>Felidézési séma</a:t>
            </a:r>
          </a:p>
          <a:p>
            <a:pPr lvl="1" eaLnBrk="1" hangingPunct="1"/>
            <a:r>
              <a:rPr lang="hu-HU" altLang="hu-HU" sz="2000" dirty="0" smtClean="0"/>
              <a:t>Mozgás létrehozásával kapcsolatos</a:t>
            </a:r>
          </a:p>
          <a:p>
            <a:pPr lvl="1" eaLnBrk="1" hangingPunct="1"/>
            <a:r>
              <a:rPr lang="hu-HU" altLang="hu-HU" sz="2000" b="1" dirty="0" smtClean="0"/>
              <a:t>Mozgás eredménye és a mozgás paramétere(i) közötti kapcsolat </a:t>
            </a:r>
          </a:p>
          <a:p>
            <a:pPr lvl="2" eaLnBrk="1" hangingPunct="1"/>
            <a:r>
              <a:rPr lang="hu-HU" altLang="hu-HU" sz="1600" dirty="0" smtClean="0"/>
              <a:t>Pl. váll </a:t>
            </a:r>
            <a:r>
              <a:rPr lang="hu-HU" altLang="hu-HU" sz="1600" dirty="0" err="1" smtClean="0"/>
              <a:t>anteflexió</a:t>
            </a:r>
            <a:r>
              <a:rPr lang="hu-HU" altLang="hu-HU" sz="1600" dirty="0" smtClean="0"/>
              <a:t> – labda  beesési szög</a:t>
            </a:r>
          </a:p>
          <a:p>
            <a:pPr lvl="1" eaLnBrk="1" hangingPunct="1"/>
            <a:r>
              <a:rPr lang="hu-HU" altLang="hu-HU" sz="2000" dirty="0" smtClean="0"/>
              <a:t>Mozgás eredményének kiválasztása, mozgáshoz tartozó szabály alapján a kezdeti feltételek és paraméterek megválasztása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42089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hu-HU" sz="2400" dirty="0" smtClean="0"/>
              <a:t>Schmidt </a:t>
            </a:r>
            <a:r>
              <a:rPr lang="hu-HU" altLang="hu-HU" sz="2400" dirty="0" smtClean="0"/>
              <a:t>sématanulás</a:t>
            </a:r>
            <a:endParaRPr lang="en-US" altLang="hu-HU" sz="2400" dirty="0" smtClean="0"/>
          </a:p>
          <a:p>
            <a:pPr marL="914400" lvl="1" indent="-457200" eaLnBrk="1" hangingPunct="1">
              <a:buFont typeface="+mj-lt"/>
              <a:buAutoNum type="arabicPeriod" startAt="2"/>
            </a:pPr>
            <a:r>
              <a:rPr lang="hu-HU" altLang="hu-HU" sz="2000" dirty="0" smtClean="0"/>
              <a:t>Felismerési séma</a:t>
            </a:r>
          </a:p>
          <a:p>
            <a:pPr lvl="1" eaLnBrk="1" hangingPunct="1"/>
            <a:r>
              <a:rPr lang="hu-HU" altLang="hu-HU" sz="2000" dirty="0" smtClean="0"/>
              <a:t>Mozgás értékelésére használatos</a:t>
            </a:r>
          </a:p>
          <a:p>
            <a:pPr lvl="1" eaLnBrk="1" hangingPunct="1"/>
            <a:r>
              <a:rPr lang="hu-HU" altLang="hu-HU" sz="2000" b="1" dirty="0" smtClean="0"/>
              <a:t>Mozgás eredménye és a szenzoros következmény közötti kapcsolat</a:t>
            </a:r>
          </a:p>
          <a:p>
            <a:pPr lvl="1" eaLnBrk="1" hangingPunct="1"/>
            <a:r>
              <a:rPr lang="hu-HU" altLang="hu-HU" sz="2000" dirty="0" smtClean="0"/>
              <a:t>Mozgás eredményének kiválasztása, kezdeti feltételekhez kapcsolódó elvárt szenzoros konzekvencia összehasonlításra kerül a tényleges érzettel</a:t>
            </a:r>
          </a:p>
          <a:p>
            <a:pPr lvl="1" eaLnBrk="1" hangingPunct="1"/>
            <a:r>
              <a:rPr lang="hu-HU" altLang="hu-HU" sz="2000" dirty="0" smtClean="0"/>
              <a:t>Gyorsabb mozgásoknak intenzívebb szenzoros konzekvencia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3347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Schmidt </a:t>
            </a:r>
            <a:r>
              <a:rPr lang="hu-HU" sz="2400" dirty="0" smtClean="0"/>
              <a:t>séma elmélet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Gyors mozgások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/>
              <a:t>Input: kiindulási feltételek és kívánt eredmény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/>
              <a:t>Ezekhez adjuk meg a szükséges paramétereket és az elvárt szenzoros konzekvenciákat</a:t>
            </a:r>
            <a:endParaRPr lang="en-US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Felidéző séma vezérli</a:t>
            </a: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hu-HU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Lassú mozgások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Input: szubjektív megerősítés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Elvárt szenzoros konzekvencia a korrektségi kritérium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Felismerési séma vezérli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12035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Schmidt </a:t>
            </a:r>
            <a:r>
              <a:rPr lang="hu-HU" sz="2400" dirty="0" smtClean="0"/>
              <a:t>séma elmélet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Sémák előhívása, hogy a kiválasszuk az adott helyzetben megfelelő mozgásválaszt (hasonlóan Adams emléknyomaihoz)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Séma, mint minta a mozgásválasz megfelelőségének megállapítására </a:t>
            </a:r>
            <a:r>
              <a:rPr lang="en-US" sz="2000" dirty="0" smtClean="0"/>
              <a:t>(Adams </a:t>
            </a:r>
            <a:r>
              <a:rPr lang="en-US" sz="2000" dirty="0" err="1" smtClean="0"/>
              <a:t>perceptu</a:t>
            </a:r>
            <a:r>
              <a:rPr lang="hu-HU" sz="2000" dirty="0" smtClean="0"/>
              <a:t>á</a:t>
            </a:r>
            <a:r>
              <a:rPr lang="en-US" sz="2000" dirty="0" smtClean="0"/>
              <a:t>l</a:t>
            </a:r>
            <a:r>
              <a:rPr lang="hu-HU" sz="2000" dirty="0" smtClean="0"/>
              <a:t>is</a:t>
            </a:r>
            <a:r>
              <a:rPr lang="en-US" sz="2000" dirty="0" smtClean="0"/>
              <a:t> </a:t>
            </a:r>
            <a:r>
              <a:rPr lang="hu-HU" sz="2000" dirty="0" smtClean="0"/>
              <a:t>nyomai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A mozgást negatív visszacsatolási rendszer kontrollálja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2000" dirty="0" smtClean="0"/>
              <a:t>A központba visszacsatoló információ hibát jelez </a:t>
            </a:r>
            <a:r>
              <a:rPr lang="en-US" sz="2000" dirty="0" smtClean="0"/>
              <a:t>(</a:t>
            </a:r>
            <a:r>
              <a:rPr lang="hu-HU" sz="2000" dirty="0" smtClean="0"/>
              <a:t>pl.</a:t>
            </a:r>
            <a:r>
              <a:rPr lang="en-US" sz="2000" dirty="0" smtClean="0"/>
              <a:t> </a:t>
            </a:r>
            <a:r>
              <a:rPr lang="hu-HU" sz="2000" dirty="0" smtClean="0"/>
              <a:t>izomorsó</a:t>
            </a:r>
            <a:r>
              <a:rPr lang="en-US" sz="2000" dirty="0" smtClean="0"/>
              <a:t>)</a:t>
            </a:r>
            <a:endParaRPr lang="hu-HU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A döntési folyamatban a hibaüzenet visszacsatolódik a minta sémához, ami egyre pontosabb lesz gyakorlással</a:t>
            </a:r>
            <a:endParaRPr lang="en-US" sz="2000" dirty="0" smtClean="0"/>
          </a:p>
          <a:p>
            <a:pPr lvl="1" eaLnBrk="1" hangingPunct="1">
              <a:defRPr/>
            </a:pPr>
            <a:r>
              <a:rPr lang="hu-HU" sz="2000" dirty="0" smtClean="0"/>
              <a:t>A gyakorlás növekvő változatosságával, a minta séma általánosabb és erősebb lesz</a:t>
            </a:r>
            <a:endParaRPr lang="en-US" sz="2000" dirty="0" smtClean="0"/>
          </a:p>
          <a:p>
            <a:pPr marL="91440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motoros tanulás elméletei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2919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41" y="-36312"/>
            <a:ext cx="5305415" cy="68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112125" cy="15113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u-HU" altLang="hu-HU" sz="7200" b="1" dirty="0" smtClean="0"/>
              <a:t>  Memória</a:t>
            </a:r>
          </a:p>
        </p:txBody>
      </p:sp>
    </p:spTree>
    <p:extLst>
      <p:ext uri="{BB962C8B-B14F-4D97-AF65-F5344CB8AC3E}">
        <p14:creationId xmlns:p14="http://schemas.microsoft.com/office/powerpoint/2010/main" val="14454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Emlékezet, felejtés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b="1" dirty="0" smtClean="0"/>
              <a:t>Emlékezet</a:t>
            </a:r>
            <a:r>
              <a:rPr lang="hu-HU" altLang="hu-HU" sz="2800" dirty="0" smtClean="0"/>
              <a:t>: megszerzett válaszcselekvés tartós megőrzésére való képesség</a:t>
            </a:r>
          </a:p>
          <a:p>
            <a:pPr marL="233363" indent="-233363" eaLnBrk="1" hangingPunct="1">
              <a:lnSpc>
                <a:spcPct val="90000"/>
              </a:lnSpc>
            </a:pPr>
            <a:endParaRPr lang="hu-HU" altLang="hu-HU" sz="2800" dirty="0"/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b="1" dirty="0" smtClean="0"/>
              <a:t>Felejtés</a:t>
            </a:r>
            <a:r>
              <a:rPr lang="hu-HU" altLang="hu-HU" sz="2800" dirty="0" smtClean="0"/>
              <a:t>: válaszcselekvés képességének elvesztése (tanulással ellentétes folyamat)</a:t>
            </a:r>
            <a:endParaRPr lang="en-US" altLang="hu-HU" sz="2800" dirty="0" smtClean="0"/>
          </a:p>
          <a:p>
            <a:pPr marL="233363" indent="-233363" eaLnBrk="1" hangingPunct="1">
              <a:lnSpc>
                <a:spcPct val="90000"/>
              </a:lnSpc>
            </a:pPr>
            <a:endParaRPr lang="en-US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6462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Emlékek kialakítása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Bármi történik velünk az agyunkban lévő neuronok között egyedi AP mintázat halad végig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Minél többször ismétlődik ugyanaz a jelenség, annál inkább megerősödnek az adott AP mintázathoz tartozó szinapszisok</a:t>
            </a:r>
            <a:endParaRPr lang="en-US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41117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Érdekességek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Nők emlék kialakítását a mély férfi hang elősegíti (férfiak esetén nincs hatása a női hangmagasságnak)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Beszélgetés közben ha emlékezni akarunk valamire, akkor elnézünk oldalra (ált. jobbra)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Rövidtávú memóriánk nagyjából 7 dolgot tud tárolni (telefonszám)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A bal kezeseknek jobb a memóriájuk (nagyobb corpus </a:t>
            </a:r>
            <a:r>
              <a:rPr lang="hu-HU" altLang="hu-HU" sz="2800" dirty="0" err="1" smtClean="0"/>
              <a:t>callosum</a:t>
            </a:r>
            <a:r>
              <a:rPr lang="hu-HU" altLang="hu-HU" sz="2800" dirty="0" smtClean="0"/>
              <a:t>)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Rossz emlékek elektrosokkal törölhetők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Sokkal több a memóriatároló kapacitásunk, mint amire szükségünk van</a:t>
            </a:r>
            <a:endParaRPr lang="en-US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3030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Érdekességek</a:t>
            </a:r>
            <a:endParaRPr lang="en-US" altLang="hu-HU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419600"/>
          </a:xfrm>
        </p:spPr>
        <p:txBody>
          <a:bodyPr/>
          <a:lstStyle/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Felnőtteknél, ha nem kifejezetten érdekli őket a téma, akkor </a:t>
            </a:r>
            <a:r>
              <a:rPr lang="hu-HU" altLang="hu-HU" sz="2800" dirty="0" err="1" smtClean="0"/>
              <a:t>max</a:t>
            </a:r>
            <a:r>
              <a:rPr lang="hu-HU" altLang="hu-HU" sz="2800" dirty="0" smtClean="0"/>
              <a:t>. 20 percig tudnak figyelni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Felnőttek emlékeinek nagy része 15-25 éves korukból ered (akár az össze memória 60%-a is lehet)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Minden visszaemlékezésnél az előző emlékezést idézzük fel, nem az eredeti emléket, így lehet, hogy az emlék formálódik az idő során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Az alkohol megakadályozza az információk hosszú távú emlékezetbe jutását</a:t>
            </a:r>
          </a:p>
          <a:p>
            <a:pPr marL="233363" indent="-233363" eaLnBrk="1" hangingPunct="1">
              <a:lnSpc>
                <a:spcPct val="90000"/>
              </a:lnSpc>
            </a:pPr>
            <a:r>
              <a:rPr lang="hu-HU" altLang="hu-HU" sz="2800" dirty="0" smtClean="0"/>
              <a:t>2,5 </a:t>
            </a:r>
            <a:r>
              <a:rPr lang="hu-HU" altLang="hu-HU" sz="2800" dirty="0" err="1" smtClean="0"/>
              <a:t>petabyte-nyi</a:t>
            </a:r>
            <a:r>
              <a:rPr lang="hu-HU" altLang="hu-HU" sz="2800" dirty="0" smtClean="0"/>
              <a:t> (2,5 millió GB) adatot tudna tárolni az agyunk ha számítógép lenne</a:t>
            </a:r>
            <a:endParaRPr lang="en-US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4501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6157</TotalTime>
  <Words>6078</Words>
  <Application>Microsoft Office PowerPoint</Application>
  <PresentationFormat>Diavetítés a képernyőre (4:3 oldalarány)</PresentationFormat>
  <Paragraphs>1023</Paragraphs>
  <Slides>121</Slides>
  <Notes>72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121</vt:i4>
      </vt:variant>
    </vt:vector>
  </HeadingPairs>
  <TitlesOfParts>
    <vt:vector size="124" baseType="lpstr">
      <vt:lpstr>1_Textured</vt:lpstr>
      <vt:lpstr>1_Office-téma</vt:lpstr>
      <vt:lpstr>Office-téma</vt:lpstr>
      <vt:lpstr>Mozgástanulás és szabályozás</vt:lpstr>
      <vt:lpstr>Viselkedés, tanulás, mozgástanulás</vt:lpstr>
      <vt:lpstr>Viselkedés, magatartás</vt:lpstr>
      <vt:lpstr>Viselkedés, magatartás</vt:lpstr>
      <vt:lpstr>A tanulás</vt:lpstr>
      <vt:lpstr>Ajánlott irodalom</vt:lpstr>
      <vt:lpstr>A tanulás fogalma</vt:lpstr>
      <vt:lpstr>A tanulás fajtái</vt:lpstr>
      <vt:lpstr>Tanuláselméletek</vt:lpstr>
      <vt:lpstr>Korai bevésődés (imprinting)</vt:lpstr>
      <vt:lpstr>Nem asszociatív tanulás</vt:lpstr>
      <vt:lpstr>Nem asszociatív tanulás</vt:lpstr>
      <vt:lpstr>Asszociatív tanulás</vt:lpstr>
      <vt:lpstr>Klasszikus kondicionálás</vt:lpstr>
      <vt:lpstr>Klasszikus kondicionálás</vt:lpstr>
      <vt:lpstr>Klasszikus kondicionálás</vt:lpstr>
      <vt:lpstr>Klasszikus kondicionálás</vt:lpstr>
      <vt:lpstr>Klasszikus kondicionálás</vt:lpstr>
      <vt:lpstr>Operáns kondicionálás</vt:lpstr>
      <vt:lpstr>Operáns kondicionálás</vt:lpstr>
      <vt:lpstr>Operáns kondicionálás</vt:lpstr>
      <vt:lpstr>Verbális tanulás</vt:lpstr>
      <vt:lpstr>Komplex tanulás</vt:lpstr>
      <vt:lpstr>Szociális tanulás jellemzői</vt:lpstr>
      <vt:lpstr>Szociális tanulás jellemzői</vt:lpstr>
      <vt:lpstr>A szociális tanulás módjai</vt:lpstr>
      <vt:lpstr>A szociális tanulás módjai</vt:lpstr>
      <vt:lpstr>A szociális tanulás módjai</vt:lpstr>
      <vt:lpstr>A szociális tanulás módjai</vt:lpstr>
      <vt:lpstr>  Motoros tanulás</vt:lpstr>
      <vt:lpstr>PowerPoint bemutató</vt:lpstr>
      <vt:lpstr>Mozgástanulás</vt:lpstr>
      <vt:lpstr>Mozgástanulás</vt:lpstr>
      <vt:lpstr>Mozgástanulás</vt:lpstr>
      <vt:lpstr>Mozgástanulás</vt:lpstr>
      <vt:lpstr> Mozgástanulással összefüggő kérdések </vt:lpstr>
      <vt:lpstr>Motoros tanulás mérése</vt:lpstr>
      <vt:lpstr>Teljesítmény    Tanulás</vt:lpstr>
      <vt:lpstr>Motoros tanulás mérése</vt:lpstr>
      <vt:lpstr>Transzfer hatás</vt:lpstr>
      <vt:lpstr>Gyakorlás</vt:lpstr>
      <vt:lpstr>Gyakorlás</vt:lpstr>
      <vt:lpstr>Gyakorlás</vt:lpstr>
      <vt:lpstr>Gyakorlás</vt:lpstr>
      <vt:lpstr>Gyakorlás</vt:lpstr>
      <vt:lpstr>A (motoros) tanulás fajtái</vt:lpstr>
      <vt:lpstr>PowerPoint bemutató</vt:lpstr>
      <vt:lpstr>PowerPoint bemutató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PowerPoint bemutató</vt:lpstr>
      <vt:lpstr>A motoros tanulás elméletei</vt:lpstr>
      <vt:lpstr>A mozgástanulás szakaszai</vt:lpstr>
      <vt:lpstr>A mozgástanulás szakaszai</vt:lpstr>
      <vt:lpstr>A mozgástanulás szakaszai</vt:lpstr>
      <vt:lpstr>Kognitív szakasz</vt:lpstr>
      <vt:lpstr>Kognitív szakasz</vt:lpstr>
      <vt:lpstr>Kognitív szakasz</vt:lpstr>
      <vt:lpstr>Kognitív szakasz</vt:lpstr>
      <vt:lpstr>Kognitív szakasz</vt:lpstr>
      <vt:lpstr>Asszociatív szakasz</vt:lpstr>
      <vt:lpstr>Asszociatív szakasz</vt:lpstr>
      <vt:lpstr>Asszociatív szakasz</vt:lpstr>
      <vt:lpstr>Asszociatív szakasz</vt:lpstr>
      <vt:lpstr>Asszociatív szakasz</vt:lpstr>
      <vt:lpstr>Autonóm szakasz</vt:lpstr>
      <vt:lpstr>Autonóm szakasz</vt:lpstr>
      <vt:lpstr>Autonóm szakasz</vt:lpstr>
      <vt:lpstr>Autonóm szakasz</vt:lpstr>
      <vt:lpstr>Régi készségekre épülő tanulás</vt:lpstr>
      <vt:lpstr>Feedback</vt:lpstr>
      <vt:lpstr>Külső feedback</vt:lpstr>
      <vt:lpstr>Külső feedback</vt:lpstr>
      <vt:lpstr>A jó visszacsatolás ismérvei</vt:lpstr>
      <vt:lpstr>A mozgástanulás változói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A motoros tanulás elméletei</vt:lpstr>
      <vt:lpstr>PowerPoint bemutató</vt:lpstr>
      <vt:lpstr>  Memória</vt:lpstr>
      <vt:lpstr>Emlékezet, felejtés</vt:lpstr>
      <vt:lpstr>Emlékek kialakítása</vt:lpstr>
      <vt:lpstr>Érdekességek</vt:lpstr>
      <vt:lpstr>Érdekességek</vt:lpstr>
      <vt:lpstr>Felejtés</vt:lpstr>
      <vt:lpstr>Rövid időtartamú motoros emlékezet</vt:lpstr>
      <vt:lpstr>Hosszú időtartamú motoros emlékezet</vt:lpstr>
      <vt:lpstr>Irodalom</vt:lpstr>
      <vt:lpstr>Motoros készségek tanulása</vt:lpstr>
      <vt:lpstr>Mik a motoros készségek?</vt:lpstr>
      <vt:lpstr>Hogyan állapítjuk meg, hogy valaki rendelkezik-e mozgással kapcsolatos készségekkel?</vt:lpstr>
      <vt:lpstr>Készségek osztályozása</vt:lpstr>
      <vt:lpstr>Készségek osztályozása</vt:lpstr>
      <vt:lpstr>Készségek osztályozása</vt:lpstr>
      <vt:lpstr>Készségek osztályozása</vt:lpstr>
      <vt:lpstr>Készség vs. képesség</vt:lpstr>
      <vt:lpstr>Motoros képességek</vt:lpstr>
      <vt:lpstr>Motoros képességek</vt:lpstr>
      <vt:lpstr>Motoros képességek</vt:lpstr>
      <vt:lpstr>Motoros képességek</vt:lpstr>
      <vt:lpstr>Motoros képességek</vt:lpstr>
      <vt:lpstr>Motoros képességek</vt:lpstr>
      <vt:lpstr>Motoros képességek</vt:lpstr>
      <vt:lpstr>Motoros képességek</vt:lpstr>
      <vt:lpstr>Motoros képességek</vt:lpstr>
      <vt:lpstr>Köszönöm a figyelmet!</vt:lpstr>
    </vt:vector>
  </TitlesOfParts>
  <Company>Shenandoah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McKeough</dc:creator>
  <cp:lastModifiedBy>Kopper</cp:lastModifiedBy>
  <cp:revision>287</cp:revision>
  <dcterms:created xsi:type="dcterms:W3CDTF">2004-01-14T22:33:49Z</dcterms:created>
  <dcterms:modified xsi:type="dcterms:W3CDTF">2017-09-21T10:38:10Z</dcterms:modified>
</cp:coreProperties>
</file>