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7" r:id="rId17"/>
    <p:sldId id="288" r:id="rId18"/>
    <p:sldId id="274" r:id="rId19"/>
    <p:sldId id="286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223467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ingerek felvétele és feldolgozása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524867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Tóth 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76664" cy="691793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ingerek felvétele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3861048"/>
            <a:ext cx="8784976" cy="2160240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Az érzékszerveink segítségével a környezetünkből nagyon sok információt (</a:t>
            </a:r>
            <a:r>
              <a:rPr lang="hu-HU" sz="1800" b="1" i="1" dirty="0" smtClean="0"/>
              <a:t>10</a:t>
            </a:r>
            <a:r>
              <a:rPr lang="hu-HU" sz="1800" b="1" i="1" baseline="30000" dirty="0" smtClean="0"/>
              <a:t>9</a:t>
            </a:r>
            <a:r>
              <a:rPr lang="hu-HU" sz="1800" b="1" i="1" dirty="0" smtClean="0"/>
              <a:t> bit/s</a:t>
            </a:r>
            <a:r>
              <a:rPr lang="hu-HU" sz="1800" dirty="0" smtClean="0"/>
              <a:t>) veszünk fel</a:t>
            </a:r>
          </a:p>
          <a:p>
            <a:pPr lvl="1"/>
            <a:r>
              <a:rPr lang="hu-HU" sz="1800" dirty="0" smtClean="0"/>
              <a:t>Ebből </a:t>
            </a:r>
            <a:r>
              <a:rPr lang="hu-HU" sz="1800" b="1" i="1" dirty="0" smtClean="0"/>
              <a:t>10</a:t>
            </a:r>
            <a:r>
              <a:rPr lang="hu-HU" sz="1800" b="1" i="1" baseline="30000" dirty="0" smtClean="0"/>
              <a:t>1</a:t>
            </a:r>
            <a:r>
              <a:rPr lang="hu-HU" sz="1800" b="1" i="1" dirty="0" smtClean="0"/>
              <a:t> – 10</a:t>
            </a:r>
            <a:r>
              <a:rPr lang="hu-HU" sz="1800" b="1" i="1" baseline="30000" dirty="0" smtClean="0"/>
              <a:t>2</a:t>
            </a:r>
            <a:r>
              <a:rPr lang="hu-HU" sz="1800" b="1" i="1" dirty="0" smtClean="0"/>
              <a:t> bit/s </a:t>
            </a:r>
            <a:r>
              <a:rPr lang="hu-HU" sz="1800" dirty="0" smtClean="0"/>
              <a:t>tudatosul</a:t>
            </a:r>
          </a:p>
          <a:p>
            <a:pPr lvl="1"/>
            <a:r>
              <a:rPr lang="hu-HU" sz="1800" dirty="0" smtClean="0"/>
              <a:t>A többi feldolgozása tudattalanul történik vagy egyáltalán nem hasznosul</a:t>
            </a:r>
          </a:p>
          <a:p>
            <a:pPr lvl="1"/>
            <a:r>
              <a:rPr lang="hu-HU" sz="1800" dirty="0" smtClean="0"/>
              <a:t>A tudat számára fontos információk szelektálódnak</a:t>
            </a:r>
          </a:p>
          <a:p>
            <a:r>
              <a:rPr lang="hu-HU" sz="1800" dirty="0" smtClean="0"/>
              <a:t>Beszéddel és mozgással (mimika!) </a:t>
            </a:r>
            <a:r>
              <a:rPr lang="hu-HU" sz="1800" b="1" i="1" dirty="0" smtClean="0"/>
              <a:t>10</a:t>
            </a:r>
            <a:r>
              <a:rPr lang="hu-HU" sz="1800" b="1" i="1" baseline="30000" dirty="0" smtClean="0"/>
              <a:t>7</a:t>
            </a:r>
            <a:r>
              <a:rPr lang="hu-HU" sz="1800" b="1" i="1" dirty="0" smtClean="0"/>
              <a:t>-en bit/s </a:t>
            </a:r>
            <a:r>
              <a:rPr lang="hu-HU" sz="1800" dirty="0" smtClean="0"/>
              <a:t>információt adunk le a külvilágnak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3" y="877060"/>
            <a:ext cx="7321705" cy="2911980"/>
          </a:xfrm>
        </p:spPr>
      </p:pic>
    </p:spTree>
    <p:extLst>
      <p:ext uri="{BB962C8B-B14F-4D97-AF65-F5344CB8AC3E}">
        <p14:creationId xmlns:p14="http://schemas.microsoft.com/office/powerpoint/2010/main" val="100794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58614"/>
            <a:ext cx="5328592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" y="980728"/>
            <a:ext cx="8435280" cy="5040560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Az </a:t>
            </a:r>
            <a:r>
              <a:rPr lang="hu-HU" sz="2000" b="1" i="1" dirty="0" smtClean="0"/>
              <a:t>ingerek különböző energiaformákban érik el a szervezetet</a:t>
            </a:r>
            <a:r>
              <a:rPr lang="hu-HU" sz="2000" dirty="0" smtClean="0"/>
              <a:t> pl.:</a:t>
            </a:r>
          </a:p>
          <a:p>
            <a:pPr lvl="1" algn="just"/>
            <a:r>
              <a:rPr lang="hu-HU" sz="2000" dirty="0" smtClean="0"/>
              <a:t>Látás inger =&gt; elektromágneses</a:t>
            </a:r>
          </a:p>
          <a:p>
            <a:pPr lvl="1" algn="just"/>
            <a:r>
              <a:rPr lang="hu-HU" sz="2000" dirty="0" smtClean="0"/>
              <a:t>Tapintás inger =&gt; mechanikus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Ezeket az energiákat </a:t>
            </a:r>
            <a:r>
              <a:rPr lang="hu-HU" sz="2000" b="1" i="1" dirty="0" smtClean="0"/>
              <a:t>specifikus receptorok (szenzorok</a:t>
            </a:r>
            <a:r>
              <a:rPr lang="hu-HU" sz="2000" dirty="0" smtClean="0"/>
              <a:t>) veszik fel, amelyek:</a:t>
            </a:r>
          </a:p>
          <a:p>
            <a:pPr lvl="1" algn="just"/>
            <a:r>
              <a:rPr lang="hu-HU" sz="2000" dirty="0" smtClean="0"/>
              <a:t>Érzékszerveket képeznek (pl.: szem, fül)</a:t>
            </a:r>
          </a:p>
          <a:p>
            <a:pPr lvl="1" algn="just"/>
            <a:r>
              <a:rPr lang="hu-HU" sz="2000" dirty="0" smtClean="0"/>
              <a:t>A testfelszínen helyezkednek el (pl.: </a:t>
            </a:r>
            <a:r>
              <a:rPr lang="hu-HU" sz="2000" dirty="0" err="1" smtClean="0"/>
              <a:t>bőrreceptorok</a:t>
            </a:r>
            <a:r>
              <a:rPr lang="hu-HU" sz="2000" dirty="0" smtClean="0"/>
              <a:t>)</a:t>
            </a:r>
          </a:p>
          <a:p>
            <a:pPr lvl="1" algn="just"/>
            <a:r>
              <a:rPr lang="hu-HU" sz="2000" dirty="0" smtClean="0"/>
              <a:t>A test belsejében helyezkednek el (pl.: nyomásra érzékeny receptorok)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Minden érzéksejtnek </a:t>
            </a:r>
            <a:r>
              <a:rPr lang="hu-HU" sz="2000" b="1" i="1" dirty="0" smtClean="0"/>
              <a:t>adekvát ingere</a:t>
            </a:r>
            <a:r>
              <a:rPr lang="hu-HU" sz="2000" dirty="0" smtClean="0"/>
              <a:t> van, amely specifikus érzetet (modalitás) kelt, amelyen belül sokszor különböző </a:t>
            </a:r>
            <a:r>
              <a:rPr lang="hu-HU" sz="2000" b="1" i="1" dirty="0" smtClean="0"/>
              <a:t>ingerkvalitások</a:t>
            </a:r>
            <a:r>
              <a:rPr lang="hu-HU" sz="2000" dirty="0" smtClean="0"/>
              <a:t> különíthetők el pl.:</a:t>
            </a:r>
          </a:p>
          <a:p>
            <a:pPr lvl="1" algn="just"/>
            <a:r>
              <a:rPr lang="hu-HU" sz="2000" dirty="0" smtClean="0"/>
              <a:t>Hang erőssége</a:t>
            </a:r>
          </a:p>
          <a:p>
            <a:pPr lvl="1" algn="just"/>
            <a:r>
              <a:rPr lang="hu-HU" sz="2000" dirty="0" smtClean="0"/>
              <a:t>Hang frekvenciája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555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70984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 felvétele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080120"/>
            <a:ext cx="5544616" cy="4869160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inger felvételekor a receptor kiválasztja a környezet ingerei közül a számára éppen megfelelőt pl.:</a:t>
            </a:r>
          </a:p>
          <a:p>
            <a:pPr lvl="1"/>
            <a:r>
              <a:rPr lang="hu-HU" sz="1800" dirty="0"/>
              <a:t> </a:t>
            </a:r>
            <a:r>
              <a:rPr lang="hu-HU" sz="1800" dirty="0" smtClean="0"/>
              <a:t>a bőr nyomás receptorai a nyomás erősségére vonatkozó információkat</a:t>
            </a:r>
          </a:p>
          <a:p>
            <a:r>
              <a:rPr lang="hu-HU" sz="1800" dirty="0" smtClean="0"/>
              <a:t>A receptorban az inger megváltoztatja a </a:t>
            </a:r>
            <a:r>
              <a:rPr lang="hu-HU" sz="1800" dirty="0" err="1" smtClean="0"/>
              <a:t>receptorsejt</a:t>
            </a:r>
            <a:r>
              <a:rPr lang="hu-HU" sz="1800" dirty="0" smtClean="0"/>
              <a:t> membrántulajdonságait= </a:t>
            </a:r>
            <a:r>
              <a:rPr lang="hu-HU" sz="1800" b="1" i="1" dirty="0" err="1" smtClean="0"/>
              <a:t>transzdukció</a:t>
            </a:r>
            <a:endParaRPr lang="hu-HU" sz="1800" b="1" i="1" dirty="0" smtClean="0"/>
          </a:p>
          <a:p>
            <a:r>
              <a:rPr lang="hu-HU" sz="1800" dirty="0" smtClean="0"/>
              <a:t>Ez </a:t>
            </a:r>
            <a:r>
              <a:rPr lang="hu-HU" sz="1800" dirty="0" err="1" smtClean="0"/>
              <a:t>receptorpotenciál</a:t>
            </a:r>
            <a:r>
              <a:rPr lang="hu-HU" sz="1800" dirty="0" smtClean="0"/>
              <a:t>  (generátor-, szenzor) keletkezéséhez vezet</a:t>
            </a:r>
          </a:p>
          <a:p>
            <a:pPr lvl="1"/>
            <a:r>
              <a:rPr lang="hu-HU" sz="1800" dirty="0"/>
              <a:t> </a:t>
            </a:r>
            <a:r>
              <a:rPr lang="hu-HU" sz="1800" dirty="0" smtClean="0"/>
              <a:t>minél nagyobb az inger, annál nagyobb a </a:t>
            </a:r>
            <a:r>
              <a:rPr lang="hu-HU" sz="1800" dirty="0" err="1" smtClean="0"/>
              <a:t>receptorpotenciál</a:t>
            </a:r>
            <a:endParaRPr lang="hu-HU" sz="1800" dirty="0" smtClean="0"/>
          </a:p>
          <a:p>
            <a:r>
              <a:rPr lang="hu-HU" sz="1800" dirty="0" smtClean="0"/>
              <a:t>Ha a </a:t>
            </a:r>
            <a:r>
              <a:rPr lang="hu-HU" sz="1800" dirty="0" err="1" smtClean="0"/>
              <a:t>receptorpotenciál</a:t>
            </a:r>
            <a:r>
              <a:rPr lang="hu-HU" sz="1800" dirty="0" smtClean="0"/>
              <a:t> meghalad egy bizonyos küszöbértéket akkor az idegroston tovaterjedő akcióspotenciált vált ki = </a:t>
            </a:r>
            <a:r>
              <a:rPr lang="hu-HU" sz="1800" b="1" i="1" dirty="0" smtClean="0"/>
              <a:t>az inger transzformációja</a:t>
            </a:r>
          </a:p>
          <a:p>
            <a:r>
              <a:rPr lang="hu-HU" sz="1800" dirty="0" smtClean="0"/>
              <a:t>Minél erősebb az inger, minél nagyobb a </a:t>
            </a:r>
            <a:r>
              <a:rPr lang="hu-HU" sz="1800" dirty="0" err="1" smtClean="0"/>
              <a:t>receptorpotenciál</a:t>
            </a:r>
            <a:r>
              <a:rPr lang="hu-HU" sz="1800" dirty="0" smtClean="0"/>
              <a:t>, annál gyakrabban keletkezik tovaterjedő akcióspotenciál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29258"/>
            <a:ext cx="3253083" cy="3755926"/>
          </a:xfrm>
        </p:spPr>
      </p:pic>
    </p:spTree>
    <p:extLst>
      <p:ext uri="{BB962C8B-B14F-4D97-AF65-F5344CB8AC3E}">
        <p14:creationId xmlns:p14="http://schemas.microsoft.com/office/powerpoint/2010/main" val="20231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9328" y="144016"/>
            <a:ext cx="5987008" cy="69269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információ kódolás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568952" cy="2376264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Az eredeti információt az akciós potenciál frekvenciája (impulzus/s) hordozza (</a:t>
            </a:r>
            <a:r>
              <a:rPr lang="hu-HU" sz="1800" b="1" i="1" dirty="0" smtClean="0"/>
              <a:t>kódolás</a:t>
            </a:r>
            <a:r>
              <a:rPr lang="hu-HU" sz="1800" dirty="0" smtClean="0"/>
              <a:t>)</a:t>
            </a:r>
          </a:p>
          <a:p>
            <a:pPr algn="just"/>
            <a:r>
              <a:rPr lang="hu-HU" sz="1800" dirty="0" smtClean="0"/>
              <a:t>A következő szinapszisban közeledő információ (hír) ismét </a:t>
            </a:r>
            <a:r>
              <a:rPr lang="hu-HU" sz="1800" b="1" i="1" dirty="0" smtClean="0"/>
              <a:t>dekódolódik</a:t>
            </a:r>
          </a:p>
          <a:p>
            <a:pPr algn="just"/>
            <a:r>
              <a:rPr lang="hu-HU" sz="1800" dirty="0" smtClean="0"/>
              <a:t>Minél nagyobb a frekvencia, annál több </a:t>
            </a:r>
            <a:r>
              <a:rPr lang="hu-HU" sz="1800" dirty="0" err="1" smtClean="0"/>
              <a:t>átvivőanyag</a:t>
            </a:r>
            <a:r>
              <a:rPr lang="hu-HU" sz="1800" dirty="0" smtClean="0"/>
              <a:t>  (</a:t>
            </a:r>
            <a:r>
              <a:rPr lang="hu-HU" sz="1800" dirty="0" err="1" smtClean="0"/>
              <a:t>transzmitter</a:t>
            </a:r>
            <a:r>
              <a:rPr lang="hu-HU" sz="1800" dirty="0" smtClean="0"/>
              <a:t>) szabadul fel, és annál nagyobb lesz az </a:t>
            </a:r>
            <a:r>
              <a:rPr lang="hu-HU" sz="1800" dirty="0" err="1" smtClean="0"/>
              <a:t>excitatórikus</a:t>
            </a:r>
            <a:r>
              <a:rPr lang="hu-HU" sz="1800" dirty="0" smtClean="0"/>
              <a:t> </a:t>
            </a:r>
            <a:r>
              <a:rPr lang="hu-HU" sz="1800" b="1" i="1" dirty="0" err="1" smtClean="0"/>
              <a:t>posztszinaptikus</a:t>
            </a:r>
            <a:r>
              <a:rPr lang="hu-HU" sz="1800" b="1" i="1" dirty="0" smtClean="0"/>
              <a:t> potenciál</a:t>
            </a:r>
          </a:p>
          <a:p>
            <a:pPr algn="just"/>
            <a:r>
              <a:rPr lang="hu-HU" sz="1800" dirty="0" smtClean="0"/>
              <a:t>Ha ez is elér egy küszöböt </a:t>
            </a:r>
            <a:r>
              <a:rPr lang="hu-HU" sz="1800" dirty="0" smtClean="0">
                <a:sym typeface="Symbol"/>
              </a:rPr>
              <a:t> újból tovaterjedő akciós potenciált generál = az információ ismételt kódolása = </a:t>
            </a:r>
            <a:r>
              <a:rPr lang="hu-HU" sz="1800" b="1" i="1" dirty="0" err="1" smtClean="0">
                <a:sym typeface="Symbol"/>
              </a:rPr>
              <a:t>rekódolás</a:t>
            </a:r>
            <a:endParaRPr lang="hu-HU" sz="1800" b="1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840760" cy="3200834"/>
          </a:xfrm>
        </p:spPr>
      </p:pic>
    </p:spTree>
    <p:extLst>
      <p:ext uri="{BB962C8B-B14F-4D97-AF65-F5344CB8AC3E}">
        <p14:creationId xmlns:p14="http://schemas.microsoft.com/office/powerpoint/2010/main" val="23878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60640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Kontrasztosítás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680520" cy="4176464"/>
          </a:xfrm>
        </p:spPr>
        <p:txBody>
          <a:bodyPr>
            <a:no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szinaptikus</a:t>
            </a:r>
            <a:r>
              <a:rPr lang="hu-HU" sz="2400" dirty="0" smtClean="0"/>
              <a:t> gátló és serkentő kapcsolások szolgálnak pl.:</a:t>
            </a:r>
          </a:p>
          <a:p>
            <a:pPr lvl="1"/>
            <a:r>
              <a:rPr lang="hu-HU" dirty="0"/>
              <a:t> </a:t>
            </a:r>
            <a:r>
              <a:rPr lang="hu-HU" dirty="0" smtClean="0"/>
              <a:t>KIR felé továbbhaladó információ </a:t>
            </a:r>
            <a:r>
              <a:rPr lang="hu-HU" b="1" i="1" dirty="0" smtClean="0"/>
              <a:t>kontrasztosítás</a:t>
            </a:r>
            <a:r>
              <a:rPr lang="hu-HU" dirty="0" smtClean="0"/>
              <a:t>ára = </a:t>
            </a:r>
          </a:p>
          <a:p>
            <a:pPr lvl="2"/>
            <a:r>
              <a:rPr lang="hu-HU" sz="2400" dirty="0" smtClean="0"/>
              <a:t>A szomszédos párhuzamos utakon tovaterjedő ingerületi folyamatok gyengülnek </a:t>
            </a:r>
            <a:r>
              <a:rPr lang="hu-HU" sz="2400" dirty="0" smtClean="0">
                <a:sym typeface="Symbol"/>
              </a:rPr>
              <a:t> laterális gátlás (inhibíció)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50" y="1196752"/>
            <a:ext cx="3890853" cy="4320480"/>
          </a:xfrm>
        </p:spPr>
      </p:pic>
    </p:spTree>
    <p:extLst>
      <p:ext uri="{BB962C8B-B14F-4D97-AF65-F5344CB8AC3E}">
        <p14:creationId xmlns:p14="http://schemas.microsoft.com/office/powerpoint/2010/main" val="26415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760640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ingerfeldolgozás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" y="980728"/>
            <a:ext cx="8363272" cy="4968552"/>
          </a:xfrm>
        </p:spPr>
        <p:txBody>
          <a:bodyPr>
            <a:no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b="1" i="1" dirty="0" smtClean="0"/>
              <a:t>szenzoros ingerek feldolgozása</a:t>
            </a:r>
            <a:r>
              <a:rPr lang="hu-HU" sz="2000" dirty="0" smtClean="0"/>
              <a:t> egészen a központi idegrendszeri integrációjukig objektíven nyomon követhető pl.:</a:t>
            </a:r>
          </a:p>
          <a:p>
            <a:pPr lvl="1" algn="just"/>
            <a:r>
              <a:rPr lang="hu-HU" sz="2000" dirty="0" smtClean="0"/>
              <a:t>Sejtpotenciálok mérése</a:t>
            </a:r>
          </a:p>
          <a:p>
            <a:pPr marL="457200" lvl="1" indent="0" algn="just">
              <a:buNone/>
            </a:pPr>
            <a:endParaRPr lang="hu-HU" sz="2000" dirty="0" smtClean="0"/>
          </a:p>
          <a:p>
            <a:pPr algn="just"/>
            <a:r>
              <a:rPr lang="hu-HU" sz="2000" b="1" i="1" dirty="0" smtClean="0"/>
              <a:t>Tudatosulás</a:t>
            </a:r>
            <a:r>
              <a:rPr lang="hu-HU" sz="2000" dirty="0" smtClean="0"/>
              <a:t>uk csak szubjektív megfigyelések vethető alá</a:t>
            </a:r>
          </a:p>
          <a:p>
            <a:pPr lvl="1" algn="just"/>
            <a:r>
              <a:rPr lang="hu-HU" sz="2000" dirty="0"/>
              <a:t> </a:t>
            </a:r>
            <a:r>
              <a:rPr lang="hu-HU" sz="2000" dirty="0" smtClean="0"/>
              <a:t>első lépésként érzéki benyomásokat és érzeteket vagyunk képesek leírni pl.:</a:t>
            </a:r>
          </a:p>
          <a:p>
            <a:pPr lvl="2" algn="just"/>
            <a:r>
              <a:rPr lang="hu-HU" sz="2000" dirty="0" smtClean="0"/>
              <a:t>Barna csíkok kis zöld csíkokkal</a:t>
            </a:r>
          </a:p>
          <a:p>
            <a:pPr marL="914400" lvl="2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látottakat a tapasztalat felhasználásával  az elme értelmezi, ennek eredménye az </a:t>
            </a:r>
            <a:r>
              <a:rPr lang="hu-HU" sz="2000" b="1" i="1" dirty="0" smtClean="0"/>
              <a:t>észlelés (percepció)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Az érzéki benyomás még ugyanabban a személyben is eredményezhet egymástól teljesen eltérő percepciót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336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203032" cy="85010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észlelés folyamata</a:t>
            </a:r>
            <a:endParaRPr lang="hu-HU" sz="3600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1" y="3789040"/>
            <a:ext cx="7698799" cy="3068960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8723312" cy="2553147"/>
          </a:xfrm>
        </p:spPr>
        <p:txBody>
          <a:bodyPr>
            <a:noAutofit/>
          </a:bodyPr>
          <a:lstStyle/>
          <a:p>
            <a:r>
              <a:rPr lang="hu-HU" sz="1800" b="1" i="1" u="sng" dirty="0" smtClean="0"/>
              <a:t>Az észlelésről szóló tudomány három legfontosabb területe:</a:t>
            </a:r>
          </a:p>
          <a:p>
            <a:pPr lvl="1"/>
            <a:r>
              <a:rPr lang="hu-HU" sz="1800" dirty="0" smtClean="0"/>
              <a:t>A látás </a:t>
            </a:r>
            <a:r>
              <a:rPr lang="hu-HU" sz="1800" b="1" i="1" dirty="0" smtClean="0"/>
              <a:t>fizikája</a:t>
            </a:r>
            <a:r>
              <a:rPr lang="hu-HU" sz="1800" dirty="0" smtClean="0"/>
              <a:t> a fény funkcióját állítja középpontba</a:t>
            </a:r>
          </a:p>
          <a:p>
            <a:pPr lvl="2"/>
            <a:r>
              <a:rPr lang="hu-HU" sz="1800" dirty="0" smtClean="0"/>
              <a:t>Kérdései az ingerforrás és az érzékszerv között fennálló feltételekre vonatkoznak</a:t>
            </a:r>
          </a:p>
          <a:p>
            <a:pPr lvl="1"/>
            <a:r>
              <a:rPr lang="hu-HU" sz="1800" dirty="0" smtClean="0"/>
              <a:t>A látás </a:t>
            </a:r>
            <a:r>
              <a:rPr lang="hu-HU" sz="1800" b="1" i="1" dirty="0" smtClean="0"/>
              <a:t>élettana</a:t>
            </a:r>
            <a:r>
              <a:rPr lang="hu-HU" sz="1800" dirty="0" smtClean="0"/>
              <a:t> az észlelést végrehajtó szervrendszert vizsgálja a szemtől, egészen az agykéregi látásközpontig</a:t>
            </a:r>
          </a:p>
          <a:p>
            <a:pPr lvl="1"/>
            <a:r>
              <a:rPr lang="hu-HU" sz="1800" dirty="0" smtClean="0"/>
              <a:t>A látás</a:t>
            </a:r>
            <a:r>
              <a:rPr lang="hu-HU" sz="1800" b="1" i="1" dirty="0" smtClean="0"/>
              <a:t> lélektana </a:t>
            </a:r>
            <a:r>
              <a:rPr lang="hu-HU" sz="1800" dirty="0" smtClean="0"/>
              <a:t>az észleleti kép keletkezésével foglalkozik és kísérleti úton vizsgálja az észlelés fejlődését</a:t>
            </a:r>
          </a:p>
          <a:p>
            <a:pPr lvl="1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387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554960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Moláris elméletek</a:t>
            </a:r>
            <a:endParaRPr lang="hu-HU" sz="36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72" y="1988840"/>
            <a:ext cx="4790528" cy="3613544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572000" cy="5805264"/>
          </a:xfrm>
        </p:spPr>
        <p:txBody>
          <a:bodyPr>
            <a:noAutofit/>
          </a:bodyPr>
          <a:lstStyle/>
          <a:p>
            <a:r>
              <a:rPr lang="hu-HU" sz="1700" b="1" i="1" dirty="0" err="1" smtClean="0"/>
              <a:t>Fraz</a:t>
            </a:r>
            <a:r>
              <a:rPr lang="hu-HU" sz="1700" b="1" i="1" dirty="0" smtClean="0"/>
              <a:t> Carl </a:t>
            </a:r>
            <a:r>
              <a:rPr lang="hu-HU" sz="1700" b="1" i="1" dirty="0" err="1" smtClean="0"/>
              <a:t>Müller-Lyer</a:t>
            </a:r>
            <a:r>
              <a:rPr lang="hu-HU" sz="1700" b="1" i="1" dirty="0" smtClean="0"/>
              <a:t>: </a:t>
            </a:r>
            <a:r>
              <a:rPr lang="hu-HU" sz="1700" dirty="0" smtClean="0"/>
              <a:t>azonos hosszúságú függőlegest hosszabbnak ítélünk széttartó oldalvonalak esetében, perspektivikusan szűkülő oldalvonalakat pedig rövidebbnek</a:t>
            </a:r>
          </a:p>
          <a:p>
            <a:r>
              <a:rPr lang="hu-HU" sz="1700" b="1" i="1" dirty="0" smtClean="0"/>
              <a:t>Christian v. </a:t>
            </a:r>
            <a:r>
              <a:rPr lang="hu-HU" sz="1700" b="1" i="1" dirty="0" err="1" smtClean="0"/>
              <a:t>Ehrenfels</a:t>
            </a:r>
            <a:r>
              <a:rPr lang="hu-HU" sz="1700" b="1" i="1" dirty="0" smtClean="0"/>
              <a:t>: </a:t>
            </a:r>
            <a:r>
              <a:rPr lang="hu-HU" sz="1700" dirty="0" smtClean="0"/>
              <a:t>„</a:t>
            </a:r>
            <a:r>
              <a:rPr lang="hu-HU" sz="1700" dirty="0" err="1" smtClean="0"/>
              <a:t>Gestalt</a:t>
            </a:r>
            <a:r>
              <a:rPr lang="hu-HU" sz="1700" dirty="0" smtClean="0"/>
              <a:t>”= azon feltételeket jelöli, melyek között a szervezet a külvilág jelenségeit felfogja</a:t>
            </a:r>
          </a:p>
          <a:p>
            <a:r>
              <a:rPr lang="hu-HU" sz="1700" b="1" i="1" dirty="0" smtClean="0"/>
              <a:t>E. C </a:t>
            </a:r>
            <a:r>
              <a:rPr lang="hu-HU" sz="1700" b="1" i="1" dirty="0" err="1" smtClean="0"/>
              <a:t>Tolman</a:t>
            </a:r>
            <a:r>
              <a:rPr lang="hu-HU" sz="1700" b="1" i="1" dirty="0" smtClean="0"/>
              <a:t>:</a:t>
            </a:r>
            <a:r>
              <a:rPr lang="hu-HU" sz="1700" dirty="0" smtClean="0"/>
              <a:t> „moláris”= a különböző, a teljesség létrehozásra törekedő iskolákat foglalja össze: bizonyos számú folt egy lovas moláris képévé olvadhat össze (</a:t>
            </a:r>
            <a:r>
              <a:rPr lang="hu-HU" sz="1700" dirty="0" err="1" smtClean="0"/>
              <a:t>eidotrópia</a:t>
            </a:r>
            <a:r>
              <a:rPr lang="hu-HU" sz="1700" dirty="0" smtClean="0"/>
              <a:t>)</a:t>
            </a:r>
          </a:p>
          <a:p>
            <a:r>
              <a:rPr lang="hu-HU" sz="1700" b="1" i="1" dirty="0" smtClean="0"/>
              <a:t>Harry </a:t>
            </a:r>
            <a:r>
              <a:rPr lang="hu-HU" sz="1700" b="1" i="1" dirty="0" err="1" smtClean="0"/>
              <a:t>Helson</a:t>
            </a:r>
            <a:r>
              <a:rPr lang="hu-HU" sz="1700" b="1" i="1" dirty="0" smtClean="0"/>
              <a:t>: </a:t>
            </a:r>
            <a:r>
              <a:rPr lang="hu-HU" sz="1700" dirty="0" smtClean="0"/>
              <a:t>az alakelméletet adaptációs elméletté bővítette: az észlelés a korábbi tapasztalatainkból, az átélt vonatkoztatási rendszerekből (rögzítő inger) és a jelen ingerhez fűződő kapcsolatokból áll:</a:t>
            </a:r>
          </a:p>
          <a:p>
            <a:pPr lvl="1"/>
            <a:r>
              <a:rPr lang="hu-HU" sz="1700" dirty="0" smtClean="0"/>
              <a:t>Aki épp az imént emelt fel egy nagyon nehéz súlyt, annak egy relatíve könnyebb, de egyébként nehéz súly „könnyűnek” tűnik</a:t>
            </a:r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19263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4" y="260648"/>
            <a:ext cx="2647848" cy="2510491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60" y="116632"/>
            <a:ext cx="2025324" cy="28083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4" y="3212976"/>
            <a:ext cx="3360374" cy="252028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35" y="3284984"/>
            <a:ext cx="35814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60040" y="1700808"/>
            <a:ext cx="7772400" cy="2090663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megtisztelő figyelmet!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24736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Az információ feldolgozás</a:t>
            </a:r>
            <a:endParaRPr lang="hu-H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573016"/>
            <a:ext cx="5904656" cy="188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23528" y="880120"/>
            <a:ext cx="8363272" cy="2836912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hu-HU" sz="1800" dirty="0"/>
              <a:t>Az információ feldolgozási modell egy </a:t>
            </a:r>
            <a:r>
              <a:rPr lang="hu-HU" sz="1800" i="1" dirty="0"/>
              <a:t>funkcionális modell </a:t>
            </a:r>
            <a:r>
              <a:rPr lang="hu-HU" sz="1800" dirty="0"/>
              <a:t>ami a környezetből a különféle érzékszerveken keresztül beérkező információs inputtal kezdődik és azt is figyelembe veszi, hogy  mi történik ezzel a beérkező jellel (vagy minek a bekövetkezését váltja ki ez a jel), ha egyszer bekerült a rendszerbe = </a:t>
            </a:r>
            <a:r>
              <a:rPr lang="hu-HU" sz="1800" b="1" i="1" dirty="0"/>
              <a:t>fekete doboz (</a:t>
            </a:r>
            <a:r>
              <a:rPr lang="hu-HU" sz="1800" b="1" i="1" dirty="0" err="1"/>
              <a:t>black</a:t>
            </a:r>
            <a:r>
              <a:rPr lang="hu-HU" sz="1800" b="1" i="1" dirty="0"/>
              <a:t> </a:t>
            </a:r>
            <a:r>
              <a:rPr lang="hu-HU" sz="1800" b="1" i="1" dirty="0" err="1"/>
              <a:t>box</a:t>
            </a:r>
            <a:r>
              <a:rPr lang="hu-HU" sz="1800" b="1" i="1" dirty="0"/>
              <a:t>) modell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800" dirty="0"/>
              <a:t>Az ember jelenti a fekete dobozt és az információ </a:t>
            </a:r>
            <a:r>
              <a:rPr lang="hu-HU" sz="1800" dirty="0" smtClean="0"/>
              <a:t>(</a:t>
            </a:r>
            <a:r>
              <a:rPr lang="hu-HU" sz="1800" b="1" dirty="0" smtClean="0"/>
              <a:t>S </a:t>
            </a:r>
            <a:r>
              <a:rPr lang="hu-HU" sz="1800" b="1" dirty="0"/>
              <a:t>– </a:t>
            </a:r>
            <a:r>
              <a:rPr lang="hu-HU" sz="1800" b="1" dirty="0" err="1" smtClean="0"/>
              <a:t>signal</a:t>
            </a:r>
            <a:r>
              <a:rPr lang="hu-HU" sz="1800" b="1" dirty="0" smtClean="0"/>
              <a:t>) </a:t>
            </a:r>
            <a:r>
              <a:rPr lang="hu-HU" sz="1800" dirty="0" smtClean="0"/>
              <a:t>ebbe </a:t>
            </a:r>
            <a:r>
              <a:rPr lang="hu-HU" sz="1800" dirty="0"/>
              <a:t>jut a </a:t>
            </a:r>
            <a:r>
              <a:rPr lang="hu-HU" sz="1800" dirty="0" smtClean="0"/>
              <a:t>környezetből </a:t>
            </a:r>
            <a:endParaRPr lang="hu-HU" sz="18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800" dirty="0"/>
              <a:t>A dobozban különböző módon feldolgozódik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800" dirty="0"/>
              <a:t>Végül outputként megfigyelhető motoros válasz lesz </a:t>
            </a:r>
            <a:r>
              <a:rPr lang="hu-HU" sz="1800" dirty="0" smtClean="0"/>
              <a:t>belőle </a:t>
            </a:r>
            <a:r>
              <a:rPr lang="hu-HU" sz="1800" b="1" dirty="0" smtClean="0"/>
              <a:t>(R – </a:t>
            </a:r>
            <a:r>
              <a:rPr lang="hu-HU" sz="1800" b="1" dirty="0" err="1" smtClean="0"/>
              <a:t>reaction</a:t>
            </a:r>
            <a:r>
              <a:rPr lang="hu-HU" sz="1800" b="1" dirty="0" smtClean="0"/>
              <a:t>)</a:t>
            </a:r>
            <a:endParaRPr lang="hu-HU" sz="1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544953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i="1" dirty="0" err="1"/>
              <a:t>Kronometrikus</a:t>
            </a:r>
            <a:r>
              <a:rPr lang="hu-HU" b="1" i="1" dirty="0"/>
              <a:t> megközelítés (</a:t>
            </a:r>
            <a:r>
              <a:rPr lang="hu-HU" b="1" i="1" dirty="0" err="1"/>
              <a:t>Posner</a:t>
            </a:r>
            <a:r>
              <a:rPr lang="hu-HU" b="1" i="1" dirty="0"/>
              <a:t> 1978) </a:t>
            </a:r>
            <a:r>
              <a:rPr lang="hu-HU" b="1" i="1" dirty="0" smtClean="0"/>
              <a:t>RT – </a:t>
            </a:r>
            <a:r>
              <a:rPr lang="hu-HU" b="1" i="1" dirty="0" err="1" smtClean="0"/>
              <a:t>reaction</a:t>
            </a:r>
            <a:r>
              <a:rPr lang="hu-HU" b="1" i="1" dirty="0" smtClean="0"/>
              <a:t> </a:t>
            </a:r>
            <a:r>
              <a:rPr lang="hu-HU" b="1" i="1" dirty="0" err="1" smtClean="0"/>
              <a:t>time</a:t>
            </a:r>
            <a:r>
              <a:rPr lang="hu-HU" b="1" i="1" dirty="0" smtClean="0"/>
              <a:t> </a:t>
            </a:r>
            <a:r>
              <a:rPr lang="hu-HU" i="1" dirty="0" smtClean="0"/>
              <a:t> </a:t>
            </a:r>
            <a:r>
              <a:rPr lang="hu-HU" dirty="0"/>
              <a:t>= a jelzés ingere és az ezáltal előhívott mozgásos válasz közötti intervallum adja meg. </a:t>
            </a:r>
          </a:p>
        </p:txBody>
      </p:sp>
    </p:spTree>
    <p:extLst>
      <p:ext uri="{BB962C8B-B14F-4D97-AF65-F5344CB8AC3E}">
        <p14:creationId xmlns:p14="http://schemas.microsoft.com/office/powerpoint/2010/main" val="24116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3200" b="1" dirty="0"/>
              <a:t>Az információfeldolgozás szakaszai (</a:t>
            </a:r>
            <a:r>
              <a:rPr lang="hu-HU" sz="3200" b="1" dirty="0" err="1"/>
              <a:t>Donders</a:t>
            </a:r>
            <a:r>
              <a:rPr lang="hu-HU" sz="3200" b="1" dirty="0"/>
              <a:t>, 1868</a:t>
            </a:r>
            <a:r>
              <a:rPr lang="hu-HU" sz="3200" b="1" dirty="0" smtClean="0"/>
              <a:t>)</a:t>
            </a:r>
            <a:endParaRPr lang="hu-H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700808"/>
            <a:ext cx="7848871" cy="279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3568" y="13407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1. ábra: a </a:t>
            </a:r>
            <a:r>
              <a:rPr lang="hu-HU" dirty="0" err="1"/>
              <a:t>Donders-féle</a:t>
            </a:r>
            <a:r>
              <a:rPr lang="hu-HU" dirty="0"/>
              <a:t> </a:t>
            </a:r>
            <a:r>
              <a:rPr lang="hu-HU" dirty="0" err="1"/>
              <a:t>szubtratktív</a:t>
            </a:r>
            <a:r>
              <a:rPr lang="hu-HU" dirty="0"/>
              <a:t> módszer kísérleti feladatai és </a:t>
            </a:r>
            <a:r>
              <a:rPr lang="hu-HU" dirty="0" smtClean="0"/>
              <a:t>logikai felépítése</a:t>
            </a:r>
            <a:endParaRPr lang="hu-HU" dirty="0"/>
          </a:p>
        </p:txBody>
      </p:sp>
      <p:sp>
        <p:nvSpPr>
          <p:cNvPr id="7" name="Tartalom helye 6"/>
          <p:cNvSpPr txBox="1">
            <a:spLocks noGrp="1"/>
          </p:cNvSpPr>
          <p:nvPr>
            <p:ph sz="half" idx="2"/>
          </p:nvPr>
        </p:nvSpPr>
        <p:spPr>
          <a:xfrm>
            <a:off x="359532" y="4638152"/>
            <a:ext cx="849694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800" dirty="0"/>
              <a:t>A </a:t>
            </a:r>
            <a:r>
              <a:rPr lang="hu-HU" sz="1800" b="1" i="1" dirty="0"/>
              <a:t>diszkrimináció időtartama </a:t>
            </a:r>
            <a:r>
              <a:rPr lang="hu-HU" sz="1800" dirty="0"/>
              <a:t>: RT </a:t>
            </a:r>
            <a:r>
              <a:rPr lang="hu-HU" sz="1800" dirty="0" err="1"/>
              <a:t>γ-RT</a:t>
            </a:r>
            <a:r>
              <a:rPr lang="hu-HU" sz="1800" dirty="0"/>
              <a:t> α</a:t>
            </a:r>
          </a:p>
          <a:p>
            <a:pPr algn="just"/>
            <a:r>
              <a:rPr lang="hu-HU" sz="1800" dirty="0"/>
              <a:t>A </a:t>
            </a:r>
            <a:r>
              <a:rPr lang="hu-HU" sz="1800" b="1" i="1" dirty="0"/>
              <a:t>választás időtartama</a:t>
            </a:r>
            <a:r>
              <a:rPr lang="hu-HU" sz="1800" dirty="0"/>
              <a:t>: RT </a:t>
            </a:r>
            <a:r>
              <a:rPr lang="hu-HU" sz="1800" dirty="0" err="1"/>
              <a:t>β-</a:t>
            </a:r>
            <a:r>
              <a:rPr lang="hu-HU" sz="1800" dirty="0"/>
              <a:t> </a:t>
            </a:r>
            <a:r>
              <a:rPr lang="hu-HU" sz="1800" dirty="0" err="1"/>
              <a:t>RT</a:t>
            </a:r>
            <a:r>
              <a:rPr lang="hu-HU" sz="1800" dirty="0"/>
              <a:t> </a:t>
            </a:r>
            <a:r>
              <a:rPr lang="hu-HU" sz="1800" dirty="0" smtClean="0"/>
              <a:t>γ</a:t>
            </a:r>
          </a:p>
          <a:p>
            <a:pPr algn="just"/>
            <a:r>
              <a:rPr lang="hu-HU" sz="1800" b="1" i="1" dirty="0" smtClean="0"/>
              <a:t>Levonás módszere </a:t>
            </a:r>
            <a:r>
              <a:rPr lang="hu-HU" sz="1800" dirty="0" smtClean="0"/>
              <a:t>= </a:t>
            </a:r>
            <a:r>
              <a:rPr lang="hu-HU" sz="1800" dirty="0" err="1" smtClean="0"/>
              <a:t>Donders</a:t>
            </a:r>
            <a:r>
              <a:rPr lang="hu-HU" sz="1800" dirty="0" smtClean="0"/>
              <a:t> feltételezte, hogy egy sorozat, egymástól elkülönült és egymást át nem fedő szakasz van az inger(S) és a válasz (R) között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30417" y="4221088"/>
            <a:ext cx="616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Információfeldolgozás:</a:t>
            </a:r>
            <a:r>
              <a:rPr lang="hu-HU" dirty="0" smtClean="0"/>
              <a:t> elkülönült egymást át nem fedő szakasz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93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/>
              <a:t>A feldolgozási szakaszok </a:t>
            </a:r>
            <a:r>
              <a:rPr lang="hu-HU" sz="3600" b="1" dirty="0" smtClean="0"/>
              <a:t>meghatározása</a:t>
            </a:r>
            <a:endParaRPr lang="hu-H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739" y="2780928"/>
            <a:ext cx="5984621" cy="325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435280" cy="1512168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</a:t>
            </a:r>
            <a:r>
              <a:rPr lang="hu-HU" sz="2400" b="1" i="1" dirty="0" smtClean="0"/>
              <a:t>válaszcselekvés</a:t>
            </a:r>
            <a:r>
              <a:rPr lang="hu-HU" sz="2400" dirty="0" smtClean="0"/>
              <a:t> történhet </a:t>
            </a:r>
            <a:r>
              <a:rPr lang="hu-HU" sz="2400" i="1" dirty="0" smtClean="0"/>
              <a:t>sorozat</a:t>
            </a:r>
            <a:r>
              <a:rPr lang="hu-HU" sz="2400" dirty="0" smtClean="0"/>
              <a:t>ban, vagy </a:t>
            </a:r>
            <a:r>
              <a:rPr lang="hu-HU" sz="2400" i="1" dirty="0" smtClean="0"/>
              <a:t>párhuzamos</a:t>
            </a:r>
            <a:r>
              <a:rPr lang="hu-HU" sz="2400" dirty="0" smtClean="0"/>
              <a:t>an</a:t>
            </a:r>
          </a:p>
          <a:p>
            <a:pPr algn="just"/>
            <a:r>
              <a:rPr lang="hu-HU" sz="2400" dirty="0" smtClean="0"/>
              <a:t>Pl.: Egy autószerelő üzemben alkalmazott párhuzamos és soros feldolgozás példája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0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/>
              <a:t>A feldolgozási szakaszok </a:t>
            </a:r>
            <a:r>
              <a:rPr lang="hu-HU" sz="3600" b="1" dirty="0" smtClean="0"/>
              <a:t>meghatározása II.</a:t>
            </a:r>
            <a:endParaRPr lang="hu-H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052736"/>
            <a:ext cx="6552728" cy="25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377652" y="3140968"/>
            <a:ext cx="8317284" cy="2736304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Először a vizsgálati személynek fel kell ismernie az ingert és azonosítania kell azt = </a:t>
            </a:r>
            <a:r>
              <a:rPr lang="hu-HU" sz="1800" b="1" i="1" dirty="0" smtClean="0"/>
              <a:t>ingerazonosítás</a:t>
            </a:r>
          </a:p>
          <a:p>
            <a:pPr marL="0" indent="0" algn="just">
              <a:buNone/>
            </a:pPr>
            <a:endParaRPr lang="hu-HU" sz="1800" b="1" i="1" dirty="0" smtClean="0"/>
          </a:p>
          <a:p>
            <a:pPr algn="just"/>
            <a:r>
              <a:rPr lang="hu-HU" sz="1800" dirty="0" smtClean="0"/>
              <a:t>Másodszor a megfelelő azonosítás után döntenie kell, hogy milyen választ adjon = </a:t>
            </a:r>
            <a:r>
              <a:rPr lang="hu-HU" sz="1800" b="1" i="1" dirty="0" smtClean="0"/>
              <a:t>válasz szelekció</a:t>
            </a:r>
          </a:p>
          <a:p>
            <a:pPr marL="0" indent="0" algn="just">
              <a:buNone/>
            </a:pPr>
            <a:endParaRPr lang="hu-HU" sz="1800" b="1" i="1" dirty="0" smtClean="0"/>
          </a:p>
          <a:p>
            <a:pPr algn="just"/>
            <a:r>
              <a:rPr lang="hu-HU" sz="1800" dirty="0" smtClean="0"/>
              <a:t>Végül, amikor a megfelelő választ kiválasztotta, készen kell állni a megfelelő cselekvésre és el kell kezdenie azt = </a:t>
            </a:r>
            <a:r>
              <a:rPr lang="hu-HU" sz="1800" b="1" i="1" dirty="0" smtClean="0"/>
              <a:t>válaszprogramozás</a:t>
            </a:r>
            <a:endParaRPr lang="hu-HU" sz="18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19675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3. ábra: Információfeldolgozási modell</a:t>
            </a:r>
          </a:p>
        </p:txBody>
      </p:sp>
    </p:spTree>
    <p:extLst>
      <p:ext uri="{BB962C8B-B14F-4D97-AF65-F5344CB8AC3E}">
        <p14:creationId xmlns:p14="http://schemas.microsoft.com/office/powerpoint/2010/main" val="12375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259632" y="72195"/>
            <a:ext cx="6696744" cy="6925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/>
              <a:t>Az ingerazonosítás szakasza</a:t>
            </a:r>
            <a:endParaRPr lang="hu-HU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3491880" y="1556792"/>
            <a:ext cx="216024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072970" y="884300"/>
            <a:ext cx="1369942" cy="8165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1923340" y="1561465"/>
            <a:ext cx="1512168" cy="427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1930744" y="1196752"/>
            <a:ext cx="151216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930744" y="2060848"/>
            <a:ext cx="1512168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V="1">
            <a:off x="2072970" y="2478126"/>
            <a:ext cx="1362538" cy="446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1923340" y="2333052"/>
            <a:ext cx="1512168" cy="231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763687" y="3140968"/>
            <a:ext cx="59080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Mi befolyásolja az inger azonosításának időtartamát: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inger erősség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inger világosság vagy inger tisztaság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mintafelismerés – vizuális inger (pl. sakk)</a:t>
            </a:r>
          </a:p>
          <a:p>
            <a:r>
              <a:rPr lang="hu-HU" sz="2000" dirty="0"/>
              <a:t>	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23528" y="4870901"/>
            <a:ext cx="856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ingerazonosítási szakasz végére  megtörténik az input információtartalmának elemzése</a:t>
            </a:r>
          </a:p>
          <a:p>
            <a:r>
              <a:rPr lang="hu-HU" dirty="0"/>
              <a:t>	</a:t>
            </a:r>
            <a:r>
              <a:rPr lang="hu-HU" dirty="0" smtClean="0"/>
              <a:t>emlékekkel való kapcsolat, asszociáció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57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84776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A válasz szelekció szakasza</a:t>
            </a:r>
            <a:endParaRPr lang="hu-H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966" y="1484784"/>
            <a:ext cx="444485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392488" cy="4536504"/>
          </a:xfrm>
        </p:spPr>
        <p:txBody>
          <a:bodyPr>
            <a:noAutofit/>
          </a:bodyPr>
          <a:lstStyle/>
          <a:p>
            <a:r>
              <a:rPr lang="hu-HU" sz="1800" b="1" i="1" dirty="0" smtClean="0"/>
              <a:t>Ha növekszik a választási lehetőségek száma</a:t>
            </a:r>
            <a:r>
              <a:rPr lang="hu-HU" sz="1800" dirty="0" smtClean="0"/>
              <a:t>, akkor </a:t>
            </a:r>
            <a:r>
              <a:rPr lang="hu-HU" sz="1800" b="1" i="1" dirty="0" smtClean="0"/>
              <a:t>növekszik a választási reakcióidő</a:t>
            </a:r>
            <a:r>
              <a:rPr lang="hu-HU" sz="1800" dirty="0" smtClean="0"/>
              <a:t> is =&gt; a növekvő reakcióidő kapcsolatos a válaszszelekció szakaszának információfeldolgozásával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Ahogy az </a:t>
            </a:r>
            <a:r>
              <a:rPr lang="hu-HU" sz="1800" b="1" i="1" dirty="0" smtClean="0"/>
              <a:t>inger-válasz lehetőségek száma növekszik</a:t>
            </a:r>
            <a:r>
              <a:rPr lang="hu-HU" sz="1800" dirty="0" smtClean="0"/>
              <a:t>, úgy </a:t>
            </a:r>
            <a:r>
              <a:rPr lang="hu-HU" sz="1800" b="1" i="1" dirty="0" smtClean="0"/>
              <a:t>növekszik a válaszcselekvés ideje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Amikor a lehetőségek száma 1-ről 2-re emelkedett, a választási reakcióidő 129 </a:t>
            </a:r>
            <a:r>
              <a:rPr lang="hu-HU" sz="1800" dirty="0" err="1" smtClean="0"/>
              <a:t>ms-al</a:t>
            </a:r>
            <a:r>
              <a:rPr lang="hu-HU" sz="1800" dirty="0" smtClean="0"/>
              <a:t> növekedett </a:t>
            </a:r>
            <a:r>
              <a:rPr lang="hu-HU" sz="1800" dirty="0" smtClean="0">
                <a:sym typeface="Wingdings" panose="05000000000000000000" pitchFamily="2" charset="2"/>
              </a:rPr>
              <a:t> amikor 9 pár lehetőséghez még 1-et hozzáadtak akkor a növekedés csak 3ms-ot tett ki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3658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68863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err="1" smtClean="0"/>
              <a:t>Hick</a:t>
            </a:r>
            <a:r>
              <a:rPr lang="hu-HU" sz="3600" b="1" dirty="0" smtClean="0"/>
              <a:t> törvény</a:t>
            </a:r>
            <a:endParaRPr lang="hu-HU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950" y="1124744"/>
            <a:ext cx="492819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4176464" cy="4896544"/>
          </a:xfrm>
        </p:spPr>
        <p:txBody>
          <a:bodyPr>
            <a:noAutofit/>
          </a:bodyPr>
          <a:lstStyle/>
          <a:p>
            <a:pPr algn="just"/>
            <a:r>
              <a:rPr lang="hu-HU" sz="1800" b="1" i="1" dirty="0" err="1" smtClean="0"/>
              <a:t>Hick</a:t>
            </a:r>
            <a:r>
              <a:rPr lang="hu-HU" sz="1800" b="1" i="1" dirty="0" smtClean="0"/>
              <a:t> törvény </a:t>
            </a:r>
            <a:r>
              <a:rPr lang="hu-HU" sz="1800" dirty="0" smtClean="0"/>
              <a:t>azt fejezi ki, hogy a választási reakcióidő és az ingerlehetőségek számának kettes alapú logaritmusa között lineáris összefüggés áll fenn a következő egyenlet alapján:</a:t>
            </a:r>
          </a:p>
          <a:p>
            <a:pPr lvl="1" algn="just"/>
            <a:r>
              <a:rPr lang="hu-HU" sz="1800" b="1" i="1" dirty="0" smtClean="0"/>
              <a:t>Választási reakcióidő </a:t>
            </a:r>
          </a:p>
          <a:p>
            <a:pPr marL="457200" lvl="1" indent="0" algn="just">
              <a:buNone/>
            </a:pPr>
            <a:r>
              <a:rPr lang="hu-HU" sz="1800" b="1" i="1" dirty="0"/>
              <a:t>	</a:t>
            </a:r>
            <a:r>
              <a:rPr lang="hu-HU" sz="1800" b="1" dirty="0" smtClean="0"/>
              <a:t>t = a +b </a:t>
            </a:r>
            <a:r>
              <a:rPr lang="en-US" sz="1800" b="1" dirty="0"/>
              <a:t>[ Log</a:t>
            </a:r>
            <a:r>
              <a:rPr lang="en-US" sz="1800" b="1" baseline="-25000" dirty="0"/>
              <a:t>2</a:t>
            </a:r>
            <a:r>
              <a:rPr lang="en-US" sz="1800" b="1" dirty="0"/>
              <a:t>(N</a:t>
            </a:r>
            <a:r>
              <a:rPr lang="en-US" sz="1800" b="1" dirty="0" smtClean="0"/>
              <a:t>)]</a:t>
            </a:r>
            <a:endParaRPr lang="hu-HU" sz="1800" b="1" dirty="0" smtClean="0"/>
          </a:p>
          <a:p>
            <a:pPr lvl="1" algn="just"/>
            <a:r>
              <a:rPr lang="hu-HU" sz="1800" dirty="0" smtClean="0"/>
              <a:t>Ahol </a:t>
            </a:r>
            <a:r>
              <a:rPr lang="hu-HU" sz="1800" i="1" dirty="0" smtClean="0"/>
              <a:t>N</a:t>
            </a:r>
            <a:r>
              <a:rPr lang="hu-HU" sz="1800" dirty="0" smtClean="0"/>
              <a:t> az inger válasz lehetőségek száma, </a:t>
            </a:r>
            <a:r>
              <a:rPr lang="hu-HU" sz="1800" i="1" dirty="0" smtClean="0"/>
              <a:t>a</a:t>
            </a:r>
            <a:r>
              <a:rPr lang="hu-HU" sz="1800" dirty="0" smtClean="0"/>
              <a:t> és </a:t>
            </a:r>
            <a:r>
              <a:rPr lang="hu-HU" sz="1800" i="1" dirty="0" smtClean="0"/>
              <a:t>b</a:t>
            </a:r>
            <a:r>
              <a:rPr lang="hu-HU" sz="1800" dirty="0" smtClean="0"/>
              <a:t> pedig a tapasztalati állandók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</a:t>
            </a:r>
            <a:r>
              <a:rPr lang="hu-HU" sz="1800" b="1" i="1" dirty="0" smtClean="0"/>
              <a:t>döntéshozatal ideje</a:t>
            </a:r>
            <a:r>
              <a:rPr lang="hu-HU" sz="1800" dirty="0" smtClean="0"/>
              <a:t> lineáris kapcsolatban van azzal az információ mennyiséggel amely szükséges a döntéshez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1729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11144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 err="1" smtClean="0"/>
              <a:t>Hick</a:t>
            </a:r>
            <a:r>
              <a:rPr lang="hu-HU" sz="3600" b="1" dirty="0" smtClean="0"/>
              <a:t> törvény magyarázata</a:t>
            </a:r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1234126"/>
            <a:ext cx="3168352" cy="30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□</a:t>
            </a:r>
            <a:r>
              <a:rPr lang="hu-HU" sz="4800" dirty="0"/>
              <a:t>□</a:t>
            </a:r>
          </a:p>
          <a:p>
            <a:r>
              <a:rPr lang="hu-HU" sz="4800" dirty="0" smtClean="0"/>
              <a:t>□□□□</a:t>
            </a:r>
            <a:endParaRPr lang="hu-HU" sz="4800" dirty="0"/>
          </a:p>
          <a:p>
            <a:r>
              <a:rPr lang="hu-HU" sz="4800" dirty="0" smtClean="0"/>
              <a:t>□□□□□□□□</a:t>
            </a:r>
            <a:endParaRPr lang="hu-HU" sz="4800" dirty="0"/>
          </a:p>
          <a:p>
            <a:endParaRPr lang="hu-HU" sz="4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1124744"/>
            <a:ext cx="7330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Hány kérdésből lehet kiválasztani, hogy melyik dobozban van a labda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148064" y="1484784"/>
            <a:ext cx="3722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Doboz száma 	Kérdés száma</a:t>
            </a:r>
          </a:p>
          <a:p>
            <a:r>
              <a:rPr lang="hu-HU" sz="2400" dirty="0"/>
              <a:t>	</a:t>
            </a:r>
            <a:r>
              <a:rPr lang="hu-HU" sz="2400" dirty="0" smtClean="0"/>
              <a:t>2                      1</a:t>
            </a:r>
          </a:p>
          <a:p>
            <a:pPr lvl="2"/>
            <a:r>
              <a:rPr lang="hu-HU" sz="2400" dirty="0" smtClean="0"/>
              <a:t>4                      2</a:t>
            </a:r>
          </a:p>
          <a:p>
            <a:pPr marL="1257300" lvl="2" indent="-342900">
              <a:buAutoNum type="arabicPlain" startAt="8"/>
            </a:pPr>
            <a:r>
              <a:rPr lang="hu-HU" sz="2400" dirty="0" smtClean="0"/>
              <a:t>                   3</a:t>
            </a:r>
          </a:p>
          <a:p>
            <a:r>
              <a:rPr lang="hu-HU" sz="2400" dirty="0" smtClean="0"/>
              <a:t>	16	           4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14132" y="4221088"/>
            <a:ext cx="769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/>
              <a:t>Az </a:t>
            </a:r>
            <a:r>
              <a:rPr lang="hu-HU" sz="2000" b="1" i="1" dirty="0" smtClean="0"/>
              <a:t>információtartalom mennyisége</a:t>
            </a:r>
            <a:r>
              <a:rPr lang="hu-HU" sz="2000" dirty="0" smtClean="0"/>
              <a:t>: bit</a:t>
            </a:r>
          </a:p>
          <a:p>
            <a:pPr algn="just"/>
            <a:r>
              <a:rPr lang="hu-HU" sz="2000" b="1" i="1" dirty="0" smtClean="0"/>
              <a:t>Egy bit: </a:t>
            </a:r>
            <a:r>
              <a:rPr lang="hu-HU" sz="2000" dirty="0" smtClean="0"/>
              <a:t>az az információ, ami a bizonytalanságot felére csökkenti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479511" y="3429000"/>
            <a:ext cx="4268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Doboz száma – inger száma</a:t>
            </a:r>
          </a:p>
          <a:p>
            <a:r>
              <a:rPr lang="hu-HU" sz="2000" dirty="0" smtClean="0"/>
              <a:t>Kérdés száma – információ mennyisége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9800" y="501317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err="1" smtClean="0"/>
              <a:t>Hick</a:t>
            </a:r>
            <a:r>
              <a:rPr lang="hu-HU" sz="2000" b="1" i="1" dirty="0" smtClean="0"/>
              <a:t> törvény</a:t>
            </a:r>
            <a:r>
              <a:rPr lang="hu-HU" sz="2000" dirty="0" smtClean="0"/>
              <a:t>: minden alkalommal, amikor az inger-válasz lehetőségek száma megkétszereződik, az információ 1 bit-el növekszik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278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1061</Words>
  <Application>Microsoft Office PowerPoint</Application>
  <PresentationFormat>Diavetítés a képernyőre (4:3 oldalarány)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Az ingerek felvétele és feldolgozása</vt:lpstr>
      <vt:lpstr>Az információ feldolgozás</vt:lpstr>
      <vt:lpstr>Az információfeldolgozás szakaszai (Donders, 1868)</vt:lpstr>
      <vt:lpstr>A feldolgozási szakaszok meghatározása</vt:lpstr>
      <vt:lpstr>A feldolgozási szakaszok meghatározása II.</vt:lpstr>
      <vt:lpstr>PowerPoint bemutató</vt:lpstr>
      <vt:lpstr>A válasz szelekció szakasza</vt:lpstr>
      <vt:lpstr>Hick törvény</vt:lpstr>
      <vt:lpstr>A Hick törvény magyarázata</vt:lpstr>
      <vt:lpstr>Az ingerek felvétele</vt:lpstr>
      <vt:lpstr>Az inger</vt:lpstr>
      <vt:lpstr>Az inger felvétele</vt:lpstr>
      <vt:lpstr>Az információ kódolás</vt:lpstr>
      <vt:lpstr>Kontrasztosítás</vt:lpstr>
      <vt:lpstr>Az ingerfeldolgozás</vt:lpstr>
      <vt:lpstr>Az észlelés folyamata</vt:lpstr>
      <vt:lpstr>Moláris elméletek</vt:lpstr>
      <vt:lpstr>PowerPoint bemutató</vt:lpstr>
      <vt:lpstr>Köszönöm a megtisztelő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31</cp:revision>
  <dcterms:created xsi:type="dcterms:W3CDTF">2015-08-18T11:06:56Z</dcterms:created>
  <dcterms:modified xsi:type="dcterms:W3CDTF">2017-09-21T10:03:47Z</dcterms:modified>
</cp:coreProperties>
</file>